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72" r:id="rId2"/>
    <p:sldId id="261" r:id="rId3"/>
    <p:sldId id="258" r:id="rId4"/>
    <p:sldId id="273" r:id="rId5"/>
    <p:sldId id="260" r:id="rId6"/>
    <p:sldId id="257" r:id="rId7"/>
    <p:sldId id="263" r:id="rId8"/>
    <p:sldId id="264" r:id="rId9"/>
    <p:sldId id="265" r:id="rId10"/>
    <p:sldId id="266" r:id="rId11"/>
    <p:sldId id="271" r:id="rId12"/>
    <p:sldId id="267" r:id="rId13"/>
    <p:sldId id="269" r:id="rId14"/>
    <p:sldId id="268" r:id="rId15"/>
    <p:sldId id="270" r:id="rId16"/>
    <p:sldId id="633" r:id="rId17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frameSlides="1"/>
  <p:clrMru>
    <a:srgbClr val="E4E4E4"/>
    <a:srgbClr val="F0F0F0"/>
    <a:srgbClr val="DDDDDD"/>
    <a:srgbClr val="064E83"/>
    <a:srgbClr val="6C8AAF"/>
    <a:srgbClr val="2E3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202614-A532-4DF8-9B62-0F2900150B72}" v="11" dt="2020-01-30T14:28:27.375"/>
    <p1510:client id="{169D241B-E951-4AD1-AEFF-20C396C5227E}" v="16" dt="2020-02-04T16:09:03.111"/>
    <p1510:client id="{953C09A5-DA35-4949-AA50-8DCE6517C5E5}" v="20" dt="2020-02-05T14:15:23.356"/>
    <p1510:client id="{A8860EE9-8B9E-4EAB-9A23-F389B1BAFD44}" v="6" dt="2020-01-30T13:52:00.024"/>
    <p1510:client id="{B0A2C7D0-9901-4DB2-8377-498B5D2A7A7D}" v="18" dt="2020-02-05T09:47:45.629"/>
    <p1510:client id="{B2969D8F-0C56-4D50-9E49-88B3FA8C6B5A}" v="10" dt="2020-02-04T16:22:06.439"/>
    <p1510:client id="{F230CDD1-241B-4C31-B0EE-C78C6DB4294B}" v="9" dt="2020-01-31T16:23:19.8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19" autoAdjust="0"/>
    <p:restoredTop sz="94598" autoAdjust="0"/>
  </p:normalViewPr>
  <p:slideViewPr>
    <p:cSldViewPr snapToGrid="0" snapToObjects="1" showGuides="1">
      <p:cViewPr varScale="1">
        <p:scale>
          <a:sx n="128" d="100"/>
          <a:sy n="128" d="100"/>
        </p:scale>
        <p:origin x="320" y="176"/>
      </p:cViewPr>
      <p:guideLst>
        <p:guide orient="horz" pos="2160"/>
        <p:guide pos="38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169D241B-E951-4AD1-AEFF-20C396C5227E}"/>
    <pc:docChg chg="modSld">
      <pc:chgData name="" userId="" providerId="" clId="Web-{169D241B-E951-4AD1-AEFF-20C396C5227E}" dt="2020-02-04T16:09:03.111" v="15" actId="20577"/>
      <pc:docMkLst>
        <pc:docMk/>
      </pc:docMkLst>
      <pc:sldChg chg="modSp">
        <pc:chgData name="" userId="" providerId="" clId="Web-{169D241B-E951-4AD1-AEFF-20C396C5227E}" dt="2020-02-04T16:09:03.111" v="15" actId="20577"/>
        <pc:sldMkLst>
          <pc:docMk/>
          <pc:sldMk cId="2923863979" sldId="269"/>
        </pc:sldMkLst>
        <pc:spChg chg="mod">
          <ac:chgData name="" userId="" providerId="" clId="Web-{169D241B-E951-4AD1-AEFF-20C396C5227E}" dt="2020-02-04T16:09:03.111" v="15" actId="20577"/>
          <ac:spMkLst>
            <pc:docMk/>
            <pc:sldMk cId="2923863979" sldId="269"/>
            <ac:spMk id="3" creationId="{00000000-0000-0000-0000-000000000000}"/>
          </ac:spMkLst>
        </pc:spChg>
      </pc:sldChg>
    </pc:docChg>
  </pc:docChgLst>
  <pc:docChgLst>
    <pc:chgData clId="Web-{B0A2C7D0-9901-4DB2-8377-498B5D2A7A7D}"/>
    <pc:docChg chg="modSld">
      <pc:chgData name="" userId="" providerId="" clId="Web-{B0A2C7D0-9901-4DB2-8377-498B5D2A7A7D}" dt="2020-02-05T09:47:45.629" v="15" actId="20577"/>
      <pc:docMkLst>
        <pc:docMk/>
      </pc:docMkLst>
      <pc:sldChg chg="modSp">
        <pc:chgData name="" userId="" providerId="" clId="Web-{B0A2C7D0-9901-4DB2-8377-498B5D2A7A7D}" dt="2020-02-05T09:45:57.473" v="6" actId="20577"/>
        <pc:sldMkLst>
          <pc:docMk/>
          <pc:sldMk cId="966754737" sldId="263"/>
        </pc:sldMkLst>
        <pc:spChg chg="mod">
          <ac:chgData name="" userId="" providerId="" clId="Web-{B0A2C7D0-9901-4DB2-8377-498B5D2A7A7D}" dt="2020-02-05T09:45:57.473" v="6" actId="20577"/>
          <ac:spMkLst>
            <pc:docMk/>
            <pc:sldMk cId="966754737" sldId="263"/>
            <ac:spMk id="3" creationId="{00000000-0000-0000-0000-000000000000}"/>
          </ac:spMkLst>
        </pc:spChg>
      </pc:sldChg>
      <pc:sldChg chg="modSp">
        <pc:chgData name="" userId="" providerId="" clId="Web-{B0A2C7D0-9901-4DB2-8377-498B5D2A7A7D}" dt="2020-02-05T09:47:21.707" v="11" actId="20577"/>
        <pc:sldMkLst>
          <pc:docMk/>
          <pc:sldMk cId="3310630054" sldId="265"/>
        </pc:sldMkLst>
        <pc:spChg chg="mod">
          <ac:chgData name="" userId="" providerId="" clId="Web-{B0A2C7D0-9901-4DB2-8377-498B5D2A7A7D}" dt="2020-02-05T09:47:21.707" v="11" actId="20577"/>
          <ac:spMkLst>
            <pc:docMk/>
            <pc:sldMk cId="3310630054" sldId="265"/>
            <ac:spMk id="3" creationId="{00000000-0000-0000-0000-000000000000}"/>
          </ac:spMkLst>
        </pc:spChg>
      </pc:sldChg>
      <pc:sldChg chg="modSp">
        <pc:chgData name="" userId="" providerId="" clId="Web-{B0A2C7D0-9901-4DB2-8377-498B5D2A7A7D}" dt="2020-02-05T09:47:45.629" v="14" actId="20577"/>
        <pc:sldMkLst>
          <pc:docMk/>
          <pc:sldMk cId="236675146" sldId="266"/>
        </pc:sldMkLst>
        <pc:spChg chg="mod">
          <ac:chgData name="" userId="" providerId="" clId="Web-{B0A2C7D0-9901-4DB2-8377-498B5D2A7A7D}" dt="2020-02-05T09:47:45.629" v="14" actId="20577"/>
          <ac:spMkLst>
            <pc:docMk/>
            <pc:sldMk cId="236675146" sldId="266"/>
            <ac:spMk id="14" creationId="{AB0FCE01-3806-45E1-93D7-83386537B877}"/>
          </ac:spMkLst>
        </pc:spChg>
      </pc:sldChg>
      <pc:sldChg chg="modSp">
        <pc:chgData name="" userId="" providerId="" clId="Web-{B0A2C7D0-9901-4DB2-8377-498B5D2A7A7D}" dt="2020-02-05T09:44:30.005" v="2" actId="20577"/>
        <pc:sldMkLst>
          <pc:docMk/>
          <pc:sldMk cId="2923863979" sldId="269"/>
        </pc:sldMkLst>
        <pc:spChg chg="mod">
          <ac:chgData name="" userId="" providerId="" clId="Web-{B0A2C7D0-9901-4DB2-8377-498B5D2A7A7D}" dt="2020-02-05T09:44:30.005" v="2" actId="20577"/>
          <ac:spMkLst>
            <pc:docMk/>
            <pc:sldMk cId="2923863979" sldId="269"/>
            <ac:spMk id="3" creationId="{00000000-0000-0000-0000-000000000000}"/>
          </ac:spMkLst>
        </pc:spChg>
      </pc:sldChg>
    </pc:docChg>
  </pc:docChgLst>
  <pc:docChgLst>
    <pc:chgData clId="Web-{A8860EE9-8B9E-4EAB-9A23-F389B1BAFD44}"/>
    <pc:docChg chg="modSld">
      <pc:chgData name="" userId="" providerId="" clId="Web-{A8860EE9-8B9E-4EAB-9A23-F389B1BAFD44}" dt="2020-01-30T13:52:00.024" v="5" actId="1076"/>
      <pc:docMkLst>
        <pc:docMk/>
      </pc:docMkLst>
      <pc:sldChg chg="modSp">
        <pc:chgData name="" userId="" providerId="" clId="Web-{A8860EE9-8B9E-4EAB-9A23-F389B1BAFD44}" dt="2020-01-30T13:52:00.024" v="5" actId="1076"/>
        <pc:sldMkLst>
          <pc:docMk/>
          <pc:sldMk cId="2872861220" sldId="268"/>
        </pc:sldMkLst>
        <pc:spChg chg="mod">
          <ac:chgData name="" userId="" providerId="" clId="Web-{A8860EE9-8B9E-4EAB-9A23-F389B1BAFD44}" dt="2020-01-30T13:52:00.024" v="5" actId="1076"/>
          <ac:spMkLst>
            <pc:docMk/>
            <pc:sldMk cId="2872861220" sldId="268"/>
            <ac:spMk id="6" creationId="{EC210174-01D1-4965-B886-F1CF6B296155}"/>
          </ac:spMkLst>
        </pc:spChg>
      </pc:sldChg>
    </pc:docChg>
  </pc:docChgLst>
  <pc:docChgLst>
    <pc:chgData clId="Web-{0D202614-A532-4DF8-9B62-0F2900150B72}"/>
    <pc:docChg chg="modSld">
      <pc:chgData name="" userId="" providerId="" clId="Web-{0D202614-A532-4DF8-9B62-0F2900150B72}" dt="2020-01-30T14:28:25.313" v="9" actId="20577"/>
      <pc:docMkLst>
        <pc:docMk/>
      </pc:docMkLst>
      <pc:sldChg chg="modSp">
        <pc:chgData name="" userId="" providerId="" clId="Web-{0D202614-A532-4DF8-9B62-0F2900150B72}" dt="2020-01-30T14:28:21.219" v="7" actId="20577"/>
        <pc:sldMkLst>
          <pc:docMk/>
          <pc:sldMk cId="337224567" sldId="267"/>
        </pc:sldMkLst>
        <pc:spChg chg="mod">
          <ac:chgData name="" userId="" providerId="" clId="Web-{0D202614-A532-4DF8-9B62-0F2900150B72}" dt="2020-01-30T14:28:21.219" v="7" actId="20577"/>
          <ac:spMkLst>
            <pc:docMk/>
            <pc:sldMk cId="337224567" sldId="267"/>
            <ac:spMk id="6" creationId="{EA3F36B1-B1DB-4F9E-9FCB-AF914099A034}"/>
          </ac:spMkLst>
        </pc:spChg>
      </pc:sldChg>
    </pc:docChg>
  </pc:docChgLst>
  <pc:docChgLst>
    <pc:chgData clId="Web-{F230CDD1-241B-4C31-B0EE-C78C6DB4294B}"/>
    <pc:docChg chg="modSld">
      <pc:chgData name="" userId="" providerId="" clId="Web-{F230CDD1-241B-4C31-B0EE-C78C6DB4294B}" dt="2020-01-31T16:23:19.831" v="8" actId="20577"/>
      <pc:docMkLst>
        <pc:docMk/>
      </pc:docMkLst>
      <pc:sldChg chg="modSp">
        <pc:chgData name="" userId="" providerId="" clId="Web-{F230CDD1-241B-4C31-B0EE-C78C6DB4294B}" dt="2020-01-31T16:23:19.831" v="8" actId="20577"/>
        <pc:sldMkLst>
          <pc:docMk/>
          <pc:sldMk cId="3310630054" sldId="265"/>
        </pc:sldMkLst>
        <pc:spChg chg="mod">
          <ac:chgData name="" userId="" providerId="" clId="Web-{F230CDD1-241B-4C31-B0EE-C78C6DB4294B}" dt="2020-01-31T16:23:19.831" v="8" actId="20577"/>
          <ac:spMkLst>
            <pc:docMk/>
            <pc:sldMk cId="3310630054" sldId="265"/>
            <ac:spMk id="3" creationId="{00000000-0000-0000-0000-000000000000}"/>
          </ac:spMkLst>
        </pc:spChg>
      </pc:sldChg>
    </pc:docChg>
  </pc:docChgLst>
  <pc:docChgLst>
    <pc:chgData clId="Web-{B2969D8F-0C56-4D50-9E49-88B3FA8C6B5A}"/>
    <pc:docChg chg="modSld">
      <pc:chgData name="" userId="" providerId="" clId="Web-{B2969D8F-0C56-4D50-9E49-88B3FA8C6B5A}" dt="2020-02-04T16:22:06.439" v="9" actId="20577"/>
      <pc:docMkLst>
        <pc:docMk/>
      </pc:docMkLst>
      <pc:sldChg chg="modSp">
        <pc:chgData name="" userId="" providerId="" clId="Web-{B2969D8F-0C56-4D50-9E49-88B3FA8C6B5A}" dt="2020-02-04T16:22:06.439" v="9" actId="20577"/>
        <pc:sldMkLst>
          <pc:docMk/>
          <pc:sldMk cId="2923863979" sldId="269"/>
        </pc:sldMkLst>
        <pc:spChg chg="mod">
          <ac:chgData name="" userId="" providerId="" clId="Web-{B2969D8F-0C56-4D50-9E49-88B3FA8C6B5A}" dt="2020-02-04T16:22:06.439" v="9" actId="20577"/>
          <ac:spMkLst>
            <pc:docMk/>
            <pc:sldMk cId="2923863979" sldId="269"/>
            <ac:spMk id="3" creationId="{00000000-0000-0000-0000-000000000000}"/>
          </ac:spMkLst>
        </pc:spChg>
      </pc:sldChg>
    </pc:docChg>
  </pc:docChgLst>
  <pc:docChgLst>
    <pc:chgData clId="Web-{953C09A5-DA35-4949-AA50-8DCE6517C5E5}"/>
    <pc:docChg chg="modSld">
      <pc:chgData name="" userId="" providerId="" clId="Web-{953C09A5-DA35-4949-AA50-8DCE6517C5E5}" dt="2020-02-05T14:15:23.356" v="18"/>
      <pc:docMkLst>
        <pc:docMk/>
      </pc:docMkLst>
      <pc:sldChg chg="modSp addAnim modAnim">
        <pc:chgData name="" userId="" providerId="" clId="Web-{953C09A5-DA35-4949-AA50-8DCE6517C5E5}" dt="2020-02-05T14:15:23.356" v="18"/>
        <pc:sldMkLst>
          <pc:docMk/>
          <pc:sldMk cId="3502132255" sldId="258"/>
        </pc:sldMkLst>
        <pc:spChg chg="mod">
          <ac:chgData name="" userId="" providerId="" clId="Web-{953C09A5-DA35-4949-AA50-8DCE6517C5E5}" dt="2020-02-05T14:12:43.168" v="10" actId="20577"/>
          <ac:spMkLst>
            <pc:docMk/>
            <pc:sldMk cId="3502132255" sldId="258"/>
            <ac:spMk id="2" creationId="{805963CF-072F-47DB-A907-4C5C03F879C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51A7-8A0E-BC4A-B507-BC9FBEDEB94D}" type="datetime1">
              <a:rPr lang="en-US" smtClean="0"/>
              <a:pPr/>
              <a:t>3/5/20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FE683-3A33-1F4A-90D8-528147015F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219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BA50B-6875-0F43-A70A-41BA2A188017}" type="datetime1">
              <a:rPr lang="en-US" smtClean="0"/>
              <a:pPr/>
              <a:t>3/5/20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3270C-FB42-C54A-AC71-B4EEB4FA7F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9670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 txBox="1">
            <a:spLocks/>
          </p:cNvSpPr>
          <p:nvPr userDrawn="1"/>
        </p:nvSpPr>
        <p:spPr>
          <a:xfrm>
            <a:off x="8076534" y="5984875"/>
            <a:ext cx="1953066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ECMWF </a:t>
            </a:r>
            <a:fld id="{D4C56AD5-C73F-B44A-96CB-E8BE2C5CB95A}" type="datetime4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March 5, 2020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064E8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2160000" y="1294198"/>
            <a:ext cx="7869600" cy="519800"/>
          </a:xfrm>
          <a:prstGeom prst="rect">
            <a:avLst/>
          </a:prstGeom>
        </p:spPr>
        <p:txBody>
          <a:bodyPr vert="horz" lIns="0" tIns="0" rIns="0" bIns="0" anchor="b" anchorCtr="0">
            <a:sp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3600" b="1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Title of Presentation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2160000" y="1980000"/>
            <a:ext cx="7869600" cy="382156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2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Subtitle of Presentation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2160000" y="2700001"/>
            <a:ext cx="7869600" cy="30777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Author’s Name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2160000" y="3121224"/>
            <a:ext cx="7869600" cy="25477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16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Author’s Address</a:t>
            </a:r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60000" y="3429000"/>
            <a:ext cx="7869600" cy="22826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 err="1"/>
              <a:t>email@ddress</a:t>
            </a:r>
            <a:endParaRPr lang="en-GB" dirty="0"/>
          </a:p>
        </p:txBody>
      </p:sp>
      <p:pic>
        <p:nvPicPr>
          <p:cNvPr id="10" name="Picture 9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0" y="5984875"/>
            <a:ext cx="2135591" cy="3669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160000" y="360000"/>
            <a:ext cx="786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2159999" y="936000"/>
            <a:ext cx="7869601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6B3B0B0F-E794-1244-9699-107C60B9C2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350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1" y="6293597"/>
            <a:ext cx="1342372" cy="23065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de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240000" y="360000"/>
            <a:ext cx="570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3240000" y="936000"/>
            <a:ext cx="570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05F19C50-BC3B-5841-9AFF-3A0443B6606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4582373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40001" y="6293597"/>
            <a:ext cx="1342372" cy="23065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narrow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E4AB80EA-DB86-D849-B86F-15DAF31F047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242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0" y="6308254"/>
            <a:ext cx="1342372" cy="230658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werPoint_strip2.png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8288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</p:sldLayoutIdLst>
  <p:hf hdr="0" dt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openxmlformats.org/officeDocument/2006/relationships/hyperlink" Target="https://commons.wikimedia.org/wiki/File:Server2_by_mimooh.svg" TargetMode="External"/><Relationship Id="rId7" Type="http://schemas.openxmlformats.org/officeDocument/2006/relationships/hyperlink" Target="http://2013hs.igem.org/Team:NGSS_AEI_TURKEY" TargetMode="External"/><Relationship Id="rId12" Type="http://schemas.openxmlformats.org/officeDocument/2006/relationships/hyperlink" Target="http://unix.stackexchange.com/questions/202796/name-of-the-font-used-in-linux-console-tty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hyperlink" Target="https://pixabay.com/en/computer-database-network-server-156948/" TargetMode="External"/><Relationship Id="rId10" Type="http://schemas.openxmlformats.org/officeDocument/2006/relationships/hyperlink" Target="https://svgsilh.com/image/2237420.html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8.svg"/><Relationship Id="rId14" Type="http://schemas.openxmlformats.org/officeDocument/2006/relationships/hyperlink" Target="http://tex.stackexchange.com/questions/152829/how-can-i-highlight-yaml-code-in-a-pretty-way-with-listing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ngimg.com/download/25969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ommons.wikimedia.org/wiki/File:Database.svg" TargetMode="Externa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2013hs.igem.org/Team:NGSS_AEI_TURKEY" TargetMode="External"/><Relationship Id="rId13" Type="http://schemas.openxmlformats.org/officeDocument/2006/relationships/image" Target="../media/image12.png"/><Relationship Id="rId3" Type="http://schemas.openxmlformats.org/officeDocument/2006/relationships/image" Target="../media/image8.svg"/><Relationship Id="rId7" Type="http://schemas.openxmlformats.org/officeDocument/2006/relationships/image" Target="../media/image6.png"/><Relationship Id="rId12" Type="http://schemas.openxmlformats.org/officeDocument/2006/relationships/hyperlink" Target="http://pngimg.com/download/25969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nix.stackexchange.com/questions/202796/name-of-the-font-used-in-linux-console-tty" TargetMode="Externa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hyperlink" Target="https://commons.wikimedia.org/wiki/File:Server2_by_mimooh.svg" TargetMode="External"/><Relationship Id="rId4" Type="http://schemas.openxmlformats.org/officeDocument/2006/relationships/hyperlink" Target="https://svgsilh.com/image/2237420.html" TargetMode="External"/><Relationship Id="rId9" Type="http://schemas.openxmlformats.org/officeDocument/2006/relationships/image" Target="../media/image4.png"/><Relationship Id="rId14" Type="http://schemas.openxmlformats.org/officeDocument/2006/relationships/hyperlink" Target="https://commons.wikimedia.org/wiki/File:Database.sv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unix.stackexchange.com/questions/202796/name-of-the-font-used-in-linux-console-tty" TargetMode="External"/><Relationship Id="rId13" Type="http://schemas.openxmlformats.org/officeDocument/2006/relationships/image" Target="../media/image12.png"/><Relationship Id="rId3" Type="http://schemas.openxmlformats.org/officeDocument/2006/relationships/hyperlink" Target="http://2013hs.igem.org/Team:NGSS_AEI_TURKEY" TargetMode="External"/><Relationship Id="rId7" Type="http://schemas.openxmlformats.org/officeDocument/2006/relationships/image" Target="../media/image9.png"/><Relationship Id="rId12" Type="http://schemas.openxmlformats.org/officeDocument/2006/relationships/hyperlink" Target="http://pngimg.com/download/25969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vgsilh.com/image/2237420.html" TargetMode="External"/><Relationship Id="rId11" Type="http://schemas.openxmlformats.org/officeDocument/2006/relationships/image" Target="../media/image11.png"/><Relationship Id="rId5" Type="http://schemas.openxmlformats.org/officeDocument/2006/relationships/image" Target="../media/image8.svg"/><Relationship Id="rId10" Type="http://schemas.openxmlformats.org/officeDocument/2006/relationships/hyperlink" Target="https://commons.wikimedia.org/wiki/File:Server2_by_mimooh.svg" TargetMode="External"/><Relationship Id="rId4" Type="http://schemas.openxmlformats.org/officeDocument/2006/relationships/image" Target="../media/image7.png"/><Relationship Id="rId9" Type="http://schemas.openxmlformats.org/officeDocument/2006/relationships/image" Target="../media/image4.png"/><Relationship Id="rId14" Type="http://schemas.openxmlformats.org/officeDocument/2006/relationships/hyperlink" Target="https://commons.wikimedia.org/wiki/File:Database.sv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xxx.ecmwf.int/xxx/xxx.xx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FD3634D-08DD-4A1A-9420-7CFC0A0A6E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Aviso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05D164-4643-49FE-8D69-6114470849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60000" y="1980000"/>
            <a:ext cx="7869600" cy="743280"/>
          </a:xfrm>
        </p:spPr>
        <p:txBody>
          <a:bodyPr/>
          <a:lstStyle/>
          <a:p>
            <a:r>
              <a:rPr lang="en-GB" i="1" dirty="0"/>
              <a:t>Notification system for ECMWF real-time NWP products and dissemination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47AFA9-ADEB-42F3-AC6F-CB2030142A5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60000" y="3147263"/>
            <a:ext cx="7869600" cy="307777"/>
          </a:xfrm>
        </p:spPr>
        <p:txBody>
          <a:bodyPr/>
          <a:lstStyle/>
          <a:p>
            <a:r>
              <a:rPr lang="en-GB" dirty="0"/>
              <a:t>T. </a:t>
            </a:r>
            <a:r>
              <a:rPr lang="en-GB" dirty="0" err="1"/>
              <a:t>Quintino</a:t>
            </a:r>
            <a:r>
              <a:rPr lang="en-GB" dirty="0"/>
              <a:t>, C. Iacopino, J. Hawkes, B. </a:t>
            </a:r>
            <a:r>
              <a:rPr lang="en-GB" dirty="0" err="1"/>
              <a:t>Raoult</a:t>
            </a:r>
            <a:r>
              <a:rPr lang="en-GB" dirty="0"/>
              <a:t> 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B9F454CA-2E37-4CBF-BC1D-EB643236F96C}"/>
              </a:ext>
            </a:extLst>
          </p:cNvPr>
          <p:cNvSpPr txBox="1">
            <a:spLocks/>
          </p:cNvSpPr>
          <p:nvPr/>
        </p:nvSpPr>
        <p:spPr>
          <a:xfrm>
            <a:off x="2159612" y="5555370"/>
            <a:ext cx="7869600" cy="213969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457200" rtl="0" eaLnBrk="1" latinLnBrk="0" hangingPunct="1">
              <a:lnSpc>
                <a:spcPts val="1800"/>
              </a:lnSpc>
              <a:spcBef>
                <a:spcPts val="0"/>
              </a:spcBef>
              <a:buClr>
                <a:schemeClr val="bg1"/>
              </a:buClr>
              <a:buFont typeface="Arial"/>
              <a:buNone/>
              <a:defRPr sz="1400" kern="1200">
                <a:solidFill>
                  <a:srgbClr val="064E83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chemeClr val="bg1"/>
              </a:buClr>
              <a:buFont typeface="Arial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Clr>
                <a:schemeClr val="bg1"/>
              </a:buClr>
              <a:buFont typeface="Arial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chemeClr val="bg1"/>
              </a:buClr>
              <a:buFont typeface="Arial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chemeClr val="bg1"/>
              </a:buClr>
              <a:buFont typeface="Arial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Pub/sub Workshop @ </a:t>
            </a:r>
            <a:r>
              <a:rPr lang="en-GB" dirty="0" err="1"/>
              <a:t>Météo</a:t>
            </a:r>
            <a:r>
              <a:rPr lang="en-GB" dirty="0"/>
              <a:t> France, Toulouse</a:t>
            </a:r>
          </a:p>
        </p:txBody>
      </p:sp>
    </p:spTree>
    <p:extLst>
      <p:ext uri="{BB962C8B-B14F-4D97-AF65-F5344CB8AC3E}">
        <p14:creationId xmlns:p14="http://schemas.microsoft.com/office/powerpoint/2010/main" val="1923101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79CF6-0A8F-4641-AAA2-08769C7B8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126" y="423863"/>
            <a:ext cx="7869600" cy="369332"/>
          </a:xfrm>
        </p:spPr>
        <p:txBody>
          <a:bodyPr/>
          <a:lstStyle/>
          <a:p>
            <a:r>
              <a:rPr lang="en-US" sz="3200" b="1" dirty="0"/>
              <a:t>Aviso</a:t>
            </a:r>
          </a:p>
        </p:txBody>
      </p:sp>
      <p:pic>
        <p:nvPicPr>
          <p:cNvPr id="7" name="Content Placeholder 6" descr="A close up of a sign&#10;&#10;Description automatically generated">
            <a:extLst>
              <a:ext uri="{FF2B5EF4-FFF2-40B4-BE49-F238E27FC236}">
                <a16:creationId xmlns:a16="http://schemas.microsoft.com/office/drawing/2014/main" id="{80507A63-C6CE-5A46-AE6A-0A5ACD13FF69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/>
          <a:stretch>
            <a:fillRect/>
          </a:stretch>
        </p:blipFill>
        <p:spPr>
          <a:xfrm>
            <a:off x="9561443" y="608529"/>
            <a:ext cx="1870689" cy="2216361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EBAC01-A6D8-F34D-8453-FFB38482868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3D83F-B2A8-A04D-8C3C-6E97497E6F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392487-103D-094F-B07A-8781A927A2F6}"/>
              </a:ext>
            </a:extLst>
          </p:cNvPr>
          <p:cNvSpPr txBox="1"/>
          <p:nvPr/>
        </p:nvSpPr>
        <p:spPr>
          <a:xfrm>
            <a:off x="756693" y="1471760"/>
            <a:ext cx="10717022" cy="4409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/>
              <a:t>Aviso is a software developed at ECMWF with the aim of: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Notifying NWP </a:t>
            </a:r>
            <a:r>
              <a:rPr lang="en-US" sz="2400" b="1" dirty="0"/>
              <a:t>data availability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Meant for </a:t>
            </a:r>
            <a:r>
              <a:rPr lang="en-US" sz="2400" b="1" dirty="0"/>
              <a:t>automated systems </a:t>
            </a:r>
            <a:r>
              <a:rPr lang="en-US" sz="2400" dirty="0"/>
              <a:t>in support of Cloud based workflows</a:t>
            </a:r>
            <a:endParaRPr lang="en-US" sz="2400" b="1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Support  </a:t>
            </a:r>
            <a:r>
              <a:rPr lang="en-US" sz="2400" b="1" dirty="0"/>
              <a:t>When </a:t>
            </a:r>
            <a:r>
              <a:rPr lang="en-US" sz="2400" dirty="0"/>
              <a:t>&lt;this&gt; </a:t>
            </a:r>
            <a:r>
              <a:rPr lang="en-US" sz="2400" b="1" dirty="0"/>
              <a:t>… Do </a:t>
            </a:r>
            <a:r>
              <a:rPr lang="en-US" sz="2400" dirty="0"/>
              <a:t>&lt;that&gt; … via </a:t>
            </a:r>
            <a:r>
              <a:rPr lang="en-US" sz="2400" i="1" dirty="0"/>
              <a:t>Event-Listener architecture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i="1" dirty="0"/>
              <a:t>Support ECMWF metadata semantics in its requests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71128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963CF-072F-47DB-A907-4C5C03F87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8835" y="360000"/>
            <a:ext cx="9020765" cy="369332"/>
          </a:xfrm>
        </p:spPr>
        <p:txBody>
          <a:bodyPr lIns="0" tIns="0" rIns="0" bIns="0" anchor="t"/>
          <a:lstStyle/>
          <a:p>
            <a:r>
              <a:rPr lang="en-GB" b="1" dirty="0"/>
              <a:t>Aviso Architecture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175A3C-B627-41B1-A68A-31124A4F3CF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08835" y="829868"/>
            <a:ext cx="10168072" cy="2024908"/>
          </a:xfrm>
        </p:spPr>
        <p:txBody>
          <a:bodyPr/>
          <a:lstStyle/>
          <a:p>
            <a:r>
              <a:rPr lang="en-GB" dirty="0"/>
              <a:t>Scalable, distributed and reliable notification system for heterogenous applications</a:t>
            </a:r>
          </a:p>
          <a:p>
            <a:r>
              <a:rPr lang="en-GB" dirty="0"/>
              <a:t>User interfaces: CLI and Python API</a:t>
            </a:r>
          </a:p>
          <a:p>
            <a:r>
              <a:rPr lang="en-GB" dirty="0"/>
              <a:t>Client-Server protocols REST and </a:t>
            </a:r>
            <a:r>
              <a:rPr lang="en-GB" dirty="0" err="1"/>
              <a:t>gRPC</a:t>
            </a:r>
            <a:endParaRPr lang="en-GB" dirty="0"/>
          </a:p>
          <a:p>
            <a:r>
              <a:rPr lang="en-GB" dirty="0"/>
              <a:t>Server: Google </a:t>
            </a:r>
            <a:r>
              <a:rPr lang="en-GB" b="1" i="1" dirty="0" err="1"/>
              <a:t>etcd</a:t>
            </a:r>
            <a:r>
              <a:rPr lang="en-GB" b="1" i="1" dirty="0"/>
              <a:t> key-value </a:t>
            </a:r>
            <a:r>
              <a:rPr lang="en-GB" dirty="0"/>
              <a:t>store</a:t>
            </a:r>
          </a:p>
          <a:p>
            <a:r>
              <a:rPr lang="en-GB" dirty="0"/>
              <a:t>Client: standalone Python application</a:t>
            </a:r>
          </a:p>
          <a:p>
            <a:r>
              <a:rPr lang="en-GB" dirty="0"/>
              <a:t>Workflow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9773E-BC18-4E4E-8E4A-C18034585C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</p:spPr>
        <p:txBody>
          <a:bodyPr/>
          <a:lstStyle/>
          <a:p>
            <a:fld id="{6B3B0B0F-E794-1244-9699-107C60B9C23A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04EAE-08AE-4F67-9CEA-DFB3CF3770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BCB55E4B-F63E-4C56-8485-076764E777A6}"/>
              </a:ext>
            </a:extLst>
          </p:cNvPr>
          <p:cNvGrpSpPr/>
          <p:nvPr/>
        </p:nvGrpSpPr>
        <p:grpSpPr>
          <a:xfrm>
            <a:off x="8135170" y="1343610"/>
            <a:ext cx="4006000" cy="3041778"/>
            <a:chOff x="8135170" y="1343610"/>
            <a:chExt cx="4006000" cy="3041778"/>
          </a:xfrm>
        </p:grpSpPr>
        <p:sp>
          <p:nvSpPr>
            <p:cNvPr id="6" name="Cloud 5">
              <a:extLst>
                <a:ext uri="{FF2B5EF4-FFF2-40B4-BE49-F238E27FC236}">
                  <a16:creationId xmlns:a16="http://schemas.microsoft.com/office/drawing/2014/main" id="{87E06012-B2A2-4E1F-B7D4-1DB0EC228F05}"/>
                </a:ext>
              </a:extLst>
            </p:cNvPr>
            <p:cNvSpPr/>
            <p:nvPr/>
          </p:nvSpPr>
          <p:spPr>
            <a:xfrm>
              <a:off x="8135170" y="1343610"/>
              <a:ext cx="4006000" cy="3041778"/>
            </a:xfrm>
            <a:prstGeom prst="cloud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en-GB" b="1" dirty="0"/>
                <a:t>Aviso Server</a:t>
              </a: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9F9F698C-439C-4EC5-8C3D-9D0374AEB950}"/>
                </a:ext>
              </a:extLst>
            </p:cNvPr>
            <p:cNvGrpSpPr/>
            <p:nvPr/>
          </p:nvGrpSpPr>
          <p:grpSpPr>
            <a:xfrm>
              <a:off x="9086334" y="2152928"/>
              <a:ext cx="1871872" cy="2013272"/>
              <a:chOff x="8825079" y="2478335"/>
              <a:chExt cx="1871872" cy="2013272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BB01FF41-8C4B-4FE8-BBFB-E0EFD769AF8D}"/>
                  </a:ext>
                </a:extLst>
              </p:cNvPr>
              <p:cNvGrpSpPr/>
              <p:nvPr/>
            </p:nvGrpSpPr>
            <p:grpSpPr>
              <a:xfrm>
                <a:off x="9966858" y="2478335"/>
                <a:ext cx="730093" cy="1062607"/>
                <a:chOff x="4498521" y="3710832"/>
                <a:chExt cx="730093" cy="1062607"/>
              </a:xfrm>
            </p:grpSpPr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1EDA9216-2C36-4CF0-9238-F12A73E1CEC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98521" y="3710832"/>
                  <a:ext cx="730093" cy="1032618"/>
                </a:xfrm>
                <a:prstGeom prst="rect">
                  <a:avLst/>
                </a:prstGeom>
              </p:spPr>
            </p:pic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6A3D0946-E7BE-4D66-ABD5-A34F28AB18D9}"/>
                    </a:ext>
                  </a:extLst>
                </p:cNvPr>
                <p:cNvSpPr txBox="1"/>
                <p:nvPr/>
              </p:nvSpPr>
              <p:spPr>
                <a:xfrm>
                  <a:off x="4710793" y="4542607"/>
                  <a:ext cx="432708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900" dirty="0" err="1"/>
                    <a:t>Etcd</a:t>
                  </a:r>
                  <a:endParaRPr lang="en-GB" sz="900" dirty="0"/>
                </a:p>
              </p:txBody>
            </p: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A7893391-278D-4DA3-AC06-D631E8B22CE0}"/>
                  </a:ext>
                </a:extLst>
              </p:cNvPr>
              <p:cNvGrpSpPr/>
              <p:nvPr/>
            </p:nvGrpSpPr>
            <p:grpSpPr>
              <a:xfrm>
                <a:off x="8825079" y="2629800"/>
                <a:ext cx="730093" cy="1062607"/>
                <a:chOff x="4498521" y="3710832"/>
                <a:chExt cx="730093" cy="1062607"/>
              </a:xfrm>
            </p:grpSpPr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3EACE5B6-3B07-4901-BA6A-14E6251891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98521" y="3710832"/>
                  <a:ext cx="730093" cy="1032618"/>
                </a:xfrm>
                <a:prstGeom prst="rect">
                  <a:avLst/>
                </a:prstGeom>
              </p:spPr>
            </p:pic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ED5E72DD-3169-4DC9-BB4C-5EDB7D83C903}"/>
                    </a:ext>
                  </a:extLst>
                </p:cNvPr>
                <p:cNvSpPr txBox="1"/>
                <p:nvPr/>
              </p:nvSpPr>
              <p:spPr>
                <a:xfrm>
                  <a:off x="4710793" y="4542607"/>
                  <a:ext cx="432708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900" dirty="0" err="1"/>
                    <a:t>Etcd</a:t>
                  </a:r>
                  <a:endParaRPr lang="en-GB" sz="900" dirty="0"/>
                </a:p>
              </p:txBody>
            </p:sp>
          </p:grpSp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6079B59A-EA2C-4531-A4AC-F4D3923199DD}"/>
                  </a:ext>
                </a:extLst>
              </p:cNvPr>
              <p:cNvGrpSpPr/>
              <p:nvPr/>
            </p:nvGrpSpPr>
            <p:grpSpPr>
              <a:xfrm>
                <a:off x="9538232" y="3429000"/>
                <a:ext cx="730093" cy="1062607"/>
                <a:chOff x="4498521" y="3710832"/>
                <a:chExt cx="730093" cy="1062607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DFF3F9C-10A4-4BB0-B1F4-7B0B36CC964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98521" y="3710832"/>
                  <a:ext cx="730093" cy="1032618"/>
                </a:xfrm>
                <a:prstGeom prst="rect">
                  <a:avLst/>
                </a:prstGeom>
              </p:spPr>
            </p:pic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89CA5049-DBA9-4553-B321-2BDD181244FA}"/>
                    </a:ext>
                  </a:extLst>
                </p:cNvPr>
                <p:cNvSpPr txBox="1"/>
                <p:nvPr/>
              </p:nvSpPr>
              <p:spPr>
                <a:xfrm>
                  <a:off x="4710793" y="4542607"/>
                  <a:ext cx="432708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900" dirty="0" err="1"/>
                    <a:t>Etcd</a:t>
                  </a:r>
                  <a:endParaRPr lang="en-GB" sz="900" dirty="0"/>
                </a:p>
              </p:txBody>
            </p:sp>
          </p:grpSp>
          <p:cxnSp>
            <p:nvCxnSpPr>
              <p:cNvPr id="18" name="Straight Arrow Connector 17">
                <a:extLst>
                  <a:ext uri="{FF2B5EF4-FFF2-40B4-BE49-F238E27FC236}">
                    <a16:creationId xmlns:a16="http://schemas.microsoft.com/office/drawing/2014/main" id="{CCC1A3D7-AA19-4F83-9D9B-8C281C3AEA74}"/>
                  </a:ext>
                </a:extLst>
              </p:cNvPr>
              <p:cNvCxnSpPr>
                <a:endCxn id="8" idx="1"/>
              </p:cNvCxnSpPr>
              <p:nvPr/>
            </p:nvCxnSpPr>
            <p:spPr>
              <a:xfrm flipV="1">
                <a:off x="9903278" y="2994644"/>
                <a:ext cx="63580" cy="392566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DE59AFE7-DD60-410F-B62B-0D974D337729}"/>
                  </a:ext>
                </a:extLst>
              </p:cNvPr>
              <p:cNvCxnSpPr>
                <a:cxnSpLocks/>
                <a:stCxn id="15" idx="0"/>
                <a:endCxn id="12" idx="3"/>
              </p:cNvCxnSpPr>
              <p:nvPr/>
            </p:nvCxnSpPr>
            <p:spPr>
              <a:xfrm flipH="1" flipV="1">
                <a:off x="9555172" y="3146109"/>
                <a:ext cx="348107" cy="282891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Arrow Connector 21">
                <a:extLst>
                  <a:ext uri="{FF2B5EF4-FFF2-40B4-BE49-F238E27FC236}">
                    <a16:creationId xmlns:a16="http://schemas.microsoft.com/office/drawing/2014/main" id="{7F52FF01-322B-4D42-AF64-B38D1A1CD4E3}"/>
                  </a:ext>
                </a:extLst>
              </p:cNvPr>
              <p:cNvCxnSpPr>
                <a:cxnSpLocks/>
                <a:stCxn id="8" idx="1"/>
                <a:endCxn id="12" idx="3"/>
              </p:cNvCxnSpPr>
              <p:nvPr/>
            </p:nvCxnSpPr>
            <p:spPr>
              <a:xfrm flipH="1">
                <a:off x="9555172" y="2994644"/>
                <a:ext cx="411686" cy="151465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4E918C82-A2EF-40D1-8665-6C3CD14CE4C2}"/>
              </a:ext>
            </a:extLst>
          </p:cNvPr>
          <p:cNvGrpSpPr/>
          <p:nvPr/>
        </p:nvGrpSpPr>
        <p:grpSpPr>
          <a:xfrm>
            <a:off x="9566772" y="5055232"/>
            <a:ext cx="1526722" cy="1369217"/>
            <a:chOff x="9566772" y="5055232"/>
            <a:chExt cx="1526722" cy="1369217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A06C1451-6354-482C-8293-E7338441C4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9760941" y="5055232"/>
              <a:ext cx="836300" cy="1029293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5FCFA96-E365-4203-9304-9083388CF689}"/>
                </a:ext>
              </a:extLst>
            </p:cNvPr>
            <p:cNvSpPr txBox="1"/>
            <p:nvPr/>
          </p:nvSpPr>
          <p:spPr>
            <a:xfrm>
              <a:off x="9566772" y="6170533"/>
              <a:ext cx="15267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50" b="1" dirty="0"/>
                <a:t>Notification Provider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392A501-60E7-4359-9CC3-B7311FEAF548}"/>
              </a:ext>
            </a:extLst>
          </p:cNvPr>
          <p:cNvGrpSpPr/>
          <p:nvPr/>
        </p:nvGrpSpPr>
        <p:grpSpPr>
          <a:xfrm>
            <a:off x="6689957" y="3132020"/>
            <a:ext cx="1792990" cy="1031168"/>
            <a:chOff x="6689957" y="3132020"/>
            <a:chExt cx="1792990" cy="1031168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65CC9E15-118F-4EAF-97A1-8E391403CC6E}"/>
                </a:ext>
              </a:extLst>
            </p:cNvPr>
            <p:cNvGrpSpPr/>
            <p:nvPr/>
          </p:nvGrpSpPr>
          <p:grpSpPr>
            <a:xfrm>
              <a:off x="6689957" y="3132020"/>
              <a:ext cx="762540" cy="844774"/>
              <a:chOff x="5803548" y="3132020"/>
              <a:chExt cx="762540" cy="844774"/>
            </a:xfrm>
          </p:grpSpPr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18F31BFB-A1CE-412E-B539-B608F887D3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837473B0-CC2E-450A-ABE3-18F120FF3D39}">
                    <a1611:picAttrSrcUrl xmlns:a1611="http://schemas.microsoft.com/office/drawing/2016/11/main" r:i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36935" y="3492746"/>
                <a:ext cx="329153" cy="484048"/>
              </a:xfrm>
              <a:prstGeom prst="rect">
                <a:avLst/>
              </a:prstGeom>
            </p:spPr>
          </p:pic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755A2DAE-9708-4AEC-80D1-DF28D7844A4C}"/>
                  </a:ext>
                </a:extLst>
              </p:cNvPr>
              <p:cNvGrpSpPr/>
              <p:nvPr/>
            </p:nvGrpSpPr>
            <p:grpSpPr>
              <a:xfrm>
                <a:off x="5803548" y="3132020"/>
                <a:ext cx="634803" cy="516742"/>
                <a:chOff x="1104190" y="2957236"/>
                <a:chExt cx="3120431" cy="2694842"/>
              </a:xfrm>
            </p:grpSpPr>
            <p:pic>
              <p:nvPicPr>
                <p:cNvPr id="33" name="Graphic 32">
                  <a:extLst>
                    <a:ext uri="{FF2B5EF4-FFF2-40B4-BE49-F238E27FC236}">
                      <a16:creationId xmlns:a16="http://schemas.microsoft.com/office/drawing/2014/main" id="{BBD326E7-2147-4905-8EDA-6273C3FC83B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8">
                  <a:extLst>
                    <a:ext uri="{96DAC541-7B7A-43D3-8B79-37D633B846F1}">
                      <asvg:svgBlip xmlns:asvg="http://schemas.microsoft.com/office/drawing/2016/SVG/main" r:embed="rId9"/>
                    </a:ext>
                    <a:ext uri="{837473B0-CC2E-450A-ABE3-18F120FF3D39}">
                      <a1611:picAttrSrcUrl xmlns:a1611="http://schemas.microsoft.com/office/drawing/2016/11/main" r:id="rId10"/>
                    </a:ext>
                  </a:extLst>
                </a:blip>
                <a:srcRect r="30809"/>
                <a:stretch/>
              </p:blipFill>
              <p:spPr>
                <a:xfrm>
                  <a:off x="1104190" y="2957236"/>
                  <a:ext cx="3120431" cy="2694842"/>
                </a:xfrm>
                <a:prstGeom prst="rect">
                  <a:avLst/>
                </a:prstGeom>
              </p:spPr>
            </p:pic>
            <p:pic>
              <p:nvPicPr>
                <p:cNvPr id="34" name="Picture 33">
                  <a:extLst>
                    <a:ext uri="{FF2B5EF4-FFF2-40B4-BE49-F238E27FC236}">
                      <a16:creationId xmlns:a16="http://schemas.microsoft.com/office/drawing/2014/main" id="{C0265A00-E4DF-4169-BD4C-C2A80C8262A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837473B0-CC2E-450A-ABE3-18F120FF3D39}">
                      <a1611:picAttrSrcUrl xmlns:a1611="http://schemas.microsoft.com/office/drawing/2016/11/main" r:i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81155" y="3062770"/>
                  <a:ext cx="2989894" cy="1905184"/>
                </a:xfrm>
                <a:prstGeom prst="rect">
                  <a:avLst/>
                </a:prstGeom>
                <a:ln w="28575">
                  <a:noFill/>
                </a:ln>
              </p:spPr>
            </p:pic>
          </p:grp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E893F15-FAAD-4E58-A2C2-5E3805D5B594}"/>
                </a:ext>
              </a:extLst>
            </p:cNvPr>
            <p:cNvSpPr txBox="1"/>
            <p:nvPr/>
          </p:nvSpPr>
          <p:spPr>
            <a:xfrm>
              <a:off x="7350495" y="3732301"/>
              <a:ext cx="113245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b="1" dirty="0"/>
                <a:t>Notification Subscriber</a:t>
              </a:r>
            </a:p>
          </p:txBody>
        </p:sp>
      </p:grp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id="{6E9149AC-6F9B-4602-AF02-DD92A441DB81}"/>
              </a:ext>
            </a:extLst>
          </p:cNvPr>
          <p:cNvSpPr txBox="1">
            <a:spLocks/>
          </p:cNvSpPr>
          <p:nvPr/>
        </p:nvSpPr>
        <p:spPr>
          <a:xfrm>
            <a:off x="1194812" y="3334917"/>
            <a:ext cx="4854308" cy="2662272"/>
          </a:xfrm>
          <a:prstGeom prst="rect">
            <a:avLst/>
          </a:prstGeom>
        </p:spPr>
        <p:txBody>
          <a:bodyPr lIns="0" tIns="0" rIns="0" bIns="0"/>
          <a:lstStyle>
            <a:lvl1pPr marL="0" indent="-180000" algn="l" defTabSz="457200" rtl="0" eaLnBrk="1" latinLnBrk="0" hangingPunct="1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000" indent="-270000" algn="l" defTabSz="457200" rtl="0" eaLnBrk="1" latinLnBrk="0" hangingPunct="1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0000" indent="-270000" algn="l" defTabSz="457200" rtl="0" eaLnBrk="1" latinLnBrk="0" hangingPunct="1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buFont typeface="Arial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0000" indent="-270000" algn="l" defTabSz="457200" rtl="0" eaLnBrk="1" latinLnBrk="0" hangingPunct="1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buFont typeface="Arial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0000" indent="-270000" algn="l" defTabSz="457200" rtl="0" eaLnBrk="1" latinLnBrk="0" hangingPunct="1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buFont typeface="Arial"/>
              <a:buChar char="»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400" dirty="0"/>
              <a:t>User subscribes for changes to a set of keys and defines command to be trigged once a notification is retrieved.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400" dirty="0"/>
              <a:t>Aviso starts polling the key-value store for changes.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400" dirty="0"/>
              <a:t>A notification provider sends a key-value change.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400" dirty="0"/>
              <a:t>The subscriber is notified with the new key-value pair.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400" dirty="0"/>
              <a:t>Event triggers user’s defined command as a new process.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6207AB31-E2AE-4340-841D-AEB514D3DA3F}"/>
              </a:ext>
            </a:extLst>
          </p:cNvPr>
          <p:cNvGrpSpPr/>
          <p:nvPr/>
        </p:nvGrpSpPr>
        <p:grpSpPr>
          <a:xfrm>
            <a:off x="7193498" y="4185185"/>
            <a:ext cx="1359807" cy="975514"/>
            <a:chOff x="6307089" y="4185185"/>
            <a:chExt cx="1359807" cy="975514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CA6760D9-90C3-44DF-B214-85D14C4E8BD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>
              <a:extLs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rcRect r="30667" b="25572"/>
            <a:stretch/>
          </p:blipFill>
          <p:spPr>
            <a:xfrm>
              <a:off x="6596214" y="4185185"/>
              <a:ext cx="664468" cy="72018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96E5D6-E035-42B4-9075-79B4F4FA917C}"/>
                </a:ext>
              </a:extLst>
            </p:cNvPr>
            <p:cNvSpPr txBox="1"/>
            <p:nvPr/>
          </p:nvSpPr>
          <p:spPr>
            <a:xfrm>
              <a:off x="6307089" y="4929867"/>
              <a:ext cx="135980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/>
                <a:t>Listener configuration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ABD4CB8E-4409-4252-A56A-490FD6C44D14}"/>
              </a:ext>
            </a:extLst>
          </p:cNvPr>
          <p:cNvGrpSpPr/>
          <p:nvPr/>
        </p:nvGrpSpPr>
        <p:grpSpPr>
          <a:xfrm>
            <a:off x="9988417" y="4146329"/>
            <a:ext cx="1003057" cy="795295"/>
            <a:chOff x="9988417" y="4146329"/>
            <a:chExt cx="1003057" cy="795295"/>
          </a:xfrm>
        </p:grpSpPr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9E5F2EF8-B63F-4260-BF3D-8FCEC433076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011759" y="4146329"/>
              <a:ext cx="9317" cy="795295"/>
            </a:xfrm>
            <a:prstGeom prst="straightConnector1">
              <a:avLst/>
            </a:prstGeom>
            <a:ln>
              <a:tailEnd type="triangle"/>
            </a:ln>
            <a:effectLst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8E0D73C6-6BF8-4FEA-A978-F2B8B535661D}"/>
                </a:ext>
              </a:extLst>
            </p:cNvPr>
            <p:cNvSpPr txBox="1"/>
            <p:nvPr/>
          </p:nvSpPr>
          <p:spPr>
            <a:xfrm>
              <a:off x="9988417" y="4458700"/>
              <a:ext cx="10030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latin typeface="Courier New" panose="02070309020205020404" pitchFamily="49" charset="0"/>
                  <a:cs typeface="Courier New" panose="02070309020205020404" pitchFamily="49" charset="0"/>
                </a:rPr>
                <a:t>&lt;k&gt;&lt;V&gt;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B9516B1-75DA-4F0B-9748-0A2D9613594B}"/>
              </a:ext>
            </a:extLst>
          </p:cNvPr>
          <p:cNvGrpSpPr/>
          <p:nvPr/>
        </p:nvGrpSpPr>
        <p:grpSpPr>
          <a:xfrm rot="16200000">
            <a:off x="7940422" y="2702808"/>
            <a:ext cx="261610" cy="1029192"/>
            <a:chOff x="9917842" y="4274060"/>
            <a:chExt cx="261610" cy="1029192"/>
          </a:xfrm>
        </p:grpSpPr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25A76F76-0B75-467C-9241-686AD5684AEB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9436807" y="4783997"/>
              <a:ext cx="1029192" cy="9318"/>
            </a:xfrm>
            <a:prstGeom prst="straightConnector1">
              <a:avLst/>
            </a:prstGeom>
            <a:ln>
              <a:tailEnd type="triangle"/>
            </a:ln>
            <a:effectLst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7D73B192-C121-40C1-996A-79E10939B336}"/>
                </a:ext>
              </a:extLst>
            </p:cNvPr>
            <p:cNvSpPr txBox="1"/>
            <p:nvPr/>
          </p:nvSpPr>
          <p:spPr>
            <a:xfrm rot="5400000">
              <a:off x="9674661" y="4541042"/>
              <a:ext cx="74797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latin typeface="Courier New" panose="02070309020205020404" pitchFamily="49" charset="0"/>
                  <a:cs typeface="Courier New" panose="02070309020205020404" pitchFamily="49" charset="0"/>
                </a:rPr>
                <a:t>&lt;k&gt;&lt;V&gt;</a:t>
              </a:r>
            </a:p>
          </p:txBody>
        </p:sp>
      </p:grpSp>
      <p:pic>
        <p:nvPicPr>
          <p:cNvPr id="60" name="Picture 59">
            <a:extLst>
              <a:ext uri="{FF2B5EF4-FFF2-40B4-BE49-F238E27FC236}">
                <a16:creationId xmlns:a16="http://schemas.microsoft.com/office/drawing/2014/main" id="{EE8FBA9F-1AD8-46AD-96D1-C678AAE8BC1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5925645" y="4469586"/>
            <a:ext cx="706689" cy="530017"/>
          </a:xfrm>
          <a:prstGeom prst="rect">
            <a:avLst/>
          </a:prstGeom>
          <a:ln w="28575">
            <a:solidFill>
              <a:srgbClr val="00B0F0"/>
            </a:solidFill>
          </a:ln>
        </p:spPr>
      </p:pic>
      <p:grpSp>
        <p:nvGrpSpPr>
          <p:cNvPr id="61" name="Group 60">
            <a:extLst>
              <a:ext uri="{FF2B5EF4-FFF2-40B4-BE49-F238E27FC236}">
                <a16:creationId xmlns:a16="http://schemas.microsoft.com/office/drawing/2014/main" id="{FC909231-5F9C-4ED8-8135-7B8E3DD16379}"/>
              </a:ext>
            </a:extLst>
          </p:cNvPr>
          <p:cNvGrpSpPr/>
          <p:nvPr/>
        </p:nvGrpSpPr>
        <p:grpSpPr>
          <a:xfrm rot="12816109">
            <a:off x="6213642" y="3245443"/>
            <a:ext cx="477157" cy="1359807"/>
            <a:chOff x="9867208" y="4279610"/>
            <a:chExt cx="351974" cy="1359807"/>
          </a:xfrm>
        </p:grpSpPr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1A785FCC-0CEA-4E30-89E5-B8408BE1E821}"/>
                </a:ext>
              </a:extLst>
            </p:cNvPr>
            <p:cNvCxnSpPr>
              <a:cxnSpLocks/>
            </p:cNvCxnSpPr>
            <p:nvPr/>
          </p:nvCxnSpPr>
          <p:spPr>
            <a:xfrm rot="8783891" flipH="1">
              <a:off x="9867208" y="4557694"/>
              <a:ext cx="317663" cy="743780"/>
            </a:xfrm>
            <a:prstGeom prst="straightConnector1">
              <a:avLst/>
            </a:prstGeom>
            <a:ln>
              <a:tailEnd type="triangle"/>
            </a:ln>
            <a:effectLst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58A5691E-C0F5-417F-AEF6-FA5996AC7DE0}"/>
                </a:ext>
              </a:extLst>
            </p:cNvPr>
            <p:cNvSpPr txBox="1"/>
            <p:nvPr/>
          </p:nvSpPr>
          <p:spPr>
            <a:xfrm rot="5272299">
              <a:off x="9445628" y="4865863"/>
              <a:ext cx="1359807" cy="1873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latin typeface="Courier New" panose="02070309020205020404" pitchFamily="49" charset="0"/>
                  <a:cs typeface="Courier New" panose="02070309020205020404" pitchFamily="49" charset="0"/>
                </a:rPr>
                <a:t>&lt;notification&gt;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02A73CF0-2CF8-4A23-A2BE-554A6B3A6DFD}"/>
              </a:ext>
            </a:extLst>
          </p:cNvPr>
          <p:cNvGrpSpPr/>
          <p:nvPr/>
        </p:nvGrpSpPr>
        <p:grpSpPr>
          <a:xfrm>
            <a:off x="7556630" y="3423385"/>
            <a:ext cx="1134836" cy="261610"/>
            <a:chOff x="7556630" y="3423385"/>
            <a:chExt cx="1134836" cy="261610"/>
          </a:xfrm>
        </p:grpSpPr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9C39AE6B-84CA-4AFA-8A52-6252C1A3E4A4}"/>
                </a:ext>
              </a:extLst>
            </p:cNvPr>
            <p:cNvCxnSpPr/>
            <p:nvPr/>
          </p:nvCxnSpPr>
          <p:spPr>
            <a:xfrm>
              <a:off x="7556630" y="3429000"/>
              <a:ext cx="1134836" cy="0"/>
            </a:xfrm>
            <a:prstGeom prst="straightConnector1">
              <a:avLst/>
            </a:prstGeom>
            <a:ln>
              <a:tailEnd type="triangle"/>
            </a:ln>
            <a:effectLst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3F4C5CCE-B49B-45E7-AF98-57B2881F2FFE}"/>
                </a:ext>
              </a:extLst>
            </p:cNvPr>
            <p:cNvSpPr txBox="1"/>
            <p:nvPr/>
          </p:nvSpPr>
          <p:spPr>
            <a:xfrm>
              <a:off x="7632522" y="3423385"/>
              <a:ext cx="74797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latin typeface="Courier New" panose="02070309020205020404" pitchFamily="49" charset="0"/>
                  <a:cs typeface="Courier New" panose="02070309020205020404" pitchFamily="49" charset="0"/>
                </a:rPr>
                <a:t>key?</a:t>
              </a: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57D612D2-3FFB-4043-919E-D157CC9C2834}"/>
              </a:ext>
            </a:extLst>
          </p:cNvPr>
          <p:cNvSpPr txBox="1"/>
          <p:nvPr/>
        </p:nvSpPr>
        <p:spPr>
          <a:xfrm>
            <a:off x="6484064" y="2797950"/>
            <a:ext cx="1112383" cy="276999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/>
              <a:t>Aviso Client</a:t>
            </a:r>
          </a:p>
        </p:txBody>
      </p:sp>
    </p:spTree>
    <p:extLst>
      <p:ext uri="{BB962C8B-B14F-4D97-AF65-F5344CB8AC3E}">
        <p14:creationId xmlns:p14="http://schemas.microsoft.com/office/powerpoint/2010/main" val="350213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ECMWF Dataflow today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D8807FC3-92C1-4CE5-BCD5-BEDB4DF13728}"/>
              </a:ext>
            </a:extLst>
          </p:cNvPr>
          <p:cNvCxnSpPr>
            <a:cxnSpLocks/>
          </p:cNvCxnSpPr>
          <p:nvPr/>
        </p:nvCxnSpPr>
        <p:spPr>
          <a:xfrm flipV="1">
            <a:off x="5457202" y="2063965"/>
            <a:ext cx="753098" cy="896009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46" name="Group 45">
            <a:extLst>
              <a:ext uri="{FF2B5EF4-FFF2-40B4-BE49-F238E27FC236}">
                <a16:creationId xmlns:a16="http://schemas.microsoft.com/office/drawing/2014/main" id="{61499BFB-27EF-452E-BE7A-ABE9C852C44E}"/>
              </a:ext>
            </a:extLst>
          </p:cNvPr>
          <p:cNvGrpSpPr/>
          <p:nvPr/>
        </p:nvGrpSpPr>
        <p:grpSpPr>
          <a:xfrm>
            <a:off x="2817682" y="2832413"/>
            <a:ext cx="1369364" cy="1536140"/>
            <a:chOff x="6375442" y="4978852"/>
            <a:chExt cx="954911" cy="1455685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B4DDAFC3-D9BA-470D-B476-1EB36F834E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6375442" y="4978852"/>
              <a:ext cx="954911" cy="1145894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FBC3496-4DA9-45B9-AFD1-768C2EE4489A}"/>
                </a:ext>
              </a:extLst>
            </p:cNvPr>
            <p:cNvSpPr txBox="1"/>
            <p:nvPr/>
          </p:nvSpPr>
          <p:spPr>
            <a:xfrm>
              <a:off x="6378946" y="6026218"/>
              <a:ext cx="919082" cy="408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/>
                <a:t>NWP Model</a:t>
              </a:r>
            </a:p>
            <a:p>
              <a:pPr algn="ctr"/>
              <a:r>
                <a:rPr lang="en-GB" sz="1100" b="1" dirty="0">
                  <a:solidFill>
                    <a:schemeClr val="bg1">
                      <a:lumMod val="65000"/>
                    </a:schemeClr>
                  </a:solidFill>
                </a:rPr>
                <a:t>IFS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14C26742-C4E5-45BA-BCF6-29BF017BD6D7}"/>
              </a:ext>
            </a:extLst>
          </p:cNvPr>
          <p:cNvGrpSpPr/>
          <p:nvPr/>
        </p:nvGrpSpPr>
        <p:grpSpPr>
          <a:xfrm>
            <a:off x="4793755" y="2985434"/>
            <a:ext cx="1034981" cy="1495731"/>
            <a:chOff x="9451174" y="4378809"/>
            <a:chExt cx="836404" cy="1359522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B8B2AE24-0E25-4E8F-B445-F86AC4D7C3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9613187" y="4378809"/>
              <a:ext cx="546105" cy="800407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CFF2EA6C-D5A3-4BCC-ABB4-CF16C905A13C}"/>
                </a:ext>
              </a:extLst>
            </p:cNvPr>
            <p:cNvSpPr txBox="1"/>
            <p:nvPr/>
          </p:nvSpPr>
          <p:spPr>
            <a:xfrm>
              <a:off x="9451174" y="5192821"/>
              <a:ext cx="836404" cy="5455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/>
                <a:t>Object Storage</a:t>
              </a:r>
            </a:p>
            <a:p>
              <a:pPr algn="ctr"/>
              <a:r>
                <a:rPr lang="en-GB" sz="1100" b="1" dirty="0">
                  <a:solidFill>
                    <a:schemeClr val="bg1">
                      <a:lumMod val="65000"/>
                    </a:schemeClr>
                  </a:solidFill>
                </a:rPr>
                <a:t>FDB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FA070414-AB77-4115-A694-5F9212F58485}"/>
              </a:ext>
            </a:extLst>
          </p:cNvPr>
          <p:cNvGrpSpPr/>
          <p:nvPr/>
        </p:nvGrpSpPr>
        <p:grpSpPr>
          <a:xfrm>
            <a:off x="6400023" y="2869083"/>
            <a:ext cx="1132328" cy="1681671"/>
            <a:chOff x="6302099" y="4978852"/>
            <a:chExt cx="1132328" cy="1681671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9778A5CB-4D48-4928-844A-A622931E37D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6375442" y="4978852"/>
              <a:ext cx="954911" cy="1145894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4764B29E-3FF2-46E4-B2D8-25210AD93284}"/>
                </a:ext>
              </a:extLst>
            </p:cNvPr>
            <p:cNvSpPr txBox="1"/>
            <p:nvPr/>
          </p:nvSpPr>
          <p:spPr>
            <a:xfrm>
              <a:off x="6302099" y="6060359"/>
              <a:ext cx="1132328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/>
                <a:t>Post Processing</a:t>
              </a:r>
            </a:p>
            <a:p>
              <a:pPr algn="ctr"/>
              <a:r>
                <a:rPr lang="en-GB" sz="1100" b="1" dirty="0">
                  <a:solidFill>
                    <a:schemeClr val="bg1">
                      <a:lumMod val="65000"/>
                    </a:schemeClr>
                  </a:solidFill>
                </a:rPr>
                <a:t>PGEN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8B3170D2-C20E-4E3A-AF01-AD096689A8C3}"/>
              </a:ext>
            </a:extLst>
          </p:cNvPr>
          <p:cNvGrpSpPr/>
          <p:nvPr/>
        </p:nvGrpSpPr>
        <p:grpSpPr>
          <a:xfrm>
            <a:off x="8039533" y="2862063"/>
            <a:ext cx="1260475" cy="1482738"/>
            <a:chOff x="6187096" y="4978852"/>
            <a:chExt cx="1260475" cy="1482738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21FB09E9-4CBE-4D31-A458-2E67262C32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6375442" y="4978852"/>
              <a:ext cx="954911" cy="1145894"/>
            </a:xfrm>
            <a:prstGeom prst="rect">
              <a:avLst/>
            </a:prstGeom>
          </p:spPr>
        </p:pic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3E6588CD-FDA8-42D9-B263-68A49E31DC77}"/>
                </a:ext>
              </a:extLst>
            </p:cNvPr>
            <p:cNvSpPr txBox="1"/>
            <p:nvPr/>
          </p:nvSpPr>
          <p:spPr>
            <a:xfrm>
              <a:off x="6187096" y="6030703"/>
              <a:ext cx="126047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/>
                <a:t>Dissemination</a:t>
              </a:r>
            </a:p>
            <a:p>
              <a:pPr algn="ctr"/>
              <a:r>
                <a:rPr lang="en-GB" sz="1100" b="1" dirty="0">
                  <a:solidFill>
                    <a:schemeClr val="bg1">
                      <a:lumMod val="65000"/>
                    </a:schemeClr>
                  </a:solidFill>
                </a:rPr>
                <a:t>ECPDS</a:t>
              </a:r>
            </a:p>
          </p:txBody>
        </p:sp>
      </p:grp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FB5FD009-0A42-4A4B-8149-DCE53A9D34CA}"/>
              </a:ext>
            </a:extLst>
          </p:cNvPr>
          <p:cNvCxnSpPr>
            <a:cxnSpLocks/>
          </p:cNvCxnSpPr>
          <p:nvPr/>
        </p:nvCxnSpPr>
        <p:spPr>
          <a:xfrm flipV="1">
            <a:off x="4077859" y="3442030"/>
            <a:ext cx="832840" cy="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329EA701-54DE-4881-A746-0304F29341DA}"/>
              </a:ext>
            </a:extLst>
          </p:cNvPr>
          <p:cNvCxnSpPr>
            <a:cxnSpLocks/>
          </p:cNvCxnSpPr>
          <p:nvPr/>
        </p:nvCxnSpPr>
        <p:spPr>
          <a:xfrm flipV="1">
            <a:off x="5716491" y="3435010"/>
            <a:ext cx="832840" cy="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CA637272-5754-41A3-BED6-764AB814E32C}"/>
              </a:ext>
            </a:extLst>
          </p:cNvPr>
          <p:cNvCxnSpPr>
            <a:cxnSpLocks/>
          </p:cNvCxnSpPr>
          <p:nvPr/>
        </p:nvCxnSpPr>
        <p:spPr>
          <a:xfrm flipV="1">
            <a:off x="7395039" y="3435009"/>
            <a:ext cx="832840" cy="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E9E8C649-C945-4124-BFFD-5F1914CFE76F}"/>
              </a:ext>
            </a:extLst>
          </p:cNvPr>
          <p:cNvCxnSpPr>
            <a:cxnSpLocks/>
          </p:cNvCxnSpPr>
          <p:nvPr/>
        </p:nvCxnSpPr>
        <p:spPr>
          <a:xfrm flipV="1">
            <a:off x="8680009" y="2063965"/>
            <a:ext cx="691127" cy="805119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326BA1C-9967-4782-A1D5-D477DF44E62F}"/>
              </a:ext>
            </a:extLst>
          </p:cNvPr>
          <p:cNvSpPr txBox="1"/>
          <p:nvPr/>
        </p:nvSpPr>
        <p:spPr>
          <a:xfrm rot="18644119">
            <a:off x="5267624" y="2291243"/>
            <a:ext cx="9445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notification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2672122-3776-44B7-BC31-985DBCD97991}"/>
              </a:ext>
            </a:extLst>
          </p:cNvPr>
          <p:cNvSpPr txBox="1"/>
          <p:nvPr/>
        </p:nvSpPr>
        <p:spPr>
          <a:xfrm rot="18644119">
            <a:off x="8420399" y="2277006"/>
            <a:ext cx="9445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notification</a:t>
            </a:r>
          </a:p>
        </p:txBody>
      </p:sp>
    </p:spTree>
    <p:extLst>
      <p:ext uri="{BB962C8B-B14F-4D97-AF65-F5344CB8AC3E}">
        <p14:creationId xmlns:p14="http://schemas.microsoft.com/office/powerpoint/2010/main" val="384960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>
            <a:extLst>
              <a:ext uri="{FF2B5EF4-FFF2-40B4-BE49-F238E27FC236}">
                <a16:creationId xmlns:a16="http://schemas.microsoft.com/office/drawing/2014/main" id="{8E2E89BE-02AE-4924-B5A2-6034E3BDAF2F}"/>
              </a:ext>
            </a:extLst>
          </p:cNvPr>
          <p:cNvGrpSpPr/>
          <p:nvPr/>
        </p:nvGrpSpPr>
        <p:grpSpPr>
          <a:xfrm>
            <a:off x="7881424" y="72502"/>
            <a:ext cx="3799344" cy="2808682"/>
            <a:chOff x="8544740" y="603108"/>
            <a:chExt cx="3051110" cy="2264016"/>
          </a:xfrm>
        </p:grpSpPr>
        <p:sp>
          <p:nvSpPr>
            <p:cNvPr id="42" name="Cloud 41">
              <a:extLst>
                <a:ext uri="{FF2B5EF4-FFF2-40B4-BE49-F238E27FC236}">
                  <a16:creationId xmlns:a16="http://schemas.microsoft.com/office/drawing/2014/main" id="{101288D7-0CE2-4567-9270-1D0E28B91E5F}"/>
                </a:ext>
              </a:extLst>
            </p:cNvPr>
            <p:cNvSpPr/>
            <p:nvPr/>
          </p:nvSpPr>
          <p:spPr>
            <a:xfrm>
              <a:off x="8544740" y="603108"/>
              <a:ext cx="3051110" cy="2264016"/>
            </a:xfrm>
            <a:prstGeom prst="cloud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en-GB" sz="1200" b="1" dirty="0"/>
                <a:t>European Weather Cloud</a:t>
              </a:r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A7F49E58-0756-4532-B24C-D4149030170D}"/>
                </a:ext>
              </a:extLst>
            </p:cNvPr>
            <p:cNvGrpSpPr/>
            <p:nvPr/>
          </p:nvGrpSpPr>
          <p:grpSpPr>
            <a:xfrm>
              <a:off x="10100220" y="1437359"/>
              <a:ext cx="622198" cy="506482"/>
              <a:chOff x="3832819" y="1879500"/>
              <a:chExt cx="3058474" cy="2641337"/>
            </a:xfrm>
          </p:grpSpPr>
          <p:pic>
            <p:nvPicPr>
              <p:cNvPr id="44" name="Graphic 43">
                <a:extLst>
                  <a:ext uri="{FF2B5EF4-FFF2-40B4-BE49-F238E27FC236}">
                    <a16:creationId xmlns:a16="http://schemas.microsoft.com/office/drawing/2014/main" id="{C7141F47-B725-4893-9CAC-F0C40E94EE3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rcRect r="30809"/>
              <a:stretch/>
            </p:blipFill>
            <p:spPr>
              <a:xfrm>
                <a:off x="3832819" y="1879500"/>
                <a:ext cx="3058474" cy="2641337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03BEC277-F01E-4268-8CE7-160FBDA8CA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837473B0-CC2E-450A-ABE3-18F120FF3D39}">
                    <a1611:picAttrSrcUrl xmlns:a1611="http://schemas.microsoft.com/office/drawing/2016/11/main" r:id="rId6"/>
                  </a:ext>
                </a:extLst>
              </a:blip>
              <a:stretch>
                <a:fillRect/>
              </a:stretch>
            </p:blipFill>
            <p:spPr>
              <a:xfrm>
                <a:off x="3870419" y="1955626"/>
                <a:ext cx="2989894" cy="1905185"/>
              </a:xfrm>
              <a:prstGeom prst="rect">
                <a:avLst/>
              </a:prstGeom>
              <a:ln w="28575">
                <a:noFill/>
              </a:ln>
            </p:spPr>
          </p:pic>
        </p:grp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32B084F7-9473-4968-A50C-F7FDD48443BB}"/>
              </a:ext>
            </a:extLst>
          </p:cNvPr>
          <p:cNvSpPr txBox="1"/>
          <p:nvPr/>
        </p:nvSpPr>
        <p:spPr>
          <a:xfrm>
            <a:off x="9343165" y="2323920"/>
            <a:ext cx="1012654" cy="27699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/>
              <a:t>Mars Client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Aviso for new forecast data on FDB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79"/>
            <a:ext cx="5872728" cy="4513866"/>
          </a:xfrm>
        </p:spPr>
        <p:txBody>
          <a:bodyPr/>
          <a:lstStyle/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User subscribes for when new forecast step is available.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Aviso Client starts polling Aviso Server for changes.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IFS produces the new forecast step.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New forecast step is sent to FDB.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Forecast step notification is sent to Aviso Server.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Aviso Client is notified of the new forecast step.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Aviso triggers Mars Client to fetch the new forecast.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6831E04-25D9-432C-8F37-D1876FEB9D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flipH="1">
            <a:off x="11649718" y="1549910"/>
            <a:ext cx="459609" cy="675895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609D5EF3-5464-41AB-89BA-567D720EF152}"/>
              </a:ext>
            </a:extLst>
          </p:cNvPr>
          <p:cNvGrpSpPr/>
          <p:nvPr/>
        </p:nvGrpSpPr>
        <p:grpSpPr>
          <a:xfrm>
            <a:off x="5819254" y="2600919"/>
            <a:ext cx="2891572" cy="1981807"/>
            <a:chOff x="3779816" y="1356658"/>
            <a:chExt cx="4006000" cy="3041778"/>
          </a:xfrm>
        </p:grpSpPr>
        <p:sp>
          <p:nvSpPr>
            <p:cNvPr id="18" name="Cloud 17">
              <a:extLst>
                <a:ext uri="{FF2B5EF4-FFF2-40B4-BE49-F238E27FC236}">
                  <a16:creationId xmlns:a16="http://schemas.microsoft.com/office/drawing/2014/main" id="{C7D8AA44-54FF-40AA-AB87-A8FCC49CA5ED}"/>
                </a:ext>
              </a:extLst>
            </p:cNvPr>
            <p:cNvSpPr/>
            <p:nvPr/>
          </p:nvSpPr>
          <p:spPr>
            <a:xfrm>
              <a:off x="3779816" y="1356658"/>
              <a:ext cx="4006000" cy="3041778"/>
            </a:xfrm>
            <a:prstGeom prst="cloud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en-GB" sz="1400" b="1" dirty="0"/>
                <a:t>Aviso server</a:t>
              </a:r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D0D5AA1E-CD17-46C3-AEB3-4AE61AABC8C2}"/>
                </a:ext>
              </a:extLst>
            </p:cNvPr>
            <p:cNvGrpSpPr/>
            <p:nvPr/>
          </p:nvGrpSpPr>
          <p:grpSpPr>
            <a:xfrm>
              <a:off x="4730980" y="2165976"/>
              <a:ext cx="1934700" cy="2136733"/>
              <a:chOff x="8825079" y="2478335"/>
              <a:chExt cx="1934700" cy="2136733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98AEB3A0-D247-4206-AFDE-D81D01764837}"/>
                  </a:ext>
                </a:extLst>
              </p:cNvPr>
              <p:cNvGrpSpPr/>
              <p:nvPr/>
            </p:nvGrpSpPr>
            <p:grpSpPr>
              <a:xfrm>
                <a:off x="9966858" y="2478335"/>
                <a:ext cx="792921" cy="1186068"/>
                <a:chOff x="4498521" y="3710832"/>
                <a:chExt cx="792921" cy="1186068"/>
              </a:xfrm>
            </p:grpSpPr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4AF2C14D-927A-45D1-AFE6-5AF2D885604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837473B0-CC2E-450A-ABE3-18F120FF3D39}">
                      <a1611:picAttrSrcUrl xmlns:a1611="http://schemas.microsoft.com/office/drawing/2016/11/main" r:i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98521" y="3710832"/>
                  <a:ext cx="730093" cy="1032618"/>
                </a:xfrm>
                <a:prstGeom prst="rect">
                  <a:avLst/>
                </a:prstGeom>
              </p:spPr>
            </p:pic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4C888E1D-4690-4B88-A896-8B3956F74EF3}"/>
                    </a:ext>
                  </a:extLst>
                </p:cNvPr>
                <p:cNvSpPr txBox="1"/>
                <p:nvPr/>
              </p:nvSpPr>
              <p:spPr>
                <a:xfrm>
                  <a:off x="4710793" y="4542607"/>
                  <a:ext cx="580649" cy="3542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900" dirty="0" err="1"/>
                    <a:t>Etcd</a:t>
                  </a:r>
                  <a:endParaRPr lang="en-GB" sz="900" dirty="0"/>
                </a:p>
              </p:txBody>
            </p:sp>
          </p:grp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ED0F80E2-3F59-4121-AA30-4C3D573DD696}"/>
                  </a:ext>
                </a:extLst>
              </p:cNvPr>
              <p:cNvGrpSpPr/>
              <p:nvPr/>
            </p:nvGrpSpPr>
            <p:grpSpPr>
              <a:xfrm>
                <a:off x="8825079" y="2629800"/>
                <a:ext cx="730093" cy="1186069"/>
                <a:chOff x="4498521" y="3710832"/>
                <a:chExt cx="730093" cy="1186069"/>
              </a:xfrm>
            </p:grpSpPr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1802895D-5B52-4082-A811-839F40C7E8E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837473B0-CC2E-450A-ABE3-18F120FF3D39}">
                      <a1611:picAttrSrcUrl xmlns:a1611="http://schemas.microsoft.com/office/drawing/2016/11/main" r:i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98521" y="3710832"/>
                  <a:ext cx="730093" cy="1032618"/>
                </a:xfrm>
                <a:prstGeom prst="rect">
                  <a:avLst/>
                </a:prstGeom>
              </p:spPr>
            </p:pic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181B969D-C241-4BF8-857F-FF53D11EDE76}"/>
                    </a:ext>
                  </a:extLst>
                </p:cNvPr>
                <p:cNvSpPr txBox="1"/>
                <p:nvPr/>
              </p:nvSpPr>
              <p:spPr>
                <a:xfrm>
                  <a:off x="4584495" y="4542609"/>
                  <a:ext cx="627177" cy="3542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900" dirty="0" err="1"/>
                    <a:t>Etcd</a:t>
                  </a:r>
                  <a:endParaRPr lang="en-GB" sz="900" dirty="0"/>
                </a:p>
              </p:txBody>
            </p:sp>
          </p:grpSp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4281C8CD-2D4F-45B1-9A49-84CA6ED60C8D}"/>
                  </a:ext>
                </a:extLst>
              </p:cNvPr>
              <p:cNvGrpSpPr/>
              <p:nvPr/>
            </p:nvGrpSpPr>
            <p:grpSpPr>
              <a:xfrm>
                <a:off x="9538232" y="3429000"/>
                <a:ext cx="798265" cy="1186068"/>
                <a:chOff x="4498521" y="3710832"/>
                <a:chExt cx="798265" cy="1186068"/>
              </a:xfrm>
            </p:grpSpPr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9AA95538-60E2-4658-A54E-F155C87C00B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837473B0-CC2E-450A-ABE3-18F120FF3D39}">
                      <a1611:picAttrSrcUrl xmlns:a1611="http://schemas.microsoft.com/office/drawing/2016/11/main" r:i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98521" y="3710832"/>
                  <a:ext cx="730093" cy="1032618"/>
                </a:xfrm>
                <a:prstGeom prst="rect">
                  <a:avLst/>
                </a:prstGeom>
              </p:spPr>
            </p:pic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3E24A9F0-6815-49B8-87B4-AEA7DC7B8949}"/>
                    </a:ext>
                  </a:extLst>
                </p:cNvPr>
                <p:cNvSpPr txBox="1"/>
                <p:nvPr/>
              </p:nvSpPr>
              <p:spPr>
                <a:xfrm>
                  <a:off x="4710793" y="4542607"/>
                  <a:ext cx="585993" cy="3542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900" dirty="0" err="1"/>
                    <a:t>Etcd</a:t>
                  </a:r>
                  <a:endParaRPr lang="en-GB" sz="900" dirty="0"/>
                </a:p>
              </p:txBody>
            </p:sp>
          </p:grpSp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4004205C-7C35-4EC6-9009-00BF5F86E35B}"/>
                  </a:ext>
                </a:extLst>
              </p:cNvPr>
              <p:cNvCxnSpPr>
                <a:endCxn id="30" idx="1"/>
              </p:cNvCxnSpPr>
              <p:nvPr/>
            </p:nvCxnSpPr>
            <p:spPr>
              <a:xfrm flipV="1">
                <a:off x="9903278" y="2994644"/>
                <a:ext cx="63580" cy="392566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1068612C-8D48-473E-B7A4-1976330117F3}"/>
                  </a:ext>
                </a:extLst>
              </p:cNvPr>
              <p:cNvCxnSpPr>
                <a:cxnSpLocks/>
                <a:stCxn id="26" idx="0"/>
                <a:endCxn id="28" idx="3"/>
              </p:cNvCxnSpPr>
              <p:nvPr/>
            </p:nvCxnSpPr>
            <p:spPr>
              <a:xfrm flipH="1" flipV="1">
                <a:off x="9555172" y="3146109"/>
                <a:ext cx="348107" cy="282891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Arrow Connector 24">
                <a:extLst>
                  <a:ext uri="{FF2B5EF4-FFF2-40B4-BE49-F238E27FC236}">
                    <a16:creationId xmlns:a16="http://schemas.microsoft.com/office/drawing/2014/main" id="{54844A69-5F82-4ECC-B414-44559D7BE194}"/>
                  </a:ext>
                </a:extLst>
              </p:cNvPr>
              <p:cNvCxnSpPr>
                <a:cxnSpLocks/>
                <a:stCxn id="30" idx="1"/>
                <a:endCxn id="28" idx="3"/>
              </p:cNvCxnSpPr>
              <p:nvPr/>
            </p:nvCxnSpPr>
            <p:spPr>
              <a:xfrm flipH="1">
                <a:off x="9555172" y="2994644"/>
                <a:ext cx="411686" cy="151465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66C708B2-B309-42DF-ABE2-72AA2BE5A328}"/>
              </a:ext>
            </a:extLst>
          </p:cNvPr>
          <p:cNvGrpSpPr/>
          <p:nvPr/>
        </p:nvGrpSpPr>
        <p:grpSpPr>
          <a:xfrm>
            <a:off x="7720745" y="4978852"/>
            <a:ext cx="954911" cy="1237649"/>
            <a:chOff x="6375442" y="4978852"/>
            <a:chExt cx="954911" cy="1237649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D9C7C88D-44C5-4804-99BA-B26A1414643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6375442" y="4978852"/>
              <a:ext cx="954911" cy="1145894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7D356D99-B082-44F5-95D3-3641ED19FB12}"/>
                </a:ext>
              </a:extLst>
            </p:cNvPr>
            <p:cNvSpPr txBox="1"/>
            <p:nvPr/>
          </p:nvSpPr>
          <p:spPr>
            <a:xfrm>
              <a:off x="6528499" y="5985669"/>
              <a:ext cx="78762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/>
                <a:t>IFS</a:t>
              </a:r>
            </a:p>
          </p:txBody>
        </p:sp>
      </p:grp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74F18F13-05A7-41CC-B86B-206B512D17F8}"/>
              </a:ext>
            </a:extLst>
          </p:cNvPr>
          <p:cNvCxnSpPr>
            <a:cxnSpLocks/>
          </p:cNvCxnSpPr>
          <p:nvPr/>
        </p:nvCxnSpPr>
        <p:spPr>
          <a:xfrm flipH="1">
            <a:off x="7818851" y="1578773"/>
            <a:ext cx="1937696" cy="1408664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A871F09D-225B-4ED7-AF80-D35EF70225B1}"/>
              </a:ext>
            </a:extLst>
          </p:cNvPr>
          <p:cNvCxnSpPr>
            <a:cxnSpLocks/>
          </p:cNvCxnSpPr>
          <p:nvPr/>
        </p:nvCxnSpPr>
        <p:spPr>
          <a:xfrm flipH="1" flipV="1">
            <a:off x="10634310" y="1490362"/>
            <a:ext cx="887084" cy="372652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47763E6A-C894-4474-A515-A61278F458AA}"/>
              </a:ext>
            </a:extLst>
          </p:cNvPr>
          <p:cNvCxnSpPr>
            <a:cxnSpLocks/>
          </p:cNvCxnSpPr>
          <p:nvPr/>
        </p:nvCxnSpPr>
        <p:spPr>
          <a:xfrm flipV="1">
            <a:off x="8579015" y="4973703"/>
            <a:ext cx="832840" cy="45825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D2E98054-19EE-4226-B197-DA21F3784A65}"/>
              </a:ext>
            </a:extLst>
          </p:cNvPr>
          <p:cNvCxnSpPr>
            <a:cxnSpLocks/>
          </p:cNvCxnSpPr>
          <p:nvPr/>
        </p:nvCxnSpPr>
        <p:spPr>
          <a:xfrm flipH="1" flipV="1">
            <a:off x="7580615" y="4090283"/>
            <a:ext cx="546106" cy="957862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D8807FC3-92C1-4CE5-BCD5-BEDB4DF13728}"/>
              </a:ext>
            </a:extLst>
          </p:cNvPr>
          <p:cNvCxnSpPr>
            <a:cxnSpLocks/>
          </p:cNvCxnSpPr>
          <p:nvPr/>
        </p:nvCxnSpPr>
        <p:spPr>
          <a:xfrm flipV="1">
            <a:off x="7818850" y="1421617"/>
            <a:ext cx="1937697" cy="1440280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3" name="Arrow: Curved Down 82">
            <a:extLst>
              <a:ext uri="{FF2B5EF4-FFF2-40B4-BE49-F238E27FC236}">
                <a16:creationId xmlns:a16="http://schemas.microsoft.com/office/drawing/2014/main" id="{6DB39282-B7EF-449E-BFE4-BEE646323FFC}"/>
              </a:ext>
            </a:extLst>
          </p:cNvPr>
          <p:cNvSpPr/>
          <p:nvPr/>
        </p:nvSpPr>
        <p:spPr>
          <a:xfrm rot="17978131">
            <a:off x="7496314" y="5007378"/>
            <a:ext cx="426581" cy="242914"/>
          </a:xfrm>
          <a:prstGeom prst="curvedDownArrow">
            <a:avLst>
              <a:gd name="adj1" fmla="val 10269"/>
              <a:gd name="adj2" fmla="val 29932"/>
              <a:gd name="adj3" fmla="val 25000"/>
            </a:avLst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3BF8E65-806F-499F-ACB3-DB3351D20D51}"/>
              </a:ext>
            </a:extLst>
          </p:cNvPr>
          <p:cNvGrpSpPr/>
          <p:nvPr/>
        </p:nvGrpSpPr>
        <p:grpSpPr>
          <a:xfrm>
            <a:off x="9483495" y="4308551"/>
            <a:ext cx="546105" cy="895984"/>
            <a:chOff x="9613187" y="4378809"/>
            <a:chExt cx="546105" cy="895984"/>
          </a:xfrm>
        </p:grpSpPr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CDDB7B0-8702-413C-8EB5-6FA961882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613187" y="4378809"/>
              <a:ext cx="546105" cy="800407"/>
            </a:xfrm>
            <a:prstGeom prst="rect">
              <a:avLst/>
            </a:prstGeom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69727C75-58C4-4A2D-AF22-7531FE142F7A}"/>
                </a:ext>
              </a:extLst>
            </p:cNvPr>
            <p:cNvSpPr txBox="1"/>
            <p:nvPr/>
          </p:nvSpPr>
          <p:spPr>
            <a:xfrm>
              <a:off x="9694299" y="5043961"/>
              <a:ext cx="42297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/>
                <a:t>FDB</a:t>
              </a:r>
            </a:p>
          </p:txBody>
        </p:sp>
      </p:grp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7258E048-1F8A-4103-B11B-E1653764ABC4}"/>
              </a:ext>
            </a:extLst>
          </p:cNvPr>
          <p:cNvCxnSpPr>
            <a:cxnSpLocks/>
            <a:endCxn id="60" idx="0"/>
          </p:cNvCxnSpPr>
          <p:nvPr/>
        </p:nvCxnSpPr>
        <p:spPr>
          <a:xfrm>
            <a:off x="9756547" y="2741121"/>
            <a:ext cx="1" cy="1567430"/>
          </a:xfrm>
          <a:prstGeom prst="straightConnector1">
            <a:avLst/>
          </a:prstGeom>
          <a:ln>
            <a:headEnd type="none"/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F62C3C2B-EA97-4195-9574-D30C760E72D9}"/>
              </a:ext>
            </a:extLst>
          </p:cNvPr>
          <p:cNvCxnSpPr>
            <a:cxnSpLocks/>
          </p:cNvCxnSpPr>
          <p:nvPr/>
        </p:nvCxnSpPr>
        <p:spPr>
          <a:xfrm flipV="1">
            <a:off x="9874047" y="2676525"/>
            <a:ext cx="0" cy="158778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E24720DC-B732-4F6D-BB6F-E5F364DC3B3C}"/>
              </a:ext>
            </a:extLst>
          </p:cNvPr>
          <p:cNvSpPr txBox="1"/>
          <p:nvPr/>
        </p:nvSpPr>
        <p:spPr>
          <a:xfrm>
            <a:off x="9634836" y="1781248"/>
            <a:ext cx="1112383" cy="27699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/>
              <a:t>Aviso Client</a:t>
            </a: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D6B77143-05F1-43ED-B28C-B66E79725A24}"/>
              </a:ext>
            </a:extLst>
          </p:cNvPr>
          <p:cNvCxnSpPr>
            <a:cxnSpLocks/>
            <a:stCxn id="51" idx="2"/>
            <a:endCxn id="47" idx="0"/>
          </p:cNvCxnSpPr>
          <p:nvPr/>
        </p:nvCxnSpPr>
        <p:spPr>
          <a:xfrm flipH="1">
            <a:off x="9849492" y="2058247"/>
            <a:ext cx="341536" cy="265673"/>
          </a:xfrm>
          <a:prstGeom prst="straightConnector1">
            <a:avLst/>
          </a:prstGeom>
          <a:ln>
            <a:headEnd type="none"/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541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83" grpId="0" animBg="1"/>
      <p:bldP spid="5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Aviso for product dissemination via ECPDS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79"/>
            <a:ext cx="5780922" cy="4901794"/>
          </a:xfrm>
        </p:spPr>
        <p:txBody>
          <a:bodyPr/>
          <a:lstStyle/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User subscribes for when new products are available.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Aviso Client starts polling Aviso Server for changes.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New product is sent from PGEN to ECPDS for dissemination.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ECPDS sends the product to a S3 store.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ECPS sends the notification to Aviso Server.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Aviso Client is notified of the new product.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Aviso runs a user scripts to fetch the new product.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6831E04-25D9-432C-8F37-D1876FEB9D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11012721" y="2339421"/>
            <a:ext cx="459609" cy="675895"/>
          </a:xfrm>
          <a:prstGeom prst="rect">
            <a:avLst/>
          </a:prstGeom>
        </p:spPr>
      </p:pic>
      <p:grpSp>
        <p:nvGrpSpPr>
          <p:cNvPr id="67" name="Group 66">
            <a:extLst>
              <a:ext uri="{FF2B5EF4-FFF2-40B4-BE49-F238E27FC236}">
                <a16:creationId xmlns:a16="http://schemas.microsoft.com/office/drawing/2014/main" id="{7D34C11D-4971-4A38-9BCC-02D09617ABB1}"/>
              </a:ext>
            </a:extLst>
          </p:cNvPr>
          <p:cNvGrpSpPr/>
          <p:nvPr/>
        </p:nvGrpSpPr>
        <p:grpSpPr>
          <a:xfrm>
            <a:off x="7855483" y="72502"/>
            <a:ext cx="3799344" cy="2808682"/>
            <a:chOff x="8544740" y="603108"/>
            <a:chExt cx="3051110" cy="2264016"/>
          </a:xfrm>
        </p:grpSpPr>
        <p:sp>
          <p:nvSpPr>
            <p:cNvPr id="6" name="Cloud 5">
              <a:extLst>
                <a:ext uri="{FF2B5EF4-FFF2-40B4-BE49-F238E27FC236}">
                  <a16:creationId xmlns:a16="http://schemas.microsoft.com/office/drawing/2014/main" id="{2D3E70FB-C021-46EE-B486-D03DF09FB443}"/>
                </a:ext>
              </a:extLst>
            </p:cNvPr>
            <p:cNvSpPr/>
            <p:nvPr/>
          </p:nvSpPr>
          <p:spPr>
            <a:xfrm>
              <a:off x="8544740" y="603108"/>
              <a:ext cx="3051110" cy="2264016"/>
            </a:xfrm>
            <a:prstGeom prst="cloud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en-GB" sz="1200" b="1" dirty="0"/>
                <a:t>European Weather Cloud</a:t>
              </a: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55A1BAD-45FC-465A-B393-2B91EC5BDA61}"/>
                </a:ext>
              </a:extLst>
            </p:cNvPr>
            <p:cNvGrpSpPr/>
            <p:nvPr/>
          </p:nvGrpSpPr>
          <p:grpSpPr>
            <a:xfrm>
              <a:off x="9874573" y="1663920"/>
              <a:ext cx="622198" cy="506482"/>
              <a:chOff x="2723628" y="3061031"/>
              <a:chExt cx="3058473" cy="2641337"/>
            </a:xfrm>
          </p:grpSpPr>
          <p:pic>
            <p:nvPicPr>
              <p:cNvPr id="16" name="Graphic 15">
                <a:extLst>
                  <a:ext uri="{FF2B5EF4-FFF2-40B4-BE49-F238E27FC236}">
                    <a16:creationId xmlns:a16="http://schemas.microsoft.com/office/drawing/2014/main" id="{73A604F7-2DD0-440B-AF8E-A64ECDF44E5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  <a:ext uri="{837473B0-CC2E-450A-ABE3-18F120FF3D39}">
                    <a1611:picAttrSrcUrl xmlns:a1611="http://schemas.microsoft.com/office/drawing/2016/11/main" r:id="rId6"/>
                  </a:ext>
                </a:extLst>
              </a:blip>
              <a:srcRect r="30809"/>
              <a:stretch/>
            </p:blipFill>
            <p:spPr>
              <a:xfrm>
                <a:off x="2723628" y="3061031"/>
                <a:ext cx="3058473" cy="2641337"/>
              </a:xfrm>
              <a:prstGeom prst="rect">
                <a:avLst/>
              </a:prstGeom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69AFB672-F7FB-4592-90C7-B456C136E0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837473B0-CC2E-450A-ABE3-18F120FF3D39}">
                    <a1611:picAttrSrcUrl xmlns:a1611="http://schemas.microsoft.com/office/drawing/2016/11/main" r:id="rId8"/>
                  </a:ext>
                </a:extLst>
              </a:blip>
              <a:stretch>
                <a:fillRect/>
              </a:stretch>
            </p:blipFill>
            <p:spPr>
              <a:xfrm>
                <a:off x="2761227" y="3163850"/>
                <a:ext cx="2989892" cy="1905185"/>
              </a:xfrm>
              <a:prstGeom prst="rect">
                <a:avLst/>
              </a:prstGeom>
              <a:ln w="28575">
                <a:noFill/>
              </a:ln>
            </p:spPr>
          </p:pic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609D5EF3-5464-41AB-89BA-567D720EF152}"/>
              </a:ext>
            </a:extLst>
          </p:cNvPr>
          <p:cNvGrpSpPr/>
          <p:nvPr/>
        </p:nvGrpSpPr>
        <p:grpSpPr>
          <a:xfrm>
            <a:off x="5642606" y="2600919"/>
            <a:ext cx="2891572" cy="1981807"/>
            <a:chOff x="3779816" y="1356658"/>
            <a:chExt cx="4006000" cy="3041778"/>
          </a:xfrm>
        </p:grpSpPr>
        <p:sp>
          <p:nvSpPr>
            <p:cNvPr id="18" name="Cloud 17">
              <a:extLst>
                <a:ext uri="{FF2B5EF4-FFF2-40B4-BE49-F238E27FC236}">
                  <a16:creationId xmlns:a16="http://schemas.microsoft.com/office/drawing/2014/main" id="{C7D8AA44-54FF-40AA-AB87-A8FCC49CA5ED}"/>
                </a:ext>
              </a:extLst>
            </p:cNvPr>
            <p:cNvSpPr/>
            <p:nvPr/>
          </p:nvSpPr>
          <p:spPr>
            <a:xfrm>
              <a:off x="3779816" y="1356658"/>
              <a:ext cx="4006000" cy="3041778"/>
            </a:xfrm>
            <a:prstGeom prst="cloud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en-GB" sz="1400" b="1" dirty="0"/>
                <a:t>Aviso Server</a:t>
              </a:r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D0D5AA1E-CD17-46C3-AEB3-4AE61AABC8C2}"/>
                </a:ext>
              </a:extLst>
            </p:cNvPr>
            <p:cNvGrpSpPr/>
            <p:nvPr/>
          </p:nvGrpSpPr>
          <p:grpSpPr>
            <a:xfrm>
              <a:off x="4730980" y="2165976"/>
              <a:ext cx="1934700" cy="2136733"/>
              <a:chOff x="8825079" y="2478335"/>
              <a:chExt cx="1934700" cy="2136733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98AEB3A0-D247-4206-AFDE-D81D01764837}"/>
                  </a:ext>
                </a:extLst>
              </p:cNvPr>
              <p:cNvGrpSpPr/>
              <p:nvPr/>
            </p:nvGrpSpPr>
            <p:grpSpPr>
              <a:xfrm>
                <a:off x="9966858" y="2478335"/>
                <a:ext cx="792921" cy="1186068"/>
                <a:chOff x="4498521" y="3710832"/>
                <a:chExt cx="792921" cy="1186068"/>
              </a:xfrm>
            </p:grpSpPr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4AF2C14D-927A-45D1-AFE6-5AF2D885604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837473B0-CC2E-450A-ABE3-18F120FF3D39}">
                      <a1611:picAttrSrcUrl xmlns:a1611="http://schemas.microsoft.com/office/drawing/2016/11/main" r:i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98521" y="3710832"/>
                  <a:ext cx="730093" cy="1032618"/>
                </a:xfrm>
                <a:prstGeom prst="rect">
                  <a:avLst/>
                </a:prstGeom>
              </p:spPr>
            </p:pic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4C888E1D-4690-4B88-A896-8B3956F74EF3}"/>
                    </a:ext>
                  </a:extLst>
                </p:cNvPr>
                <p:cNvSpPr txBox="1"/>
                <p:nvPr/>
              </p:nvSpPr>
              <p:spPr>
                <a:xfrm>
                  <a:off x="4710793" y="4542607"/>
                  <a:ext cx="580649" cy="3542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900" dirty="0" err="1"/>
                    <a:t>Etcd</a:t>
                  </a:r>
                  <a:endParaRPr lang="en-GB" sz="900" dirty="0"/>
                </a:p>
              </p:txBody>
            </p:sp>
          </p:grp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ED0F80E2-3F59-4121-AA30-4C3D573DD696}"/>
                  </a:ext>
                </a:extLst>
              </p:cNvPr>
              <p:cNvGrpSpPr/>
              <p:nvPr/>
            </p:nvGrpSpPr>
            <p:grpSpPr>
              <a:xfrm>
                <a:off x="8825079" y="2629800"/>
                <a:ext cx="730093" cy="1186069"/>
                <a:chOff x="4498521" y="3710832"/>
                <a:chExt cx="730093" cy="1186069"/>
              </a:xfrm>
            </p:grpSpPr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1802895D-5B52-4082-A811-839F40C7E8E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837473B0-CC2E-450A-ABE3-18F120FF3D39}">
                      <a1611:picAttrSrcUrl xmlns:a1611="http://schemas.microsoft.com/office/drawing/2016/11/main" r:i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98521" y="3710832"/>
                  <a:ext cx="730093" cy="1032618"/>
                </a:xfrm>
                <a:prstGeom prst="rect">
                  <a:avLst/>
                </a:prstGeom>
              </p:spPr>
            </p:pic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181B969D-C241-4BF8-857F-FF53D11EDE76}"/>
                    </a:ext>
                  </a:extLst>
                </p:cNvPr>
                <p:cNvSpPr txBox="1"/>
                <p:nvPr/>
              </p:nvSpPr>
              <p:spPr>
                <a:xfrm>
                  <a:off x="4584495" y="4542609"/>
                  <a:ext cx="627177" cy="3542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900" dirty="0" err="1"/>
                    <a:t>Etcd</a:t>
                  </a:r>
                  <a:endParaRPr lang="en-GB" sz="900" dirty="0"/>
                </a:p>
              </p:txBody>
            </p:sp>
          </p:grpSp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4281C8CD-2D4F-45B1-9A49-84CA6ED60C8D}"/>
                  </a:ext>
                </a:extLst>
              </p:cNvPr>
              <p:cNvGrpSpPr/>
              <p:nvPr/>
            </p:nvGrpSpPr>
            <p:grpSpPr>
              <a:xfrm>
                <a:off x="9538232" y="3429000"/>
                <a:ext cx="798265" cy="1186068"/>
                <a:chOff x="4498521" y="3710832"/>
                <a:chExt cx="798265" cy="1186068"/>
              </a:xfrm>
            </p:grpSpPr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9AA95538-60E2-4658-A54E-F155C87C00B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837473B0-CC2E-450A-ABE3-18F120FF3D39}">
                      <a1611:picAttrSrcUrl xmlns:a1611="http://schemas.microsoft.com/office/drawing/2016/11/main" r:i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98521" y="3710832"/>
                  <a:ext cx="730093" cy="1032618"/>
                </a:xfrm>
                <a:prstGeom prst="rect">
                  <a:avLst/>
                </a:prstGeom>
              </p:spPr>
            </p:pic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3E24A9F0-6815-49B8-87B4-AEA7DC7B8949}"/>
                    </a:ext>
                  </a:extLst>
                </p:cNvPr>
                <p:cNvSpPr txBox="1"/>
                <p:nvPr/>
              </p:nvSpPr>
              <p:spPr>
                <a:xfrm>
                  <a:off x="4710793" y="4542607"/>
                  <a:ext cx="585993" cy="3542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900" dirty="0" err="1"/>
                    <a:t>Etcd</a:t>
                  </a:r>
                  <a:endParaRPr lang="en-GB" sz="900" dirty="0"/>
                </a:p>
              </p:txBody>
            </p:sp>
          </p:grpSp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4004205C-7C35-4EC6-9009-00BF5F86E35B}"/>
                  </a:ext>
                </a:extLst>
              </p:cNvPr>
              <p:cNvCxnSpPr>
                <a:endCxn id="30" idx="1"/>
              </p:cNvCxnSpPr>
              <p:nvPr/>
            </p:nvCxnSpPr>
            <p:spPr>
              <a:xfrm flipV="1">
                <a:off x="9903278" y="2994644"/>
                <a:ext cx="63580" cy="392566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1068612C-8D48-473E-B7A4-1976330117F3}"/>
                  </a:ext>
                </a:extLst>
              </p:cNvPr>
              <p:cNvCxnSpPr>
                <a:cxnSpLocks/>
                <a:stCxn id="26" idx="0"/>
                <a:endCxn id="28" idx="3"/>
              </p:cNvCxnSpPr>
              <p:nvPr/>
            </p:nvCxnSpPr>
            <p:spPr>
              <a:xfrm flipH="1" flipV="1">
                <a:off x="9555172" y="3146109"/>
                <a:ext cx="348107" cy="282891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Arrow Connector 24">
                <a:extLst>
                  <a:ext uri="{FF2B5EF4-FFF2-40B4-BE49-F238E27FC236}">
                    <a16:creationId xmlns:a16="http://schemas.microsoft.com/office/drawing/2014/main" id="{54844A69-5F82-4ECC-B414-44559D7BE194}"/>
                  </a:ext>
                </a:extLst>
              </p:cNvPr>
              <p:cNvCxnSpPr>
                <a:cxnSpLocks/>
                <a:stCxn id="30" idx="1"/>
                <a:endCxn id="28" idx="3"/>
              </p:cNvCxnSpPr>
              <p:nvPr/>
            </p:nvCxnSpPr>
            <p:spPr>
              <a:xfrm flipH="1">
                <a:off x="9555172" y="2994644"/>
                <a:ext cx="411686" cy="151465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66C708B2-B309-42DF-ABE2-72AA2BE5A328}"/>
              </a:ext>
            </a:extLst>
          </p:cNvPr>
          <p:cNvGrpSpPr/>
          <p:nvPr/>
        </p:nvGrpSpPr>
        <p:grpSpPr>
          <a:xfrm>
            <a:off x="6329166" y="4978852"/>
            <a:ext cx="1130717" cy="1376149"/>
            <a:chOff x="6329166" y="4978852"/>
            <a:chExt cx="1130717" cy="1376149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D9C7C88D-44C5-4804-99BA-B26A1414643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6375442" y="4978852"/>
              <a:ext cx="954911" cy="1145894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7D356D99-B082-44F5-95D3-3641ED19FB12}"/>
                </a:ext>
              </a:extLst>
            </p:cNvPr>
            <p:cNvSpPr txBox="1"/>
            <p:nvPr/>
          </p:nvSpPr>
          <p:spPr>
            <a:xfrm>
              <a:off x="6329166" y="5985669"/>
              <a:ext cx="11307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/>
                <a:t>Post Processing</a:t>
              </a:r>
            </a:p>
            <a:p>
              <a:r>
                <a:rPr lang="en-GB" sz="900" dirty="0"/>
                <a:t>PGEN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A54661F1-C5D2-4FE3-B030-67CE7BB93EE1}"/>
              </a:ext>
            </a:extLst>
          </p:cNvPr>
          <p:cNvGrpSpPr/>
          <p:nvPr/>
        </p:nvGrpSpPr>
        <p:grpSpPr>
          <a:xfrm>
            <a:off x="9117445" y="3811240"/>
            <a:ext cx="1742056" cy="1494456"/>
            <a:chOff x="9117445" y="3811240"/>
            <a:chExt cx="1742056" cy="1494456"/>
          </a:xfrm>
        </p:grpSpPr>
        <p:sp>
          <p:nvSpPr>
            <p:cNvPr id="50" name="Cloud 49">
              <a:extLst>
                <a:ext uri="{FF2B5EF4-FFF2-40B4-BE49-F238E27FC236}">
                  <a16:creationId xmlns:a16="http://schemas.microsoft.com/office/drawing/2014/main" id="{049C3BD7-49DA-411A-AC4C-6BCC34F4A02C}"/>
                </a:ext>
              </a:extLst>
            </p:cNvPr>
            <p:cNvSpPr/>
            <p:nvPr/>
          </p:nvSpPr>
          <p:spPr>
            <a:xfrm>
              <a:off x="9117445" y="3811240"/>
              <a:ext cx="1742056" cy="1494456"/>
            </a:xfrm>
            <a:prstGeom prst="cloud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en-GB" sz="1200" b="1" dirty="0"/>
                <a:t>S3</a:t>
              </a:r>
            </a:p>
          </p:txBody>
        </p:sp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CDDB7B0-8702-413C-8EB5-6FA961882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602396" y="4228905"/>
              <a:ext cx="675029" cy="953802"/>
            </a:xfrm>
            <a:prstGeom prst="rect">
              <a:avLst/>
            </a:prstGeom>
          </p:spPr>
        </p:pic>
      </p:grp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74F18F13-05A7-41CC-B86B-206B512D17F8}"/>
              </a:ext>
            </a:extLst>
          </p:cNvPr>
          <p:cNvCxnSpPr>
            <a:cxnSpLocks/>
          </p:cNvCxnSpPr>
          <p:nvPr/>
        </p:nvCxnSpPr>
        <p:spPr>
          <a:xfrm flipH="1">
            <a:off x="7556011" y="2029576"/>
            <a:ext cx="1709287" cy="1098637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A871F09D-225B-4ED7-AF80-D35EF70225B1}"/>
              </a:ext>
            </a:extLst>
          </p:cNvPr>
          <p:cNvCxnSpPr>
            <a:cxnSpLocks/>
            <a:stCxn id="8" idx="3"/>
          </p:cNvCxnSpPr>
          <p:nvPr/>
        </p:nvCxnSpPr>
        <p:spPr>
          <a:xfrm flipH="1" flipV="1">
            <a:off x="10356980" y="2081421"/>
            <a:ext cx="655741" cy="595948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DAF16A0C-0542-46FD-85FA-B0C95E89729E}"/>
              </a:ext>
            </a:extLst>
          </p:cNvPr>
          <p:cNvCxnSpPr>
            <a:cxnSpLocks/>
          </p:cNvCxnSpPr>
          <p:nvPr/>
        </p:nvCxnSpPr>
        <p:spPr>
          <a:xfrm flipV="1">
            <a:off x="7229770" y="5519796"/>
            <a:ext cx="559171" cy="1331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47763E6A-C894-4474-A515-A61278F458AA}"/>
              </a:ext>
            </a:extLst>
          </p:cNvPr>
          <p:cNvCxnSpPr>
            <a:cxnSpLocks/>
          </p:cNvCxnSpPr>
          <p:nvPr/>
        </p:nvCxnSpPr>
        <p:spPr>
          <a:xfrm flipV="1">
            <a:off x="8555131" y="4823927"/>
            <a:ext cx="822134" cy="38060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D2E98054-19EE-4226-B197-DA21F3784A65}"/>
              </a:ext>
            </a:extLst>
          </p:cNvPr>
          <p:cNvCxnSpPr>
            <a:cxnSpLocks/>
          </p:cNvCxnSpPr>
          <p:nvPr/>
        </p:nvCxnSpPr>
        <p:spPr>
          <a:xfrm flipH="1" flipV="1">
            <a:off x="7459883" y="4418233"/>
            <a:ext cx="666837" cy="629911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D8807FC3-92C1-4CE5-BCD5-BEDB4DF13728}"/>
              </a:ext>
            </a:extLst>
          </p:cNvPr>
          <p:cNvCxnSpPr>
            <a:cxnSpLocks/>
          </p:cNvCxnSpPr>
          <p:nvPr/>
        </p:nvCxnSpPr>
        <p:spPr>
          <a:xfrm flipV="1">
            <a:off x="7691138" y="2204793"/>
            <a:ext cx="1686127" cy="1083401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4894726F-DBFB-41AE-A43C-A2CD29C35D27}"/>
              </a:ext>
            </a:extLst>
          </p:cNvPr>
          <p:cNvCxnSpPr>
            <a:cxnSpLocks/>
          </p:cNvCxnSpPr>
          <p:nvPr/>
        </p:nvCxnSpPr>
        <p:spPr>
          <a:xfrm>
            <a:off x="9899667" y="2373924"/>
            <a:ext cx="18051" cy="1373675"/>
          </a:xfrm>
          <a:prstGeom prst="straightConnector1">
            <a:avLst/>
          </a:prstGeom>
          <a:ln>
            <a:headEnd type="none" w="med" len="med"/>
            <a:tailEnd type="triangle" w="med" len="me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3" name="Arrow: Curved Down 82">
            <a:extLst>
              <a:ext uri="{FF2B5EF4-FFF2-40B4-BE49-F238E27FC236}">
                <a16:creationId xmlns:a16="http://schemas.microsoft.com/office/drawing/2014/main" id="{6DB39282-B7EF-449E-BFE4-BEE646323FFC}"/>
              </a:ext>
            </a:extLst>
          </p:cNvPr>
          <p:cNvSpPr/>
          <p:nvPr/>
        </p:nvSpPr>
        <p:spPr>
          <a:xfrm rot="17978131">
            <a:off x="6151011" y="5007378"/>
            <a:ext cx="426581" cy="242914"/>
          </a:xfrm>
          <a:prstGeom prst="curvedDownArrow">
            <a:avLst>
              <a:gd name="adj1" fmla="val 10269"/>
              <a:gd name="adj2" fmla="val 29932"/>
              <a:gd name="adj3" fmla="val 25000"/>
            </a:avLst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41C691A-98B0-4320-AD60-756A30456751}"/>
              </a:ext>
            </a:extLst>
          </p:cNvPr>
          <p:cNvGrpSpPr/>
          <p:nvPr/>
        </p:nvGrpSpPr>
        <p:grpSpPr>
          <a:xfrm>
            <a:off x="7667171" y="4989881"/>
            <a:ext cx="1013392" cy="1408278"/>
            <a:chOff x="7667171" y="4989881"/>
            <a:chExt cx="1013392" cy="1408278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04EB0C7E-17A2-45D8-A099-B061B2201ABC}"/>
                </a:ext>
              </a:extLst>
            </p:cNvPr>
            <p:cNvSpPr txBox="1"/>
            <p:nvPr/>
          </p:nvSpPr>
          <p:spPr>
            <a:xfrm>
              <a:off x="7725652" y="6028827"/>
              <a:ext cx="9549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/>
                <a:t>Dissemination</a:t>
              </a:r>
            </a:p>
            <a:p>
              <a:r>
                <a:rPr lang="en-GB" sz="900" dirty="0"/>
                <a:t>ECPDS</a:t>
              </a:r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033CC177-29C8-4E04-812F-5C5F40394B9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7667171" y="4989881"/>
              <a:ext cx="954911" cy="1145894"/>
            </a:xfrm>
            <a:prstGeom prst="rect">
              <a:avLst/>
            </a:prstGeom>
          </p:spPr>
        </p:pic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F9FA4981-6A7D-49F5-9FC1-626494FA3751}"/>
              </a:ext>
            </a:extLst>
          </p:cNvPr>
          <p:cNvCxnSpPr>
            <a:cxnSpLocks/>
          </p:cNvCxnSpPr>
          <p:nvPr/>
        </p:nvCxnSpPr>
        <p:spPr>
          <a:xfrm flipH="1" flipV="1">
            <a:off x="10029600" y="2373924"/>
            <a:ext cx="24552" cy="135312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70388A2-039D-482A-8835-7F66CB2D67F1}"/>
              </a:ext>
            </a:extLst>
          </p:cNvPr>
          <p:cNvSpPr txBox="1"/>
          <p:nvPr/>
        </p:nvSpPr>
        <p:spPr>
          <a:xfrm>
            <a:off x="9333052" y="2047109"/>
            <a:ext cx="13232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Aviso Client</a:t>
            </a:r>
          </a:p>
        </p:txBody>
      </p:sp>
    </p:spTree>
    <p:extLst>
      <p:ext uri="{BB962C8B-B14F-4D97-AF65-F5344CB8AC3E}">
        <p14:creationId xmlns:p14="http://schemas.microsoft.com/office/powerpoint/2010/main" val="2417993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Aviso installation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79"/>
            <a:ext cx="10996747" cy="4513866"/>
          </a:xfrm>
        </p:spPr>
        <p:txBody>
          <a:bodyPr lIns="0" tIns="0" rIns="0" bIns="0" anchor="t"/>
          <a:lstStyle/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On a EWC VM:</a:t>
            </a:r>
          </a:p>
          <a:p>
            <a:pPr marL="72900" indent="-2520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Setup the Python3 environment </a:t>
            </a:r>
          </a:p>
          <a:p>
            <a:pPr marL="72900" indent="-2520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On the Ubuntu image, install Git</a:t>
            </a:r>
            <a:endParaRPr lang="en-GB" sz="1600" dirty="0">
              <a:cs typeface="Arial"/>
            </a:endParaRPr>
          </a:p>
          <a:p>
            <a:pPr marL="72900" indent="-2520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Install Aviso</a:t>
            </a:r>
          </a:p>
          <a:p>
            <a:pPr lvl="1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$ </a:t>
            </a:r>
            <a:r>
              <a:rPr lang="pt-BR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sudo pip3 install -e git+ssh://git@git.ecmwf.int/lex/aviso.git@master#egg=aviso </a:t>
            </a:r>
            <a:endParaRPr lang="en-GB" sz="900" dirty="0">
              <a:highlight>
                <a:srgbClr val="E4E4E4"/>
              </a:highlight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75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Quick Start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79"/>
            <a:ext cx="9011417" cy="4513866"/>
          </a:xfrm>
        </p:spPr>
        <p:txBody>
          <a:bodyPr/>
          <a:lstStyle/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To launch Aviso: 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Create a configuration file in </a:t>
            </a:r>
            <a:r>
              <a:rPr lang="en-GB" sz="1600" i="1" dirty="0"/>
              <a:t>$HOME/.aviso/</a:t>
            </a:r>
            <a:r>
              <a:rPr lang="en-GB" sz="1600" i="1" dirty="0" err="1"/>
              <a:t>config.yaml</a:t>
            </a:r>
            <a:r>
              <a:rPr lang="en-GB" sz="1600" i="1" dirty="0"/>
              <a:t> </a:t>
            </a:r>
            <a:r>
              <a:rPr lang="en-GB" sz="1600" dirty="0"/>
              <a:t>: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2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4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Launch Aviso:</a:t>
            </a:r>
          </a:p>
          <a:p>
            <a:pPr lvl="1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$ aviso listen</a:t>
            </a:r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75D702-42E7-4041-A5B3-E6162E03C8A7}"/>
              </a:ext>
            </a:extLst>
          </p:cNvPr>
          <p:cNvSpPr txBox="1"/>
          <p:nvPr/>
        </p:nvSpPr>
        <p:spPr>
          <a:xfrm>
            <a:off x="1066800" y="1934162"/>
            <a:ext cx="3981450" cy="1815882"/>
          </a:xfrm>
          <a:prstGeom prst="rect">
            <a:avLst/>
          </a:prstGeom>
          <a:solidFill>
            <a:srgbClr val="E4E4E4"/>
          </a:solidFill>
        </p:spPr>
        <p:txBody>
          <a:bodyPr wrap="square" rtlCol="0">
            <a:sp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listeners: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- event: dissemination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request: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destination: ZAG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stream: </a:t>
            </a:r>
            <a:r>
              <a:rPr lang="en-GB" sz="1400" dirty="0" err="1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enfo</a:t>
            </a:r>
            <a:endParaRPr lang="en-GB" sz="1400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step: [1,2,3]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triggers: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- type: echo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0FCE01-3806-45E1-93D7-83386537B877}"/>
              </a:ext>
            </a:extLst>
          </p:cNvPr>
          <p:cNvSpPr txBox="1"/>
          <p:nvPr/>
        </p:nvSpPr>
        <p:spPr>
          <a:xfrm>
            <a:off x="5529190" y="2513615"/>
            <a:ext cx="24352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Event Listener configuration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7FEB271-5AF0-4927-94F4-23ACEADF32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337" r="20132"/>
          <a:stretch/>
        </p:blipFill>
        <p:spPr>
          <a:xfrm>
            <a:off x="7650865" y="3743537"/>
            <a:ext cx="4216260" cy="2513615"/>
          </a:xfrm>
          <a:prstGeom prst="rect">
            <a:avLst/>
          </a:prstGeom>
        </p:spPr>
      </p:pic>
      <p:sp>
        <p:nvSpPr>
          <p:cNvPr id="25" name="Arrow: Right 24">
            <a:extLst>
              <a:ext uri="{FF2B5EF4-FFF2-40B4-BE49-F238E27FC236}">
                <a16:creationId xmlns:a16="http://schemas.microsoft.com/office/drawing/2014/main" id="{EA08562D-5BB8-46FC-AD76-885060E8549A}"/>
              </a:ext>
            </a:extLst>
          </p:cNvPr>
          <p:cNvSpPr/>
          <p:nvPr/>
        </p:nvSpPr>
        <p:spPr>
          <a:xfrm>
            <a:off x="4276725" y="4866115"/>
            <a:ext cx="2076450" cy="29988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notification</a:t>
            </a:r>
          </a:p>
        </p:txBody>
      </p:sp>
    </p:spTree>
    <p:extLst>
      <p:ext uri="{BB962C8B-B14F-4D97-AF65-F5344CB8AC3E}">
        <p14:creationId xmlns:p14="http://schemas.microsoft.com/office/powerpoint/2010/main" val="2281919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Configuration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78"/>
            <a:ext cx="10353238" cy="5848521"/>
          </a:xfrm>
        </p:spPr>
        <p:txBody>
          <a:bodyPr lIns="0" tIns="0" rIns="0" bIns="0" anchor="t"/>
          <a:lstStyle/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Aviso can be executed as:</a:t>
            </a:r>
          </a:p>
          <a:p>
            <a:pPr marL="106650" indent="-285750">
              <a:lnSpc>
                <a:spcPct val="100000"/>
              </a:lnSpc>
              <a:spcAft>
                <a:spcPts val="600"/>
              </a:spcAft>
            </a:pPr>
            <a:r>
              <a:rPr lang="en-GB" sz="1600" dirty="0"/>
              <a:t>Shell application:</a:t>
            </a:r>
          </a:p>
          <a:p>
            <a:pPr lvl="1" indent="0">
              <a:lnSpc>
                <a:spcPct val="100000"/>
              </a:lnSpc>
              <a:buNone/>
            </a:pP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$ aviso listen</a:t>
            </a:r>
          </a:p>
          <a:p>
            <a:pPr indent="0">
              <a:lnSpc>
                <a:spcPct val="100000"/>
              </a:lnSpc>
              <a:buNone/>
            </a:pPr>
            <a:r>
              <a:rPr lang="en-GB" sz="1600" dirty="0"/>
              <a:t>Aviso configuration file in </a:t>
            </a:r>
            <a:r>
              <a:rPr lang="en-GB" sz="1600" i="1" dirty="0"/>
              <a:t>$HOME/.aviso/</a:t>
            </a:r>
            <a:r>
              <a:rPr lang="en-GB" sz="1600" i="1" dirty="0" err="1"/>
              <a:t>config.yaml</a:t>
            </a:r>
            <a:endParaRPr lang="en-GB" sz="1600" i="1" dirty="0"/>
          </a:p>
          <a:p>
            <a:pPr indent="0">
              <a:lnSpc>
                <a:spcPct val="100000"/>
              </a:lnSpc>
              <a:buNone/>
            </a:pPr>
            <a:endParaRPr lang="en-GB" sz="1600" i="1" dirty="0"/>
          </a:p>
          <a:p>
            <a:pPr marL="106650" indent="-285750">
              <a:lnSpc>
                <a:spcPct val="100000"/>
              </a:lnSpc>
              <a:spcAft>
                <a:spcPts val="600"/>
              </a:spcAft>
            </a:pPr>
            <a:r>
              <a:rPr lang="en-GB" sz="1600" dirty="0"/>
              <a:t>System service:</a:t>
            </a:r>
          </a:p>
          <a:p>
            <a:pPr marL="7938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n-GB" sz="1400" dirty="0"/>
              <a:t>Create a system service unit in </a:t>
            </a:r>
            <a:r>
              <a:rPr lang="en-GB" sz="1400" i="1" dirty="0"/>
              <a:t>/etc/</a:t>
            </a:r>
            <a:r>
              <a:rPr lang="en-GB" sz="1400" i="1" dirty="0" err="1"/>
              <a:t>systemd</a:t>
            </a:r>
            <a:r>
              <a:rPr lang="en-GB" sz="1400" i="1" dirty="0"/>
              <a:t>/system/</a:t>
            </a:r>
            <a:r>
              <a:rPr lang="en-GB" sz="1400" i="1" dirty="0" err="1"/>
              <a:t>aviso.service</a:t>
            </a:r>
            <a:r>
              <a:rPr lang="en-GB" sz="1400" dirty="0"/>
              <a:t>: </a:t>
            </a:r>
          </a:p>
          <a:p>
            <a:pPr marL="793750" lvl="1" indent="-342900">
              <a:lnSpc>
                <a:spcPct val="100000"/>
              </a:lnSpc>
              <a:buFont typeface="+mj-lt"/>
              <a:buAutoNum type="arabicPeriod"/>
            </a:pPr>
            <a:r>
              <a:rPr lang="en-GB" sz="1400" dirty="0"/>
              <a:t>Reload </a:t>
            </a:r>
            <a:r>
              <a:rPr lang="en-GB" sz="1400" dirty="0" err="1"/>
              <a:t>systemd</a:t>
            </a:r>
            <a:endParaRPr lang="en-GB" sz="1400" dirty="0" err="1">
              <a:cs typeface="Arial"/>
            </a:endParaRPr>
          </a:p>
          <a:p>
            <a:pPr marL="810900" lvl="2" indent="0">
              <a:lnSpc>
                <a:spcPct val="100000"/>
              </a:lnSpc>
              <a:buNone/>
            </a:pPr>
            <a:r>
              <a:rPr lang="en-GB" sz="1200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$ </a:t>
            </a:r>
            <a:r>
              <a:rPr lang="en-GB" sz="1200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sudo</a:t>
            </a:r>
            <a:r>
              <a:rPr lang="en-GB" sz="1200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GB" sz="1200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systemctl</a:t>
            </a:r>
            <a:r>
              <a:rPr lang="en-GB" sz="1200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 daemon-reload</a:t>
            </a:r>
            <a:endParaRPr lang="en-GB" sz="1400" dirty="0"/>
          </a:p>
          <a:p>
            <a:pPr marL="7938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n-GB" sz="1400" dirty="0"/>
              <a:t>Start the service</a:t>
            </a:r>
          </a:p>
          <a:p>
            <a:pPr marL="810900" lvl="2" indent="0">
              <a:lnSpc>
                <a:spcPct val="100000"/>
              </a:lnSpc>
              <a:buNone/>
            </a:pPr>
            <a:r>
              <a:rPr lang="en-GB" sz="1200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$ </a:t>
            </a:r>
            <a:r>
              <a:rPr lang="en-GB" sz="1200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sudo</a:t>
            </a:r>
            <a:r>
              <a:rPr lang="en-GB" sz="1200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GB" sz="1200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systemctl</a:t>
            </a:r>
            <a:r>
              <a:rPr lang="en-GB" sz="1200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 start </a:t>
            </a:r>
            <a:r>
              <a:rPr lang="en-GB" sz="1200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aviso.service</a:t>
            </a:r>
            <a:endParaRPr lang="en-GB" sz="100" dirty="0">
              <a:highlight>
                <a:srgbClr val="E4E4E4"/>
              </a:highlight>
            </a:endParaRPr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Aviso configuration file in the system directory, </a:t>
            </a:r>
            <a:r>
              <a:rPr lang="en-GB" sz="1600" i="1" dirty="0"/>
              <a:t>/etc/aviso/</a:t>
            </a:r>
            <a:r>
              <a:rPr lang="en-GB" sz="1600" i="1" dirty="0" err="1"/>
              <a:t>config.yaml</a:t>
            </a:r>
            <a:r>
              <a:rPr lang="en-GB" sz="1600" dirty="0"/>
              <a:t> with system logging path.</a:t>
            </a:r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27C3D9-F824-4E9C-9369-FCA3782D5D9B}"/>
              </a:ext>
            </a:extLst>
          </p:cNvPr>
          <p:cNvSpPr txBox="1"/>
          <p:nvPr/>
        </p:nvSpPr>
        <p:spPr>
          <a:xfrm>
            <a:off x="7455060" y="3543838"/>
            <a:ext cx="3533742" cy="1446550"/>
          </a:xfrm>
          <a:prstGeom prst="rect">
            <a:avLst/>
          </a:prstGeom>
          <a:solidFill>
            <a:srgbClr val="E4E4E4"/>
          </a:solidFill>
        </p:spPr>
        <p:txBody>
          <a:bodyPr wrap="square" rtlCol="0">
            <a:sp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[Unit]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Description=Aviso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[Service]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1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ExecStart</a:t>
            </a:r>
            <a:r>
              <a:rPr lang="en-GB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=/</a:t>
            </a:r>
            <a:r>
              <a:rPr lang="es-ES" sz="11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usr</a:t>
            </a:r>
            <a:r>
              <a:rPr lang="es-ES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/local/</a:t>
            </a:r>
            <a:r>
              <a:rPr lang="es-ES" sz="11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bin</a:t>
            </a:r>
            <a:r>
              <a:rPr lang="es-ES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/aviso listen</a:t>
            </a:r>
            <a:endParaRPr lang="en-GB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[Install]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1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WantedBy</a:t>
            </a:r>
            <a:r>
              <a:rPr lang="en-GB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=multi-</a:t>
            </a:r>
            <a:r>
              <a:rPr lang="en-GB" sz="11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user.target</a:t>
            </a:r>
            <a:endParaRPr lang="en-GB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630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Listener configuration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78"/>
            <a:ext cx="9901372" cy="4924597"/>
          </a:xfrm>
        </p:spPr>
        <p:txBody>
          <a:bodyPr/>
          <a:lstStyle/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Note, listeners can also be defined as independent files, in the latter case:</a:t>
            </a:r>
          </a:p>
          <a:p>
            <a:pPr lvl="1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$ aviso listen </a:t>
            </a:r>
            <a:r>
              <a:rPr lang="en-GB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your_listener.yaml</a:t>
            </a: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6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6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75D702-42E7-4041-A5B3-E6162E03C8A7}"/>
              </a:ext>
            </a:extLst>
          </p:cNvPr>
          <p:cNvSpPr txBox="1"/>
          <p:nvPr/>
        </p:nvSpPr>
        <p:spPr>
          <a:xfrm>
            <a:off x="747576" y="1209759"/>
            <a:ext cx="9082223" cy="2677656"/>
          </a:xfrm>
          <a:prstGeom prst="rect">
            <a:avLst/>
          </a:prstGeom>
          <a:solidFill>
            <a:srgbClr val="E4E4E4"/>
          </a:solidFill>
        </p:spPr>
        <p:txBody>
          <a:bodyPr wrap="square" rtlCol="0">
            <a:sp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listeners: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- event: dissemination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request: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destination: FOO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stream: </a:t>
            </a:r>
            <a:r>
              <a:rPr lang="en-GB" sz="1400" dirty="0" err="1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enfo</a:t>
            </a:r>
            <a:endParaRPr lang="en-GB" sz="1400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step: [1,2,3]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triggers:</a:t>
            </a:r>
          </a:p>
          <a:p>
            <a:pPr lvl="1"/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- type: command</a:t>
            </a:r>
          </a:p>
          <a:p>
            <a:pPr lvl="1"/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command: examples/script.sh --date ${</a:t>
            </a:r>
            <a:r>
              <a:rPr lang="en-GB" sz="1400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request.date</a:t>
            </a:r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 -s ${</a:t>
            </a:r>
            <a:r>
              <a:rPr lang="en-GB" sz="1400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request.stream</a:t>
            </a:r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lvl="1"/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environment:</a:t>
            </a:r>
          </a:p>
          <a:p>
            <a:pPr lvl="1"/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STEP: ${</a:t>
            </a:r>
            <a:r>
              <a:rPr lang="en-GB" sz="1400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request.step</a:t>
            </a:r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lvl="1"/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TIME: "The time is ${</a:t>
            </a:r>
            <a:r>
              <a:rPr lang="en-GB" sz="1400" dirty="0" err="1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request.time</a:t>
            </a:r>
            <a:r>
              <a:rPr lang="en-GB" sz="1400" dirty="0">
                <a:solidFill>
                  <a:srgbClr val="0070C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}"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E56B1A6-8BE4-46A2-BDA5-9FF91669329E}"/>
              </a:ext>
            </a:extLst>
          </p:cNvPr>
          <p:cNvCxnSpPr>
            <a:cxnSpLocks/>
          </p:cNvCxnSpPr>
          <p:nvPr/>
        </p:nvCxnSpPr>
        <p:spPr>
          <a:xfrm>
            <a:off x="9266397" y="3390138"/>
            <a:ext cx="460946" cy="0"/>
          </a:xfrm>
          <a:prstGeom prst="straightConnector1">
            <a:avLst/>
          </a:prstGeom>
          <a:ln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E4A412C-B908-4413-9D5F-EBD81F6FB262}"/>
              </a:ext>
            </a:extLst>
          </p:cNvPr>
          <p:cNvCxnSpPr>
            <a:cxnSpLocks/>
          </p:cNvCxnSpPr>
          <p:nvPr/>
        </p:nvCxnSpPr>
        <p:spPr>
          <a:xfrm>
            <a:off x="3876675" y="2205609"/>
            <a:ext cx="1179512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7D29F69B-5146-480B-868B-82E32F18B52D}"/>
              </a:ext>
            </a:extLst>
          </p:cNvPr>
          <p:cNvSpPr txBox="1"/>
          <p:nvPr/>
        </p:nvSpPr>
        <p:spPr>
          <a:xfrm>
            <a:off x="9787541" y="3132009"/>
            <a:ext cx="22368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Trigger</a:t>
            </a:r>
            <a:r>
              <a:rPr lang="en-GB" sz="1200" dirty="0"/>
              <a:t> defines the post notification command to be executed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0FCE01-3806-45E1-93D7-83386537B877}"/>
              </a:ext>
            </a:extLst>
          </p:cNvPr>
          <p:cNvSpPr txBox="1"/>
          <p:nvPr/>
        </p:nvSpPr>
        <p:spPr>
          <a:xfrm>
            <a:off x="5139530" y="2044538"/>
            <a:ext cx="4041046" cy="27699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1200" b="1" dirty="0"/>
              <a:t>Request</a:t>
            </a:r>
            <a:r>
              <a:rPr lang="en-GB" sz="1200" dirty="0"/>
              <a:t> defines a selection that filters the event</a:t>
            </a:r>
          </a:p>
        </p:txBody>
      </p:sp>
    </p:spTree>
    <p:extLst>
      <p:ext uri="{BB962C8B-B14F-4D97-AF65-F5344CB8AC3E}">
        <p14:creationId xmlns:p14="http://schemas.microsoft.com/office/powerpoint/2010/main" val="236675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Listener configuration (continued)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78"/>
            <a:ext cx="9901372" cy="4924597"/>
          </a:xfrm>
        </p:spPr>
        <p:txBody>
          <a:bodyPr/>
          <a:lstStyle/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Multiple listeners can be defined simultaneously. Multiple triggers can be defined per listener.</a:t>
            </a:r>
          </a:p>
          <a:p>
            <a:pPr lvl="1"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75D702-42E7-4041-A5B3-E6162E03C8A7}"/>
              </a:ext>
            </a:extLst>
          </p:cNvPr>
          <p:cNvSpPr txBox="1"/>
          <p:nvPr/>
        </p:nvSpPr>
        <p:spPr>
          <a:xfrm>
            <a:off x="747578" y="1639280"/>
            <a:ext cx="9640006" cy="4524315"/>
          </a:xfrm>
          <a:prstGeom prst="rect">
            <a:avLst/>
          </a:prstGeom>
          <a:solidFill>
            <a:srgbClr val="E4E4E4"/>
          </a:solidFill>
        </p:spPr>
        <p:txBody>
          <a:bodyPr wrap="square" rtlCol="0">
            <a:sp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listeners: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GB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GB" sz="14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event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dissemination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request: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destination: FOO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stream: 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enfo</a:t>
            </a:r>
            <a:endParaRPr lang="en-GB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step: [1,2,3]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triggers: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- type: command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command: examples/script-enfo.sh --date ${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request.date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} -s ${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request.stream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environment: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STEP: ${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request.step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TIME: "The time is ${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request.time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}“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GB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GB" sz="14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event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dissemination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request: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destination: FOO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stream: 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oper</a:t>
            </a:r>
            <a:endParaRPr lang="en-GB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	  time: [0, 12]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step: [1,2,3]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triggers: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- type: echo</a:t>
            </a:r>
          </a:p>
        </p:txBody>
      </p:sp>
    </p:spTree>
    <p:extLst>
      <p:ext uri="{BB962C8B-B14F-4D97-AF65-F5344CB8AC3E}">
        <p14:creationId xmlns:p14="http://schemas.microsoft.com/office/powerpoint/2010/main" val="1126525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Testing your configuration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78"/>
            <a:ext cx="10653847" cy="5061121"/>
          </a:xfrm>
        </p:spPr>
        <p:txBody>
          <a:bodyPr/>
          <a:lstStyle/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1600" dirty="0"/>
              <a:t>Add the following setting to the configuration file </a:t>
            </a:r>
            <a:r>
              <a:rPr lang="en-GB" sz="1600" i="1" dirty="0"/>
              <a:t>$HOME/.aviso/</a:t>
            </a:r>
            <a:r>
              <a:rPr lang="en-GB" sz="1600" i="1" dirty="0" err="1"/>
              <a:t>config.yaml</a:t>
            </a:r>
            <a:endParaRPr lang="en-GB" sz="1600" i="1" dirty="0"/>
          </a:p>
          <a:p>
            <a:pPr marL="72900" indent="-252000">
              <a:lnSpc>
                <a:spcPct val="100000"/>
              </a:lnSpc>
              <a:spcAft>
                <a:spcPts val="600"/>
              </a:spcAft>
              <a:buFont typeface="+mj-lt"/>
              <a:buAutoNum type="arabicPeriod"/>
            </a:pPr>
            <a:endParaRPr lang="en-GB" sz="16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600" dirty="0"/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This allows to connect to a local test notification server, part of Aviso.</a:t>
            </a:r>
            <a:endParaRPr lang="en-GB" sz="1600" i="1" dirty="0"/>
          </a:p>
          <a:p>
            <a:pPr marL="163800" indent="-342900">
              <a:lnSpc>
                <a:spcPct val="150000"/>
              </a:lnSpc>
              <a:spcAft>
                <a:spcPts val="600"/>
              </a:spcAft>
              <a:buFont typeface="+mj-lt"/>
              <a:buAutoNum type="arabicPeriod" startAt="2"/>
            </a:pPr>
            <a:r>
              <a:rPr lang="en-GB" sz="1600" dirty="0"/>
              <a:t>Launch Aviso:</a:t>
            </a:r>
          </a:p>
          <a:p>
            <a:pPr lvl="1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$ aviso listen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+mj-lt"/>
              <a:buAutoNum type="arabicPeriod" startAt="3"/>
            </a:pPr>
            <a:r>
              <a:rPr lang="en-GB" sz="1600" dirty="0"/>
              <a:t>Send notifications</a:t>
            </a:r>
            <a:r>
              <a:rPr lang="en-GB" dirty="0"/>
              <a:t>. </a:t>
            </a:r>
            <a:r>
              <a:rPr lang="en-GB" sz="1600" dirty="0"/>
              <a:t>From another terminal run the </a:t>
            </a:r>
            <a:r>
              <a:rPr lang="en-GB" sz="1600" b="1" i="1" dirty="0" err="1"/>
              <a:t>notifiy</a:t>
            </a:r>
            <a:r>
              <a:rPr lang="en-GB" sz="1600" dirty="0"/>
              <a:t> command. Here an example:</a:t>
            </a:r>
          </a:p>
          <a:p>
            <a:pPr lvl="1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$ aviso notify event=</a:t>
            </a:r>
            <a:r>
              <a:rPr lang="en-GB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dissemination,class</a:t>
            </a: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=</a:t>
            </a:r>
            <a:r>
              <a:rPr lang="en-GB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od,date</a:t>
            </a: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=20190810,destination=FOO, domain=</a:t>
            </a:r>
            <a:r>
              <a:rPr lang="en-GB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g,expver</a:t>
            </a: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=1,step=1,stream=</a:t>
            </a:r>
            <a:r>
              <a:rPr lang="en-GB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enfo,time</a:t>
            </a: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=0,value=</a:t>
            </a:r>
            <a:r>
              <a:rPr lang="en-GB" dirty="0" err="1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xxxxxxxx</a:t>
            </a:r>
            <a:endParaRPr lang="en-GB" dirty="0">
              <a:highlight>
                <a:srgbClr val="E4E4E4"/>
              </a:highligh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F36B1-B1DB-4F9E-9FCB-AF914099A034}"/>
              </a:ext>
            </a:extLst>
          </p:cNvPr>
          <p:cNvSpPr txBox="1"/>
          <p:nvPr/>
        </p:nvSpPr>
        <p:spPr>
          <a:xfrm>
            <a:off x="1407139" y="1538604"/>
            <a:ext cx="3981450" cy="523220"/>
          </a:xfrm>
          <a:prstGeom prst="rect">
            <a:avLst/>
          </a:prstGeom>
          <a:solidFill>
            <a:srgbClr val="E4E4E4"/>
          </a:solidFill>
        </p:spPr>
        <p:txBody>
          <a:bodyPr wrap="square" rtlCol="0" anchor="t">
            <a:sp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 err="1">
                <a:latin typeface="Courier New"/>
                <a:cs typeface="Courier New"/>
              </a:rPr>
              <a:t>notification_engine</a:t>
            </a:r>
            <a:r>
              <a:rPr lang="en-GB" sz="1400" dirty="0">
                <a:latin typeface="Courier New"/>
                <a:cs typeface="Courier New"/>
              </a:rPr>
              <a:t>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	type: test</a:t>
            </a:r>
          </a:p>
        </p:txBody>
      </p:sp>
    </p:spTree>
    <p:extLst>
      <p:ext uri="{BB962C8B-B14F-4D97-AF65-F5344CB8AC3E}">
        <p14:creationId xmlns:p14="http://schemas.microsoft.com/office/powerpoint/2010/main" val="33722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Catch-up feature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78"/>
            <a:ext cx="10426389" cy="5061121"/>
          </a:xfrm>
        </p:spPr>
        <p:txBody>
          <a:bodyPr lIns="0" tIns="0" rIns="0" bIns="0" anchor="t"/>
          <a:lstStyle/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The user can retrieve past notifications of several days past. </a:t>
            </a:r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This can also be used </a:t>
            </a:r>
            <a:r>
              <a:rPr lang="en-GB" sz="1600" dirty="0">
                <a:ea typeface="+mn-lt"/>
                <a:cs typeface="+mn-lt"/>
              </a:rPr>
              <a:t>to test the listener configuration with real notifications.</a:t>
            </a:r>
            <a:endParaRPr lang="en-GB" sz="1600" dirty="0"/>
          </a:p>
          <a:p>
            <a:pPr marL="1066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Launch Aviso:</a:t>
            </a:r>
          </a:p>
          <a:p>
            <a:pPr marL="629920" lvl="1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GB" dirty="0">
                <a:highlight>
                  <a:srgbClr val="E4E4E4"/>
                </a:highlight>
                <a:latin typeface="Courier New"/>
                <a:cs typeface="Courier New"/>
              </a:rPr>
              <a:t>$ aviso listen --from 2020-01-20T00:00:00.0Z --to 2020-01-21T00:00:00.0Z</a:t>
            </a:r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>
                <a:cs typeface="Courier New" panose="02070309020205020404" pitchFamily="49" charset="0"/>
              </a:rPr>
              <a:t>It will replay all the notifications sent from 20 January to 21 January. </a:t>
            </a:r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endParaRPr lang="en-GB" sz="1050" dirty="0"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>
                <a:cs typeface="Courier New" panose="02070309020205020404" pitchFamily="49" charset="0"/>
              </a:rPr>
              <a:t>Note, </a:t>
            </a:r>
            <a:r>
              <a:rPr lang="en-GB" sz="1600" dirty="0" err="1">
                <a:cs typeface="Courier New" panose="02070309020205020404" pitchFamily="49" charset="0"/>
              </a:rPr>
              <a:t>lauching</a:t>
            </a:r>
            <a:r>
              <a:rPr lang="en-GB" sz="1600" dirty="0">
                <a:cs typeface="Courier New" panose="02070309020205020404" pitchFamily="49" charset="0"/>
              </a:rPr>
              <a:t> Aviso with no options:</a:t>
            </a:r>
          </a:p>
          <a:p>
            <a:pPr lvl="1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400" dirty="0">
                <a:cs typeface="Courier New" panose="02070309020205020404" pitchFamily="49" charset="0"/>
              </a:rPr>
              <a:t> </a:t>
            </a:r>
            <a:r>
              <a:rPr lang="en-GB" dirty="0">
                <a:highlight>
                  <a:srgbClr val="E4E4E4"/>
                </a:highlight>
                <a:latin typeface="Courier New" panose="02070309020205020404" pitchFamily="49" charset="0"/>
                <a:cs typeface="Courier New" panose="02070309020205020404" pitchFamily="49" charset="0"/>
              </a:rPr>
              <a:t>$ aviso listen </a:t>
            </a:r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>
                <a:cs typeface="Courier New" panose="02070309020205020404" pitchFamily="49" charset="0"/>
              </a:rPr>
              <a:t>listens from the last notification received. </a:t>
            </a:r>
          </a:p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>
                <a:cs typeface="Courier New" panose="02070309020205020404" pitchFamily="49" charset="0"/>
              </a:rPr>
              <a:t>If there was none, it will ONLY listen to new notifications.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86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GB" b="1" dirty="0"/>
              <a:t>Using Aviso as a Python API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7578" y="1009480"/>
            <a:ext cx="9011417" cy="624666"/>
          </a:xfrm>
        </p:spPr>
        <p:txBody>
          <a:bodyPr/>
          <a:lstStyle/>
          <a:p>
            <a:pPr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600" dirty="0"/>
              <a:t>Aviso can be used as a Python API. Below an example: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6647" y="5936780"/>
            <a:ext cx="4053639" cy="230657"/>
          </a:xfrm>
        </p:spPr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10174-01D1-4965-B886-F1CF6B296155}"/>
              </a:ext>
            </a:extLst>
          </p:cNvPr>
          <p:cNvSpPr txBox="1"/>
          <p:nvPr/>
        </p:nvSpPr>
        <p:spPr>
          <a:xfrm>
            <a:off x="771526" y="1545130"/>
            <a:ext cx="9801224" cy="4616648"/>
          </a:xfrm>
          <a:prstGeom prst="rect">
            <a:avLst/>
          </a:prstGeom>
          <a:solidFill>
            <a:srgbClr val="E4E4E4"/>
          </a:solidFill>
        </p:spPr>
        <p:txBody>
          <a:bodyPr wrap="square" rtlCol="0" anchor="t">
            <a:sp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pyaviso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import 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ListenerManager</a:t>
            </a:r>
            <a:endParaRPr lang="en-GB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# define function to be called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def 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do_something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(notification):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# do something with the notification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...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# define the trigger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trigger = {"type": "function", "function": 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do_something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# create a event listener request that uses that trigger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request = {"destination": “FOO", "stream": "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enfo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", "time": 0}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listener = {"event": "dissemination", "request": request, "triggers": [trigger]}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listeners = {"listeners": [listener]}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# run it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aviso = 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ListenerManager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()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aviso.listen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(listeners=listeners)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# wait ...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DD7D5F8-772C-4545-8C05-0BF0CFDB02FE}"/>
              </a:ext>
            </a:extLst>
          </p:cNvPr>
          <p:cNvSpPr/>
          <p:nvPr/>
        </p:nvSpPr>
        <p:spPr>
          <a:xfrm>
            <a:off x="280853" y="2147887"/>
            <a:ext cx="381001" cy="36933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512B8D1-1E79-4471-962A-DD03039A7C73}"/>
              </a:ext>
            </a:extLst>
          </p:cNvPr>
          <p:cNvSpPr/>
          <p:nvPr/>
        </p:nvSpPr>
        <p:spPr>
          <a:xfrm>
            <a:off x="280853" y="3169011"/>
            <a:ext cx="381001" cy="36933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3379FAE-D54B-467F-B57F-34300CED798E}"/>
              </a:ext>
            </a:extLst>
          </p:cNvPr>
          <p:cNvSpPr/>
          <p:nvPr/>
        </p:nvSpPr>
        <p:spPr>
          <a:xfrm>
            <a:off x="280852" y="3820803"/>
            <a:ext cx="381001" cy="36933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25DC460-A1E3-409D-90D7-538FB589176A}"/>
              </a:ext>
            </a:extLst>
          </p:cNvPr>
          <p:cNvSpPr/>
          <p:nvPr/>
        </p:nvSpPr>
        <p:spPr>
          <a:xfrm>
            <a:off x="280850" y="4299534"/>
            <a:ext cx="381001" cy="36933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FB23645-3F00-4D24-B0BC-E79383EF15BB}"/>
              </a:ext>
            </a:extLst>
          </p:cNvPr>
          <p:cNvSpPr/>
          <p:nvPr/>
        </p:nvSpPr>
        <p:spPr>
          <a:xfrm>
            <a:off x="280851" y="5359428"/>
            <a:ext cx="381001" cy="36933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872861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3" dur="indefinite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7" dur="indefinite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79" y="360000"/>
            <a:ext cx="9282021" cy="369332"/>
          </a:xfrm>
        </p:spPr>
        <p:txBody>
          <a:bodyPr/>
          <a:lstStyle/>
          <a:p>
            <a:r>
              <a:rPr lang="en-US" b="1" dirty="0"/>
              <a:t>Compatibility with </a:t>
            </a:r>
            <a:r>
              <a:rPr lang="en-US" b="1" dirty="0" err="1"/>
              <a:t>CloudEvents</a:t>
            </a:r>
            <a:r>
              <a:rPr lang="en-US" b="1" dirty="0"/>
              <a:t> - http://</a:t>
            </a:r>
            <a:r>
              <a:rPr lang="en-US" b="1" dirty="0" err="1"/>
              <a:t>cloudevents.io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C3A0F9-749F-4FA0-885A-A22C5D7AA7EA}"/>
              </a:ext>
            </a:extLst>
          </p:cNvPr>
          <p:cNvSpPr txBox="1"/>
          <p:nvPr/>
        </p:nvSpPr>
        <p:spPr>
          <a:xfrm>
            <a:off x="776151" y="1509116"/>
            <a:ext cx="5024574" cy="3108543"/>
          </a:xfrm>
          <a:prstGeom prst="rect">
            <a:avLst/>
          </a:prstGeom>
          <a:solidFill>
            <a:srgbClr val="E4E4E4"/>
          </a:solidFill>
        </p:spPr>
        <p:txBody>
          <a:bodyPr wrap="square" rtlCol="0">
            <a:sp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"event": "dissemination",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"request": {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"class": "od",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"date": "20191112",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"destination": "ZAG",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"domain": "g",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expver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": "0001",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"step": "001",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"stream": "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enfo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"time": "18"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},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"value": 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  <a:hlinkClick r:id="rId2"/>
              </a:rPr>
              <a:t>https://xxx.ecmwf.int/xxx/xxx.xx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endParaRPr lang="en-GB" sz="1400" dirty="0">
              <a:solidFill>
                <a:srgbClr val="0070C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9A3E46-7E6E-42A0-848A-8112D12FC077}"/>
              </a:ext>
            </a:extLst>
          </p:cNvPr>
          <p:cNvSpPr txBox="1"/>
          <p:nvPr/>
        </p:nvSpPr>
        <p:spPr>
          <a:xfrm>
            <a:off x="6481626" y="1484707"/>
            <a:ext cx="5546724" cy="4832092"/>
          </a:xfrm>
          <a:prstGeom prst="rect">
            <a:avLst/>
          </a:prstGeom>
          <a:solidFill>
            <a:srgbClr val="E4E4E4"/>
          </a:solidFill>
        </p:spPr>
        <p:txBody>
          <a:bodyPr wrap="square" rtlCol="0">
            <a:sp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	"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specversion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 : "1.0",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	"type" : "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com.example.someevent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	"source" : "/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mycontext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	"id" : "C234-1234-1234",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	"time" : "2020-01-05T17:31:00Z",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	"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datacontenttype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 : "application/json",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	"data" : {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"event": "dissemination",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"request": {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"class": "od",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"date": "20191112",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"destination": "ZAG",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"domain": "g",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expver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": "0001",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"step": "001",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"stream": "</a:t>
            </a:r>
            <a:r>
              <a:rPr lang="en-GB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enfo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",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"time": "18"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},</a:t>
            </a: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"value": </a:t>
            </a: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  <a:hlinkClick r:id="rId2"/>
              </a:rPr>
              <a:t>https://xxx.ecmwf.int/xxx/xxx.xx</a:t>
            </a:r>
            <a:endParaRPr lang="en-GB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lvl="1"/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endParaRPr lang="en-GB" sz="1400" dirty="0">
              <a:solidFill>
                <a:srgbClr val="0070C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4B318072-7F21-4F9D-A867-D152594BFCF6}"/>
              </a:ext>
            </a:extLst>
          </p:cNvPr>
          <p:cNvSpPr/>
          <p:nvPr/>
        </p:nvSpPr>
        <p:spPr>
          <a:xfrm>
            <a:off x="5953125" y="2686050"/>
            <a:ext cx="396876" cy="61912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91C42E-DCA0-4840-AB71-0FB221CB14E2}"/>
              </a:ext>
            </a:extLst>
          </p:cNvPr>
          <p:cNvSpPr txBox="1"/>
          <p:nvPr/>
        </p:nvSpPr>
        <p:spPr>
          <a:xfrm>
            <a:off x="680901" y="1034534"/>
            <a:ext cx="2128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Aviso Notification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325D5B-239B-4325-8953-E253B280BC97}"/>
              </a:ext>
            </a:extLst>
          </p:cNvPr>
          <p:cNvSpPr txBox="1"/>
          <p:nvPr/>
        </p:nvSpPr>
        <p:spPr>
          <a:xfrm>
            <a:off x="6388101" y="1021318"/>
            <a:ext cx="5546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Aviso Notification in </a:t>
            </a:r>
            <a:r>
              <a:rPr lang="en-GB" dirty="0" err="1"/>
              <a:t>CloudEvents</a:t>
            </a:r>
            <a:r>
              <a:rPr lang="en-GB" dirty="0"/>
              <a:t> Json format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6D24AD-83AE-4BF2-BB20-ACCC47F401BB}"/>
              </a:ext>
            </a:extLst>
          </p:cNvPr>
          <p:cNvSpPr txBox="1"/>
          <p:nvPr/>
        </p:nvSpPr>
        <p:spPr>
          <a:xfrm>
            <a:off x="1646489" y="5067683"/>
            <a:ext cx="3179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Under Investigation</a:t>
            </a:r>
          </a:p>
        </p:txBody>
      </p:sp>
    </p:spTree>
    <p:extLst>
      <p:ext uri="{BB962C8B-B14F-4D97-AF65-F5344CB8AC3E}">
        <p14:creationId xmlns:p14="http://schemas.microsoft.com/office/powerpoint/2010/main" val="140919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European Centre for Medium-Range Weather Forecasts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881332BD-0819-2646-A254-904D25255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281" y="4684129"/>
            <a:ext cx="1928805" cy="1286928"/>
          </a:xfrm>
          <a:prstGeom prst="rect">
            <a:avLst/>
          </a:prstGeom>
        </p:spPr>
      </p:pic>
      <p:pic>
        <p:nvPicPr>
          <p:cNvPr id="13" name="Google Shape;382;p46">
            <a:extLst>
              <a:ext uri="{FF2B5EF4-FFF2-40B4-BE49-F238E27FC236}">
                <a16:creationId xmlns:a16="http://schemas.microsoft.com/office/drawing/2014/main" id="{471A0356-2EAD-4D48-875B-13F33D317882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40385" y="1186774"/>
            <a:ext cx="2827130" cy="282713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Textfeld 6">
            <a:extLst>
              <a:ext uri="{FF2B5EF4-FFF2-40B4-BE49-F238E27FC236}">
                <a16:creationId xmlns:a16="http://schemas.microsoft.com/office/drawing/2014/main" id="{1AB55B51-8CB3-9F4E-9B16-B9487BD2951D}"/>
              </a:ext>
            </a:extLst>
          </p:cNvPr>
          <p:cNvSpPr txBox="1"/>
          <p:nvPr/>
        </p:nvSpPr>
        <p:spPr>
          <a:xfrm>
            <a:off x="1980684" y="1313725"/>
            <a:ext cx="4966360" cy="2307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799" dirty="0">
                <a:solidFill>
                  <a:srgbClr val="00578C"/>
                </a:solidFill>
              </a:rPr>
              <a:t>THANK YOU !</a:t>
            </a:r>
          </a:p>
          <a:p>
            <a:r>
              <a:rPr lang="de-DE" sz="4799" dirty="0">
                <a:solidFill>
                  <a:srgbClr val="00578C"/>
                </a:solidFill>
              </a:rPr>
              <a:t>					</a:t>
            </a:r>
          </a:p>
          <a:p>
            <a:r>
              <a:rPr lang="de-DE" sz="4799" dirty="0">
                <a:solidFill>
                  <a:srgbClr val="00578C"/>
                </a:solidFill>
              </a:rPr>
              <a:t>	 QUESTIONS 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E7BF40-7288-5C4D-AC73-BCA74D321748}"/>
              </a:ext>
            </a:extLst>
          </p:cNvPr>
          <p:cNvSpPr txBox="1"/>
          <p:nvPr/>
        </p:nvSpPr>
        <p:spPr>
          <a:xfrm>
            <a:off x="3037571" y="5244192"/>
            <a:ext cx="7818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>
                <a:solidFill>
                  <a:schemeClr val="bg1">
                    <a:lumMod val="50000"/>
                  </a:schemeClr>
                </a:solidFill>
              </a:rPr>
              <a:t>This work has been supported by LEXIS project and partly funded by European Union’s Horizon 2020 Research and Innovation </a:t>
            </a:r>
            <a:r>
              <a:rPr lang="en-US" sz="1400" b="1" i="1" dirty="0" err="1">
                <a:solidFill>
                  <a:schemeClr val="bg1">
                    <a:lumMod val="50000"/>
                  </a:schemeClr>
                </a:solidFill>
              </a:rPr>
              <a:t>programme</a:t>
            </a:r>
            <a:r>
              <a:rPr lang="en-US" sz="1400" b="1" i="1" dirty="0">
                <a:solidFill>
                  <a:schemeClr val="bg1">
                    <a:lumMod val="50000"/>
                  </a:schemeClr>
                </a:solidFill>
              </a:rPr>
              <a:t> under Grant Agreement 824115</a:t>
            </a:r>
          </a:p>
        </p:txBody>
      </p:sp>
    </p:spTree>
    <p:extLst>
      <p:ext uri="{BB962C8B-B14F-4D97-AF65-F5344CB8AC3E}">
        <p14:creationId xmlns:p14="http://schemas.microsoft.com/office/powerpoint/2010/main" val="2345068074"/>
      </p:ext>
    </p:extLst>
  </p:cSld>
  <p:clrMapOvr>
    <a:masterClrMapping/>
  </p:clrMapOvr>
</p:sld>
</file>

<file path=ppt/theme/theme1.xml><?xml version="1.0" encoding="utf-8"?>
<a:theme xmlns:a="http://schemas.openxmlformats.org/drawingml/2006/main" name="ECMWF Light 16:9 bl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CMWF_16.9_light_blue.potx" id="{6E553A05-1FF4-41A6-8DCD-4A16C4C52284}" vid="{CB9C2DB0-F904-43F7-8D0F-6F373F3FC0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ECMWF_16.9_light_blue</Template>
  <TotalTime>2335</TotalTime>
  <Words>1605</Words>
  <Application>Microsoft Macintosh PowerPoint</Application>
  <PresentationFormat>Custom</PresentationFormat>
  <Paragraphs>311</Paragraphs>
  <Slides>16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Courier New</vt:lpstr>
      <vt:lpstr>ECMWF Light 16:9 blue</vt:lpstr>
      <vt:lpstr>PowerPoint Presentation</vt:lpstr>
      <vt:lpstr>Aviso</vt:lpstr>
      <vt:lpstr>Aviso Architecture </vt:lpstr>
      <vt:lpstr>ECMWF Dataflow today</vt:lpstr>
      <vt:lpstr>Aviso for new forecast data on FDB</vt:lpstr>
      <vt:lpstr>Aviso for product dissemination via ECPDS</vt:lpstr>
      <vt:lpstr>Aviso installation</vt:lpstr>
      <vt:lpstr>Quick Start</vt:lpstr>
      <vt:lpstr>Configuration</vt:lpstr>
      <vt:lpstr>Listener configuration</vt:lpstr>
      <vt:lpstr>Listener configuration (continued)</vt:lpstr>
      <vt:lpstr>Testing your configuration</vt:lpstr>
      <vt:lpstr>Catch-up feature</vt:lpstr>
      <vt:lpstr>Using Aviso as a Python API</vt:lpstr>
      <vt:lpstr>Compatibility with CloudEvents - http://cloudevents.io</vt:lpstr>
      <vt:lpstr>PowerPoint Presentation</vt:lpstr>
    </vt:vector>
  </TitlesOfParts>
  <Company>ECMWF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Claudio Iacopino</dc:creator>
  <cp:lastModifiedBy>Tiago Quintino</cp:lastModifiedBy>
  <cp:revision>189</cp:revision>
  <cp:lastPrinted>2014-11-19T12:15:44Z</cp:lastPrinted>
  <dcterms:created xsi:type="dcterms:W3CDTF">2019-12-04T12:00:34Z</dcterms:created>
  <dcterms:modified xsi:type="dcterms:W3CDTF">2020-03-05T13:53:43Z</dcterms:modified>
</cp:coreProperties>
</file>