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587" r:id="rId3"/>
    <p:sldId id="588" r:id="rId4"/>
    <p:sldId id="589" r:id="rId5"/>
    <p:sldId id="579" r:id="rId6"/>
    <p:sldId id="590" r:id="rId7"/>
    <p:sldId id="591" r:id="rId8"/>
    <p:sldId id="592" r:id="rId9"/>
    <p:sldId id="593" r:id="rId10"/>
    <p:sldId id="594" r:id="rId11"/>
    <p:sldId id="595" r:id="rId12"/>
    <p:sldId id="596" r:id="rId13"/>
    <p:sldId id="597" r:id="rId14"/>
    <p:sldId id="598" r:id="rId15"/>
    <p:sldId id="599" r:id="rId16"/>
    <p:sldId id="600" r:id="rId17"/>
    <p:sldId id="601" r:id="rId18"/>
    <p:sldId id="602" r:id="rId19"/>
    <p:sldId id="603" r:id="rId20"/>
    <p:sldId id="604" r:id="rId21"/>
    <p:sldId id="605" r:id="rId22"/>
    <p:sldId id="608" r:id="rId23"/>
    <p:sldId id="609" r:id="rId24"/>
    <p:sldId id="607" r:id="rId25"/>
    <p:sldId id="562" r:id="rId26"/>
    <p:sldId id="606" r:id="rId27"/>
    <p:sldId id="43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10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51FC9-AFCF-49EB-A244-BC807F184F05}" type="datetimeFigureOut">
              <a:rPr lang="en-US" smtClean="0"/>
              <a:pPr/>
              <a:t>2/17/2019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321C3-9685-46B5-915C-1C4C4FEE7A3D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94139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wmo.int/opac/doc_num.php?explnum_id=3645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library.wmo.int/doc_num.php?explnum_id=3404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E9A220-0DFC-4683-8829-77C89720CA4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275160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745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en-US" dirty="0"/>
              <a:t>EC-69: </a:t>
            </a:r>
            <a:r>
              <a:rPr lang="en-US" u="sng" dirty="0">
                <a:latin typeface="Times New Roman" charset="0"/>
                <a:ea typeface="MS PGothic" pitchFamily="34" charset="-128"/>
                <a:cs typeface="MS PGothic" charset="0"/>
                <a:hlinkClick r:id="rId3"/>
              </a:rPr>
              <a:t>https://library.wmo.int/opac/doc_num.php?explnum_id=3645</a:t>
            </a:r>
            <a:r>
              <a:rPr lang="en-US" dirty="0">
                <a:latin typeface="Times New Roman" charset="0"/>
                <a:ea typeface="MS PGothic" pitchFamily="34" charset="-128"/>
                <a:cs typeface="MS PGothic" charset="0"/>
              </a:rPr>
              <a:t> </a:t>
            </a:r>
            <a:endParaRPr lang="en-AU" dirty="0">
              <a:latin typeface="Times New Roman" charset="0"/>
              <a:ea typeface="MS PGothic" pitchFamily="34" charset="-128"/>
              <a:cs typeface="MS PGothic" charset="0"/>
            </a:endParaRPr>
          </a:p>
          <a:p>
            <a:r>
              <a:rPr lang="en-US" dirty="0"/>
              <a:t>CHy-15: </a:t>
            </a:r>
            <a:r>
              <a:rPr lang="en-GB" u="sng" dirty="0">
                <a:latin typeface="Times New Roman" charset="0"/>
                <a:ea typeface="MS PGothic" pitchFamily="34" charset="-128"/>
                <a:cs typeface="MS PGothic" charset="0"/>
                <a:hlinkClick r:id="rId4"/>
              </a:rPr>
              <a:t>https://library.wmo.int/doc_num.php?explnum_id=3404</a:t>
            </a:r>
            <a:r>
              <a:rPr lang="en-AU" dirty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D3BBFB6-EA16-814E-8BA7-170BD9422392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606535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Shape 28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All 4 layers (Total, Surface Water, Soil Moisture, and Groundwater storage) will be available with all of the current functionality of GRACE application</a:t>
            </a:r>
            <a:endParaRPr dirty="0"/>
          </a:p>
          <a:p>
            <a: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Generate a time series for a user defined point(map interaction)</a:t>
            </a:r>
            <a:endParaRPr dirty="0"/>
          </a:p>
          <a:p>
            <a: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Regional analysis based on user uploaded shapefile</a:t>
            </a:r>
            <a:endParaRPr dirty="0"/>
          </a:p>
          <a:p>
            <a: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Animation to view changes over time</a:t>
            </a:r>
            <a:endParaRPr dirty="0"/>
          </a:p>
        </p:txBody>
      </p:sp>
      <p:sp>
        <p:nvSpPr>
          <p:cNvPr id="290" name="Shape 290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/>
              <a:pPr marL="0" lvl="0" indent="0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24</a:t>
            </a:fld>
            <a:endParaRPr/>
          </a:p>
        </p:txBody>
      </p:sp>
    </p:spTree>
    <p:extLst>
      <p:ext uri="{BB962C8B-B14F-4D97-AF65-F5344CB8AC3E}">
        <p14:creationId xmlns="" xmlns:p14="http://schemas.microsoft.com/office/powerpoint/2010/main" val="638344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348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title_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/>
          </p:cNvSpPr>
          <p:nvPr/>
        </p:nvSpPr>
        <p:spPr bwMode="ltGray">
          <a:xfrm>
            <a:off x="0" y="5257800"/>
            <a:ext cx="9144000" cy="1600200"/>
          </a:xfrm>
          <a:prstGeom prst="rect">
            <a:avLst/>
          </a:prstGeom>
          <a:gradFill rotWithShape="0">
            <a:gsLst>
              <a:gs pos="0">
                <a:srgbClr val="003053"/>
              </a:gs>
              <a:gs pos="100000">
                <a:srgbClr val="0083D4"/>
              </a:gs>
            </a:gsLst>
            <a:lin ang="2400000" scaled="1"/>
          </a:gra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US" sz="1800">
              <a:solidFill>
                <a:prstClr val="black"/>
              </a:solidFill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8" name="Rectangle 1"/>
          <p:cNvSpPr>
            <a:spLocks/>
          </p:cNvSpPr>
          <p:nvPr/>
        </p:nvSpPr>
        <p:spPr bwMode="auto">
          <a:xfrm>
            <a:off x="0" y="0"/>
            <a:ext cx="9144000" cy="5257800"/>
          </a:xfrm>
          <a:prstGeom prst="rect">
            <a:avLst/>
          </a:prstGeom>
          <a:solidFill>
            <a:srgbClr val="B9E0F7">
              <a:alpha val="60000"/>
            </a:srgbClr>
          </a:soli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US" sz="1800">
              <a:solidFill>
                <a:srgbClr val="A3CA4B">
                  <a:lumMod val="60000"/>
                  <a:lumOff val="40000"/>
                </a:srgbClr>
              </a:solidFill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1600200"/>
            <a:ext cx="7315200" cy="2057400"/>
          </a:xfrm>
        </p:spPr>
        <p:txBody>
          <a:bodyPr anchor="t"/>
          <a:lstStyle>
            <a:lvl1pPr>
              <a:defRPr lang="en-US" sz="7200" b="1" i="0" kern="1200" baseline="0" dirty="0">
                <a:solidFill>
                  <a:srgbClr val="007AC2"/>
                </a:solidFill>
                <a:latin typeface="+mj-lt"/>
                <a:ea typeface="+mj-ea"/>
                <a:cs typeface="Avenir LT Std 55 Roman" pitchFamily="34" charset="0"/>
              </a:defRPr>
            </a:lvl1pPr>
          </a:lstStyle>
          <a:p>
            <a:r>
              <a:rPr lang="en-US" dirty="0"/>
              <a:t>BIG but short</a:t>
            </a:r>
            <a:br>
              <a:rPr lang="en-US" dirty="0"/>
            </a:br>
            <a:r>
              <a:rPr lang="en-US" dirty="0"/>
              <a:t>message here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7CD9D8-4C11-4D56-84AC-F9003AC5D8FC}" type="slidenum">
              <a:rPr lang="en-US" smtClean="0">
                <a:latin typeface="Arial"/>
                <a:ea typeface="ＭＳ Ｐゴシック"/>
                <a:cs typeface="ＭＳ Ｐゴシック"/>
              </a:rPr>
              <a:pPr/>
              <a:t>‹N›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10181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‹N›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xternal.opengis.org/twiki_public/bin/view/HydrologyDWG/WebHom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1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hyperlink" Target="https://water.usgs.gov/ogw/aquiferbasics/" TargetMode="External"/><Relationship Id="rId10" Type="http://schemas.openxmlformats.org/officeDocument/2006/relationships/image" Target="../media/image22.jpeg"/><Relationship Id="rId4" Type="http://schemas.openxmlformats.org/officeDocument/2006/relationships/image" Target="../media/image17.emf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plugins.qgis.org/plugins/gml_application_schema_toolbox/" TargetMode="External"/><Relationship Id="rId2" Type="http://schemas.openxmlformats.org/officeDocument/2006/relationships/hyperlink" Target="https://github.com/BRGM/gml_application_schema_toolbox/tree/master/presentations/2018_INSPIRE_conference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github.com/BRGM/gml_application_schema_toolbox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21255" y="2044702"/>
            <a:ext cx="8229600" cy="1951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000090"/>
                </a:solidFill>
              </a:rPr>
              <a:t>WMLGW - WATERML2 GROUNDWATER</a:t>
            </a:r>
          </a:p>
          <a:p>
            <a:r>
              <a:rPr lang="en-US" sz="4800" dirty="0">
                <a:solidFill>
                  <a:srgbClr val="000090"/>
                </a:solidFill>
              </a:rPr>
              <a:t/>
            </a:r>
            <a:br>
              <a:rPr lang="en-US" sz="4800" dirty="0">
                <a:solidFill>
                  <a:srgbClr val="000090"/>
                </a:solidFill>
              </a:rPr>
            </a:br>
            <a:r>
              <a:rPr lang="en-US" sz="2400" dirty="0" smtClean="0">
                <a:solidFill>
                  <a:srgbClr val="000090"/>
                </a:solidFill>
              </a:rPr>
              <a:t>Silvano </a:t>
            </a:r>
            <a:r>
              <a:rPr lang="en-US" sz="2400" dirty="0" err="1" smtClean="0">
                <a:solidFill>
                  <a:srgbClr val="000090"/>
                </a:solidFill>
              </a:rPr>
              <a:t>Pecora</a:t>
            </a:r>
            <a:endParaRPr lang="en-US" sz="2400" dirty="0" smtClean="0">
              <a:solidFill>
                <a:srgbClr val="000090"/>
              </a:solidFill>
            </a:endParaRPr>
          </a:p>
          <a:p>
            <a:r>
              <a:rPr lang="en-US" sz="2400" dirty="0" smtClean="0">
                <a:solidFill>
                  <a:srgbClr val="000090"/>
                </a:solidFill>
              </a:rPr>
              <a:t>Vice-President of </a:t>
            </a:r>
            <a:r>
              <a:rPr lang="en-US" sz="2400" dirty="0" err="1" smtClean="0">
                <a:solidFill>
                  <a:srgbClr val="000090"/>
                </a:solidFill>
              </a:rPr>
              <a:t>CHy</a:t>
            </a:r>
            <a:endParaRPr lang="en-US" sz="2400" dirty="0" smtClean="0">
              <a:solidFill>
                <a:srgbClr val="000090"/>
              </a:solidFill>
            </a:endParaRPr>
          </a:p>
          <a:p>
            <a:endParaRPr lang="en-US" sz="2400" dirty="0">
              <a:solidFill>
                <a:srgbClr val="00009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294375" y="3996266"/>
            <a:ext cx="7921625" cy="1224236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Inter-Program Expert Team on Data Representation Development</a:t>
            </a:r>
          </a:p>
          <a:p>
            <a:r>
              <a:rPr lang="en-US" sz="2000" b="1" dirty="0" smtClean="0"/>
              <a:t>Zagreb, Croatia</a:t>
            </a:r>
          </a:p>
          <a:p>
            <a:r>
              <a:rPr lang="en-US" sz="2000" b="1" dirty="0" smtClean="0"/>
              <a:t>18-20 February 2019</a:t>
            </a:r>
            <a:endParaRPr lang="en-US" alt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International Standardization for Water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75" y="1279525"/>
            <a:ext cx="7106245" cy="1717427"/>
          </a:xfrm>
        </p:spPr>
        <p:txBody>
          <a:bodyPr>
            <a:noAutofit/>
          </a:bodyPr>
          <a:lstStyle/>
          <a:p>
            <a:pPr defTabSz="914144" eaLnBrk="1" fontAlgn="auto" hangingPunct="1">
              <a:spcBef>
                <a:spcPts val="0"/>
              </a:spcBef>
              <a:spcAft>
                <a:spcPts val="0"/>
              </a:spcAft>
              <a:buClrTx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OGC-WMO Hydrology </a:t>
            </a:r>
            <a:r>
              <a:rPr lang="en-US" sz="2400" dirty="0">
                <a:solidFill>
                  <a:srgbClr val="FF0000"/>
                </a:solidFill>
              </a:rPr>
              <a:t>Domain Working Group</a:t>
            </a:r>
          </a:p>
          <a:p>
            <a:pPr lvl="1" defTabSz="914144" eaLnBrk="1" fontAlgn="auto" hangingPunct="1">
              <a:spcBef>
                <a:spcPts val="0"/>
              </a:spcBef>
              <a:spcAft>
                <a:spcPts val="0"/>
              </a:spcAft>
              <a:buClrTx/>
              <a:defRPr/>
            </a:pPr>
            <a:r>
              <a:rPr lang="en-US" sz="2400" dirty="0">
                <a:solidFill>
                  <a:srgbClr val="000000"/>
                </a:solidFill>
              </a:rPr>
              <a:t>standards for water data: </a:t>
            </a:r>
            <a:r>
              <a:rPr lang="en-US" sz="2400" b="1" dirty="0" err="1">
                <a:solidFill>
                  <a:srgbClr val="000000"/>
                </a:solidFill>
              </a:rPr>
              <a:t>WaterML</a:t>
            </a:r>
            <a:r>
              <a:rPr lang="en-US" sz="2400" b="1" dirty="0">
                <a:solidFill>
                  <a:srgbClr val="000000"/>
                </a:solidFill>
              </a:rPr>
              <a:t> 2.0 suite</a:t>
            </a:r>
          </a:p>
          <a:p>
            <a:pPr lvl="1" defTabSz="914144" eaLnBrk="1" fontAlgn="auto" hangingPunct="1">
              <a:spcBef>
                <a:spcPts val="0"/>
              </a:spcBef>
              <a:spcAft>
                <a:spcPts val="0"/>
              </a:spcAft>
              <a:buClrTx/>
              <a:defRPr/>
            </a:pPr>
            <a:r>
              <a:rPr lang="en-US" sz="2400" dirty="0">
                <a:solidFill>
                  <a:srgbClr val="000000"/>
                </a:solidFill>
              </a:rPr>
              <a:t>organizing Interoperability Experiments (IEs)                 focused on different sub-domains of </a:t>
            </a:r>
            <a:r>
              <a:rPr lang="en-US" sz="2400" dirty="0" smtClean="0">
                <a:solidFill>
                  <a:srgbClr val="000000"/>
                </a:solidFill>
              </a:rPr>
              <a:t>water</a:t>
            </a:r>
            <a:endParaRPr lang="en-US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</a:endParaRPr>
          </a:p>
          <a:p>
            <a:r>
              <a:rPr lang="en-US" sz="2400" dirty="0">
                <a:solidFill>
                  <a:srgbClr val="000000"/>
                </a:solidFill>
              </a:rPr>
              <a:t>Chairs: </a:t>
            </a:r>
          </a:p>
          <a:p>
            <a:pPr lvl="1"/>
            <a:r>
              <a:rPr lang="en-US" sz="2400" dirty="0">
                <a:solidFill>
                  <a:srgbClr val="000000"/>
                </a:solidFill>
              </a:rPr>
              <a:t>Tony Boston (Australia)</a:t>
            </a:r>
          </a:p>
          <a:p>
            <a:pPr lvl="1"/>
            <a:r>
              <a:rPr lang="en-US" sz="2400" dirty="0" err="1">
                <a:solidFill>
                  <a:srgbClr val="000000"/>
                </a:solidFill>
              </a:rPr>
              <a:t>Silvano</a:t>
            </a:r>
            <a:r>
              <a:rPr lang="en-US" sz="2400" dirty="0">
                <a:solidFill>
                  <a:srgbClr val="000000"/>
                </a:solidFill>
              </a:rPr>
              <a:t> Pecora (Italy) </a:t>
            </a:r>
          </a:p>
          <a:p>
            <a:pPr lvl="1"/>
            <a:r>
              <a:rPr lang="en-US" sz="2400" dirty="0">
                <a:solidFill>
                  <a:srgbClr val="000000"/>
                </a:solidFill>
              </a:rPr>
              <a:t>David Blodgett (USA)</a:t>
            </a:r>
            <a:br>
              <a:rPr lang="en-US" sz="2400" dirty="0">
                <a:solidFill>
                  <a:srgbClr val="000000"/>
                </a:solidFill>
              </a:rPr>
            </a:br>
            <a:r>
              <a:rPr lang="en-US" sz="2400" dirty="0">
                <a:solidFill>
                  <a:srgbClr val="000000"/>
                </a:solidFill>
              </a:rPr>
              <a:t>	</a:t>
            </a:r>
            <a:endParaRPr lang="en-US" sz="2400" b="1" dirty="0"/>
          </a:p>
        </p:txBody>
      </p:sp>
      <p:grpSp>
        <p:nvGrpSpPr>
          <p:cNvPr id="4" name="Group 31"/>
          <p:cNvGrpSpPr/>
          <p:nvPr/>
        </p:nvGrpSpPr>
        <p:grpSpPr>
          <a:xfrm>
            <a:off x="4355976" y="3014896"/>
            <a:ext cx="4437952" cy="3294424"/>
            <a:chOff x="4598544" y="3327176"/>
            <a:chExt cx="4437952" cy="3294424"/>
          </a:xfrm>
        </p:grpSpPr>
        <p:sp>
          <p:nvSpPr>
            <p:cNvPr id="26" name="TextBox 9"/>
            <p:cNvSpPr txBox="1">
              <a:spLocks noChangeArrowheads="1"/>
            </p:cNvSpPr>
            <p:nvPr/>
          </p:nvSpPr>
          <p:spPr bwMode="auto">
            <a:xfrm>
              <a:off x="5593055" y="3327176"/>
              <a:ext cx="2747612" cy="399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313" tIns="45655" rIns="91313" bIns="45655">
              <a:spAutoFit/>
            </a:bodyPr>
            <a:lstStyle/>
            <a:p>
              <a:pPr algn="l" defTabSz="914144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defRPr/>
              </a:pPr>
              <a:r>
                <a:rPr lang="en-US" sz="2000" dirty="0">
                  <a:solidFill>
                    <a:srgbClr val="FF0000"/>
                  </a:solidFill>
                  <a:cs typeface="+mn-cs"/>
                </a:rPr>
                <a:t>Iterative Development</a:t>
              </a: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598544" y="3727146"/>
              <a:ext cx="4437952" cy="2894454"/>
            </a:xfrm>
            <a:prstGeom prst="rect">
              <a:avLst/>
            </a:prstGeom>
          </p:spPr>
        </p:pic>
      </p:grpSp>
      <p:sp>
        <p:nvSpPr>
          <p:cNvPr id="31" name="TextBox 30"/>
          <p:cNvSpPr txBox="1"/>
          <p:nvPr/>
        </p:nvSpPr>
        <p:spPr>
          <a:xfrm>
            <a:off x="2582565" y="6453336"/>
            <a:ext cx="6104235" cy="307645"/>
          </a:xfrm>
          <a:prstGeom prst="rect">
            <a:avLst/>
          </a:prstGeom>
          <a:noFill/>
        </p:spPr>
        <p:txBody>
          <a:bodyPr wrap="none" lIns="91313" tIns="45655" rIns="91313" bIns="45655">
            <a:spAutoFit/>
          </a:bodyPr>
          <a:lstStyle/>
          <a:p>
            <a:pPr algn="l" defTabSz="914144" eaLnBrk="1" fontAlgn="auto" hangingPunct="1">
              <a:spcBef>
                <a:spcPts val="0"/>
              </a:spcBef>
              <a:spcAft>
                <a:spcPts val="0"/>
              </a:spcAft>
              <a:buClrTx/>
              <a:defRPr/>
            </a:pPr>
            <a:r>
              <a:rPr lang="en-US" sz="1400" dirty="0">
                <a:solidFill>
                  <a:srgbClr val="000000"/>
                </a:solidFill>
                <a:cs typeface="+mn-cs"/>
                <a:hlinkClick r:id="rId4"/>
              </a:rPr>
              <a:t>http://external.opengis.org/twiki_public/bin/view/HydrologyDWG/WebHome</a:t>
            </a:r>
            <a:endParaRPr lang="en-US" sz="1400" dirty="0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259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WaterML2.0 standards</a:t>
            </a:r>
            <a:endParaRPr lang="en-US" dirty="0"/>
          </a:p>
        </p:txBody>
      </p:sp>
      <p:grpSp>
        <p:nvGrpSpPr>
          <p:cNvPr id="4" name="Shape 154"/>
          <p:cNvGrpSpPr/>
          <p:nvPr/>
        </p:nvGrpSpPr>
        <p:grpSpPr>
          <a:xfrm>
            <a:off x="78392" y="1411186"/>
            <a:ext cx="8957608" cy="4528315"/>
            <a:chOff x="0" y="90095"/>
            <a:chExt cx="7966453" cy="3039138"/>
          </a:xfrm>
        </p:grpSpPr>
        <p:sp>
          <p:nvSpPr>
            <p:cNvPr id="6" name="Shape 155"/>
            <p:cNvSpPr/>
            <p:nvPr/>
          </p:nvSpPr>
          <p:spPr>
            <a:xfrm>
              <a:off x="0" y="90095"/>
              <a:ext cx="7966453" cy="1630177"/>
            </a:xfrm>
            <a:prstGeom prst="roundRect">
              <a:avLst>
                <a:gd name="adj" fmla="val 10000"/>
              </a:avLst>
            </a:prstGeom>
            <a:solidFill>
              <a:srgbClr val="CCD3EA">
                <a:alpha val="89803"/>
              </a:srgbClr>
            </a:solidFill>
            <a:ln w="12700" cap="flat" cmpd="sng">
              <a:solidFill>
                <a:srgbClr val="CCD3EA">
                  <a:alpha val="89803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Shape 156"/>
            <p:cNvSpPr/>
            <p:nvPr/>
          </p:nvSpPr>
          <p:spPr>
            <a:xfrm>
              <a:off x="242650" y="487643"/>
              <a:ext cx="1360208" cy="1195463"/>
            </a:xfrm>
            <a:prstGeom prst="roundRect">
              <a:avLst>
                <a:gd name="adj" fmla="val 10000"/>
              </a:avLst>
            </a:prstGeom>
            <a:blipFill rotWithShape="1">
              <a:blip r:embed="rId2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Shape 157"/>
            <p:cNvSpPr/>
            <p:nvPr/>
          </p:nvSpPr>
          <p:spPr>
            <a:xfrm rot="10800000">
              <a:off x="199749" y="1857558"/>
              <a:ext cx="1360208" cy="1271674"/>
            </a:xfrm>
            <a:prstGeom prst="round2SameRect">
              <a:avLst>
                <a:gd name="adj1" fmla="val 10500"/>
                <a:gd name="adj2" fmla="val 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Shape 158"/>
            <p:cNvSpPr txBox="1"/>
            <p:nvPr/>
          </p:nvSpPr>
          <p:spPr>
            <a:xfrm>
              <a:off x="238857" y="1857558"/>
              <a:ext cx="1281900" cy="1232700"/>
            </a:xfrm>
            <a:prstGeom prst="rect">
              <a:avLst/>
            </a:prstGeom>
            <a:noFill/>
            <a:ln>
              <a:noFill/>
            </a:ln>
          </p:spPr>
          <p:txBody>
            <a:bodyPr lIns="80000" tIns="80000" rIns="80000" bIns="80000" anchor="t" anchorCtr="0">
              <a:noAutofit/>
            </a:bodyPr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</a:pPr>
              <a:r>
                <a:rPr lang="en" sz="1800" b="0" kern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Part 1 - Timeseries</a:t>
              </a:r>
            </a:p>
            <a:p>
              <a:pPr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</a:pPr>
              <a:endParaRPr sz="1800" b="0" ker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Shape 159"/>
            <p:cNvSpPr/>
            <p:nvPr/>
          </p:nvSpPr>
          <p:spPr>
            <a:xfrm>
              <a:off x="1806891" y="487643"/>
              <a:ext cx="1360208" cy="1195463"/>
            </a:xfrm>
            <a:prstGeom prst="roundRect">
              <a:avLst>
                <a:gd name="adj" fmla="val 10000"/>
              </a:avLst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Shape 160"/>
            <p:cNvSpPr/>
            <p:nvPr/>
          </p:nvSpPr>
          <p:spPr>
            <a:xfrm rot="10800000">
              <a:off x="1695979" y="1857558"/>
              <a:ext cx="1496229" cy="1271674"/>
            </a:xfrm>
            <a:prstGeom prst="round2SameRect">
              <a:avLst>
                <a:gd name="adj1" fmla="val 10500"/>
                <a:gd name="adj2" fmla="val 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Shape 161"/>
            <p:cNvSpPr txBox="1"/>
            <p:nvPr/>
          </p:nvSpPr>
          <p:spPr>
            <a:xfrm>
              <a:off x="1735086" y="1857558"/>
              <a:ext cx="1418100" cy="1232700"/>
            </a:xfrm>
            <a:prstGeom prst="rect">
              <a:avLst/>
            </a:prstGeom>
            <a:noFill/>
            <a:ln>
              <a:noFill/>
            </a:ln>
          </p:spPr>
          <p:txBody>
            <a:bodyPr lIns="80000" tIns="80000" rIns="80000" bIns="80000" anchor="t" anchorCtr="0">
              <a:noAutofit/>
            </a:bodyPr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</a:pPr>
              <a:r>
                <a:rPr lang="en" sz="1800" b="0" kern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Part 2 – Ratings, Gaugings and Sections</a:t>
              </a:r>
            </a:p>
          </p:txBody>
        </p:sp>
        <p:sp>
          <p:nvSpPr>
            <p:cNvPr id="13" name="Shape 162"/>
            <p:cNvSpPr/>
            <p:nvPr/>
          </p:nvSpPr>
          <p:spPr>
            <a:xfrm>
              <a:off x="6320695" y="487627"/>
              <a:ext cx="1360200" cy="1195500"/>
            </a:xfrm>
            <a:prstGeom prst="roundRect">
              <a:avLst>
                <a:gd name="adj" fmla="val 10000"/>
              </a:avLst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Shape 163"/>
            <p:cNvSpPr/>
            <p:nvPr/>
          </p:nvSpPr>
          <p:spPr>
            <a:xfrm rot="10800000">
              <a:off x="3328230" y="1857558"/>
              <a:ext cx="1360208" cy="1271674"/>
            </a:xfrm>
            <a:prstGeom prst="round2SameRect">
              <a:avLst>
                <a:gd name="adj1" fmla="val 10500"/>
                <a:gd name="adj2" fmla="val 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Shape 164"/>
            <p:cNvSpPr txBox="1"/>
            <p:nvPr/>
          </p:nvSpPr>
          <p:spPr>
            <a:xfrm>
              <a:off x="3367339" y="1857558"/>
              <a:ext cx="1281900" cy="1232700"/>
            </a:xfrm>
            <a:prstGeom prst="rect">
              <a:avLst/>
            </a:prstGeom>
            <a:noFill/>
            <a:ln>
              <a:noFill/>
            </a:ln>
          </p:spPr>
          <p:txBody>
            <a:bodyPr lIns="80000" tIns="80000" rIns="80000" bIns="80000" anchor="t" anchorCtr="0">
              <a:noAutofit/>
            </a:bodyPr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</a:pPr>
              <a:r>
                <a:rPr lang="en" sz="1800" b="0" kern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Part 3 – Surface water features</a:t>
              </a:r>
            </a:p>
          </p:txBody>
        </p:sp>
        <p:sp>
          <p:nvSpPr>
            <p:cNvPr id="16" name="Shape 165"/>
            <p:cNvSpPr/>
            <p:nvPr/>
          </p:nvSpPr>
          <p:spPr>
            <a:xfrm>
              <a:off x="4867362" y="487643"/>
              <a:ext cx="1360208" cy="1195463"/>
            </a:xfrm>
            <a:prstGeom prst="roundRect">
              <a:avLst>
                <a:gd name="adj" fmla="val 10000"/>
              </a:avLst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Shape 166"/>
            <p:cNvSpPr/>
            <p:nvPr/>
          </p:nvSpPr>
          <p:spPr>
            <a:xfrm rot="10800000">
              <a:off x="4824460" y="1857558"/>
              <a:ext cx="1360208" cy="1271674"/>
            </a:xfrm>
            <a:prstGeom prst="round2SameRect">
              <a:avLst>
                <a:gd name="adj1" fmla="val 10500"/>
                <a:gd name="adj2" fmla="val 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Shape 167"/>
            <p:cNvSpPr txBox="1"/>
            <p:nvPr/>
          </p:nvSpPr>
          <p:spPr>
            <a:xfrm>
              <a:off x="4863569" y="1857558"/>
              <a:ext cx="1281993" cy="1232567"/>
            </a:xfrm>
            <a:prstGeom prst="rect">
              <a:avLst/>
            </a:prstGeom>
            <a:noFill/>
            <a:ln>
              <a:noFill/>
            </a:ln>
          </p:spPr>
          <p:txBody>
            <a:bodyPr lIns="80000" tIns="80000" rIns="80000" bIns="80000" anchor="t" anchorCtr="0">
              <a:noAutofit/>
            </a:bodyPr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</a:pPr>
              <a:r>
                <a:rPr lang="en" sz="1800" b="0" kern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Part 4 – Groundwater</a:t>
              </a:r>
            </a:p>
          </p:txBody>
        </p:sp>
        <p:sp>
          <p:nvSpPr>
            <p:cNvPr id="19" name="Shape 168"/>
            <p:cNvSpPr/>
            <p:nvPr/>
          </p:nvSpPr>
          <p:spPr>
            <a:xfrm>
              <a:off x="3337120" y="487643"/>
              <a:ext cx="1360200" cy="1195500"/>
            </a:xfrm>
            <a:prstGeom prst="roundRect">
              <a:avLst>
                <a:gd name="adj" fmla="val 10000"/>
              </a:avLst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Shape 169"/>
            <p:cNvSpPr/>
            <p:nvPr/>
          </p:nvSpPr>
          <p:spPr>
            <a:xfrm rot="10800000">
              <a:off x="6320691" y="1857558"/>
              <a:ext cx="1360208" cy="1271674"/>
            </a:xfrm>
            <a:prstGeom prst="round2SameRect">
              <a:avLst>
                <a:gd name="adj1" fmla="val 10500"/>
                <a:gd name="adj2" fmla="val 0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75" tIns="68575" rIns="68575" bIns="68575" anchor="ctr" anchorCtr="0"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sz="1400" b="0" ker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Shape 170"/>
            <p:cNvSpPr txBox="1"/>
            <p:nvPr/>
          </p:nvSpPr>
          <p:spPr>
            <a:xfrm>
              <a:off x="6359800" y="1857558"/>
              <a:ext cx="1281993" cy="1232567"/>
            </a:xfrm>
            <a:prstGeom prst="rect">
              <a:avLst/>
            </a:prstGeom>
            <a:noFill/>
            <a:ln>
              <a:noFill/>
            </a:ln>
          </p:spPr>
          <p:txBody>
            <a:bodyPr lIns="80000" tIns="80000" rIns="80000" bIns="80000" anchor="t" anchorCtr="0">
              <a:noAutofit/>
            </a:bodyPr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</a:pPr>
              <a:r>
                <a:rPr lang="en" sz="1800" b="0" kern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Part 5 – </a:t>
              </a:r>
            </a:p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</a:pPr>
              <a:r>
                <a:rPr lang="en" sz="1800" b="0" kern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Water quality (best practice)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8300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02CDD5-CE0A-9744-95B0-BE8B49495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8727"/>
            <a:ext cx="8229600" cy="1143000"/>
          </a:xfrm>
        </p:spPr>
        <p:txBody>
          <a:bodyPr/>
          <a:lstStyle/>
          <a:p>
            <a:r>
              <a:rPr lang="en-US" b="1" dirty="0" smtClean="0"/>
              <a:t>ADOPTIONS </a:t>
            </a:r>
            <a:r>
              <a:rPr lang="en-US" b="1" dirty="0"/>
              <a:t>by </a:t>
            </a:r>
            <a:r>
              <a:rPr lang="en-US" b="1" dirty="0" smtClean="0"/>
              <a:t>OGC and WMO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F5F113-7D86-6B4D-B892-6F382332F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289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OGC</a:t>
            </a:r>
            <a:r>
              <a:rPr lang="en-US" dirty="0" smtClean="0"/>
              <a:t> adopted </a:t>
            </a:r>
            <a:r>
              <a:rPr lang="en-US" dirty="0" smtClean="0"/>
              <a:t>WaterML2 Part1 </a:t>
            </a:r>
            <a:r>
              <a:rPr lang="en-US" dirty="0" smtClean="0"/>
              <a:t>– </a:t>
            </a:r>
            <a:r>
              <a:rPr lang="en-US" dirty="0" smtClean="0"/>
              <a:t>Timeseries </a:t>
            </a:r>
            <a:r>
              <a:rPr lang="en-US" dirty="0" smtClean="0"/>
              <a:t>in </a:t>
            </a:r>
            <a:r>
              <a:rPr lang="en-US" dirty="0" smtClean="0"/>
              <a:t>February </a:t>
            </a:r>
            <a:r>
              <a:rPr lang="en-US" dirty="0" smtClean="0"/>
              <a:t>2014, </a:t>
            </a:r>
            <a:r>
              <a:rPr lang="en-US" dirty="0" smtClean="0"/>
              <a:t>WaterML2 </a:t>
            </a:r>
            <a:r>
              <a:rPr lang="en-US" dirty="0" smtClean="0"/>
              <a:t>Part2 - </a:t>
            </a:r>
            <a:r>
              <a:rPr lang="en-US" dirty="0" smtClean="0"/>
              <a:t>Ratings, </a:t>
            </a:r>
            <a:r>
              <a:rPr lang="en-US" dirty="0" err="1" smtClean="0"/>
              <a:t>Gaugings</a:t>
            </a:r>
            <a:r>
              <a:rPr lang="en-US" dirty="0" smtClean="0"/>
              <a:t> and </a:t>
            </a:r>
            <a:r>
              <a:rPr lang="en-US" dirty="0" smtClean="0"/>
              <a:t>Sections </a:t>
            </a:r>
            <a:r>
              <a:rPr lang="en-US" dirty="0" smtClean="0"/>
              <a:t>in February </a:t>
            </a:r>
            <a:r>
              <a:rPr lang="en-US" dirty="0" smtClean="0"/>
              <a:t>2016, </a:t>
            </a:r>
            <a:r>
              <a:rPr lang="en-US" dirty="0" smtClean="0"/>
              <a:t>the conceptual model WaterML2 Part3 - Surface Hydrology Features </a:t>
            </a:r>
            <a:r>
              <a:rPr lang="en-US" dirty="0" smtClean="0"/>
              <a:t>in January 2018, </a:t>
            </a:r>
            <a:r>
              <a:rPr lang="en-US" dirty="0" smtClean="0"/>
              <a:t>WaterML2 </a:t>
            </a:r>
            <a:r>
              <a:rPr lang="en-US" dirty="0" smtClean="0"/>
              <a:t> </a:t>
            </a:r>
            <a:r>
              <a:rPr lang="en-US" dirty="0" smtClean="0"/>
              <a:t>Part 4 - </a:t>
            </a:r>
            <a:r>
              <a:rPr lang="en-US" dirty="0" smtClean="0"/>
              <a:t>GroundWaterML2 in March 2017</a:t>
            </a:r>
            <a:endParaRPr lang="en-US" dirty="0" smtClean="0"/>
          </a:p>
          <a:p>
            <a:r>
              <a:rPr lang="en-US" b="1" dirty="0" smtClean="0"/>
              <a:t>WMO</a:t>
            </a:r>
            <a:r>
              <a:rPr lang="en-US" dirty="0" smtClean="0"/>
              <a:t> </a:t>
            </a:r>
            <a:r>
              <a:rPr lang="en-US" dirty="0"/>
              <a:t>Executive Council 69th session meeting in May 2017 formally adopted WaterML2 Part 1 &amp; 2 standards (</a:t>
            </a:r>
            <a:r>
              <a:rPr lang="en-US" sz="2000" dirty="0" smtClean="0"/>
              <a:t>p.133-134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sz="1800" dirty="0" smtClean="0"/>
              <a:t>	</a:t>
            </a:r>
            <a:r>
              <a:rPr lang="en-US" sz="1800" dirty="0" smtClean="0"/>
              <a:t>decides </a:t>
            </a:r>
            <a:r>
              <a:rPr lang="en-AU" sz="1800" dirty="0" smtClean="0"/>
              <a:t>“To </a:t>
            </a:r>
            <a:r>
              <a:rPr lang="en-AU" sz="1800" dirty="0" smtClean="0"/>
              <a:t>amend </a:t>
            </a:r>
            <a:r>
              <a:rPr lang="en-AU" sz="1800" dirty="0"/>
              <a:t>the Manual on Codes, Volume I.3 to introduce WaterML2 Parts 1 and 2 as data representations that are suitable for the exchange of hydrological information, as specified in Annex 1 of the Annex to Recommendation 12 (CBS-16</a:t>
            </a:r>
            <a:r>
              <a:rPr lang="en-AU" sz="1800" dirty="0" smtClean="0"/>
              <a:t>)”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9437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68"/>
            <a:ext cx="8048625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308718"/>
            <a:ext cx="5576552" cy="3549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87450" y="1511368"/>
            <a:ext cx="4656550" cy="2725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53075" y="4237275"/>
            <a:ext cx="359092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sellaDiTesto 5"/>
          <p:cNvSpPr txBox="1"/>
          <p:nvPr/>
        </p:nvSpPr>
        <p:spPr>
          <a:xfrm>
            <a:off x="3787469" y="5749326"/>
            <a:ext cx="53565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200" b="1" dirty="0" smtClean="0">
                <a:solidFill>
                  <a:srgbClr val="FF0000"/>
                </a:solidFill>
              </a:rPr>
              <a:t>WaterML2 Part4</a:t>
            </a:r>
          </a:p>
          <a:p>
            <a:pPr algn="ctr"/>
            <a:r>
              <a:rPr lang="it-IT" sz="2200" b="1" dirty="0" smtClean="0">
                <a:solidFill>
                  <a:srgbClr val="FF0000"/>
                </a:solidFill>
              </a:rPr>
              <a:t>OGC Standard </a:t>
            </a:r>
            <a:r>
              <a:rPr lang="it-IT" sz="2200" b="1" dirty="0" err="1" smtClean="0">
                <a:solidFill>
                  <a:srgbClr val="FF0000"/>
                </a:solidFill>
              </a:rPr>
              <a:t>today</a:t>
            </a:r>
            <a:r>
              <a:rPr lang="it-IT" sz="2200" b="1" dirty="0" smtClean="0">
                <a:solidFill>
                  <a:srgbClr val="FF0000"/>
                </a:solidFill>
              </a:rPr>
              <a:t> -&gt; WMO Standard </a:t>
            </a:r>
            <a:r>
              <a:rPr lang="it-IT" sz="2200" b="1" dirty="0" err="1" smtClean="0">
                <a:solidFill>
                  <a:srgbClr val="FF0000"/>
                </a:solidFill>
              </a:rPr>
              <a:t>soon</a:t>
            </a:r>
            <a:endParaRPr lang="en-US" sz="2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0619" y="1506538"/>
            <a:ext cx="3430191" cy="5122862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390525"/>
            <a:ext cx="6860381" cy="10795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Context </a:t>
            </a:r>
          </a:p>
          <a:p>
            <a:pPr algn="ctr">
              <a:spcBef>
                <a:spcPct val="0"/>
              </a:spcBef>
              <a:defRPr/>
            </a:pPr>
            <a:r>
              <a:rPr lang="en-CA" altLang="en-US" sz="2800" kern="0" dirty="0"/>
              <a:t>Big Science and Big Data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69219" y="2057401"/>
            <a:ext cx="3201591" cy="44909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44" indent="-285744">
              <a:spcBef>
                <a:spcPts val="500"/>
              </a:spcBef>
              <a:spcAft>
                <a:spcPts val="10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sz="2000" dirty="0">
                <a:solidFill>
                  <a:srgbClr val="557D55"/>
                </a:solidFill>
              </a:rPr>
              <a:t>Increasing </a:t>
            </a:r>
            <a:r>
              <a:rPr lang="en-CA" sz="2000" dirty="0" err="1">
                <a:solidFill>
                  <a:srgbClr val="557D55"/>
                </a:solidFill>
              </a:rPr>
              <a:t>gw</a:t>
            </a:r>
            <a:r>
              <a:rPr lang="en-CA" sz="2000" dirty="0">
                <a:solidFill>
                  <a:srgbClr val="557D55"/>
                </a:solidFill>
              </a:rPr>
              <a:t> data volume and online availability</a:t>
            </a:r>
          </a:p>
          <a:p>
            <a:pPr marL="285744" indent="-285744">
              <a:spcBef>
                <a:spcPts val="500"/>
              </a:spcBef>
              <a:spcAft>
                <a:spcPts val="10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sz="2000" dirty="0">
                <a:solidFill>
                  <a:srgbClr val="557D55"/>
                </a:solidFill>
              </a:rPr>
              <a:t>Increasing scientific and societal need for integrated </a:t>
            </a:r>
            <a:r>
              <a:rPr lang="en-CA" sz="2000" dirty="0" err="1">
                <a:solidFill>
                  <a:srgbClr val="557D55"/>
                </a:solidFill>
              </a:rPr>
              <a:t>gw</a:t>
            </a:r>
            <a:r>
              <a:rPr lang="en-CA" sz="2000" dirty="0">
                <a:solidFill>
                  <a:srgbClr val="557D55"/>
                </a:solidFill>
              </a:rPr>
              <a:t> data</a:t>
            </a:r>
            <a:endParaRPr lang="en-CA" dirty="0"/>
          </a:p>
          <a:p>
            <a:pPr marL="285744" indent="-285744">
              <a:spcBef>
                <a:spcPts val="500"/>
              </a:spcBef>
              <a:spcAft>
                <a:spcPts val="10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sz="2000" dirty="0">
                <a:solidFill>
                  <a:srgbClr val="557D55"/>
                </a:solidFill>
              </a:rPr>
              <a:t>Rise of water data networks and software tools</a:t>
            </a:r>
          </a:p>
          <a:p>
            <a:pPr marL="285744" indent="-285744">
              <a:spcBef>
                <a:spcPts val="500"/>
              </a:spcBef>
              <a:spcAft>
                <a:spcPts val="10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sz="2000" b="1" dirty="0">
                <a:solidFill>
                  <a:srgbClr val="557D55"/>
                </a:solidFill>
              </a:rPr>
              <a:t>No appropriate int’l data standards!</a:t>
            </a:r>
          </a:p>
          <a:p>
            <a:pPr>
              <a:spcAft>
                <a:spcPts val="1000"/>
              </a:spcAft>
              <a:buClr>
                <a:srgbClr val="557D55"/>
              </a:buClr>
              <a:defRPr/>
            </a:pPr>
            <a:endParaRPr lang="en-CA" sz="2000" dirty="0">
              <a:solidFill>
                <a:srgbClr val="557D55"/>
              </a:solidFill>
            </a:endParaRPr>
          </a:p>
        </p:txBody>
      </p:sp>
      <p:pic>
        <p:nvPicPr>
          <p:cNvPr id="7174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9410" y="2057400"/>
            <a:ext cx="400169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599510" y="3200401"/>
            <a:ext cx="240030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CA" sz="12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&amp; US groundwater data networks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1506538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50" y="6705600"/>
            <a:ext cx="18288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4350544" y="1524000"/>
            <a:ext cx="4050506" cy="5334000"/>
          </a:xfrm>
          <a:prstGeom prst="rect">
            <a:avLst/>
          </a:prstGeom>
          <a:solidFill>
            <a:schemeClr val="accent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390525"/>
            <a:ext cx="6860381" cy="10795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Standards Development</a:t>
            </a:r>
          </a:p>
          <a:p>
            <a:pPr algn="ctr">
              <a:spcBef>
                <a:spcPct val="0"/>
              </a:spcBef>
              <a:defRPr/>
            </a:pPr>
            <a:r>
              <a:rPr lang="en-CA" altLang="en-US" sz="2800" kern="0" dirty="0" smtClean="0"/>
              <a:t>GroundwaterML2 (GWML2)</a:t>
            </a:r>
            <a:endParaRPr lang="en-CA" altLang="en-US" sz="2800" kern="0" dirty="0"/>
          </a:p>
        </p:txBody>
      </p:sp>
      <p:pic>
        <p:nvPicPr>
          <p:cNvPr id="8198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0619" y="1524000"/>
            <a:ext cx="3207544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555332" y="1778000"/>
            <a:ext cx="3774281" cy="49167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44" indent="-285744">
              <a:spcAft>
                <a:spcPts val="5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sz="2000" dirty="0">
                <a:solidFill>
                  <a:srgbClr val="557D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Open Geospatial Consortium</a:t>
            </a:r>
          </a:p>
          <a:p>
            <a:pPr>
              <a:spcAft>
                <a:spcPts val="1000"/>
              </a:spcAft>
              <a:buClr>
                <a:srgbClr val="557D55"/>
              </a:buClr>
              <a:defRPr/>
            </a:pPr>
            <a:r>
              <a:rPr lang="en-CA" dirty="0">
                <a:solidFill>
                  <a:srgbClr val="557D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CA" dirty="0"/>
              <a:t>Geospatial standards of all kinds</a:t>
            </a:r>
            <a:endParaRPr lang="en-C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44" indent="-285744">
              <a:spcBef>
                <a:spcPts val="1000"/>
              </a:spcBef>
              <a:spcAft>
                <a:spcPts val="5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sz="2000" dirty="0">
                <a:solidFill>
                  <a:srgbClr val="557D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Hydro Domain Working Group</a:t>
            </a:r>
          </a:p>
          <a:p>
            <a:pPr>
              <a:spcAft>
                <a:spcPts val="1000"/>
              </a:spcAft>
              <a:buClr>
                <a:srgbClr val="557D55"/>
              </a:buClr>
              <a:defRPr/>
            </a:pPr>
            <a:r>
              <a:rPr lang="en-CA" dirty="0"/>
              <a:t>     WaterML2 hydro data standards</a:t>
            </a:r>
          </a:p>
          <a:p>
            <a:pPr marL="285744" indent="-285744">
              <a:spcBef>
                <a:spcPts val="1000"/>
              </a:spcBef>
              <a:spcAft>
                <a:spcPts val="10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sz="2000" dirty="0">
                <a:solidFill>
                  <a:srgbClr val="557D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Groundwater Standards Working Group</a:t>
            </a:r>
            <a:endParaRPr lang="en-CA" sz="2000" dirty="0">
              <a:solidFill>
                <a:srgbClr val="557D55"/>
              </a:solidFill>
            </a:endParaRPr>
          </a:p>
          <a:p>
            <a:pPr>
              <a:spcBef>
                <a:spcPts val="500"/>
              </a:spcBef>
              <a:spcAft>
                <a:spcPts val="0"/>
              </a:spcAft>
              <a:buClr>
                <a:srgbClr val="557D55"/>
              </a:buClr>
              <a:defRPr/>
            </a:pPr>
            <a:r>
              <a:rPr lang="en-CA" dirty="0">
                <a:solidFill>
                  <a:srgbClr val="557D55"/>
                </a:solidFill>
              </a:rPr>
              <a:t>     </a:t>
            </a:r>
            <a:r>
              <a:rPr lang="en-CA" b="1" dirty="0">
                <a:solidFill>
                  <a:srgbClr val="557D55"/>
                </a:solidFill>
              </a:rPr>
              <a:t>GWML2</a:t>
            </a:r>
          </a:p>
          <a:p>
            <a:pPr>
              <a:spcBef>
                <a:spcPts val="0"/>
              </a:spcBef>
              <a:spcAft>
                <a:spcPts val="500"/>
              </a:spcAft>
              <a:buClr>
                <a:srgbClr val="557D55"/>
              </a:buClr>
              <a:defRPr/>
            </a:pPr>
            <a:r>
              <a:rPr lang="en-CA" dirty="0">
                <a:solidFill>
                  <a:srgbClr val="557D55"/>
                </a:solidFill>
              </a:rPr>
              <a:t>     </a:t>
            </a:r>
            <a:r>
              <a:rPr lang="en-CA" dirty="0"/>
              <a:t>reuses </a:t>
            </a:r>
            <a:r>
              <a:rPr lang="en-CA" dirty="0" err="1"/>
              <a:t>GeoSciML</a:t>
            </a:r>
            <a:r>
              <a:rPr lang="en-CA" dirty="0"/>
              <a:t>, O&amp;M, …</a:t>
            </a:r>
          </a:p>
          <a:p>
            <a:pPr>
              <a:spcBef>
                <a:spcPts val="1000"/>
              </a:spcBef>
              <a:spcAft>
                <a:spcPts val="500"/>
              </a:spcAft>
              <a:buClr>
                <a:srgbClr val="557D55"/>
              </a:buClr>
              <a:defRPr/>
            </a:pPr>
            <a:r>
              <a:rPr lang="en-CA" sz="2000" dirty="0">
                <a:solidFill>
                  <a:srgbClr val="557D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CA" sz="2000" dirty="0">
                <a:solidFill>
                  <a:srgbClr val="557D55"/>
                </a:solidFill>
              </a:rPr>
              <a:t>Hydrogeological &amp; data experts </a:t>
            </a:r>
          </a:p>
          <a:p>
            <a:pPr>
              <a:spcAft>
                <a:spcPts val="500"/>
              </a:spcAft>
              <a:buClr>
                <a:srgbClr val="557D55"/>
              </a:buClr>
              <a:defRPr/>
            </a:pPr>
            <a:r>
              <a:rPr lang="en-CA" dirty="0">
                <a:solidFill>
                  <a:srgbClr val="557D55"/>
                </a:solidFill>
              </a:rPr>
              <a:t>      </a:t>
            </a:r>
            <a:r>
              <a:rPr lang="en-CA" dirty="0"/>
              <a:t>CAN, USA, FR, DE, AT, NZ, AU</a:t>
            </a:r>
          </a:p>
          <a:p>
            <a:pPr>
              <a:spcBef>
                <a:spcPts val="1000"/>
              </a:spcBef>
              <a:spcAft>
                <a:spcPts val="500"/>
              </a:spcAft>
              <a:buClr>
                <a:srgbClr val="557D55"/>
              </a:buClr>
              <a:defRPr/>
            </a:pPr>
            <a:r>
              <a:rPr lang="en-CA" dirty="0"/>
              <a:t>      </a:t>
            </a:r>
            <a:r>
              <a:rPr lang="en-CA" dirty="0">
                <a:solidFill>
                  <a:srgbClr val="557D55"/>
                </a:solidFill>
              </a:rPr>
              <a:t>2012-1017</a:t>
            </a:r>
          </a:p>
          <a:p>
            <a:pPr>
              <a:spcAft>
                <a:spcPts val="500"/>
              </a:spcAft>
              <a:buClr>
                <a:srgbClr val="557D55"/>
              </a:buClr>
              <a:defRPr/>
            </a:pPr>
            <a:r>
              <a:rPr lang="en-CA" dirty="0"/>
              <a:t>      final approval: March 2017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390525"/>
            <a:ext cx="6860381" cy="10795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Methods </a:t>
            </a:r>
          </a:p>
          <a:p>
            <a:pPr algn="ctr">
              <a:spcBef>
                <a:spcPct val="0"/>
              </a:spcBef>
              <a:defRPr/>
            </a:pPr>
            <a:r>
              <a:rPr lang="en-CA" altLang="en-US" sz="2800" kern="0" dirty="0"/>
              <a:t>GWML2 development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7341" y="1981200"/>
            <a:ext cx="24003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947862" y="1755776"/>
            <a:ext cx="1244204" cy="1569660"/>
            <a:chOff x="5714999" y="1751348"/>
            <a:chExt cx="1661707" cy="1681470"/>
          </a:xfrm>
        </p:grpSpPr>
        <p:pic>
          <p:nvPicPr>
            <p:cNvPr id="9233" name="Picture 7" descr="Image result for water well drilli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14999" y="1751348"/>
              <a:ext cx="1657364" cy="1241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34" name="TextBox 1"/>
            <p:cNvSpPr txBox="1">
              <a:spLocks noChangeArrowheads="1"/>
            </p:cNvSpPr>
            <p:nvPr/>
          </p:nvSpPr>
          <p:spPr bwMode="auto">
            <a:xfrm>
              <a:off x="5719342" y="1751348"/>
              <a:ext cx="1657364" cy="1681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CA" altLang="en-US" sz="1600">
                  <a:solidFill>
                    <a:schemeClr val="bg1"/>
                  </a:solidFill>
                </a:rPr>
                <a:t>well drilling</a:t>
              </a:r>
            </a:p>
            <a:p>
              <a:pPr algn="ctr"/>
              <a:r>
                <a:rPr lang="en-CA" altLang="en-US" sz="1600">
                  <a:solidFill>
                    <a:schemeClr val="bg1"/>
                  </a:solidFill>
                </a:rPr>
                <a:t>environmental</a:t>
              </a:r>
            </a:p>
            <a:p>
              <a:pPr algn="ctr"/>
              <a:r>
                <a:rPr lang="en-CA" altLang="en-US" sz="1600">
                  <a:solidFill>
                    <a:schemeClr val="bg1"/>
                  </a:solidFill>
                </a:rPr>
                <a:t>policy</a:t>
              </a:r>
            </a:p>
            <a:p>
              <a:pPr algn="ctr"/>
              <a:r>
                <a:rPr lang="en-CA" altLang="en-US" sz="1600">
                  <a:solidFill>
                    <a:schemeClr val="bg1"/>
                  </a:solidFill>
                </a:rPr>
                <a:t>flow modeling </a:t>
              </a:r>
            </a:p>
          </p:txBody>
        </p:sp>
      </p:grpSp>
      <p:pic>
        <p:nvPicPr>
          <p:cNvPr id="9222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76426" y="3602039"/>
            <a:ext cx="1383506" cy="139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6113860" y="2825751"/>
            <a:ext cx="2007281" cy="893675"/>
            <a:chOff x="6492848" y="2738731"/>
            <a:chExt cx="2676383" cy="893310"/>
          </a:xfrm>
        </p:grpSpPr>
        <p:sp>
          <p:nvSpPr>
            <p:cNvPr id="9230" name="Rectangle 5"/>
            <p:cNvSpPr>
              <a:spLocks noChangeArrowheads="1"/>
            </p:cNvSpPr>
            <p:nvPr/>
          </p:nvSpPr>
          <p:spPr bwMode="auto">
            <a:xfrm>
              <a:off x="6492848" y="3416685"/>
              <a:ext cx="2676383" cy="215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CA" altLang="en-US" sz="800">
                  <a:hlinkClick r:id="rId5"/>
                </a:rPr>
                <a:t>https://water.usgs.gov/ogw/aquiferbasics/</a:t>
              </a:r>
              <a:r>
                <a:rPr lang="en-CA" altLang="en-US" sz="800"/>
                <a:t> </a:t>
              </a:r>
            </a:p>
          </p:txBody>
        </p:sp>
        <p:pic>
          <p:nvPicPr>
            <p:cNvPr id="9231" name="Picture 6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555385" y="2738731"/>
              <a:ext cx="1809750" cy="742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Freeform 10"/>
            <p:cNvSpPr/>
            <p:nvPr/>
          </p:nvSpPr>
          <p:spPr>
            <a:xfrm>
              <a:off x="8312129" y="2860919"/>
              <a:ext cx="130175" cy="534769"/>
            </a:xfrm>
            <a:custGeom>
              <a:avLst/>
              <a:gdLst>
                <a:gd name="connsiteX0" fmla="*/ 90779 w 131408"/>
                <a:gd name="connsiteY0" fmla="*/ 0 h 534218"/>
                <a:gd name="connsiteX1" fmla="*/ 129917 w 131408"/>
                <a:gd name="connsiteY1" fmla="*/ 99623 h 534218"/>
                <a:gd name="connsiteX2" fmla="*/ 105011 w 131408"/>
                <a:gd name="connsiteY2" fmla="*/ 224152 h 534218"/>
                <a:gd name="connsiteX3" fmla="*/ 129917 w 131408"/>
                <a:gd name="connsiteY3" fmla="*/ 345123 h 534218"/>
                <a:gd name="connsiteX4" fmla="*/ 51641 w 131408"/>
                <a:gd name="connsiteY4" fmla="*/ 402051 h 534218"/>
                <a:gd name="connsiteX5" fmla="*/ 5388 w 131408"/>
                <a:gd name="connsiteY5" fmla="*/ 480327 h 534218"/>
                <a:gd name="connsiteX6" fmla="*/ 12504 w 131408"/>
                <a:gd name="connsiteY6" fmla="*/ 533696 h 534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1408" h="534218">
                  <a:moveTo>
                    <a:pt x="90779" y="0"/>
                  </a:moveTo>
                  <a:cubicBezTo>
                    <a:pt x="109162" y="31132"/>
                    <a:pt x="127545" y="62264"/>
                    <a:pt x="129917" y="99623"/>
                  </a:cubicBezTo>
                  <a:cubicBezTo>
                    <a:pt x="132289" y="136982"/>
                    <a:pt x="105011" y="183235"/>
                    <a:pt x="105011" y="224152"/>
                  </a:cubicBezTo>
                  <a:cubicBezTo>
                    <a:pt x="105011" y="265069"/>
                    <a:pt x="138812" y="315473"/>
                    <a:pt x="129917" y="345123"/>
                  </a:cubicBezTo>
                  <a:cubicBezTo>
                    <a:pt x="121022" y="374773"/>
                    <a:pt x="72396" y="379517"/>
                    <a:pt x="51641" y="402051"/>
                  </a:cubicBezTo>
                  <a:cubicBezTo>
                    <a:pt x="30886" y="424585"/>
                    <a:pt x="11911" y="458386"/>
                    <a:pt x="5388" y="480327"/>
                  </a:cubicBezTo>
                  <a:cubicBezTo>
                    <a:pt x="-1135" y="502268"/>
                    <a:pt x="-4693" y="539033"/>
                    <a:pt x="12504" y="533696"/>
                  </a:cubicBezTo>
                </a:path>
              </a:pathLst>
            </a:custGeom>
            <a:noFill/>
            <a:ln w="12700">
              <a:solidFill>
                <a:schemeClr val="bg2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016229" y="4795839"/>
            <a:ext cx="1771650" cy="752475"/>
            <a:chOff x="2209799" y="1371600"/>
            <a:chExt cx="5067301" cy="1970748"/>
          </a:xfrm>
        </p:grpSpPr>
        <p:pic>
          <p:nvPicPr>
            <p:cNvPr id="9227" name="Picture 16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209799" y="1371600"/>
              <a:ext cx="4143607" cy="466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8" name="Picture 17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819400" y="1846923"/>
              <a:ext cx="32099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9" name="Picture 18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971800" y="2170773"/>
              <a:ext cx="4305300" cy="1171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225" name="Picture 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28800" y="5710238"/>
            <a:ext cx="1359694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7" name="Straight Connector 2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013972" y="6553200"/>
            <a:ext cx="2133600" cy="30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E0C2BB6E-472F-47B4-8521-34EED721BFAB}" type="slidenum">
              <a:rPr lang="en-US" altLang="en-US"/>
              <a:pPr/>
              <a:t>9</a:t>
            </a:fld>
            <a:endParaRPr lang="en-US" altLang="en-US"/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1828800" y="2057401"/>
            <a:ext cx="5600700" cy="3959225"/>
            <a:chOff x="624" y="1392"/>
            <a:chExt cx="4704" cy="2494"/>
          </a:xfrm>
        </p:grpSpPr>
        <p:sp>
          <p:nvSpPr>
            <p:cNvPr id="10248" name="Freeform 32"/>
            <p:cNvSpPr>
              <a:spLocks/>
            </p:cNvSpPr>
            <p:nvPr/>
          </p:nvSpPr>
          <p:spPr bwMode="auto">
            <a:xfrm>
              <a:off x="624" y="2094"/>
              <a:ext cx="1551" cy="1266"/>
            </a:xfrm>
            <a:custGeom>
              <a:avLst/>
              <a:gdLst>
                <a:gd name="T0" fmla="*/ 1 w 2754"/>
                <a:gd name="T1" fmla="*/ 1 h 1913"/>
                <a:gd name="T2" fmla="*/ 1 w 2754"/>
                <a:gd name="T3" fmla="*/ 1 h 1913"/>
                <a:gd name="T4" fmla="*/ 1 w 2754"/>
                <a:gd name="T5" fmla="*/ 2 h 1913"/>
                <a:gd name="T6" fmla="*/ 1 w 2754"/>
                <a:gd name="T7" fmla="*/ 2 h 1913"/>
                <a:gd name="T8" fmla="*/ 1 w 2754"/>
                <a:gd name="T9" fmla="*/ 1 h 1913"/>
                <a:gd name="T10" fmla="*/ 1 w 2754"/>
                <a:gd name="T11" fmla="*/ 1 h 1913"/>
                <a:gd name="T12" fmla="*/ 1 w 2754"/>
                <a:gd name="T13" fmla="*/ 1 h 1913"/>
                <a:gd name="T14" fmla="*/ 1 w 2754"/>
                <a:gd name="T15" fmla="*/ 1 h 1913"/>
                <a:gd name="T16" fmla="*/ 1 w 2754"/>
                <a:gd name="T17" fmla="*/ 2 h 1913"/>
                <a:gd name="T18" fmla="*/ 1 w 2754"/>
                <a:gd name="T19" fmla="*/ 2 h 1913"/>
                <a:gd name="T20" fmla="*/ 1 w 2754"/>
                <a:gd name="T21" fmla="*/ 1 h 1913"/>
                <a:gd name="T22" fmla="*/ 1 w 2754"/>
                <a:gd name="T23" fmla="*/ 1 h 1913"/>
                <a:gd name="T24" fmla="*/ 1 w 2754"/>
                <a:gd name="T25" fmla="*/ 1 h 19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754" h="1913">
                  <a:moveTo>
                    <a:pt x="2620" y="52"/>
                  </a:moveTo>
                  <a:cubicBezTo>
                    <a:pt x="2624" y="171"/>
                    <a:pt x="2682" y="490"/>
                    <a:pt x="2643" y="764"/>
                  </a:cubicBezTo>
                  <a:cubicBezTo>
                    <a:pt x="2604" y="1038"/>
                    <a:pt x="2754" y="1541"/>
                    <a:pt x="2388" y="1694"/>
                  </a:cubicBezTo>
                  <a:cubicBezTo>
                    <a:pt x="2022" y="1847"/>
                    <a:pt x="828" y="1913"/>
                    <a:pt x="445" y="1679"/>
                  </a:cubicBezTo>
                  <a:cubicBezTo>
                    <a:pt x="62" y="1445"/>
                    <a:pt x="151" y="565"/>
                    <a:pt x="88" y="291"/>
                  </a:cubicBezTo>
                  <a:cubicBezTo>
                    <a:pt x="25" y="17"/>
                    <a:pt x="0" y="72"/>
                    <a:pt x="66" y="36"/>
                  </a:cubicBezTo>
                  <a:cubicBezTo>
                    <a:pt x="132" y="0"/>
                    <a:pt x="379" y="27"/>
                    <a:pt x="486" y="74"/>
                  </a:cubicBezTo>
                  <a:cubicBezTo>
                    <a:pt x="593" y="121"/>
                    <a:pt x="630" y="106"/>
                    <a:pt x="711" y="321"/>
                  </a:cubicBezTo>
                  <a:cubicBezTo>
                    <a:pt x="792" y="536"/>
                    <a:pt x="772" y="1200"/>
                    <a:pt x="973" y="1364"/>
                  </a:cubicBezTo>
                  <a:cubicBezTo>
                    <a:pt x="1174" y="1528"/>
                    <a:pt x="1744" y="1480"/>
                    <a:pt x="1919" y="1303"/>
                  </a:cubicBezTo>
                  <a:cubicBezTo>
                    <a:pt x="2094" y="1126"/>
                    <a:pt x="1989" y="501"/>
                    <a:pt x="2023" y="299"/>
                  </a:cubicBezTo>
                  <a:cubicBezTo>
                    <a:pt x="2057" y="97"/>
                    <a:pt x="2025" y="130"/>
                    <a:pt x="2121" y="89"/>
                  </a:cubicBezTo>
                  <a:cubicBezTo>
                    <a:pt x="2217" y="48"/>
                    <a:pt x="2502" y="59"/>
                    <a:pt x="2602" y="51"/>
                  </a:cubicBezTo>
                </a:path>
              </a:pathLst>
            </a:custGeom>
            <a:solidFill>
              <a:srgbClr val="969696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49" name="Freeform 6"/>
            <p:cNvSpPr>
              <a:spLocks/>
            </p:cNvSpPr>
            <p:nvPr/>
          </p:nvSpPr>
          <p:spPr bwMode="auto">
            <a:xfrm>
              <a:off x="644" y="2069"/>
              <a:ext cx="1462" cy="1031"/>
            </a:xfrm>
            <a:custGeom>
              <a:avLst/>
              <a:gdLst>
                <a:gd name="T0" fmla="*/ 0 w 2595"/>
                <a:gd name="T1" fmla="*/ 1 h 1558"/>
                <a:gd name="T2" fmla="*/ 1 w 2595"/>
                <a:gd name="T3" fmla="*/ 1 h 1558"/>
                <a:gd name="T4" fmla="*/ 1 w 2595"/>
                <a:gd name="T5" fmla="*/ 2 h 1558"/>
                <a:gd name="T6" fmla="*/ 1 w 2595"/>
                <a:gd name="T7" fmla="*/ 2 h 1558"/>
                <a:gd name="T8" fmla="*/ 1 w 2595"/>
                <a:gd name="T9" fmla="*/ 1 h 1558"/>
                <a:gd name="T10" fmla="*/ 1 w 2595"/>
                <a:gd name="T11" fmla="*/ 1 h 15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95" h="1558">
                  <a:moveTo>
                    <a:pt x="0" y="59"/>
                  </a:moveTo>
                  <a:cubicBezTo>
                    <a:pt x="104" y="86"/>
                    <a:pt x="465" y="12"/>
                    <a:pt x="622" y="232"/>
                  </a:cubicBezTo>
                  <a:cubicBezTo>
                    <a:pt x="779" y="452"/>
                    <a:pt x="730" y="1200"/>
                    <a:pt x="945" y="1379"/>
                  </a:cubicBezTo>
                  <a:cubicBezTo>
                    <a:pt x="1160" y="1558"/>
                    <a:pt x="1736" y="1499"/>
                    <a:pt x="1912" y="1304"/>
                  </a:cubicBezTo>
                  <a:cubicBezTo>
                    <a:pt x="2088" y="1109"/>
                    <a:pt x="1888" y="418"/>
                    <a:pt x="2002" y="209"/>
                  </a:cubicBezTo>
                  <a:cubicBezTo>
                    <a:pt x="2116" y="0"/>
                    <a:pt x="2472" y="85"/>
                    <a:pt x="2595" y="52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50" name="Freeform 7"/>
            <p:cNvSpPr>
              <a:spLocks/>
            </p:cNvSpPr>
            <p:nvPr/>
          </p:nvSpPr>
          <p:spPr bwMode="auto">
            <a:xfrm>
              <a:off x="1075" y="2144"/>
              <a:ext cx="634" cy="850"/>
            </a:xfrm>
            <a:custGeom>
              <a:avLst/>
              <a:gdLst>
                <a:gd name="T0" fmla="*/ 25 w 634"/>
                <a:gd name="T1" fmla="*/ 267 h 850"/>
                <a:gd name="T2" fmla="*/ 65 w 634"/>
                <a:gd name="T3" fmla="*/ 467 h 850"/>
                <a:gd name="T4" fmla="*/ 139 w 634"/>
                <a:gd name="T5" fmla="*/ 754 h 850"/>
                <a:gd name="T6" fmla="*/ 321 w 634"/>
                <a:gd name="T7" fmla="*/ 843 h 850"/>
                <a:gd name="T8" fmla="*/ 563 w 634"/>
                <a:gd name="T9" fmla="*/ 712 h 850"/>
                <a:gd name="T10" fmla="*/ 593 w 634"/>
                <a:gd name="T11" fmla="*/ 484 h 850"/>
                <a:gd name="T12" fmla="*/ 630 w 634"/>
                <a:gd name="T13" fmla="*/ 53 h 850"/>
                <a:gd name="T14" fmla="*/ 567 w 634"/>
                <a:gd name="T15" fmla="*/ 163 h 850"/>
                <a:gd name="T16" fmla="*/ 518 w 634"/>
                <a:gd name="T17" fmla="*/ 88 h 850"/>
                <a:gd name="T18" fmla="*/ 450 w 634"/>
                <a:gd name="T19" fmla="*/ 168 h 850"/>
                <a:gd name="T20" fmla="*/ 385 w 634"/>
                <a:gd name="T21" fmla="*/ 65 h 850"/>
                <a:gd name="T22" fmla="*/ 285 w 634"/>
                <a:gd name="T23" fmla="*/ 208 h 850"/>
                <a:gd name="T24" fmla="*/ 213 w 634"/>
                <a:gd name="T25" fmla="*/ 125 h 850"/>
                <a:gd name="T26" fmla="*/ 167 w 634"/>
                <a:gd name="T27" fmla="*/ 228 h 850"/>
                <a:gd name="T28" fmla="*/ 0 w 634"/>
                <a:gd name="T29" fmla="*/ 118 h 85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34" h="850">
                  <a:moveTo>
                    <a:pt x="25" y="267"/>
                  </a:moveTo>
                  <a:cubicBezTo>
                    <a:pt x="31" y="300"/>
                    <a:pt x="46" y="386"/>
                    <a:pt x="65" y="467"/>
                  </a:cubicBezTo>
                  <a:cubicBezTo>
                    <a:pt x="84" y="549"/>
                    <a:pt x="96" y="691"/>
                    <a:pt x="139" y="754"/>
                  </a:cubicBezTo>
                  <a:cubicBezTo>
                    <a:pt x="182" y="817"/>
                    <a:pt x="250" y="850"/>
                    <a:pt x="321" y="843"/>
                  </a:cubicBezTo>
                  <a:cubicBezTo>
                    <a:pt x="392" y="836"/>
                    <a:pt x="518" y="772"/>
                    <a:pt x="563" y="712"/>
                  </a:cubicBezTo>
                  <a:cubicBezTo>
                    <a:pt x="608" y="652"/>
                    <a:pt x="582" y="594"/>
                    <a:pt x="593" y="484"/>
                  </a:cubicBezTo>
                  <a:cubicBezTo>
                    <a:pt x="604" y="374"/>
                    <a:pt x="634" y="106"/>
                    <a:pt x="630" y="53"/>
                  </a:cubicBezTo>
                  <a:cubicBezTo>
                    <a:pt x="626" y="0"/>
                    <a:pt x="585" y="157"/>
                    <a:pt x="567" y="163"/>
                  </a:cubicBezTo>
                  <a:cubicBezTo>
                    <a:pt x="548" y="169"/>
                    <a:pt x="537" y="88"/>
                    <a:pt x="518" y="88"/>
                  </a:cubicBezTo>
                  <a:cubicBezTo>
                    <a:pt x="498" y="89"/>
                    <a:pt x="472" y="172"/>
                    <a:pt x="450" y="168"/>
                  </a:cubicBezTo>
                  <a:cubicBezTo>
                    <a:pt x="428" y="164"/>
                    <a:pt x="412" y="58"/>
                    <a:pt x="385" y="65"/>
                  </a:cubicBezTo>
                  <a:cubicBezTo>
                    <a:pt x="357" y="71"/>
                    <a:pt x="314" y="198"/>
                    <a:pt x="285" y="208"/>
                  </a:cubicBezTo>
                  <a:cubicBezTo>
                    <a:pt x="257" y="218"/>
                    <a:pt x="232" y="122"/>
                    <a:pt x="213" y="125"/>
                  </a:cubicBezTo>
                  <a:cubicBezTo>
                    <a:pt x="193" y="128"/>
                    <a:pt x="202" y="229"/>
                    <a:pt x="167" y="228"/>
                  </a:cubicBezTo>
                  <a:cubicBezTo>
                    <a:pt x="131" y="226"/>
                    <a:pt x="35" y="141"/>
                    <a:pt x="0" y="118"/>
                  </a:cubicBezTo>
                </a:path>
              </a:pathLst>
            </a:custGeom>
            <a:solidFill>
              <a:srgbClr val="C0C0C0">
                <a:alpha val="65097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51" name="Oval 8"/>
            <p:cNvSpPr>
              <a:spLocks noChangeArrowheads="1"/>
            </p:cNvSpPr>
            <p:nvPr/>
          </p:nvSpPr>
          <p:spPr bwMode="auto">
            <a:xfrm>
              <a:off x="4517" y="2585"/>
              <a:ext cx="405" cy="476"/>
            </a:xfrm>
            <a:prstGeom prst="ellipse">
              <a:avLst/>
            </a:prstGeom>
            <a:solidFill>
              <a:srgbClr val="969696"/>
            </a:solidFill>
            <a:ln w="9525">
              <a:solidFill>
                <a:srgbClr val="969696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en-CA" altLang="en-US"/>
            </a:p>
          </p:txBody>
        </p:sp>
        <p:sp>
          <p:nvSpPr>
            <p:cNvPr id="10252" name="Oval 9"/>
            <p:cNvSpPr>
              <a:spLocks noChangeArrowheads="1"/>
            </p:cNvSpPr>
            <p:nvPr/>
          </p:nvSpPr>
          <p:spPr bwMode="auto">
            <a:xfrm>
              <a:off x="4618" y="2108"/>
              <a:ext cx="406" cy="477"/>
            </a:xfrm>
            <a:prstGeom prst="ellipse">
              <a:avLst/>
            </a:prstGeom>
            <a:solidFill>
              <a:srgbClr val="969696"/>
            </a:solidFill>
            <a:ln w="9525">
              <a:solidFill>
                <a:srgbClr val="969696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en-CA" altLang="en-US"/>
            </a:p>
          </p:txBody>
        </p:sp>
        <p:sp>
          <p:nvSpPr>
            <p:cNvPr id="10253" name="Oval 10"/>
            <p:cNvSpPr>
              <a:spLocks noChangeArrowheads="1"/>
            </p:cNvSpPr>
            <p:nvPr/>
          </p:nvSpPr>
          <p:spPr bwMode="auto">
            <a:xfrm>
              <a:off x="4918" y="2833"/>
              <a:ext cx="351" cy="228"/>
            </a:xfrm>
            <a:prstGeom prst="ellipse">
              <a:avLst/>
            </a:prstGeom>
            <a:solidFill>
              <a:srgbClr val="969696"/>
            </a:solidFill>
            <a:ln w="9525">
              <a:solidFill>
                <a:srgbClr val="969696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en-CA" altLang="en-US"/>
            </a:p>
          </p:txBody>
        </p:sp>
        <p:sp>
          <p:nvSpPr>
            <p:cNvPr id="10254" name="Oval 11"/>
            <p:cNvSpPr>
              <a:spLocks noChangeArrowheads="1"/>
            </p:cNvSpPr>
            <p:nvPr/>
          </p:nvSpPr>
          <p:spPr bwMode="auto">
            <a:xfrm>
              <a:off x="5047" y="2227"/>
              <a:ext cx="281" cy="596"/>
            </a:xfrm>
            <a:prstGeom prst="ellipse">
              <a:avLst/>
            </a:prstGeom>
            <a:solidFill>
              <a:srgbClr val="969696"/>
            </a:solidFill>
            <a:ln w="9525">
              <a:solidFill>
                <a:srgbClr val="969696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en-CA" altLang="en-US"/>
            </a:p>
          </p:txBody>
        </p:sp>
        <p:sp>
          <p:nvSpPr>
            <p:cNvPr id="10255" name="Oval 12"/>
            <p:cNvSpPr>
              <a:spLocks noChangeArrowheads="1"/>
            </p:cNvSpPr>
            <p:nvPr/>
          </p:nvSpPr>
          <p:spPr bwMode="auto">
            <a:xfrm>
              <a:off x="4111" y="2227"/>
              <a:ext cx="406" cy="477"/>
            </a:xfrm>
            <a:prstGeom prst="ellipse">
              <a:avLst/>
            </a:prstGeom>
            <a:solidFill>
              <a:srgbClr val="969696"/>
            </a:solidFill>
            <a:ln w="9525">
              <a:solidFill>
                <a:srgbClr val="969696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en-CA" altLang="en-US"/>
            </a:p>
          </p:txBody>
        </p:sp>
        <p:sp>
          <p:nvSpPr>
            <p:cNvPr id="10256" name="Freeform 13"/>
            <p:cNvSpPr>
              <a:spLocks/>
            </p:cNvSpPr>
            <p:nvPr/>
          </p:nvSpPr>
          <p:spPr bwMode="auto">
            <a:xfrm>
              <a:off x="4244" y="2091"/>
              <a:ext cx="412" cy="851"/>
            </a:xfrm>
            <a:custGeom>
              <a:avLst/>
              <a:gdLst>
                <a:gd name="T0" fmla="*/ 0 w 731"/>
                <a:gd name="T1" fmla="*/ 2 h 1286"/>
                <a:gd name="T2" fmla="*/ 1 w 731"/>
                <a:gd name="T3" fmla="*/ 2 h 1286"/>
                <a:gd name="T4" fmla="*/ 1 w 731"/>
                <a:gd name="T5" fmla="*/ 1 h 1286"/>
                <a:gd name="T6" fmla="*/ 1 w 731"/>
                <a:gd name="T7" fmla="*/ 1 h 1286"/>
                <a:gd name="T8" fmla="*/ 1 w 731"/>
                <a:gd name="T9" fmla="*/ 1 h 1286"/>
                <a:gd name="T10" fmla="*/ 1 w 731"/>
                <a:gd name="T11" fmla="*/ 1 h 1286"/>
                <a:gd name="T12" fmla="*/ 1 w 731"/>
                <a:gd name="T13" fmla="*/ 1 h 1286"/>
                <a:gd name="T14" fmla="*/ 1 w 731"/>
                <a:gd name="T15" fmla="*/ 1 h 1286"/>
                <a:gd name="T16" fmla="*/ 1 w 731"/>
                <a:gd name="T17" fmla="*/ 1 h 1286"/>
                <a:gd name="T18" fmla="*/ 1 w 731"/>
                <a:gd name="T19" fmla="*/ 1 h 1286"/>
                <a:gd name="T20" fmla="*/ 1 w 731"/>
                <a:gd name="T21" fmla="*/ 1 h 12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31" h="1286">
                  <a:moveTo>
                    <a:pt x="0" y="1181"/>
                  </a:moveTo>
                  <a:cubicBezTo>
                    <a:pt x="77" y="1193"/>
                    <a:pt x="398" y="1286"/>
                    <a:pt x="465" y="1264"/>
                  </a:cubicBezTo>
                  <a:cubicBezTo>
                    <a:pt x="532" y="1242"/>
                    <a:pt x="396" y="1115"/>
                    <a:pt x="405" y="1046"/>
                  </a:cubicBezTo>
                  <a:cubicBezTo>
                    <a:pt x="414" y="977"/>
                    <a:pt x="465" y="909"/>
                    <a:pt x="517" y="851"/>
                  </a:cubicBezTo>
                  <a:cubicBezTo>
                    <a:pt x="569" y="793"/>
                    <a:pt x="709" y="751"/>
                    <a:pt x="720" y="694"/>
                  </a:cubicBezTo>
                  <a:cubicBezTo>
                    <a:pt x="731" y="637"/>
                    <a:pt x="595" y="611"/>
                    <a:pt x="585" y="506"/>
                  </a:cubicBezTo>
                  <a:cubicBezTo>
                    <a:pt x="575" y="401"/>
                    <a:pt x="726" y="128"/>
                    <a:pt x="660" y="64"/>
                  </a:cubicBezTo>
                  <a:cubicBezTo>
                    <a:pt x="594" y="0"/>
                    <a:pt x="213" y="78"/>
                    <a:pt x="187" y="124"/>
                  </a:cubicBezTo>
                  <a:cubicBezTo>
                    <a:pt x="161" y="170"/>
                    <a:pt x="456" y="230"/>
                    <a:pt x="502" y="341"/>
                  </a:cubicBezTo>
                  <a:cubicBezTo>
                    <a:pt x="548" y="452"/>
                    <a:pt x="545" y="676"/>
                    <a:pt x="465" y="791"/>
                  </a:cubicBezTo>
                  <a:cubicBezTo>
                    <a:pt x="385" y="906"/>
                    <a:pt x="114" y="981"/>
                    <a:pt x="22" y="1031"/>
                  </a:cubicBezTo>
                </a:path>
              </a:pathLst>
            </a:custGeom>
            <a:solidFill>
              <a:srgbClr val="C0C0C0">
                <a:alpha val="65097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57" name="Freeform 14"/>
            <p:cNvSpPr>
              <a:spLocks/>
            </p:cNvSpPr>
            <p:nvPr/>
          </p:nvSpPr>
          <p:spPr bwMode="auto">
            <a:xfrm>
              <a:off x="4878" y="2516"/>
              <a:ext cx="193" cy="297"/>
            </a:xfrm>
            <a:custGeom>
              <a:avLst/>
              <a:gdLst>
                <a:gd name="T0" fmla="*/ 1 w 343"/>
                <a:gd name="T1" fmla="*/ 1 h 449"/>
                <a:gd name="T2" fmla="*/ 1 w 343"/>
                <a:gd name="T3" fmla="*/ 1 h 449"/>
                <a:gd name="T4" fmla="*/ 1 w 343"/>
                <a:gd name="T5" fmla="*/ 1 h 449"/>
                <a:gd name="T6" fmla="*/ 1 w 343"/>
                <a:gd name="T7" fmla="*/ 1 h 449"/>
                <a:gd name="T8" fmla="*/ 1 w 343"/>
                <a:gd name="T9" fmla="*/ 1 h 449"/>
                <a:gd name="T10" fmla="*/ 0 w 343"/>
                <a:gd name="T11" fmla="*/ 1 h 4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3" h="449">
                  <a:moveTo>
                    <a:pt x="168" y="449"/>
                  </a:moveTo>
                  <a:cubicBezTo>
                    <a:pt x="194" y="442"/>
                    <a:pt x="309" y="443"/>
                    <a:pt x="326" y="404"/>
                  </a:cubicBezTo>
                  <a:cubicBezTo>
                    <a:pt x="343" y="365"/>
                    <a:pt x="288" y="281"/>
                    <a:pt x="270" y="217"/>
                  </a:cubicBezTo>
                  <a:cubicBezTo>
                    <a:pt x="252" y="153"/>
                    <a:pt x="242" y="44"/>
                    <a:pt x="217" y="22"/>
                  </a:cubicBezTo>
                  <a:cubicBezTo>
                    <a:pt x="192" y="0"/>
                    <a:pt x="156" y="58"/>
                    <a:pt x="120" y="82"/>
                  </a:cubicBezTo>
                  <a:cubicBezTo>
                    <a:pt x="84" y="106"/>
                    <a:pt x="25" y="147"/>
                    <a:pt x="0" y="164"/>
                  </a:cubicBezTo>
                </a:path>
              </a:pathLst>
            </a:custGeom>
            <a:solidFill>
              <a:srgbClr val="C0C0C0">
                <a:alpha val="65097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58" name="AutoShape 15"/>
            <p:cNvSpPr>
              <a:spLocks noChangeArrowheads="1"/>
            </p:cNvSpPr>
            <p:nvPr/>
          </p:nvSpPr>
          <p:spPr bwMode="auto">
            <a:xfrm rot="-2105749">
              <a:off x="1475" y="1989"/>
              <a:ext cx="405" cy="119"/>
            </a:xfrm>
            <a:prstGeom prst="leftArrow">
              <a:avLst>
                <a:gd name="adj1" fmla="val 50000"/>
                <a:gd name="adj2" fmla="val 85084"/>
              </a:avLst>
            </a:prstGeom>
            <a:solidFill>
              <a:srgbClr val="808080">
                <a:alpha val="65097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en-CA" altLang="en-US"/>
            </a:p>
          </p:txBody>
        </p:sp>
        <p:sp>
          <p:nvSpPr>
            <p:cNvPr id="10259" name="AutoShape 16"/>
            <p:cNvSpPr>
              <a:spLocks noChangeArrowheads="1"/>
            </p:cNvSpPr>
            <p:nvPr/>
          </p:nvSpPr>
          <p:spPr bwMode="auto">
            <a:xfrm rot="-2105749">
              <a:off x="4517" y="1870"/>
              <a:ext cx="405" cy="119"/>
            </a:xfrm>
            <a:prstGeom prst="leftArrow">
              <a:avLst>
                <a:gd name="adj1" fmla="val 50000"/>
                <a:gd name="adj2" fmla="val 85084"/>
              </a:avLst>
            </a:prstGeom>
            <a:solidFill>
              <a:srgbClr val="808080">
                <a:alpha val="65097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endParaRPr lang="en-CA" altLang="en-US"/>
            </a:p>
          </p:txBody>
        </p:sp>
        <p:sp>
          <p:nvSpPr>
            <p:cNvPr id="10260" name="Text Box 17"/>
            <p:cNvSpPr txBox="1">
              <a:spLocks noChangeArrowheads="1"/>
            </p:cNvSpPr>
            <p:nvPr/>
          </p:nvSpPr>
          <p:spPr bwMode="auto">
            <a:xfrm>
              <a:off x="2688" y="1872"/>
              <a:ext cx="764" cy="2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CA" altLang="ja-JP" sz="1400" b="1">
                  <a:ea typeface="MS Mincho" pitchFamily="49" charset="-128"/>
                </a:rPr>
                <a:t>container object</a:t>
              </a:r>
              <a:endParaRPr lang="en-CA" altLang="en-US" sz="1400"/>
            </a:p>
          </p:txBody>
        </p:sp>
        <p:sp>
          <p:nvSpPr>
            <p:cNvPr id="10261" name="Text Box 18"/>
            <p:cNvSpPr txBox="1">
              <a:spLocks noChangeArrowheads="1"/>
            </p:cNvSpPr>
            <p:nvPr/>
          </p:nvSpPr>
          <p:spPr bwMode="auto">
            <a:xfrm>
              <a:off x="2592" y="2256"/>
              <a:ext cx="912" cy="23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CA" altLang="ja-JP" sz="1400" b="1">
                  <a:ea typeface="MS Mincho" pitchFamily="49" charset="-128"/>
                </a:rPr>
                <a:t>container matter</a:t>
              </a:r>
              <a:endParaRPr lang="en-CA" altLang="en-US" sz="1400"/>
            </a:p>
          </p:txBody>
        </p:sp>
        <p:sp>
          <p:nvSpPr>
            <p:cNvPr id="10262" name="Text Box 19"/>
            <p:cNvSpPr txBox="1">
              <a:spLocks noChangeArrowheads="1"/>
            </p:cNvSpPr>
            <p:nvPr/>
          </p:nvSpPr>
          <p:spPr bwMode="auto">
            <a:xfrm>
              <a:off x="2640" y="3216"/>
              <a:ext cx="912" cy="2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CA" altLang="ja-JP" sz="1400" b="1">
                  <a:ea typeface="MS Mincho" pitchFamily="49" charset="-128"/>
                </a:rPr>
                <a:t>fluid body</a:t>
              </a:r>
              <a:endParaRPr lang="en-CA" altLang="en-US" sz="1400"/>
            </a:p>
          </p:txBody>
        </p:sp>
        <p:sp>
          <p:nvSpPr>
            <p:cNvPr id="10263" name="Text Box 20"/>
            <p:cNvSpPr txBox="1">
              <a:spLocks noChangeArrowheads="1"/>
            </p:cNvSpPr>
            <p:nvPr/>
          </p:nvSpPr>
          <p:spPr bwMode="auto">
            <a:xfrm>
              <a:off x="2640" y="3648"/>
              <a:ext cx="912" cy="2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CA" altLang="ja-JP" sz="1400" b="1">
                  <a:ea typeface="MS Mincho" pitchFamily="49" charset="-128"/>
                </a:rPr>
                <a:t>fluid matter</a:t>
              </a:r>
              <a:endParaRPr lang="en-CA" altLang="en-US" sz="1400"/>
            </a:p>
          </p:txBody>
        </p:sp>
        <p:sp>
          <p:nvSpPr>
            <p:cNvPr id="10264" name="Text Box 21"/>
            <p:cNvSpPr txBox="1">
              <a:spLocks noChangeArrowheads="1"/>
            </p:cNvSpPr>
            <p:nvPr/>
          </p:nvSpPr>
          <p:spPr bwMode="auto">
            <a:xfrm>
              <a:off x="2640" y="1392"/>
              <a:ext cx="912" cy="2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CA" altLang="ja-JP" sz="1400" b="1">
                  <a:ea typeface="MS Mincho" pitchFamily="49" charset="-128"/>
                </a:rPr>
                <a:t>fluid flow</a:t>
              </a:r>
              <a:endParaRPr lang="en-CA" altLang="en-US" sz="1400"/>
            </a:p>
          </p:txBody>
        </p:sp>
        <p:sp>
          <p:nvSpPr>
            <p:cNvPr id="10265" name="Line 22"/>
            <p:cNvSpPr>
              <a:spLocks noChangeShapeType="1"/>
            </p:cNvSpPr>
            <p:nvPr/>
          </p:nvSpPr>
          <p:spPr bwMode="auto">
            <a:xfrm>
              <a:off x="3552" y="1488"/>
              <a:ext cx="1066" cy="3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66" name="Line 23"/>
            <p:cNvSpPr>
              <a:spLocks noChangeShapeType="1"/>
            </p:cNvSpPr>
            <p:nvPr/>
          </p:nvSpPr>
          <p:spPr bwMode="auto">
            <a:xfrm flipH="1">
              <a:off x="1982" y="1488"/>
              <a:ext cx="706" cy="3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67" name="Line 24"/>
            <p:cNvSpPr>
              <a:spLocks noChangeShapeType="1"/>
            </p:cNvSpPr>
            <p:nvPr/>
          </p:nvSpPr>
          <p:spPr bwMode="auto">
            <a:xfrm>
              <a:off x="3401" y="2108"/>
              <a:ext cx="775" cy="1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68" name="Line 25"/>
            <p:cNvSpPr>
              <a:spLocks noChangeShapeType="1"/>
            </p:cNvSpPr>
            <p:nvPr/>
          </p:nvSpPr>
          <p:spPr bwMode="auto">
            <a:xfrm flipH="1">
              <a:off x="2112" y="2108"/>
              <a:ext cx="580" cy="14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69" name="Line 28"/>
            <p:cNvSpPr>
              <a:spLocks noChangeShapeType="1"/>
            </p:cNvSpPr>
            <p:nvPr/>
          </p:nvSpPr>
          <p:spPr bwMode="auto">
            <a:xfrm flipH="1" flipV="1">
              <a:off x="1584" y="2880"/>
              <a:ext cx="1152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70" name="Line 29"/>
            <p:cNvSpPr>
              <a:spLocks noChangeShapeType="1"/>
            </p:cNvSpPr>
            <p:nvPr/>
          </p:nvSpPr>
          <p:spPr bwMode="auto">
            <a:xfrm flipV="1">
              <a:off x="3456" y="2832"/>
              <a:ext cx="822" cy="4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71" name="Line 30"/>
            <p:cNvSpPr>
              <a:spLocks noChangeShapeType="1"/>
            </p:cNvSpPr>
            <p:nvPr/>
          </p:nvSpPr>
          <p:spPr bwMode="auto">
            <a:xfrm flipV="1">
              <a:off x="3504" y="2832"/>
              <a:ext cx="912" cy="91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72" name="Line 31"/>
            <p:cNvSpPr>
              <a:spLocks noChangeShapeType="1"/>
            </p:cNvSpPr>
            <p:nvPr/>
          </p:nvSpPr>
          <p:spPr bwMode="auto">
            <a:xfrm flipH="1" flipV="1">
              <a:off x="1392" y="2880"/>
              <a:ext cx="1296" cy="8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73" name="Line 33"/>
            <p:cNvSpPr>
              <a:spLocks noChangeShapeType="1"/>
            </p:cNvSpPr>
            <p:nvPr/>
          </p:nvSpPr>
          <p:spPr bwMode="auto">
            <a:xfrm flipH="1">
              <a:off x="1968" y="2448"/>
              <a:ext cx="745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74" name="Line 34"/>
            <p:cNvSpPr>
              <a:spLocks noChangeShapeType="1"/>
            </p:cNvSpPr>
            <p:nvPr/>
          </p:nvSpPr>
          <p:spPr bwMode="auto">
            <a:xfrm>
              <a:off x="3456" y="2448"/>
              <a:ext cx="864" cy="4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75" name="Text Box 35"/>
            <p:cNvSpPr txBox="1">
              <a:spLocks noChangeArrowheads="1"/>
            </p:cNvSpPr>
            <p:nvPr/>
          </p:nvSpPr>
          <p:spPr bwMode="auto">
            <a:xfrm>
              <a:off x="2640" y="2784"/>
              <a:ext cx="912" cy="23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en-CA" altLang="ja-JP" sz="1400" b="1">
                  <a:ea typeface="MS Mincho" pitchFamily="49" charset="-128"/>
                </a:rPr>
                <a:t>void</a:t>
              </a:r>
              <a:endParaRPr lang="en-CA" altLang="en-US" sz="1400"/>
            </a:p>
          </p:txBody>
        </p:sp>
        <p:sp>
          <p:nvSpPr>
            <p:cNvPr id="10276" name="Line 40"/>
            <p:cNvSpPr>
              <a:spLocks noChangeShapeType="1"/>
            </p:cNvSpPr>
            <p:nvPr/>
          </p:nvSpPr>
          <p:spPr bwMode="auto">
            <a:xfrm flipV="1">
              <a:off x="3360" y="2736"/>
              <a:ext cx="816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277" name="Line 41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1129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36" name="Content Placeholder 2"/>
          <p:cNvSpPr txBox="1">
            <a:spLocks/>
          </p:cNvSpPr>
          <p:nvPr/>
        </p:nvSpPr>
        <p:spPr>
          <a:xfrm>
            <a:off x="1143000" y="390525"/>
            <a:ext cx="6860381" cy="10795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Conceptual Model: GW &amp; SW</a:t>
            </a:r>
          </a:p>
          <a:p>
            <a:pPr algn="ctr">
              <a:spcBef>
                <a:spcPct val="0"/>
              </a:spcBef>
              <a:defRPr/>
            </a:pPr>
            <a:r>
              <a:rPr lang="en-CA" altLang="en-US" sz="2800" kern="0" dirty="0"/>
              <a:t>Fluid Container Pattern: Containers, Voids, Fluids</a:t>
            </a:r>
          </a:p>
        </p:txBody>
      </p:sp>
      <p:sp>
        <p:nvSpPr>
          <p:cNvPr id="10245" name="TextBox 1"/>
          <p:cNvSpPr txBox="1">
            <a:spLocks noChangeArrowheads="1"/>
          </p:cNvSpPr>
          <p:nvPr/>
        </p:nvSpPr>
        <p:spPr bwMode="auto">
          <a:xfrm>
            <a:off x="2114550" y="5257800"/>
            <a:ext cx="13311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altLang="en-US">
                <a:solidFill>
                  <a:srgbClr val="557D55"/>
                </a:solidFill>
              </a:rPr>
              <a:t>surface water</a:t>
            </a:r>
          </a:p>
        </p:txBody>
      </p:sp>
      <p:sp>
        <p:nvSpPr>
          <p:cNvPr id="10246" name="TextBox 37"/>
          <p:cNvSpPr txBox="1">
            <a:spLocks noChangeArrowheads="1"/>
          </p:cNvSpPr>
          <p:nvPr/>
        </p:nvSpPr>
        <p:spPr bwMode="auto">
          <a:xfrm>
            <a:off x="6211491" y="4929189"/>
            <a:ext cx="13311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altLang="en-US">
                <a:solidFill>
                  <a:srgbClr val="557D55"/>
                </a:solidFill>
              </a:rPr>
              <a:t>groundwater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1143000" y="390525"/>
            <a:ext cx="6860381" cy="12858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Conceptual Info Model: GW</a:t>
            </a:r>
          </a:p>
          <a:p>
            <a:pPr algn="ctr">
              <a:spcBef>
                <a:spcPct val="0"/>
              </a:spcBef>
              <a:defRPr/>
            </a:pPr>
            <a:r>
              <a:rPr lang="en-CA" altLang="en-US" sz="2800" kern="0" dirty="0"/>
              <a:t>GW Container Pattern: Units, Voids, Fluids</a:t>
            </a:r>
          </a:p>
          <a:p>
            <a:pPr marL="0" indent="0">
              <a:spcBef>
                <a:spcPct val="0"/>
              </a:spcBef>
              <a:buFont typeface="Wingdings" pitchFamily="2" charset="2"/>
              <a:buNone/>
              <a:defRPr/>
            </a:pPr>
            <a:endParaRPr lang="en-CA" altLang="en-US" sz="2800" kern="0" dirty="0"/>
          </a:p>
        </p:txBody>
      </p:sp>
      <p:pic>
        <p:nvPicPr>
          <p:cNvPr id="11268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8850" y="1630363"/>
            <a:ext cx="4800600" cy="528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Box 1"/>
          <p:cNvSpPr txBox="1">
            <a:spLocks noChangeArrowheads="1"/>
          </p:cNvSpPr>
          <p:nvPr/>
        </p:nvSpPr>
        <p:spPr bwMode="auto">
          <a:xfrm>
            <a:off x="4171950" y="3903663"/>
            <a:ext cx="12001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altLang="en-US">
                <a:solidFill>
                  <a:srgbClr val="557D55"/>
                </a:solidFill>
              </a:rPr>
              <a:t>Hole-y Trinity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013972" y="6553200"/>
            <a:ext cx="2133600" cy="30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D039309D-8D00-4BED-950F-A54EE67AD139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390525"/>
            <a:ext cx="6860381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GWML2: contents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/>
              <a:t>Hydrogeological Units, Voids, Fluid </a:t>
            </a:r>
            <a:r>
              <a:rPr lang="en-CA" altLang="en-US" sz="2800" kern="0" dirty="0" smtClean="0"/>
              <a:t>bodies</a:t>
            </a:r>
            <a:endParaRPr lang="en-CA" altLang="en-US" sz="2800" kern="0" dirty="0"/>
          </a:p>
        </p:txBody>
      </p:sp>
      <p:pic>
        <p:nvPicPr>
          <p:cNvPr id="12292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4550" y="1697038"/>
            <a:ext cx="5435204" cy="516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390525"/>
            <a:ext cx="6860381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GWML2: contents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/>
              <a:t>Fluid Flow, Water wells, Springs </a:t>
            </a:r>
          </a:p>
        </p:txBody>
      </p:sp>
      <p:pic>
        <p:nvPicPr>
          <p:cNvPr id="13316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978026"/>
            <a:ext cx="6159104" cy="457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8850" y="1676400"/>
            <a:ext cx="4686300" cy="51181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0" y="390525"/>
            <a:ext cx="9144000" cy="12858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GWML2: GML-XML encoding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/>
              <a:t>Aquifer System: Lithology, Hydraulic Conductivity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390525"/>
            <a:ext cx="6860381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/>
              <a:t>Commercial Scenario: Wells, Units, Levels,… </a:t>
            </a:r>
          </a:p>
        </p:txBody>
      </p:sp>
      <p:pic>
        <p:nvPicPr>
          <p:cNvPr id="15364" name="Picture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1207" y="1739900"/>
            <a:ext cx="520898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Box 16"/>
          <p:cNvSpPr txBox="1">
            <a:spLocks noChangeArrowheads="1"/>
          </p:cNvSpPr>
          <p:nvPr/>
        </p:nvSpPr>
        <p:spPr bwMode="auto">
          <a:xfrm>
            <a:off x="3155324" y="3200400"/>
            <a:ext cx="244656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altLang="en-US" dirty="0">
                <a:solidFill>
                  <a:srgbClr val="557D55"/>
                </a:solidFill>
              </a:rPr>
              <a:t>GW Info Network (CAN)</a:t>
            </a:r>
          </a:p>
        </p:txBody>
      </p:sp>
      <p:sp>
        <p:nvSpPr>
          <p:cNvPr id="15366" name="TextBox 17"/>
          <p:cNvSpPr txBox="1">
            <a:spLocks noChangeArrowheads="1"/>
          </p:cNvSpPr>
          <p:nvPr/>
        </p:nvSpPr>
        <p:spPr bwMode="auto">
          <a:xfrm>
            <a:off x="2768958" y="6235701"/>
            <a:ext cx="28329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CA" altLang="en-US" dirty="0">
                <a:solidFill>
                  <a:srgbClr val="557D55"/>
                </a:solidFill>
              </a:rPr>
              <a:t>National GW Monitoring Network (USA)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286250" y="4749801"/>
            <a:ext cx="2767013" cy="9318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endCxn id="0" idx="1"/>
          </p:cNvCxnSpPr>
          <p:nvPr/>
        </p:nvCxnSpPr>
        <p:spPr>
          <a:xfrm flipV="1">
            <a:off x="5749529" y="2860675"/>
            <a:ext cx="1303734" cy="18303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16769" y="1798638"/>
            <a:ext cx="1381125" cy="2292350"/>
            <a:chOff x="496957" y="1746408"/>
            <a:chExt cx="1430528" cy="1648019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496957" y="1746408"/>
              <a:ext cx="1371600" cy="1648019"/>
              <a:chOff x="6002581" y="1746530"/>
              <a:chExt cx="2404713" cy="3843658"/>
            </a:xfrm>
          </p:grpSpPr>
          <p:pic>
            <p:nvPicPr>
              <p:cNvPr id="15375" name="Image 28"/>
              <p:cNvPicPr>
                <a:picLocks noChangeAspect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6002581" y="1746530"/>
                <a:ext cx="2404713" cy="3843658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grpSp>
            <p:nvGrpSpPr>
              <p:cNvPr id="5" name="Group 13"/>
              <p:cNvGrpSpPr>
                <a:grpSpLocks/>
              </p:cNvGrpSpPr>
              <p:nvPr/>
            </p:nvGrpSpPr>
            <p:grpSpPr bwMode="auto">
              <a:xfrm>
                <a:off x="7055521" y="2238964"/>
                <a:ext cx="936185" cy="1264360"/>
                <a:chOff x="6612314" y="3936324"/>
                <a:chExt cx="1460983" cy="1705131"/>
              </a:xfrm>
            </p:grpSpPr>
            <p:sp>
              <p:nvSpPr>
                <p:cNvPr id="15" name="Rectangle à coins arrondis 7"/>
                <p:cNvSpPr/>
                <p:nvPr/>
              </p:nvSpPr>
              <p:spPr bwMode="auto">
                <a:xfrm>
                  <a:off x="6612312" y="3936324"/>
                  <a:ext cx="1460983" cy="1705133"/>
                </a:xfrm>
                <a:prstGeom prst="round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headEnd type="none" w="med" len="med"/>
                  <a:tailEnd type="none" w="med" len="med"/>
                </a:ln>
                <a:extLst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/>
                <a:lstStyle/>
                <a:p>
                  <a:pPr algn="just">
                    <a:defRPr/>
                  </a:pPr>
                  <a:r>
                    <a:rPr lang="fr-FR" sz="900" dirty="0">
                      <a:solidFill>
                        <a:schemeClr val="bg1"/>
                      </a:solidFill>
                    </a:rPr>
                    <a:t>L</a:t>
                  </a:r>
                  <a:r>
                    <a:rPr lang="fr-FR" sz="900" b="1" dirty="0">
                      <a:solidFill>
                        <a:schemeClr val="bg1"/>
                      </a:solidFill>
                    </a:rPr>
                    <a:t>ogs</a:t>
                  </a:r>
                </a:p>
              </p:txBody>
            </p:sp>
            <p:pic>
              <p:nvPicPr>
                <p:cNvPr id="15378" name="Picture 3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7778408" y="4475976"/>
                  <a:ext cx="213074" cy="98270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5379" name="Picture 2" descr="D:\Documents\grellets\Travail\International\H2020\EPOS\H2020\Realisation\WP15\20161122-23_Potsdam\Images\STREMY_Log.png"/>
                <p:cNvPicPr>
                  <a:picLocks noChangeAspect="1" noChangeArrowheads="1"/>
                </p:cNvPicPr>
                <p:nvPr/>
              </p:nvPicPr>
              <p:blipFill>
                <a:blip r:embed="rId5"/>
                <a:srcRect r="12750"/>
                <a:stretch>
                  <a:fillRect/>
                </a:stretch>
              </p:blipFill>
              <p:spPr bwMode="auto">
                <a:xfrm>
                  <a:off x="6727222" y="4481165"/>
                  <a:ext cx="1013789" cy="9723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5374" name="TextBox 16"/>
            <p:cNvSpPr txBox="1">
              <a:spLocks noChangeArrowheads="1"/>
            </p:cNvSpPr>
            <p:nvPr/>
          </p:nvSpPr>
          <p:spPr bwMode="auto">
            <a:xfrm>
              <a:off x="1189610" y="2963503"/>
              <a:ext cx="737875" cy="265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CA" altLang="en-US">
                  <a:solidFill>
                    <a:srgbClr val="557D55"/>
                  </a:solidFill>
                </a:rPr>
                <a:t>QGIS</a:t>
              </a:r>
            </a:p>
          </p:txBody>
        </p:sp>
      </p:grpSp>
      <p:cxnSp>
        <p:nvCxnSpPr>
          <p:cNvPr id="22" name="Straight Connector 21"/>
          <p:cNvCxnSpPr/>
          <p:nvPr/>
        </p:nvCxnSpPr>
        <p:spPr>
          <a:xfrm>
            <a:off x="-73818" y="1500188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71" name="Picture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53262" y="1712914"/>
            <a:ext cx="1347788" cy="229552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372" name="Picture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53262" y="4197351"/>
            <a:ext cx="1347788" cy="235267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013972" y="6553200"/>
            <a:ext cx="2133600" cy="30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162BADD-0646-4F2D-BCD2-2507B3238AEE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390525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/>
              <a:t>Environmental Scenario: Monitoring, Flow,…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550" y="1827214"/>
            <a:ext cx="4800600" cy="4573587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714750" y="1905000"/>
            <a:ext cx="26860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Clr>
                <a:srgbClr val="557D55"/>
              </a:buClr>
              <a:defRPr/>
            </a:pPr>
            <a:r>
              <a:rPr lang="en-CA" altLang="en-US" kern="0" dirty="0">
                <a:solidFill>
                  <a:srgbClr val="557D55"/>
                </a:solidFill>
              </a:rPr>
              <a:t>groundwater chemistry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390525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/>
              <a:t>Scientific Scenario: Units, Wells, Measurements,… 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2343150"/>
            <a:ext cx="49149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400299" y="1984375"/>
            <a:ext cx="5661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557D55"/>
              </a:buClr>
              <a:defRPr/>
            </a:pPr>
            <a:r>
              <a:rPr lang="en-CA" altLang="en-US" kern="0" dirty="0">
                <a:solidFill>
                  <a:srgbClr val="557D55"/>
                </a:solidFill>
              </a:rPr>
              <a:t>MODFLOW model from GWML2 inputs (</a:t>
            </a:r>
            <a:r>
              <a:rPr lang="en-AU" dirty="0" err="1">
                <a:solidFill>
                  <a:srgbClr val="557D55"/>
                </a:solidFill>
              </a:rPr>
              <a:t>Horowhenua</a:t>
            </a:r>
            <a:r>
              <a:rPr lang="en-AU" dirty="0"/>
              <a:t>, </a:t>
            </a:r>
            <a:r>
              <a:rPr lang="en-CA" altLang="en-US" kern="0" dirty="0">
                <a:solidFill>
                  <a:srgbClr val="557D55"/>
                </a:solidFill>
              </a:rPr>
              <a:t>NZ)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390525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/>
              <a:t>Policy Scenario: Management Areas, Units,…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01503" y="5318126"/>
            <a:ext cx="412789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Clr>
                <a:srgbClr val="557D55"/>
              </a:buClr>
              <a:defRPr/>
            </a:pPr>
            <a:r>
              <a:rPr lang="en-CA" altLang="en-US" kern="0" dirty="0">
                <a:solidFill>
                  <a:srgbClr val="557D55"/>
                </a:solidFill>
              </a:rPr>
              <a:t>3D  visualization of GWML2 data for </a:t>
            </a:r>
            <a:r>
              <a:rPr lang="en-AU" dirty="0" err="1">
                <a:solidFill>
                  <a:srgbClr val="557D55"/>
                </a:solidFill>
              </a:rPr>
              <a:t>Horowhenua</a:t>
            </a:r>
            <a:r>
              <a:rPr lang="en-AU" dirty="0">
                <a:solidFill>
                  <a:srgbClr val="557D55"/>
                </a:solidFill>
              </a:rPr>
              <a:t> Management Area (</a:t>
            </a:r>
            <a:r>
              <a:rPr lang="en-CA" altLang="en-US" kern="0" dirty="0">
                <a:solidFill>
                  <a:srgbClr val="557D55"/>
                </a:solidFill>
              </a:rPr>
              <a:t>NZ)</a:t>
            </a:r>
            <a:endParaRPr lang="en-CA" dirty="0">
              <a:solidFill>
                <a:srgbClr val="557D55"/>
              </a:solidFill>
            </a:endParaRPr>
          </a:p>
        </p:txBody>
      </p:sp>
      <p:pic>
        <p:nvPicPr>
          <p:cNvPr id="18437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2116138"/>
            <a:ext cx="4114800" cy="306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390525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 smtClean="0"/>
              <a:t>Technical scenario: GWML2 data used in QGIS</a:t>
            </a:r>
            <a:endParaRPr lang="en-CA" altLang="en-US" sz="2800" kern="0" dirty="0"/>
          </a:p>
        </p:txBody>
      </p:sp>
      <p:sp>
        <p:nvSpPr>
          <p:cNvPr id="8" name="TextBox 7"/>
          <p:cNvSpPr txBox="1"/>
          <p:nvPr/>
        </p:nvSpPr>
        <p:spPr>
          <a:xfrm>
            <a:off x="1885950" y="6019801"/>
            <a:ext cx="7258050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Clr>
                <a:srgbClr val="557D55"/>
              </a:buClr>
              <a:defRPr/>
            </a:pPr>
            <a:r>
              <a:rPr lang="fr-FR" altLang="en-US" kern="0" dirty="0" err="1">
                <a:solidFill>
                  <a:srgbClr val="557D55"/>
                </a:solidFill>
              </a:rPr>
              <a:t>Screenshot</a:t>
            </a:r>
            <a:r>
              <a:rPr lang="fr-FR" altLang="en-US" kern="0" dirty="0">
                <a:solidFill>
                  <a:srgbClr val="557D55"/>
                </a:solidFill>
              </a:rPr>
              <a:t> QGIS </a:t>
            </a:r>
            <a:r>
              <a:rPr lang="fr-FR" altLang="en-US" kern="0" dirty="0">
                <a:solidFill>
                  <a:srgbClr val="557D55"/>
                </a:solidFill>
              </a:rPr>
              <a:t>GMLAS </a:t>
            </a:r>
            <a:r>
              <a:rPr lang="fr-FR" altLang="en-US" kern="0" dirty="0" err="1">
                <a:solidFill>
                  <a:srgbClr val="557D55"/>
                </a:solidFill>
              </a:rPr>
              <a:t>toolbox</a:t>
            </a:r>
            <a:r>
              <a:rPr lang="fr-FR" altLang="en-US" kern="0" dirty="0">
                <a:solidFill>
                  <a:srgbClr val="557D55"/>
                </a:solidFill>
              </a:rPr>
              <a:t> interaction </a:t>
            </a:r>
            <a:r>
              <a:rPr lang="fr-FR" altLang="en-US" kern="0" dirty="0" err="1">
                <a:solidFill>
                  <a:srgbClr val="557D55"/>
                </a:solidFill>
              </a:rPr>
              <a:t>with</a:t>
            </a:r>
            <a:r>
              <a:rPr lang="fr-FR" altLang="en-US" kern="0" dirty="0">
                <a:solidFill>
                  <a:srgbClr val="557D55"/>
                </a:solidFill>
              </a:rPr>
              <a:t> French </a:t>
            </a:r>
            <a:r>
              <a:rPr lang="fr-FR" altLang="en-US" kern="0" dirty="0" err="1">
                <a:solidFill>
                  <a:srgbClr val="557D55"/>
                </a:solidFill>
              </a:rPr>
              <a:t>Groundwater</a:t>
            </a:r>
            <a:r>
              <a:rPr lang="fr-FR" altLang="en-US" kern="0" dirty="0">
                <a:solidFill>
                  <a:srgbClr val="557D55"/>
                </a:solidFill>
              </a:rPr>
              <a:t> Information </a:t>
            </a:r>
            <a:r>
              <a:rPr lang="fr-FR" altLang="en-US" kern="0" dirty="0" smtClean="0">
                <a:solidFill>
                  <a:srgbClr val="557D55"/>
                </a:solidFill>
              </a:rPr>
              <a:t>Network: </a:t>
            </a:r>
            <a:r>
              <a:rPr lang="fr-FR" altLang="en-US" kern="0" dirty="0" err="1">
                <a:solidFill>
                  <a:srgbClr val="557D55"/>
                </a:solidFill>
              </a:rPr>
              <a:t>linking</a:t>
            </a:r>
            <a:r>
              <a:rPr lang="fr-FR" altLang="en-US" kern="0" dirty="0">
                <a:solidFill>
                  <a:srgbClr val="557D55"/>
                </a:solidFill>
              </a:rPr>
              <a:t> stations to </a:t>
            </a:r>
            <a:r>
              <a:rPr lang="fr-FR" altLang="en-US" kern="0" dirty="0" err="1">
                <a:solidFill>
                  <a:srgbClr val="557D55"/>
                </a:solidFill>
              </a:rPr>
              <a:t>aquifers</a:t>
            </a:r>
            <a:r>
              <a:rPr lang="fr-FR" altLang="en-US" kern="0" dirty="0">
                <a:solidFill>
                  <a:srgbClr val="557D55"/>
                </a:solidFill>
              </a:rPr>
              <a:t> description </a:t>
            </a:r>
            <a:r>
              <a:rPr lang="fr-FR" altLang="en-US" kern="0" dirty="0" err="1" smtClean="0">
                <a:solidFill>
                  <a:srgbClr val="557D55"/>
                </a:solidFill>
              </a:rPr>
              <a:t>flows</a:t>
            </a:r>
            <a:endParaRPr lang="en-CA" dirty="0">
              <a:solidFill>
                <a:srgbClr val="557D55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3791" y="1771650"/>
            <a:ext cx="5891213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rcRect r="951"/>
          <a:stretch>
            <a:fillRect/>
          </a:stretch>
        </p:blipFill>
        <p:spPr bwMode="auto">
          <a:xfrm>
            <a:off x="1727598" y="1771650"/>
            <a:ext cx="5917406" cy="41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3791" y="1819275"/>
            <a:ext cx="5917406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53791" y="1819275"/>
            <a:ext cx="5890022" cy="4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390525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 smtClean="0"/>
              <a:t>Technical scenario: GWML2 data used in QGIS</a:t>
            </a:r>
            <a:endParaRPr lang="en-CA" altLang="en-US" sz="2800" kern="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5" name="Image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1" y="1600200"/>
            <a:ext cx="6385322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6363" y="1600200"/>
            <a:ext cx="637222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7"/>
          <p:cNvSpPr txBox="1"/>
          <p:nvPr/>
        </p:nvSpPr>
        <p:spPr>
          <a:xfrm>
            <a:off x="1376363" y="6096001"/>
            <a:ext cx="776763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Clr>
                <a:srgbClr val="557D55"/>
              </a:buClr>
              <a:defRPr/>
            </a:pPr>
            <a:r>
              <a:rPr lang="fr-FR" altLang="en-US" kern="0" dirty="0" err="1">
                <a:solidFill>
                  <a:srgbClr val="557D55"/>
                </a:solidFill>
              </a:rPr>
              <a:t>Screenshot</a:t>
            </a:r>
            <a:r>
              <a:rPr lang="fr-FR" altLang="en-US" kern="0" dirty="0">
                <a:solidFill>
                  <a:srgbClr val="557D55"/>
                </a:solidFill>
              </a:rPr>
              <a:t> QGIS </a:t>
            </a:r>
            <a:r>
              <a:rPr lang="fr-FR" altLang="en-US" kern="0" dirty="0">
                <a:solidFill>
                  <a:srgbClr val="557D55"/>
                </a:solidFill>
              </a:rPr>
              <a:t>GMLAS </a:t>
            </a:r>
            <a:r>
              <a:rPr lang="fr-FR" altLang="en-US" kern="0" dirty="0" err="1">
                <a:solidFill>
                  <a:srgbClr val="557D55"/>
                </a:solidFill>
              </a:rPr>
              <a:t>toolbox</a:t>
            </a:r>
            <a:r>
              <a:rPr lang="fr-FR" altLang="en-US" kern="0" dirty="0">
                <a:solidFill>
                  <a:srgbClr val="557D55"/>
                </a:solidFill>
              </a:rPr>
              <a:t> interaction </a:t>
            </a:r>
            <a:r>
              <a:rPr lang="fr-FR" altLang="en-US" kern="0" dirty="0" err="1">
                <a:solidFill>
                  <a:srgbClr val="557D55"/>
                </a:solidFill>
              </a:rPr>
              <a:t>with</a:t>
            </a:r>
            <a:r>
              <a:rPr lang="fr-FR" altLang="en-US" kern="0" dirty="0">
                <a:solidFill>
                  <a:srgbClr val="557D55"/>
                </a:solidFill>
              </a:rPr>
              <a:t> French </a:t>
            </a:r>
            <a:r>
              <a:rPr lang="fr-FR" altLang="en-US" kern="0" dirty="0" err="1">
                <a:solidFill>
                  <a:srgbClr val="557D55"/>
                </a:solidFill>
              </a:rPr>
              <a:t>Groundwater</a:t>
            </a:r>
            <a:r>
              <a:rPr lang="fr-FR" altLang="en-US" kern="0" dirty="0">
                <a:solidFill>
                  <a:srgbClr val="557D55"/>
                </a:solidFill>
              </a:rPr>
              <a:t> Information Network : </a:t>
            </a:r>
            <a:r>
              <a:rPr lang="fr-FR" altLang="en-US" kern="0" dirty="0" err="1">
                <a:solidFill>
                  <a:srgbClr val="557D55"/>
                </a:solidFill>
              </a:rPr>
              <a:t>linking</a:t>
            </a:r>
            <a:r>
              <a:rPr lang="fr-FR" altLang="en-US" kern="0" dirty="0">
                <a:solidFill>
                  <a:srgbClr val="557D55"/>
                </a:solidFill>
              </a:rPr>
              <a:t> stations to </a:t>
            </a:r>
            <a:r>
              <a:rPr lang="fr-FR" altLang="en-US" kern="0" dirty="0" err="1">
                <a:solidFill>
                  <a:srgbClr val="557D55"/>
                </a:solidFill>
              </a:rPr>
              <a:t>groundwater</a:t>
            </a:r>
            <a:r>
              <a:rPr lang="fr-FR" altLang="en-US" kern="0" dirty="0">
                <a:solidFill>
                  <a:srgbClr val="557D55"/>
                </a:solidFill>
              </a:rPr>
              <a:t> </a:t>
            </a:r>
            <a:r>
              <a:rPr lang="fr-FR" altLang="en-US" kern="0" dirty="0" err="1">
                <a:solidFill>
                  <a:srgbClr val="557D55"/>
                </a:solidFill>
              </a:rPr>
              <a:t>level</a:t>
            </a:r>
            <a:r>
              <a:rPr lang="fr-FR" altLang="en-US" kern="0" dirty="0">
                <a:solidFill>
                  <a:srgbClr val="557D55"/>
                </a:solidFill>
              </a:rPr>
              <a:t> observations services</a:t>
            </a:r>
            <a:endParaRPr lang="en-CA" dirty="0">
              <a:solidFill>
                <a:srgbClr val="557D5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013972" y="6553200"/>
            <a:ext cx="2133600" cy="30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42CF89A4-EEA8-44F3-A5F0-BA3C6FA6878C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390525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 smtClean="0"/>
              <a:t>Technical scenario: GWML2 data used in QGIS</a:t>
            </a:r>
            <a:endParaRPr lang="en-CA" altLang="en-US" sz="2800" kern="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6" name="TextBox 5"/>
          <p:cNvSpPr txBox="1">
            <a:spLocks noChangeArrowheads="1"/>
          </p:cNvSpPr>
          <p:nvPr/>
        </p:nvSpPr>
        <p:spPr bwMode="auto">
          <a:xfrm>
            <a:off x="171450" y="1752600"/>
            <a:ext cx="8686800" cy="513217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4163" indent="-2841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15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altLang="en-US" sz="2400" dirty="0" smtClean="0">
                <a:solidFill>
                  <a:srgbClr val="557D55"/>
                </a:solidFill>
              </a:rPr>
              <a:t>Full video available from GitHub</a:t>
            </a:r>
          </a:p>
          <a:p>
            <a:pPr marL="0" indent="0">
              <a:spcAft>
                <a:spcPts val="1500"/>
              </a:spcAft>
              <a:buClr>
                <a:srgbClr val="557D55"/>
              </a:buClr>
              <a:defRPr/>
            </a:pPr>
            <a:r>
              <a:rPr lang="en-CA" altLang="en-US" sz="2400" dirty="0" smtClean="0">
                <a:solidFill>
                  <a:srgbClr val="557D55"/>
                </a:solidFill>
                <a:hlinkClick r:id="rId2"/>
              </a:rPr>
              <a:t>https://github.com/BRGM/gml_application_schema_toolbox/tree/master/presentations/2018_INSPIRE_conference</a:t>
            </a:r>
            <a:r>
              <a:rPr lang="en-CA" altLang="en-US" sz="2400" dirty="0" smtClean="0">
                <a:solidFill>
                  <a:srgbClr val="557D55"/>
                </a:solidFill>
              </a:rPr>
              <a:t> </a:t>
            </a:r>
          </a:p>
          <a:p>
            <a:pPr marL="0" indent="0">
              <a:spcAft>
                <a:spcPts val="1500"/>
              </a:spcAft>
              <a:buClr>
                <a:srgbClr val="557D55"/>
              </a:buClr>
              <a:defRPr/>
            </a:pPr>
            <a:endParaRPr lang="en-CA" altLang="en-US" sz="2400" dirty="0" smtClean="0">
              <a:solidFill>
                <a:srgbClr val="557D55"/>
              </a:solidFill>
            </a:endParaRPr>
          </a:p>
          <a:p>
            <a:pPr>
              <a:spcAft>
                <a:spcPts val="15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altLang="en-US" sz="2400" dirty="0" smtClean="0">
                <a:solidFill>
                  <a:srgbClr val="557D55"/>
                </a:solidFill>
              </a:rPr>
              <a:t>Download via the QGIS plugin repository</a:t>
            </a:r>
          </a:p>
          <a:p>
            <a:pPr marL="0" indent="0">
              <a:spcAft>
                <a:spcPts val="1500"/>
              </a:spcAft>
              <a:buClr>
                <a:srgbClr val="557D55"/>
              </a:buClr>
              <a:defRPr/>
            </a:pPr>
            <a:r>
              <a:rPr lang="en-CA" altLang="en-US" sz="2400" dirty="0" smtClean="0">
                <a:solidFill>
                  <a:srgbClr val="557D55"/>
                </a:solidFill>
                <a:hlinkClick r:id="rId3"/>
              </a:rPr>
              <a:t>https://plugins.qgis.org/plugins/gml_application_schema_toolbox/</a:t>
            </a:r>
            <a:r>
              <a:rPr lang="en-CA" altLang="en-US" sz="2400" dirty="0" smtClean="0">
                <a:solidFill>
                  <a:srgbClr val="557D55"/>
                </a:solidFill>
              </a:rPr>
              <a:t> </a:t>
            </a:r>
          </a:p>
          <a:p>
            <a:pPr marL="0" indent="0">
              <a:spcAft>
                <a:spcPts val="1500"/>
              </a:spcAft>
              <a:buClr>
                <a:srgbClr val="557D55"/>
              </a:buClr>
              <a:defRPr/>
            </a:pPr>
            <a:endParaRPr lang="en-CA" altLang="en-US" sz="2400" dirty="0" smtClean="0">
              <a:solidFill>
                <a:srgbClr val="557D55"/>
              </a:solidFill>
            </a:endParaRPr>
          </a:p>
          <a:p>
            <a:pPr>
              <a:spcAft>
                <a:spcPts val="1500"/>
              </a:spcAft>
              <a:buClr>
                <a:srgbClr val="557D55"/>
              </a:buClr>
              <a:buFont typeface="Wingdings" panose="05000000000000000000" pitchFamily="2" charset="2"/>
              <a:buChar char="§"/>
              <a:defRPr/>
            </a:pPr>
            <a:r>
              <a:rPr lang="en-CA" altLang="en-US" sz="2400" dirty="0" smtClean="0">
                <a:solidFill>
                  <a:srgbClr val="557D55"/>
                </a:solidFill>
              </a:rPr>
              <a:t>Feedback / contribute on GitHub</a:t>
            </a:r>
          </a:p>
          <a:p>
            <a:pPr marL="0" indent="0">
              <a:spcAft>
                <a:spcPts val="1500"/>
              </a:spcAft>
              <a:buClr>
                <a:srgbClr val="557D55"/>
              </a:buClr>
              <a:defRPr/>
            </a:pPr>
            <a:r>
              <a:rPr lang="en-CA" altLang="en-US" sz="2400" dirty="0" smtClean="0">
                <a:solidFill>
                  <a:srgbClr val="557D55"/>
                </a:solidFill>
                <a:hlinkClick r:id="rId4"/>
              </a:rPr>
              <a:t>https://github.com/BRGM/gml_application_schema_toolbox</a:t>
            </a:r>
            <a:r>
              <a:rPr lang="en-CA" altLang="en-US" sz="2400" dirty="0" smtClean="0">
                <a:solidFill>
                  <a:srgbClr val="557D55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457201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spcBef>
                <a:spcPct val="0"/>
              </a:spcBef>
              <a:defRPr/>
            </a:pPr>
            <a:endParaRPr lang="en-CA" altLang="en-US" sz="2800" kern="0" dirty="0" smtClean="0"/>
          </a:p>
          <a:p>
            <a:pPr algn="ctr">
              <a:spcBef>
                <a:spcPct val="0"/>
              </a:spcBef>
              <a:buNone/>
              <a:defRPr/>
            </a:pPr>
            <a:r>
              <a:rPr lang="en-CA" altLang="en-US" sz="2800" kern="0" dirty="0" smtClean="0"/>
              <a:t>Linked data scenario – surface/ground water interaction</a:t>
            </a:r>
            <a:endParaRPr lang="en-CA" altLang="en-US" sz="2800" kern="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-3572" y="1524000"/>
            <a:ext cx="9147572" cy="0"/>
          </a:xfrm>
          <a:prstGeom prst="line">
            <a:avLst/>
          </a:prstGeom>
          <a:ln>
            <a:solidFill>
              <a:srgbClr val="55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" y="1612901"/>
            <a:ext cx="48577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6150" y="2181225"/>
            <a:ext cx="5543550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7"/>
          <p:cNvSpPr txBox="1"/>
          <p:nvPr/>
        </p:nvSpPr>
        <p:spPr>
          <a:xfrm>
            <a:off x="-36909" y="5773738"/>
            <a:ext cx="4127897" cy="92333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buClr>
                <a:srgbClr val="557D55"/>
              </a:buClr>
              <a:defRPr/>
            </a:pPr>
            <a:r>
              <a:rPr lang="fr-FR" altLang="en-US" kern="0" dirty="0">
                <a:solidFill>
                  <a:srgbClr val="557D55"/>
                </a:solidFill>
              </a:rPr>
              <a:t>GWML2 data </a:t>
            </a:r>
            <a:r>
              <a:rPr lang="fr-FR" altLang="en-US" kern="0" dirty="0" err="1">
                <a:solidFill>
                  <a:srgbClr val="557D55"/>
                </a:solidFill>
              </a:rPr>
              <a:t>exposed</a:t>
            </a:r>
            <a:r>
              <a:rPr lang="fr-FR" altLang="en-US" kern="0" dirty="0">
                <a:solidFill>
                  <a:srgbClr val="557D55"/>
                </a:solidFill>
              </a:rPr>
              <a:t> in </a:t>
            </a:r>
            <a:r>
              <a:rPr lang="fr-FR" altLang="en-US" kern="0" dirty="0" err="1">
                <a:solidFill>
                  <a:srgbClr val="557D55"/>
                </a:solidFill>
              </a:rPr>
              <a:t>LinkedData</a:t>
            </a:r>
            <a:r>
              <a:rPr lang="fr-FR" altLang="en-US" kern="0" dirty="0">
                <a:solidFill>
                  <a:srgbClr val="557D55"/>
                </a:solidFill>
              </a:rPr>
              <a:t> and </a:t>
            </a:r>
            <a:r>
              <a:rPr lang="fr-FR" altLang="en-US" kern="0" dirty="0" err="1">
                <a:solidFill>
                  <a:srgbClr val="557D55"/>
                </a:solidFill>
              </a:rPr>
              <a:t>consumed</a:t>
            </a:r>
            <a:r>
              <a:rPr lang="fr-FR" altLang="en-US" kern="0" dirty="0">
                <a:solidFill>
                  <a:srgbClr val="557D55"/>
                </a:solidFill>
              </a:rPr>
              <a:t> in a JSON-LD </a:t>
            </a:r>
            <a:r>
              <a:rPr lang="fr-FR" altLang="en-US" kern="0" dirty="0" err="1">
                <a:solidFill>
                  <a:srgbClr val="557D55"/>
                </a:solidFill>
              </a:rPr>
              <a:t>aware</a:t>
            </a:r>
            <a:r>
              <a:rPr lang="fr-FR" altLang="en-US" kern="0" dirty="0">
                <a:solidFill>
                  <a:srgbClr val="557D55"/>
                </a:solidFill>
              </a:rPr>
              <a:t> </a:t>
            </a:r>
            <a:r>
              <a:rPr lang="fr-FR" altLang="en-US" kern="0" dirty="0" err="1">
                <a:solidFill>
                  <a:srgbClr val="557D55"/>
                </a:solidFill>
              </a:rPr>
              <a:t>viewer</a:t>
            </a:r>
            <a:r>
              <a:rPr lang="fr-FR" altLang="en-US" kern="0" dirty="0">
                <a:solidFill>
                  <a:srgbClr val="557D55"/>
                </a:solidFill>
              </a:rPr>
              <a:t> (BRGM : </a:t>
            </a:r>
            <a:r>
              <a:rPr lang="fr-FR" altLang="en-US" kern="0" dirty="0" err="1">
                <a:solidFill>
                  <a:srgbClr val="557D55"/>
                </a:solidFill>
              </a:rPr>
              <a:t>BLiV</a:t>
            </a:r>
            <a:r>
              <a:rPr lang="fr-FR" altLang="en-US" kern="0" dirty="0">
                <a:solidFill>
                  <a:srgbClr val="557D55"/>
                </a:solidFill>
              </a:rPr>
              <a:t>)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0" y="390525"/>
            <a:ext cx="9144000" cy="10572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CA" altLang="en-US" sz="3600" b="1" kern="0" dirty="0">
                <a:solidFill>
                  <a:srgbClr val="557D55"/>
                </a:solidFill>
              </a:rPr>
              <a:t>Implementation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3524"/>
            <a:ext cx="9144000" cy="114300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  <a:t>WMO INTEGRATED GLOBAL OBSERVING SYSTEM (WIGOS)</a:t>
            </a:r>
            <a:b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</a:br>
            <a: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  <a:t>and</a:t>
            </a:r>
            <a:b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</a:br>
            <a: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  <a:t>WMO HYDROLOGICAL OBSERVING SYSTEM (WHOS)</a:t>
            </a:r>
            <a:endParaRPr 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9614" y="3669181"/>
            <a:ext cx="5150387" cy="305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8"/>
          <p:cNvSpPr txBox="1"/>
          <p:nvPr/>
        </p:nvSpPr>
        <p:spPr>
          <a:xfrm>
            <a:off x="228600" y="1516701"/>
            <a:ext cx="8644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0"/>
              </a:spcBef>
              <a:spcAft>
                <a:spcPts val="0"/>
              </a:spcAft>
            </a:pPr>
            <a:r>
              <a:rPr lang="en-US" b="1" dirty="0" smtClean="0"/>
              <a:t>In June 2015 the President of </a:t>
            </a:r>
            <a:r>
              <a:rPr lang="en-US" b="1" dirty="0" err="1" smtClean="0"/>
              <a:t>CHy</a:t>
            </a:r>
            <a:r>
              <a:rPr lang="en-US" b="1" dirty="0" smtClean="0"/>
              <a:t> informed Cg-17 of </a:t>
            </a:r>
            <a:r>
              <a:rPr lang="en-US" b="1" dirty="0" err="1" smtClean="0"/>
              <a:t>CHy</a:t>
            </a:r>
            <a:r>
              <a:rPr lang="en-US" b="1" dirty="0" smtClean="0"/>
              <a:t> proposal to develop WHOS as t</a:t>
            </a:r>
            <a:r>
              <a:rPr lang="en-US" b="1" kern="0" dirty="0" smtClean="0"/>
              <a:t>he </a:t>
            </a:r>
            <a:r>
              <a:rPr lang="en-US" b="1" kern="0" dirty="0" err="1" smtClean="0"/>
              <a:t>CHy</a:t>
            </a:r>
            <a:r>
              <a:rPr lang="en-US" b="1" kern="0" dirty="0" smtClean="0"/>
              <a:t> contribution to WIGOS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</a:pPr>
            <a:endParaRPr lang="en-US" sz="1200" b="1" kern="0" dirty="0" smtClean="0"/>
          </a:p>
          <a:p>
            <a:pPr lvl="1">
              <a:spcBef>
                <a:spcPts val="0"/>
              </a:spcBef>
              <a:buFont typeface="Arial"/>
              <a:buChar char="•"/>
            </a:pPr>
            <a:r>
              <a:rPr lang="en-US" dirty="0" smtClean="0"/>
              <a:t>	</a:t>
            </a:r>
            <a:r>
              <a:rPr lang="en-US" i="1" dirty="0" smtClean="0"/>
              <a:t>Congress welcomed the effort and urged the president of </a:t>
            </a:r>
            <a:r>
              <a:rPr lang="en-US" i="1" dirty="0" err="1" smtClean="0"/>
              <a:t>CHy</a:t>
            </a:r>
            <a:r>
              <a:rPr lang="en-US" i="1" dirty="0" smtClean="0"/>
              <a:t> to continue guiding WHOS to full implementation</a:t>
            </a:r>
          </a:p>
          <a:p>
            <a:pPr lvl="1">
              <a:spcBef>
                <a:spcPts val="0"/>
              </a:spcBef>
            </a:pPr>
            <a:endParaRPr lang="en-US" sz="1200" dirty="0" smtClean="0"/>
          </a:p>
          <a:p>
            <a:pPr lvl="1">
              <a:spcBef>
                <a:spcPts val="0"/>
              </a:spcBef>
              <a:buFont typeface="Arial"/>
              <a:buChar char="•"/>
            </a:pPr>
            <a:r>
              <a:rPr lang="en-US" dirty="0" smtClean="0"/>
              <a:t> 	</a:t>
            </a:r>
            <a:r>
              <a:rPr lang="en-US" i="1" dirty="0" smtClean="0"/>
              <a:t>Congress urged the promotion of WHOS among NHSs and the hydrological community</a:t>
            </a:r>
          </a:p>
          <a:p>
            <a:pPr lvl="1">
              <a:spcBef>
                <a:spcPts val="0"/>
              </a:spcBef>
            </a:pPr>
            <a:endParaRPr lang="en-US" sz="1200" dirty="0" smtClean="0"/>
          </a:p>
        </p:txBody>
      </p:sp>
    </p:spTree>
    <p:extLst>
      <p:ext uri="{BB962C8B-B14F-4D97-AF65-F5344CB8AC3E}">
        <p14:creationId xmlns="" xmlns:p14="http://schemas.microsoft.com/office/powerpoint/2010/main" val="132106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0" y="0"/>
            <a:ext cx="9144000" cy="4846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 algn="ctr" defTabSz="457200" eaLnBrk="1" fontAlgn="auto" hangingPunct="1">
              <a:spcBef>
                <a:spcPct val="0"/>
              </a:spcBef>
              <a:spcAft>
                <a:spcPts val="0"/>
              </a:spcAft>
              <a:buClrTx/>
            </a:pP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EC-70 DOCUMENT on THE INITIAL IMPLEMENTATION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7AC2"/>
              </a:solidFill>
              <a:effectLst/>
              <a:uLnTx/>
              <a:uFillTx/>
              <a:latin typeface="+mj-lt"/>
              <a:ea typeface="+mj-ea"/>
              <a:cs typeface="Avenir LT Std 85 Heavy"/>
            </a:endParaRPr>
          </a:p>
        </p:txBody>
      </p:sp>
      <p:pic>
        <p:nvPicPr>
          <p:cNvPr id="284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008" y="484632"/>
            <a:ext cx="4682890" cy="533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tangolo 5"/>
          <p:cNvSpPr/>
          <p:nvPr/>
        </p:nvSpPr>
        <p:spPr>
          <a:xfrm>
            <a:off x="2163651" y="6211669"/>
            <a:ext cx="69803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http://www.wmo.int/</a:t>
            </a:r>
            <a:r>
              <a:rPr lang="it-IT" dirty="0" err="1" smtClean="0">
                <a:solidFill>
                  <a:srgbClr val="FF0000"/>
                </a:solidFill>
              </a:rPr>
              <a:t>pages</a:t>
            </a:r>
            <a:r>
              <a:rPr lang="it-IT" dirty="0" smtClean="0">
                <a:solidFill>
                  <a:srgbClr val="FF0000"/>
                </a:solidFill>
              </a:rPr>
              <a:t>/</a:t>
            </a:r>
            <a:r>
              <a:rPr lang="it-IT" dirty="0" err="1" smtClean="0">
                <a:solidFill>
                  <a:srgbClr val="FF0000"/>
                </a:solidFill>
              </a:rPr>
              <a:t>prog</a:t>
            </a:r>
            <a:r>
              <a:rPr lang="it-IT" dirty="0" smtClean="0">
                <a:solidFill>
                  <a:srgbClr val="FF0000"/>
                </a:solidFill>
              </a:rPr>
              <a:t>/</a:t>
            </a:r>
            <a:r>
              <a:rPr lang="it-IT" dirty="0" err="1" smtClean="0">
                <a:solidFill>
                  <a:srgbClr val="FF0000"/>
                </a:solidFill>
              </a:rPr>
              <a:t>hwrp</a:t>
            </a:r>
            <a:r>
              <a:rPr lang="it-IT" dirty="0" smtClean="0">
                <a:solidFill>
                  <a:srgbClr val="FF0000"/>
                </a:solidFill>
              </a:rPr>
              <a:t>/</a:t>
            </a:r>
            <a:r>
              <a:rPr lang="it-IT" dirty="0" err="1" smtClean="0">
                <a:solidFill>
                  <a:srgbClr val="FF0000"/>
                </a:solidFill>
              </a:rPr>
              <a:t>chy</a:t>
            </a:r>
            <a:r>
              <a:rPr lang="it-IT" dirty="0" smtClean="0">
                <a:solidFill>
                  <a:srgbClr val="FF0000"/>
                </a:solidFill>
              </a:rPr>
              <a:t>/</a:t>
            </a:r>
            <a:r>
              <a:rPr lang="it-IT" dirty="0" err="1" smtClean="0">
                <a:solidFill>
                  <a:srgbClr val="FF0000"/>
                </a:solidFill>
              </a:rPr>
              <a:t>whos</a:t>
            </a:r>
            <a:r>
              <a:rPr lang="it-IT" dirty="0" smtClean="0">
                <a:solidFill>
                  <a:srgbClr val="FF0000"/>
                </a:solidFill>
              </a:rPr>
              <a:t>/</a:t>
            </a:r>
            <a:r>
              <a:rPr lang="it-IT" dirty="0" err="1" smtClean="0">
                <a:solidFill>
                  <a:srgbClr val="FF0000"/>
                </a:solidFill>
              </a:rPr>
              <a:t>documents</a:t>
            </a:r>
            <a:r>
              <a:rPr lang="it-IT" dirty="0" smtClean="0">
                <a:solidFill>
                  <a:srgbClr val="FF0000"/>
                </a:solidFill>
              </a:rPr>
              <a:t>/WHOS_Phase-II_Initial_Implementation_Plan.pdf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 txBox="1">
            <a:spLocks noGrp="1"/>
          </p:cNvSpPr>
          <p:nvPr>
            <p:ph type="title"/>
          </p:nvPr>
        </p:nvSpPr>
        <p:spPr>
          <a:xfrm>
            <a:off x="218875" y="365125"/>
            <a:ext cx="8925000" cy="1325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 dirty="0" smtClean="0"/>
              <a:t>Tethys </a:t>
            </a:r>
            <a:r>
              <a:rPr lang="en" dirty="0"/>
              <a:t>GRACE App</a:t>
            </a:r>
            <a:endParaRPr dirty="0"/>
          </a:p>
        </p:txBody>
      </p:sp>
      <p:pic>
        <p:nvPicPr>
          <p:cNvPr id="293" name="Shape 2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3476" y="1773101"/>
            <a:ext cx="6561099" cy="4678499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Shape 294"/>
          <p:cNvSpPr/>
          <p:nvPr/>
        </p:nvSpPr>
        <p:spPr>
          <a:xfrm>
            <a:off x="75050" y="3883500"/>
            <a:ext cx="2277000" cy="2786400"/>
          </a:xfrm>
          <a:prstGeom prst="wedgeRoundRectCallout">
            <a:avLst>
              <a:gd name="adj1" fmla="val 55787"/>
              <a:gd name="adj2" fmla="val -68941"/>
              <a:gd name="adj3" fmla="val 0"/>
            </a:avLst>
          </a:prstGeom>
          <a:solidFill>
            <a:srgbClr val="F3F3F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pic>
        <p:nvPicPr>
          <p:cNvPr id="295" name="Shape 29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8851" y="4123254"/>
            <a:ext cx="1989375" cy="2306881"/>
          </a:xfrm>
          <a:prstGeom prst="rect">
            <a:avLst/>
          </a:prstGeom>
          <a:noFill/>
          <a:ln w="19050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96" name="Shape 296"/>
          <p:cNvSpPr txBox="1"/>
          <p:nvPr/>
        </p:nvSpPr>
        <p:spPr>
          <a:xfrm>
            <a:off x="120900" y="1480033"/>
            <a:ext cx="2277000" cy="19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" sz="2400"/>
              <a:t>- GRACE Data</a:t>
            </a:r>
            <a:endParaRPr sz="2400"/>
          </a:p>
          <a:p>
            <a:endParaRPr sz="2400"/>
          </a:p>
          <a:p>
            <a:r>
              <a:rPr lang="en" sz="2400"/>
              <a:t>- GLDAS Data</a:t>
            </a:r>
            <a:endParaRPr sz="2400"/>
          </a:p>
          <a:p>
            <a:endParaRPr sz="2400"/>
          </a:p>
          <a:p>
            <a:r>
              <a:rPr lang="en" sz="2400"/>
              <a:t>- Calculated Groundwater Data</a:t>
            </a:r>
            <a:endParaRPr sz="2400"/>
          </a:p>
        </p:txBody>
      </p:sp>
    </p:spTree>
    <p:extLst>
      <p:ext uri="{BB962C8B-B14F-4D97-AF65-F5344CB8AC3E}">
        <p14:creationId xmlns="" xmlns:p14="http://schemas.microsoft.com/office/powerpoint/2010/main" val="164386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2163" y="190500"/>
            <a:ext cx="5019675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143000" y="390525"/>
            <a:ext cx="6860381" cy="128587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9BB99B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endParaRPr lang="en-CA" altLang="en-US" sz="2800" kern="0" dirty="0"/>
          </a:p>
        </p:txBody>
      </p:sp>
      <p:sp>
        <p:nvSpPr>
          <p:cNvPr id="9" name="TextBox 8"/>
          <p:cNvSpPr txBox="1"/>
          <p:nvPr/>
        </p:nvSpPr>
        <p:spPr>
          <a:xfrm>
            <a:off x="373488" y="390525"/>
            <a:ext cx="8500056" cy="6586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557D55"/>
              </a:buClr>
              <a:defRPr/>
            </a:pPr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These are the fine people that </a:t>
            </a:r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</a:t>
            </a:r>
          </a:p>
          <a:p>
            <a:pPr algn="ctr">
              <a:buClr>
                <a:srgbClr val="557D55"/>
              </a:buClr>
              <a:defRPr/>
            </a:pPr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WaterML2-GroundWater what </a:t>
            </a:r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</a:t>
            </a:r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</a:t>
            </a:r>
          </a:p>
          <a:p>
            <a:pPr marL="342900" indent="-342900" algn="ctr">
              <a:spcAft>
                <a:spcPts val="0"/>
              </a:spcAft>
              <a:buClr>
                <a:srgbClr val="557D55"/>
              </a:buClr>
              <a:defRPr/>
            </a:pPr>
            <a:endParaRPr lang="en-CA" sz="2000" dirty="0" smtClean="0"/>
          </a:p>
          <a:p>
            <a:pPr marL="342900" indent="-342900"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err="1" smtClean="0"/>
              <a:t>Boyan</a:t>
            </a:r>
            <a:r>
              <a:rPr lang="en-CA" sz="2000" dirty="0" smtClean="0"/>
              <a:t> </a:t>
            </a:r>
            <a:r>
              <a:rPr lang="en-CA" sz="2000" dirty="0"/>
              <a:t>Brodaric (GSC)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Dave </a:t>
            </a:r>
            <a:r>
              <a:rPr lang="en-CA" sz="2000" dirty="0"/>
              <a:t>Blodgett (USGS)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Eric </a:t>
            </a:r>
            <a:r>
              <a:rPr lang="en-CA" sz="2000" dirty="0"/>
              <a:t>Boisvert (GSC)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Francois </a:t>
            </a:r>
            <a:r>
              <a:rPr lang="en-CA" sz="2000" dirty="0"/>
              <a:t>Letourneau (GSC)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Jessica </a:t>
            </a:r>
            <a:r>
              <a:rPr lang="en-CA" sz="2000" dirty="0" err="1"/>
              <a:t>Lucido</a:t>
            </a:r>
            <a:r>
              <a:rPr lang="en-CA" sz="2000" dirty="0"/>
              <a:t> (USGS)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Sylvain </a:t>
            </a:r>
            <a:r>
              <a:rPr lang="en-CA" sz="2000" dirty="0" err="1"/>
              <a:t>Grellet</a:t>
            </a:r>
            <a:r>
              <a:rPr lang="en-CA" sz="2000" dirty="0"/>
              <a:t> (BRGM)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Laurence </a:t>
            </a:r>
            <a:r>
              <a:rPr lang="en-CA" sz="2000" dirty="0"/>
              <a:t>Chery (BRGM)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Bernhard </a:t>
            </a:r>
            <a:r>
              <a:rPr lang="en-CA" sz="2000" dirty="0"/>
              <a:t>Wagner (BGS)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Alex </a:t>
            </a:r>
            <a:r>
              <a:rPr lang="en-CA" sz="2000" dirty="0"/>
              <a:t>Kmoch (GMS/U </a:t>
            </a:r>
            <a:r>
              <a:rPr lang="en-CA" sz="2000" dirty="0" err="1"/>
              <a:t>Salz</a:t>
            </a:r>
            <a:r>
              <a:rPr lang="en-CA" sz="2000" dirty="0"/>
              <a:t>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Peter </a:t>
            </a:r>
            <a:r>
              <a:rPr lang="en-CA" sz="2000" dirty="0"/>
              <a:t>Dahlhaus (</a:t>
            </a:r>
            <a:r>
              <a:rPr lang="en-CA" sz="2000" dirty="0" err="1"/>
              <a:t>FedUni</a:t>
            </a:r>
            <a:r>
              <a:rPr lang="en-CA" sz="2000" dirty="0"/>
              <a:t>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Andrew </a:t>
            </a:r>
            <a:r>
              <a:rPr lang="en-CA" sz="2000" dirty="0"/>
              <a:t>MacLeod (</a:t>
            </a:r>
            <a:r>
              <a:rPr lang="en-CA" sz="2000" dirty="0" err="1"/>
              <a:t>FedUni</a:t>
            </a:r>
            <a:r>
              <a:rPr lang="en-CA" sz="2000" dirty="0"/>
              <a:t>)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2000" dirty="0" smtClean="0"/>
              <a:t>Bruce </a:t>
            </a:r>
            <a:r>
              <a:rPr lang="en-CA" sz="2000" dirty="0"/>
              <a:t>Simons (CSIRO/BOM</a:t>
            </a:r>
            <a:r>
              <a:rPr lang="en-CA" sz="2000" dirty="0" smtClean="0"/>
              <a:t>)</a:t>
            </a:r>
          </a:p>
          <a:p>
            <a:pPr algn="ctr">
              <a:buClr>
                <a:srgbClr val="557D55"/>
              </a:buClr>
              <a:defRPr/>
            </a:pPr>
            <a:endParaRPr lang="en-CA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Clr>
                <a:srgbClr val="557D55"/>
              </a:buClr>
              <a:defRPr/>
            </a:pPr>
            <a:r>
              <a:rPr lang="en-CA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</a:t>
            </a:r>
            <a:r>
              <a:rPr lang="en-CA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you!</a:t>
            </a:r>
          </a:p>
          <a:p>
            <a:pPr algn="ctr">
              <a:spcAft>
                <a:spcPts val="0"/>
              </a:spcAft>
              <a:buClr>
                <a:srgbClr val="557D55"/>
              </a:buClr>
              <a:defRPr/>
            </a:pPr>
            <a:endParaRPr lang="en-CA" sz="2000" dirty="0"/>
          </a:p>
          <a:p>
            <a:pPr>
              <a:spcAft>
                <a:spcPts val="0"/>
              </a:spcAft>
              <a:buClr>
                <a:srgbClr val="557D55"/>
              </a:buClr>
              <a:defRPr/>
            </a:pPr>
            <a:r>
              <a:rPr lang="en-CA" sz="1600" dirty="0" smtClean="0"/>
              <a:t>   </a:t>
            </a:r>
          </a:p>
          <a:p>
            <a:pPr>
              <a:spcAft>
                <a:spcPts val="1000"/>
              </a:spcAft>
              <a:buClr>
                <a:srgbClr val="557D55"/>
              </a:buClr>
              <a:defRPr/>
            </a:pPr>
            <a:endParaRPr lang="en-CA" sz="1600" dirty="0">
              <a:solidFill>
                <a:srgbClr val="557D5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</a:t>
            </a:r>
            <a:r>
              <a:rPr lang="en-US" sz="4800" dirty="0" smtClean="0">
                <a:solidFill>
                  <a:srgbClr val="000090"/>
                </a:solidFill>
              </a:rPr>
              <a:t>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1056</TotalTime>
  <Words>763</Words>
  <Application>Microsoft Office PowerPoint</Application>
  <PresentationFormat>Presentazione su schermo (4:3)</PresentationFormat>
  <Paragraphs>160</Paragraphs>
  <Slides>27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28" baseType="lpstr">
      <vt:lpstr>WMO_WHITE_Powerpoint_en_fr</vt:lpstr>
      <vt:lpstr>Diapositiva 1</vt:lpstr>
      <vt:lpstr>International Standardization for Water Data</vt:lpstr>
      <vt:lpstr>WaterML2.0 standards</vt:lpstr>
      <vt:lpstr>ADOPTIONS by OGC and WMO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WMO INTEGRATED GLOBAL OBSERVING SYSTEM (WIGOS) and WMO HYDROLOGICAL OBSERVING SYSTEM (WHOS)</vt:lpstr>
      <vt:lpstr>Diapositiva 23</vt:lpstr>
      <vt:lpstr>Tethys GRACE App</vt:lpstr>
      <vt:lpstr>Diapositiva 25</vt:lpstr>
      <vt:lpstr>Diapositiva 26</vt:lpstr>
      <vt:lpstr>Diapositiva 27</vt:lpstr>
    </vt:vector>
  </TitlesOfParts>
  <Company>World Meteorological Organization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Your User Name</cp:lastModifiedBy>
  <cp:revision>204</cp:revision>
  <dcterms:created xsi:type="dcterms:W3CDTF">2016-08-17T13:13:24Z</dcterms:created>
  <dcterms:modified xsi:type="dcterms:W3CDTF">2019-02-17T18:17:43Z</dcterms:modified>
</cp:coreProperties>
</file>