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custom-properties+xml" PartName="/docProps/custom.xml"/>
  <Override ContentType="application/vnd.openxmlformats-officedocument.presentationml.handoutMaster+xml" PartName="/ppt/handoutMasters/handoutMaster1.xml"/>
  <Override ContentType="application/vnd.openxmlformats-officedocument.presentationml.notesMaster+xml" PartName="/ppt/notesMasters/notesMaster1.xml"/>
  <Override ContentType="application/vnd.openxmlformats-officedocument.presentationml.notesSlide+xml" PartName="/ppt/notesSlides/notesSlide1.xml"/>
  <Override ContentType="application/vnd.openxmlformats-officedocument.presentationml.presProps+xml" PartName="/ppt/presProps.xml"/>
  <Override ContentType="application/vnd.openxmlformats-officedocument.presentationml.presentation.main+xml" PartName="/ppt/presentation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</Types>
</file>

<file path=_rels/.rels><?xml version="1.0" encoding="UTF-8" ?><Relationships xmlns="http://schemas.openxmlformats.org/package/2006/relationships"><Relationship Target="ppt/presentation.xml" Type="http://schemas.openxmlformats.org/officeDocument/2006/relationships/officeDocument" Id="rId1"></Relationship><Relationship Target="docProps/core.xml" Type="http://schemas.openxmlformats.org/package/2006/relationships/metadata/core-properties" Id="rId2"></Relationship><Relationship Target="docProps/app.xml" Type="http://schemas.openxmlformats.org/officeDocument/2006/relationships/extended-properties" Id="rId3"></Relationship><Relationship Target="docProps/custom.xml" Type="http://schemas.openxmlformats.org/officeDocument/2006/relationships/custom-properties" Id="rId4"></Relationship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2" r:id="rId1"/>
  </p:sldMasterIdLst>
  <p:notesMasterIdLst>
    <p:notesMasterId r:id="rId11"/>
  </p:notesMasterIdLst>
  <p:handoutMasterIdLst>
    <p:handoutMasterId r:id="rId12"/>
  </p:handoutMasterIdLst>
  <p:sldIdLst>
    <p:sldId id="589" r:id="rId2"/>
    <p:sldId id="590" r:id="rId3"/>
    <p:sldId id="591" r:id="rId4"/>
    <p:sldId id="592" r:id="rId5"/>
    <p:sldId id="593" r:id="rId6"/>
    <p:sldId id="594" r:id="rId7"/>
    <p:sldId id="595" r:id="rId8"/>
    <p:sldId id="596" r:id="rId9"/>
    <p:sldId id="597" r:id="rId10"/>
  </p:sldIdLst>
  <p:sldSz cx="12192000" cy="6858000"/>
  <p:notesSz cx="9931400" cy="143637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900" b="1" kern="1200">
        <a:solidFill>
          <a:schemeClr val="bg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900" b="1" kern="1200">
        <a:solidFill>
          <a:schemeClr val="bg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900" b="1" kern="1200">
        <a:solidFill>
          <a:schemeClr val="bg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900" b="1" kern="1200">
        <a:solidFill>
          <a:schemeClr val="bg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900" b="1" kern="1200">
        <a:solidFill>
          <a:schemeClr val="bg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sz="900" b="1" kern="1200">
        <a:solidFill>
          <a:schemeClr val="bg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sz="900" b="1" kern="1200">
        <a:solidFill>
          <a:schemeClr val="bg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sz="900" b="1" kern="1200">
        <a:solidFill>
          <a:schemeClr val="bg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sz="900" b="1" kern="1200">
        <a:solidFill>
          <a:schemeClr val="bg1"/>
        </a:solidFill>
        <a:latin typeface="Tahoma" pitchFamily="34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Overview" id="{E2FCF128-FF72-485E-8C66-9E55E3AB6128}">
          <p14:sldIdLst>
            <p14:sldId id="589"/>
          </p14:sldIdLst>
        </p14:section>
        <p14:section name="Introduction" id="{4944A5D7-A20F-438B-875C-E77C0929B24F}">
          <p14:sldIdLst>
            <p14:sldId id="590"/>
            <p14:sldId id="591"/>
            <p14:sldId id="592"/>
          </p14:sldIdLst>
        </p14:section>
        <p14:section name="Compliance with CF Conventions" id="{6B271828-974B-40C3-BF1A-A9140B0D4F35}">
          <p14:sldIdLst>
            <p14:sldId id="593"/>
            <p14:sldId id="594"/>
            <p14:sldId id="595"/>
          </p14:sldIdLst>
        </p14:section>
        <p14:section name="Collaboration with the CF Community" id="{F182F142-A58C-42AD-AE7F-E98B27FA0E38}">
          <p14:sldIdLst>
            <p14:sldId id="596"/>
          </p14:sldIdLst>
        </p14:section>
        <p14:section name="Recommendations" id="{075615BF-1E37-4A81-8C9F-C83DE0093A24}">
          <p14:sldIdLst>
            <p14:sldId id="59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164" userDrawn="1">
          <p15:clr>
            <a:srgbClr val="A4A3A4"/>
          </p15:clr>
        </p15:guide>
        <p15:guide id="2" orient="horz" pos="1410" userDrawn="1">
          <p15:clr>
            <a:srgbClr val="A4A3A4"/>
          </p15:clr>
        </p15:guide>
        <p15:guide id="3" orient="horz" pos="2715" userDrawn="1">
          <p15:clr>
            <a:srgbClr val="A4A3A4"/>
          </p15:clr>
        </p15:guide>
        <p15:guide id="4" orient="horz" pos="2389" userDrawn="1">
          <p15:clr>
            <a:srgbClr val="A4A3A4"/>
          </p15:clr>
        </p15:guide>
        <p15:guide id="5" orient="horz" pos="2064" userDrawn="1">
          <p15:clr>
            <a:srgbClr val="A4A3A4"/>
          </p15:clr>
        </p15:guide>
        <p15:guide id="6" orient="horz" pos="1735" userDrawn="1">
          <p15:clr>
            <a:srgbClr val="A4A3A4"/>
          </p15:clr>
        </p15:guide>
        <p15:guide id="7" orient="horz" pos="3369" userDrawn="1">
          <p15:clr>
            <a:srgbClr val="A4A3A4"/>
          </p15:clr>
        </p15:guide>
        <p15:guide id="8" orient="horz" pos="3698" userDrawn="1">
          <p15:clr>
            <a:srgbClr val="A4A3A4"/>
          </p15:clr>
        </p15:guide>
        <p15:guide id="9" pos="5186" userDrawn="1">
          <p15:clr>
            <a:srgbClr val="A4A3A4"/>
          </p15:clr>
        </p15:guide>
        <p15:guide id="10" pos="241" userDrawn="1">
          <p15:clr>
            <a:srgbClr val="A4A3A4"/>
          </p15:clr>
        </p15:guide>
        <p15:guide id="11" pos="1910" userDrawn="1">
          <p15:clr>
            <a:srgbClr val="A4A3A4"/>
          </p15:clr>
        </p15:guide>
        <p15:guide id="12" pos="6005" userDrawn="1">
          <p15:clr>
            <a:srgbClr val="A4A3A4"/>
          </p15:clr>
        </p15:guide>
        <p15:guide id="13" pos="6838" userDrawn="1">
          <p15:clr>
            <a:srgbClr val="A4A3A4"/>
          </p15:clr>
        </p15:guide>
        <p15:guide id="14" pos="2751" userDrawn="1">
          <p15:clr>
            <a:srgbClr val="A4A3A4"/>
          </p15:clr>
        </p15:guide>
        <p15:guide id="15" pos="107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4525">
          <p15:clr>
            <a:srgbClr val="A4A3A4"/>
          </p15:clr>
        </p15:guide>
        <p15:guide id="2" pos="3127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5E2"/>
    <a:srgbClr val="FEDB00"/>
    <a:srgbClr val="99C221"/>
    <a:srgbClr val="00205B"/>
    <a:srgbClr val="FE5000"/>
    <a:srgbClr val="C5B9AC"/>
    <a:srgbClr val="CB333B"/>
    <a:srgbClr val="968C8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800" autoAdjust="0"/>
    <p:restoredTop sz="90299" autoAdjust="0"/>
  </p:normalViewPr>
  <p:slideViewPr>
    <p:cSldViewPr snapToGrid="0">
      <p:cViewPr varScale="1">
        <p:scale>
          <a:sx n="126" d="100"/>
          <a:sy n="126" d="100"/>
        </p:scale>
        <p:origin x="156" y="240"/>
      </p:cViewPr>
      <p:guideLst>
        <p:guide orient="horz" pos="1164"/>
        <p:guide orient="horz" pos="1410"/>
        <p:guide orient="horz" pos="2715"/>
        <p:guide orient="horz" pos="2389"/>
        <p:guide orient="horz" pos="2064"/>
        <p:guide orient="horz" pos="1735"/>
        <p:guide orient="horz" pos="3369"/>
        <p:guide orient="horz" pos="3698"/>
        <p:guide pos="5186"/>
        <p:guide pos="241"/>
        <p:guide pos="1910"/>
        <p:guide pos="6005"/>
        <p:guide pos="6838"/>
        <p:guide pos="2751"/>
        <p:guide pos="107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-10020"/>
    </p:cViewPr>
  </p:sorterViewPr>
  <p:notesViewPr>
    <p:cSldViewPr snapToGrid="0">
      <p:cViewPr varScale="1">
        <p:scale>
          <a:sx n="49" d="100"/>
          <a:sy n="49" d="100"/>
        </p:scale>
        <p:origin x="3048" y="101"/>
      </p:cViewPr>
      <p:guideLst>
        <p:guide orient="horz" pos="4525"/>
        <p:guide pos="3127"/>
      </p:guideLst>
    </p:cSldViewPr>
  </p:notesViewPr>
  <p:gridSpacing cx="72008" cy="72008"/>
</p:viewPr>
</file>

<file path=ppt/_rels/presentation.xml.rels><?xml version="1.0" encoding="UTF-8" ?><Relationships xmlns="http://schemas.openxmlformats.org/package/2006/relationships"><Relationship Target="slides/slide7.xml" Type="http://schemas.openxmlformats.org/officeDocument/2006/relationships/slide" Id="rId8"></Relationship><Relationship Target="presProps.xml" Type="http://schemas.openxmlformats.org/officeDocument/2006/relationships/presProps" Id="rId13"></Relationship><Relationship Target="slides/slide2.xml" Type="http://schemas.openxmlformats.org/officeDocument/2006/relationships/slide" Id="rId3"></Relationship><Relationship Target="slides/slide6.xml" Type="http://schemas.openxmlformats.org/officeDocument/2006/relationships/slide" Id="rId7"></Relationship><Relationship Target="handoutMasters/handoutMaster1.xml" Type="http://schemas.openxmlformats.org/officeDocument/2006/relationships/handoutMaster" Id="rId12"></Relationship><Relationship Target="slides/slide1.xml" Type="http://schemas.openxmlformats.org/officeDocument/2006/relationships/slide" Id="rId2"></Relationship><Relationship Target="tableStyles.xml" Type="http://schemas.openxmlformats.org/officeDocument/2006/relationships/tableStyles" Id="rId16"></Relationship><Relationship Target="slideMasters/slideMaster1.xml" Type="http://schemas.openxmlformats.org/officeDocument/2006/relationships/slideMaster" Id="rId1"></Relationship><Relationship Target="slides/slide5.xml" Type="http://schemas.openxmlformats.org/officeDocument/2006/relationships/slide" Id="rId6"></Relationship><Relationship Target="notesMasters/notesMaster1.xml" Type="http://schemas.openxmlformats.org/officeDocument/2006/relationships/notesMaster" Id="rId11"></Relationship><Relationship Target="slides/slide4.xml" Type="http://schemas.openxmlformats.org/officeDocument/2006/relationships/slide" Id="rId5"></Relationship><Relationship Target="theme/theme1.xml" Type="http://schemas.openxmlformats.org/officeDocument/2006/relationships/theme" Id="rId15"></Relationship><Relationship Target="slides/slide9.xml" Type="http://schemas.openxmlformats.org/officeDocument/2006/relationships/slide" Id="rId10"></Relationship><Relationship Target="slides/slide3.xml" Type="http://schemas.openxmlformats.org/officeDocument/2006/relationships/slide" Id="rId4"></Relationship><Relationship Target="slides/slide8.xml" Type="http://schemas.openxmlformats.org/officeDocument/2006/relationships/slide" Id="rId9"></Relationship><Relationship Target="viewProps.xml" Type="http://schemas.openxmlformats.org/officeDocument/2006/relationships/viewProps" Id="rId14"></Relationship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defTabSz="1336954" eaLnBrk="0" hangingPunct="0">
              <a:spcBef>
                <a:spcPct val="0"/>
              </a:spcBef>
              <a:defRPr sz="1700" b="0">
                <a:solidFill>
                  <a:srgbClr val="000000"/>
                </a:solidFill>
                <a:latin typeface="Helvetica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2697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9982200" y="0"/>
            <a:ext cx="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r" defTabSz="1336954" eaLnBrk="0" hangingPunct="0">
              <a:spcBef>
                <a:spcPct val="0"/>
              </a:spcBef>
              <a:defRPr sz="1700" b="0">
                <a:solidFill>
                  <a:srgbClr val="000000"/>
                </a:solidFill>
                <a:latin typeface="Helvetica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2698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14090650"/>
            <a:ext cx="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defTabSz="1336954" eaLnBrk="0" hangingPunct="0">
              <a:spcBef>
                <a:spcPct val="0"/>
              </a:spcBef>
              <a:defRPr sz="1700" b="0">
                <a:solidFill>
                  <a:srgbClr val="000000"/>
                </a:solidFill>
                <a:latin typeface="Helvetica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2698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9707563" y="14085888"/>
            <a:ext cx="274637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r" defTabSz="1336954" eaLnBrk="0" hangingPunct="0">
              <a:spcBef>
                <a:spcPct val="0"/>
              </a:spcBef>
              <a:defRPr sz="1700" b="0">
                <a:solidFill>
                  <a:srgbClr val="000000"/>
                </a:solidFill>
                <a:latin typeface="Helvetica" pitchFamily="34" charset="0"/>
              </a:defRPr>
            </a:lvl1pPr>
          </a:lstStyle>
          <a:p>
            <a:pPr>
              <a:defRPr/>
            </a:pPr>
            <a:fld id="{E842FA72-B9ED-494F-A64D-EC1E1901C355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093611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3601" tIns="66800" rIns="133601" bIns="66800" numCol="1" anchor="t" anchorCtr="0" compatLnSpc="1">
            <a:prstTxWarp prst="textNoShape">
              <a:avLst/>
            </a:prstTxWarp>
          </a:bodyPr>
          <a:lstStyle>
            <a:lvl1pPr defTabSz="1336954" eaLnBrk="0" hangingPunct="0">
              <a:spcBef>
                <a:spcPct val="0"/>
              </a:spcBef>
              <a:defRPr sz="17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9275" y="0"/>
            <a:ext cx="4302125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3601" tIns="66800" rIns="133601" bIns="66800" numCol="1" anchor="t" anchorCtr="0" compatLnSpc="1">
            <a:prstTxWarp prst="textNoShape">
              <a:avLst/>
            </a:prstTxWarp>
          </a:bodyPr>
          <a:lstStyle>
            <a:lvl1pPr algn="r" defTabSz="1336954" eaLnBrk="0" hangingPunct="0">
              <a:spcBef>
                <a:spcPct val="0"/>
              </a:spcBef>
              <a:defRPr sz="17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0582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77800" y="1074738"/>
            <a:ext cx="9575800" cy="53863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322388" y="6819900"/>
            <a:ext cx="7286625" cy="646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3601" tIns="66800" rIns="133601" bIns="6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13644563"/>
            <a:ext cx="4302125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3601" tIns="66800" rIns="133601" bIns="66800" numCol="1" anchor="b" anchorCtr="0" compatLnSpc="1">
            <a:prstTxWarp prst="textNoShape">
              <a:avLst/>
            </a:prstTxWarp>
          </a:bodyPr>
          <a:lstStyle>
            <a:lvl1pPr defTabSz="1336954" eaLnBrk="0" hangingPunct="0">
              <a:spcBef>
                <a:spcPct val="0"/>
              </a:spcBef>
              <a:defRPr sz="17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9275" y="13644563"/>
            <a:ext cx="4302125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3601" tIns="66800" rIns="133601" bIns="66800" numCol="1" anchor="b" anchorCtr="0" compatLnSpc="1">
            <a:prstTxWarp prst="textNoShape">
              <a:avLst/>
            </a:prstTxWarp>
          </a:bodyPr>
          <a:lstStyle>
            <a:lvl1pPr algn="r" defTabSz="1336954" eaLnBrk="0" hangingPunct="0">
              <a:spcBef>
                <a:spcPct val="0"/>
              </a:spcBef>
              <a:defRPr sz="17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7FE02029-9BE2-4139-82E8-7E205433FD51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8041907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1333500"/>
            <a:fld id="{B3123BCD-06C1-4979-A4B6-929E88FE602B}" type="slidenum">
              <a:rPr lang="de-DE" smtClean="0"/>
              <a:pPr defTabSz="1333500"/>
              <a:t>1</a:t>
            </a:fld>
            <a:endParaRPr lang="de-DE" smtClean="0"/>
          </a:p>
        </p:txBody>
      </p:sp>
      <p:sp>
        <p:nvSpPr>
          <p:cNvPr id="2068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77800" y="1074738"/>
            <a:ext cx="9575800" cy="5386387"/>
          </a:xfrm>
          <a:ln/>
        </p:spPr>
      </p:sp>
      <p:sp>
        <p:nvSpPr>
          <p:cNvPr id="2068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val="39022056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13" Type="http://schemas.openxmlformats.org/officeDocument/2006/relationships/image" Target="../media/image11.png"/><Relationship Id="rId3" Type="http://schemas.openxmlformats.org/officeDocument/2006/relationships/image" Target="../media/image5.png"/><Relationship Id="rId7" Type="http://schemas.openxmlformats.org/officeDocument/2006/relationships/image" Target="../media/image4.wmf"/><Relationship Id="rId12" Type="http://schemas.openxmlformats.org/officeDocument/2006/relationships/image" Target="../media/image10.png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oleObject" Target="../embeddings/oleObject1.bin"/><Relationship Id="rId9" Type="http://schemas.openxmlformats.org/officeDocument/2006/relationships/image" Target="../media/image7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blipFill dpi="0" rotWithShape="1">
          <a:blip r:embed="rId3">
            <a:lum/>
          </a:blip>
          <a:srcRect/>
          <a:stretch>
            <a:fillRect t="-5000" b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Rectangle 243"/>
          <p:cNvSpPr/>
          <p:nvPr userDrawn="1"/>
        </p:nvSpPr>
        <p:spPr bwMode="auto">
          <a:xfrm>
            <a:off x="8093207" y="230589"/>
            <a:ext cx="4098795" cy="112908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44308" tIns="44308" rIns="44308" bIns="44308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1125444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108" b="1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Tahoma" pitchFamily="34" charset="0"/>
            </a:endParaRPr>
          </a:p>
        </p:txBody>
      </p:sp>
      <p:grpSp>
        <p:nvGrpSpPr>
          <p:cNvPr id="5" name="Group 4"/>
          <p:cNvGrpSpPr/>
          <p:nvPr userDrawn="1"/>
        </p:nvGrpSpPr>
        <p:grpSpPr>
          <a:xfrm>
            <a:off x="8097605" y="6145001"/>
            <a:ext cx="3858471" cy="314922"/>
            <a:chOff x="369889" y="5092835"/>
            <a:chExt cx="3135008" cy="314922"/>
          </a:xfrm>
        </p:grpSpPr>
        <p:grpSp>
          <p:nvGrpSpPr>
            <p:cNvPr id="6" name="Group 5"/>
            <p:cNvGrpSpPr>
              <a:grpSpLocks/>
            </p:cNvGrpSpPr>
            <p:nvPr userDrawn="1"/>
          </p:nvGrpSpPr>
          <p:grpSpPr bwMode="auto">
            <a:xfrm>
              <a:off x="2061240" y="5298398"/>
              <a:ext cx="164978" cy="109011"/>
              <a:chOff x="4182" y="1087"/>
              <a:chExt cx="238" cy="162"/>
            </a:xfrm>
          </p:grpSpPr>
          <p:sp>
            <p:nvSpPr>
              <p:cNvPr id="233" name="Freeform 5"/>
              <p:cNvSpPr>
                <a:spLocks/>
              </p:cNvSpPr>
              <p:nvPr/>
            </p:nvSpPr>
            <p:spPr bwMode="auto">
              <a:xfrm>
                <a:off x="4182" y="1087"/>
                <a:ext cx="238" cy="162"/>
              </a:xfrm>
              <a:custGeom>
                <a:avLst/>
                <a:gdLst>
                  <a:gd name="T0" fmla="*/ 10 w 250"/>
                  <a:gd name="T1" fmla="*/ 86 h 162"/>
                  <a:gd name="T2" fmla="*/ 10 w 250"/>
                  <a:gd name="T3" fmla="*/ 0 h 162"/>
                  <a:gd name="T4" fmla="*/ 0 w 250"/>
                  <a:gd name="T5" fmla="*/ 0 h 162"/>
                  <a:gd name="T6" fmla="*/ 0 w 250"/>
                  <a:gd name="T7" fmla="*/ 86 h 162"/>
                  <a:gd name="T8" fmla="*/ 10 w 250"/>
                  <a:gd name="T9" fmla="*/ 86 h 162"/>
                  <a:gd name="T10" fmla="*/ 10 w 250"/>
                  <a:gd name="T11" fmla="*/ 86 h 16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50"/>
                  <a:gd name="T19" fmla="*/ 0 h 162"/>
                  <a:gd name="T20" fmla="*/ 250 w 250"/>
                  <a:gd name="T21" fmla="*/ 162 h 16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50" h="162">
                    <a:moveTo>
                      <a:pt x="250" y="162"/>
                    </a:moveTo>
                    <a:lnTo>
                      <a:pt x="250" y="0"/>
                    </a:lnTo>
                    <a:lnTo>
                      <a:pt x="0" y="0"/>
                    </a:lnTo>
                    <a:lnTo>
                      <a:pt x="0" y="162"/>
                    </a:lnTo>
                    <a:lnTo>
                      <a:pt x="250" y="162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234" name="Freeform 6"/>
              <p:cNvSpPr>
                <a:spLocks/>
              </p:cNvSpPr>
              <p:nvPr/>
            </p:nvSpPr>
            <p:spPr bwMode="auto">
              <a:xfrm>
                <a:off x="4182" y="1087"/>
                <a:ext cx="238" cy="53"/>
              </a:xfrm>
              <a:custGeom>
                <a:avLst/>
                <a:gdLst>
                  <a:gd name="T0" fmla="*/ 10 w 250"/>
                  <a:gd name="T1" fmla="*/ 51 h 51"/>
                  <a:gd name="T2" fmla="*/ 10 w 250"/>
                  <a:gd name="T3" fmla="*/ 0 h 51"/>
                  <a:gd name="T4" fmla="*/ 0 w 250"/>
                  <a:gd name="T5" fmla="*/ 0 h 51"/>
                  <a:gd name="T6" fmla="*/ 0 w 250"/>
                  <a:gd name="T7" fmla="*/ 51 h 51"/>
                  <a:gd name="T8" fmla="*/ 10 w 250"/>
                  <a:gd name="T9" fmla="*/ 51 h 51"/>
                  <a:gd name="T10" fmla="*/ 10 w 250"/>
                  <a:gd name="T11" fmla="*/ 51 h 5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50"/>
                  <a:gd name="T19" fmla="*/ 0 h 51"/>
                  <a:gd name="T20" fmla="*/ 250 w 250"/>
                  <a:gd name="T21" fmla="*/ 51 h 5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50" h="51">
                    <a:moveTo>
                      <a:pt x="250" y="51"/>
                    </a:moveTo>
                    <a:lnTo>
                      <a:pt x="250" y="0"/>
                    </a:lnTo>
                    <a:lnTo>
                      <a:pt x="0" y="0"/>
                    </a:lnTo>
                    <a:lnTo>
                      <a:pt x="0" y="51"/>
                    </a:lnTo>
                    <a:lnTo>
                      <a:pt x="250" y="5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235" name="Freeform 7"/>
              <p:cNvSpPr>
                <a:spLocks/>
              </p:cNvSpPr>
              <p:nvPr/>
            </p:nvSpPr>
            <p:spPr bwMode="auto">
              <a:xfrm>
                <a:off x="4182" y="1198"/>
                <a:ext cx="238" cy="51"/>
              </a:xfrm>
              <a:custGeom>
                <a:avLst/>
                <a:gdLst>
                  <a:gd name="T0" fmla="*/ 10 w 250"/>
                  <a:gd name="T1" fmla="*/ 50 h 50"/>
                  <a:gd name="T2" fmla="*/ 10 w 250"/>
                  <a:gd name="T3" fmla="*/ 0 h 50"/>
                  <a:gd name="T4" fmla="*/ 0 w 250"/>
                  <a:gd name="T5" fmla="*/ 0 h 50"/>
                  <a:gd name="T6" fmla="*/ 0 w 250"/>
                  <a:gd name="T7" fmla="*/ 50 h 50"/>
                  <a:gd name="T8" fmla="*/ 10 w 250"/>
                  <a:gd name="T9" fmla="*/ 50 h 50"/>
                  <a:gd name="T10" fmla="*/ 10 w 250"/>
                  <a:gd name="T11" fmla="*/ 50 h 5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50"/>
                  <a:gd name="T19" fmla="*/ 0 h 50"/>
                  <a:gd name="T20" fmla="*/ 250 w 250"/>
                  <a:gd name="T21" fmla="*/ 50 h 5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50" h="50">
                    <a:moveTo>
                      <a:pt x="250" y="50"/>
                    </a:moveTo>
                    <a:lnTo>
                      <a:pt x="250" y="0"/>
                    </a:lnTo>
                    <a:lnTo>
                      <a:pt x="0" y="0"/>
                    </a:lnTo>
                    <a:lnTo>
                      <a:pt x="0" y="50"/>
                    </a:lnTo>
                    <a:lnTo>
                      <a:pt x="250" y="50"/>
                    </a:lnTo>
                    <a:close/>
                  </a:path>
                </a:pathLst>
              </a:custGeom>
              <a:solidFill>
                <a:srgbClr val="FF19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236" name="Freeform 8"/>
              <p:cNvSpPr>
                <a:spLocks/>
              </p:cNvSpPr>
              <p:nvPr/>
            </p:nvSpPr>
            <p:spPr bwMode="auto">
              <a:xfrm>
                <a:off x="4182" y="1087"/>
                <a:ext cx="238" cy="162"/>
              </a:xfrm>
              <a:custGeom>
                <a:avLst/>
                <a:gdLst>
                  <a:gd name="T0" fmla="*/ 10 w 250"/>
                  <a:gd name="T1" fmla="*/ 86 h 162"/>
                  <a:gd name="T2" fmla="*/ 0 w 250"/>
                  <a:gd name="T3" fmla="*/ 86 h 162"/>
                  <a:gd name="T4" fmla="*/ 0 w 250"/>
                  <a:gd name="T5" fmla="*/ 0 h 162"/>
                  <a:gd name="T6" fmla="*/ 10 w 250"/>
                  <a:gd name="T7" fmla="*/ 0 h 162"/>
                  <a:gd name="T8" fmla="*/ 10 w 250"/>
                  <a:gd name="T9" fmla="*/ 86 h 162"/>
                  <a:gd name="T10" fmla="*/ 10 w 250"/>
                  <a:gd name="T11" fmla="*/ 86 h 16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50"/>
                  <a:gd name="T19" fmla="*/ 0 h 162"/>
                  <a:gd name="T20" fmla="*/ 250 w 250"/>
                  <a:gd name="T21" fmla="*/ 162 h 16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50" h="162">
                    <a:moveTo>
                      <a:pt x="250" y="162"/>
                    </a:moveTo>
                    <a:lnTo>
                      <a:pt x="0" y="162"/>
                    </a:lnTo>
                    <a:lnTo>
                      <a:pt x="0" y="0"/>
                    </a:lnTo>
                    <a:lnTo>
                      <a:pt x="250" y="0"/>
                    </a:lnTo>
                    <a:lnTo>
                      <a:pt x="250" y="162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237" name="Freeform 9"/>
              <p:cNvSpPr>
                <a:spLocks/>
              </p:cNvSpPr>
              <p:nvPr/>
            </p:nvSpPr>
            <p:spPr bwMode="auto">
              <a:xfrm>
                <a:off x="4237" y="1132"/>
                <a:ext cx="71" cy="83"/>
              </a:xfrm>
              <a:custGeom>
                <a:avLst/>
                <a:gdLst>
                  <a:gd name="T0" fmla="*/ 11 w 72"/>
                  <a:gd name="T1" fmla="*/ 42 h 84"/>
                  <a:gd name="T2" fmla="*/ 11 w 72"/>
                  <a:gd name="T3" fmla="*/ 42 h 84"/>
                  <a:gd name="T4" fmla="*/ 11 w 72"/>
                  <a:gd name="T5" fmla="*/ 42 h 84"/>
                  <a:gd name="T6" fmla="*/ 11 w 72"/>
                  <a:gd name="T7" fmla="*/ 42 h 84"/>
                  <a:gd name="T8" fmla="*/ 11 w 72"/>
                  <a:gd name="T9" fmla="*/ 42 h 84"/>
                  <a:gd name="T10" fmla="*/ 11 w 72"/>
                  <a:gd name="T11" fmla="*/ 42 h 84"/>
                  <a:gd name="T12" fmla="*/ 11 w 72"/>
                  <a:gd name="T13" fmla="*/ 42 h 84"/>
                  <a:gd name="T14" fmla="*/ 6 w 72"/>
                  <a:gd name="T15" fmla="*/ 42 h 84"/>
                  <a:gd name="T16" fmla="*/ 0 w 72"/>
                  <a:gd name="T17" fmla="*/ 42 h 84"/>
                  <a:gd name="T18" fmla="*/ 0 w 72"/>
                  <a:gd name="T19" fmla="*/ 42 h 84"/>
                  <a:gd name="T20" fmla="*/ 0 w 72"/>
                  <a:gd name="T21" fmla="*/ 39 h 84"/>
                  <a:gd name="T22" fmla="*/ 0 w 72"/>
                  <a:gd name="T23" fmla="*/ 22 h 84"/>
                  <a:gd name="T24" fmla="*/ 0 w 72"/>
                  <a:gd name="T25" fmla="*/ 0 h 84"/>
                  <a:gd name="T26" fmla="*/ 11 w 72"/>
                  <a:gd name="T27" fmla="*/ 0 h 84"/>
                  <a:gd name="T28" fmla="*/ 11 w 72"/>
                  <a:gd name="T29" fmla="*/ 6 h 84"/>
                  <a:gd name="T30" fmla="*/ 11 w 72"/>
                  <a:gd name="T31" fmla="*/ 22 h 84"/>
                  <a:gd name="T32" fmla="*/ 11 w 72"/>
                  <a:gd name="T33" fmla="*/ 39 h 84"/>
                  <a:gd name="T34" fmla="*/ 11 w 72"/>
                  <a:gd name="T35" fmla="*/ 42 h 84"/>
                  <a:gd name="T36" fmla="*/ 11 w 72"/>
                  <a:gd name="T37" fmla="*/ 42 h 84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72"/>
                  <a:gd name="T58" fmla="*/ 0 h 84"/>
                  <a:gd name="T59" fmla="*/ 72 w 72"/>
                  <a:gd name="T60" fmla="*/ 84 h 84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72" h="84">
                    <a:moveTo>
                      <a:pt x="72" y="45"/>
                    </a:moveTo>
                    <a:lnTo>
                      <a:pt x="66" y="61"/>
                    </a:lnTo>
                    <a:lnTo>
                      <a:pt x="54" y="73"/>
                    </a:lnTo>
                    <a:lnTo>
                      <a:pt x="42" y="84"/>
                    </a:lnTo>
                    <a:lnTo>
                      <a:pt x="36" y="84"/>
                    </a:lnTo>
                    <a:lnTo>
                      <a:pt x="30" y="84"/>
                    </a:lnTo>
                    <a:lnTo>
                      <a:pt x="18" y="78"/>
                    </a:lnTo>
                    <a:lnTo>
                      <a:pt x="6" y="67"/>
                    </a:lnTo>
                    <a:lnTo>
                      <a:pt x="0" y="50"/>
                    </a:lnTo>
                    <a:lnTo>
                      <a:pt x="0" y="39"/>
                    </a:lnTo>
                    <a:lnTo>
                      <a:pt x="0" y="22"/>
                    </a:lnTo>
                    <a:lnTo>
                      <a:pt x="0" y="0"/>
                    </a:lnTo>
                    <a:lnTo>
                      <a:pt x="72" y="0"/>
                    </a:lnTo>
                    <a:lnTo>
                      <a:pt x="72" y="6"/>
                    </a:lnTo>
                    <a:lnTo>
                      <a:pt x="72" y="22"/>
                    </a:lnTo>
                    <a:lnTo>
                      <a:pt x="72" y="39"/>
                    </a:lnTo>
                    <a:lnTo>
                      <a:pt x="72" y="45"/>
                    </a:lnTo>
                    <a:close/>
                  </a:path>
                </a:pathLst>
              </a:custGeom>
              <a:solidFill>
                <a:srgbClr val="FF19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238" name="Freeform 10"/>
              <p:cNvSpPr>
                <a:spLocks/>
              </p:cNvSpPr>
              <p:nvPr/>
            </p:nvSpPr>
            <p:spPr bwMode="auto">
              <a:xfrm>
                <a:off x="4267" y="1140"/>
                <a:ext cx="4" cy="49"/>
              </a:xfrm>
              <a:custGeom>
                <a:avLst/>
                <a:gdLst>
                  <a:gd name="T0" fmla="*/ 3 w 6"/>
                  <a:gd name="T1" fmla="*/ 25 h 50"/>
                  <a:gd name="T2" fmla="*/ 0 w 6"/>
                  <a:gd name="T3" fmla="*/ 25 h 50"/>
                  <a:gd name="T4" fmla="*/ 0 w 6"/>
                  <a:gd name="T5" fmla="*/ 0 h 50"/>
                  <a:gd name="T6" fmla="*/ 3 w 6"/>
                  <a:gd name="T7" fmla="*/ 0 h 50"/>
                  <a:gd name="T8" fmla="*/ 3 w 6"/>
                  <a:gd name="T9" fmla="*/ 25 h 50"/>
                  <a:gd name="T10" fmla="*/ 3 w 6"/>
                  <a:gd name="T11" fmla="*/ 25 h 5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50"/>
                  <a:gd name="T20" fmla="*/ 6 w 6"/>
                  <a:gd name="T21" fmla="*/ 50 h 5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50">
                    <a:moveTo>
                      <a:pt x="6" y="50"/>
                    </a:moveTo>
                    <a:lnTo>
                      <a:pt x="0" y="50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5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239" name="Freeform 11"/>
              <p:cNvSpPr>
                <a:spLocks/>
              </p:cNvSpPr>
              <p:nvPr/>
            </p:nvSpPr>
            <p:spPr bwMode="auto">
              <a:xfrm>
                <a:off x="4257" y="1150"/>
                <a:ext cx="33" cy="4"/>
              </a:xfrm>
              <a:custGeom>
                <a:avLst/>
                <a:gdLst>
                  <a:gd name="T0" fmla="*/ 18 w 36"/>
                  <a:gd name="T1" fmla="*/ 5 h 5"/>
                  <a:gd name="T2" fmla="*/ 0 w 36"/>
                  <a:gd name="T3" fmla="*/ 5 h 5"/>
                  <a:gd name="T4" fmla="*/ 0 w 36"/>
                  <a:gd name="T5" fmla="*/ 0 h 5"/>
                  <a:gd name="T6" fmla="*/ 18 w 36"/>
                  <a:gd name="T7" fmla="*/ 0 h 5"/>
                  <a:gd name="T8" fmla="*/ 18 w 36"/>
                  <a:gd name="T9" fmla="*/ 5 h 5"/>
                  <a:gd name="T10" fmla="*/ 18 w 36"/>
                  <a:gd name="T11" fmla="*/ 5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6"/>
                  <a:gd name="T19" fmla="*/ 0 h 5"/>
                  <a:gd name="T20" fmla="*/ 36 w 36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6" h="5">
                    <a:moveTo>
                      <a:pt x="36" y="5"/>
                    </a:moveTo>
                    <a:lnTo>
                      <a:pt x="0" y="5"/>
                    </a:lnTo>
                    <a:lnTo>
                      <a:pt x="0" y="0"/>
                    </a:lnTo>
                    <a:lnTo>
                      <a:pt x="36" y="0"/>
                    </a:lnTo>
                    <a:lnTo>
                      <a:pt x="36" y="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240" name="Freeform 12"/>
              <p:cNvSpPr>
                <a:spLocks/>
              </p:cNvSpPr>
              <p:nvPr/>
            </p:nvSpPr>
            <p:spPr bwMode="auto">
              <a:xfrm>
                <a:off x="4251" y="1164"/>
                <a:ext cx="39" cy="6"/>
              </a:xfrm>
              <a:custGeom>
                <a:avLst/>
                <a:gdLst>
                  <a:gd name="T0" fmla="*/ 10 w 42"/>
                  <a:gd name="T1" fmla="*/ 3 h 6"/>
                  <a:gd name="T2" fmla="*/ 0 w 42"/>
                  <a:gd name="T3" fmla="*/ 3 h 6"/>
                  <a:gd name="T4" fmla="*/ 0 w 42"/>
                  <a:gd name="T5" fmla="*/ 0 h 6"/>
                  <a:gd name="T6" fmla="*/ 10 w 42"/>
                  <a:gd name="T7" fmla="*/ 0 h 6"/>
                  <a:gd name="T8" fmla="*/ 10 w 42"/>
                  <a:gd name="T9" fmla="*/ 3 h 6"/>
                  <a:gd name="T10" fmla="*/ 10 w 42"/>
                  <a:gd name="T11" fmla="*/ 3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2"/>
                  <a:gd name="T19" fmla="*/ 0 h 6"/>
                  <a:gd name="T20" fmla="*/ 42 w 42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2" h="6">
                    <a:moveTo>
                      <a:pt x="42" y="6"/>
                    </a:moveTo>
                    <a:lnTo>
                      <a:pt x="0" y="6"/>
                    </a:lnTo>
                    <a:lnTo>
                      <a:pt x="0" y="0"/>
                    </a:lnTo>
                    <a:lnTo>
                      <a:pt x="42" y="0"/>
                    </a:lnTo>
                    <a:lnTo>
                      <a:pt x="42" y="6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241" name="Freeform 13"/>
              <p:cNvSpPr>
                <a:spLocks/>
              </p:cNvSpPr>
              <p:nvPr/>
            </p:nvSpPr>
            <p:spPr bwMode="auto">
              <a:xfrm>
                <a:off x="4245" y="1182"/>
                <a:ext cx="57" cy="32"/>
              </a:xfrm>
              <a:custGeom>
                <a:avLst/>
                <a:gdLst>
                  <a:gd name="T0" fmla="*/ 0 w 60"/>
                  <a:gd name="T1" fmla="*/ 11 h 34"/>
                  <a:gd name="T2" fmla="*/ 6 w 60"/>
                  <a:gd name="T3" fmla="*/ 6 h 34"/>
                  <a:gd name="T4" fmla="*/ 10 w 60"/>
                  <a:gd name="T5" fmla="*/ 6 h 34"/>
                  <a:gd name="T6" fmla="*/ 10 w 60"/>
                  <a:gd name="T7" fmla="*/ 6 h 34"/>
                  <a:gd name="T8" fmla="*/ 10 w 60"/>
                  <a:gd name="T9" fmla="*/ 11 h 34"/>
                  <a:gd name="T10" fmla="*/ 10 w 60"/>
                  <a:gd name="T11" fmla="*/ 6 h 34"/>
                  <a:gd name="T12" fmla="*/ 10 w 60"/>
                  <a:gd name="T13" fmla="*/ 0 h 34"/>
                  <a:gd name="T14" fmla="*/ 10 w 60"/>
                  <a:gd name="T15" fmla="*/ 6 h 34"/>
                  <a:gd name="T16" fmla="*/ 10 w 60"/>
                  <a:gd name="T17" fmla="*/ 11 h 34"/>
                  <a:gd name="T18" fmla="*/ 10 w 60"/>
                  <a:gd name="T19" fmla="*/ 11 h 34"/>
                  <a:gd name="T20" fmla="*/ 10 w 60"/>
                  <a:gd name="T21" fmla="*/ 6 h 34"/>
                  <a:gd name="T22" fmla="*/ 10 w 60"/>
                  <a:gd name="T23" fmla="*/ 6 h 34"/>
                  <a:gd name="T24" fmla="*/ 10 w 60"/>
                  <a:gd name="T25" fmla="*/ 11 h 34"/>
                  <a:gd name="T26" fmla="*/ 10 w 60"/>
                  <a:gd name="T27" fmla="*/ 11 h 34"/>
                  <a:gd name="T28" fmla="*/ 10 w 60"/>
                  <a:gd name="T29" fmla="*/ 23 h 34"/>
                  <a:gd name="T30" fmla="*/ 10 w 60"/>
                  <a:gd name="T31" fmla="*/ 34 h 34"/>
                  <a:gd name="T32" fmla="*/ 10 w 60"/>
                  <a:gd name="T33" fmla="*/ 34 h 34"/>
                  <a:gd name="T34" fmla="*/ 10 w 60"/>
                  <a:gd name="T35" fmla="*/ 34 h 34"/>
                  <a:gd name="T36" fmla="*/ 10 w 60"/>
                  <a:gd name="T37" fmla="*/ 28 h 34"/>
                  <a:gd name="T38" fmla="*/ 10 w 60"/>
                  <a:gd name="T39" fmla="*/ 23 h 34"/>
                  <a:gd name="T40" fmla="*/ 6 w 60"/>
                  <a:gd name="T41" fmla="*/ 17 h 34"/>
                  <a:gd name="T42" fmla="*/ 6 w 60"/>
                  <a:gd name="T43" fmla="*/ 11 h 34"/>
                  <a:gd name="T44" fmla="*/ 0 w 60"/>
                  <a:gd name="T45" fmla="*/ 11 h 34"/>
                  <a:gd name="T46" fmla="*/ 0 w 60"/>
                  <a:gd name="T47" fmla="*/ 11 h 34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60"/>
                  <a:gd name="T73" fmla="*/ 0 h 34"/>
                  <a:gd name="T74" fmla="*/ 60 w 60"/>
                  <a:gd name="T75" fmla="*/ 34 h 34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60" h="34">
                    <a:moveTo>
                      <a:pt x="0" y="11"/>
                    </a:moveTo>
                    <a:lnTo>
                      <a:pt x="6" y="6"/>
                    </a:lnTo>
                    <a:lnTo>
                      <a:pt x="12" y="6"/>
                    </a:lnTo>
                    <a:lnTo>
                      <a:pt x="18" y="6"/>
                    </a:lnTo>
                    <a:lnTo>
                      <a:pt x="18" y="11"/>
                    </a:lnTo>
                    <a:lnTo>
                      <a:pt x="18" y="6"/>
                    </a:lnTo>
                    <a:lnTo>
                      <a:pt x="30" y="0"/>
                    </a:lnTo>
                    <a:lnTo>
                      <a:pt x="42" y="6"/>
                    </a:lnTo>
                    <a:lnTo>
                      <a:pt x="42" y="11"/>
                    </a:lnTo>
                    <a:lnTo>
                      <a:pt x="42" y="6"/>
                    </a:lnTo>
                    <a:lnTo>
                      <a:pt x="48" y="6"/>
                    </a:lnTo>
                    <a:lnTo>
                      <a:pt x="54" y="11"/>
                    </a:lnTo>
                    <a:lnTo>
                      <a:pt x="60" y="11"/>
                    </a:lnTo>
                    <a:lnTo>
                      <a:pt x="48" y="23"/>
                    </a:lnTo>
                    <a:lnTo>
                      <a:pt x="42" y="34"/>
                    </a:lnTo>
                    <a:lnTo>
                      <a:pt x="30" y="34"/>
                    </a:lnTo>
                    <a:lnTo>
                      <a:pt x="24" y="34"/>
                    </a:lnTo>
                    <a:lnTo>
                      <a:pt x="18" y="28"/>
                    </a:lnTo>
                    <a:lnTo>
                      <a:pt x="12" y="23"/>
                    </a:lnTo>
                    <a:lnTo>
                      <a:pt x="6" y="17"/>
                    </a:lnTo>
                    <a:lnTo>
                      <a:pt x="6" y="11"/>
                    </a:lnTo>
                    <a:lnTo>
                      <a:pt x="0" y="11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242" name="Freeform 14"/>
              <p:cNvSpPr>
                <a:spLocks/>
              </p:cNvSpPr>
              <p:nvPr/>
            </p:nvSpPr>
            <p:spPr bwMode="auto">
              <a:xfrm>
                <a:off x="4237" y="1132"/>
                <a:ext cx="71" cy="83"/>
              </a:xfrm>
              <a:custGeom>
                <a:avLst/>
                <a:gdLst>
                  <a:gd name="T0" fmla="*/ 11 w 72"/>
                  <a:gd name="T1" fmla="*/ 42 h 84"/>
                  <a:gd name="T2" fmla="*/ 11 w 72"/>
                  <a:gd name="T3" fmla="*/ 42 h 84"/>
                  <a:gd name="T4" fmla="*/ 11 w 72"/>
                  <a:gd name="T5" fmla="*/ 42 h 84"/>
                  <a:gd name="T6" fmla="*/ 11 w 72"/>
                  <a:gd name="T7" fmla="*/ 42 h 84"/>
                  <a:gd name="T8" fmla="*/ 11 w 72"/>
                  <a:gd name="T9" fmla="*/ 42 h 84"/>
                  <a:gd name="T10" fmla="*/ 11 w 72"/>
                  <a:gd name="T11" fmla="*/ 42 h 84"/>
                  <a:gd name="T12" fmla="*/ 11 w 72"/>
                  <a:gd name="T13" fmla="*/ 42 h 84"/>
                  <a:gd name="T14" fmla="*/ 6 w 72"/>
                  <a:gd name="T15" fmla="*/ 42 h 84"/>
                  <a:gd name="T16" fmla="*/ 0 w 72"/>
                  <a:gd name="T17" fmla="*/ 42 h 84"/>
                  <a:gd name="T18" fmla="*/ 0 w 72"/>
                  <a:gd name="T19" fmla="*/ 42 h 84"/>
                  <a:gd name="T20" fmla="*/ 0 w 72"/>
                  <a:gd name="T21" fmla="*/ 39 h 84"/>
                  <a:gd name="T22" fmla="*/ 0 w 72"/>
                  <a:gd name="T23" fmla="*/ 22 h 84"/>
                  <a:gd name="T24" fmla="*/ 0 w 72"/>
                  <a:gd name="T25" fmla="*/ 0 h 84"/>
                  <a:gd name="T26" fmla="*/ 11 w 72"/>
                  <a:gd name="T27" fmla="*/ 0 h 84"/>
                  <a:gd name="T28" fmla="*/ 11 w 72"/>
                  <a:gd name="T29" fmla="*/ 6 h 84"/>
                  <a:gd name="T30" fmla="*/ 11 w 72"/>
                  <a:gd name="T31" fmla="*/ 22 h 84"/>
                  <a:gd name="T32" fmla="*/ 11 w 72"/>
                  <a:gd name="T33" fmla="*/ 39 h 84"/>
                  <a:gd name="T34" fmla="*/ 11 w 72"/>
                  <a:gd name="T35" fmla="*/ 42 h 84"/>
                  <a:gd name="T36" fmla="*/ 11 w 72"/>
                  <a:gd name="T37" fmla="*/ 42 h 84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72"/>
                  <a:gd name="T58" fmla="*/ 0 h 84"/>
                  <a:gd name="T59" fmla="*/ 72 w 72"/>
                  <a:gd name="T60" fmla="*/ 84 h 84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72" h="84">
                    <a:moveTo>
                      <a:pt x="72" y="45"/>
                    </a:moveTo>
                    <a:lnTo>
                      <a:pt x="66" y="61"/>
                    </a:lnTo>
                    <a:lnTo>
                      <a:pt x="54" y="73"/>
                    </a:lnTo>
                    <a:lnTo>
                      <a:pt x="42" y="84"/>
                    </a:lnTo>
                    <a:lnTo>
                      <a:pt x="36" y="84"/>
                    </a:lnTo>
                    <a:lnTo>
                      <a:pt x="30" y="84"/>
                    </a:lnTo>
                    <a:lnTo>
                      <a:pt x="18" y="78"/>
                    </a:lnTo>
                    <a:lnTo>
                      <a:pt x="6" y="67"/>
                    </a:lnTo>
                    <a:lnTo>
                      <a:pt x="0" y="50"/>
                    </a:lnTo>
                    <a:lnTo>
                      <a:pt x="0" y="39"/>
                    </a:lnTo>
                    <a:lnTo>
                      <a:pt x="0" y="22"/>
                    </a:lnTo>
                    <a:lnTo>
                      <a:pt x="0" y="0"/>
                    </a:lnTo>
                    <a:lnTo>
                      <a:pt x="72" y="0"/>
                    </a:lnTo>
                    <a:lnTo>
                      <a:pt x="72" y="6"/>
                    </a:lnTo>
                    <a:lnTo>
                      <a:pt x="72" y="22"/>
                    </a:lnTo>
                    <a:lnTo>
                      <a:pt x="72" y="39"/>
                    </a:lnTo>
                    <a:lnTo>
                      <a:pt x="72" y="45"/>
                    </a:lnTo>
                  </a:path>
                </a:pathLst>
              </a:custGeom>
              <a:noFill/>
              <a:ln w="0">
                <a:solidFill>
                  <a:srgbClr val="FFFFFF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</p:grpSp>
        <p:grpSp>
          <p:nvGrpSpPr>
            <p:cNvPr id="7" name="Group 66"/>
            <p:cNvGrpSpPr>
              <a:grpSpLocks/>
            </p:cNvGrpSpPr>
            <p:nvPr userDrawn="1"/>
          </p:nvGrpSpPr>
          <p:grpSpPr bwMode="auto">
            <a:xfrm>
              <a:off x="3338572" y="5298398"/>
              <a:ext cx="166325" cy="105273"/>
              <a:chOff x="1592" y="2897"/>
              <a:chExt cx="247" cy="156"/>
            </a:xfrm>
          </p:grpSpPr>
          <p:sp>
            <p:nvSpPr>
              <p:cNvPr id="218" name="Freeform 67"/>
              <p:cNvSpPr>
                <a:spLocks/>
              </p:cNvSpPr>
              <p:nvPr/>
            </p:nvSpPr>
            <p:spPr bwMode="auto">
              <a:xfrm>
                <a:off x="1592" y="2897"/>
                <a:ext cx="247" cy="155"/>
              </a:xfrm>
              <a:custGeom>
                <a:avLst/>
                <a:gdLst>
                  <a:gd name="T0" fmla="*/ 0 w 245"/>
                  <a:gd name="T1" fmla="*/ 156 h 156"/>
                  <a:gd name="T2" fmla="*/ 0 w 245"/>
                  <a:gd name="T3" fmla="*/ 0 h 156"/>
                  <a:gd name="T4" fmla="*/ 245 w 245"/>
                  <a:gd name="T5" fmla="*/ 0 h 156"/>
                  <a:gd name="T6" fmla="*/ 245 w 245"/>
                  <a:gd name="T7" fmla="*/ 156 h 156"/>
                  <a:gd name="T8" fmla="*/ 0 w 245"/>
                  <a:gd name="T9" fmla="*/ 156 h 156"/>
                  <a:gd name="T10" fmla="*/ 0 w 245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156"/>
                  <a:gd name="T20" fmla="*/ 245 w 245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156">
                    <a:moveTo>
                      <a:pt x="0" y="156"/>
                    </a:moveTo>
                    <a:lnTo>
                      <a:pt x="0" y="0"/>
                    </a:lnTo>
                    <a:lnTo>
                      <a:pt x="245" y="0"/>
                    </a:lnTo>
                    <a:lnTo>
                      <a:pt x="245" y="156"/>
                    </a:lnTo>
                    <a:lnTo>
                      <a:pt x="0" y="156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219" name="Freeform 68"/>
              <p:cNvSpPr>
                <a:spLocks/>
              </p:cNvSpPr>
              <p:nvPr/>
            </p:nvSpPr>
            <p:spPr bwMode="auto">
              <a:xfrm>
                <a:off x="1592" y="2897"/>
                <a:ext cx="247" cy="155"/>
              </a:xfrm>
              <a:custGeom>
                <a:avLst/>
                <a:gdLst>
                  <a:gd name="T0" fmla="*/ 0 w 245"/>
                  <a:gd name="T1" fmla="*/ 67 h 156"/>
                  <a:gd name="T2" fmla="*/ 114 w 245"/>
                  <a:gd name="T3" fmla="*/ 67 h 156"/>
                  <a:gd name="T4" fmla="*/ 114 w 245"/>
                  <a:gd name="T5" fmla="*/ 0 h 156"/>
                  <a:gd name="T6" fmla="*/ 137 w 245"/>
                  <a:gd name="T7" fmla="*/ 0 h 156"/>
                  <a:gd name="T8" fmla="*/ 137 w 245"/>
                  <a:gd name="T9" fmla="*/ 67 h 156"/>
                  <a:gd name="T10" fmla="*/ 245 w 245"/>
                  <a:gd name="T11" fmla="*/ 67 h 156"/>
                  <a:gd name="T12" fmla="*/ 245 w 245"/>
                  <a:gd name="T13" fmla="*/ 89 h 156"/>
                  <a:gd name="T14" fmla="*/ 137 w 245"/>
                  <a:gd name="T15" fmla="*/ 89 h 156"/>
                  <a:gd name="T16" fmla="*/ 137 w 245"/>
                  <a:gd name="T17" fmla="*/ 156 h 156"/>
                  <a:gd name="T18" fmla="*/ 114 w 245"/>
                  <a:gd name="T19" fmla="*/ 156 h 156"/>
                  <a:gd name="T20" fmla="*/ 114 w 245"/>
                  <a:gd name="T21" fmla="*/ 89 h 156"/>
                  <a:gd name="T22" fmla="*/ 0 w 245"/>
                  <a:gd name="T23" fmla="*/ 89 h 156"/>
                  <a:gd name="T24" fmla="*/ 0 w 245"/>
                  <a:gd name="T25" fmla="*/ 67 h 156"/>
                  <a:gd name="T26" fmla="*/ 0 w 245"/>
                  <a:gd name="T27" fmla="*/ 67 h 15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245"/>
                  <a:gd name="T43" fmla="*/ 0 h 156"/>
                  <a:gd name="T44" fmla="*/ 245 w 245"/>
                  <a:gd name="T45" fmla="*/ 156 h 15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245" h="156">
                    <a:moveTo>
                      <a:pt x="0" y="67"/>
                    </a:moveTo>
                    <a:lnTo>
                      <a:pt x="114" y="67"/>
                    </a:lnTo>
                    <a:lnTo>
                      <a:pt x="114" y="0"/>
                    </a:lnTo>
                    <a:lnTo>
                      <a:pt x="137" y="0"/>
                    </a:lnTo>
                    <a:lnTo>
                      <a:pt x="137" y="67"/>
                    </a:lnTo>
                    <a:lnTo>
                      <a:pt x="245" y="67"/>
                    </a:lnTo>
                    <a:lnTo>
                      <a:pt x="245" y="89"/>
                    </a:lnTo>
                    <a:lnTo>
                      <a:pt x="137" y="89"/>
                    </a:lnTo>
                    <a:lnTo>
                      <a:pt x="137" y="156"/>
                    </a:lnTo>
                    <a:lnTo>
                      <a:pt x="114" y="156"/>
                    </a:lnTo>
                    <a:lnTo>
                      <a:pt x="114" y="89"/>
                    </a:lnTo>
                    <a:lnTo>
                      <a:pt x="0" y="89"/>
                    </a:lnTo>
                    <a:lnTo>
                      <a:pt x="0" y="67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220" name="Freeform 69"/>
              <p:cNvSpPr>
                <a:spLocks/>
              </p:cNvSpPr>
              <p:nvPr/>
            </p:nvSpPr>
            <p:spPr bwMode="auto">
              <a:xfrm>
                <a:off x="1742" y="2897"/>
                <a:ext cx="67" cy="50"/>
              </a:xfrm>
              <a:custGeom>
                <a:avLst/>
                <a:gdLst>
                  <a:gd name="T0" fmla="*/ 0 w 66"/>
                  <a:gd name="T1" fmla="*/ 0 h 50"/>
                  <a:gd name="T2" fmla="*/ 0 w 66"/>
                  <a:gd name="T3" fmla="*/ 50 h 50"/>
                  <a:gd name="T4" fmla="*/ 66 w 66"/>
                  <a:gd name="T5" fmla="*/ 0 h 50"/>
                  <a:gd name="T6" fmla="*/ 0 w 66"/>
                  <a:gd name="T7" fmla="*/ 0 h 50"/>
                  <a:gd name="T8" fmla="*/ 0 w 66"/>
                  <a:gd name="T9" fmla="*/ 0 h 5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6"/>
                  <a:gd name="T16" fmla="*/ 0 h 50"/>
                  <a:gd name="T17" fmla="*/ 66 w 66"/>
                  <a:gd name="T18" fmla="*/ 50 h 5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6" h="50">
                    <a:moveTo>
                      <a:pt x="0" y="0"/>
                    </a:moveTo>
                    <a:lnTo>
                      <a:pt x="0" y="50"/>
                    </a:lnTo>
                    <a:lnTo>
                      <a:pt x="66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221" name="Freeform 70"/>
              <p:cNvSpPr>
                <a:spLocks/>
              </p:cNvSpPr>
              <p:nvPr/>
            </p:nvSpPr>
            <p:spPr bwMode="auto">
              <a:xfrm>
                <a:off x="1778" y="2913"/>
                <a:ext cx="61" cy="40"/>
              </a:xfrm>
              <a:custGeom>
                <a:avLst/>
                <a:gdLst>
                  <a:gd name="T0" fmla="*/ 0 w 60"/>
                  <a:gd name="T1" fmla="*/ 39 h 39"/>
                  <a:gd name="T2" fmla="*/ 60 w 60"/>
                  <a:gd name="T3" fmla="*/ 39 h 39"/>
                  <a:gd name="T4" fmla="*/ 60 w 60"/>
                  <a:gd name="T5" fmla="*/ 0 h 39"/>
                  <a:gd name="T6" fmla="*/ 0 w 60"/>
                  <a:gd name="T7" fmla="*/ 39 h 39"/>
                  <a:gd name="T8" fmla="*/ 0 w 60"/>
                  <a:gd name="T9" fmla="*/ 39 h 3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0"/>
                  <a:gd name="T16" fmla="*/ 0 h 39"/>
                  <a:gd name="T17" fmla="*/ 60 w 60"/>
                  <a:gd name="T18" fmla="*/ 39 h 3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0" h="39">
                    <a:moveTo>
                      <a:pt x="0" y="39"/>
                    </a:moveTo>
                    <a:lnTo>
                      <a:pt x="60" y="39"/>
                    </a:lnTo>
                    <a:lnTo>
                      <a:pt x="60" y="0"/>
                    </a:lnTo>
                    <a:lnTo>
                      <a:pt x="0" y="39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222" name="Freeform 71"/>
              <p:cNvSpPr>
                <a:spLocks/>
              </p:cNvSpPr>
              <p:nvPr/>
            </p:nvSpPr>
            <p:spPr bwMode="auto">
              <a:xfrm>
                <a:off x="1742" y="2897"/>
                <a:ext cx="97" cy="57"/>
              </a:xfrm>
              <a:custGeom>
                <a:avLst/>
                <a:gdLst>
                  <a:gd name="T0" fmla="*/ 0 w 96"/>
                  <a:gd name="T1" fmla="*/ 56 h 56"/>
                  <a:gd name="T2" fmla="*/ 78 w 96"/>
                  <a:gd name="T3" fmla="*/ 0 h 56"/>
                  <a:gd name="T4" fmla="*/ 96 w 96"/>
                  <a:gd name="T5" fmla="*/ 0 h 56"/>
                  <a:gd name="T6" fmla="*/ 18 w 96"/>
                  <a:gd name="T7" fmla="*/ 56 h 56"/>
                  <a:gd name="T8" fmla="*/ 0 w 96"/>
                  <a:gd name="T9" fmla="*/ 56 h 56"/>
                  <a:gd name="T10" fmla="*/ 0 w 96"/>
                  <a:gd name="T11" fmla="*/ 56 h 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96"/>
                  <a:gd name="T19" fmla="*/ 0 h 56"/>
                  <a:gd name="T20" fmla="*/ 96 w 96"/>
                  <a:gd name="T21" fmla="*/ 56 h 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96" h="56">
                    <a:moveTo>
                      <a:pt x="0" y="56"/>
                    </a:moveTo>
                    <a:lnTo>
                      <a:pt x="78" y="0"/>
                    </a:lnTo>
                    <a:lnTo>
                      <a:pt x="96" y="0"/>
                    </a:lnTo>
                    <a:lnTo>
                      <a:pt x="18" y="56"/>
                    </a:lnTo>
                    <a:lnTo>
                      <a:pt x="0" y="56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223" name="Freeform 72"/>
              <p:cNvSpPr>
                <a:spLocks/>
              </p:cNvSpPr>
              <p:nvPr/>
            </p:nvSpPr>
            <p:spPr bwMode="auto">
              <a:xfrm>
                <a:off x="1616" y="2897"/>
                <a:ext cx="77" cy="44"/>
              </a:xfrm>
              <a:custGeom>
                <a:avLst/>
                <a:gdLst>
                  <a:gd name="T0" fmla="*/ 78 w 78"/>
                  <a:gd name="T1" fmla="*/ 0 h 45"/>
                  <a:gd name="T2" fmla="*/ 78 w 78"/>
                  <a:gd name="T3" fmla="*/ 45 h 45"/>
                  <a:gd name="T4" fmla="*/ 0 w 78"/>
                  <a:gd name="T5" fmla="*/ 0 h 45"/>
                  <a:gd name="T6" fmla="*/ 78 w 78"/>
                  <a:gd name="T7" fmla="*/ 0 h 45"/>
                  <a:gd name="T8" fmla="*/ 78 w 78"/>
                  <a:gd name="T9" fmla="*/ 0 h 4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8"/>
                  <a:gd name="T16" fmla="*/ 0 h 45"/>
                  <a:gd name="T17" fmla="*/ 78 w 78"/>
                  <a:gd name="T18" fmla="*/ 45 h 4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8" h="45">
                    <a:moveTo>
                      <a:pt x="78" y="0"/>
                    </a:moveTo>
                    <a:lnTo>
                      <a:pt x="78" y="45"/>
                    </a:lnTo>
                    <a:lnTo>
                      <a:pt x="0" y="0"/>
                    </a:lnTo>
                    <a:lnTo>
                      <a:pt x="78" y="0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224" name="Freeform 73"/>
              <p:cNvSpPr>
                <a:spLocks/>
              </p:cNvSpPr>
              <p:nvPr/>
            </p:nvSpPr>
            <p:spPr bwMode="auto">
              <a:xfrm>
                <a:off x="1592" y="2913"/>
                <a:ext cx="61" cy="40"/>
              </a:xfrm>
              <a:custGeom>
                <a:avLst/>
                <a:gdLst>
                  <a:gd name="T0" fmla="*/ 60 w 60"/>
                  <a:gd name="T1" fmla="*/ 39 h 39"/>
                  <a:gd name="T2" fmla="*/ 0 w 60"/>
                  <a:gd name="T3" fmla="*/ 39 h 39"/>
                  <a:gd name="T4" fmla="*/ 0 w 60"/>
                  <a:gd name="T5" fmla="*/ 0 h 39"/>
                  <a:gd name="T6" fmla="*/ 60 w 60"/>
                  <a:gd name="T7" fmla="*/ 39 h 39"/>
                  <a:gd name="T8" fmla="*/ 60 w 60"/>
                  <a:gd name="T9" fmla="*/ 39 h 3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0"/>
                  <a:gd name="T16" fmla="*/ 0 h 39"/>
                  <a:gd name="T17" fmla="*/ 60 w 60"/>
                  <a:gd name="T18" fmla="*/ 39 h 3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0" h="39">
                    <a:moveTo>
                      <a:pt x="60" y="39"/>
                    </a:moveTo>
                    <a:lnTo>
                      <a:pt x="0" y="39"/>
                    </a:lnTo>
                    <a:lnTo>
                      <a:pt x="0" y="0"/>
                    </a:lnTo>
                    <a:lnTo>
                      <a:pt x="60" y="39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225" name="Freeform 74"/>
              <p:cNvSpPr>
                <a:spLocks/>
              </p:cNvSpPr>
              <p:nvPr/>
            </p:nvSpPr>
            <p:spPr bwMode="auto">
              <a:xfrm>
                <a:off x="1592" y="2897"/>
                <a:ext cx="95" cy="57"/>
              </a:xfrm>
              <a:custGeom>
                <a:avLst/>
                <a:gdLst>
                  <a:gd name="T0" fmla="*/ 96 w 96"/>
                  <a:gd name="T1" fmla="*/ 56 h 56"/>
                  <a:gd name="T2" fmla="*/ 0 w 96"/>
                  <a:gd name="T3" fmla="*/ 0 h 56"/>
                  <a:gd name="T4" fmla="*/ 6 w 96"/>
                  <a:gd name="T5" fmla="*/ 11 h 56"/>
                  <a:gd name="T6" fmla="*/ 78 w 96"/>
                  <a:gd name="T7" fmla="*/ 56 h 56"/>
                  <a:gd name="T8" fmla="*/ 96 w 96"/>
                  <a:gd name="T9" fmla="*/ 56 h 56"/>
                  <a:gd name="T10" fmla="*/ 96 w 96"/>
                  <a:gd name="T11" fmla="*/ 56 h 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96"/>
                  <a:gd name="T19" fmla="*/ 0 h 56"/>
                  <a:gd name="T20" fmla="*/ 96 w 96"/>
                  <a:gd name="T21" fmla="*/ 56 h 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96" h="56">
                    <a:moveTo>
                      <a:pt x="96" y="56"/>
                    </a:moveTo>
                    <a:lnTo>
                      <a:pt x="0" y="0"/>
                    </a:lnTo>
                    <a:lnTo>
                      <a:pt x="6" y="11"/>
                    </a:lnTo>
                    <a:lnTo>
                      <a:pt x="78" y="56"/>
                    </a:lnTo>
                    <a:lnTo>
                      <a:pt x="96" y="56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226" name="Freeform 75"/>
              <p:cNvSpPr>
                <a:spLocks/>
              </p:cNvSpPr>
              <p:nvPr/>
            </p:nvSpPr>
            <p:spPr bwMode="auto">
              <a:xfrm>
                <a:off x="1742" y="3008"/>
                <a:ext cx="73" cy="44"/>
              </a:xfrm>
              <a:custGeom>
                <a:avLst/>
                <a:gdLst>
                  <a:gd name="T0" fmla="*/ 0 w 72"/>
                  <a:gd name="T1" fmla="*/ 44 h 44"/>
                  <a:gd name="T2" fmla="*/ 0 w 72"/>
                  <a:gd name="T3" fmla="*/ 0 h 44"/>
                  <a:gd name="T4" fmla="*/ 72 w 72"/>
                  <a:gd name="T5" fmla="*/ 44 h 44"/>
                  <a:gd name="T6" fmla="*/ 0 w 72"/>
                  <a:gd name="T7" fmla="*/ 44 h 44"/>
                  <a:gd name="T8" fmla="*/ 0 w 72"/>
                  <a:gd name="T9" fmla="*/ 44 h 4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2"/>
                  <a:gd name="T16" fmla="*/ 0 h 44"/>
                  <a:gd name="T17" fmla="*/ 72 w 72"/>
                  <a:gd name="T18" fmla="*/ 44 h 4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2" h="44">
                    <a:moveTo>
                      <a:pt x="0" y="44"/>
                    </a:moveTo>
                    <a:lnTo>
                      <a:pt x="0" y="0"/>
                    </a:lnTo>
                    <a:lnTo>
                      <a:pt x="72" y="44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227" name="Freeform 76"/>
              <p:cNvSpPr>
                <a:spLocks/>
              </p:cNvSpPr>
              <p:nvPr/>
            </p:nvSpPr>
            <p:spPr bwMode="auto">
              <a:xfrm>
                <a:off x="1778" y="2998"/>
                <a:ext cx="61" cy="38"/>
              </a:xfrm>
              <a:custGeom>
                <a:avLst/>
                <a:gdLst>
                  <a:gd name="T0" fmla="*/ 0 w 60"/>
                  <a:gd name="T1" fmla="*/ 0 h 39"/>
                  <a:gd name="T2" fmla="*/ 60 w 60"/>
                  <a:gd name="T3" fmla="*/ 0 h 39"/>
                  <a:gd name="T4" fmla="*/ 60 w 60"/>
                  <a:gd name="T5" fmla="*/ 39 h 39"/>
                  <a:gd name="T6" fmla="*/ 0 w 60"/>
                  <a:gd name="T7" fmla="*/ 0 h 39"/>
                  <a:gd name="T8" fmla="*/ 0 w 60"/>
                  <a:gd name="T9" fmla="*/ 0 h 3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0"/>
                  <a:gd name="T16" fmla="*/ 0 h 39"/>
                  <a:gd name="T17" fmla="*/ 60 w 60"/>
                  <a:gd name="T18" fmla="*/ 39 h 3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0" h="39">
                    <a:moveTo>
                      <a:pt x="0" y="0"/>
                    </a:moveTo>
                    <a:lnTo>
                      <a:pt x="60" y="0"/>
                    </a:lnTo>
                    <a:lnTo>
                      <a:pt x="60" y="3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228" name="Freeform 77"/>
              <p:cNvSpPr>
                <a:spLocks/>
              </p:cNvSpPr>
              <p:nvPr/>
            </p:nvSpPr>
            <p:spPr bwMode="auto">
              <a:xfrm>
                <a:off x="1754" y="2998"/>
                <a:ext cx="85" cy="55"/>
              </a:xfrm>
              <a:custGeom>
                <a:avLst/>
                <a:gdLst>
                  <a:gd name="T0" fmla="*/ 0 w 84"/>
                  <a:gd name="T1" fmla="*/ 0 h 55"/>
                  <a:gd name="T2" fmla="*/ 84 w 84"/>
                  <a:gd name="T3" fmla="*/ 55 h 55"/>
                  <a:gd name="T4" fmla="*/ 84 w 84"/>
                  <a:gd name="T5" fmla="*/ 44 h 55"/>
                  <a:gd name="T6" fmla="*/ 18 w 84"/>
                  <a:gd name="T7" fmla="*/ 0 h 55"/>
                  <a:gd name="T8" fmla="*/ 0 w 84"/>
                  <a:gd name="T9" fmla="*/ 0 h 55"/>
                  <a:gd name="T10" fmla="*/ 0 w 84"/>
                  <a:gd name="T11" fmla="*/ 0 h 5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4"/>
                  <a:gd name="T19" fmla="*/ 0 h 55"/>
                  <a:gd name="T20" fmla="*/ 84 w 84"/>
                  <a:gd name="T21" fmla="*/ 55 h 5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4" h="55">
                    <a:moveTo>
                      <a:pt x="0" y="0"/>
                    </a:moveTo>
                    <a:lnTo>
                      <a:pt x="84" y="55"/>
                    </a:lnTo>
                    <a:lnTo>
                      <a:pt x="84" y="44"/>
                    </a:lnTo>
                    <a:lnTo>
                      <a:pt x="18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229" name="Freeform 78"/>
              <p:cNvSpPr>
                <a:spLocks/>
              </p:cNvSpPr>
              <p:nvPr/>
            </p:nvSpPr>
            <p:spPr bwMode="auto">
              <a:xfrm>
                <a:off x="1622" y="3002"/>
                <a:ext cx="71" cy="50"/>
              </a:xfrm>
              <a:custGeom>
                <a:avLst/>
                <a:gdLst>
                  <a:gd name="T0" fmla="*/ 72 w 72"/>
                  <a:gd name="T1" fmla="*/ 50 h 50"/>
                  <a:gd name="T2" fmla="*/ 72 w 72"/>
                  <a:gd name="T3" fmla="*/ 0 h 50"/>
                  <a:gd name="T4" fmla="*/ 0 w 72"/>
                  <a:gd name="T5" fmla="*/ 50 h 50"/>
                  <a:gd name="T6" fmla="*/ 72 w 72"/>
                  <a:gd name="T7" fmla="*/ 50 h 50"/>
                  <a:gd name="T8" fmla="*/ 72 w 72"/>
                  <a:gd name="T9" fmla="*/ 50 h 5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2"/>
                  <a:gd name="T16" fmla="*/ 0 h 50"/>
                  <a:gd name="T17" fmla="*/ 72 w 72"/>
                  <a:gd name="T18" fmla="*/ 50 h 5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2" h="50">
                    <a:moveTo>
                      <a:pt x="72" y="50"/>
                    </a:moveTo>
                    <a:lnTo>
                      <a:pt x="72" y="0"/>
                    </a:lnTo>
                    <a:lnTo>
                      <a:pt x="0" y="50"/>
                    </a:lnTo>
                    <a:lnTo>
                      <a:pt x="72" y="50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230" name="Freeform 79"/>
              <p:cNvSpPr>
                <a:spLocks/>
              </p:cNvSpPr>
              <p:nvPr/>
            </p:nvSpPr>
            <p:spPr bwMode="auto">
              <a:xfrm>
                <a:off x="1592" y="2998"/>
                <a:ext cx="55" cy="38"/>
              </a:xfrm>
              <a:custGeom>
                <a:avLst/>
                <a:gdLst>
                  <a:gd name="T0" fmla="*/ 54 w 54"/>
                  <a:gd name="T1" fmla="*/ 0 h 39"/>
                  <a:gd name="T2" fmla="*/ 0 w 54"/>
                  <a:gd name="T3" fmla="*/ 0 h 39"/>
                  <a:gd name="T4" fmla="*/ 0 w 54"/>
                  <a:gd name="T5" fmla="*/ 39 h 39"/>
                  <a:gd name="T6" fmla="*/ 54 w 54"/>
                  <a:gd name="T7" fmla="*/ 0 h 39"/>
                  <a:gd name="T8" fmla="*/ 54 w 54"/>
                  <a:gd name="T9" fmla="*/ 0 h 3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4"/>
                  <a:gd name="T16" fmla="*/ 0 h 39"/>
                  <a:gd name="T17" fmla="*/ 54 w 54"/>
                  <a:gd name="T18" fmla="*/ 39 h 3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4" h="39">
                    <a:moveTo>
                      <a:pt x="54" y="0"/>
                    </a:moveTo>
                    <a:lnTo>
                      <a:pt x="0" y="0"/>
                    </a:lnTo>
                    <a:lnTo>
                      <a:pt x="0" y="39"/>
                    </a:lnTo>
                    <a:lnTo>
                      <a:pt x="54" y="0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231" name="Freeform 80"/>
              <p:cNvSpPr>
                <a:spLocks/>
              </p:cNvSpPr>
              <p:nvPr/>
            </p:nvSpPr>
            <p:spPr bwMode="auto">
              <a:xfrm>
                <a:off x="1598" y="2998"/>
                <a:ext cx="95" cy="55"/>
              </a:xfrm>
              <a:custGeom>
                <a:avLst/>
                <a:gdLst>
                  <a:gd name="T0" fmla="*/ 96 w 96"/>
                  <a:gd name="T1" fmla="*/ 0 h 55"/>
                  <a:gd name="T2" fmla="*/ 18 w 96"/>
                  <a:gd name="T3" fmla="*/ 55 h 55"/>
                  <a:gd name="T4" fmla="*/ 0 w 96"/>
                  <a:gd name="T5" fmla="*/ 55 h 55"/>
                  <a:gd name="T6" fmla="*/ 78 w 96"/>
                  <a:gd name="T7" fmla="*/ 0 h 55"/>
                  <a:gd name="T8" fmla="*/ 96 w 96"/>
                  <a:gd name="T9" fmla="*/ 0 h 55"/>
                  <a:gd name="T10" fmla="*/ 96 w 96"/>
                  <a:gd name="T11" fmla="*/ 0 h 5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96"/>
                  <a:gd name="T19" fmla="*/ 0 h 55"/>
                  <a:gd name="T20" fmla="*/ 96 w 96"/>
                  <a:gd name="T21" fmla="*/ 55 h 5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96" h="55">
                    <a:moveTo>
                      <a:pt x="96" y="0"/>
                    </a:moveTo>
                    <a:lnTo>
                      <a:pt x="18" y="55"/>
                    </a:lnTo>
                    <a:lnTo>
                      <a:pt x="0" y="55"/>
                    </a:lnTo>
                    <a:lnTo>
                      <a:pt x="78" y="0"/>
                    </a:lnTo>
                    <a:lnTo>
                      <a:pt x="96" y="0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232" name="Freeform 81"/>
              <p:cNvSpPr>
                <a:spLocks/>
              </p:cNvSpPr>
              <p:nvPr/>
            </p:nvSpPr>
            <p:spPr bwMode="auto">
              <a:xfrm>
                <a:off x="1592" y="2897"/>
                <a:ext cx="247" cy="155"/>
              </a:xfrm>
              <a:custGeom>
                <a:avLst/>
                <a:gdLst>
                  <a:gd name="T0" fmla="*/ 245 w 245"/>
                  <a:gd name="T1" fmla="*/ 156 h 156"/>
                  <a:gd name="T2" fmla="*/ 245 w 245"/>
                  <a:gd name="T3" fmla="*/ 0 h 156"/>
                  <a:gd name="T4" fmla="*/ 0 w 245"/>
                  <a:gd name="T5" fmla="*/ 0 h 156"/>
                  <a:gd name="T6" fmla="*/ 0 w 245"/>
                  <a:gd name="T7" fmla="*/ 156 h 156"/>
                  <a:gd name="T8" fmla="*/ 245 w 245"/>
                  <a:gd name="T9" fmla="*/ 156 h 156"/>
                  <a:gd name="T10" fmla="*/ 245 w 245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156"/>
                  <a:gd name="T20" fmla="*/ 245 w 245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156">
                    <a:moveTo>
                      <a:pt x="245" y="156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5" y="15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</p:grpSp>
        <p:grpSp>
          <p:nvGrpSpPr>
            <p:cNvPr id="8" name="Group 82"/>
            <p:cNvGrpSpPr>
              <a:grpSpLocks/>
            </p:cNvGrpSpPr>
            <p:nvPr userDrawn="1"/>
          </p:nvGrpSpPr>
          <p:grpSpPr bwMode="auto">
            <a:xfrm>
              <a:off x="2910190" y="5298398"/>
              <a:ext cx="164629" cy="104602"/>
              <a:chOff x="1778" y="2004"/>
              <a:chExt cx="246" cy="156"/>
            </a:xfrm>
          </p:grpSpPr>
          <p:sp>
            <p:nvSpPr>
              <p:cNvPr id="215" name="Freeform 83"/>
              <p:cNvSpPr>
                <a:spLocks/>
              </p:cNvSpPr>
              <p:nvPr/>
            </p:nvSpPr>
            <p:spPr bwMode="auto">
              <a:xfrm>
                <a:off x="1778" y="2004"/>
                <a:ext cx="246" cy="156"/>
              </a:xfrm>
              <a:custGeom>
                <a:avLst/>
                <a:gdLst>
                  <a:gd name="T0" fmla="*/ 1573 w 239"/>
                  <a:gd name="T1" fmla="*/ 2942 h 151"/>
                  <a:gd name="T2" fmla="*/ 1573 w 239"/>
                  <a:gd name="T3" fmla="*/ 0 h 151"/>
                  <a:gd name="T4" fmla="*/ 0 w 239"/>
                  <a:gd name="T5" fmla="*/ 0 h 151"/>
                  <a:gd name="T6" fmla="*/ 0 w 239"/>
                  <a:gd name="T7" fmla="*/ 2942 h 151"/>
                  <a:gd name="T8" fmla="*/ 1573 w 239"/>
                  <a:gd name="T9" fmla="*/ 2942 h 151"/>
                  <a:gd name="T10" fmla="*/ 1573 w 239"/>
                  <a:gd name="T11" fmla="*/ 2942 h 15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39"/>
                  <a:gd name="T19" fmla="*/ 0 h 151"/>
                  <a:gd name="T20" fmla="*/ 239 w 239"/>
                  <a:gd name="T21" fmla="*/ 151 h 15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39" h="151">
                    <a:moveTo>
                      <a:pt x="239" y="151"/>
                    </a:moveTo>
                    <a:lnTo>
                      <a:pt x="239" y="0"/>
                    </a:lnTo>
                    <a:lnTo>
                      <a:pt x="0" y="0"/>
                    </a:lnTo>
                    <a:lnTo>
                      <a:pt x="0" y="151"/>
                    </a:lnTo>
                    <a:lnTo>
                      <a:pt x="239" y="151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216" name="Freeform 84"/>
              <p:cNvSpPr>
                <a:spLocks/>
              </p:cNvSpPr>
              <p:nvPr/>
            </p:nvSpPr>
            <p:spPr bwMode="auto">
              <a:xfrm>
                <a:off x="1845" y="2026"/>
                <a:ext cx="120" cy="118"/>
              </a:xfrm>
              <a:custGeom>
                <a:avLst/>
                <a:gdLst>
                  <a:gd name="T0" fmla="*/ 77 w 119"/>
                  <a:gd name="T1" fmla="*/ 78 h 117"/>
                  <a:gd name="T2" fmla="*/ 119 w 119"/>
                  <a:gd name="T3" fmla="*/ 78 h 117"/>
                  <a:gd name="T4" fmla="*/ 119 w 119"/>
                  <a:gd name="T5" fmla="*/ 44 h 117"/>
                  <a:gd name="T6" fmla="*/ 77 w 119"/>
                  <a:gd name="T7" fmla="*/ 44 h 117"/>
                  <a:gd name="T8" fmla="*/ 77 w 119"/>
                  <a:gd name="T9" fmla="*/ 0 h 117"/>
                  <a:gd name="T10" fmla="*/ 42 w 119"/>
                  <a:gd name="T11" fmla="*/ 0 h 117"/>
                  <a:gd name="T12" fmla="*/ 42 w 119"/>
                  <a:gd name="T13" fmla="*/ 44 h 117"/>
                  <a:gd name="T14" fmla="*/ 0 w 119"/>
                  <a:gd name="T15" fmla="*/ 44 h 117"/>
                  <a:gd name="T16" fmla="*/ 0 w 119"/>
                  <a:gd name="T17" fmla="*/ 78 h 117"/>
                  <a:gd name="T18" fmla="*/ 42 w 119"/>
                  <a:gd name="T19" fmla="*/ 78 h 117"/>
                  <a:gd name="T20" fmla="*/ 42 w 119"/>
                  <a:gd name="T21" fmla="*/ 117 h 117"/>
                  <a:gd name="T22" fmla="*/ 77 w 119"/>
                  <a:gd name="T23" fmla="*/ 117 h 117"/>
                  <a:gd name="T24" fmla="*/ 77 w 119"/>
                  <a:gd name="T25" fmla="*/ 78 h 117"/>
                  <a:gd name="T26" fmla="*/ 77 w 119"/>
                  <a:gd name="T27" fmla="*/ 78 h 11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9"/>
                  <a:gd name="T43" fmla="*/ 0 h 117"/>
                  <a:gd name="T44" fmla="*/ 119 w 119"/>
                  <a:gd name="T45" fmla="*/ 117 h 11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9" h="117">
                    <a:moveTo>
                      <a:pt x="77" y="78"/>
                    </a:moveTo>
                    <a:lnTo>
                      <a:pt x="119" y="78"/>
                    </a:lnTo>
                    <a:lnTo>
                      <a:pt x="119" y="44"/>
                    </a:lnTo>
                    <a:lnTo>
                      <a:pt x="77" y="44"/>
                    </a:lnTo>
                    <a:lnTo>
                      <a:pt x="77" y="0"/>
                    </a:lnTo>
                    <a:lnTo>
                      <a:pt x="42" y="0"/>
                    </a:lnTo>
                    <a:lnTo>
                      <a:pt x="42" y="44"/>
                    </a:lnTo>
                    <a:lnTo>
                      <a:pt x="0" y="44"/>
                    </a:lnTo>
                    <a:lnTo>
                      <a:pt x="0" y="78"/>
                    </a:lnTo>
                    <a:lnTo>
                      <a:pt x="42" y="78"/>
                    </a:lnTo>
                    <a:lnTo>
                      <a:pt x="42" y="117"/>
                    </a:lnTo>
                    <a:lnTo>
                      <a:pt x="77" y="117"/>
                    </a:lnTo>
                    <a:lnTo>
                      <a:pt x="77" y="7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217" name="Freeform 85"/>
              <p:cNvSpPr>
                <a:spLocks/>
              </p:cNvSpPr>
              <p:nvPr/>
            </p:nvSpPr>
            <p:spPr bwMode="auto">
              <a:xfrm>
                <a:off x="1778" y="2004"/>
                <a:ext cx="246" cy="156"/>
              </a:xfrm>
              <a:custGeom>
                <a:avLst/>
                <a:gdLst>
                  <a:gd name="T0" fmla="*/ 245 w 245"/>
                  <a:gd name="T1" fmla="*/ 157 h 157"/>
                  <a:gd name="T2" fmla="*/ 245 w 245"/>
                  <a:gd name="T3" fmla="*/ 0 h 157"/>
                  <a:gd name="T4" fmla="*/ 0 w 245"/>
                  <a:gd name="T5" fmla="*/ 0 h 157"/>
                  <a:gd name="T6" fmla="*/ 0 w 245"/>
                  <a:gd name="T7" fmla="*/ 157 h 157"/>
                  <a:gd name="T8" fmla="*/ 245 w 245"/>
                  <a:gd name="T9" fmla="*/ 157 h 157"/>
                  <a:gd name="T10" fmla="*/ 245 w 245"/>
                  <a:gd name="T11" fmla="*/ 157 h 15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157"/>
                  <a:gd name="T20" fmla="*/ 245 w 245"/>
                  <a:gd name="T21" fmla="*/ 157 h 15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157">
                    <a:moveTo>
                      <a:pt x="245" y="157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157"/>
                    </a:lnTo>
                    <a:lnTo>
                      <a:pt x="245" y="157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</p:grpSp>
        <p:grpSp>
          <p:nvGrpSpPr>
            <p:cNvPr id="9" name="Group 86"/>
            <p:cNvGrpSpPr>
              <a:grpSpLocks/>
            </p:cNvGrpSpPr>
            <p:nvPr userDrawn="1"/>
          </p:nvGrpSpPr>
          <p:grpSpPr bwMode="auto">
            <a:xfrm>
              <a:off x="2698061" y="5298398"/>
              <a:ext cx="164271" cy="105273"/>
              <a:chOff x="1592" y="2143"/>
              <a:chExt cx="247" cy="156"/>
            </a:xfrm>
          </p:grpSpPr>
          <p:sp>
            <p:nvSpPr>
              <p:cNvPr id="209" name="Freeform 87"/>
              <p:cNvSpPr>
                <a:spLocks/>
              </p:cNvSpPr>
              <p:nvPr/>
            </p:nvSpPr>
            <p:spPr bwMode="auto">
              <a:xfrm>
                <a:off x="1592" y="2143"/>
                <a:ext cx="246" cy="155"/>
              </a:xfrm>
              <a:custGeom>
                <a:avLst/>
                <a:gdLst>
                  <a:gd name="T0" fmla="*/ 245 w 245"/>
                  <a:gd name="T1" fmla="*/ 156 h 156"/>
                  <a:gd name="T2" fmla="*/ 245 w 245"/>
                  <a:gd name="T3" fmla="*/ 0 h 156"/>
                  <a:gd name="T4" fmla="*/ 0 w 245"/>
                  <a:gd name="T5" fmla="*/ 0 h 156"/>
                  <a:gd name="T6" fmla="*/ 0 w 245"/>
                  <a:gd name="T7" fmla="*/ 156 h 156"/>
                  <a:gd name="T8" fmla="*/ 245 w 245"/>
                  <a:gd name="T9" fmla="*/ 156 h 156"/>
                  <a:gd name="T10" fmla="*/ 245 w 245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156"/>
                  <a:gd name="T20" fmla="*/ 245 w 245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156">
                    <a:moveTo>
                      <a:pt x="245" y="156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5" y="156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210" name="Freeform 88"/>
              <p:cNvSpPr>
                <a:spLocks/>
              </p:cNvSpPr>
              <p:nvPr/>
            </p:nvSpPr>
            <p:spPr bwMode="auto">
              <a:xfrm>
                <a:off x="1592" y="2143"/>
                <a:ext cx="66" cy="67"/>
              </a:xfrm>
              <a:custGeom>
                <a:avLst/>
                <a:gdLst>
                  <a:gd name="T0" fmla="*/ 66 w 66"/>
                  <a:gd name="T1" fmla="*/ 0 h 67"/>
                  <a:gd name="T2" fmla="*/ 0 w 66"/>
                  <a:gd name="T3" fmla="*/ 0 h 67"/>
                  <a:gd name="T4" fmla="*/ 0 w 66"/>
                  <a:gd name="T5" fmla="*/ 67 h 67"/>
                  <a:gd name="T6" fmla="*/ 66 w 66"/>
                  <a:gd name="T7" fmla="*/ 67 h 67"/>
                  <a:gd name="T8" fmla="*/ 66 w 66"/>
                  <a:gd name="T9" fmla="*/ 0 h 67"/>
                  <a:gd name="T10" fmla="*/ 66 w 66"/>
                  <a:gd name="T11" fmla="*/ 0 h 6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6"/>
                  <a:gd name="T19" fmla="*/ 0 h 67"/>
                  <a:gd name="T20" fmla="*/ 66 w 66"/>
                  <a:gd name="T21" fmla="*/ 67 h 6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6" h="67">
                    <a:moveTo>
                      <a:pt x="66" y="0"/>
                    </a:moveTo>
                    <a:lnTo>
                      <a:pt x="0" y="0"/>
                    </a:lnTo>
                    <a:lnTo>
                      <a:pt x="0" y="67"/>
                    </a:lnTo>
                    <a:lnTo>
                      <a:pt x="66" y="67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211" name="Freeform 89"/>
              <p:cNvSpPr>
                <a:spLocks/>
              </p:cNvSpPr>
              <p:nvPr/>
            </p:nvSpPr>
            <p:spPr bwMode="auto">
              <a:xfrm>
                <a:off x="1592" y="2238"/>
                <a:ext cx="66" cy="61"/>
              </a:xfrm>
              <a:custGeom>
                <a:avLst/>
                <a:gdLst>
                  <a:gd name="T0" fmla="*/ 0 w 66"/>
                  <a:gd name="T1" fmla="*/ 0 h 61"/>
                  <a:gd name="T2" fmla="*/ 0 w 66"/>
                  <a:gd name="T3" fmla="*/ 61 h 61"/>
                  <a:gd name="T4" fmla="*/ 66 w 66"/>
                  <a:gd name="T5" fmla="*/ 61 h 61"/>
                  <a:gd name="T6" fmla="*/ 66 w 66"/>
                  <a:gd name="T7" fmla="*/ 0 h 61"/>
                  <a:gd name="T8" fmla="*/ 0 w 66"/>
                  <a:gd name="T9" fmla="*/ 0 h 61"/>
                  <a:gd name="T10" fmla="*/ 0 w 66"/>
                  <a:gd name="T11" fmla="*/ 0 h 6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6"/>
                  <a:gd name="T19" fmla="*/ 0 h 61"/>
                  <a:gd name="T20" fmla="*/ 66 w 66"/>
                  <a:gd name="T21" fmla="*/ 61 h 6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6" h="61">
                    <a:moveTo>
                      <a:pt x="0" y="0"/>
                    </a:moveTo>
                    <a:lnTo>
                      <a:pt x="0" y="61"/>
                    </a:lnTo>
                    <a:lnTo>
                      <a:pt x="66" y="61"/>
                    </a:lnTo>
                    <a:lnTo>
                      <a:pt x="66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212" name="Freeform 90"/>
              <p:cNvSpPr>
                <a:spLocks/>
              </p:cNvSpPr>
              <p:nvPr/>
            </p:nvSpPr>
            <p:spPr bwMode="auto">
              <a:xfrm>
                <a:off x="1689" y="2238"/>
                <a:ext cx="150" cy="61"/>
              </a:xfrm>
              <a:custGeom>
                <a:avLst/>
                <a:gdLst>
                  <a:gd name="T0" fmla="*/ 0 w 149"/>
                  <a:gd name="T1" fmla="*/ 61 h 61"/>
                  <a:gd name="T2" fmla="*/ 149 w 149"/>
                  <a:gd name="T3" fmla="*/ 61 h 61"/>
                  <a:gd name="T4" fmla="*/ 149 w 149"/>
                  <a:gd name="T5" fmla="*/ 0 h 61"/>
                  <a:gd name="T6" fmla="*/ 0 w 149"/>
                  <a:gd name="T7" fmla="*/ 0 h 61"/>
                  <a:gd name="T8" fmla="*/ 0 w 149"/>
                  <a:gd name="T9" fmla="*/ 61 h 61"/>
                  <a:gd name="T10" fmla="*/ 0 w 149"/>
                  <a:gd name="T11" fmla="*/ 61 h 6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49"/>
                  <a:gd name="T19" fmla="*/ 0 h 61"/>
                  <a:gd name="T20" fmla="*/ 149 w 149"/>
                  <a:gd name="T21" fmla="*/ 61 h 6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49" h="61">
                    <a:moveTo>
                      <a:pt x="0" y="61"/>
                    </a:moveTo>
                    <a:lnTo>
                      <a:pt x="149" y="61"/>
                    </a:lnTo>
                    <a:lnTo>
                      <a:pt x="149" y="0"/>
                    </a:lnTo>
                    <a:lnTo>
                      <a:pt x="0" y="0"/>
                    </a:lnTo>
                    <a:lnTo>
                      <a:pt x="0" y="61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213" name="Freeform 91"/>
              <p:cNvSpPr>
                <a:spLocks/>
              </p:cNvSpPr>
              <p:nvPr/>
            </p:nvSpPr>
            <p:spPr bwMode="auto">
              <a:xfrm>
                <a:off x="1689" y="2143"/>
                <a:ext cx="150" cy="67"/>
              </a:xfrm>
              <a:custGeom>
                <a:avLst/>
                <a:gdLst>
                  <a:gd name="T0" fmla="*/ 0 w 149"/>
                  <a:gd name="T1" fmla="*/ 0 h 67"/>
                  <a:gd name="T2" fmla="*/ 0 w 149"/>
                  <a:gd name="T3" fmla="*/ 67 h 67"/>
                  <a:gd name="T4" fmla="*/ 149 w 149"/>
                  <a:gd name="T5" fmla="*/ 67 h 67"/>
                  <a:gd name="T6" fmla="*/ 149 w 149"/>
                  <a:gd name="T7" fmla="*/ 0 h 67"/>
                  <a:gd name="T8" fmla="*/ 0 w 149"/>
                  <a:gd name="T9" fmla="*/ 0 h 67"/>
                  <a:gd name="T10" fmla="*/ 0 w 149"/>
                  <a:gd name="T11" fmla="*/ 0 h 6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49"/>
                  <a:gd name="T19" fmla="*/ 0 h 67"/>
                  <a:gd name="T20" fmla="*/ 149 w 149"/>
                  <a:gd name="T21" fmla="*/ 67 h 6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49" h="67">
                    <a:moveTo>
                      <a:pt x="0" y="0"/>
                    </a:moveTo>
                    <a:lnTo>
                      <a:pt x="0" y="67"/>
                    </a:lnTo>
                    <a:lnTo>
                      <a:pt x="149" y="67"/>
                    </a:lnTo>
                    <a:lnTo>
                      <a:pt x="149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214" name="Freeform 92"/>
              <p:cNvSpPr>
                <a:spLocks/>
              </p:cNvSpPr>
              <p:nvPr/>
            </p:nvSpPr>
            <p:spPr bwMode="auto">
              <a:xfrm>
                <a:off x="1592" y="2143"/>
                <a:ext cx="246" cy="155"/>
              </a:xfrm>
              <a:custGeom>
                <a:avLst/>
                <a:gdLst>
                  <a:gd name="T0" fmla="*/ 245 w 245"/>
                  <a:gd name="T1" fmla="*/ 156 h 156"/>
                  <a:gd name="T2" fmla="*/ 245 w 245"/>
                  <a:gd name="T3" fmla="*/ 0 h 156"/>
                  <a:gd name="T4" fmla="*/ 0 w 245"/>
                  <a:gd name="T5" fmla="*/ 0 h 156"/>
                  <a:gd name="T6" fmla="*/ 0 w 245"/>
                  <a:gd name="T7" fmla="*/ 156 h 156"/>
                  <a:gd name="T8" fmla="*/ 245 w 245"/>
                  <a:gd name="T9" fmla="*/ 156 h 156"/>
                  <a:gd name="T10" fmla="*/ 245 w 245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156"/>
                  <a:gd name="T20" fmla="*/ 245 w 245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156">
                    <a:moveTo>
                      <a:pt x="245" y="156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5" y="15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</p:grpSp>
        <p:grpSp>
          <p:nvGrpSpPr>
            <p:cNvPr id="10" name="Group 93"/>
            <p:cNvGrpSpPr>
              <a:grpSpLocks/>
            </p:cNvGrpSpPr>
            <p:nvPr userDrawn="1"/>
          </p:nvGrpSpPr>
          <p:grpSpPr bwMode="auto">
            <a:xfrm>
              <a:off x="2486912" y="5298398"/>
              <a:ext cx="163291" cy="105273"/>
              <a:chOff x="1593" y="1897"/>
              <a:chExt cx="244" cy="157"/>
            </a:xfrm>
          </p:grpSpPr>
          <p:sp>
            <p:nvSpPr>
              <p:cNvPr id="205" name="Freeform 94"/>
              <p:cNvSpPr>
                <a:spLocks/>
              </p:cNvSpPr>
              <p:nvPr/>
            </p:nvSpPr>
            <p:spPr bwMode="auto">
              <a:xfrm>
                <a:off x="1593" y="1897"/>
                <a:ext cx="244" cy="156"/>
              </a:xfrm>
              <a:custGeom>
                <a:avLst/>
                <a:gdLst>
                  <a:gd name="T0" fmla="*/ 245 w 245"/>
                  <a:gd name="T1" fmla="*/ 157 h 157"/>
                  <a:gd name="T2" fmla="*/ 245 w 245"/>
                  <a:gd name="T3" fmla="*/ 0 h 157"/>
                  <a:gd name="T4" fmla="*/ 0 w 245"/>
                  <a:gd name="T5" fmla="*/ 0 h 157"/>
                  <a:gd name="T6" fmla="*/ 0 w 245"/>
                  <a:gd name="T7" fmla="*/ 157 h 157"/>
                  <a:gd name="T8" fmla="*/ 245 w 245"/>
                  <a:gd name="T9" fmla="*/ 157 h 157"/>
                  <a:gd name="T10" fmla="*/ 245 w 245"/>
                  <a:gd name="T11" fmla="*/ 157 h 15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157"/>
                  <a:gd name="T20" fmla="*/ 245 w 245"/>
                  <a:gd name="T21" fmla="*/ 157 h 15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157">
                    <a:moveTo>
                      <a:pt x="245" y="157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157"/>
                    </a:lnTo>
                    <a:lnTo>
                      <a:pt x="245" y="157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206" name="Freeform 95"/>
              <p:cNvSpPr>
                <a:spLocks/>
              </p:cNvSpPr>
              <p:nvPr/>
            </p:nvSpPr>
            <p:spPr bwMode="auto">
              <a:xfrm>
                <a:off x="1593" y="1897"/>
                <a:ext cx="244" cy="47"/>
              </a:xfrm>
              <a:custGeom>
                <a:avLst/>
                <a:gdLst>
                  <a:gd name="T0" fmla="*/ 245 w 245"/>
                  <a:gd name="T1" fmla="*/ 45 h 45"/>
                  <a:gd name="T2" fmla="*/ 245 w 245"/>
                  <a:gd name="T3" fmla="*/ 0 h 45"/>
                  <a:gd name="T4" fmla="*/ 0 w 245"/>
                  <a:gd name="T5" fmla="*/ 0 h 45"/>
                  <a:gd name="T6" fmla="*/ 0 w 245"/>
                  <a:gd name="T7" fmla="*/ 45 h 45"/>
                  <a:gd name="T8" fmla="*/ 245 w 245"/>
                  <a:gd name="T9" fmla="*/ 45 h 45"/>
                  <a:gd name="T10" fmla="*/ 245 w 245"/>
                  <a:gd name="T11" fmla="*/ 45 h 4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45"/>
                  <a:gd name="T20" fmla="*/ 245 w 245"/>
                  <a:gd name="T21" fmla="*/ 45 h 4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45">
                    <a:moveTo>
                      <a:pt x="245" y="45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45"/>
                    </a:lnTo>
                    <a:lnTo>
                      <a:pt x="245" y="45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207" name="Freeform 96"/>
              <p:cNvSpPr>
                <a:spLocks/>
              </p:cNvSpPr>
              <p:nvPr/>
            </p:nvSpPr>
            <p:spPr bwMode="auto">
              <a:xfrm>
                <a:off x="1593" y="2003"/>
                <a:ext cx="244" cy="51"/>
              </a:xfrm>
              <a:custGeom>
                <a:avLst/>
                <a:gdLst>
                  <a:gd name="T0" fmla="*/ 245 w 245"/>
                  <a:gd name="T1" fmla="*/ 51 h 51"/>
                  <a:gd name="T2" fmla="*/ 245 w 245"/>
                  <a:gd name="T3" fmla="*/ 0 h 51"/>
                  <a:gd name="T4" fmla="*/ 0 w 245"/>
                  <a:gd name="T5" fmla="*/ 0 h 51"/>
                  <a:gd name="T6" fmla="*/ 0 w 245"/>
                  <a:gd name="T7" fmla="*/ 51 h 51"/>
                  <a:gd name="T8" fmla="*/ 245 w 245"/>
                  <a:gd name="T9" fmla="*/ 51 h 51"/>
                  <a:gd name="T10" fmla="*/ 245 w 245"/>
                  <a:gd name="T11" fmla="*/ 51 h 5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51"/>
                  <a:gd name="T20" fmla="*/ 245 w 245"/>
                  <a:gd name="T21" fmla="*/ 51 h 5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51">
                    <a:moveTo>
                      <a:pt x="245" y="51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51"/>
                    </a:lnTo>
                    <a:lnTo>
                      <a:pt x="245" y="51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208" name="Freeform 97"/>
              <p:cNvSpPr>
                <a:spLocks/>
              </p:cNvSpPr>
              <p:nvPr/>
            </p:nvSpPr>
            <p:spPr bwMode="auto">
              <a:xfrm>
                <a:off x="1593" y="1897"/>
                <a:ext cx="244" cy="156"/>
              </a:xfrm>
              <a:custGeom>
                <a:avLst/>
                <a:gdLst>
                  <a:gd name="T0" fmla="*/ 245 w 245"/>
                  <a:gd name="T1" fmla="*/ 157 h 157"/>
                  <a:gd name="T2" fmla="*/ 245 w 245"/>
                  <a:gd name="T3" fmla="*/ 0 h 157"/>
                  <a:gd name="T4" fmla="*/ 0 w 245"/>
                  <a:gd name="T5" fmla="*/ 0 h 157"/>
                  <a:gd name="T6" fmla="*/ 0 w 245"/>
                  <a:gd name="T7" fmla="*/ 157 h 157"/>
                  <a:gd name="T8" fmla="*/ 245 w 245"/>
                  <a:gd name="T9" fmla="*/ 157 h 157"/>
                  <a:gd name="T10" fmla="*/ 245 w 245"/>
                  <a:gd name="T11" fmla="*/ 157 h 15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157"/>
                  <a:gd name="T20" fmla="*/ 245 w 245"/>
                  <a:gd name="T21" fmla="*/ 157 h 15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157">
                    <a:moveTo>
                      <a:pt x="245" y="157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157"/>
                    </a:lnTo>
                    <a:lnTo>
                      <a:pt x="245" y="157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</p:grpSp>
        <p:grpSp>
          <p:nvGrpSpPr>
            <p:cNvPr id="11" name="Group 98"/>
            <p:cNvGrpSpPr>
              <a:grpSpLocks/>
            </p:cNvGrpSpPr>
            <p:nvPr userDrawn="1"/>
          </p:nvGrpSpPr>
          <p:grpSpPr bwMode="auto">
            <a:xfrm>
              <a:off x="1633860" y="5298398"/>
              <a:ext cx="165299" cy="104917"/>
              <a:chOff x="1778" y="1164"/>
              <a:chExt cx="247" cy="157"/>
            </a:xfrm>
          </p:grpSpPr>
          <p:sp>
            <p:nvSpPr>
              <p:cNvPr id="156" name="Freeform 99"/>
              <p:cNvSpPr>
                <a:spLocks/>
              </p:cNvSpPr>
              <p:nvPr/>
            </p:nvSpPr>
            <p:spPr bwMode="auto">
              <a:xfrm>
                <a:off x="1778" y="1164"/>
                <a:ext cx="102" cy="157"/>
              </a:xfrm>
              <a:custGeom>
                <a:avLst/>
                <a:gdLst>
                  <a:gd name="T0" fmla="*/ 9612 w 96"/>
                  <a:gd name="T1" fmla="*/ 156 h 156"/>
                  <a:gd name="T2" fmla="*/ 0 w 96"/>
                  <a:gd name="T3" fmla="*/ 156 h 156"/>
                  <a:gd name="T4" fmla="*/ 0 w 96"/>
                  <a:gd name="T5" fmla="*/ 0 h 156"/>
                  <a:gd name="T6" fmla="*/ 9612 w 96"/>
                  <a:gd name="T7" fmla="*/ 0 h 156"/>
                  <a:gd name="T8" fmla="*/ 9612 w 96"/>
                  <a:gd name="T9" fmla="*/ 156 h 156"/>
                  <a:gd name="T10" fmla="*/ 9612 w 96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96"/>
                  <a:gd name="T19" fmla="*/ 0 h 156"/>
                  <a:gd name="T20" fmla="*/ 96 w 96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96" h="156">
                    <a:moveTo>
                      <a:pt x="96" y="156"/>
                    </a:moveTo>
                    <a:lnTo>
                      <a:pt x="0" y="156"/>
                    </a:lnTo>
                    <a:lnTo>
                      <a:pt x="0" y="0"/>
                    </a:lnTo>
                    <a:lnTo>
                      <a:pt x="96" y="0"/>
                    </a:lnTo>
                    <a:lnTo>
                      <a:pt x="96" y="156"/>
                    </a:lnTo>
                    <a:close/>
                  </a:path>
                </a:pathLst>
              </a:custGeom>
              <a:solidFill>
                <a:srgbClr val="13863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57" name="Freeform 100"/>
              <p:cNvSpPr>
                <a:spLocks/>
              </p:cNvSpPr>
              <p:nvPr/>
            </p:nvSpPr>
            <p:spPr bwMode="auto">
              <a:xfrm>
                <a:off x="1880" y="1164"/>
                <a:ext cx="145" cy="157"/>
              </a:xfrm>
              <a:custGeom>
                <a:avLst/>
                <a:gdLst>
                  <a:gd name="T0" fmla="*/ 143 w 143"/>
                  <a:gd name="T1" fmla="*/ 156 h 156"/>
                  <a:gd name="T2" fmla="*/ 0 w 143"/>
                  <a:gd name="T3" fmla="*/ 156 h 156"/>
                  <a:gd name="T4" fmla="*/ 0 w 143"/>
                  <a:gd name="T5" fmla="*/ 0 h 156"/>
                  <a:gd name="T6" fmla="*/ 143 w 143"/>
                  <a:gd name="T7" fmla="*/ 0 h 156"/>
                  <a:gd name="T8" fmla="*/ 143 w 143"/>
                  <a:gd name="T9" fmla="*/ 156 h 156"/>
                  <a:gd name="T10" fmla="*/ 143 w 143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43"/>
                  <a:gd name="T19" fmla="*/ 0 h 156"/>
                  <a:gd name="T20" fmla="*/ 143 w 143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43" h="156">
                    <a:moveTo>
                      <a:pt x="143" y="156"/>
                    </a:moveTo>
                    <a:lnTo>
                      <a:pt x="0" y="156"/>
                    </a:lnTo>
                    <a:lnTo>
                      <a:pt x="0" y="0"/>
                    </a:lnTo>
                    <a:lnTo>
                      <a:pt x="143" y="0"/>
                    </a:lnTo>
                    <a:lnTo>
                      <a:pt x="143" y="156"/>
                    </a:lnTo>
                    <a:close/>
                  </a:path>
                </a:pathLst>
              </a:custGeom>
              <a:solidFill>
                <a:srgbClr val="FF170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58" name="Freeform 101"/>
              <p:cNvSpPr>
                <a:spLocks/>
              </p:cNvSpPr>
              <p:nvPr/>
            </p:nvSpPr>
            <p:spPr bwMode="auto">
              <a:xfrm>
                <a:off x="1874" y="1199"/>
                <a:ext cx="12" cy="90"/>
              </a:xfrm>
              <a:custGeom>
                <a:avLst/>
                <a:gdLst>
                  <a:gd name="T0" fmla="*/ 12 w 12"/>
                  <a:gd name="T1" fmla="*/ 90 h 90"/>
                  <a:gd name="T2" fmla="*/ 0 w 12"/>
                  <a:gd name="T3" fmla="*/ 90 h 90"/>
                  <a:gd name="T4" fmla="*/ 0 w 12"/>
                  <a:gd name="T5" fmla="*/ 0 h 90"/>
                  <a:gd name="T6" fmla="*/ 12 w 12"/>
                  <a:gd name="T7" fmla="*/ 0 h 90"/>
                  <a:gd name="T8" fmla="*/ 12 w 12"/>
                  <a:gd name="T9" fmla="*/ 90 h 90"/>
                  <a:gd name="T10" fmla="*/ 12 w 12"/>
                  <a:gd name="T11" fmla="*/ 90 h 9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2"/>
                  <a:gd name="T19" fmla="*/ 0 h 90"/>
                  <a:gd name="T20" fmla="*/ 12 w 12"/>
                  <a:gd name="T21" fmla="*/ 90 h 9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2" h="90">
                    <a:moveTo>
                      <a:pt x="12" y="90"/>
                    </a:moveTo>
                    <a:lnTo>
                      <a:pt x="0" y="90"/>
                    </a:lnTo>
                    <a:lnTo>
                      <a:pt x="0" y="0"/>
                    </a:lnTo>
                    <a:lnTo>
                      <a:pt x="12" y="0"/>
                    </a:lnTo>
                    <a:lnTo>
                      <a:pt x="12" y="90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59" name="Freeform 102"/>
              <p:cNvSpPr>
                <a:spLocks/>
              </p:cNvSpPr>
              <p:nvPr/>
            </p:nvSpPr>
            <p:spPr bwMode="auto">
              <a:xfrm>
                <a:off x="1874" y="1199"/>
                <a:ext cx="12" cy="90"/>
              </a:xfrm>
              <a:custGeom>
                <a:avLst/>
                <a:gdLst>
                  <a:gd name="T0" fmla="*/ 12 w 12"/>
                  <a:gd name="T1" fmla="*/ 90 h 90"/>
                  <a:gd name="T2" fmla="*/ 0 w 12"/>
                  <a:gd name="T3" fmla="*/ 90 h 90"/>
                  <a:gd name="T4" fmla="*/ 0 w 12"/>
                  <a:gd name="T5" fmla="*/ 0 h 90"/>
                  <a:gd name="T6" fmla="*/ 12 w 12"/>
                  <a:gd name="T7" fmla="*/ 0 h 90"/>
                  <a:gd name="T8" fmla="*/ 12 w 12"/>
                  <a:gd name="T9" fmla="*/ 90 h 90"/>
                  <a:gd name="T10" fmla="*/ 12 w 12"/>
                  <a:gd name="T11" fmla="*/ 90 h 9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2"/>
                  <a:gd name="T19" fmla="*/ 0 h 90"/>
                  <a:gd name="T20" fmla="*/ 12 w 12"/>
                  <a:gd name="T21" fmla="*/ 90 h 9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2" h="90">
                    <a:moveTo>
                      <a:pt x="12" y="90"/>
                    </a:moveTo>
                    <a:lnTo>
                      <a:pt x="0" y="90"/>
                    </a:lnTo>
                    <a:lnTo>
                      <a:pt x="0" y="0"/>
                    </a:lnTo>
                    <a:lnTo>
                      <a:pt x="12" y="0"/>
                    </a:lnTo>
                    <a:lnTo>
                      <a:pt x="12" y="90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60" name="Freeform 103"/>
              <p:cNvSpPr>
                <a:spLocks/>
              </p:cNvSpPr>
              <p:nvPr/>
            </p:nvSpPr>
            <p:spPr bwMode="auto">
              <a:xfrm>
                <a:off x="1837" y="1221"/>
                <a:ext cx="49" cy="22"/>
              </a:xfrm>
              <a:custGeom>
                <a:avLst/>
                <a:gdLst>
                  <a:gd name="T0" fmla="*/ 42 w 48"/>
                  <a:gd name="T1" fmla="*/ 22 h 22"/>
                  <a:gd name="T2" fmla="*/ 0 w 48"/>
                  <a:gd name="T3" fmla="*/ 5 h 22"/>
                  <a:gd name="T4" fmla="*/ 6 w 48"/>
                  <a:gd name="T5" fmla="*/ 0 h 22"/>
                  <a:gd name="T6" fmla="*/ 48 w 48"/>
                  <a:gd name="T7" fmla="*/ 16 h 22"/>
                  <a:gd name="T8" fmla="*/ 42 w 48"/>
                  <a:gd name="T9" fmla="*/ 22 h 22"/>
                  <a:gd name="T10" fmla="*/ 42 w 48"/>
                  <a:gd name="T11" fmla="*/ 22 h 2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8"/>
                  <a:gd name="T19" fmla="*/ 0 h 22"/>
                  <a:gd name="T20" fmla="*/ 48 w 48"/>
                  <a:gd name="T21" fmla="*/ 22 h 2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8" h="22">
                    <a:moveTo>
                      <a:pt x="42" y="22"/>
                    </a:moveTo>
                    <a:lnTo>
                      <a:pt x="0" y="5"/>
                    </a:lnTo>
                    <a:lnTo>
                      <a:pt x="6" y="0"/>
                    </a:lnTo>
                    <a:lnTo>
                      <a:pt x="48" y="16"/>
                    </a:lnTo>
                    <a:lnTo>
                      <a:pt x="42" y="22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61" name="Freeform 104"/>
              <p:cNvSpPr>
                <a:spLocks/>
              </p:cNvSpPr>
              <p:nvPr/>
            </p:nvSpPr>
            <p:spPr bwMode="auto">
              <a:xfrm>
                <a:off x="1837" y="1221"/>
                <a:ext cx="49" cy="22"/>
              </a:xfrm>
              <a:custGeom>
                <a:avLst/>
                <a:gdLst>
                  <a:gd name="T0" fmla="*/ 42 w 48"/>
                  <a:gd name="T1" fmla="*/ 22 h 22"/>
                  <a:gd name="T2" fmla="*/ 0 w 48"/>
                  <a:gd name="T3" fmla="*/ 5 h 22"/>
                  <a:gd name="T4" fmla="*/ 6 w 48"/>
                  <a:gd name="T5" fmla="*/ 0 h 22"/>
                  <a:gd name="T6" fmla="*/ 48 w 48"/>
                  <a:gd name="T7" fmla="*/ 16 h 22"/>
                  <a:gd name="T8" fmla="*/ 42 w 48"/>
                  <a:gd name="T9" fmla="*/ 22 h 22"/>
                  <a:gd name="T10" fmla="*/ 42 w 48"/>
                  <a:gd name="T11" fmla="*/ 22 h 2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8"/>
                  <a:gd name="T19" fmla="*/ 0 h 22"/>
                  <a:gd name="T20" fmla="*/ 48 w 48"/>
                  <a:gd name="T21" fmla="*/ 22 h 2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8" h="22">
                    <a:moveTo>
                      <a:pt x="42" y="22"/>
                    </a:moveTo>
                    <a:lnTo>
                      <a:pt x="0" y="5"/>
                    </a:lnTo>
                    <a:lnTo>
                      <a:pt x="6" y="0"/>
                    </a:lnTo>
                    <a:lnTo>
                      <a:pt x="48" y="16"/>
                    </a:lnTo>
                    <a:lnTo>
                      <a:pt x="42" y="22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62" name="Freeform 105"/>
              <p:cNvSpPr>
                <a:spLocks/>
              </p:cNvSpPr>
              <p:nvPr/>
            </p:nvSpPr>
            <p:spPr bwMode="auto">
              <a:xfrm>
                <a:off x="1880" y="1237"/>
                <a:ext cx="49" cy="27"/>
              </a:xfrm>
              <a:custGeom>
                <a:avLst/>
                <a:gdLst>
                  <a:gd name="T0" fmla="*/ 41 w 47"/>
                  <a:gd name="T1" fmla="*/ 28 h 28"/>
                  <a:gd name="T2" fmla="*/ 0 w 47"/>
                  <a:gd name="T3" fmla="*/ 6 h 28"/>
                  <a:gd name="T4" fmla="*/ 6 w 47"/>
                  <a:gd name="T5" fmla="*/ 0 h 28"/>
                  <a:gd name="T6" fmla="*/ 47 w 47"/>
                  <a:gd name="T7" fmla="*/ 23 h 28"/>
                  <a:gd name="T8" fmla="*/ 41 w 47"/>
                  <a:gd name="T9" fmla="*/ 28 h 28"/>
                  <a:gd name="T10" fmla="*/ 41 w 47"/>
                  <a:gd name="T11" fmla="*/ 28 h 2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7"/>
                  <a:gd name="T19" fmla="*/ 0 h 28"/>
                  <a:gd name="T20" fmla="*/ 47 w 47"/>
                  <a:gd name="T21" fmla="*/ 28 h 2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7" h="28">
                    <a:moveTo>
                      <a:pt x="41" y="28"/>
                    </a:moveTo>
                    <a:lnTo>
                      <a:pt x="0" y="6"/>
                    </a:lnTo>
                    <a:lnTo>
                      <a:pt x="6" y="0"/>
                    </a:lnTo>
                    <a:lnTo>
                      <a:pt x="47" y="23"/>
                    </a:lnTo>
                    <a:lnTo>
                      <a:pt x="41" y="28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63" name="Freeform 106"/>
              <p:cNvSpPr>
                <a:spLocks/>
              </p:cNvSpPr>
              <p:nvPr/>
            </p:nvSpPr>
            <p:spPr bwMode="auto">
              <a:xfrm>
                <a:off x="1880" y="1237"/>
                <a:ext cx="49" cy="27"/>
              </a:xfrm>
              <a:custGeom>
                <a:avLst/>
                <a:gdLst>
                  <a:gd name="T0" fmla="*/ 41 w 47"/>
                  <a:gd name="T1" fmla="*/ 28 h 28"/>
                  <a:gd name="T2" fmla="*/ 0 w 47"/>
                  <a:gd name="T3" fmla="*/ 6 h 28"/>
                  <a:gd name="T4" fmla="*/ 6 w 47"/>
                  <a:gd name="T5" fmla="*/ 0 h 28"/>
                  <a:gd name="T6" fmla="*/ 47 w 47"/>
                  <a:gd name="T7" fmla="*/ 23 h 28"/>
                  <a:gd name="T8" fmla="*/ 41 w 47"/>
                  <a:gd name="T9" fmla="*/ 28 h 28"/>
                  <a:gd name="T10" fmla="*/ 41 w 47"/>
                  <a:gd name="T11" fmla="*/ 28 h 2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7"/>
                  <a:gd name="T19" fmla="*/ 0 h 28"/>
                  <a:gd name="T20" fmla="*/ 47 w 47"/>
                  <a:gd name="T21" fmla="*/ 28 h 2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7" h="28">
                    <a:moveTo>
                      <a:pt x="41" y="28"/>
                    </a:moveTo>
                    <a:lnTo>
                      <a:pt x="0" y="6"/>
                    </a:lnTo>
                    <a:lnTo>
                      <a:pt x="6" y="0"/>
                    </a:lnTo>
                    <a:lnTo>
                      <a:pt x="47" y="23"/>
                    </a:lnTo>
                    <a:lnTo>
                      <a:pt x="41" y="28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64" name="Freeform 107"/>
              <p:cNvSpPr>
                <a:spLocks/>
              </p:cNvSpPr>
              <p:nvPr/>
            </p:nvSpPr>
            <p:spPr bwMode="auto">
              <a:xfrm>
                <a:off x="1880" y="1221"/>
                <a:ext cx="43" cy="29"/>
              </a:xfrm>
              <a:custGeom>
                <a:avLst/>
                <a:gdLst>
                  <a:gd name="T0" fmla="*/ 0 w 41"/>
                  <a:gd name="T1" fmla="*/ 28 h 28"/>
                  <a:gd name="T2" fmla="*/ 41 w 41"/>
                  <a:gd name="T3" fmla="*/ 5 h 28"/>
                  <a:gd name="T4" fmla="*/ 41 w 41"/>
                  <a:gd name="T5" fmla="*/ 0 h 28"/>
                  <a:gd name="T6" fmla="*/ 0 w 41"/>
                  <a:gd name="T7" fmla="*/ 22 h 28"/>
                  <a:gd name="T8" fmla="*/ 0 w 41"/>
                  <a:gd name="T9" fmla="*/ 28 h 28"/>
                  <a:gd name="T10" fmla="*/ 0 w 41"/>
                  <a:gd name="T11" fmla="*/ 28 h 2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1"/>
                  <a:gd name="T19" fmla="*/ 0 h 28"/>
                  <a:gd name="T20" fmla="*/ 41 w 41"/>
                  <a:gd name="T21" fmla="*/ 28 h 2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1" h="28">
                    <a:moveTo>
                      <a:pt x="0" y="28"/>
                    </a:moveTo>
                    <a:lnTo>
                      <a:pt x="41" y="5"/>
                    </a:lnTo>
                    <a:lnTo>
                      <a:pt x="41" y="0"/>
                    </a:lnTo>
                    <a:lnTo>
                      <a:pt x="0" y="22"/>
                    </a:lnTo>
                    <a:lnTo>
                      <a:pt x="0" y="28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65" name="Freeform 108"/>
              <p:cNvSpPr>
                <a:spLocks/>
              </p:cNvSpPr>
              <p:nvPr/>
            </p:nvSpPr>
            <p:spPr bwMode="auto">
              <a:xfrm>
                <a:off x="1880" y="1221"/>
                <a:ext cx="43" cy="29"/>
              </a:xfrm>
              <a:custGeom>
                <a:avLst/>
                <a:gdLst>
                  <a:gd name="T0" fmla="*/ 0 w 41"/>
                  <a:gd name="T1" fmla="*/ 28 h 28"/>
                  <a:gd name="T2" fmla="*/ 41 w 41"/>
                  <a:gd name="T3" fmla="*/ 5 h 28"/>
                  <a:gd name="T4" fmla="*/ 41 w 41"/>
                  <a:gd name="T5" fmla="*/ 0 h 28"/>
                  <a:gd name="T6" fmla="*/ 0 w 41"/>
                  <a:gd name="T7" fmla="*/ 22 h 28"/>
                  <a:gd name="T8" fmla="*/ 0 w 41"/>
                  <a:gd name="T9" fmla="*/ 28 h 28"/>
                  <a:gd name="T10" fmla="*/ 0 w 41"/>
                  <a:gd name="T11" fmla="*/ 28 h 2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1"/>
                  <a:gd name="T19" fmla="*/ 0 h 28"/>
                  <a:gd name="T20" fmla="*/ 41 w 41"/>
                  <a:gd name="T21" fmla="*/ 28 h 2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1" h="28">
                    <a:moveTo>
                      <a:pt x="0" y="28"/>
                    </a:moveTo>
                    <a:lnTo>
                      <a:pt x="41" y="5"/>
                    </a:lnTo>
                    <a:lnTo>
                      <a:pt x="41" y="0"/>
                    </a:lnTo>
                    <a:lnTo>
                      <a:pt x="0" y="22"/>
                    </a:lnTo>
                    <a:lnTo>
                      <a:pt x="0" y="28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66" name="Freeform 109"/>
              <p:cNvSpPr>
                <a:spLocks/>
              </p:cNvSpPr>
              <p:nvPr/>
            </p:nvSpPr>
            <p:spPr bwMode="auto">
              <a:xfrm>
                <a:off x="1831" y="1225"/>
                <a:ext cx="55" cy="18"/>
              </a:xfrm>
              <a:custGeom>
                <a:avLst/>
                <a:gdLst>
                  <a:gd name="T0" fmla="*/ 54 w 54"/>
                  <a:gd name="T1" fmla="*/ 6 h 17"/>
                  <a:gd name="T2" fmla="*/ 0 w 54"/>
                  <a:gd name="T3" fmla="*/ 17 h 17"/>
                  <a:gd name="T4" fmla="*/ 0 w 54"/>
                  <a:gd name="T5" fmla="*/ 11 h 17"/>
                  <a:gd name="T6" fmla="*/ 54 w 54"/>
                  <a:gd name="T7" fmla="*/ 0 h 17"/>
                  <a:gd name="T8" fmla="*/ 54 w 54"/>
                  <a:gd name="T9" fmla="*/ 6 h 17"/>
                  <a:gd name="T10" fmla="*/ 54 w 54"/>
                  <a:gd name="T11" fmla="*/ 6 h 1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4"/>
                  <a:gd name="T19" fmla="*/ 0 h 17"/>
                  <a:gd name="T20" fmla="*/ 54 w 54"/>
                  <a:gd name="T21" fmla="*/ 17 h 1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4" h="17">
                    <a:moveTo>
                      <a:pt x="54" y="6"/>
                    </a:moveTo>
                    <a:lnTo>
                      <a:pt x="0" y="17"/>
                    </a:lnTo>
                    <a:lnTo>
                      <a:pt x="0" y="11"/>
                    </a:lnTo>
                    <a:lnTo>
                      <a:pt x="54" y="0"/>
                    </a:lnTo>
                    <a:lnTo>
                      <a:pt x="54" y="6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67" name="Freeform 110"/>
              <p:cNvSpPr>
                <a:spLocks/>
              </p:cNvSpPr>
              <p:nvPr/>
            </p:nvSpPr>
            <p:spPr bwMode="auto">
              <a:xfrm>
                <a:off x="1831" y="1225"/>
                <a:ext cx="55" cy="18"/>
              </a:xfrm>
              <a:custGeom>
                <a:avLst/>
                <a:gdLst>
                  <a:gd name="T0" fmla="*/ 54 w 54"/>
                  <a:gd name="T1" fmla="*/ 6 h 17"/>
                  <a:gd name="T2" fmla="*/ 0 w 54"/>
                  <a:gd name="T3" fmla="*/ 17 h 17"/>
                  <a:gd name="T4" fmla="*/ 0 w 54"/>
                  <a:gd name="T5" fmla="*/ 11 h 17"/>
                  <a:gd name="T6" fmla="*/ 54 w 54"/>
                  <a:gd name="T7" fmla="*/ 0 h 17"/>
                  <a:gd name="T8" fmla="*/ 54 w 54"/>
                  <a:gd name="T9" fmla="*/ 6 h 17"/>
                  <a:gd name="T10" fmla="*/ 54 w 54"/>
                  <a:gd name="T11" fmla="*/ 6 h 1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4"/>
                  <a:gd name="T19" fmla="*/ 0 h 17"/>
                  <a:gd name="T20" fmla="*/ 54 w 54"/>
                  <a:gd name="T21" fmla="*/ 17 h 1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4" h="17">
                    <a:moveTo>
                      <a:pt x="54" y="6"/>
                    </a:moveTo>
                    <a:lnTo>
                      <a:pt x="0" y="17"/>
                    </a:lnTo>
                    <a:lnTo>
                      <a:pt x="0" y="11"/>
                    </a:lnTo>
                    <a:lnTo>
                      <a:pt x="54" y="0"/>
                    </a:lnTo>
                    <a:lnTo>
                      <a:pt x="54" y="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68" name="Freeform 111"/>
              <p:cNvSpPr>
                <a:spLocks/>
              </p:cNvSpPr>
              <p:nvPr/>
            </p:nvSpPr>
            <p:spPr bwMode="auto">
              <a:xfrm>
                <a:off x="1837" y="1248"/>
                <a:ext cx="55" cy="16"/>
              </a:xfrm>
              <a:custGeom>
                <a:avLst/>
                <a:gdLst>
                  <a:gd name="T0" fmla="*/ 54 w 54"/>
                  <a:gd name="T1" fmla="*/ 5 h 16"/>
                  <a:gd name="T2" fmla="*/ 0 w 54"/>
                  <a:gd name="T3" fmla="*/ 16 h 16"/>
                  <a:gd name="T4" fmla="*/ 0 w 54"/>
                  <a:gd name="T5" fmla="*/ 11 h 16"/>
                  <a:gd name="T6" fmla="*/ 54 w 54"/>
                  <a:gd name="T7" fmla="*/ 0 h 16"/>
                  <a:gd name="T8" fmla="*/ 54 w 54"/>
                  <a:gd name="T9" fmla="*/ 5 h 16"/>
                  <a:gd name="T10" fmla="*/ 54 w 54"/>
                  <a:gd name="T11" fmla="*/ 5 h 1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4"/>
                  <a:gd name="T19" fmla="*/ 0 h 16"/>
                  <a:gd name="T20" fmla="*/ 54 w 54"/>
                  <a:gd name="T21" fmla="*/ 16 h 1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4" h="16">
                    <a:moveTo>
                      <a:pt x="54" y="5"/>
                    </a:moveTo>
                    <a:lnTo>
                      <a:pt x="0" y="16"/>
                    </a:lnTo>
                    <a:lnTo>
                      <a:pt x="0" y="11"/>
                    </a:lnTo>
                    <a:lnTo>
                      <a:pt x="54" y="0"/>
                    </a:lnTo>
                    <a:lnTo>
                      <a:pt x="54" y="5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69" name="Freeform 112"/>
              <p:cNvSpPr>
                <a:spLocks/>
              </p:cNvSpPr>
              <p:nvPr/>
            </p:nvSpPr>
            <p:spPr bwMode="auto">
              <a:xfrm>
                <a:off x="1837" y="1248"/>
                <a:ext cx="55" cy="16"/>
              </a:xfrm>
              <a:custGeom>
                <a:avLst/>
                <a:gdLst>
                  <a:gd name="T0" fmla="*/ 54 w 54"/>
                  <a:gd name="T1" fmla="*/ 5 h 16"/>
                  <a:gd name="T2" fmla="*/ 0 w 54"/>
                  <a:gd name="T3" fmla="*/ 16 h 16"/>
                  <a:gd name="T4" fmla="*/ 0 w 54"/>
                  <a:gd name="T5" fmla="*/ 11 h 16"/>
                  <a:gd name="T6" fmla="*/ 54 w 54"/>
                  <a:gd name="T7" fmla="*/ 0 h 16"/>
                  <a:gd name="T8" fmla="*/ 54 w 54"/>
                  <a:gd name="T9" fmla="*/ 5 h 16"/>
                  <a:gd name="T10" fmla="*/ 54 w 54"/>
                  <a:gd name="T11" fmla="*/ 5 h 1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4"/>
                  <a:gd name="T19" fmla="*/ 0 h 16"/>
                  <a:gd name="T20" fmla="*/ 54 w 54"/>
                  <a:gd name="T21" fmla="*/ 16 h 1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4" h="16">
                    <a:moveTo>
                      <a:pt x="54" y="5"/>
                    </a:moveTo>
                    <a:lnTo>
                      <a:pt x="0" y="16"/>
                    </a:lnTo>
                    <a:lnTo>
                      <a:pt x="0" y="11"/>
                    </a:lnTo>
                    <a:lnTo>
                      <a:pt x="54" y="0"/>
                    </a:lnTo>
                    <a:lnTo>
                      <a:pt x="54" y="5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70" name="Freeform 113"/>
              <p:cNvSpPr>
                <a:spLocks/>
              </p:cNvSpPr>
              <p:nvPr/>
            </p:nvSpPr>
            <p:spPr bwMode="auto">
              <a:xfrm>
                <a:off x="1831" y="1244"/>
                <a:ext cx="55" cy="10"/>
              </a:xfrm>
              <a:custGeom>
                <a:avLst/>
                <a:gdLst>
                  <a:gd name="T0" fmla="*/ 0 w 54"/>
                  <a:gd name="T1" fmla="*/ 0 h 11"/>
                  <a:gd name="T2" fmla="*/ 54 w 54"/>
                  <a:gd name="T3" fmla="*/ 11 h 11"/>
                  <a:gd name="T4" fmla="*/ 54 w 54"/>
                  <a:gd name="T5" fmla="*/ 11 h 11"/>
                  <a:gd name="T6" fmla="*/ 0 w 54"/>
                  <a:gd name="T7" fmla="*/ 0 h 11"/>
                  <a:gd name="T8" fmla="*/ 0 w 54"/>
                  <a:gd name="T9" fmla="*/ 0 h 11"/>
                  <a:gd name="T10" fmla="*/ 0 w 54"/>
                  <a:gd name="T11" fmla="*/ 0 h 1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4"/>
                  <a:gd name="T19" fmla="*/ 0 h 11"/>
                  <a:gd name="T20" fmla="*/ 54 w 54"/>
                  <a:gd name="T21" fmla="*/ 11 h 1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4" h="11">
                    <a:moveTo>
                      <a:pt x="0" y="0"/>
                    </a:moveTo>
                    <a:lnTo>
                      <a:pt x="54" y="1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71" name="Freeform 114"/>
              <p:cNvSpPr>
                <a:spLocks/>
              </p:cNvSpPr>
              <p:nvPr/>
            </p:nvSpPr>
            <p:spPr bwMode="auto">
              <a:xfrm>
                <a:off x="1831" y="1244"/>
                <a:ext cx="55" cy="10"/>
              </a:xfrm>
              <a:custGeom>
                <a:avLst/>
                <a:gdLst>
                  <a:gd name="T0" fmla="*/ 0 w 54"/>
                  <a:gd name="T1" fmla="*/ 0 h 11"/>
                  <a:gd name="T2" fmla="*/ 54 w 54"/>
                  <a:gd name="T3" fmla="*/ 11 h 11"/>
                  <a:gd name="T4" fmla="*/ 54 w 54"/>
                  <a:gd name="T5" fmla="*/ 11 h 11"/>
                  <a:gd name="T6" fmla="*/ 0 w 54"/>
                  <a:gd name="T7" fmla="*/ 0 h 11"/>
                  <a:gd name="T8" fmla="*/ 0 w 54"/>
                  <a:gd name="T9" fmla="*/ 0 h 11"/>
                  <a:gd name="T10" fmla="*/ 0 w 54"/>
                  <a:gd name="T11" fmla="*/ 0 h 1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4"/>
                  <a:gd name="T19" fmla="*/ 0 h 11"/>
                  <a:gd name="T20" fmla="*/ 54 w 54"/>
                  <a:gd name="T21" fmla="*/ 11 h 1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4" h="11">
                    <a:moveTo>
                      <a:pt x="0" y="0"/>
                    </a:moveTo>
                    <a:lnTo>
                      <a:pt x="54" y="11"/>
                    </a:ln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72" name="Freeform 115"/>
              <p:cNvSpPr>
                <a:spLocks/>
              </p:cNvSpPr>
              <p:nvPr/>
            </p:nvSpPr>
            <p:spPr bwMode="auto">
              <a:xfrm>
                <a:off x="1880" y="1225"/>
                <a:ext cx="49" cy="18"/>
              </a:xfrm>
              <a:custGeom>
                <a:avLst/>
                <a:gdLst>
                  <a:gd name="T0" fmla="*/ 0 w 47"/>
                  <a:gd name="T1" fmla="*/ 6 h 17"/>
                  <a:gd name="T2" fmla="*/ 47 w 47"/>
                  <a:gd name="T3" fmla="*/ 17 h 17"/>
                  <a:gd name="T4" fmla="*/ 47 w 47"/>
                  <a:gd name="T5" fmla="*/ 11 h 17"/>
                  <a:gd name="T6" fmla="*/ 0 w 47"/>
                  <a:gd name="T7" fmla="*/ 0 h 17"/>
                  <a:gd name="T8" fmla="*/ 0 w 47"/>
                  <a:gd name="T9" fmla="*/ 6 h 17"/>
                  <a:gd name="T10" fmla="*/ 0 w 47"/>
                  <a:gd name="T11" fmla="*/ 6 h 1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7"/>
                  <a:gd name="T19" fmla="*/ 0 h 17"/>
                  <a:gd name="T20" fmla="*/ 47 w 47"/>
                  <a:gd name="T21" fmla="*/ 17 h 1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7" h="17">
                    <a:moveTo>
                      <a:pt x="0" y="6"/>
                    </a:moveTo>
                    <a:lnTo>
                      <a:pt x="47" y="17"/>
                    </a:lnTo>
                    <a:lnTo>
                      <a:pt x="47" y="11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73" name="Freeform 116"/>
              <p:cNvSpPr>
                <a:spLocks/>
              </p:cNvSpPr>
              <p:nvPr/>
            </p:nvSpPr>
            <p:spPr bwMode="auto">
              <a:xfrm>
                <a:off x="1880" y="1225"/>
                <a:ext cx="49" cy="18"/>
              </a:xfrm>
              <a:custGeom>
                <a:avLst/>
                <a:gdLst>
                  <a:gd name="T0" fmla="*/ 0 w 47"/>
                  <a:gd name="T1" fmla="*/ 6 h 17"/>
                  <a:gd name="T2" fmla="*/ 47 w 47"/>
                  <a:gd name="T3" fmla="*/ 17 h 17"/>
                  <a:gd name="T4" fmla="*/ 47 w 47"/>
                  <a:gd name="T5" fmla="*/ 11 h 17"/>
                  <a:gd name="T6" fmla="*/ 0 w 47"/>
                  <a:gd name="T7" fmla="*/ 0 h 17"/>
                  <a:gd name="T8" fmla="*/ 0 w 47"/>
                  <a:gd name="T9" fmla="*/ 6 h 17"/>
                  <a:gd name="T10" fmla="*/ 0 w 47"/>
                  <a:gd name="T11" fmla="*/ 6 h 1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7"/>
                  <a:gd name="T19" fmla="*/ 0 h 17"/>
                  <a:gd name="T20" fmla="*/ 47 w 47"/>
                  <a:gd name="T21" fmla="*/ 17 h 1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7" h="17">
                    <a:moveTo>
                      <a:pt x="0" y="6"/>
                    </a:moveTo>
                    <a:lnTo>
                      <a:pt x="47" y="17"/>
                    </a:lnTo>
                    <a:lnTo>
                      <a:pt x="47" y="11"/>
                    </a:lnTo>
                    <a:lnTo>
                      <a:pt x="0" y="0"/>
                    </a:lnTo>
                    <a:lnTo>
                      <a:pt x="0" y="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74" name="Freeform 117"/>
              <p:cNvSpPr>
                <a:spLocks/>
              </p:cNvSpPr>
              <p:nvPr/>
            </p:nvSpPr>
            <p:spPr bwMode="auto">
              <a:xfrm>
                <a:off x="1880" y="1244"/>
                <a:ext cx="49" cy="10"/>
              </a:xfrm>
              <a:custGeom>
                <a:avLst/>
                <a:gdLst>
                  <a:gd name="T0" fmla="*/ 47 w 47"/>
                  <a:gd name="T1" fmla="*/ 0 h 11"/>
                  <a:gd name="T2" fmla="*/ 0 w 47"/>
                  <a:gd name="T3" fmla="*/ 11 h 11"/>
                  <a:gd name="T4" fmla="*/ 0 w 47"/>
                  <a:gd name="T5" fmla="*/ 11 h 11"/>
                  <a:gd name="T6" fmla="*/ 47 w 47"/>
                  <a:gd name="T7" fmla="*/ 0 h 11"/>
                  <a:gd name="T8" fmla="*/ 47 w 47"/>
                  <a:gd name="T9" fmla="*/ 0 h 11"/>
                  <a:gd name="T10" fmla="*/ 47 w 47"/>
                  <a:gd name="T11" fmla="*/ 0 h 1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7"/>
                  <a:gd name="T19" fmla="*/ 0 h 11"/>
                  <a:gd name="T20" fmla="*/ 47 w 47"/>
                  <a:gd name="T21" fmla="*/ 11 h 1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7" h="11">
                    <a:moveTo>
                      <a:pt x="47" y="0"/>
                    </a:moveTo>
                    <a:lnTo>
                      <a:pt x="0" y="11"/>
                    </a:lnTo>
                    <a:lnTo>
                      <a:pt x="47" y="0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75" name="Freeform 118"/>
              <p:cNvSpPr>
                <a:spLocks/>
              </p:cNvSpPr>
              <p:nvPr/>
            </p:nvSpPr>
            <p:spPr bwMode="auto">
              <a:xfrm>
                <a:off x="1880" y="1244"/>
                <a:ext cx="49" cy="10"/>
              </a:xfrm>
              <a:custGeom>
                <a:avLst/>
                <a:gdLst>
                  <a:gd name="T0" fmla="*/ 47 w 47"/>
                  <a:gd name="T1" fmla="*/ 0 h 11"/>
                  <a:gd name="T2" fmla="*/ 0 w 47"/>
                  <a:gd name="T3" fmla="*/ 11 h 11"/>
                  <a:gd name="T4" fmla="*/ 0 w 47"/>
                  <a:gd name="T5" fmla="*/ 11 h 11"/>
                  <a:gd name="T6" fmla="*/ 47 w 47"/>
                  <a:gd name="T7" fmla="*/ 0 h 11"/>
                  <a:gd name="T8" fmla="*/ 47 w 47"/>
                  <a:gd name="T9" fmla="*/ 0 h 11"/>
                  <a:gd name="T10" fmla="*/ 47 w 47"/>
                  <a:gd name="T11" fmla="*/ 0 h 1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7"/>
                  <a:gd name="T19" fmla="*/ 0 h 11"/>
                  <a:gd name="T20" fmla="*/ 47 w 47"/>
                  <a:gd name="T21" fmla="*/ 11 h 1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7" h="11">
                    <a:moveTo>
                      <a:pt x="47" y="0"/>
                    </a:moveTo>
                    <a:lnTo>
                      <a:pt x="0" y="11"/>
                    </a:lnTo>
                    <a:lnTo>
                      <a:pt x="47" y="0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76" name="Freeform 119"/>
              <p:cNvSpPr>
                <a:spLocks/>
              </p:cNvSpPr>
              <p:nvPr/>
            </p:nvSpPr>
            <p:spPr bwMode="auto">
              <a:xfrm>
                <a:off x="1837" y="1264"/>
                <a:ext cx="86" cy="2"/>
              </a:xfrm>
              <a:custGeom>
                <a:avLst/>
                <a:gdLst>
                  <a:gd name="T0" fmla="*/ 83 w 83"/>
                  <a:gd name="T1" fmla="*/ 0 h 1"/>
                  <a:gd name="T2" fmla="*/ 0 w 83"/>
                  <a:gd name="T3" fmla="*/ 0 h 1"/>
                  <a:gd name="T4" fmla="*/ 0 w 83"/>
                  <a:gd name="T5" fmla="*/ 0 h 1"/>
                  <a:gd name="T6" fmla="*/ 83 w 83"/>
                  <a:gd name="T7" fmla="*/ 0 h 1"/>
                  <a:gd name="T8" fmla="*/ 83 w 83"/>
                  <a:gd name="T9" fmla="*/ 0 h 1"/>
                  <a:gd name="T10" fmla="*/ 83 w 83"/>
                  <a:gd name="T11" fmla="*/ 0 h 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3"/>
                  <a:gd name="T19" fmla="*/ 0 h 1"/>
                  <a:gd name="T20" fmla="*/ 83 w 83"/>
                  <a:gd name="T21" fmla="*/ 1 h 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3" h="1">
                    <a:moveTo>
                      <a:pt x="83" y="0"/>
                    </a:moveTo>
                    <a:lnTo>
                      <a:pt x="0" y="0"/>
                    </a:lnTo>
                    <a:lnTo>
                      <a:pt x="83" y="0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77" name="Freeform 120"/>
              <p:cNvSpPr>
                <a:spLocks/>
              </p:cNvSpPr>
              <p:nvPr/>
            </p:nvSpPr>
            <p:spPr bwMode="auto">
              <a:xfrm>
                <a:off x="1837" y="1264"/>
                <a:ext cx="86" cy="2"/>
              </a:xfrm>
              <a:custGeom>
                <a:avLst/>
                <a:gdLst>
                  <a:gd name="T0" fmla="*/ 83 w 83"/>
                  <a:gd name="T1" fmla="*/ 0 h 1"/>
                  <a:gd name="T2" fmla="*/ 0 w 83"/>
                  <a:gd name="T3" fmla="*/ 0 h 1"/>
                  <a:gd name="T4" fmla="*/ 0 w 83"/>
                  <a:gd name="T5" fmla="*/ 0 h 1"/>
                  <a:gd name="T6" fmla="*/ 83 w 83"/>
                  <a:gd name="T7" fmla="*/ 0 h 1"/>
                  <a:gd name="T8" fmla="*/ 83 w 83"/>
                  <a:gd name="T9" fmla="*/ 0 h 1"/>
                  <a:gd name="T10" fmla="*/ 83 w 83"/>
                  <a:gd name="T11" fmla="*/ 0 h 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3"/>
                  <a:gd name="T19" fmla="*/ 0 h 1"/>
                  <a:gd name="T20" fmla="*/ 83 w 83"/>
                  <a:gd name="T21" fmla="*/ 1 h 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3" h="1">
                    <a:moveTo>
                      <a:pt x="83" y="0"/>
                    </a:moveTo>
                    <a:lnTo>
                      <a:pt x="0" y="0"/>
                    </a:lnTo>
                    <a:lnTo>
                      <a:pt x="83" y="0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78" name="Freeform 121"/>
              <p:cNvSpPr>
                <a:spLocks/>
              </p:cNvSpPr>
              <p:nvPr/>
            </p:nvSpPr>
            <p:spPr bwMode="auto">
              <a:xfrm>
                <a:off x="1837" y="1215"/>
                <a:ext cx="86" cy="6"/>
              </a:xfrm>
              <a:custGeom>
                <a:avLst/>
                <a:gdLst>
                  <a:gd name="T0" fmla="*/ 83 w 83"/>
                  <a:gd name="T1" fmla="*/ 6 h 6"/>
                  <a:gd name="T2" fmla="*/ 0 w 83"/>
                  <a:gd name="T3" fmla="*/ 6 h 6"/>
                  <a:gd name="T4" fmla="*/ 0 w 83"/>
                  <a:gd name="T5" fmla="*/ 0 h 6"/>
                  <a:gd name="T6" fmla="*/ 83 w 83"/>
                  <a:gd name="T7" fmla="*/ 0 h 6"/>
                  <a:gd name="T8" fmla="*/ 83 w 83"/>
                  <a:gd name="T9" fmla="*/ 6 h 6"/>
                  <a:gd name="T10" fmla="*/ 83 w 83"/>
                  <a:gd name="T11" fmla="*/ 6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3"/>
                  <a:gd name="T19" fmla="*/ 0 h 6"/>
                  <a:gd name="T20" fmla="*/ 83 w 8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3" h="6">
                    <a:moveTo>
                      <a:pt x="83" y="6"/>
                    </a:moveTo>
                    <a:lnTo>
                      <a:pt x="0" y="6"/>
                    </a:lnTo>
                    <a:lnTo>
                      <a:pt x="0" y="0"/>
                    </a:lnTo>
                    <a:lnTo>
                      <a:pt x="83" y="0"/>
                    </a:lnTo>
                    <a:lnTo>
                      <a:pt x="83" y="6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79" name="Freeform 122"/>
              <p:cNvSpPr>
                <a:spLocks/>
              </p:cNvSpPr>
              <p:nvPr/>
            </p:nvSpPr>
            <p:spPr bwMode="auto">
              <a:xfrm>
                <a:off x="1837" y="1215"/>
                <a:ext cx="86" cy="6"/>
              </a:xfrm>
              <a:custGeom>
                <a:avLst/>
                <a:gdLst>
                  <a:gd name="T0" fmla="*/ 83 w 83"/>
                  <a:gd name="T1" fmla="*/ 6 h 6"/>
                  <a:gd name="T2" fmla="*/ 0 w 83"/>
                  <a:gd name="T3" fmla="*/ 6 h 6"/>
                  <a:gd name="T4" fmla="*/ 0 w 83"/>
                  <a:gd name="T5" fmla="*/ 0 h 6"/>
                  <a:gd name="T6" fmla="*/ 83 w 83"/>
                  <a:gd name="T7" fmla="*/ 0 h 6"/>
                  <a:gd name="T8" fmla="*/ 83 w 83"/>
                  <a:gd name="T9" fmla="*/ 6 h 6"/>
                  <a:gd name="T10" fmla="*/ 83 w 83"/>
                  <a:gd name="T11" fmla="*/ 6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3"/>
                  <a:gd name="T19" fmla="*/ 0 h 6"/>
                  <a:gd name="T20" fmla="*/ 83 w 8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3" h="6">
                    <a:moveTo>
                      <a:pt x="83" y="6"/>
                    </a:moveTo>
                    <a:lnTo>
                      <a:pt x="0" y="6"/>
                    </a:lnTo>
                    <a:lnTo>
                      <a:pt x="0" y="0"/>
                    </a:lnTo>
                    <a:lnTo>
                      <a:pt x="83" y="0"/>
                    </a:lnTo>
                    <a:lnTo>
                      <a:pt x="83" y="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80" name="Freeform 123"/>
              <p:cNvSpPr>
                <a:spLocks noEditPoints="1"/>
              </p:cNvSpPr>
              <p:nvPr/>
            </p:nvSpPr>
            <p:spPr bwMode="auto">
              <a:xfrm>
                <a:off x="1831" y="1199"/>
                <a:ext cx="104" cy="90"/>
              </a:xfrm>
              <a:custGeom>
                <a:avLst/>
                <a:gdLst>
                  <a:gd name="T0" fmla="*/ 48 w 101"/>
                  <a:gd name="T1" fmla="*/ 0 h 90"/>
                  <a:gd name="T2" fmla="*/ 30 w 101"/>
                  <a:gd name="T3" fmla="*/ 6 h 90"/>
                  <a:gd name="T4" fmla="*/ 18 w 101"/>
                  <a:gd name="T5" fmla="*/ 12 h 90"/>
                  <a:gd name="T6" fmla="*/ 6 w 101"/>
                  <a:gd name="T7" fmla="*/ 28 h 90"/>
                  <a:gd name="T8" fmla="*/ 0 w 101"/>
                  <a:gd name="T9" fmla="*/ 45 h 90"/>
                  <a:gd name="T10" fmla="*/ 6 w 101"/>
                  <a:gd name="T11" fmla="*/ 62 h 90"/>
                  <a:gd name="T12" fmla="*/ 18 w 101"/>
                  <a:gd name="T13" fmla="*/ 79 h 90"/>
                  <a:gd name="T14" fmla="*/ 30 w 101"/>
                  <a:gd name="T15" fmla="*/ 84 h 90"/>
                  <a:gd name="T16" fmla="*/ 48 w 101"/>
                  <a:gd name="T17" fmla="*/ 90 h 90"/>
                  <a:gd name="T18" fmla="*/ 71 w 101"/>
                  <a:gd name="T19" fmla="*/ 84 h 90"/>
                  <a:gd name="T20" fmla="*/ 83 w 101"/>
                  <a:gd name="T21" fmla="*/ 79 h 90"/>
                  <a:gd name="T22" fmla="*/ 95 w 101"/>
                  <a:gd name="T23" fmla="*/ 62 h 90"/>
                  <a:gd name="T24" fmla="*/ 101 w 101"/>
                  <a:gd name="T25" fmla="*/ 45 h 90"/>
                  <a:gd name="T26" fmla="*/ 95 w 101"/>
                  <a:gd name="T27" fmla="*/ 28 h 90"/>
                  <a:gd name="T28" fmla="*/ 83 w 101"/>
                  <a:gd name="T29" fmla="*/ 12 h 90"/>
                  <a:gd name="T30" fmla="*/ 71 w 101"/>
                  <a:gd name="T31" fmla="*/ 6 h 90"/>
                  <a:gd name="T32" fmla="*/ 48 w 101"/>
                  <a:gd name="T33" fmla="*/ 0 h 90"/>
                  <a:gd name="T34" fmla="*/ 48 w 101"/>
                  <a:gd name="T35" fmla="*/ 0 h 90"/>
                  <a:gd name="T36" fmla="*/ 48 w 101"/>
                  <a:gd name="T37" fmla="*/ 84 h 90"/>
                  <a:gd name="T38" fmla="*/ 30 w 101"/>
                  <a:gd name="T39" fmla="*/ 84 h 90"/>
                  <a:gd name="T40" fmla="*/ 18 w 101"/>
                  <a:gd name="T41" fmla="*/ 73 h 90"/>
                  <a:gd name="T42" fmla="*/ 12 w 101"/>
                  <a:gd name="T43" fmla="*/ 62 h 90"/>
                  <a:gd name="T44" fmla="*/ 6 w 101"/>
                  <a:gd name="T45" fmla="*/ 45 h 90"/>
                  <a:gd name="T46" fmla="*/ 12 w 101"/>
                  <a:gd name="T47" fmla="*/ 28 h 90"/>
                  <a:gd name="T48" fmla="*/ 18 w 101"/>
                  <a:gd name="T49" fmla="*/ 17 h 90"/>
                  <a:gd name="T50" fmla="*/ 30 w 101"/>
                  <a:gd name="T51" fmla="*/ 6 h 90"/>
                  <a:gd name="T52" fmla="*/ 48 w 101"/>
                  <a:gd name="T53" fmla="*/ 0 h 90"/>
                  <a:gd name="T54" fmla="*/ 66 w 101"/>
                  <a:gd name="T55" fmla="*/ 6 h 90"/>
                  <a:gd name="T56" fmla="*/ 83 w 101"/>
                  <a:gd name="T57" fmla="*/ 17 h 90"/>
                  <a:gd name="T58" fmla="*/ 89 w 101"/>
                  <a:gd name="T59" fmla="*/ 28 h 90"/>
                  <a:gd name="T60" fmla="*/ 95 w 101"/>
                  <a:gd name="T61" fmla="*/ 45 h 90"/>
                  <a:gd name="T62" fmla="*/ 89 w 101"/>
                  <a:gd name="T63" fmla="*/ 62 h 90"/>
                  <a:gd name="T64" fmla="*/ 83 w 101"/>
                  <a:gd name="T65" fmla="*/ 73 h 90"/>
                  <a:gd name="T66" fmla="*/ 66 w 101"/>
                  <a:gd name="T67" fmla="*/ 84 h 90"/>
                  <a:gd name="T68" fmla="*/ 48 w 101"/>
                  <a:gd name="T69" fmla="*/ 84 h 90"/>
                  <a:gd name="T70" fmla="*/ 48 w 101"/>
                  <a:gd name="T71" fmla="*/ 84 h 90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w 101"/>
                  <a:gd name="T109" fmla="*/ 0 h 90"/>
                  <a:gd name="T110" fmla="*/ 101 w 101"/>
                  <a:gd name="T111" fmla="*/ 90 h 90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T108" t="T109" r="T110" b="T111"/>
                <a:pathLst>
                  <a:path w="101" h="90">
                    <a:moveTo>
                      <a:pt x="48" y="0"/>
                    </a:moveTo>
                    <a:lnTo>
                      <a:pt x="30" y="6"/>
                    </a:lnTo>
                    <a:lnTo>
                      <a:pt x="18" y="12"/>
                    </a:lnTo>
                    <a:lnTo>
                      <a:pt x="6" y="28"/>
                    </a:lnTo>
                    <a:lnTo>
                      <a:pt x="0" y="45"/>
                    </a:lnTo>
                    <a:lnTo>
                      <a:pt x="6" y="62"/>
                    </a:lnTo>
                    <a:lnTo>
                      <a:pt x="18" y="79"/>
                    </a:lnTo>
                    <a:lnTo>
                      <a:pt x="30" y="84"/>
                    </a:lnTo>
                    <a:lnTo>
                      <a:pt x="48" y="90"/>
                    </a:lnTo>
                    <a:lnTo>
                      <a:pt x="71" y="84"/>
                    </a:lnTo>
                    <a:lnTo>
                      <a:pt x="83" y="79"/>
                    </a:lnTo>
                    <a:lnTo>
                      <a:pt x="95" y="62"/>
                    </a:lnTo>
                    <a:lnTo>
                      <a:pt x="101" y="45"/>
                    </a:lnTo>
                    <a:lnTo>
                      <a:pt x="95" y="28"/>
                    </a:lnTo>
                    <a:lnTo>
                      <a:pt x="83" y="12"/>
                    </a:lnTo>
                    <a:lnTo>
                      <a:pt x="71" y="6"/>
                    </a:lnTo>
                    <a:lnTo>
                      <a:pt x="48" y="0"/>
                    </a:lnTo>
                    <a:close/>
                    <a:moveTo>
                      <a:pt x="48" y="84"/>
                    </a:moveTo>
                    <a:lnTo>
                      <a:pt x="30" y="84"/>
                    </a:lnTo>
                    <a:lnTo>
                      <a:pt x="18" y="73"/>
                    </a:lnTo>
                    <a:lnTo>
                      <a:pt x="12" y="62"/>
                    </a:lnTo>
                    <a:lnTo>
                      <a:pt x="6" y="45"/>
                    </a:lnTo>
                    <a:lnTo>
                      <a:pt x="12" y="28"/>
                    </a:lnTo>
                    <a:lnTo>
                      <a:pt x="18" y="17"/>
                    </a:lnTo>
                    <a:lnTo>
                      <a:pt x="30" y="6"/>
                    </a:lnTo>
                    <a:lnTo>
                      <a:pt x="48" y="0"/>
                    </a:lnTo>
                    <a:lnTo>
                      <a:pt x="66" y="6"/>
                    </a:lnTo>
                    <a:lnTo>
                      <a:pt x="83" y="17"/>
                    </a:lnTo>
                    <a:lnTo>
                      <a:pt x="89" y="28"/>
                    </a:lnTo>
                    <a:lnTo>
                      <a:pt x="95" y="45"/>
                    </a:lnTo>
                    <a:lnTo>
                      <a:pt x="89" y="62"/>
                    </a:lnTo>
                    <a:lnTo>
                      <a:pt x="83" y="73"/>
                    </a:lnTo>
                    <a:lnTo>
                      <a:pt x="66" y="84"/>
                    </a:lnTo>
                    <a:lnTo>
                      <a:pt x="48" y="84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81" name="Freeform 124"/>
              <p:cNvSpPr>
                <a:spLocks/>
              </p:cNvSpPr>
              <p:nvPr/>
            </p:nvSpPr>
            <p:spPr bwMode="auto">
              <a:xfrm>
                <a:off x="1831" y="1199"/>
                <a:ext cx="104" cy="90"/>
              </a:xfrm>
              <a:custGeom>
                <a:avLst/>
                <a:gdLst>
                  <a:gd name="T0" fmla="*/ 48 w 101"/>
                  <a:gd name="T1" fmla="*/ 0 h 90"/>
                  <a:gd name="T2" fmla="*/ 30 w 101"/>
                  <a:gd name="T3" fmla="*/ 6 h 90"/>
                  <a:gd name="T4" fmla="*/ 18 w 101"/>
                  <a:gd name="T5" fmla="*/ 12 h 90"/>
                  <a:gd name="T6" fmla="*/ 6 w 101"/>
                  <a:gd name="T7" fmla="*/ 28 h 90"/>
                  <a:gd name="T8" fmla="*/ 0 w 101"/>
                  <a:gd name="T9" fmla="*/ 45 h 90"/>
                  <a:gd name="T10" fmla="*/ 6 w 101"/>
                  <a:gd name="T11" fmla="*/ 62 h 90"/>
                  <a:gd name="T12" fmla="*/ 18 w 101"/>
                  <a:gd name="T13" fmla="*/ 79 h 90"/>
                  <a:gd name="T14" fmla="*/ 30 w 101"/>
                  <a:gd name="T15" fmla="*/ 84 h 90"/>
                  <a:gd name="T16" fmla="*/ 48 w 101"/>
                  <a:gd name="T17" fmla="*/ 90 h 90"/>
                  <a:gd name="T18" fmla="*/ 71 w 101"/>
                  <a:gd name="T19" fmla="*/ 84 h 90"/>
                  <a:gd name="T20" fmla="*/ 83 w 101"/>
                  <a:gd name="T21" fmla="*/ 79 h 90"/>
                  <a:gd name="T22" fmla="*/ 95 w 101"/>
                  <a:gd name="T23" fmla="*/ 62 h 90"/>
                  <a:gd name="T24" fmla="*/ 101 w 101"/>
                  <a:gd name="T25" fmla="*/ 45 h 90"/>
                  <a:gd name="T26" fmla="*/ 95 w 101"/>
                  <a:gd name="T27" fmla="*/ 28 h 90"/>
                  <a:gd name="T28" fmla="*/ 83 w 101"/>
                  <a:gd name="T29" fmla="*/ 12 h 90"/>
                  <a:gd name="T30" fmla="*/ 71 w 101"/>
                  <a:gd name="T31" fmla="*/ 6 h 90"/>
                  <a:gd name="T32" fmla="*/ 48 w 101"/>
                  <a:gd name="T33" fmla="*/ 0 h 90"/>
                  <a:gd name="T34" fmla="*/ 48 w 101"/>
                  <a:gd name="T35" fmla="*/ 0 h 90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101"/>
                  <a:gd name="T55" fmla="*/ 0 h 90"/>
                  <a:gd name="T56" fmla="*/ 101 w 101"/>
                  <a:gd name="T57" fmla="*/ 90 h 90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101" h="90">
                    <a:moveTo>
                      <a:pt x="48" y="0"/>
                    </a:moveTo>
                    <a:lnTo>
                      <a:pt x="30" y="6"/>
                    </a:lnTo>
                    <a:lnTo>
                      <a:pt x="18" y="12"/>
                    </a:lnTo>
                    <a:lnTo>
                      <a:pt x="6" y="28"/>
                    </a:lnTo>
                    <a:lnTo>
                      <a:pt x="0" y="45"/>
                    </a:lnTo>
                    <a:lnTo>
                      <a:pt x="6" y="62"/>
                    </a:lnTo>
                    <a:lnTo>
                      <a:pt x="18" y="79"/>
                    </a:lnTo>
                    <a:lnTo>
                      <a:pt x="30" y="84"/>
                    </a:lnTo>
                    <a:lnTo>
                      <a:pt x="48" y="90"/>
                    </a:lnTo>
                    <a:lnTo>
                      <a:pt x="71" y="84"/>
                    </a:lnTo>
                    <a:lnTo>
                      <a:pt x="83" y="79"/>
                    </a:lnTo>
                    <a:lnTo>
                      <a:pt x="95" y="62"/>
                    </a:lnTo>
                    <a:lnTo>
                      <a:pt x="101" y="45"/>
                    </a:lnTo>
                    <a:lnTo>
                      <a:pt x="95" y="28"/>
                    </a:lnTo>
                    <a:lnTo>
                      <a:pt x="83" y="12"/>
                    </a:lnTo>
                    <a:lnTo>
                      <a:pt x="71" y="6"/>
                    </a:lnTo>
                    <a:lnTo>
                      <a:pt x="48" y="0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82" name="Freeform 125"/>
              <p:cNvSpPr>
                <a:spLocks/>
              </p:cNvSpPr>
              <p:nvPr/>
            </p:nvSpPr>
            <p:spPr bwMode="auto">
              <a:xfrm>
                <a:off x="1837" y="1199"/>
                <a:ext cx="92" cy="84"/>
              </a:xfrm>
              <a:custGeom>
                <a:avLst/>
                <a:gdLst>
                  <a:gd name="T0" fmla="*/ 42 w 89"/>
                  <a:gd name="T1" fmla="*/ 84 h 84"/>
                  <a:gd name="T2" fmla="*/ 24 w 89"/>
                  <a:gd name="T3" fmla="*/ 84 h 84"/>
                  <a:gd name="T4" fmla="*/ 12 w 89"/>
                  <a:gd name="T5" fmla="*/ 73 h 84"/>
                  <a:gd name="T6" fmla="*/ 6 w 89"/>
                  <a:gd name="T7" fmla="*/ 62 h 84"/>
                  <a:gd name="T8" fmla="*/ 0 w 89"/>
                  <a:gd name="T9" fmla="*/ 45 h 84"/>
                  <a:gd name="T10" fmla="*/ 6 w 89"/>
                  <a:gd name="T11" fmla="*/ 28 h 84"/>
                  <a:gd name="T12" fmla="*/ 12 w 89"/>
                  <a:gd name="T13" fmla="*/ 17 h 84"/>
                  <a:gd name="T14" fmla="*/ 24 w 89"/>
                  <a:gd name="T15" fmla="*/ 6 h 84"/>
                  <a:gd name="T16" fmla="*/ 42 w 89"/>
                  <a:gd name="T17" fmla="*/ 0 h 84"/>
                  <a:gd name="T18" fmla="*/ 60 w 89"/>
                  <a:gd name="T19" fmla="*/ 6 h 84"/>
                  <a:gd name="T20" fmla="*/ 77 w 89"/>
                  <a:gd name="T21" fmla="*/ 17 h 84"/>
                  <a:gd name="T22" fmla="*/ 83 w 89"/>
                  <a:gd name="T23" fmla="*/ 28 h 84"/>
                  <a:gd name="T24" fmla="*/ 89 w 89"/>
                  <a:gd name="T25" fmla="*/ 45 h 84"/>
                  <a:gd name="T26" fmla="*/ 83 w 89"/>
                  <a:gd name="T27" fmla="*/ 62 h 84"/>
                  <a:gd name="T28" fmla="*/ 77 w 89"/>
                  <a:gd name="T29" fmla="*/ 73 h 84"/>
                  <a:gd name="T30" fmla="*/ 60 w 89"/>
                  <a:gd name="T31" fmla="*/ 84 h 84"/>
                  <a:gd name="T32" fmla="*/ 42 w 89"/>
                  <a:gd name="T33" fmla="*/ 84 h 84"/>
                  <a:gd name="T34" fmla="*/ 42 w 89"/>
                  <a:gd name="T35" fmla="*/ 84 h 84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89"/>
                  <a:gd name="T55" fmla="*/ 0 h 84"/>
                  <a:gd name="T56" fmla="*/ 89 w 89"/>
                  <a:gd name="T57" fmla="*/ 84 h 84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89" h="84">
                    <a:moveTo>
                      <a:pt x="42" y="84"/>
                    </a:moveTo>
                    <a:lnTo>
                      <a:pt x="24" y="84"/>
                    </a:lnTo>
                    <a:lnTo>
                      <a:pt x="12" y="73"/>
                    </a:lnTo>
                    <a:lnTo>
                      <a:pt x="6" y="62"/>
                    </a:lnTo>
                    <a:lnTo>
                      <a:pt x="0" y="45"/>
                    </a:lnTo>
                    <a:lnTo>
                      <a:pt x="6" y="28"/>
                    </a:lnTo>
                    <a:lnTo>
                      <a:pt x="12" y="17"/>
                    </a:lnTo>
                    <a:lnTo>
                      <a:pt x="24" y="6"/>
                    </a:lnTo>
                    <a:lnTo>
                      <a:pt x="42" y="0"/>
                    </a:lnTo>
                    <a:lnTo>
                      <a:pt x="60" y="6"/>
                    </a:lnTo>
                    <a:lnTo>
                      <a:pt x="77" y="17"/>
                    </a:lnTo>
                    <a:lnTo>
                      <a:pt x="83" y="28"/>
                    </a:lnTo>
                    <a:lnTo>
                      <a:pt x="89" y="45"/>
                    </a:lnTo>
                    <a:lnTo>
                      <a:pt x="83" y="62"/>
                    </a:lnTo>
                    <a:lnTo>
                      <a:pt x="77" y="73"/>
                    </a:lnTo>
                    <a:lnTo>
                      <a:pt x="60" y="84"/>
                    </a:lnTo>
                    <a:lnTo>
                      <a:pt x="42" y="84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83" name="Freeform 126"/>
              <p:cNvSpPr>
                <a:spLocks/>
              </p:cNvSpPr>
              <p:nvPr/>
            </p:nvSpPr>
            <p:spPr bwMode="auto">
              <a:xfrm>
                <a:off x="1858" y="1209"/>
                <a:ext cx="53" cy="67"/>
              </a:xfrm>
              <a:custGeom>
                <a:avLst/>
                <a:gdLst>
                  <a:gd name="T0" fmla="*/ 53 w 53"/>
                  <a:gd name="T1" fmla="*/ 50 h 67"/>
                  <a:gd name="T2" fmla="*/ 53 w 53"/>
                  <a:gd name="T3" fmla="*/ 55 h 67"/>
                  <a:gd name="T4" fmla="*/ 47 w 53"/>
                  <a:gd name="T5" fmla="*/ 61 h 67"/>
                  <a:gd name="T6" fmla="*/ 36 w 53"/>
                  <a:gd name="T7" fmla="*/ 67 h 67"/>
                  <a:gd name="T8" fmla="*/ 24 w 53"/>
                  <a:gd name="T9" fmla="*/ 67 h 67"/>
                  <a:gd name="T10" fmla="*/ 18 w 53"/>
                  <a:gd name="T11" fmla="*/ 67 h 67"/>
                  <a:gd name="T12" fmla="*/ 6 w 53"/>
                  <a:gd name="T13" fmla="*/ 61 h 67"/>
                  <a:gd name="T14" fmla="*/ 0 w 53"/>
                  <a:gd name="T15" fmla="*/ 55 h 67"/>
                  <a:gd name="T16" fmla="*/ 0 w 53"/>
                  <a:gd name="T17" fmla="*/ 50 h 67"/>
                  <a:gd name="T18" fmla="*/ 0 w 53"/>
                  <a:gd name="T19" fmla="*/ 0 h 67"/>
                  <a:gd name="T20" fmla="*/ 53 w 53"/>
                  <a:gd name="T21" fmla="*/ 0 h 67"/>
                  <a:gd name="T22" fmla="*/ 53 w 53"/>
                  <a:gd name="T23" fmla="*/ 50 h 67"/>
                  <a:gd name="T24" fmla="*/ 53 w 53"/>
                  <a:gd name="T25" fmla="*/ 50 h 67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53"/>
                  <a:gd name="T40" fmla="*/ 0 h 67"/>
                  <a:gd name="T41" fmla="*/ 53 w 53"/>
                  <a:gd name="T42" fmla="*/ 67 h 67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53" h="67">
                    <a:moveTo>
                      <a:pt x="53" y="50"/>
                    </a:moveTo>
                    <a:lnTo>
                      <a:pt x="53" y="55"/>
                    </a:lnTo>
                    <a:lnTo>
                      <a:pt x="47" y="61"/>
                    </a:lnTo>
                    <a:lnTo>
                      <a:pt x="36" y="67"/>
                    </a:lnTo>
                    <a:lnTo>
                      <a:pt x="24" y="67"/>
                    </a:lnTo>
                    <a:lnTo>
                      <a:pt x="18" y="67"/>
                    </a:lnTo>
                    <a:lnTo>
                      <a:pt x="6" y="61"/>
                    </a:lnTo>
                    <a:lnTo>
                      <a:pt x="0" y="55"/>
                    </a:lnTo>
                    <a:lnTo>
                      <a:pt x="0" y="50"/>
                    </a:lnTo>
                    <a:lnTo>
                      <a:pt x="0" y="0"/>
                    </a:lnTo>
                    <a:lnTo>
                      <a:pt x="53" y="0"/>
                    </a:lnTo>
                    <a:lnTo>
                      <a:pt x="53" y="50"/>
                    </a:lnTo>
                    <a:close/>
                  </a:path>
                </a:pathLst>
              </a:custGeom>
              <a:solidFill>
                <a:srgbClr val="FF160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84" name="Freeform 127"/>
              <p:cNvSpPr>
                <a:spLocks/>
              </p:cNvSpPr>
              <p:nvPr/>
            </p:nvSpPr>
            <p:spPr bwMode="auto">
              <a:xfrm>
                <a:off x="1858" y="1209"/>
                <a:ext cx="53" cy="67"/>
              </a:xfrm>
              <a:custGeom>
                <a:avLst/>
                <a:gdLst>
                  <a:gd name="T0" fmla="*/ 53 w 53"/>
                  <a:gd name="T1" fmla="*/ 50 h 67"/>
                  <a:gd name="T2" fmla="*/ 53 w 53"/>
                  <a:gd name="T3" fmla="*/ 55 h 67"/>
                  <a:gd name="T4" fmla="*/ 47 w 53"/>
                  <a:gd name="T5" fmla="*/ 61 h 67"/>
                  <a:gd name="T6" fmla="*/ 36 w 53"/>
                  <a:gd name="T7" fmla="*/ 67 h 67"/>
                  <a:gd name="T8" fmla="*/ 24 w 53"/>
                  <a:gd name="T9" fmla="*/ 67 h 67"/>
                  <a:gd name="T10" fmla="*/ 18 w 53"/>
                  <a:gd name="T11" fmla="*/ 67 h 67"/>
                  <a:gd name="T12" fmla="*/ 6 w 53"/>
                  <a:gd name="T13" fmla="*/ 61 h 67"/>
                  <a:gd name="T14" fmla="*/ 0 w 53"/>
                  <a:gd name="T15" fmla="*/ 55 h 67"/>
                  <a:gd name="T16" fmla="*/ 0 w 53"/>
                  <a:gd name="T17" fmla="*/ 50 h 67"/>
                  <a:gd name="T18" fmla="*/ 0 w 53"/>
                  <a:gd name="T19" fmla="*/ 0 h 67"/>
                  <a:gd name="T20" fmla="*/ 53 w 53"/>
                  <a:gd name="T21" fmla="*/ 0 h 67"/>
                  <a:gd name="T22" fmla="*/ 53 w 53"/>
                  <a:gd name="T23" fmla="*/ 50 h 67"/>
                  <a:gd name="T24" fmla="*/ 53 w 53"/>
                  <a:gd name="T25" fmla="*/ 50 h 67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53"/>
                  <a:gd name="T40" fmla="*/ 0 h 67"/>
                  <a:gd name="T41" fmla="*/ 53 w 53"/>
                  <a:gd name="T42" fmla="*/ 67 h 67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53" h="67">
                    <a:moveTo>
                      <a:pt x="53" y="50"/>
                    </a:moveTo>
                    <a:lnTo>
                      <a:pt x="53" y="55"/>
                    </a:lnTo>
                    <a:lnTo>
                      <a:pt x="47" y="61"/>
                    </a:lnTo>
                    <a:lnTo>
                      <a:pt x="36" y="67"/>
                    </a:lnTo>
                    <a:lnTo>
                      <a:pt x="24" y="67"/>
                    </a:lnTo>
                    <a:lnTo>
                      <a:pt x="18" y="67"/>
                    </a:lnTo>
                    <a:lnTo>
                      <a:pt x="6" y="61"/>
                    </a:lnTo>
                    <a:lnTo>
                      <a:pt x="0" y="55"/>
                    </a:lnTo>
                    <a:lnTo>
                      <a:pt x="0" y="50"/>
                    </a:lnTo>
                    <a:lnTo>
                      <a:pt x="0" y="0"/>
                    </a:lnTo>
                    <a:lnTo>
                      <a:pt x="53" y="0"/>
                    </a:lnTo>
                    <a:lnTo>
                      <a:pt x="53" y="50"/>
                    </a:lnTo>
                  </a:path>
                </a:pathLst>
              </a:custGeom>
              <a:noFill/>
              <a:ln w="0">
                <a:solidFill>
                  <a:srgbClr val="FFFFFF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85" name="Freeform 128"/>
              <p:cNvSpPr>
                <a:spLocks/>
              </p:cNvSpPr>
              <p:nvPr/>
            </p:nvSpPr>
            <p:spPr bwMode="auto">
              <a:xfrm>
                <a:off x="1868" y="1225"/>
                <a:ext cx="31" cy="35"/>
              </a:xfrm>
              <a:custGeom>
                <a:avLst/>
                <a:gdLst>
                  <a:gd name="T0" fmla="*/ 30 w 30"/>
                  <a:gd name="T1" fmla="*/ 28 h 34"/>
                  <a:gd name="T2" fmla="*/ 24 w 30"/>
                  <a:gd name="T3" fmla="*/ 34 h 34"/>
                  <a:gd name="T4" fmla="*/ 12 w 30"/>
                  <a:gd name="T5" fmla="*/ 34 h 34"/>
                  <a:gd name="T6" fmla="*/ 6 w 30"/>
                  <a:gd name="T7" fmla="*/ 34 h 34"/>
                  <a:gd name="T8" fmla="*/ 0 w 30"/>
                  <a:gd name="T9" fmla="*/ 28 h 34"/>
                  <a:gd name="T10" fmla="*/ 0 w 30"/>
                  <a:gd name="T11" fmla="*/ 0 h 34"/>
                  <a:gd name="T12" fmla="*/ 30 w 30"/>
                  <a:gd name="T13" fmla="*/ 0 h 34"/>
                  <a:gd name="T14" fmla="*/ 30 w 30"/>
                  <a:gd name="T15" fmla="*/ 28 h 34"/>
                  <a:gd name="T16" fmla="*/ 30 w 30"/>
                  <a:gd name="T17" fmla="*/ 28 h 3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0"/>
                  <a:gd name="T28" fmla="*/ 0 h 34"/>
                  <a:gd name="T29" fmla="*/ 30 w 30"/>
                  <a:gd name="T30" fmla="*/ 34 h 34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0" h="34">
                    <a:moveTo>
                      <a:pt x="30" y="28"/>
                    </a:moveTo>
                    <a:lnTo>
                      <a:pt x="24" y="34"/>
                    </a:lnTo>
                    <a:lnTo>
                      <a:pt x="12" y="34"/>
                    </a:lnTo>
                    <a:lnTo>
                      <a:pt x="6" y="34"/>
                    </a:lnTo>
                    <a:lnTo>
                      <a:pt x="0" y="28"/>
                    </a:lnTo>
                    <a:lnTo>
                      <a:pt x="0" y="0"/>
                    </a:lnTo>
                    <a:lnTo>
                      <a:pt x="30" y="0"/>
                    </a:lnTo>
                    <a:lnTo>
                      <a:pt x="30" y="2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86" name="Freeform 129"/>
              <p:cNvSpPr>
                <a:spLocks/>
              </p:cNvSpPr>
              <p:nvPr/>
            </p:nvSpPr>
            <p:spPr bwMode="auto">
              <a:xfrm>
                <a:off x="1880" y="1225"/>
                <a:ext cx="6" cy="12"/>
              </a:xfrm>
              <a:custGeom>
                <a:avLst/>
                <a:gdLst>
                  <a:gd name="T0" fmla="*/ 6 w 6"/>
                  <a:gd name="T1" fmla="*/ 6 h 11"/>
                  <a:gd name="T2" fmla="*/ 6 w 6"/>
                  <a:gd name="T3" fmla="*/ 11 h 11"/>
                  <a:gd name="T4" fmla="*/ 0 w 6"/>
                  <a:gd name="T5" fmla="*/ 11 h 11"/>
                  <a:gd name="T6" fmla="*/ 0 w 6"/>
                  <a:gd name="T7" fmla="*/ 11 h 11"/>
                  <a:gd name="T8" fmla="*/ 0 w 6"/>
                  <a:gd name="T9" fmla="*/ 6 h 11"/>
                  <a:gd name="T10" fmla="*/ 0 w 6"/>
                  <a:gd name="T11" fmla="*/ 0 h 11"/>
                  <a:gd name="T12" fmla="*/ 6 w 6"/>
                  <a:gd name="T13" fmla="*/ 0 h 11"/>
                  <a:gd name="T14" fmla="*/ 6 w 6"/>
                  <a:gd name="T15" fmla="*/ 6 h 11"/>
                  <a:gd name="T16" fmla="*/ 6 w 6"/>
                  <a:gd name="T17" fmla="*/ 6 h 1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6"/>
                  <a:gd name="T28" fmla="*/ 0 h 11"/>
                  <a:gd name="T29" fmla="*/ 6 w 6"/>
                  <a:gd name="T30" fmla="*/ 11 h 11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6" h="11">
                    <a:moveTo>
                      <a:pt x="6" y="6"/>
                    </a:moveTo>
                    <a:lnTo>
                      <a:pt x="6" y="11"/>
                    </a:lnTo>
                    <a:lnTo>
                      <a:pt x="0" y="11"/>
                    </a:lnTo>
                    <a:lnTo>
                      <a:pt x="0" y="6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6"/>
                    </a:lnTo>
                    <a:close/>
                  </a:path>
                </a:pathLst>
              </a:custGeom>
              <a:solidFill>
                <a:srgbClr val="0A50A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87" name="Freeform 130"/>
              <p:cNvSpPr>
                <a:spLocks/>
              </p:cNvSpPr>
              <p:nvPr/>
            </p:nvSpPr>
            <p:spPr bwMode="auto">
              <a:xfrm>
                <a:off x="1880" y="1248"/>
                <a:ext cx="6" cy="6"/>
              </a:xfrm>
              <a:custGeom>
                <a:avLst/>
                <a:gdLst>
                  <a:gd name="T0" fmla="*/ 6 w 6"/>
                  <a:gd name="T1" fmla="*/ 5 h 5"/>
                  <a:gd name="T2" fmla="*/ 6 w 6"/>
                  <a:gd name="T3" fmla="*/ 5 h 5"/>
                  <a:gd name="T4" fmla="*/ 0 w 6"/>
                  <a:gd name="T5" fmla="*/ 5 h 5"/>
                  <a:gd name="T6" fmla="*/ 0 w 6"/>
                  <a:gd name="T7" fmla="*/ 5 h 5"/>
                  <a:gd name="T8" fmla="*/ 0 w 6"/>
                  <a:gd name="T9" fmla="*/ 0 h 5"/>
                  <a:gd name="T10" fmla="*/ 6 w 6"/>
                  <a:gd name="T11" fmla="*/ 0 h 5"/>
                  <a:gd name="T12" fmla="*/ 6 w 6"/>
                  <a:gd name="T13" fmla="*/ 5 h 5"/>
                  <a:gd name="T14" fmla="*/ 6 w 6"/>
                  <a:gd name="T15" fmla="*/ 5 h 5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6"/>
                  <a:gd name="T25" fmla="*/ 0 h 5"/>
                  <a:gd name="T26" fmla="*/ 6 w 6"/>
                  <a:gd name="T27" fmla="*/ 5 h 5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6" h="5">
                    <a:moveTo>
                      <a:pt x="6" y="5"/>
                    </a:moveTo>
                    <a:lnTo>
                      <a:pt x="6" y="5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5"/>
                    </a:lnTo>
                    <a:close/>
                  </a:path>
                </a:pathLst>
              </a:custGeom>
              <a:solidFill>
                <a:srgbClr val="0A50A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88" name="Freeform 131"/>
              <p:cNvSpPr>
                <a:spLocks/>
              </p:cNvSpPr>
              <p:nvPr/>
            </p:nvSpPr>
            <p:spPr bwMode="auto">
              <a:xfrm>
                <a:off x="1886" y="1237"/>
                <a:ext cx="6" cy="6"/>
              </a:xfrm>
              <a:custGeom>
                <a:avLst/>
                <a:gdLst>
                  <a:gd name="T0" fmla="*/ 6 w 6"/>
                  <a:gd name="T1" fmla="*/ 6 h 6"/>
                  <a:gd name="T2" fmla="*/ 6 w 6"/>
                  <a:gd name="T3" fmla="*/ 6 h 6"/>
                  <a:gd name="T4" fmla="*/ 0 w 6"/>
                  <a:gd name="T5" fmla="*/ 6 h 6"/>
                  <a:gd name="T6" fmla="*/ 0 w 6"/>
                  <a:gd name="T7" fmla="*/ 6 h 6"/>
                  <a:gd name="T8" fmla="*/ 0 w 6"/>
                  <a:gd name="T9" fmla="*/ 0 h 6"/>
                  <a:gd name="T10" fmla="*/ 6 w 6"/>
                  <a:gd name="T11" fmla="*/ 0 h 6"/>
                  <a:gd name="T12" fmla="*/ 6 w 6"/>
                  <a:gd name="T13" fmla="*/ 6 h 6"/>
                  <a:gd name="T14" fmla="*/ 6 w 6"/>
                  <a:gd name="T15" fmla="*/ 6 h 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6"/>
                  <a:gd name="T25" fmla="*/ 0 h 6"/>
                  <a:gd name="T26" fmla="*/ 6 w 6"/>
                  <a:gd name="T27" fmla="*/ 6 h 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6" h="6">
                    <a:moveTo>
                      <a:pt x="6" y="6"/>
                    </a:moveTo>
                    <a:lnTo>
                      <a:pt x="6" y="6"/>
                    </a:lnTo>
                    <a:lnTo>
                      <a:pt x="0" y="6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6"/>
                    </a:lnTo>
                    <a:close/>
                  </a:path>
                </a:pathLst>
              </a:custGeom>
              <a:solidFill>
                <a:srgbClr val="0A50A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89" name="Freeform 132"/>
              <p:cNvSpPr>
                <a:spLocks/>
              </p:cNvSpPr>
              <p:nvPr/>
            </p:nvSpPr>
            <p:spPr bwMode="auto">
              <a:xfrm>
                <a:off x="1874" y="1237"/>
                <a:ext cx="6" cy="6"/>
              </a:xfrm>
              <a:custGeom>
                <a:avLst/>
                <a:gdLst>
                  <a:gd name="T0" fmla="*/ 6 w 6"/>
                  <a:gd name="T1" fmla="*/ 6 h 6"/>
                  <a:gd name="T2" fmla="*/ 6 w 6"/>
                  <a:gd name="T3" fmla="*/ 6 h 6"/>
                  <a:gd name="T4" fmla="*/ 0 w 6"/>
                  <a:gd name="T5" fmla="*/ 6 h 6"/>
                  <a:gd name="T6" fmla="*/ 0 w 6"/>
                  <a:gd name="T7" fmla="*/ 6 h 6"/>
                  <a:gd name="T8" fmla="*/ 0 w 6"/>
                  <a:gd name="T9" fmla="*/ 0 h 6"/>
                  <a:gd name="T10" fmla="*/ 6 w 6"/>
                  <a:gd name="T11" fmla="*/ 0 h 6"/>
                  <a:gd name="T12" fmla="*/ 6 w 6"/>
                  <a:gd name="T13" fmla="*/ 6 h 6"/>
                  <a:gd name="T14" fmla="*/ 6 w 6"/>
                  <a:gd name="T15" fmla="*/ 6 h 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6"/>
                  <a:gd name="T25" fmla="*/ 0 h 6"/>
                  <a:gd name="T26" fmla="*/ 6 w 6"/>
                  <a:gd name="T27" fmla="*/ 6 h 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6" h="6">
                    <a:moveTo>
                      <a:pt x="6" y="6"/>
                    </a:moveTo>
                    <a:lnTo>
                      <a:pt x="6" y="6"/>
                    </a:lnTo>
                    <a:lnTo>
                      <a:pt x="0" y="6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6"/>
                    </a:lnTo>
                    <a:close/>
                  </a:path>
                </a:pathLst>
              </a:custGeom>
              <a:solidFill>
                <a:srgbClr val="0A50A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90" name="Freeform 133"/>
              <p:cNvSpPr>
                <a:spLocks/>
              </p:cNvSpPr>
              <p:nvPr/>
            </p:nvSpPr>
            <p:spPr bwMode="auto">
              <a:xfrm>
                <a:off x="1862" y="1209"/>
                <a:ext cx="6" cy="12"/>
              </a:xfrm>
              <a:custGeom>
                <a:avLst/>
                <a:gdLst>
                  <a:gd name="T0" fmla="*/ 6 w 6"/>
                  <a:gd name="T1" fmla="*/ 11 h 11"/>
                  <a:gd name="T2" fmla="*/ 0 w 6"/>
                  <a:gd name="T3" fmla="*/ 11 h 11"/>
                  <a:gd name="T4" fmla="*/ 0 w 6"/>
                  <a:gd name="T5" fmla="*/ 0 h 11"/>
                  <a:gd name="T6" fmla="*/ 6 w 6"/>
                  <a:gd name="T7" fmla="*/ 0 h 11"/>
                  <a:gd name="T8" fmla="*/ 6 w 6"/>
                  <a:gd name="T9" fmla="*/ 11 h 11"/>
                  <a:gd name="T10" fmla="*/ 6 w 6"/>
                  <a:gd name="T11" fmla="*/ 11 h 1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11"/>
                  <a:gd name="T20" fmla="*/ 6 w 6"/>
                  <a:gd name="T21" fmla="*/ 11 h 1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11">
                    <a:moveTo>
                      <a:pt x="6" y="11"/>
                    </a:moveTo>
                    <a:lnTo>
                      <a:pt x="0" y="11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11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91" name="Freeform 134"/>
              <p:cNvSpPr>
                <a:spLocks/>
              </p:cNvSpPr>
              <p:nvPr/>
            </p:nvSpPr>
            <p:spPr bwMode="auto">
              <a:xfrm>
                <a:off x="1862" y="1209"/>
                <a:ext cx="6" cy="12"/>
              </a:xfrm>
              <a:custGeom>
                <a:avLst/>
                <a:gdLst>
                  <a:gd name="T0" fmla="*/ 6 w 6"/>
                  <a:gd name="T1" fmla="*/ 11 h 11"/>
                  <a:gd name="T2" fmla="*/ 0 w 6"/>
                  <a:gd name="T3" fmla="*/ 11 h 11"/>
                  <a:gd name="T4" fmla="*/ 0 w 6"/>
                  <a:gd name="T5" fmla="*/ 0 h 11"/>
                  <a:gd name="T6" fmla="*/ 6 w 6"/>
                  <a:gd name="T7" fmla="*/ 0 h 11"/>
                  <a:gd name="T8" fmla="*/ 6 w 6"/>
                  <a:gd name="T9" fmla="*/ 11 h 11"/>
                  <a:gd name="T10" fmla="*/ 6 w 6"/>
                  <a:gd name="T11" fmla="*/ 11 h 1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11"/>
                  <a:gd name="T20" fmla="*/ 6 w 6"/>
                  <a:gd name="T21" fmla="*/ 11 h 1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11">
                    <a:moveTo>
                      <a:pt x="6" y="11"/>
                    </a:moveTo>
                    <a:lnTo>
                      <a:pt x="0" y="11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11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92" name="Freeform 135"/>
              <p:cNvSpPr>
                <a:spLocks/>
              </p:cNvSpPr>
              <p:nvPr/>
            </p:nvSpPr>
            <p:spPr bwMode="auto">
              <a:xfrm>
                <a:off x="1898" y="1209"/>
                <a:ext cx="6" cy="12"/>
              </a:xfrm>
              <a:custGeom>
                <a:avLst/>
                <a:gdLst>
                  <a:gd name="T0" fmla="*/ 5 w 5"/>
                  <a:gd name="T1" fmla="*/ 11 h 11"/>
                  <a:gd name="T2" fmla="*/ 0 w 5"/>
                  <a:gd name="T3" fmla="*/ 11 h 11"/>
                  <a:gd name="T4" fmla="*/ 0 w 5"/>
                  <a:gd name="T5" fmla="*/ 0 h 11"/>
                  <a:gd name="T6" fmla="*/ 5 w 5"/>
                  <a:gd name="T7" fmla="*/ 0 h 11"/>
                  <a:gd name="T8" fmla="*/ 5 w 5"/>
                  <a:gd name="T9" fmla="*/ 11 h 11"/>
                  <a:gd name="T10" fmla="*/ 5 w 5"/>
                  <a:gd name="T11" fmla="*/ 11 h 1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11"/>
                  <a:gd name="T20" fmla="*/ 5 w 5"/>
                  <a:gd name="T21" fmla="*/ 11 h 1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11">
                    <a:moveTo>
                      <a:pt x="5" y="11"/>
                    </a:moveTo>
                    <a:lnTo>
                      <a:pt x="0" y="11"/>
                    </a:lnTo>
                    <a:lnTo>
                      <a:pt x="0" y="0"/>
                    </a:lnTo>
                    <a:lnTo>
                      <a:pt x="5" y="0"/>
                    </a:lnTo>
                    <a:lnTo>
                      <a:pt x="5" y="11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93" name="Freeform 136"/>
              <p:cNvSpPr>
                <a:spLocks/>
              </p:cNvSpPr>
              <p:nvPr/>
            </p:nvSpPr>
            <p:spPr bwMode="auto">
              <a:xfrm>
                <a:off x="1898" y="1209"/>
                <a:ext cx="6" cy="12"/>
              </a:xfrm>
              <a:custGeom>
                <a:avLst/>
                <a:gdLst>
                  <a:gd name="T0" fmla="*/ 5 w 5"/>
                  <a:gd name="T1" fmla="*/ 11 h 11"/>
                  <a:gd name="T2" fmla="*/ 0 w 5"/>
                  <a:gd name="T3" fmla="*/ 11 h 11"/>
                  <a:gd name="T4" fmla="*/ 0 w 5"/>
                  <a:gd name="T5" fmla="*/ 0 h 11"/>
                  <a:gd name="T6" fmla="*/ 5 w 5"/>
                  <a:gd name="T7" fmla="*/ 0 h 11"/>
                  <a:gd name="T8" fmla="*/ 5 w 5"/>
                  <a:gd name="T9" fmla="*/ 11 h 11"/>
                  <a:gd name="T10" fmla="*/ 5 w 5"/>
                  <a:gd name="T11" fmla="*/ 11 h 1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11"/>
                  <a:gd name="T20" fmla="*/ 5 w 5"/>
                  <a:gd name="T21" fmla="*/ 11 h 1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11">
                    <a:moveTo>
                      <a:pt x="5" y="11"/>
                    </a:moveTo>
                    <a:lnTo>
                      <a:pt x="0" y="11"/>
                    </a:lnTo>
                    <a:lnTo>
                      <a:pt x="0" y="0"/>
                    </a:lnTo>
                    <a:lnTo>
                      <a:pt x="5" y="0"/>
                    </a:lnTo>
                    <a:lnTo>
                      <a:pt x="5" y="11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94" name="Freeform 137"/>
              <p:cNvSpPr>
                <a:spLocks/>
              </p:cNvSpPr>
              <p:nvPr/>
            </p:nvSpPr>
            <p:spPr bwMode="auto">
              <a:xfrm>
                <a:off x="1862" y="1237"/>
                <a:ext cx="6" cy="6"/>
              </a:xfrm>
              <a:custGeom>
                <a:avLst/>
                <a:gdLst>
                  <a:gd name="T0" fmla="*/ 6 w 6"/>
                  <a:gd name="T1" fmla="*/ 6 h 6"/>
                  <a:gd name="T2" fmla="*/ 0 w 6"/>
                  <a:gd name="T3" fmla="*/ 6 h 6"/>
                  <a:gd name="T4" fmla="*/ 0 w 6"/>
                  <a:gd name="T5" fmla="*/ 0 h 6"/>
                  <a:gd name="T6" fmla="*/ 6 w 6"/>
                  <a:gd name="T7" fmla="*/ 0 h 6"/>
                  <a:gd name="T8" fmla="*/ 6 w 6"/>
                  <a:gd name="T9" fmla="*/ 6 h 6"/>
                  <a:gd name="T10" fmla="*/ 6 w 6"/>
                  <a:gd name="T11" fmla="*/ 6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6"/>
                  <a:gd name="T20" fmla="*/ 6 w 6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6">
                    <a:moveTo>
                      <a:pt x="6" y="6"/>
                    </a:moveTo>
                    <a:lnTo>
                      <a:pt x="0" y="6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6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95" name="Freeform 138"/>
              <p:cNvSpPr>
                <a:spLocks/>
              </p:cNvSpPr>
              <p:nvPr/>
            </p:nvSpPr>
            <p:spPr bwMode="auto">
              <a:xfrm>
                <a:off x="1862" y="1237"/>
                <a:ext cx="6" cy="6"/>
              </a:xfrm>
              <a:custGeom>
                <a:avLst/>
                <a:gdLst>
                  <a:gd name="T0" fmla="*/ 6 w 6"/>
                  <a:gd name="T1" fmla="*/ 6 h 6"/>
                  <a:gd name="T2" fmla="*/ 0 w 6"/>
                  <a:gd name="T3" fmla="*/ 6 h 6"/>
                  <a:gd name="T4" fmla="*/ 0 w 6"/>
                  <a:gd name="T5" fmla="*/ 0 h 6"/>
                  <a:gd name="T6" fmla="*/ 6 w 6"/>
                  <a:gd name="T7" fmla="*/ 0 h 6"/>
                  <a:gd name="T8" fmla="*/ 6 w 6"/>
                  <a:gd name="T9" fmla="*/ 6 h 6"/>
                  <a:gd name="T10" fmla="*/ 6 w 6"/>
                  <a:gd name="T11" fmla="*/ 6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6"/>
                  <a:gd name="T20" fmla="*/ 6 w 6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6">
                    <a:moveTo>
                      <a:pt x="6" y="6"/>
                    </a:moveTo>
                    <a:lnTo>
                      <a:pt x="0" y="6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96" name="Freeform 139"/>
              <p:cNvSpPr>
                <a:spLocks/>
              </p:cNvSpPr>
              <p:nvPr/>
            </p:nvSpPr>
            <p:spPr bwMode="auto">
              <a:xfrm>
                <a:off x="1862" y="1254"/>
                <a:ext cx="12" cy="10"/>
              </a:xfrm>
              <a:custGeom>
                <a:avLst/>
                <a:gdLst>
                  <a:gd name="T0" fmla="*/ 12 w 12"/>
                  <a:gd name="T1" fmla="*/ 6 h 11"/>
                  <a:gd name="T2" fmla="*/ 12 w 12"/>
                  <a:gd name="T3" fmla="*/ 11 h 11"/>
                  <a:gd name="T4" fmla="*/ 0 w 12"/>
                  <a:gd name="T5" fmla="*/ 6 h 11"/>
                  <a:gd name="T6" fmla="*/ 6 w 12"/>
                  <a:gd name="T7" fmla="*/ 0 h 11"/>
                  <a:gd name="T8" fmla="*/ 12 w 12"/>
                  <a:gd name="T9" fmla="*/ 6 h 11"/>
                  <a:gd name="T10" fmla="*/ 12 w 12"/>
                  <a:gd name="T11" fmla="*/ 6 h 1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2"/>
                  <a:gd name="T19" fmla="*/ 0 h 11"/>
                  <a:gd name="T20" fmla="*/ 12 w 12"/>
                  <a:gd name="T21" fmla="*/ 11 h 1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2" h="11">
                    <a:moveTo>
                      <a:pt x="12" y="6"/>
                    </a:moveTo>
                    <a:lnTo>
                      <a:pt x="12" y="11"/>
                    </a:lnTo>
                    <a:lnTo>
                      <a:pt x="0" y="6"/>
                    </a:lnTo>
                    <a:lnTo>
                      <a:pt x="6" y="0"/>
                    </a:lnTo>
                    <a:lnTo>
                      <a:pt x="12" y="6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97" name="Freeform 140"/>
              <p:cNvSpPr>
                <a:spLocks/>
              </p:cNvSpPr>
              <p:nvPr/>
            </p:nvSpPr>
            <p:spPr bwMode="auto">
              <a:xfrm>
                <a:off x="1862" y="1254"/>
                <a:ext cx="12" cy="10"/>
              </a:xfrm>
              <a:custGeom>
                <a:avLst/>
                <a:gdLst>
                  <a:gd name="T0" fmla="*/ 12 w 12"/>
                  <a:gd name="T1" fmla="*/ 6 h 11"/>
                  <a:gd name="T2" fmla="*/ 12 w 12"/>
                  <a:gd name="T3" fmla="*/ 11 h 11"/>
                  <a:gd name="T4" fmla="*/ 0 w 12"/>
                  <a:gd name="T5" fmla="*/ 6 h 11"/>
                  <a:gd name="T6" fmla="*/ 6 w 12"/>
                  <a:gd name="T7" fmla="*/ 0 h 11"/>
                  <a:gd name="T8" fmla="*/ 12 w 12"/>
                  <a:gd name="T9" fmla="*/ 6 h 11"/>
                  <a:gd name="T10" fmla="*/ 12 w 12"/>
                  <a:gd name="T11" fmla="*/ 6 h 1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2"/>
                  <a:gd name="T19" fmla="*/ 0 h 11"/>
                  <a:gd name="T20" fmla="*/ 12 w 12"/>
                  <a:gd name="T21" fmla="*/ 11 h 1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2" h="11">
                    <a:moveTo>
                      <a:pt x="12" y="6"/>
                    </a:moveTo>
                    <a:lnTo>
                      <a:pt x="12" y="11"/>
                    </a:lnTo>
                    <a:lnTo>
                      <a:pt x="0" y="6"/>
                    </a:lnTo>
                    <a:lnTo>
                      <a:pt x="6" y="0"/>
                    </a:lnTo>
                    <a:lnTo>
                      <a:pt x="12" y="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98" name="Freeform 141"/>
              <p:cNvSpPr>
                <a:spLocks/>
              </p:cNvSpPr>
              <p:nvPr/>
            </p:nvSpPr>
            <p:spPr bwMode="auto">
              <a:xfrm>
                <a:off x="1892" y="1254"/>
                <a:ext cx="6" cy="10"/>
              </a:xfrm>
              <a:custGeom>
                <a:avLst/>
                <a:gdLst>
                  <a:gd name="T0" fmla="*/ 0 w 6"/>
                  <a:gd name="T1" fmla="*/ 6 h 11"/>
                  <a:gd name="T2" fmla="*/ 0 w 6"/>
                  <a:gd name="T3" fmla="*/ 11 h 11"/>
                  <a:gd name="T4" fmla="*/ 6 w 6"/>
                  <a:gd name="T5" fmla="*/ 6 h 11"/>
                  <a:gd name="T6" fmla="*/ 6 w 6"/>
                  <a:gd name="T7" fmla="*/ 0 h 11"/>
                  <a:gd name="T8" fmla="*/ 0 w 6"/>
                  <a:gd name="T9" fmla="*/ 6 h 11"/>
                  <a:gd name="T10" fmla="*/ 0 w 6"/>
                  <a:gd name="T11" fmla="*/ 6 h 1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11"/>
                  <a:gd name="T20" fmla="*/ 6 w 6"/>
                  <a:gd name="T21" fmla="*/ 11 h 1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11">
                    <a:moveTo>
                      <a:pt x="0" y="6"/>
                    </a:moveTo>
                    <a:lnTo>
                      <a:pt x="0" y="11"/>
                    </a:lnTo>
                    <a:lnTo>
                      <a:pt x="6" y="6"/>
                    </a:lnTo>
                    <a:lnTo>
                      <a:pt x="6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99" name="Freeform 142"/>
              <p:cNvSpPr>
                <a:spLocks/>
              </p:cNvSpPr>
              <p:nvPr/>
            </p:nvSpPr>
            <p:spPr bwMode="auto">
              <a:xfrm>
                <a:off x="1892" y="1254"/>
                <a:ext cx="6" cy="10"/>
              </a:xfrm>
              <a:custGeom>
                <a:avLst/>
                <a:gdLst>
                  <a:gd name="T0" fmla="*/ 0 w 6"/>
                  <a:gd name="T1" fmla="*/ 6 h 11"/>
                  <a:gd name="T2" fmla="*/ 0 w 6"/>
                  <a:gd name="T3" fmla="*/ 11 h 11"/>
                  <a:gd name="T4" fmla="*/ 6 w 6"/>
                  <a:gd name="T5" fmla="*/ 6 h 11"/>
                  <a:gd name="T6" fmla="*/ 6 w 6"/>
                  <a:gd name="T7" fmla="*/ 0 h 11"/>
                  <a:gd name="T8" fmla="*/ 0 w 6"/>
                  <a:gd name="T9" fmla="*/ 6 h 11"/>
                  <a:gd name="T10" fmla="*/ 0 w 6"/>
                  <a:gd name="T11" fmla="*/ 6 h 1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11"/>
                  <a:gd name="T20" fmla="*/ 6 w 6"/>
                  <a:gd name="T21" fmla="*/ 11 h 1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11">
                    <a:moveTo>
                      <a:pt x="0" y="6"/>
                    </a:moveTo>
                    <a:lnTo>
                      <a:pt x="0" y="11"/>
                    </a:lnTo>
                    <a:lnTo>
                      <a:pt x="6" y="6"/>
                    </a:lnTo>
                    <a:lnTo>
                      <a:pt x="6" y="0"/>
                    </a:lnTo>
                    <a:lnTo>
                      <a:pt x="0" y="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200" name="Freeform 143"/>
              <p:cNvSpPr>
                <a:spLocks/>
              </p:cNvSpPr>
              <p:nvPr/>
            </p:nvSpPr>
            <p:spPr bwMode="auto">
              <a:xfrm>
                <a:off x="1898" y="1237"/>
                <a:ext cx="6" cy="6"/>
              </a:xfrm>
              <a:custGeom>
                <a:avLst/>
                <a:gdLst>
                  <a:gd name="T0" fmla="*/ 5 w 5"/>
                  <a:gd name="T1" fmla="*/ 6 h 6"/>
                  <a:gd name="T2" fmla="*/ 0 w 5"/>
                  <a:gd name="T3" fmla="*/ 6 h 6"/>
                  <a:gd name="T4" fmla="*/ 0 w 5"/>
                  <a:gd name="T5" fmla="*/ 0 h 6"/>
                  <a:gd name="T6" fmla="*/ 5 w 5"/>
                  <a:gd name="T7" fmla="*/ 0 h 6"/>
                  <a:gd name="T8" fmla="*/ 5 w 5"/>
                  <a:gd name="T9" fmla="*/ 6 h 6"/>
                  <a:gd name="T10" fmla="*/ 5 w 5"/>
                  <a:gd name="T11" fmla="*/ 6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lnTo>
                      <a:pt x="0" y="6"/>
                    </a:lnTo>
                    <a:lnTo>
                      <a:pt x="0" y="0"/>
                    </a:lnTo>
                    <a:lnTo>
                      <a:pt x="5" y="0"/>
                    </a:lnTo>
                    <a:lnTo>
                      <a:pt x="5" y="6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201" name="Freeform 144"/>
              <p:cNvSpPr>
                <a:spLocks/>
              </p:cNvSpPr>
              <p:nvPr/>
            </p:nvSpPr>
            <p:spPr bwMode="auto">
              <a:xfrm>
                <a:off x="1898" y="1237"/>
                <a:ext cx="6" cy="6"/>
              </a:xfrm>
              <a:custGeom>
                <a:avLst/>
                <a:gdLst>
                  <a:gd name="T0" fmla="*/ 5 w 5"/>
                  <a:gd name="T1" fmla="*/ 6 h 6"/>
                  <a:gd name="T2" fmla="*/ 0 w 5"/>
                  <a:gd name="T3" fmla="*/ 6 h 6"/>
                  <a:gd name="T4" fmla="*/ 0 w 5"/>
                  <a:gd name="T5" fmla="*/ 0 h 6"/>
                  <a:gd name="T6" fmla="*/ 5 w 5"/>
                  <a:gd name="T7" fmla="*/ 0 h 6"/>
                  <a:gd name="T8" fmla="*/ 5 w 5"/>
                  <a:gd name="T9" fmla="*/ 6 h 6"/>
                  <a:gd name="T10" fmla="*/ 5 w 5"/>
                  <a:gd name="T11" fmla="*/ 6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lnTo>
                      <a:pt x="0" y="6"/>
                    </a:lnTo>
                    <a:lnTo>
                      <a:pt x="0" y="0"/>
                    </a:lnTo>
                    <a:lnTo>
                      <a:pt x="5" y="0"/>
                    </a:lnTo>
                    <a:lnTo>
                      <a:pt x="5" y="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202" name="Freeform 145"/>
              <p:cNvSpPr>
                <a:spLocks/>
              </p:cNvSpPr>
              <p:nvPr/>
            </p:nvSpPr>
            <p:spPr bwMode="auto">
              <a:xfrm>
                <a:off x="1880" y="1209"/>
                <a:ext cx="6" cy="12"/>
              </a:xfrm>
              <a:custGeom>
                <a:avLst/>
                <a:gdLst>
                  <a:gd name="T0" fmla="*/ 6 w 6"/>
                  <a:gd name="T1" fmla="*/ 11 h 11"/>
                  <a:gd name="T2" fmla="*/ 0 w 6"/>
                  <a:gd name="T3" fmla="*/ 11 h 11"/>
                  <a:gd name="T4" fmla="*/ 0 w 6"/>
                  <a:gd name="T5" fmla="*/ 0 h 11"/>
                  <a:gd name="T6" fmla="*/ 6 w 6"/>
                  <a:gd name="T7" fmla="*/ 0 h 11"/>
                  <a:gd name="T8" fmla="*/ 6 w 6"/>
                  <a:gd name="T9" fmla="*/ 11 h 11"/>
                  <a:gd name="T10" fmla="*/ 6 w 6"/>
                  <a:gd name="T11" fmla="*/ 11 h 1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11"/>
                  <a:gd name="T20" fmla="*/ 6 w 6"/>
                  <a:gd name="T21" fmla="*/ 11 h 1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11">
                    <a:moveTo>
                      <a:pt x="6" y="11"/>
                    </a:moveTo>
                    <a:lnTo>
                      <a:pt x="0" y="11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11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203" name="Freeform 146"/>
              <p:cNvSpPr>
                <a:spLocks/>
              </p:cNvSpPr>
              <p:nvPr/>
            </p:nvSpPr>
            <p:spPr bwMode="auto">
              <a:xfrm>
                <a:off x="1880" y="1209"/>
                <a:ext cx="6" cy="12"/>
              </a:xfrm>
              <a:custGeom>
                <a:avLst/>
                <a:gdLst>
                  <a:gd name="T0" fmla="*/ 6 w 6"/>
                  <a:gd name="T1" fmla="*/ 11 h 11"/>
                  <a:gd name="T2" fmla="*/ 0 w 6"/>
                  <a:gd name="T3" fmla="*/ 11 h 11"/>
                  <a:gd name="T4" fmla="*/ 0 w 6"/>
                  <a:gd name="T5" fmla="*/ 0 h 11"/>
                  <a:gd name="T6" fmla="*/ 6 w 6"/>
                  <a:gd name="T7" fmla="*/ 0 h 11"/>
                  <a:gd name="T8" fmla="*/ 6 w 6"/>
                  <a:gd name="T9" fmla="*/ 11 h 11"/>
                  <a:gd name="T10" fmla="*/ 6 w 6"/>
                  <a:gd name="T11" fmla="*/ 11 h 1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11"/>
                  <a:gd name="T20" fmla="*/ 6 w 6"/>
                  <a:gd name="T21" fmla="*/ 11 h 1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11">
                    <a:moveTo>
                      <a:pt x="6" y="11"/>
                    </a:moveTo>
                    <a:lnTo>
                      <a:pt x="0" y="11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11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204" name="Freeform 147"/>
              <p:cNvSpPr>
                <a:spLocks/>
              </p:cNvSpPr>
              <p:nvPr/>
            </p:nvSpPr>
            <p:spPr bwMode="auto">
              <a:xfrm>
                <a:off x="1778" y="1164"/>
                <a:ext cx="246" cy="157"/>
              </a:xfrm>
              <a:custGeom>
                <a:avLst/>
                <a:gdLst>
                  <a:gd name="T0" fmla="*/ 245 w 245"/>
                  <a:gd name="T1" fmla="*/ 156 h 156"/>
                  <a:gd name="T2" fmla="*/ 245 w 245"/>
                  <a:gd name="T3" fmla="*/ 0 h 156"/>
                  <a:gd name="T4" fmla="*/ 0 w 245"/>
                  <a:gd name="T5" fmla="*/ 0 h 156"/>
                  <a:gd name="T6" fmla="*/ 0 w 245"/>
                  <a:gd name="T7" fmla="*/ 156 h 156"/>
                  <a:gd name="T8" fmla="*/ 245 w 245"/>
                  <a:gd name="T9" fmla="*/ 156 h 156"/>
                  <a:gd name="T10" fmla="*/ 245 w 245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156"/>
                  <a:gd name="T20" fmla="*/ 245 w 245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156">
                    <a:moveTo>
                      <a:pt x="245" y="156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5" y="15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</p:grpSp>
        <p:grpSp>
          <p:nvGrpSpPr>
            <p:cNvPr id="12" name="Group 148"/>
            <p:cNvGrpSpPr>
              <a:grpSpLocks/>
            </p:cNvGrpSpPr>
            <p:nvPr userDrawn="1"/>
          </p:nvGrpSpPr>
          <p:grpSpPr bwMode="auto">
            <a:xfrm>
              <a:off x="1209677" y="5298398"/>
              <a:ext cx="164978" cy="105273"/>
              <a:chOff x="1595" y="1394"/>
              <a:chExt cx="245" cy="157"/>
            </a:xfrm>
          </p:grpSpPr>
          <p:sp>
            <p:nvSpPr>
              <p:cNvPr id="149" name="Freeform 149"/>
              <p:cNvSpPr>
                <a:spLocks/>
              </p:cNvSpPr>
              <p:nvPr/>
            </p:nvSpPr>
            <p:spPr bwMode="auto">
              <a:xfrm>
                <a:off x="1595" y="1394"/>
                <a:ext cx="245" cy="156"/>
              </a:xfrm>
              <a:custGeom>
                <a:avLst/>
                <a:gdLst>
                  <a:gd name="T0" fmla="*/ 245 w 245"/>
                  <a:gd name="T1" fmla="*/ 157 h 157"/>
                  <a:gd name="T2" fmla="*/ 245 w 245"/>
                  <a:gd name="T3" fmla="*/ 0 h 157"/>
                  <a:gd name="T4" fmla="*/ 0 w 245"/>
                  <a:gd name="T5" fmla="*/ 0 h 157"/>
                  <a:gd name="T6" fmla="*/ 0 w 245"/>
                  <a:gd name="T7" fmla="*/ 157 h 157"/>
                  <a:gd name="T8" fmla="*/ 245 w 245"/>
                  <a:gd name="T9" fmla="*/ 157 h 157"/>
                  <a:gd name="T10" fmla="*/ 245 w 245"/>
                  <a:gd name="T11" fmla="*/ 157 h 15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157"/>
                  <a:gd name="T20" fmla="*/ 245 w 245"/>
                  <a:gd name="T21" fmla="*/ 157 h 15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157">
                    <a:moveTo>
                      <a:pt x="245" y="157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157"/>
                    </a:lnTo>
                    <a:lnTo>
                      <a:pt x="245" y="15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50" name="Freeform 150"/>
              <p:cNvSpPr>
                <a:spLocks/>
              </p:cNvSpPr>
              <p:nvPr/>
            </p:nvSpPr>
            <p:spPr bwMode="auto">
              <a:xfrm>
                <a:off x="1595" y="1394"/>
                <a:ext cx="73" cy="47"/>
              </a:xfrm>
              <a:custGeom>
                <a:avLst/>
                <a:gdLst>
                  <a:gd name="T0" fmla="*/ 72 w 72"/>
                  <a:gd name="T1" fmla="*/ 0 h 45"/>
                  <a:gd name="T2" fmla="*/ 0 w 72"/>
                  <a:gd name="T3" fmla="*/ 0 h 45"/>
                  <a:gd name="T4" fmla="*/ 0 w 72"/>
                  <a:gd name="T5" fmla="*/ 45 h 45"/>
                  <a:gd name="T6" fmla="*/ 72 w 72"/>
                  <a:gd name="T7" fmla="*/ 45 h 45"/>
                  <a:gd name="T8" fmla="*/ 72 w 72"/>
                  <a:gd name="T9" fmla="*/ 0 h 45"/>
                  <a:gd name="T10" fmla="*/ 72 w 72"/>
                  <a:gd name="T11" fmla="*/ 0 h 4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72"/>
                  <a:gd name="T19" fmla="*/ 0 h 45"/>
                  <a:gd name="T20" fmla="*/ 72 w 72"/>
                  <a:gd name="T21" fmla="*/ 45 h 4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72" h="45">
                    <a:moveTo>
                      <a:pt x="72" y="0"/>
                    </a:moveTo>
                    <a:lnTo>
                      <a:pt x="0" y="0"/>
                    </a:lnTo>
                    <a:lnTo>
                      <a:pt x="0" y="45"/>
                    </a:lnTo>
                    <a:lnTo>
                      <a:pt x="72" y="45"/>
                    </a:lnTo>
                    <a:lnTo>
                      <a:pt x="72" y="0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51" name="Freeform 151"/>
              <p:cNvSpPr>
                <a:spLocks/>
              </p:cNvSpPr>
              <p:nvPr/>
            </p:nvSpPr>
            <p:spPr bwMode="auto">
              <a:xfrm>
                <a:off x="1595" y="1504"/>
                <a:ext cx="73" cy="47"/>
              </a:xfrm>
              <a:custGeom>
                <a:avLst/>
                <a:gdLst>
                  <a:gd name="T0" fmla="*/ 0 w 72"/>
                  <a:gd name="T1" fmla="*/ 0 h 45"/>
                  <a:gd name="T2" fmla="*/ 0 w 72"/>
                  <a:gd name="T3" fmla="*/ 45 h 45"/>
                  <a:gd name="T4" fmla="*/ 72 w 72"/>
                  <a:gd name="T5" fmla="*/ 45 h 45"/>
                  <a:gd name="T6" fmla="*/ 72 w 72"/>
                  <a:gd name="T7" fmla="*/ 0 h 45"/>
                  <a:gd name="T8" fmla="*/ 0 w 72"/>
                  <a:gd name="T9" fmla="*/ 0 h 45"/>
                  <a:gd name="T10" fmla="*/ 0 w 72"/>
                  <a:gd name="T11" fmla="*/ 0 h 4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72"/>
                  <a:gd name="T19" fmla="*/ 0 h 45"/>
                  <a:gd name="T20" fmla="*/ 72 w 72"/>
                  <a:gd name="T21" fmla="*/ 45 h 4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72" h="45">
                    <a:moveTo>
                      <a:pt x="0" y="0"/>
                    </a:moveTo>
                    <a:lnTo>
                      <a:pt x="0" y="45"/>
                    </a:lnTo>
                    <a:lnTo>
                      <a:pt x="72" y="45"/>
                    </a:lnTo>
                    <a:lnTo>
                      <a:pt x="7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52" name="Freeform 152"/>
              <p:cNvSpPr>
                <a:spLocks/>
              </p:cNvSpPr>
              <p:nvPr/>
            </p:nvSpPr>
            <p:spPr bwMode="auto">
              <a:xfrm>
                <a:off x="1739" y="1504"/>
                <a:ext cx="101" cy="47"/>
              </a:xfrm>
              <a:custGeom>
                <a:avLst/>
                <a:gdLst>
                  <a:gd name="T0" fmla="*/ 0 w 102"/>
                  <a:gd name="T1" fmla="*/ 45 h 45"/>
                  <a:gd name="T2" fmla="*/ 102 w 102"/>
                  <a:gd name="T3" fmla="*/ 45 h 45"/>
                  <a:gd name="T4" fmla="*/ 102 w 102"/>
                  <a:gd name="T5" fmla="*/ 0 h 45"/>
                  <a:gd name="T6" fmla="*/ 0 w 102"/>
                  <a:gd name="T7" fmla="*/ 0 h 45"/>
                  <a:gd name="T8" fmla="*/ 0 w 102"/>
                  <a:gd name="T9" fmla="*/ 45 h 45"/>
                  <a:gd name="T10" fmla="*/ 0 w 102"/>
                  <a:gd name="T11" fmla="*/ 45 h 4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02"/>
                  <a:gd name="T19" fmla="*/ 0 h 45"/>
                  <a:gd name="T20" fmla="*/ 102 w 102"/>
                  <a:gd name="T21" fmla="*/ 45 h 4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02" h="45">
                    <a:moveTo>
                      <a:pt x="0" y="45"/>
                    </a:moveTo>
                    <a:lnTo>
                      <a:pt x="102" y="45"/>
                    </a:lnTo>
                    <a:lnTo>
                      <a:pt x="102" y="0"/>
                    </a:lnTo>
                    <a:lnTo>
                      <a:pt x="0" y="0"/>
                    </a:lnTo>
                    <a:lnTo>
                      <a:pt x="0" y="45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53" name="Freeform 153"/>
              <p:cNvSpPr>
                <a:spLocks/>
              </p:cNvSpPr>
              <p:nvPr/>
            </p:nvSpPr>
            <p:spPr bwMode="auto">
              <a:xfrm>
                <a:off x="1739" y="1394"/>
                <a:ext cx="101" cy="47"/>
              </a:xfrm>
              <a:custGeom>
                <a:avLst/>
                <a:gdLst>
                  <a:gd name="T0" fmla="*/ 0 w 102"/>
                  <a:gd name="T1" fmla="*/ 0 h 45"/>
                  <a:gd name="T2" fmla="*/ 0 w 102"/>
                  <a:gd name="T3" fmla="*/ 45 h 45"/>
                  <a:gd name="T4" fmla="*/ 102 w 102"/>
                  <a:gd name="T5" fmla="*/ 45 h 45"/>
                  <a:gd name="T6" fmla="*/ 102 w 102"/>
                  <a:gd name="T7" fmla="*/ 0 h 45"/>
                  <a:gd name="T8" fmla="*/ 0 w 102"/>
                  <a:gd name="T9" fmla="*/ 0 h 45"/>
                  <a:gd name="T10" fmla="*/ 0 w 102"/>
                  <a:gd name="T11" fmla="*/ 0 h 4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02"/>
                  <a:gd name="T19" fmla="*/ 0 h 45"/>
                  <a:gd name="T20" fmla="*/ 102 w 102"/>
                  <a:gd name="T21" fmla="*/ 45 h 4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02" h="45">
                    <a:moveTo>
                      <a:pt x="0" y="0"/>
                    </a:moveTo>
                    <a:lnTo>
                      <a:pt x="0" y="45"/>
                    </a:lnTo>
                    <a:lnTo>
                      <a:pt x="102" y="45"/>
                    </a:lnTo>
                    <a:lnTo>
                      <a:pt x="10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54" name="Freeform 154"/>
              <p:cNvSpPr>
                <a:spLocks/>
              </p:cNvSpPr>
              <p:nvPr/>
            </p:nvSpPr>
            <p:spPr bwMode="auto">
              <a:xfrm>
                <a:off x="1595" y="1394"/>
                <a:ext cx="245" cy="156"/>
              </a:xfrm>
              <a:custGeom>
                <a:avLst/>
                <a:gdLst>
                  <a:gd name="T0" fmla="*/ 125 w 245"/>
                  <a:gd name="T1" fmla="*/ 157 h 157"/>
                  <a:gd name="T2" fmla="*/ 125 w 245"/>
                  <a:gd name="T3" fmla="*/ 95 h 157"/>
                  <a:gd name="T4" fmla="*/ 245 w 245"/>
                  <a:gd name="T5" fmla="*/ 95 h 157"/>
                  <a:gd name="T6" fmla="*/ 245 w 245"/>
                  <a:gd name="T7" fmla="*/ 62 h 157"/>
                  <a:gd name="T8" fmla="*/ 125 w 245"/>
                  <a:gd name="T9" fmla="*/ 62 h 157"/>
                  <a:gd name="T10" fmla="*/ 125 w 245"/>
                  <a:gd name="T11" fmla="*/ 0 h 157"/>
                  <a:gd name="T12" fmla="*/ 90 w 245"/>
                  <a:gd name="T13" fmla="*/ 0 h 157"/>
                  <a:gd name="T14" fmla="*/ 90 w 245"/>
                  <a:gd name="T15" fmla="*/ 62 h 157"/>
                  <a:gd name="T16" fmla="*/ 0 w 245"/>
                  <a:gd name="T17" fmla="*/ 62 h 157"/>
                  <a:gd name="T18" fmla="*/ 0 w 245"/>
                  <a:gd name="T19" fmla="*/ 95 h 157"/>
                  <a:gd name="T20" fmla="*/ 90 w 245"/>
                  <a:gd name="T21" fmla="*/ 95 h 157"/>
                  <a:gd name="T22" fmla="*/ 90 w 245"/>
                  <a:gd name="T23" fmla="*/ 157 h 157"/>
                  <a:gd name="T24" fmla="*/ 125 w 245"/>
                  <a:gd name="T25" fmla="*/ 157 h 157"/>
                  <a:gd name="T26" fmla="*/ 125 w 245"/>
                  <a:gd name="T27" fmla="*/ 157 h 15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245"/>
                  <a:gd name="T43" fmla="*/ 0 h 157"/>
                  <a:gd name="T44" fmla="*/ 245 w 245"/>
                  <a:gd name="T45" fmla="*/ 157 h 15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245" h="157">
                    <a:moveTo>
                      <a:pt x="125" y="157"/>
                    </a:moveTo>
                    <a:lnTo>
                      <a:pt x="125" y="95"/>
                    </a:lnTo>
                    <a:lnTo>
                      <a:pt x="245" y="95"/>
                    </a:lnTo>
                    <a:lnTo>
                      <a:pt x="245" y="62"/>
                    </a:lnTo>
                    <a:lnTo>
                      <a:pt x="125" y="62"/>
                    </a:lnTo>
                    <a:lnTo>
                      <a:pt x="125" y="0"/>
                    </a:lnTo>
                    <a:lnTo>
                      <a:pt x="90" y="0"/>
                    </a:lnTo>
                    <a:lnTo>
                      <a:pt x="90" y="62"/>
                    </a:lnTo>
                    <a:lnTo>
                      <a:pt x="0" y="62"/>
                    </a:lnTo>
                    <a:lnTo>
                      <a:pt x="0" y="95"/>
                    </a:lnTo>
                    <a:lnTo>
                      <a:pt x="90" y="95"/>
                    </a:lnTo>
                    <a:lnTo>
                      <a:pt x="90" y="157"/>
                    </a:lnTo>
                    <a:lnTo>
                      <a:pt x="125" y="157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55" name="Freeform 155"/>
              <p:cNvSpPr>
                <a:spLocks/>
              </p:cNvSpPr>
              <p:nvPr/>
            </p:nvSpPr>
            <p:spPr bwMode="auto">
              <a:xfrm>
                <a:off x="1595" y="1394"/>
                <a:ext cx="245" cy="156"/>
              </a:xfrm>
              <a:custGeom>
                <a:avLst/>
                <a:gdLst>
                  <a:gd name="T0" fmla="*/ 245 w 245"/>
                  <a:gd name="T1" fmla="*/ 157 h 157"/>
                  <a:gd name="T2" fmla="*/ 245 w 245"/>
                  <a:gd name="T3" fmla="*/ 0 h 157"/>
                  <a:gd name="T4" fmla="*/ 0 w 245"/>
                  <a:gd name="T5" fmla="*/ 0 h 157"/>
                  <a:gd name="T6" fmla="*/ 0 w 245"/>
                  <a:gd name="T7" fmla="*/ 157 h 157"/>
                  <a:gd name="T8" fmla="*/ 245 w 245"/>
                  <a:gd name="T9" fmla="*/ 157 h 157"/>
                  <a:gd name="T10" fmla="*/ 245 w 245"/>
                  <a:gd name="T11" fmla="*/ 157 h 15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157"/>
                  <a:gd name="T20" fmla="*/ 245 w 245"/>
                  <a:gd name="T21" fmla="*/ 157 h 15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157">
                    <a:moveTo>
                      <a:pt x="245" y="157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157"/>
                    </a:lnTo>
                    <a:lnTo>
                      <a:pt x="245" y="157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</p:grpSp>
        <p:grpSp>
          <p:nvGrpSpPr>
            <p:cNvPr id="13" name="Group 156"/>
            <p:cNvGrpSpPr>
              <a:grpSpLocks/>
            </p:cNvGrpSpPr>
            <p:nvPr userDrawn="1"/>
          </p:nvGrpSpPr>
          <p:grpSpPr bwMode="auto">
            <a:xfrm>
              <a:off x="998528" y="5298398"/>
              <a:ext cx="163291" cy="105273"/>
              <a:chOff x="1593" y="1143"/>
              <a:chExt cx="244" cy="157"/>
            </a:xfrm>
          </p:grpSpPr>
          <p:sp>
            <p:nvSpPr>
              <p:cNvPr id="145" name="Freeform 157"/>
              <p:cNvSpPr>
                <a:spLocks/>
              </p:cNvSpPr>
              <p:nvPr/>
            </p:nvSpPr>
            <p:spPr bwMode="auto">
              <a:xfrm>
                <a:off x="1593" y="1143"/>
                <a:ext cx="244" cy="156"/>
              </a:xfrm>
              <a:custGeom>
                <a:avLst/>
                <a:gdLst>
                  <a:gd name="T0" fmla="*/ 245 w 245"/>
                  <a:gd name="T1" fmla="*/ 157 h 157"/>
                  <a:gd name="T2" fmla="*/ 245 w 245"/>
                  <a:gd name="T3" fmla="*/ 0 h 157"/>
                  <a:gd name="T4" fmla="*/ 0 w 245"/>
                  <a:gd name="T5" fmla="*/ 0 h 157"/>
                  <a:gd name="T6" fmla="*/ 0 w 245"/>
                  <a:gd name="T7" fmla="*/ 157 h 157"/>
                  <a:gd name="T8" fmla="*/ 245 w 245"/>
                  <a:gd name="T9" fmla="*/ 157 h 157"/>
                  <a:gd name="T10" fmla="*/ 245 w 245"/>
                  <a:gd name="T11" fmla="*/ 157 h 15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157"/>
                  <a:gd name="T20" fmla="*/ 245 w 245"/>
                  <a:gd name="T21" fmla="*/ 157 h 15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157">
                    <a:moveTo>
                      <a:pt x="245" y="157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157"/>
                    </a:lnTo>
                    <a:lnTo>
                      <a:pt x="245" y="15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46" name="Freeform 158"/>
              <p:cNvSpPr>
                <a:spLocks/>
              </p:cNvSpPr>
              <p:nvPr/>
            </p:nvSpPr>
            <p:spPr bwMode="auto">
              <a:xfrm>
                <a:off x="1593" y="1143"/>
                <a:ext cx="244" cy="47"/>
              </a:xfrm>
              <a:custGeom>
                <a:avLst/>
                <a:gdLst>
                  <a:gd name="T0" fmla="*/ 245 w 245"/>
                  <a:gd name="T1" fmla="*/ 45 h 45"/>
                  <a:gd name="T2" fmla="*/ 245 w 245"/>
                  <a:gd name="T3" fmla="*/ 0 h 45"/>
                  <a:gd name="T4" fmla="*/ 0 w 245"/>
                  <a:gd name="T5" fmla="*/ 0 h 45"/>
                  <a:gd name="T6" fmla="*/ 0 w 245"/>
                  <a:gd name="T7" fmla="*/ 45 h 45"/>
                  <a:gd name="T8" fmla="*/ 245 w 245"/>
                  <a:gd name="T9" fmla="*/ 45 h 45"/>
                  <a:gd name="T10" fmla="*/ 245 w 245"/>
                  <a:gd name="T11" fmla="*/ 45 h 4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45"/>
                  <a:gd name="T20" fmla="*/ 245 w 245"/>
                  <a:gd name="T21" fmla="*/ 45 h 4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45">
                    <a:moveTo>
                      <a:pt x="245" y="45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45"/>
                    </a:lnTo>
                    <a:lnTo>
                      <a:pt x="245" y="45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47" name="Freeform 159"/>
              <p:cNvSpPr>
                <a:spLocks/>
              </p:cNvSpPr>
              <p:nvPr/>
            </p:nvSpPr>
            <p:spPr bwMode="auto">
              <a:xfrm>
                <a:off x="1593" y="1249"/>
                <a:ext cx="244" cy="51"/>
              </a:xfrm>
              <a:custGeom>
                <a:avLst/>
                <a:gdLst>
                  <a:gd name="T0" fmla="*/ 245 w 245"/>
                  <a:gd name="T1" fmla="*/ 51 h 51"/>
                  <a:gd name="T2" fmla="*/ 245 w 245"/>
                  <a:gd name="T3" fmla="*/ 0 h 51"/>
                  <a:gd name="T4" fmla="*/ 0 w 245"/>
                  <a:gd name="T5" fmla="*/ 0 h 51"/>
                  <a:gd name="T6" fmla="*/ 0 w 245"/>
                  <a:gd name="T7" fmla="*/ 51 h 51"/>
                  <a:gd name="T8" fmla="*/ 245 w 245"/>
                  <a:gd name="T9" fmla="*/ 51 h 51"/>
                  <a:gd name="T10" fmla="*/ 245 w 245"/>
                  <a:gd name="T11" fmla="*/ 51 h 5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51"/>
                  <a:gd name="T20" fmla="*/ 245 w 245"/>
                  <a:gd name="T21" fmla="*/ 51 h 5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51">
                    <a:moveTo>
                      <a:pt x="245" y="51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51"/>
                    </a:lnTo>
                    <a:lnTo>
                      <a:pt x="245" y="51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48" name="Freeform 160"/>
              <p:cNvSpPr>
                <a:spLocks/>
              </p:cNvSpPr>
              <p:nvPr/>
            </p:nvSpPr>
            <p:spPr bwMode="auto">
              <a:xfrm>
                <a:off x="1593" y="1143"/>
                <a:ext cx="244" cy="156"/>
              </a:xfrm>
              <a:custGeom>
                <a:avLst/>
                <a:gdLst>
                  <a:gd name="T0" fmla="*/ 245 w 245"/>
                  <a:gd name="T1" fmla="*/ 157 h 157"/>
                  <a:gd name="T2" fmla="*/ 245 w 245"/>
                  <a:gd name="T3" fmla="*/ 0 h 157"/>
                  <a:gd name="T4" fmla="*/ 0 w 245"/>
                  <a:gd name="T5" fmla="*/ 0 h 157"/>
                  <a:gd name="T6" fmla="*/ 0 w 245"/>
                  <a:gd name="T7" fmla="*/ 157 h 157"/>
                  <a:gd name="T8" fmla="*/ 245 w 245"/>
                  <a:gd name="T9" fmla="*/ 157 h 157"/>
                  <a:gd name="T10" fmla="*/ 245 w 245"/>
                  <a:gd name="T11" fmla="*/ 157 h 15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157"/>
                  <a:gd name="T20" fmla="*/ 245 w 245"/>
                  <a:gd name="T21" fmla="*/ 157 h 15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157">
                    <a:moveTo>
                      <a:pt x="245" y="157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157"/>
                    </a:lnTo>
                    <a:lnTo>
                      <a:pt x="245" y="157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</p:grpSp>
        <p:grpSp>
          <p:nvGrpSpPr>
            <p:cNvPr id="14" name="Group 161"/>
            <p:cNvGrpSpPr>
              <a:grpSpLocks/>
            </p:cNvGrpSpPr>
            <p:nvPr userDrawn="1"/>
          </p:nvGrpSpPr>
          <p:grpSpPr bwMode="auto">
            <a:xfrm>
              <a:off x="577634" y="5298398"/>
              <a:ext cx="164629" cy="104917"/>
              <a:chOff x="1592" y="892"/>
              <a:chExt cx="246" cy="157"/>
            </a:xfrm>
          </p:grpSpPr>
          <p:sp>
            <p:nvSpPr>
              <p:cNvPr id="141" name="Freeform 162"/>
              <p:cNvSpPr>
                <a:spLocks/>
              </p:cNvSpPr>
              <p:nvPr/>
            </p:nvSpPr>
            <p:spPr bwMode="auto">
              <a:xfrm>
                <a:off x="1592" y="892"/>
                <a:ext cx="246" cy="157"/>
              </a:xfrm>
              <a:custGeom>
                <a:avLst/>
                <a:gdLst>
                  <a:gd name="T0" fmla="*/ 245 w 245"/>
                  <a:gd name="T1" fmla="*/ 156 h 156"/>
                  <a:gd name="T2" fmla="*/ 245 w 245"/>
                  <a:gd name="T3" fmla="*/ 0 h 156"/>
                  <a:gd name="T4" fmla="*/ 0 w 245"/>
                  <a:gd name="T5" fmla="*/ 0 h 156"/>
                  <a:gd name="T6" fmla="*/ 0 w 245"/>
                  <a:gd name="T7" fmla="*/ 156 h 156"/>
                  <a:gd name="T8" fmla="*/ 245 w 245"/>
                  <a:gd name="T9" fmla="*/ 156 h 156"/>
                  <a:gd name="T10" fmla="*/ 245 w 245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156"/>
                  <a:gd name="T20" fmla="*/ 245 w 245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156">
                    <a:moveTo>
                      <a:pt x="245" y="156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5" y="156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42" name="Freeform 163"/>
              <p:cNvSpPr>
                <a:spLocks/>
              </p:cNvSpPr>
              <p:nvPr/>
            </p:nvSpPr>
            <p:spPr bwMode="auto">
              <a:xfrm>
                <a:off x="1592" y="892"/>
                <a:ext cx="246" cy="51"/>
              </a:xfrm>
              <a:custGeom>
                <a:avLst/>
                <a:gdLst>
                  <a:gd name="T0" fmla="*/ 245 w 245"/>
                  <a:gd name="T1" fmla="*/ 50 h 50"/>
                  <a:gd name="T2" fmla="*/ 245 w 245"/>
                  <a:gd name="T3" fmla="*/ 0 h 50"/>
                  <a:gd name="T4" fmla="*/ 0 w 245"/>
                  <a:gd name="T5" fmla="*/ 0 h 50"/>
                  <a:gd name="T6" fmla="*/ 0 w 245"/>
                  <a:gd name="T7" fmla="*/ 50 h 50"/>
                  <a:gd name="T8" fmla="*/ 245 w 245"/>
                  <a:gd name="T9" fmla="*/ 50 h 50"/>
                  <a:gd name="T10" fmla="*/ 245 w 245"/>
                  <a:gd name="T11" fmla="*/ 50 h 5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50"/>
                  <a:gd name="T20" fmla="*/ 245 w 245"/>
                  <a:gd name="T21" fmla="*/ 50 h 5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50">
                    <a:moveTo>
                      <a:pt x="245" y="50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50"/>
                    </a:lnTo>
                    <a:lnTo>
                      <a:pt x="245" y="50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43" name="Freeform 164"/>
              <p:cNvSpPr>
                <a:spLocks/>
              </p:cNvSpPr>
              <p:nvPr/>
            </p:nvSpPr>
            <p:spPr bwMode="auto">
              <a:xfrm>
                <a:off x="1592" y="998"/>
                <a:ext cx="246" cy="51"/>
              </a:xfrm>
              <a:custGeom>
                <a:avLst/>
                <a:gdLst>
                  <a:gd name="T0" fmla="*/ 245 w 245"/>
                  <a:gd name="T1" fmla="*/ 50 h 50"/>
                  <a:gd name="T2" fmla="*/ 245 w 245"/>
                  <a:gd name="T3" fmla="*/ 0 h 50"/>
                  <a:gd name="T4" fmla="*/ 0 w 245"/>
                  <a:gd name="T5" fmla="*/ 0 h 50"/>
                  <a:gd name="T6" fmla="*/ 0 w 245"/>
                  <a:gd name="T7" fmla="*/ 50 h 50"/>
                  <a:gd name="T8" fmla="*/ 245 w 245"/>
                  <a:gd name="T9" fmla="*/ 50 h 50"/>
                  <a:gd name="T10" fmla="*/ 245 w 245"/>
                  <a:gd name="T11" fmla="*/ 50 h 5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50"/>
                  <a:gd name="T20" fmla="*/ 245 w 245"/>
                  <a:gd name="T21" fmla="*/ 50 h 5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50">
                    <a:moveTo>
                      <a:pt x="245" y="50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50"/>
                    </a:lnTo>
                    <a:lnTo>
                      <a:pt x="245" y="50"/>
                    </a:lnTo>
                    <a:close/>
                  </a:path>
                </a:pathLst>
              </a:custGeom>
              <a:solidFill>
                <a:srgbClr val="1D93C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44" name="Freeform 165"/>
              <p:cNvSpPr>
                <a:spLocks/>
              </p:cNvSpPr>
              <p:nvPr/>
            </p:nvSpPr>
            <p:spPr bwMode="auto">
              <a:xfrm>
                <a:off x="1592" y="892"/>
                <a:ext cx="246" cy="157"/>
              </a:xfrm>
              <a:custGeom>
                <a:avLst/>
                <a:gdLst>
                  <a:gd name="T0" fmla="*/ 245 w 245"/>
                  <a:gd name="T1" fmla="*/ 156 h 156"/>
                  <a:gd name="T2" fmla="*/ 245 w 245"/>
                  <a:gd name="T3" fmla="*/ 0 h 156"/>
                  <a:gd name="T4" fmla="*/ 0 w 245"/>
                  <a:gd name="T5" fmla="*/ 0 h 156"/>
                  <a:gd name="T6" fmla="*/ 0 w 245"/>
                  <a:gd name="T7" fmla="*/ 156 h 156"/>
                  <a:gd name="T8" fmla="*/ 245 w 245"/>
                  <a:gd name="T9" fmla="*/ 156 h 156"/>
                  <a:gd name="T10" fmla="*/ 245 w 245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156"/>
                  <a:gd name="T20" fmla="*/ 245 w 245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156">
                    <a:moveTo>
                      <a:pt x="245" y="156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5" y="15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</p:grpSp>
        <p:graphicFrame>
          <p:nvGraphicFramePr>
            <p:cNvPr id="15" name="Object 166"/>
            <p:cNvGraphicFramePr>
              <a:graphicFrameLocks noChangeAspect="1"/>
            </p:cNvGraphicFramePr>
            <p:nvPr/>
          </p:nvGraphicFramePr>
          <p:xfrm>
            <a:off x="3122677" y="5298398"/>
            <a:ext cx="168034" cy="1093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65876" name="Clip" r:id="rId4" imgW="3809524" imgH="2619048" progId="">
                    <p:embed/>
                  </p:oleObj>
                </mc:Choice>
                <mc:Fallback>
                  <p:oleObj name="Clip" r:id="rId4" imgW="3809524" imgH="2619048" progId="">
                    <p:embed/>
                    <p:pic>
                      <p:nvPicPr>
                        <p:cNvPr id="0" name="Object 16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122677" y="5298398"/>
                          <a:ext cx="168034" cy="10935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635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16" name="Group 256"/>
            <p:cNvGrpSpPr>
              <a:grpSpLocks/>
            </p:cNvGrpSpPr>
            <p:nvPr userDrawn="1"/>
          </p:nvGrpSpPr>
          <p:grpSpPr bwMode="auto">
            <a:xfrm>
              <a:off x="1422513" y="5298398"/>
              <a:ext cx="163489" cy="106268"/>
              <a:chOff x="7877798" y="2333052"/>
              <a:chExt cx="253806" cy="164973"/>
            </a:xfrm>
          </p:grpSpPr>
          <p:sp>
            <p:nvSpPr>
              <p:cNvPr id="139" name="Freeform 220"/>
              <p:cNvSpPr>
                <a:spLocks/>
              </p:cNvSpPr>
              <p:nvPr userDrawn="1"/>
            </p:nvSpPr>
            <p:spPr bwMode="auto">
              <a:xfrm>
                <a:off x="7877798" y="2333052"/>
                <a:ext cx="253806" cy="74026"/>
              </a:xfrm>
              <a:custGeom>
                <a:avLst/>
                <a:gdLst>
                  <a:gd name="T0" fmla="*/ 37 w 238"/>
                  <a:gd name="T1" fmla="*/ 36 h 72"/>
                  <a:gd name="T2" fmla="*/ 0 w 238"/>
                  <a:gd name="T3" fmla="*/ 36 h 72"/>
                  <a:gd name="T4" fmla="*/ 0 w 238"/>
                  <a:gd name="T5" fmla="*/ 0 h 72"/>
                  <a:gd name="T6" fmla="*/ 37 w 238"/>
                  <a:gd name="T7" fmla="*/ 0 h 72"/>
                  <a:gd name="T8" fmla="*/ 37 w 238"/>
                  <a:gd name="T9" fmla="*/ 36 h 72"/>
                  <a:gd name="T10" fmla="*/ 37 w 238"/>
                  <a:gd name="T11" fmla="*/ 36 h 7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38"/>
                  <a:gd name="T19" fmla="*/ 0 h 72"/>
                  <a:gd name="T20" fmla="*/ 238 w 238"/>
                  <a:gd name="T21" fmla="*/ 72 h 7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38" h="72">
                    <a:moveTo>
                      <a:pt x="238" y="72"/>
                    </a:moveTo>
                    <a:lnTo>
                      <a:pt x="0" y="72"/>
                    </a:lnTo>
                    <a:lnTo>
                      <a:pt x="0" y="0"/>
                    </a:lnTo>
                    <a:lnTo>
                      <a:pt x="238" y="0"/>
                    </a:lnTo>
                    <a:lnTo>
                      <a:pt x="238" y="72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40" name="Freeform 221"/>
              <p:cNvSpPr>
                <a:spLocks/>
              </p:cNvSpPr>
              <p:nvPr userDrawn="1"/>
            </p:nvSpPr>
            <p:spPr bwMode="auto">
              <a:xfrm>
                <a:off x="7879912" y="2411308"/>
                <a:ext cx="251692" cy="86717"/>
              </a:xfrm>
              <a:custGeom>
                <a:avLst/>
                <a:gdLst>
                  <a:gd name="T0" fmla="*/ 238 w 238"/>
                  <a:gd name="T1" fmla="*/ 84 h 84"/>
                  <a:gd name="T2" fmla="*/ 238 w 238"/>
                  <a:gd name="T3" fmla="*/ 0 h 84"/>
                  <a:gd name="T4" fmla="*/ 0 w 238"/>
                  <a:gd name="T5" fmla="*/ 0 h 84"/>
                  <a:gd name="T6" fmla="*/ 0 w 238"/>
                  <a:gd name="T7" fmla="*/ 84 h 84"/>
                  <a:gd name="T8" fmla="*/ 238 w 238"/>
                  <a:gd name="T9" fmla="*/ 84 h 84"/>
                  <a:gd name="T10" fmla="*/ 238 w 238"/>
                  <a:gd name="T11" fmla="*/ 84 h 8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38"/>
                  <a:gd name="T19" fmla="*/ 0 h 84"/>
                  <a:gd name="T20" fmla="*/ 238 w 238"/>
                  <a:gd name="T21" fmla="*/ 84 h 8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38" h="84">
                    <a:moveTo>
                      <a:pt x="238" y="84"/>
                    </a:moveTo>
                    <a:lnTo>
                      <a:pt x="238" y="0"/>
                    </a:lnTo>
                    <a:lnTo>
                      <a:pt x="0" y="0"/>
                    </a:lnTo>
                    <a:lnTo>
                      <a:pt x="0" y="84"/>
                    </a:lnTo>
                    <a:lnTo>
                      <a:pt x="238" y="84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</p:grpSp>
        <p:grpSp>
          <p:nvGrpSpPr>
            <p:cNvPr id="17" name="Group 228"/>
            <p:cNvGrpSpPr>
              <a:grpSpLocks/>
            </p:cNvGrpSpPr>
            <p:nvPr userDrawn="1"/>
          </p:nvGrpSpPr>
          <p:grpSpPr bwMode="auto">
            <a:xfrm>
              <a:off x="2274076" y="5298398"/>
              <a:ext cx="164978" cy="109010"/>
              <a:chOff x="4188" y="2157"/>
              <a:chExt cx="238" cy="162"/>
            </a:xfrm>
          </p:grpSpPr>
          <p:sp>
            <p:nvSpPr>
              <p:cNvPr id="126" name="Freeform 229"/>
              <p:cNvSpPr>
                <a:spLocks/>
              </p:cNvSpPr>
              <p:nvPr/>
            </p:nvSpPr>
            <p:spPr bwMode="auto">
              <a:xfrm>
                <a:off x="4188" y="2157"/>
                <a:ext cx="238" cy="158"/>
              </a:xfrm>
              <a:custGeom>
                <a:avLst/>
                <a:gdLst>
                  <a:gd name="T0" fmla="*/ 0 w 238"/>
                  <a:gd name="T1" fmla="*/ 0 h 151"/>
                  <a:gd name="T2" fmla="*/ 238 w 238"/>
                  <a:gd name="T3" fmla="*/ 0 h 151"/>
                  <a:gd name="T4" fmla="*/ 238 w 238"/>
                  <a:gd name="T5" fmla="*/ 1791 h 151"/>
                  <a:gd name="T6" fmla="*/ 0 w 238"/>
                  <a:gd name="T7" fmla="*/ 1791 h 151"/>
                  <a:gd name="T8" fmla="*/ 0 w 238"/>
                  <a:gd name="T9" fmla="*/ 0 h 151"/>
                  <a:gd name="T10" fmla="*/ 0 w 238"/>
                  <a:gd name="T11" fmla="*/ 0 h 15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38"/>
                  <a:gd name="T19" fmla="*/ 0 h 151"/>
                  <a:gd name="T20" fmla="*/ 238 w 238"/>
                  <a:gd name="T21" fmla="*/ 151 h 15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38" h="151">
                    <a:moveTo>
                      <a:pt x="0" y="0"/>
                    </a:moveTo>
                    <a:lnTo>
                      <a:pt x="238" y="0"/>
                    </a:lnTo>
                    <a:lnTo>
                      <a:pt x="238" y="151"/>
                    </a:lnTo>
                    <a:lnTo>
                      <a:pt x="0" y="15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A0C8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27" name="Freeform 230"/>
              <p:cNvSpPr>
                <a:spLocks/>
              </p:cNvSpPr>
              <p:nvPr/>
            </p:nvSpPr>
            <p:spPr bwMode="auto">
              <a:xfrm>
                <a:off x="4188" y="2157"/>
                <a:ext cx="238" cy="59"/>
              </a:xfrm>
              <a:custGeom>
                <a:avLst/>
                <a:gdLst>
                  <a:gd name="T0" fmla="*/ 0 w 238"/>
                  <a:gd name="T1" fmla="*/ 0 h 56"/>
                  <a:gd name="T2" fmla="*/ 238 w 238"/>
                  <a:gd name="T3" fmla="*/ 0 h 56"/>
                  <a:gd name="T4" fmla="*/ 238 w 238"/>
                  <a:gd name="T5" fmla="*/ 800 h 56"/>
                  <a:gd name="T6" fmla="*/ 0 w 238"/>
                  <a:gd name="T7" fmla="*/ 800 h 56"/>
                  <a:gd name="T8" fmla="*/ 0 w 238"/>
                  <a:gd name="T9" fmla="*/ 0 h 56"/>
                  <a:gd name="T10" fmla="*/ 0 w 238"/>
                  <a:gd name="T11" fmla="*/ 0 h 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38"/>
                  <a:gd name="T19" fmla="*/ 0 h 56"/>
                  <a:gd name="T20" fmla="*/ 238 w 238"/>
                  <a:gd name="T21" fmla="*/ 56 h 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38" h="56">
                    <a:moveTo>
                      <a:pt x="0" y="0"/>
                    </a:moveTo>
                    <a:lnTo>
                      <a:pt x="238" y="0"/>
                    </a:lnTo>
                    <a:lnTo>
                      <a:pt x="238" y="56"/>
                    </a:lnTo>
                    <a:lnTo>
                      <a:pt x="0" y="5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28" name="Freeform 231"/>
              <p:cNvSpPr>
                <a:spLocks/>
              </p:cNvSpPr>
              <p:nvPr/>
            </p:nvSpPr>
            <p:spPr bwMode="auto">
              <a:xfrm>
                <a:off x="4188" y="2260"/>
                <a:ext cx="238" cy="59"/>
              </a:xfrm>
              <a:custGeom>
                <a:avLst/>
                <a:gdLst>
                  <a:gd name="T0" fmla="*/ 0 w 238"/>
                  <a:gd name="T1" fmla="*/ 0 h 55"/>
                  <a:gd name="T2" fmla="*/ 238 w 238"/>
                  <a:gd name="T3" fmla="*/ 0 h 55"/>
                  <a:gd name="T4" fmla="*/ 238 w 238"/>
                  <a:gd name="T5" fmla="*/ 820 h 55"/>
                  <a:gd name="T6" fmla="*/ 0 w 238"/>
                  <a:gd name="T7" fmla="*/ 820 h 55"/>
                  <a:gd name="T8" fmla="*/ 0 w 238"/>
                  <a:gd name="T9" fmla="*/ 0 h 55"/>
                  <a:gd name="T10" fmla="*/ 0 w 238"/>
                  <a:gd name="T11" fmla="*/ 0 h 5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38"/>
                  <a:gd name="T19" fmla="*/ 0 h 55"/>
                  <a:gd name="T20" fmla="*/ 238 w 238"/>
                  <a:gd name="T21" fmla="*/ 55 h 5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38" h="55">
                    <a:moveTo>
                      <a:pt x="0" y="0"/>
                    </a:moveTo>
                    <a:lnTo>
                      <a:pt x="238" y="0"/>
                    </a:lnTo>
                    <a:lnTo>
                      <a:pt x="238" y="55"/>
                    </a:lnTo>
                    <a:lnTo>
                      <a:pt x="0" y="5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B0F0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29" name="Freeform 232"/>
              <p:cNvSpPr>
                <a:spLocks/>
              </p:cNvSpPr>
              <p:nvPr/>
            </p:nvSpPr>
            <p:spPr bwMode="auto">
              <a:xfrm>
                <a:off x="4218" y="2185"/>
                <a:ext cx="41" cy="47"/>
              </a:xfrm>
              <a:custGeom>
                <a:avLst/>
                <a:gdLst>
                  <a:gd name="T0" fmla="*/ 42 w 42"/>
                  <a:gd name="T1" fmla="*/ 153 h 45"/>
                  <a:gd name="T2" fmla="*/ 42 w 42"/>
                  <a:gd name="T3" fmla="*/ 11 h 45"/>
                  <a:gd name="T4" fmla="*/ 42 w 42"/>
                  <a:gd name="T5" fmla="*/ 0 h 45"/>
                  <a:gd name="T6" fmla="*/ 0 w 42"/>
                  <a:gd name="T7" fmla="*/ 0 h 45"/>
                  <a:gd name="T8" fmla="*/ 0 w 42"/>
                  <a:gd name="T9" fmla="*/ 11 h 45"/>
                  <a:gd name="T10" fmla="*/ 0 w 42"/>
                  <a:gd name="T11" fmla="*/ 153 h 45"/>
                  <a:gd name="T12" fmla="*/ 6 w 42"/>
                  <a:gd name="T13" fmla="*/ 175 h 45"/>
                  <a:gd name="T14" fmla="*/ 6 w 42"/>
                  <a:gd name="T15" fmla="*/ 195 h 45"/>
                  <a:gd name="T16" fmla="*/ 12 w 42"/>
                  <a:gd name="T17" fmla="*/ 223 h 45"/>
                  <a:gd name="T18" fmla="*/ 18 w 42"/>
                  <a:gd name="T19" fmla="*/ 223 h 45"/>
                  <a:gd name="T20" fmla="*/ 24 w 42"/>
                  <a:gd name="T21" fmla="*/ 223 h 45"/>
                  <a:gd name="T22" fmla="*/ 30 w 42"/>
                  <a:gd name="T23" fmla="*/ 223 h 45"/>
                  <a:gd name="T24" fmla="*/ 30 w 42"/>
                  <a:gd name="T25" fmla="*/ 223 h 45"/>
                  <a:gd name="T26" fmla="*/ 36 w 42"/>
                  <a:gd name="T27" fmla="*/ 195 h 45"/>
                  <a:gd name="T28" fmla="*/ 36 w 42"/>
                  <a:gd name="T29" fmla="*/ 175 h 45"/>
                  <a:gd name="T30" fmla="*/ 42 w 42"/>
                  <a:gd name="T31" fmla="*/ 153 h 45"/>
                  <a:gd name="T32" fmla="*/ 42 w 42"/>
                  <a:gd name="T33" fmla="*/ 153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42"/>
                  <a:gd name="T52" fmla="*/ 0 h 45"/>
                  <a:gd name="T53" fmla="*/ 42 w 42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42" h="45">
                    <a:moveTo>
                      <a:pt x="42" y="28"/>
                    </a:moveTo>
                    <a:lnTo>
                      <a:pt x="42" y="11"/>
                    </a:lnTo>
                    <a:lnTo>
                      <a:pt x="42" y="0"/>
                    </a:lnTo>
                    <a:lnTo>
                      <a:pt x="0" y="0"/>
                    </a:lnTo>
                    <a:lnTo>
                      <a:pt x="0" y="11"/>
                    </a:lnTo>
                    <a:lnTo>
                      <a:pt x="0" y="28"/>
                    </a:lnTo>
                    <a:lnTo>
                      <a:pt x="6" y="34"/>
                    </a:lnTo>
                    <a:lnTo>
                      <a:pt x="6" y="39"/>
                    </a:lnTo>
                    <a:lnTo>
                      <a:pt x="12" y="45"/>
                    </a:lnTo>
                    <a:lnTo>
                      <a:pt x="18" y="45"/>
                    </a:lnTo>
                    <a:lnTo>
                      <a:pt x="24" y="45"/>
                    </a:lnTo>
                    <a:lnTo>
                      <a:pt x="30" y="45"/>
                    </a:lnTo>
                    <a:lnTo>
                      <a:pt x="36" y="39"/>
                    </a:lnTo>
                    <a:lnTo>
                      <a:pt x="36" y="34"/>
                    </a:lnTo>
                    <a:lnTo>
                      <a:pt x="42" y="28"/>
                    </a:lnTo>
                    <a:close/>
                  </a:path>
                </a:pathLst>
              </a:custGeom>
              <a:solidFill>
                <a:srgbClr val="1A0C8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30" name="Freeform 233"/>
              <p:cNvSpPr>
                <a:spLocks/>
              </p:cNvSpPr>
              <p:nvPr/>
            </p:nvSpPr>
            <p:spPr bwMode="auto">
              <a:xfrm>
                <a:off x="4218" y="2185"/>
                <a:ext cx="41" cy="47"/>
              </a:xfrm>
              <a:custGeom>
                <a:avLst/>
                <a:gdLst>
                  <a:gd name="T0" fmla="*/ 42 w 42"/>
                  <a:gd name="T1" fmla="*/ 153 h 45"/>
                  <a:gd name="T2" fmla="*/ 42 w 42"/>
                  <a:gd name="T3" fmla="*/ 11 h 45"/>
                  <a:gd name="T4" fmla="*/ 42 w 42"/>
                  <a:gd name="T5" fmla="*/ 0 h 45"/>
                  <a:gd name="T6" fmla="*/ 0 w 42"/>
                  <a:gd name="T7" fmla="*/ 0 h 45"/>
                  <a:gd name="T8" fmla="*/ 0 w 42"/>
                  <a:gd name="T9" fmla="*/ 11 h 45"/>
                  <a:gd name="T10" fmla="*/ 0 w 42"/>
                  <a:gd name="T11" fmla="*/ 153 h 45"/>
                  <a:gd name="T12" fmla="*/ 6 w 42"/>
                  <a:gd name="T13" fmla="*/ 175 h 45"/>
                  <a:gd name="T14" fmla="*/ 6 w 42"/>
                  <a:gd name="T15" fmla="*/ 195 h 45"/>
                  <a:gd name="T16" fmla="*/ 12 w 42"/>
                  <a:gd name="T17" fmla="*/ 223 h 45"/>
                  <a:gd name="T18" fmla="*/ 18 w 42"/>
                  <a:gd name="T19" fmla="*/ 223 h 45"/>
                  <a:gd name="T20" fmla="*/ 24 w 42"/>
                  <a:gd name="T21" fmla="*/ 223 h 45"/>
                  <a:gd name="T22" fmla="*/ 30 w 42"/>
                  <a:gd name="T23" fmla="*/ 223 h 45"/>
                  <a:gd name="T24" fmla="*/ 30 w 42"/>
                  <a:gd name="T25" fmla="*/ 223 h 45"/>
                  <a:gd name="T26" fmla="*/ 36 w 42"/>
                  <a:gd name="T27" fmla="*/ 195 h 45"/>
                  <a:gd name="T28" fmla="*/ 36 w 42"/>
                  <a:gd name="T29" fmla="*/ 175 h 45"/>
                  <a:gd name="T30" fmla="*/ 42 w 42"/>
                  <a:gd name="T31" fmla="*/ 153 h 45"/>
                  <a:gd name="T32" fmla="*/ 42 w 42"/>
                  <a:gd name="T33" fmla="*/ 153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42"/>
                  <a:gd name="T52" fmla="*/ 0 h 45"/>
                  <a:gd name="T53" fmla="*/ 42 w 42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42" h="45">
                    <a:moveTo>
                      <a:pt x="42" y="28"/>
                    </a:moveTo>
                    <a:lnTo>
                      <a:pt x="42" y="11"/>
                    </a:lnTo>
                    <a:lnTo>
                      <a:pt x="42" y="0"/>
                    </a:lnTo>
                    <a:lnTo>
                      <a:pt x="0" y="0"/>
                    </a:lnTo>
                    <a:lnTo>
                      <a:pt x="0" y="11"/>
                    </a:lnTo>
                    <a:lnTo>
                      <a:pt x="0" y="28"/>
                    </a:lnTo>
                    <a:lnTo>
                      <a:pt x="6" y="34"/>
                    </a:lnTo>
                    <a:lnTo>
                      <a:pt x="6" y="39"/>
                    </a:lnTo>
                    <a:lnTo>
                      <a:pt x="12" y="45"/>
                    </a:lnTo>
                    <a:lnTo>
                      <a:pt x="18" y="45"/>
                    </a:lnTo>
                    <a:lnTo>
                      <a:pt x="24" y="45"/>
                    </a:lnTo>
                    <a:lnTo>
                      <a:pt x="30" y="45"/>
                    </a:lnTo>
                    <a:lnTo>
                      <a:pt x="36" y="39"/>
                    </a:lnTo>
                    <a:lnTo>
                      <a:pt x="36" y="34"/>
                    </a:lnTo>
                    <a:lnTo>
                      <a:pt x="42" y="28"/>
                    </a:lnTo>
                  </a:path>
                </a:pathLst>
              </a:custGeom>
              <a:noFill/>
              <a:ln w="0">
                <a:solidFill>
                  <a:srgbClr val="FF19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31" name="Freeform 234"/>
              <p:cNvSpPr>
                <a:spLocks/>
              </p:cNvSpPr>
              <p:nvPr/>
            </p:nvSpPr>
            <p:spPr bwMode="auto">
              <a:xfrm>
                <a:off x="4218" y="2179"/>
                <a:ext cx="41" cy="12"/>
              </a:xfrm>
              <a:custGeom>
                <a:avLst/>
                <a:gdLst>
                  <a:gd name="T0" fmla="*/ 42 w 42"/>
                  <a:gd name="T1" fmla="*/ 6 h 12"/>
                  <a:gd name="T2" fmla="*/ 42 w 42"/>
                  <a:gd name="T3" fmla="*/ 6 h 12"/>
                  <a:gd name="T4" fmla="*/ 36 w 42"/>
                  <a:gd name="T5" fmla="*/ 6 h 12"/>
                  <a:gd name="T6" fmla="*/ 30 w 42"/>
                  <a:gd name="T7" fmla="*/ 0 h 12"/>
                  <a:gd name="T8" fmla="*/ 24 w 42"/>
                  <a:gd name="T9" fmla="*/ 0 h 12"/>
                  <a:gd name="T10" fmla="*/ 12 w 42"/>
                  <a:gd name="T11" fmla="*/ 0 h 12"/>
                  <a:gd name="T12" fmla="*/ 6 w 42"/>
                  <a:gd name="T13" fmla="*/ 6 h 12"/>
                  <a:gd name="T14" fmla="*/ 0 w 42"/>
                  <a:gd name="T15" fmla="*/ 6 h 12"/>
                  <a:gd name="T16" fmla="*/ 0 w 42"/>
                  <a:gd name="T17" fmla="*/ 12 h 12"/>
                  <a:gd name="T18" fmla="*/ 42 w 42"/>
                  <a:gd name="T19" fmla="*/ 6 h 12"/>
                  <a:gd name="T20" fmla="*/ 42 w 42"/>
                  <a:gd name="T21" fmla="*/ 6 h 1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42"/>
                  <a:gd name="T34" fmla="*/ 0 h 12"/>
                  <a:gd name="T35" fmla="*/ 42 w 42"/>
                  <a:gd name="T36" fmla="*/ 12 h 12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42" h="12">
                    <a:moveTo>
                      <a:pt x="42" y="6"/>
                    </a:moveTo>
                    <a:lnTo>
                      <a:pt x="42" y="6"/>
                    </a:lnTo>
                    <a:lnTo>
                      <a:pt x="36" y="6"/>
                    </a:lnTo>
                    <a:lnTo>
                      <a:pt x="30" y="0"/>
                    </a:lnTo>
                    <a:lnTo>
                      <a:pt x="24" y="0"/>
                    </a:lnTo>
                    <a:lnTo>
                      <a:pt x="12" y="0"/>
                    </a:lnTo>
                    <a:lnTo>
                      <a:pt x="6" y="6"/>
                    </a:lnTo>
                    <a:lnTo>
                      <a:pt x="0" y="6"/>
                    </a:lnTo>
                    <a:lnTo>
                      <a:pt x="0" y="12"/>
                    </a:lnTo>
                    <a:lnTo>
                      <a:pt x="42" y="6"/>
                    </a:lnTo>
                    <a:close/>
                  </a:path>
                </a:pathLst>
              </a:custGeom>
              <a:solidFill>
                <a:srgbClr val="1A0C8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32" name="Freeform 235"/>
              <p:cNvSpPr>
                <a:spLocks/>
              </p:cNvSpPr>
              <p:nvPr/>
            </p:nvSpPr>
            <p:spPr bwMode="auto">
              <a:xfrm>
                <a:off x="4224" y="2195"/>
                <a:ext cx="29" cy="36"/>
              </a:xfrm>
              <a:custGeom>
                <a:avLst/>
                <a:gdLst>
                  <a:gd name="T0" fmla="*/ 30 w 30"/>
                  <a:gd name="T1" fmla="*/ 174 h 34"/>
                  <a:gd name="T2" fmla="*/ 24 w 30"/>
                  <a:gd name="T3" fmla="*/ 6 h 34"/>
                  <a:gd name="T4" fmla="*/ 18 w 30"/>
                  <a:gd name="T5" fmla="*/ 6 h 34"/>
                  <a:gd name="T6" fmla="*/ 18 w 30"/>
                  <a:gd name="T7" fmla="*/ 0 h 34"/>
                  <a:gd name="T8" fmla="*/ 12 w 30"/>
                  <a:gd name="T9" fmla="*/ 6 h 34"/>
                  <a:gd name="T10" fmla="*/ 6 w 30"/>
                  <a:gd name="T11" fmla="*/ 6 h 34"/>
                  <a:gd name="T12" fmla="*/ 0 w 30"/>
                  <a:gd name="T13" fmla="*/ 174 h 34"/>
                  <a:gd name="T14" fmla="*/ 0 w 30"/>
                  <a:gd name="T15" fmla="*/ 207 h 34"/>
                  <a:gd name="T16" fmla="*/ 6 w 30"/>
                  <a:gd name="T17" fmla="*/ 239 h 34"/>
                  <a:gd name="T18" fmla="*/ 6 w 30"/>
                  <a:gd name="T19" fmla="*/ 239 h 34"/>
                  <a:gd name="T20" fmla="*/ 12 w 30"/>
                  <a:gd name="T21" fmla="*/ 284 h 34"/>
                  <a:gd name="T22" fmla="*/ 18 w 30"/>
                  <a:gd name="T23" fmla="*/ 284 h 34"/>
                  <a:gd name="T24" fmla="*/ 18 w 30"/>
                  <a:gd name="T25" fmla="*/ 284 h 34"/>
                  <a:gd name="T26" fmla="*/ 24 w 30"/>
                  <a:gd name="T27" fmla="*/ 239 h 34"/>
                  <a:gd name="T28" fmla="*/ 30 w 30"/>
                  <a:gd name="T29" fmla="*/ 239 h 34"/>
                  <a:gd name="T30" fmla="*/ 30 w 30"/>
                  <a:gd name="T31" fmla="*/ 207 h 34"/>
                  <a:gd name="T32" fmla="*/ 30 w 30"/>
                  <a:gd name="T33" fmla="*/ 174 h 34"/>
                  <a:gd name="T34" fmla="*/ 30 w 30"/>
                  <a:gd name="T35" fmla="*/ 174 h 34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30"/>
                  <a:gd name="T55" fmla="*/ 0 h 34"/>
                  <a:gd name="T56" fmla="*/ 30 w 30"/>
                  <a:gd name="T57" fmla="*/ 34 h 34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30" h="34">
                    <a:moveTo>
                      <a:pt x="30" y="17"/>
                    </a:moveTo>
                    <a:lnTo>
                      <a:pt x="24" y="6"/>
                    </a:lnTo>
                    <a:lnTo>
                      <a:pt x="18" y="6"/>
                    </a:lnTo>
                    <a:lnTo>
                      <a:pt x="18" y="0"/>
                    </a:lnTo>
                    <a:lnTo>
                      <a:pt x="12" y="6"/>
                    </a:lnTo>
                    <a:lnTo>
                      <a:pt x="6" y="6"/>
                    </a:lnTo>
                    <a:lnTo>
                      <a:pt x="0" y="17"/>
                    </a:lnTo>
                    <a:lnTo>
                      <a:pt x="0" y="23"/>
                    </a:lnTo>
                    <a:lnTo>
                      <a:pt x="6" y="28"/>
                    </a:lnTo>
                    <a:lnTo>
                      <a:pt x="12" y="34"/>
                    </a:lnTo>
                    <a:lnTo>
                      <a:pt x="18" y="34"/>
                    </a:lnTo>
                    <a:lnTo>
                      <a:pt x="24" y="28"/>
                    </a:lnTo>
                    <a:lnTo>
                      <a:pt x="30" y="28"/>
                    </a:lnTo>
                    <a:lnTo>
                      <a:pt x="30" y="23"/>
                    </a:lnTo>
                    <a:lnTo>
                      <a:pt x="30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33" name="Freeform 236"/>
              <p:cNvSpPr>
                <a:spLocks/>
              </p:cNvSpPr>
              <p:nvPr/>
            </p:nvSpPr>
            <p:spPr bwMode="auto">
              <a:xfrm>
                <a:off x="4224" y="2216"/>
                <a:ext cx="29" cy="6"/>
              </a:xfrm>
              <a:custGeom>
                <a:avLst/>
                <a:gdLst>
                  <a:gd name="T0" fmla="*/ 30 w 30"/>
                  <a:gd name="T1" fmla="*/ 6 h 6"/>
                  <a:gd name="T2" fmla="*/ 30 w 30"/>
                  <a:gd name="T3" fmla="*/ 6 h 6"/>
                  <a:gd name="T4" fmla="*/ 30 w 30"/>
                  <a:gd name="T5" fmla="*/ 6 h 6"/>
                  <a:gd name="T6" fmla="*/ 30 w 30"/>
                  <a:gd name="T7" fmla="*/ 6 h 6"/>
                  <a:gd name="T8" fmla="*/ 30 w 30"/>
                  <a:gd name="T9" fmla="*/ 0 h 6"/>
                  <a:gd name="T10" fmla="*/ 30 w 30"/>
                  <a:gd name="T11" fmla="*/ 0 h 6"/>
                  <a:gd name="T12" fmla="*/ 30 w 30"/>
                  <a:gd name="T13" fmla="*/ 0 h 6"/>
                  <a:gd name="T14" fmla="*/ 30 w 30"/>
                  <a:gd name="T15" fmla="*/ 0 h 6"/>
                  <a:gd name="T16" fmla="*/ 24 w 30"/>
                  <a:gd name="T17" fmla="*/ 0 h 6"/>
                  <a:gd name="T18" fmla="*/ 24 w 30"/>
                  <a:gd name="T19" fmla="*/ 0 h 6"/>
                  <a:gd name="T20" fmla="*/ 24 w 30"/>
                  <a:gd name="T21" fmla="*/ 0 h 6"/>
                  <a:gd name="T22" fmla="*/ 18 w 30"/>
                  <a:gd name="T23" fmla="*/ 0 h 6"/>
                  <a:gd name="T24" fmla="*/ 18 w 30"/>
                  <a:gd name="T25" fmla="*/ 0 h 6"/>
                  <a:gd name="T26" fmla="*/ 12 w 30"/>
                  <a:gd name="T27" fmla="*/ 0 h 6"/>
                  <a:gd name="T28" fmla="*/ 12 w 30"/>
                  <a:gd name="T29" fmla="*/ 0 h 6"/>
                  <a:gd name="T30" fmla="*/ 12 w 30"/>
                  <a:gd name="T31" fmla="*/ 0 h 6"/>
                  <a:gd name="T32" fmla="*/ 6 w 30"/>
                  <a:gd name="T33" fmla="*/ 0 h 6"/>
                  <a:gd name="T34" fmla="*/ 6 w 30"/>
                  <a:gd name="T35" fmla="*/ 0 h 6"/>
                  <a:gd name="T36" fmla="*/ 6 w 30"/>
                  <a:gd name="T37" fmla="*/ 0 h 6"/>
                  <a:gd name="T38" fmla="*/ 0 w 30"/>
                  <a:gd name="T39" fmla="*/ 0 h 6"/>
                  <a:gd name="T40" fmla="*/ 0 w 30"/>
                  <a:gd name="T41" fmla="*/ 0 h 6"/>
                  <a:gd name="T42" fmla="*/ 0 w 30"/>
                  <a:gd name="T43" fmla="*/ 0 h 6"/>
                  <a:gd name="T44" fmla="*/ 0 w 30"/>
                  <a:gd name="T45" fmla="*/ 6 h 6"/>
                  <a:gd name="T46" fmla="*/ 0 w 30"/>
                  <a:gd name="T47" fmla="*/ 6 h 6"/>
                  <a:gd name="T48" fmla="*/ 0 w 30"/>
                  <a:gd name="T49" fmla="*/ 6 h 6"/>
                  <a:gd name="T50" fmla="*/ 0 w 30"/>
                  <a:gd name="T51" fmla="*/ 6 h 6"/>
                  <a:gd name="T52" fmla="*/ 6 w 30"/>
                  <a:gd name="T53" fmla="*/ 6 h 6"/>
                  <a:gd name="T54" fmla="*/ 6 w 30"/>
                  <a:gd name="T55" fmla="*/ 6 h 6"/>
                  <a:gd name="T56" fmla="*/ 12 w 30"/>
                  <a:gd name="T57" fmla="*/ 6 h 6"/>
                  <a:gd name="T58" fmla="*/ 12 w 30"/>
                  <a:gd name="T59" fmla="*/ 6 h 6"/>
                  <a:gd name="T60" fmla="*/ 12 w 30"/>
                  <a:gd name="T61" fmla="*/ 6 h 6"/>
                  <a:gd name="T62" fmla="*/ 18 w 30"/>
                  <a:gd name="T63" fmla="*/ 6 h 6"/>
                  <a:gd name="T64" fmla="*/ 18 w 30"/>
                  <a:gd name="T65" fmla="*/ 6 h 6"/>
                  <a:gd name="T66" fmla="*/ 18 w 30"/>
                  <a:gd name="T67" fmla="*/ 6 h 6"/>
                  <a:gd name="T68" fmla="*/ 24 w 30"/>
                  <a:gd name="T69" fmla="*/ 6 h 6"/>
                  <a:gd name="T70" fmla="*/ 24 w 30"/>
                  <a:gd name="T71" fmla="*/ 6 h 6"/>
                  <a:gd name="T72" fmla="*/ 24 w 30"/>
                  <a:gd name="T73" fmla="*/ 6 h 6"/>
                  <a:gd name="T74" fmla="*/ 30 w 30"/>
                  <a:gd name="T75" fmla="*/ 6 h 6"/>
                  <a:gd name="T76" fmla="*/ 30 w 30"/>
                  <a:gd name="T77" fmla="*/ 6 h 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w 30"/>
                  <a:gd name="T118" fmla="*/ 0 h 6"/>
                  <a:gd name="T119" fmla="*/ 30 w 30"/>
                  <a:gd name="T120" fmla="*/ 6 h 6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T117" t="T118" r="T119" b="T120"/>
                <a:pathLst>
                  <a:path w="30" h="6">
                    <a:moveTo>
                      <a:pt x="30" y="6"/>
                    </a:moveTo>
                    <a:lnTo>
                      <a:pt x="30" y="6"/>
                    </a:lnTo>
                    <a:lnTo>
                      <a:pt x="30" y="0"/>
                    </a:lnTo>
                    <a:lnTo>
                      <a:pt x="24" y="0"/>
                    </a:lnTo>
                    <a:lnTo>
                      <a:pt x="18" y="0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12" y="6"/>
                    </a:lnTo>
                    <a:lnTo>
                      <a:pt x="18" y="6"/>
                    </a:lnTo>
                    <a:lnTo>
                      <a:pt x="24" y="6"/>
                    </a:lnTo>
                    <a:lnTo>
                      <a:pt x="30" y="6"/>
                    </a:lnTo>
                    <a:close/>
                  </a:path>
                </a:pathLst>
              </a:custGeom>
              <a:solidFill>
                <a:srgbClr val="1A0C8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34" name="Freeform 237"/>
              <p:cNvSpPr>
                <a:spLocks/>
              </p:cNvSpPr>
              <p:nvPr/>
            </p:nvSpPr>
            <p:spPr bwMode="auto">
              <a:xfrm>
                <a:off x="4224" y="2222"/>
                <a:ext cx="29" cy="2"/>
              </a:xfrm>
              <a:custGeom>
                <a:avLst/>
                <a:gdLst>
                  <a:gd name="T0" fmla="*/ 30 w 30"/>
                  <a:gd name="T1" fmla="*/ 0 h 1"/>
                  <a:gd name="T2" fmla="*/ 30 w 30"/>
                  <a:gd name="T3" fmla="*/ 0 h 1"/>
                  <a:gd name="T4" fmla="*/ 30 w 30"/>
                  <a:gd name="T5" fmla="*/ 0 h 1"/>
                  <a:gd name="T6" fmla="*/ 30 w 30"/>
                  <a:gd name="T7" fmla="*/ 0 h 1"/>
                  <a:gd name="T8" fmla="*/ 30 w 30"/>
                  <a:gd name="T9" fmla="*/ 0 h 1"/>
                  <a:gd name="T10" fmla="*/ 30 w 30"/>
                  <a:gd name="T11" fmla="*/ 0 h 1"/>
                  <a:gd name="T12" fmla="*/ 30 w 30"/>
                  <a:gd name="T13" fmla="*/ 0 h 1"/>
                  <a:gd name="T14" fmla="*/ 30 w 30"/>
                  <a:gd name="T15" fmla="*/ 0 h 1"/>
                  <a:gd name="T16" fmla="*/ 24 w 30"/>
                  <a:gd name="T17" fmla="*/ 0 h 1"/>
                  <a:gd name="T18" fmla="*/ 24 w 30"/>
                  <a:gd name="T19" fmla="*/ 0 h 1"/>
                  <a:gd name="T20" fmla="*/ 24 w 30"/>
                  <a:gd name="T21" fmla="*/ 0 h 1"/>
                  <a:gd name="T22" fmla="*/ 18 w 30"/>
                  <a:gd name="T23" fmla="*/ 0 h 1"/>
                  <a:gd name="T24" fmla="*/ 18 w 30"/>
                  <a:gd name="T25" fmla="*/ 0 h 1"/>
                  <a:gd name="T26" fmla="*/ 12 w 30"/>
                  <a:gd name="T27" fmla="*/ 0 h 1"/>
                  <a:gd name="T28" fmla="*/ 12 w 30"/>
                  <a:gd name="T29" fmla="*/ 0 h 1"/>
                  <a:gd name="T30" fmla="*/ 12 w 30"/>
                  <a:gd name="T31" fmla="*/ 0 h 1"/>
                  <a:gd name="T32" fmla="*/ 6 w 30"/>
                  <a:gd name="T33" fmla="*/ 0 h 1"/>
                  <a:gd name="T34" fmla="*/ 6 w 30"/>
                  <a:gd name="T35" fmla="*/ 0 h 1"/>
                  <a:gd name="T36" fmla="*/ 6 w 30"/>
                  <a:gd name="T37" fmla="*/ 0 h 1"/>
                  <a:gd name="T38" fmla="*/ 0 w 30"/>
                  <a:gd name="T39" fmla="*/ 0 h 1"/>
                  <a:gd name="T40" fmla="*/ 0 w 30"/>
                  <a:gd name="T41" fmla="*/ 0 h 1"/>
                  <a:gd name="T42" fmla="*/ 0 w 30"/>
                  <a:gd name="T43" fmla="*/ 0 h 1"/>
                  <a:gd name="T44" fmla="*/ 0 w 30"/>
                  <a:gd name="T45" fmla="*/ 0 h 1"/>
                  <a:gd name="T46" fmla="*/ 0 w 30"/>
                  <a:gd name="T47" fmla="*/ 0 h 1"/>
                  <a:gd name="T48" fmla="*/ 0 w 30"/>
                  <a:gd name="T49" fmla="*/ 0 h 1"/>
                  <a:gd name="T50" fmla="*/ 6 w 30"/>
                  <a:gd name="T51" fmla="*/ 0 h 1"/>
                  <a:gd name="T52" fmla="*/ 6 w 30"/>
                  <a:gd name="T53" fmla="*/ 0 h 1"/>
                  <a:gd name="T54" fmla="*/ 6 w 30"/>
                  <a:gd name="T55" fmla="*/ 0 h 1"/>
                  <a:gd name="T56" fmla="*/ 12 w 30"/>
                  <a:gd name="T57" fmla="*/ 0 h 1"/>
                  <a:gd name="T58" fmla="*/ 12 w 30"/>
                  <a:gd name="T59" fmla="*/ 0 h 1"/>
                  <a:gd name="T60" fmla="*/ 12 w 30"/>
                  <a:gd name="T61" fmla="*/ 0 h 1"/>
                  <a:gd name="T62" fmla="*/ 18 w 30"/>
                  <a:gd name="T63" fmla="*/ 0 h 1"/>
                  <a:gd name="T64" fmla="*/ 18 w 30"/>
                  <a:gd name="T65" fmla="*/ 0 h 1"/>
                  <a:gd name="T66" fmla="*/ 24 w 30"/>
                  <a:gd name="T67" fmla="*/ 0 h 1"/>
                  <a:gd name="T68" fmla="*/ 24 w 30"/>
                  <a:gd name="T69" fmla="*/ 0 h 1"/>
                  <a:gd name="T70" fmla="*/ 24 w 30"/>
                  <a:gd name="T71" fmla="*/ 0 h 1"/>
                  <a:gd name="T72" fmla="*/ 30 w 30"/>
                  <a:gd name="T73" fmla="*/ 0 h 1"/>
                  <a:gd name="T74" fmla="*/ 30 w 30"/>
                  <a:gd name="T75" fmla="*/ 0 h 1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30"/>
                  <a:gd name="T115" fmla="*/ 0 h 1"/>
                  <a:gd name="T116" fmla="*/ 30 w 30"/>
                  <a:gd name="T117" fmla="*/ 1 h 1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30" h="1">
                    <a:moveTo>
                      <a:pt x="30" y="0"/>
                    </a:moveTo>
                    <a:lnTo>
                      <a:pt x="30" y="0"/>
                    </a:lnTo>
                    <a:lnTo>
                      <a:pt x="24" y="0"/>
                    </a:lnTo>
                    <a:lnTo>
                      <a:pt x="18" y="0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12" y="0"/>
                    </a:lnTo>
                    <a:lnTo>
                      <a:pt x="18" y="0"/>
                    </a:lnTo>
                    <a:lnTo>
                      <a:pt x="24" y="0"/>
                    </a:lnTo>
                    <a:lnTo>
                      <a:pt x="30" y="0"/>
                    </a:lnTo>
                    <a:close/>
                  </a:path>
                </a:pathLst>
              </a:custGeom>
              <a:solidFill>
                <a:srgbClr val="1A0C8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35" name="Freeform 238"/>
              <p:cNvSpPr>
                <a:spLocks/>
              </p:cNvSpPr>
              <p:nvPr/>
            </p:nvSpPr>
            <p:spPr bwMode="auto">
              <a:xfrm>
                <a:off x="4235" y="2191"/>
                <a:ext cx="6" cy="6"/>
              </a:xfrm>
              <a:custGeom>
                <a:avLst/>
                <a:gdLst>
                  <a:gd name="T0" fmla="*/ 6 w 6"/>
                  <a:gd name="T1" fmla="*/ 0 h 5"/>
                  <a:gd name="T2" fmla="*/ 6 w 6"/>
                  <a:gd name="T3" fmla="*/ 0 h 5"/>
                  <a:gd name="T4" fmla="*/ 6 w 6"/>
                  <a:gd name="T5" fmla="*/ 0 h 5"/>
                  <a:gd name="T6" fmla="*/ 0 w 6"/>
                  <a:gd name="T7" fmla="*/ 0 h 5"/>
                  <a:gd name="T8" fmla="*/ 0 w 6"/>
                  <a:gd name="T9" fmla="*/ 0 h 5"/>
                  <a:gd name="T10" fmla="*/ 0 w 6"/>
                  <a:gd name="T11" fmla="*/ 0 h 5"/>
                  <a:gd name="T12" fmla="*/ 0 w 6"/>
                  <a:gd name="T13" fmla="*/ 0 h 5"/>
                  <a:gd name="T14" fmla="*/ 0 w 6"/>
                  <a:gd name="T15" fmla="*/ 0 h 5"/>
                  <a:gd name="T16" fmla="*/ 6 w 6"/>
                  <a:gd name="T17" fmla="*/ 5 h 5"/>
                  <a:gd name="T18" fmla="*/ 6 w 6"/>
                  <a:gd name="T19" fmla="*/ 0 h 5"/>
                  <a:gd name="T20" fmla="*/ 6 w 6"/>
                  <a:gd name="T21" fmla="*/ 0 h 5"/>
                  <a:gd name="T22" fmla="*/ 6 w 6"/>
                  <a:gd name="T23" fmla="*/ 0 h 5"/>
                  <a:gd name="T24" fmla="*/ 6 w 6"/>
                  <a:gd name="T25" fmla="*/ 0 h 5"/>
                  <a:gd name="T26" fmla="*/ 6 w 6"/>
                  <a:gd name="T27" fmla="*/ 0 h 5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6"/>
                  <a:gd name="T43" fmla="*/ 0 h 5"/>
                  <a:gd name="T44" fmla="*/ 6 w 6"/>
                  <a:gd name="T45" fmla="*/ 5 h 5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6" h="5">
                    <a:moveTo>
                      <a:pt x="6" y="0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6" y="5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7F61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36" name="Freeform 239"/>
              <p:cNvSpPr>
                <a:spLocks/>
              </p:cNvSpPr>
              <p:nvPr/>
            </p:nvSpPr>
            <p:spPr bwMode="auto">
              <a:xfrm>
                <a:off x="4241" y="2185"/>
                <a:ext cx="6" cy="2"/>
              </a:xfrm>
              <a:custGeom>
                <a:avLst/>
                <a:gdLst>
                  <a:gd name="T0" fmla="*/ 6 w 6"/>
                  <a:gd name="T1" fmla="*/ 0 h 1"/>
                  <a:gd name="T2" fmla="*/ 6 w 6"/>
                  <a:gd name="T3" fmla="*/ 0 h 1"/>
                  <a:gd name="T4" fmla="*/ 6 w 6"/>
                  <a:gd name="T5" fmla="*/ 0 h 1"/>
                  <a:gd name="T6" fmla="*/ 0 w 6"/>
                  <a:gd name="T7" fmla="*/ 0 h 1"/>
                  <a:gd name="T8" fmla="*/ 0 w 6"/>
                  <a:gd name="T9" fmla="*/ 0 h 1"/>
                  <a:gd name="T10" fmla="*/ 0 w 6"/>
                  <a:gd name="T11" fmla="*/ 0 h 1"/>
                  <a:gd name="T12" fmla="*/ 0 w 6"/>
                  <a:gd name="T13" fmla="*/ 0 h 1"/>
                  <a:gd name="T14" fmla="*/ 0 w 6"/>
                  <a:gd name="T15" fmla="*/ 0 h 1"/>
                  <a:gd name="T16" fmla="*/ 6 w 6"/>
                  <a:gd name="T17" fmla="*/ 0 h 1"/>
                  <a:gd name="T18" fmla="*/ 6 w 6"/>
                  <a:gd name="T19" fmla="*/ 0 h 1"/>
                  <a:gd name="T20" fmla="*/ 6 w 6"/>
                  <a:gd name="T21" fmla="*/ 0 h 1"/>
                  <a:gd name="T22" fmla="*/ 6 w 6"/>
                  <a:gd name="T23" fmla="*/ 0 h 1"/>
                  <a:gd name="T24" fmla="*/ 6 w 6"/>
                  <a:gd name="T25" fmla="*/ 0 h 1"/>
                  <a:gd name="T26" fmla="*/ 6 w 6"/>
                  <a:gd name="T27" fmla="*/ 0 h 1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6"/>
                  <a:gd name="T43" fmla="*/ 0 h 1"/>
                  <a:gd name="T44" fmla="*/ 6 w 6"/>
                  <a:gd name="T45" fmla="*/ 1 h 1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6" h="1">
                    <a:moveTo>
                      <a:pt x="6" y="0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7F61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37" name="Freeform 240"/>
              <p:cNvSpPr>
                <a:spLocks/>
              </p:cNvSpPr>
              <p:nvPr/>
            </p:nvSpPr>
            <p:spPr bwMode="auto">
              <a:xfrm>
                <a:off x="4229" y="2185"/>
                <a:ext cx="6" cy="2"/>
              </a:xfrm>
              <a:custGeom>
                <a:avLst/>
                <a:gdLst>
                  <a:gd name="T0" fmla="*/ 6 w 6"/>
                  <a:gd name="T1" fmla="*/ 0 h 1"/>
                  <a:gd name="T2" fmla="*/ 6 w 6"/>
                  <a:gd name="T3" fmla="*/ 0 h 1"/>
                  <a:gd name="T4" fmla="*/ 6 w 6"/>
                  <a:gd name="T5" fmla="*/ 0 h 1"/>
                  <a:gd name="T6" fmla="*/ 6 w 6"/>
                  <a:gd name="T7" fmla="*/ 0 h 1"/>
                  <a:gd name="T8" fmla="*/ 0 w 6"/>
                  <a:gd name="T9" fmla="*/ 0 h 1"/>
                  <a:gd name="T10" fmla="*/ 0 w 6"/>
                  <a:gd name="T11" fmla="*/ 0 h 1"/>
                  <a:gd name="T12" fmla="*/ 0 w 6"/>
                  <a:gd name="T13" fmla="*/ 0 h 1"/>
                  <a:gd name="T14" fmla="*/ 6 w 6"/>
                  <a:gd name="T15" fmla="*/ 0 h 1"/>
                  <a:gd name="T16" fmla="*/ 6 w 6"/>
                  <a:gd name="T17" fmla="*/ 0 h 1"/>
                  <a:gd name="T18" fmla="*/ 6 w 6"/>
                  <a:gd name="T19" fmla="*/ 0 h 1"/>
                  <a:gd name="T20" fmla="*/ 6 w 6"/>
                  <a:gd name="T21" fmla="*/ 0 h 1"/>
                  <a:gd name="T22" fmla="*/ 6 w 6"/>
                  <a:gd name="T23" fmla="*/ 0 h 1"/>
                  <a:gd name="T24" fmla="*/ 6 w 6"/>
                  <a:gd name="T25" fmla="*/ 0 h 1"/>
                  <a:gd name="T26" fmla="*/ 6 w 6"/>
                  <a:gd name="T27" fmla="*/ 0 h 1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6"/>
                  <a:gd name="T43" fmla="*/ 0 h 1"/>
                  <a:gd name="T44" fmla="*/ 6 w 6"/>
                  <a:gd name="T45" fmla="*/ 1 h 1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6" h="1">
                    <a:moveTo>
                      <a:pt x="6" y="0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7F61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38" name="Freeform 241"/>
              <p:cNvSpPr>
                <a:spLocks/>
              </p:cNvSpPr>
              <p:nvPr/>
            </p:nvSpPr>
            <p:spPr bwMode="auto">
              <a:xfrm>
                <a:off x="4188" y="2157"/>
                <a:ext cx="238" cy="162"/>
              </a:xfrm>
              <a:custGeom>
                <a:avLst/>
                <a:gdLst>
                  <a:gd name="T0" fmla="*/ 238 w 238"/>
                  <a:gd name="T1" fmla="*/ 0 h 156"/>
                  <a:gd name="T2" fmla="*/ 0 w 238"/>
                  <a:gd name="T3" fmla="*/ 0 h 156"/>
                  <a:gd name="T4" fmla="*/ 0 w 238"/>
                  <a:gd name="T5" fmla="*/ 1704 h 156"/>
                  <a:gd name="T6" fmla="*/ 238 w 238"/>
                  <a:gd name="T7" fmla="*/ 1704 h 156"/>
                  <a:gd name="T8" fmla="*/ 238 w 238"/>
                  <a:gd name="T9" fmla="*/ 0 h 156"/>
                  <a:gd name="T10" fmla="*/ 238 w 238"/>
                  <a:gd name="T11" fmla="*/ 0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38"/>
                  <a:gd name="T19" fmla="*/ 0 h 156"/>
                  <a:gd name="T20" fmla="*/ 238 w 238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38" h="156">
                    <a:moveTo>
                      <a:pt x="238" y="0"/>
                    </a:moveTo>
                    <a:lnTo>
                      <a:pt x="0" y="0"/>
                    </a:lnTo>
                    <a:lnTo>
                      <a:pt x="0" y="156"/>
                    </a:lnTo>
                    <a:lnTo>
                      <a:pt x="238" y="156"/>
                    </a:lnTo>
                    <a:lnTo>
                      <a:pt x="238" y="0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</p:grpSp>
        <p:graphicFrame>
          <p:nvGraphicFramePr>
            <p:cNvPr id="18" name="Object 252"/>
            <p:cNvGraphicFramePr>
              <a:graphicFrameLocks noChangeAspect="1"/>
            </p:cNvGraphicFramePr>
            <p:nvPr/>
          </p:nvGraphicFramePr>
          <p:xfrm>
            <a:off x="369889" y="5298398"/>
            <a:ext cx="159887" cy="1042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65877" name="Clip" r:id="rId6" imgW="2835360" imgH="1920600" progId="">
                    <p:embed/>
                  </p:oleObj>
                </mc:Choice>
                <mc:Fallback>
                  <p:oleObj name="Clip" r:id="rId6" imgW="2835360" imgH="1920600" progId="">
                    <p:embed/>
                    <p:pic>
                      <p:nvPicPr>
                        <p:cNvPr id="0" name="Object 25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69889" y="5298398"/>
                          <a:ext cx="159887" cy="104250"/>
                        </a:xfrm>
                        <a:prstGeom prst="rect">
                          <a:avLst/>
                        </a:prstGeom>
                        <a:noFill/>
                        <a:ln w="6350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19" name="Group 214"/>
            <p:cNvGrpSpPr>
              <a:grpSpLocks/>
            </p:cNvGrpSpPr>
            <p:nvPr userDrawn="1"/>
          </p:nvGrpSpPr>
          <p:grpSpPr bwMode="auto">
            <a:xfrm>
              <a:off x="1847017" y="5298398"/>
              <a:ext cx="166365" cy="106293"/>
              <a:chOff x="4187" y="2402"/>
              <a:chExt cx="240" cy="161"/>
            </a:xfrm>
          </p:grpSpPr>
          <p:sp>
            <p:nvSpPr>
              <p:cNvPr id="122" name="Freeform 215"/>
              <p:cNvSpPr>
                <a:spLocks/>
              </p:cNvSpPr>
              <p:nvPr/>
            </p:nvSpPr>
            <p:spPr bwMode="auto">
              <a:xfrm>
                <a:off x="4234" y="2402"/>
                <a:ext cx="191" cy="161"/>
              </a:xfrm>
              <a:custGeom>
                <a:avLst/>
                <a:gdLst>
                  <a:gd name="T0" fmla="*/ 191 w 191"/>
                  <a:gd name="T1" fmla="*/ 1066 h 156"/>
                  <a:gd name="T2" fmla="*/ 191 w 191"/>
                  <a:gd name="T3" fmla="*/ 0 h 156"/>
                  <a:gd name="T4" fmla="*/ 0 w 191"/>
                  <a:gd name="T5" fmla="*/ 0 h 156"/>
                  <a:gd name="T6" fmla="*/ 0 w 191"/>
                  <a:gd name="T7" fmla="*/ 1066 h 156"/>
                  <a:gd name="T8" fmla="*/ 191 w 191"/>
                  <a:gd name="T9" fmla="*/ 1066 h 156"/>
                  <a:gd name="T10" fmla="*/ 191 w 191"/>
                  <a:gd name="T11" fmla="*/ 106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91"/>
                  <a:gd name="T19" fmla="*/ 0 h 156"/>
                  <a:gd name="T20" fmla="*/ 191 w 191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91" h="156">
                    <a:moveTo>
                      <a:pt x="191" y="156"/>
                    </a:moveTo>
                    <a:lnTo>
                      <a:pt x="191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191" y="156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23" name="Freeform 216"/>
              <p:cNvSpPr>
                <a:spLocks/>
              </p:cNvSpPr>
              <p:nvPr/>
            </p:nvSpPr>
            <p:spPr bwMode="auto">
              <a:xfrm>
                <a:off x="4187" y="2402"/>
                <a:ext cx="77" cy="161"/>
              </a:xfrm>
              <a:custGeom>
                <a:avLst/>
                <a:gdLst>
                  <a:gd name="T0" fmla="*/ 77 w 77"/>
                  <a:gd name="T1" fmla="*/ 1066 h 156"/>
                  <a:gd name="T2" fmla="*/ 77 w 77"/>
                  <a:gd name="T3" fmla="*/ 0 h 156"/>
                  <a:gd name="T4" fmla="*/ 0 w 77"/>
                  <a:gd name="T5" fmla="*/ 0 h 156"/>
                  <a:gd name="T6" fmla="*/ 0 w 77"/>
                  <a:gd name="T7" fmla="*/ 1066 h 156"/>
                  <a:gd name="T8" fmla="*/ 77 w 77"/>
                  <a:gd name="T9" fmla="*/ 1066 h 156"/>
                  <a:gd name="T10" fmla="*/ 77 w 77"/>
                  <a:gd name="T11" fmla="*/ 106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77"/>
                  <a:gd name="T19" fmla="*/ 0 h 156"/>
                  <a:gd name="T20" fmla="*/ 77 w 77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77" h="156">
                    <a:moveTo>
                      <a:pt x="77" y="156"/>
                    </a:moveTo>
                    <a:lnTo>
                      <a:pt x="77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77" y="156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24" name="Freeform 217"/>
              <p:cNvSpPr>
                <a:spLocks/>
              </p:cNvSpPr>
              <p:nvPr/>
            </p:nvSpPr>
            <p:spPr bwMode="auto">
              <a:xfrm>
                <a:off x="4348" y="2402"/>
                <a:ext cx="79" cy="161"/>
              </a:xfrm>
              <a:custGeom>
                <a:avLst/>
                <a:gdLst>
                  <a:gd name="T0" fmla="*/ 78 w 78"/>
                  <a:gd name="T1" fmla="*/ 1066 h 156"/>
                  <a:gd name="T2" fmla="*/ 78 w 78"/>
                  <a:gd name="T3" fmla="*/ 0 h 156"/>
                  <a:gd name="T4" fmla="*/ 0 w 78"/>
                  <a:gd name="T5" fmla="*/ 0 h 156"/>
                  <a:gd name="T6" fmla="*/ 0 w 78"/>
                  <a:gd name="T7" fmla="*/ 1066 h 156"/>
                  <a:gd name="T8" fmla="*/ 78 w 78"/>
                  <a:gd name="T9" fmla="*/ 1066 h 156"/>
                  <a:gd name="T10" fmla="*/ 78 w 78"/>
                  <a:gd name="T11" fmla="*/ 106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78"/>
                  <a:gd name="T19" fmla="*/ 0 h 156"/>
                  <a:gd name="T20" fmla="*/ 78 w 78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78" h="156">
                    <a:moveTo>
                      <a:pt x="78" y="156"/>
                    </a:moveTo>
                    <a:lnTo>
                      <a:pt x="78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78" y="156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25" name="Freeform 218"/>
              <p:cNvSpPr>
                <a:spLocks/>
              </p:cNvSpPr>
              <p:nvPr/>
            </p:nvSpPr>
            <p:spPr bwMode="auto">
              <a:xfrm>
                <a:off x="4187" y="2402"/>
                <a:ext cx="238" cy="161"/>
              </a:xfrm>
              <a:custGeom>
                <a:avLst/>
                <a:gdLst>
                  <a:gd name="T0" fmla="*/ 19 w 244"/>
                  <a:gd name="T1" fmla="*/ 19856 h 151"/>
                  <a:gd name="T2" fmla="*/ 19 w 244"/>
                  <a:gd name="T3" fmla="*/ 0 h 151"/>
                  <a:gd name="T4" fmla="*/ 0 w 244"/>
                  <a:gd name="T5" fmla="*/ 0 h 151"/>
                  <a:gd name="T6" fmla="*/ 0 w 244"/>
                  <a:gd name="T7" fmla="*/ 19856 h 151"/>
                  <a:gd name="T8" fmla="*/ 19 w 244"/>
                  <a:gd name="T9" fmla="*/ 19856 h 151"/>
                  <a:gd name="T10" fmla="*/ 19 w 244"/>
                  <a:gd name="T11" fmla="*/ 19856 h 15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1"/>
                  <a:gd name="T20" fmla="*/ 244 w 244"/>
                  <a:gd name="T21" fmla="*/ 151 h 15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1">
                    <a:moveTo>
                      <a:pt x="244" y="151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1"/>
                    </a:lnTo>
                    <a:lnTo>
                      <a:pt x="244" y="151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</p:grpSp>
        <p:grpSp>
          <p:nvGrpSpPr>
            <p:cNvPr id="20" name="Group 269"/>
            <p:cNvGrpSpPr>
              <a:grpSpLocks noChangeAspect="1"/>
            </p:cNvGrpSpPr>
            <p:nvPr userDrawn="1"/>
          </p:nvGrpSpPr>
          <p:grpSpPr bwMode="auto">
            <a:xfrm>
              <a:off x="790121" y="5298398"/>
              <a:ext cx="160549" cy="102873"/>
              <a:chOff x="4214" y="2064"/>
              <a:chExt cx="242" cy="157"/>
            </a:xfrm>
          </p:grpSpPr>
          <p:sp>
            <p:nvSpPr>
              <p:cNvPr id="118" name="AutoShape 270"/>
              <p:cNvSpPr>
                <a:spLocks noChangeAspect="1" noChangeArrowheads="1" noTextEdit="1"/>
              </p:cNvSpPr>
              <p:nvPr/>
            </p:nvSpPr>
            <p:spPr bwMode="auto">
              <a:xfrm>
                <a:off x="4214" y="2064"/>
                <a:ext cx="242" cy="157"/>
              </a:xfrm>
              <a:prstGeom prst="rect">
                <a:avLst/>
              </a:prstGeom>
              <a:noFill/>
              <a:ln w="6350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19" name="Rectangle 271"/>
              <p:cNvSpPr>
                <a:spLocks noChangeArrowheads="1"/>
              </p:cNvSpPr>
              <p:nvPr/>
            </p:nvSpPr>
            <p:spPr bwMode="auto">
              <a:xfrm>
                <a:off x="4214" y="2064"/>
                <a:ext cx="242" cy="53"/>
              </a:xfrm>
              <a:prstGeom prst="rect">
                <a:avLst/>
              </a:prstGeom>
              <a:solidFill>
                <a:srgbClr val="FFFF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>
                  <a:spcBef>
                    <a:spcPct val="50000"/>
                  </a:spcBef>
                  <a:defRPr/>
                </a:pPr>
                <a:endParaRPr lang="en-US" sz="1108"/>
              </a:p>
            </p:txBody>
          </p:sp>
          <p:sp>
            <p:nvSpPr>
              <p:cNvPr id="120" name="Rectangle 272"/>
              <p:cNvSpPr>
                <a:spLocks noChangeArrowheads="1"/>
              </p:cNvSpPr>
              <p:nvPr/>
            </p:nvSpPr>
            <p:spPr bwMode="auto">
              <a:xfrm>
                <a:off x="4214" y="2117"/>
                <a:ext cx="242" cy="51"/>
              </a:xfrm>
              <a:prstGeom prst="rect">
                <a:avLst/>
              </a:prstGeom>
              <a:solidFill>
                <a:srgbClr val="51DC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>
                  <a:spcBef>
                    <a:spcPct val="50000"/>
                  </a:spcBef>
                  <a:defRPr/>
                </a:pPr>
                <a:endParaRPr lang="en-US" sz="1108"/>
              </a:p>
            </p:txBody>
          </p:sp>
          <p:sp>
            <p:nvSpPr>
              <p:cNvPr id="121" name="Rectangle 273"/>
              <p:cNvSpPr>
                <a:spLocks noChangeArrowheads="1"/>
              </p:cNvSpPr>
              <p:nvPr/>
            </p:nvSpPr>
            <p:spPr bwMode="auto">
              <a:xfrm>
                <a:off x="4214" y="2168"/>
                <a:ext cx="242" cy="53"/>
              </a:xfrm>
              <a:prstGeom prst="rect">
                <a:avLst/>
              </a:prstGeom>
              <a:solidFill>
                <a:srgbClr val="F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>
                  <a:spcBef>
                    <a:spcPct val="50000"/>
                  </a:spcBef>
                  <a:defRPr/>
                </a:pPr>
                <a:endParaRPr lang="en-US" sz="1108"/>
              </a:p>
            </p:txBody>
          </p:sp>
        </p:grpSp>
        <p:grpSp>
          <p:nvGrpSpPr>
            <p:cNvPr id="21" name="Group 16"/>
            <p:cNvGrpSpPr>
              <a:grpSpLocks/>
            </p:cNvGrpSpPr>
            <p:nvPr userDrawn="1"/>
          </p:nvGrpSpPr>
          <p:grpSpPr bwMode="auto">
            <a:xfrm>
              <a:off x="1854256" y="5092835"/>
              <a:ext cx="163609" cy="106293"/>
              <a:chOff x="1116" y="1646"/>
              <a:chExt cx="245" cy="151"/>
            </a:xfrm>
          </p:grpSpPr>
          <p:sp>
            <p:nvSpPr>
              <p:cNvPr id="115" name="Freeform 17"/>
              <p:cNvSpPr>
                <a:spLocks/>
              </p:cNvSpPr>
              <p:nvPr/>
            </p:nvSpPr>
            <p:spPr bwMode="auto">
              <a:xfrm>
                <a:off x="1116" y="1646"/>
                <a:ext cx="245" cy="151"/>
              </a:xfrm>
              <a:custGeom>
                <a:avLst/>
                <a:gdLst>
                  <a:gd name="T0" fmla="*/ 244 w 244"/>
                  <a:gd name="T1" fmla="*/ 151 h 151"/>
                  <a:gd name="T2" fmla="*/ 244 w 244"/>
                  <a:gd name="T3" fmla="*/ 0 h 151"/>
                  <a:gd name="T4" fmla="*/ 0 w 244"/>
                  <a:gd name="T5" fmla="*/ 0 h 151"/>
                  <a:gd name="T6" fmla="*/ 0 w 244"/>
                  <a:gd name="T7" fmla="*/ 151 h 151"/>
                  <a:gd name="T8" fmla="*/ 244 w 244"/>
                  <a:gd name="T9" fmla="*/ 151 h 151"/>
                  <a:gd name="T10" fmla="*/ 244 w 244"/>
                  <a:gd name="T11" fmla="*/ 151 h 15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1"/>
                  <a:gd name="T20" fmla="*/ 244 w 244"/>
                  <a:gd name="T21" fmla="*/ 151 h 15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1">
                    <a:moveTo>
                      <a:pt x="244" y="151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1"/>
                    </a:lnTo>
                    <a:lnTo>
                      <a:pt x="244" y="15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16" name="Freeform 18"/>
              <p:cNvSpPr>
                <a:spLocks/>
              </p:cNvSpPr>
              <p:nvPr/>
            </p:nvSpPr>
            <p:spPr bwMode="auto">
              <a:xfrm>
                <a:off x="1116" y="1646"/>
                <a:ext cx="245" cy="151"/>
              </a:xfrm>
              <a:custGeom>
                <a:avLst/>
                <a:gdLst>
                  <a:gd name="T0" fmla="*/ 244 w 244"/>
                  <a:gd name="T1" fmla="*/ 151 h 151"/>
                  <a:gd name="T2" fmla="*/ 244 w 244"/>
                  <a:gd name="T3" fmla="*/ 0 h 151"/>
                  <a:gd name="T4" fmla="*/ 0 w 244"/>
                  <a:gd name="T5" fmla="*/ 0 h 151"/>
                  <a:gd name="T6" fmla="*/ 0 w 244"/>
                  <a:gd name="T7" fmla="*/ 151 h 151"/>
                  <a:gd name="T8" fmla="*/ 244 w 244"/>
                  <a:gd name="T9" fmla="*/ 151 h 151"/>
                  <a:gd name="T10" fmla="*/ 244 w 244"/>
                  <a:gd name="T11" fmla="*/ 151 h 15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1"/>
                  <a:gd name="T20" fmla="*/ 244 w 244"/>
                  <a:gd name="T21" fmla="*/ 151 h 15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1">
                    <a:moveTo>
                      <a:pt x="244" y="151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1"/>
                    </a:lnTo>
                    <a:lnTo>
                      <a:pt x="244" y="151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17" name="Freeform 19"/>
              <p:cNvSpPr>
                <a:spLocks/>
              </p:cNvSpPr>
              <p:nvPr/>
            </p:nvSpPr>
            <p:spPr bwMode="auto">
              <a:xfrm>
                <a:off x="1116" y="1646"/>
                <a:ext cx="245" cy="151"/>
              </a:xfrm>
              <a:custGeom>
                <a:avLst/>
                <a:gdLst>
                  <a:gd name="T0" fmla="*/ 244 w 244"/>
                  <a:gd name="T1" fmla="*/ 61 h 151"/>
                  <a:gd name="T2" fmla="*/ 89 w 244"/>
                  <a:gd name="T3" fmla="*/ 61 h 151"/>
                  <a:gd name="T4" fmla="*/ 89 w 244"/>
                  <a:gd name="T5" fmla="*/ 0 h 151"/>
                  <a:gd name="T6" fmla="*/ 59 w 244"/>
                  <a:gd name="T7" fmla="*/ 0 h 151"/>
                  <a:gd name="T8" fmla="*/ 59 w 244"/>
                  <a:gd name="T9" fmla="*/ 61 h 151"/>
                  <a:gd name="T10" fmla="*/ 0 w 244"/>
                  <a:gd name="T11" fmla="*/ 61 h 151"/>
                  <a:gd name="T12" fmla="*/ 0 w 244"/>
                  <a:gd name="T13" fmla="*/ 89 h 151"/>
                  <a:gd name="T14" fmla="*/ 59 w 244"/>
                  <a:gd name="T15" fmla="*/ 89 h 151"/>
                  <a:gd name="T16" fmla="*/ 59 w 244"/>
                  <a:gd name="T17" fmla="*/ 151 h 151"/>
                  <a:gd name="T18" fmla="*/ 89 w 244"/>
                  <a:gd name="T19" fmla="*/ 151 h 151"/>
                  <a:gd name="T20" fmla="*/ 89 w 244"/>
                  <a:gd name="T21" fmla="*/ 89 h 151"/>
                  <a:gd name="T22" fmla="*/ 244 w 244"/>
                  <a:gd name="T23" fmla="*/ 89 h 151"/>
                  <a:gd name="T24" fmla="*/ 244 w 244"/>
                  <a:gd name="T25" fmla="*/ 61 h 151"/>
                  <a:gd name="T26" fmla="*/ 244 w 244"/>
                  <a:gd name="T27" fmla="*/ 61 h 151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244"/>
                  <a:gd name="T43" fmla="*/ 0 h 151"/>
                  <a:gd name="T44" fmla="*/ 244 w 244"/>
                  <a:gd name="T45" fmla="*/ 151 h 151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244" h="151">
                    <a:moveTo>
                      <a:pt x="244" y="61"/>
                    </a:moveTo>
                    <a:lnTo>
                      <a:pt x="89" y="61"/>
                    </a:lnTo>
                    <a:lnTo>
                      <a:pt x="89" y="0"/>
                    </a:lnTo>
                    <a:lnTo>
                      <a:pt x="59" y="0"/>
                    </a:lnTo>
                    <a:lnTo>
                      <a:pt x="59" y="61"/>
                    </a:lnTo>
                    <a:lnTo>
                      <a:pt x="0" y="61"/>
                    </a:lnTo>
                    <a:lnTo>
                      <a:pt x="0" y="89"/>
                    </a:lnTo>
                    <a:lnTo>
                      <a:pt x="59" y="89"/>
                    </a:lnTo>
                    <a:lnTo>
                      <a:pt x="59" y="151"/>
                    </a:lnTo>
                    <a:lnTo>
                      <a:pt x="89" y="151"/>
                    </a:lnTo>
                    <a:lnTo>
                      <a:pt x="89" y="89"/>
                    </a:lnTo>
                    <a:lnTo>
                      <a:pt x="244" y="89"/>
                    </a:lnTo>
                    <a:lnTo>
                      <a:pt x="244" y="61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</p:grpSp>
        <p:grpSp>
          <p:nvGrpSpPr>
            <p:cNvPr id="22" name="Group 21"/>
            <p:cNvGrpSpPr>
              <a:grpSpLocks/>
            </p:cNvGrpSpPr>
            <p:nvPr userDrawn="1"/>
          </p:nvGrpSpPr>
          <p:grpSpPr bwMode="auto">
            <a:xfrm>
              <a:off x="3341609" y="5092835"/>
              <a:ext cx="163288" cy="104917"/>
              <a:chOff x="1117" y="2897"/>
              <a:chExt cx="243" cy="157"/>
            </a:xfrm>
          </p:grpSpPr>
          <p:sp>
            <p:nvSpPr>
              <p:cNvPr id="111" name="Freeform 21"/>
              <p:cNvSpPr>
                <a:spLocks/>
              </p:cNvSpPr>
              <p:nvPr/>
            </p:nvSpPr>
            <p:spPr bwMode="auto">
              <a:xfrm>
                <a:off x="1117" y="2897"/>
                <a:ext cx="243" cy="157"/>
              </a:xfrm>
              <a:custGeom>
                <a:avLst/>
                <a:gdLst>
                  <a:gd name="T0" fmla="*/ 244 w 244"/>
                  <a:gd name="T1" fmla="*/ 156 h 156"/>
                  <a:gd name="T2" fmla="*/ 244 w 244"/>
                  <a:gd name="T3" fmla="*/ 0 h 156"/>
                  <a:gd name="T4" fmla="*/ 0 w 244"/>
                  <a:gd name="T5" fmla="*/ 0 h 156"/>
                  <a:gd name="T6" fmla="*/ 0 w 244"/>
                  <a:gd name="T7" fmla="*/ 156 h 156"/>
                  <a:gd name="T8" fmla="*/ 244 w 244"/>
                  <a:gd name="T9" fmla="*/ 156 h 156"/>
                  <a:gd name="T10" fmla="*/ 244 w 244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6"/>
                  <a:gd name="T20" fmla="*/ 244 w 244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6">
                    <a:moveTo>
                      <a:pt x="244" y="156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4" y="156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12" name="Freeform 22"/>
              <p:cNvSpPr>
                <a:spLocks/>
              </p:cNvSpPr>
              <p:nvPr/>
            </p:nvSpPr>
            <p:spPr bwMode="auto">
              <a:xfrm>
                <a:off x="1117" y="2897"/>
                <a:ext cx="77" cy="157"/>
              </a:xfrm>
              <a:custGeom>
                <a:avLst/>
                <a:gdLst>
                  <a:gd name="T0" fmla="*/ 77 w 77"/>
                  <a:gd name="T1" fmla="*/ 156 h 156"/>
                  <a:gd name="T2" fmla="*/ 77 w 77"/>
                  <a:gd name="T3" fmla="*/ 0 h 156"/>
                  <a:gd name="T4" fmla="*/ 0 w 77"/>
                  <a:gd name="T5" fmla="*/ 0 h 156"/>
                  <a:gd name="T6" fmla="*/ 0 w 77"/>
                  <a:gd name="T7" fmla="*/ 156 h 156"/>
                  <a:gd name="T8" fmla="*/ 77 w 77"/>
                  <a:gd name="T9" fmla="*/ 156 h 156"/>
                  <a:gd name="T10" fmla="*/ 77 w 77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77"/>
                  <a:gd name="T19" fmla="*/ 0 h 156"/>
                  <a:gd name="T20" fmla="*/ 77 w 77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77" h="156">
                    <a:moveTo>
                      <a:pt x="77" y="156"/>
                    </a:moveTo>
                    <a:lnTo>
                      <a:pt x="77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77" y="156"/>
                    </a:lnTo>
                    <a:close/>
                  </a:path>
                </a:pathLst>
              </a:custGeom>
              <a:solidFill>
                <a:srgbClr val="00883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13" name="Freeform 23"/>
              <p:cNvSpPr>
                <a:spLocks/>
              </p:cNvSpPr>
              <p:nvPr/>
            </p:nvSpPr>
            <p:spPr bwMode="auto">
              <a:xfrm>
                <a:off x="1277" y="2897"/>
                <a:ext cx="83" cy="157"/>
              </a:xfrm>
              <a:custGeom>
                <a:avLst/>
                <a:gdLst>
                  <a:gd name="T0" fmla="*/ 84 w 84"/>
                  <a:gd name="T1" fmla="*/ 156 h 156"/>
                  <a:gd name="T2" fmla="*/ 84 w 84"/>
                  <a:gd name="T3" fmla="*/ 0 h 156"/>
                  <a:gd name="T4" fmla="*/ 0 w 84"/>
                  <a:gd name="T5" fmla="*/ 0 h 156"/>
                  <a:gd name="T6" fmla="*/ 0 w 84"/>
                  <a:gd name="T7" fmla="*/ 156 h 156"/>
                  <a:gd name="T8" fmla="*/ 84 w 84"/>
                  <a:gd name="T9" fmla="*/ 156 h 156"/>
                  <a:gd name="T10" fmla="*/ 84 w 84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4"/>
                  <a:gd name="T19" fmla="*/ 0 h 156"/>
                  <a:gd name="T20" fmla="*/ 84 w 84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4" h="156">
                    <a:moveTo>
                      <a:pt x="84" y="156"/>
                    </a:moveTo>
                    <a:lnTo>
                      <a:pt x="84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84" y="156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14" name="Freeform 24"/>
              <p:cNvSpPr>
                <a:spLocks/>
              </p:cNvSpPr>
              <p:nvPr/>
            </p:nvSpPr>
            <p:spPr bwMode="auto">
              <a:xfrm>
                <a:off x="1117" y="2897"/>
                <a:ext cx="243" cy="157"/>
              </a:xfrm>
              <a:custGeom>
                <a:avLst/>
                <a:gdLst>
                  <a:gd name="T0" fmla="*/ 244 w 244"/>
                  <a:gd name="T1" fmla="*/ 156 h 156"/>
                  <a:gd name="T2" fmla="*/ 244 w 244"/>
                  <a:gd name="T3" fmla="*/ 0 h 156"/>
                  <a:gd name="T4" fmla="*/ 0 w 244"/>
                  <a:gd name="T5" fmla="*/ 0 h 156"/>
                  <a:gd name="T6" fmla="*/ 0 w 244"/>
                  <a:gd name="T7" fmla="*/ 156 h 156"/>
                  <a:gd name="T8" fmla="*/ 244 w 244"/>
                  <a:gd name="T9" fmla="*/ 156 h 156"/>
                  <a:gd name="T10" fmla="*/ 244 w 244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6"/>
                  <a:gd name="T20" fmla="*/ 244 w 244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6">
                    <a:moveTo>
                      <a:pt x="244" y="156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4" y="15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</p:grpSp>
        <p:grpSp>
          <p:nvGrpSpPr>
            <p:cNvPr id="23" name="Group 25"/>
            <p:cNvGrpSpPr>
              <a:grpSpLocks/>
            </p:cNvGrpSpPr>
            <p:nvPr userDrawn="1"/>
          </p:nvGrpSpPr>
          <p:grpSpPr bwMode="auto">
            <a:xfrm>
              <a:off x="3130146" y="5092835"/>
              <a:ext cx="163288" cy="104917"/>
              <a:chOff x="1118" y="2646"/>
              <a:chExt cx="243" cy="157"/>
            </a:xfrm>
          </p:grpSpPr>
          <p:sp>
            <p:nvSpPr>
              <p:cNvPr id="107" name="Freeform 26"/>
              <p:cNvSpPr>
                <a:spLocks/>
              </p:cNvSpPr>
              <p:nvPr/>
            </p:nvSpPr>
            <p:spPr bwMode="auto">
              <a:xfrm>
                <a:off x="1118" y="2646"/>
                <a:ext cx="243" cy="157"/>
              </a:xfrm>
              <a:custGeom>
                <a:avLst/>
                <a:gdLst>
                  <a:gd name="T0" fmla="*/ 244 w 244"/>
                  <a:gd name="T1" fmla="*/ 156 h 156"/>
                  <a:gd name="T2" fmla="*/ 244 w 244"/>
                  <a:gd name="T3" fmla="*/ 0 h 156"/>
                  <a:gd name="T4" fmla="*/ 0 w 244"/>
                  <a:gd name="T5" fmla="*/ 0 h 156"/>
                  <a:gd name="T6" fmla="*/ 0 w 244"/>
                  <a:gd name="T7" fmla="*/ 156 h 156"/>
                  <a:gd name="T8" fmla="*/ 244 w 244"/>
                  <a:gd name="T9" fmla="*/ 156 h 156"/>
                  <a:gd name="T10" fmla="*/ 244 w 244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6"/>
                  <a:gd name="T20" fmla="*/ 244 w 244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6">
                    <a:moveTo>
                      <a:pt x="244" y="156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4" y="156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08" name="Freeform 27"/>
              <p:cNvSpPr>
                <a:spLocks/>
              </p:cNvSpPr>
              <p:nvPr/>
            </p:nvSpPr>
            <p:spPr bwMode="auto">
              <a:xfrm>
                <a:off x="1118" y="2646"/>
                <a:ext cx="77" cy="157"/>
              </a:xfrm>
              <a:custGeom>
                <a:avLst/>
                <a:gdLst>
                  <a:gd name="T0" fmla="*/ 77 w 77"/>
                  <a:gd name="T1" fmla="*/ 156 h 156"/>
                  <a:gd name="T2" fmla="*/ 77 w 77"/>
                  <a:gd name="T3" fmla="*/ 0 h 156"/>
                  <a:gd name="T4" fmla="*/ 0 w 77"/>
                  <a:gd name="T5" fmla="*/ 0 h 156"/>
                  <a:gd name="T6" fmla="*/ 0 w 77"/>
                  <a:gd name="T7" fmla="*/ 156 h 156"/>
                  <a:gd name="T8" fmla="*/ 77 w 77"/>
                  <a:gd name="T9" fmla="*/ 156 h 156"/>
                  <a:gd name="T10" fmla="*/ 77 w 77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77"/>
                  <a:gd name="T19" fmla="*/ 0 h 156"/>
                  <a:gd name="T20" fmla="*/ 77 w 77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77" h="156">
                    <a:moveTo>
                      <a:pt x="77" y="156"/>
                    </a:moveTo>
                    <a:lnTo>
                      <a:pt x="77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77" y="156"/>
                    </a:lnTo>
                    <a:close/>
                  </a:path>
                </a:pathLst>
              </a:custGeom>
              <a:solidFill>
                <a:srgbClr val="00883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09" name="Freeform 28"/>
              <p:cNvSpPr>
                <a:spLocks/>
              </p:cNvSpPr>
              <p:nvPr/>
            </p:nvSpPr>
            <p:spPr bwMode="auto">
              <a:xfrm>
                <a:off x="1278" y="2646"/>
                <a:ext cx="83" cy="157"/>
              </a:xfrm>
              <a:custGeom>
                <a:avLst/>
                <a:gdLst>
                  <a:gd name="T0" fmla="*/ 84 w 84"/>
                  <a:gd name="T1" fmla="*/ 156 h 156"/>
                  <a:gd name="T2" fmla="*/ 84 w 84"/>
                  <a:gd name="T3" fmla="*/ 0 h 156"/>
                  <a:gd name="T4" fmla="*/ 0 w 84"/>
                  <a:gd name="T5" fmla="*/ 0 h 156"/>
                  <a:gd name="T6" fmla="*/ 0 w 84"/>
                  <a:gd name="T7" fmla="*/ 156 h 156"/>
                  <a:gd name="T8" fmla="*/ 84 w 84"/>
                  <a:gd name="T9" fmla="*/ 156 h 156"/>
                  <a:gd name="T10" fmla="*/ 84 w 84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4"/>
                  <a:gd name="T19" fmla="*/ 0 h 156"/>
                  <a:gd name="T20" fmla="*/ 84 w 84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4" h="156">
                    <a:moveTo>
                      <a:pt x="84" y="156"/>
                    </a:moveTo>
                    <a:lnTo>
                      <a:pt x="84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84" y="156"/>
                    </a:lnTo>
                    <a:close/>
                  </a:path>
                </a:pathLst>
              </a:custGeom>
              <a:solidFill>
                <a:srgbClr val="FF7F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10" name="Freeform 29"/>
              <p:cNvSpPr>
                <a:spLocks/>
              </p:cNvSpPr>
              <p:nvPr/>
            </p:nvSpPr>
            <p:spPr bwMode="auto">
              <a:xfrm>
                <a:off x="1118" y="2646"/>
                <a:ext cx="243" cy="157"/>
              </a:xfrm>
              <a:custGeom>
                <a:avLst/>
                <a:gdLst>
                  <a:gd name="T0" fmla="*/ 244 w 244"/>
                  <a:gd name="T1" fmla="*/ 156 h 156"/>
                  <a:gd name="T2" fmla="*/ 244 w 244"/>
                  <a:gd name="T3" fmla="*/ 0 h 156"/>
                  <a:gd name="T4" fmla="*/ 0 w 244"/>
                  <a:gd name="T5" fmla="*/ 0 h 156"/>
                  <a:gd name="T6" fmla="*/ 0 w 244"/>
                  <a:gd name="T7" fmla="*/ 156 h 156"/>
                  <a:gd name="T8" fmla="*/ 244 w 244"/>
                  <a:gd name="T9" fmla="*/ 156 h 156"/>
                  <a:gd name="T10" fmla="*/ 244 w 244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6"/>
                  <a:gd name="T20" fmla="*/ 244 w 244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6">
                    <a:moveTo>
                      <a:pt x="244" y="156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4" y="15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</p:grpSp>
        <p:grpSp>
          <p:nvGrpSpPr>
            <p:cNvPr id="24" name="Group 30"/>
            <p:cNvGrpSpPr>
              <a:grpSpLocks/>
            </p:cNvGrpSpPr>
            <p:nvPr userDrawn="1"/>
          </p:nvGrpSpPr>
          <p:grpSpPr bwMode="auto">
            <a:xfrm>
              <a:off x="2277513" y="5092835"/>
              <a:ext cx="163288" cy="104596"/>
              <a:chOff x="1117" y="2143"/>
              <a:chExt cx="243" cy="155"/>
            </a:xfrm>
          </p:grpSpPr>
          <p:sp>
            <p:nvSpPr>
              <p:cNvPr id="103" name="Freeform 31"/>
              <p:cNvSpPr>
                <a:spLocks/>
              </p:cNvSpPr>
              <p:nvPr/>
            </p:nvSpPr>
            <p:spPr bwMode="auto">
              <a:xfrm>
                <a:off x="1117" y="2143"/>
                <a:ext cx="243" cy="155"/>
              </a:xfrm>
              <a:custGeom>
                <a:avLst/>
                <a:gdLst>
                  <a:gd name="T0" fmla="*/ 244 w 244"/>
                  <a:gd name="T1" fmla="*/ 156 h 156"/>
                  <a:gd name="T2" fmla="*/ 244 w 244"/>
                  <a:gd name="T3" fmla="*/ 0 h 156"/>
                  <a:gd name="T4" fmla="*/ 0 w 244"/>
                  <a:gd name="T5" fmla="*/ 0 h 156"/>
                  <a:gd name="T6" fmla="*/ 0 w 244"/>
                  <a:gd name="T7" fmla="*/ 156 h 156"/>
                  <a:gd name="T8" fmla="*/ 244 w 244"/>
                  <a:gd name="T9" fmla="*/ 156 h 156"/>
                  <a:gd name="T10" fmla="*/ 244 w 244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6"/>
                  <a:gd name="T20" fmla="*/ 244 w 244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6">
                    <a:moveTo>
                      <a:pt x="244" y="156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4" y="156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04" name="Freeform 32"/>
              <p:cNvSpPr>
                <a:spLocks/>
              </p:cNvSpPr>
              <p:nvPr/>
            </p:nvSpPr>
            <p:spPr bwMode="auto">
              <a:xfrm>
                <a:off x="1117" y="2143"/>
                <a:ext cx="243" cy="50"/>
              </a:xfrm>
              <a:custGeom>
                <a:avLst/>
                <a:gdLst>
                  <a:gd name="T0" fmla="*/ 244 w 244"/>
                  <a:gd name="T1" fmla="*/ 50 h 50"/>
                  <a:gd name="T2" fmla="*/ 244 w 244"/>
                  <a:gd name="T3" fmla="*/ 0 h 50"/>
                  <a:gd name="T4" fmla="*/ 0 w 244"/>
                  <a:gd name="T5" fmla="*/ 0 h 50"/>
                  <a:gd name="T6" fmla="*/ 0 w 244"/>
                  <a:gd name="T7" fmla="*/ 50 h 50"/>
                  <a:gd name="T8" fmla="*/ 244 w 244"/>
                  <a:gd name="T9" fmla="*/ 50 h 50"/>
                  <a:gd name="T10" fmla="*/ 244 w 244"/>
                  <a:gd name="T11" fmla="*/ 50 h 5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50"/>
                  <a:gd name="T20" fmla="*/ 244 w 244"/>
                  <a:gd name="T21" fmla="*/ 50 h 5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50">
                    <a:moveTo>
                      <a:pt x="244" y="50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50"/>
                    </a:lnTo>
                    <a:lnTo>
                      <a:pt x="244" y="5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05" name="Freeform 33"/>
              <p:cNvSpPr>
                <a:spLocks/>
              </p:cNvSpPr>
              <p:nvPr/>
            </p:nvSpPr>
            <p:spPr bwMode="auto">
              <a:xfrm>
                <a:off x="1117" y="2248"/>
                <a:ext cx="243" cy="50"/>
              </a:xfrm>
              <a:custGeom>
                <a:avLst/>
                <a:gdLst>
                  <a:gd name="T0" fmla="*/ 244 w 244"/>
                  <a:gd name="T1" fmla="*/ 50 h 50"/>
                  <a:gd name="T2" fmla="*/ 244 w 244"/>
                  <a:gd name="T3" fmla="*/ 0 h 50"/>
                  <a:gd name="T4" fmla="*/ 0 w 244"/>
                  <a:gd name="T5" fmla="*/ 0 h 50"/>
                  <a:gd name="T6" fmla="*/ 0 w 244"/>
                  <a:gd name="T7" fmla="*/ 50 h 50"/>
                  <a:gd name="T8" fmla="*/ 244 w 244"/>
                  <a:gd name="T9" fmla="*/ 50 h 50"/>
                  <a:gd name="T10" fmla="*/ 244 w 244"/>
                  <a:gd name="T11" fmla="*/ 50 h 5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50"/>
                  <a:gd name="T20" fmla="*/ 244 w 244"/>
                  <a:gd name="T21" fmla="*/ 50 h 5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50">
                    <a:moveTo>
                      <a:pt x="244" y="50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50"/>
                    </a:lnTo>
                    <a:lnTo>
                      <a:pt x="244" y="50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06" name="Freeform 34"/>
              <p:cNvSpPr>
                <a:spLocks/>
              </p:cNvSpPr>
              <p:nvPr/>
            </p:nvSpPr>
            <p:spPr bwMode="auto">
              <a:xfrm>
                <a:off x="1117" y="2143"/>
                <a:ext cx="243" cy="155"/>
              </a:xfrm>
              <a:custGeom>
                <a:avLst/>
                <a:gdLst>
                  <a:gd name="T0" fmla="*/ 244 w 244"/>
                  <a:gd name="T1" fmla="*/ 156 h 156"/>
                  <a:gd name="T2" fmla="*/ 244 w 244"/>
                  <a:gd name="T3" fmla="*/ 0 h 156"/>
                  <a:gd name="T4" fmla="*/ 0 w 244"/>
                  <a:gd name="T5" fmla="*/ 0 h 156"/>
                  <a:gd name="T6" fmla="*/ 0 w 244"/>
                  <a:gd name="T7" fmla="*/ 156 h 156"/>
                  <a:gd name="T8" fmla="*/ 244 w 244"/>
                  <a:gd name="T9" fmla="*/ 156 h 156"/>
                  <a:gd name="T10" fmla="*/ 244 w 244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6"/>
                  <a:gd name="T20" fmla="*/ 244 w 244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6">
                    <a:moveTo>
                      <a:pt x="244" y="156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4" y="15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</p:grpSp>
        <p:grpSp>
          <p:nvGrpSpPr>
            <p:cNvPr id="25" name="Group 35"/>
            <p:cNvGrpSpPr>
              <a:grpSpLocks/>
            </p:cNvGrpSpPr>
            <p:nvPr userDrawn="1"/>
          </p:nvGrpSpPr>
          <p:grpSpPr bwMode="auto">
            <a:xfrm>
              <a:off x="2066045" y="5092835"/>
              <a:ext cx="163288" cy="104596"/>
              <a:chOff x="1117" y="1892"/>
              <a:chExt cx="243" cy="155"/>
            </a:xfrm>
          </p:grpSpPr>
          <p:sp>
            <p:nvSpPr>
              <p:cNvPr id="99" name="Freeform 36"/>
              <p:cNvSpPr>
                <a:spLocks/>
              </p:cNvSpPr>
              <p:nvPr/>
            </p:nvSpPr>
            <p:spPr bwMode="auto">
              <a:xfrm>
                <a:off x="1117" y="1892"/>
                <a:ext cx="243" cy="155"/>
              </a:xfrm>
              <a:custGeom>
                <a:avLst/>
                <a:gdLst>
                  <a:gd name="T0" fmla="*/ 244 w 244"/>
                  <a:gd name="T1" fmla="*/ 156 h 156"/>
                  <a:gd name="T2" fmla="*/ 244 w 244"/>
                  <a:gd name="T3" fmla="*/ 0 h 156"/>
                  <a:gd name="T4" fmla="*/ 0 w 244"/>
                  <a:gd name="T5" fmla="*/ 0 h 156"/>
                  <a:gd name="T6" fmla="*/ 0 w 244"/>
                  <a:gd name="T7" fmla="*/ 156 h 156"/>
                  <a:gd name="T8" fmla="*/ 244 w 244"/>
                  <a:gd name="T9" fmla="*/ 156 h 156"/>
                  <a:gd name="T10" fmla="*/ 244 w 244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6"/>
                  <a:gd name="T20" fmla="*/ 244 w 244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6">
                    <a:moveTo>
                      <a:pt x="244" y="156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4" y="156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00" name="Freeform 37"/>
              <p:cNvSpPr>
                <a:spLocks/>
              </p:cNvSpPr>
              <p:nvPr/>
            </p:nvSpPr>
            <p:spPr bwMode="auto">
              <a:xfrm>
                <a:off x="1117" y="1892"/>
                <a:ext cx="77" cy="155"/>
              </a:xfrm>
              <a:custGeom>
                <a:avLst/>
                <a:gdLst>
                  <a:gd name="T0" fmla="*/ 77 w 77"/>
                  <a:gd name="T1" fmla="*/ 156 h 156"/>
                  <a:gd name="T2" fmla="*/ 77 w 77"/>
                  <a:gd name="T3" fmla="*/ 0 h 156"/>
                  <a:gd name="T4" fmla="*/ 0 w 77"/>
                  <a:gd name="T5" fmla="*/ 0 h 156"/>
                  <a:gd name="T6" fmla="*/ 0 w 77"/>
                  <a:gd name="T7" fmla="*/ 156 h 156"/>
                  <a:gd name="T8" fmla="*/ 77 w 77"/>
                  <a:gd name="T9" fmla="*/ 156 h 156"/>
                  <a:gd name="T10" fmla="*/ 77 w 77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77"/>
                  <a:gd name="T19" fmla="*/ 0 h 156"/>
                  <a:gd name="T20" fmla="*/ 77 w 77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77" h="156">
                    <a:moveTo>
                      <a:pt x="77" y="156"/>
                    </a:moveTo>
                    <a:lnTo>
                      <a:pt x="77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77" y="156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01" name="Freeform 38"/>
              <p:cNvSpPr>
                <a:spLocks/>
              </p:cNvSpPr>
              <p:nvPr/>
            </p:nvSpPr>
            <p:spPr bwMode="auto">
              <a:xfrm>
                <a:off x="1277" y="1892"/>
                <a:ext cx="83" cy="155"/>
              </a:xfrm>
              <a:custGeom>
                <a:avLst/>
                <a:gdLst>
                  <a:gd name="T0" fmla="*/ 84 w 84"/>
                  <a:gd name="T1" fmla="*/ 156 h 156"/>
                  <a:gd name="T2" fmla="*/ 84 w 84"/>
                  <a:gd name="T3" fmla="*/ 0 h 156"/>
                  <a:gd name="T4" fmla="*/ 0 w 84"/>
                  <a:gd name="T5" fmla="*/ 0 h 156"/>
                  <a:gd name="T6" fmla="*/ 0 w 84"/>
                  <a:gd name="T7" fmla="*/ 156 h 156"/>
                  <a:gd name="T8" fmla="*/ 84 w 84"/>
                  <a:gd name="T9" fmla="*/ 156 h 156"/>
                  <a:gd name="T10" fmla="*/ 84 w 84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4"/>
                  <a:gd name="T19" fmla="*/ 0 h 156"/>
                  <a:gd name="T20" fmla="*/ 84 w 84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4" h="156">
                    <a:moveTo>
                      <a:pt x="84" y="156"/>
                    </a:moveTo>
                    <a:lnTo>
                      <a:pt x="84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84" y="156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102" name="Freeform 39"/>
              <p:cNvSpPr>
                <a:spLocks/>
              </p:cNvSpPr>
              <p:nvPr/>
            </p:nvSpPr>
            <p:spPr bwMode="auto">
              <a:xfrm>
                <a:off x="1117" y="1892"/>
                <a:ext cx="243" cy="155"/>
              </a:xfrm>
              <a:custGeom>
                <a:avLst/>
                <a:gdLst>
                  <a:gd name="T0" fmla="*/ 244 w 244"/>
                  <a:gd name="T1" fmla="*/ 156 h 156"/>
                  <a:gd name="T2" fmla="*/ 244 w 244"/>
                  <a:gd name="T3" fmla="*/ 0 h 156"/>
                  <a:gd name="T4" fmla="*/ 0 w 244"/>
                  <a:gd name="T5" fmla="*/ 0 h 156"/>
                  <a:gd name="T6" fmla="*/ 0 w 244"/>
                  <a:gd name="T7" fmla="*/ 156 h 156"/>
                  <a:gd name="T8" fmla="*/ 244 w 244"/>
                  <a:gd name="T9" fmla="*/ 156 h 156"/>
                  <a:gd name="T10" fmla="*/ 244 w 244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6"/>
                  <a:gd name="T20" fmla="*/ 244 w 244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6">
                    <a:moveTo>
                      <a:pt x="244" y="156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4" y="15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</p:grpSp>
        <p:grpSp>
          <p:nvGrpSpPr>
            <p:cNvPr id="26" name="Group 255"/>
            <p:cNvGrpSpPr>
              <a:grpSpLocks/>
            </p:cNvGrpSpPr>
            <p:nvPr userDrawn="1"/>
          </p:nvGrpSpPr>
          <p:grpSpPr bwMode="auto">
            <a:xfrm>
              <a:off x="1431114" y="5092835"/>
              <a:ext cx="163489" cy="106268"/>
              <a:chOff x="7106991" y="2034190"/>
              <a:chExt cx="255683" cy="163929"/>
            </a:xfrm>
          </p:grpSpPr>
          <p:sp>
            <p:nvSpPr>
              <p:cNvPr id="97" name="Freeform 41"/>
              <p:cNvSpPr>
                <a:spLocks/>
              </p:cNvSpPr>
              <p:nvPr/>
            </p:nvSpPr>
            <p:spPr bwMode="auto">
              <a:xfrm>
                <a:off x="7106991" y="2034190"/>
                <a:ext cx="255683" cy="163929"/>
              </a:xfrm>
              <a:custGeom>
                <a:avLst/>
                <a:gdLst>
                  <a:gd name="T0" fmla="*/ 244 w 244"/>
                  <a:gd name="T1" fmla="*/ 2942 h 151"/>
                  <a:gd name="T2" fmla="*/ 244 w 244"/>
                  <a:gd name="T3" fmla="*/ 0 h 151"/>
                  <a:gd name="T4" fmla="*/ 0 w 244"/>
                  <a:gd name="T5" fmla="*/ 0 h 151"/>
                  <a:gd name="T6" fmla="*/ 0 w 244"/>
                  <a:gd name="T7" fmla="*/ 2942 h 151"/>
                  <a:gd name="T8" fmla="*/ 244 w 244"/>
                  <a:gd name="T9" fmla="*/ 2942 h 151"/>
                  <a:gd name="T10" fmla="*/ 244 w 244"/>
                  <a:gd name="T11" fmla="*/ 2942 h 15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1"/>
                  <a:gd name="T20" fmla="*/ 244 w 244"/>
                  <a:gd name="T21" fmla="*/ 151 h 15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1">
                    <a:moveTo>
                      <a:pt x="244" y="151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1"/>
                    </a:lnTo>
                    <a:lnTo>
                      <a:pt x="244" y="151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98" name="Freeform 42"/>
              <p:cNvSpPr>
                <a:spLocks/>
              </p:cNvSpPr>
              <p:nvPr userDrawn="1"/>
            </p:nvSpPr>
            <p:spPr bwMode="auto">
              <a:xfrm>
                <a:off x="7106991" y="2034190"/>
                <a:ext cx="255683" cy="161827"/>
              </a:xfrm>
              <a:custGeom>
                <a:avLst/>
                <a:gdLst>
                  <a:gd name="T0" fmla="*/ 244 w 244"/>
                  <a:gd name="T1" fmla="*/ 264 h 151"/>
                  <a:gd name="T2" fmla="*/ 95 w 244"/>
                  <a:gd name="T3" fmla="*/ 264 h 151"/>
                  <a:gd name="T4" fmla="*/ 95 w 244"/>
                  <a:gd name="T5" fmla="*/ 0 h 151"/>
                  <a:gd name="T6" fmla="*/ 65 w 244"/>
                  <a:gd name="T7" fmla="*/ 0 h 151"/>
                  <a:gd name="T8" fmla="*/ 65 w 244"/>
                  <a:gd name="T9" fmla="*/ 264 h 151"/>
                  <a:gd name="T10" fmla="*/ 0 w 244"/>
                  <a:gd name="T11" fmla="*/ 264 h 151"/>
                  <a:gd name="T12" fmla="*/ 0 w 244"/>
                  <a:gd name="T13" fmla="*/ 398 h 151"/>
                  <a:gd name="T14" fmla="*/ 65 w 244"/>
                  <a:gd name="T15" fmla="*/ 398 h 151"/>
                  <a:gd name="T16" fmla="*/ 65 w 244"/>
                  <a:gd name="T17" fmla="*/ 666 h 151"/>
                  <a:gd name="T18" fmla="*/ 95 w 244"/>
                  <a:gd name="T19" fmla="*/ 666 h 151"/>
                  <a:gd name="T20" fmla="*/ 95 w 244"/>
                  <a:gd name="T21" fmla="*/ 398 h 151"/>
                  <a:gd name="T22" fmla="*/ 244 w 244"/>
                  <a:gd name="T23" fmla="*/ 398 h 151"/>
                  <a:gd name="T24" fmla="*/ 244 w 244"/>
                  <a:gd name="T25" fmla="*/ 264 h 151"/>
                  <a:gd name="T26" fmla="*/ 244 w 244"/>
                  <a:gd name="T27" fmla="*/ 264 h 151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244"/>
                  <a:gd name="T43" fmla="*/ 0 h 151"/>
                  <a:gd name="T44" fmla="*/ 244 w 244"/>
                  <a:gd name="T45" fmla="*/ 151 h 151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244" h="151">
                    <a:moveTo>
                      <a:pt x="244" y="62"/>
                    </a:moveTo>
                    <a:lnTo>
                      <a:pt x="95" y="62"/>
                    </a:lnTo>
                    <a:lnTo>
                      <a:pt x="95" y="0"/>
                    </a:lnTo>
                    <a:lnTo>
                      <a:pt x="65" y="0"/>
                    </a:lnTo>
                    <a:lnTo>
                      <a:pt x="65" y="62"/>
                    </a:lnTo>
                    <a:lnTo>
                      <a:pt x="0" y="62"/>
                    </a:lnTo>
                    <a:lnTo>
                      <a:pt x="0" y="90"/>
                    </a:lnTo>
                    <a:lnTo>
                      <a:pt x="65" y="90"/>
                    </a:lnTo>
                    <a:lnTo>
                      <a:pt x="65" y="151"/>
                    </a:lnTo>
                    <a:lnTo>
                      <a:pt x="95" y="151"/>
                    </a:lnTo>
                    <a:lnTo>
                      <a:pt x="95" y="90"/>
                    </a:lnTo>
                    <a:lnTo>
                      <a:pt x="244" y="90"/>
                    </a:lnTo>
                    <a:lnTo>
                      <a:pt x="244" y="62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</p:grpSp>
        <p:grpSp>
          <p:nvGrpSpPr>
            <p:cNvPr id="27" name="Group 254"/>
            <p:cNvGrpSpPr>
              <a:grpSpLocks/>
            </p:cNvGrpSpPr>
            <p:nvPr userDrawn="1"/>
          </p:nvGrpSpPr>
          <p:grpSpPr bwMode="auto">
            <a:xfrm>
              <a:off x="581678" y="5092835"/>
              <a:ext cx="163489" cy="110355"/>
              <a:chOff x="6341261" y="2034186"/>
              <a:chExt cx="254095" cy="170190"/>
            </a:xfrm>
          </p:grpSpPr>
          <p:sp>
            <p:nvSpPr>
              <p:cNvPr id="94" name="Freeform 93"/>
              <p:cNvSpPr>
                <a:spLocks/>
              </p:cNvSpPr>
              <p:nvPr/>
            </p:nvSpPr>
            <p:spPr bwMode="auto">
              <a:xfrm>
                <a:off x="6341261" y="2034186"/>
                <a:ext cx="254095" cy="170190"/>
              </a:xfrm>
              <a:custGeom>
                <a:avLst/>
                <a:gdLst>
                  <a:gd name="T0" fmla="*/ 244 w 244"/>
                  <a:gd name="T1" fmla="*/ 151 h 151"/>
                  <a:gd name="T2" fmla="*/ 244 w 244"/>
                  <a:gd name="T3" fmla="*/ 0 h 151"/>
                  <a:gd name="T4" fmla="*/ 0 w 244"/>
                  <a:gd name="T5" fmla="*/ 0 h 151"/>
                  <a:gd name="T6" fmla="*/ 0 w 244"/>
                  <a:gd name="T7" fmla="*/ 151 h 151"/>
                  <a:gd name="T8" fmla="*/ 244 w 244"/>
                  <a:gd name="T9" fmla="*/ 151 h 151"/>
                  <a:gd name="T10" fmla="*/ 244 w 244"/>
                  <a:gd name="T11" fmla="*/ 151 h 15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1"/>
                  <a:gd name="T20" fmla="*/ 244 w 244"/>
                  <a:gd name="T21" fmla="*/ 151 h 15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1">
                    <a:moveTo>
                      <a:pt x="244" y="151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1"/>
                    </a:lnTo>
                    <a:lnTo>
                      <a:pt x="244" y="151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95" name="Freeform 94"/>
              <p:cNvSpPr>
                <a:spLocks/>
              </p:cNvSpPr>
              <p:nvPr/>
            </p:nvSpPr>
            <p:spPr bwMode="auto">
              <a:xfrm>
                <a:off x="6341261" y="2034186"/>
                <a:ext cx="80463" cy="170190"/>
              </a:xfrm>
              <a:custGeom>
                <a:avLst/>
                <a:gdLst>
                  <a:gd name="T0" fmla="*/ 77 w 77"/>
                  <a:gd name="T1" fmla="*/ 151 h 151"/>
                  <a:gd name="T2" fmla="*/ 77 w 77"/>
                  <a:gd name="T3" fmla="*/ 0 h 151"/>
                  <a:gd name="T4" fmla="*/ 0 w 77"/>
                  <a:gd name="T5" fmla="*/ 0 h 151"/>
                  <a:gd name="T6" fmla="*/ 0 w 77"/>
                  <a:gd name="T7" fmla="*/ 151 h 151"/>
                  <a:gd name="T8" fmla="*/ 77 w 77"/>
                  <a:gd name="T9" fmla="*/ 151 h 151"/>
                  <a:gd name="T10" fmla="*/ 77 w 77"/>
                  <a:gd name="T11" fmla="*/ 151 h 15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77"/>
                  <a:gd name="T19" fmla="*/ 0 h 151"/>
                  <a:gd name="T20" fmla="*/ 77 w 77"/>
                  <a:gd name="T21" fmla="*/ 151 h 15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77" h="151">
                    <a:moveTo>
                      <a:pt x="77" y="151"/>
                    </a:moveTo>
                    <a:lnTo>
                      <a:pt x="77" y="0"/>
                    </a:lnTo>
                    <a:lnTo>
                      <a:pt x="0" y="0"/>
                    </a:lnTo>
                    <a:lnTo>
                      <a:pt x="0" y="151"/>
                    </a:lnTo>
                    <a:lnTo>
                      <a:pt x="77" y="15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96" name="Freeform 95"/>
              <p:cNvSpPr>
                <a:spLocks/>
              </p:cNvSpPr>
              <p:nvPr/>
            </p:nvSpPr>
            <p:spPr bwMode="auto">
              <a:xfrm>
                <a:off x="6508541" y="2034186"/>
                <a:ext cx="86815" cy="170190"/>
              </a:xfrm>
              <a:custGeom>
                <a:avLst/>
                <a:gdLst>
                  <a:gd name="T0" fmla="*/ 84 w 84"/>
                  <a:gd name="T1" fmla="*/ 151 h 151"/>
                  <a:gd name="T2" fmla="*/ 84 w 84"/>
                  <a:gd name="T3" fmla="*/ 0 h 151"/>
                  <a:gd name="T4" fmla="*/ 0 w 84"/>
                  <a:gd name="T5" fmla="*/ 0 h 151"/>
                  <a:gd name="T6" fmla="*/ 0 w 84"/>
                  <a:gd name="T7" fmla="*/ 151 h 151"/>
                  <a:gd name="T8" fmla="*/ 84 w 84"/>
                  <a:gd name="T9" fmla="*/ 151 h 151"/>
                  <a:gd name="T10" fmla="*/ 84 w 84"/>
                  <a:gd name="T11" fmla="*/ 151 h 15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4"/>
                  <a:gd name="T19" fmla="*/ 0 h 151"/>
                  <a:gd name="T20" fmla="*/ 84 w 84"/>
                  <a:gd name="T21" fmla="*/ 151 h 15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4" h="151">
                    <a:moveTo>
                      <a:pt x="84" y="151"/>
                    </a:moveTo>
                    <a:lnTo>
                      <a:pt x="84" y="0"/>
                    </a:lnTo>
                    <a:lnTo>
                      <a:pt x="0" y="0"/>
                    </a:lnTo>
                    <a:lnTo>
                      <a:pt x="0" y="151"/>
                    </a:lnTo>
                    <a:lnTo>
                      <a:pt x="84" y="151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</p:grpSp>
        <p:grpSp>
          <p:nvGrpSpPr>
            <p:cNvPr id="28" name="Group 49"/>
            <p:cNvGrpSpPr>
              <a:grpSpLocks/>
            </p:cNvGrpSpPr>
            <p:nvPr userDrawn="1"/>
          </p:nvGrpSpPr>
          <p:grpSpPr bwMode="auto">
            <a:xfrm>
              <a:off x="369889" y="5092835"/>
              <a:ext cx="163609" cy="106293"/>
              <a:chOff x="529" y="1166"/>
              <a:chExt cx="245" cy="157"/>
            </a:xfrm>
          </p:grpSpPr>
          <p:sp>
            <p:nvSpPr>
              <p:cNvPr id="90" name="Freeform 50"/>
              <p:cNvSpPr>
                <a:spLocks/>
              </p:cNvSpPr>
              <p:nvPr/>
            </p:nvSpPr>
            <p:spPr bwMode="auto">
              <a:xfrm>
                <a:off x="529" y="1166"/>
                <a:ext cx="245" cy="151"/>
              </a:xfrm>
              <a:custGeom>
                <a:avLst/>
                <a:gdLst>
                  <a:gd name="T0" fmla="*/ 244 w 244"/>
                  <a:gd name="T1" fmla="*/ 151 h 151"/>
                  <a:gd name="T2" fmla="*/ 244 w 244"/>
                  <a:gd name="T3" fmla="*/ 0 h 151"/>
                  <a:gd name="T4" fmla="*/ 0 w 244"/>
                  <a:gd name="T5" fmla="*/ 0 h 151"/>
                  <a:gd name="T6" fmla="*/ 0 w 244"/>
                  <a:gd name="T7" fmla="*/ 151 h 151"/>
                  <a:gd name="T8" fmla="*/ 244 w 244"/>
                  <a:gd name="T9" fmla="*/ 151 h 151"/>
                  <a:gd name="T10" fmla="*/ 244 w 244"/>
                  <a:gd name="T11" fmla="*/ 151 h 15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1"/>
                  <a:gd name="T20" fmla="*/ 244 w 244"/>
                  <a:gd name="T21" fmla="*/ 151 h 15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1">
                    <a:moveTo>
                      <a:pt x="244" y="151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1"/>
                    </a:lnTo>
                    <a:lnTo>
                      <a:pt x="244" y="15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91" name="Freeform 51"/>
              <p:cNvSpPr>
                <a:spLocks/>
              </p:cNvSpPr>
              <p:nvPr/>
            </p:nvSpPr>
            <p:spPr bwMode="auto">
              <a:xfrm>
                <a:off x="529" y="1166"/>
                <a:ext cx="245" cy="50"/>
              </a:xfrm>
              <a:custGeom>
                <a:avLst/>
                <a:gdLst>
                  <a:gd name="T0" fmla="*/ 244 w 244"/>
                  <a:gd name="T1" fmla="*/ 50 h 50"/>
                  <a:gd name="T2" fmla="*/ 244 w 244"/>
                  <a:gd name="T3" fmla="*/ 0 h 50"/>
                  <a:gd name="T4" fmla="*/ 0 w 244"/>
                  <a:gd name="T5" fmla="*/ 0 h 50"/>
                  <a:gd name="T6" fmla="*/ 0 w 244"/>
                  <a:gd name="T7" fmla="*/ 50 h 50"/>
                  <a:gd name="T8" fmla="*/ 244 w 244"/>
                  <a:gd name="T9" fmla="*/ 50 h 50"/>
                  <a:gd name="T10" fmla="*/ 244 w 244"/>
                  <a:gd name="T11" fmla="*/ 50 h 5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50"/>
                  <a:gd name="T20" fmla="*/ 244 w 244"/>
                  <a:gd name="T21" fmla="*/ 50 h 5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50">
                    <a:moveTo>
                      <a:pt x="244" y="50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50"/>
                    </a:lnTo>
                    <a:lnTo>
                      <a:pt x="244" y="50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92" name="Freeform 52"/>
              <p:cNvSpPr>
                <a:spLocks/>
              </p:cNvSpPr>
              <p:nvPr/>
            </p:nvSpPr>
            <p:spPr bwMode="auto">
              <a:xfrm>
                <a:off x="529" y="1273"/>
                <a:ext cx="245" cy="50"/>
              </a:xfrm>
              <a:custGeom>
                <a:avLst/>
                <a:gdLst>
                  <a:gd name="T0" fmla="*/ 244 w 244"/>
                  <a:gd name="T1" fmla="*/ 51 h 51"/>
                  <a:gd name="T2" fmla="*/ 244 w 244"/>
                  <a:gd name="T3" fmla="*/ 0 h 51"/>
                  <a:gd name="T4" fmla="*/ 0 w 244"/>
                  <a:gd name="T5" fmla="*/ 0 h 51"/>
                  <a:gd name="T6" fmla="*/ 0 w 244"/>
                  <a:gd name="T7" fmla="*/ 51 h 51"/>
                  <a:gd name="T8" fmla="*/ 244 w 244"/>
                  <a:gd name="T9" fmla="*/ 51 h 51"/>
                  <a:gd name="T10" fmla="*/ 244 w 244"/>
                  <a:gd name="T11" fmla="*/ 51 h 5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51"/>
                  <a:gd name="T20" fmla="*/ 244 w 244"/>
                  <a:gd name="T21" fmla="*/ 51 h 5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51">
                    <a:moveTo>
                      <a:pt x="244" y="51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51"/>
                    </a:lnTo>
                    <a:lnTo>
                      <a:pt x="244" y="51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93" name="Freeform 53"/>
              <p:cNvSpPr>
                <a:spLocks/>
              </p:cNvSpPr>
              <p:nvPr/>
            </p:nvSpPr>
            <p:spPr bwMode="auto">
              <a:xfrm>
                <a:off x="529" y="1166"/>
                <a:ext cx="245" cy="155"/>
              </a:xfrm>
              <a:custGeom>
                <a:avLst/>
                <a:gdLst>
                  <a:gd name="T0" fmla="*/ 244 w 244"/>
                  <a:gd name="T1" fmla="*/ 156 h 156"/>
                  <a:gd name="T2" fmla="*/ 244 w 244"/>
                  <a:gd name="T3" fmla="*/ 0 h 156"/>
                  <a:gd name="T4" fmla="*/ 0 w 244"/>
                  <a:gd name="T5" fmla="*/ 0 h 156"/>
                  <a:gd name="T6" fmla="*/ 0 w 244"/>
                  <a:gd name="T7" fmla="*/ 156 h 156"/>
                  <a:gd name="T8" fmla="*/ 244 w 244"/>
                  <a:gd name="T9" fmla="*/ 156 h 156"/>
                  <a:gd name="T10" fmla="*/ 244 w 244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6"/>
                  <a:gd name="T20" fmla="*/ 244 w 244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6">
                    <a:moveTo>
                      <a:pt x="244" y="156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4" y="15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</p:grpSp>
        <p:grpSp>
          <p:nvGrpSpPr>
            <p:cNvPr id="29" name="Group 54"/>
            <p:cNvGrpSpPr>
              <a:grpSpLocks/>
            </p:cNvGrpSpPr>
            <p:nvPr userDrawn="1"/>
          </p:nvGrpSpPr>
          <p:grpSpPr bwMode="auto">
            <a:xfrm>
              <a:off x="2488981" y="5092835"/>
              <a:ext cx="164632" cy="106293"/>
              <a:chOff x="1117" y="2394"/>
              <a:chExt cx="245" cy="157"/>
            </a:xfrm>
          </p:grpSpPr>
          <p:sp>
            <p:nvSpPr>
              <p:cNvPr id="79" name="Freeform 55"/>
              <p:cNvSpPr>
                <a:spLocks/>
              </p:cNvSpPr>
              <p:nvPr/>
            </p:nvSpPr>
            <p:spPr bwMode="auto">
              <a:xfrm>
                <a:off x="1117" y="2394"/>
                <a:ext cx="245" cy="157"/>
              </a:xfrm>
              <a:custGeom>
                <a:avLst/>
                <a:gdLst>
                  <a:gd name="T0" fmla="*/ 244 w 244"/>
                  <a:gd name="T1" fmla="*/ 157 h 157"/>
                  <a:gd name="T2" fmla="*/ 0 w 244"/>
                  <a:gd name="T3" fmla="*/ 157 h 157"/>
                  <a:gd name="T4" fmla="*/ 0 w 244"/>
                  <a:gd name="T5" fmla="*/ 0 h 157"/>
                  <a:gd name="T6" fmla="*/ 244 w 244"/>
                  <a:gd name="T7" fmla="*/ 0 h 157"/>
                  <a:gd name="T8" fmla="*/ 244 w 244"/>
                  <a:gd name="T9" fmla="*/ 157 h 157"/>
                  <a:gd name="T10" fmla="*/ 244 w 244"/>
                  <a:gd name="T11" fmla="*/ 157 h 15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7"/>
                  <a:gd name="T20" fmla="*/ 244 w 244"/>
                  <a:gd name="T21" fmla="*/ 157 h 15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7">
                    <a:moveTo>
                      <a:pt x="244" y="157"/>
                    </a:moveTo>
                    <a:lnTo>
                      <a:pt x="0" y="157"/>
                    </a:lnTo>
                    <a:lnTo>
                      <a:pt x="0" y="0"/>
                    </a:lnTo>
                    <a:lnTo>
                      <a:pt x="244" y="0"/>
                    </a:lnTo>
                    <a:lnTo>
                      <a:pt x="244" y="15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80" name="Freeform 56"/>
              <p:cNvSpPr>
                <a:spLocks/>
              </p:cNvSpPr>
              <p:nvPr/>
            </p:nvSpPr>
            <p:spPr bwMode="auto">
              <a:xfrm>
                <a:off x="1117" y="2394"/>
                <a:ext cx="34" cy="34"/>
              </a:xfrm>
              <a:custGeom>
                <a:avLst/>
                <a:gdLst>
                  <a:gd name="T0" fmla="*/ 35 w 35"/>
                  <a:gd name="T1" fmla="*/ 34 h 34"/>
                  <a:gd name="T2" fmla="*/ 0 w 35"/>
                  <a:gd name="T3" fmla="*/ 34 h 34"/>
                  <a:gd name="T4" fmla="*/ 0 w 35"/>
                  <a:gd name="T5" fmla="*/ 0 h 34"/>
                  <a:gd name="T6" fmla="*/ 35 w 35"/>
                  <a:gd name="T7" fmla="*/ 0 h 34"/>
                  <a:gd name="T8" fmla="*/ 35 w 35"/>
                  <a:gd name="T9" fmla="*/ 34 h 34"/>
                  <a:gd name="T10" fmla="*/ 35 w 35"/>
                  <a:gd name="T11" fmla="*/ 34 h 3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5"/>
                  <a:gd name="T19" fmla="*/ 0 h 34"/>
                  <a:gd name="T20" fmla="*/ 35 w 35"/>
                  <a:gd name="T21" fmla="*/ 34 h 3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5" h="34">
                    <a:moveTo>
                      <a:pt x="35" y="34"/>
                    </a:moveTo>
                    <a:lnTo>
                      <a:pt x="0" y="34"/>
                    </a:lnTo>
                    <a:lnTo>
                      <a:pt x="0" y="0"/>
                    </a:lnTo>
                    <a:lnTo>
                      <a:pt x="35" y="0"/>
                    </a:lnTo>
                    <a:lnTo>
                      <a:pt x="35" y="34"/>
                    </a:lnTo>
                    <a:close/>
                  </a:path>
                </a:pathLst>
              </a:custGeom>
              <a:solidFill>
                <a:srgbClr val="34AAC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81" name="Freeform 57"/>
              <p:cNvSpPr>
                <a:spLocks/>
              </p:cNvSpPr>
              <p:nvPr/>
            </p:nvSpPr>
            <p:spPr bwMode="auto">
              <a:xfrm>
                <a:off x="1117" y="2444"/>
                <a:ext cx="34" cy="34"/>
              </a:xfrm>
              <a:custGeom>
                <a:avLst/>
                <a:gdLst>
                  <a:gd name="T0" fmla="*/ 35 w 35"/>
                  <a:gd name="T1" fmla="*/ 33 h 33"/>
                  <a:gd name="T2" fmla="*/ 0 w 35"/>
                  <a:gd name="T3" fmla="*/ 33 h 33"/>
                  <a:gd name="T4" fmla="*/ 0 w 35"/>
                  <a:gd name="T5" fmla="*/ 0 h 33"/>
                  <a:gd name="T6" fmla="*/ 35 w 35"/>
                  <a:gd name="T7" fmla="*/ 0 h 33"/>
                  <a:gd name="T8" fmla="*/ 35 w 35"/>
                  <a:gd name="T9" fmla="*/ 33 h 33"/>
                  <a:gd name="T10" fmla="*/ 35 w 35"/>
                  <a:gd name="T11" fmla="*/ 33 h 3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5"/>
                  <a:gd name="T19" fmla="*/ 0 h 33"/>
                  <a:gd name="T20" fmla="*/ 35 w 35"/>
                  <a:gd name="T21" fmla="*/ 33 h 3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5" h="33">
                    <a:moveTo>
                      <a:pt x="35" y="33"/>
                    </a:moveTo>
                    <a:lnTo>
                      <a:pt x="0" y="33"/>
                    </a:lnTo>
                    <a:lnTo>
                      <a:pt x="0" y="0"/>
                    </a:lnTo>
                    <a:lnTo>
                      <a:pt x="35" y="0"/>
                    </a:lnTo>
                    <a:lnTo>
                      <a:pt x="35" y="33"/>
                    </a:lnTo>
                    <a:close/>
                  </a:path>
                </a:pathLst>
              </a:custGeom>
              <a:solidFill>
                <a:srgbClr val="34AAC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82" name="Freeform 58"/>
              <p:cNvSpPr>
                <a:spLocks/>
              </p:cNvSpPr>
              <p:nvPr/>
            </p:nvSpPr>
            <p:spPr bwMode="auto">
              <a:xfrm>
                <a:off x="1175" y="2394"/>
                <a:ext cx="22" cy="34"/>
              </a:xfrm>
              <a:custGeom>
                <a:avLst/>
                <a:gdLst>
                  <a:gd name="T0" fmla="*/ 36 w 36"/>
                  <a:gd name="T1" fmla="*/ 34 h 34"/>
                  <a:gd name="T2" fmla="*/ 0 w 36"/>
                  <a:gd name="T3" fmla="*/ 34 h 34"/>
                  <a:gd name="T4" fmla="*/ 0 w 36"/>
                  <a:gd name="T5" fmla="*/ 0 h 34"/>
                  <a:gd name="T6" fmla="*/ 36 w 36"/>
                  <a:gd name="T7" fmla="*/ 0 h 34"/>
                  <a:gd name="T8" fmla="*/ 36 w 36"/>
                  <a:gd name="T9" fmla="*/ 34 h 34"/>
                  <a:gd name="T10" fmla="*/ 36 w 36"/>
                  <a:gd name="T11" fmla="*/ 34 h 3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6"/>
                  <a:gd name="T19" fmla="*/ 0 h 34"/>
                  <a:gd name="T20" fmla="*/ 36 w 36"/>
                  <a:gd name="T21" fmla="*/ 34 h 3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6" h="34">
                    <a:moveTo>
                      <a:pt x="36" y="34"/>
                    </a:moveTo>
                    <a:lnTo>
                      <a:pt x="0" y="34"/>
                    </a:lnTo>
                    <a:lnTo>
                      <a:pt x="0" y="0"/>
                    </a:lnTo>
                    <a:lnTo>
                      <a:pt x="36" y="0"/>
                    </a:lnTo>
                    <a:lnTo>
                      <a:pt x="36" y="34"/>
                    </a:lnTo>
                    <a:close/>
                  </a:path>
                </a:pathLst>
              </a:custGeom>
              <a:solidFill>
                <a:srgbClr val="34AAC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83" name="Freeform 59"/>
              <p:cNvSpPr>
                <a:spLocks/>
              </p:cNvSpPr>
              <p:nvPr/>
            </p:nvSpPr>
            <p:spPr bwMode="auto">
              <a:xfrm>
                <a:off x="1175" y="2444"/>
                <a:ext cx="22" cy="34"/>
              </a:xfrm>
              <a:custGeom>
                <a:avLst/>
                <a:gdLst>
                  <a:gd name="T0" fmla="*/ 36 w 36"/>
                  <a:gd name="T1" fmla="*/ 33 h 33"/>
                  <a:gd name="T2" fmla="*/ 0 w 36"/>
                  <a:gd name="T3" fmla="*/ 33 h 33"/>
                  <a:gd name="T4" fmla="*/ 0 w 36"/>
                  <a:gd name="T5" fmla="*/ 0 h 33"/>
                  <a:gd name="T6" fmla="*/ 36 w 36"/>
                  <a:gd name="T7" fmla="*/ 0 h 33"/>
                  <a:gd name="T8" fmla="*/ 36 w 36"/>
                  <a:gd name="T9" fmla="*/ 33 h 33"/>
                  <a:gd name="T10" fmla="*/ 36 w 36"/>
                  <a:gd name="T11" fmla="*/ 33 h 3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6"/>
                  <a:gd name="T19" fmla="*/ 0 h 33"/>
                  <a:gd name="T20" fmla="*/ 36 w 36"/>
                  <a:gd name="T21" fmla="*/ 33 h 3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6" h="33">
                    <a:moveTo>
                      <a:pt x="36" y="33"/>
                    </a:moveTo>
                    <a:lnTo>
                      <a:pt x="0" y="33"/>
                    </a:lnTo>
                    <a:lnTo>
                      <a:pt x="0" y="0"/>
                    </a:lnTo>
                    <a:lnTo>
                      <a:pt x="36" y="0"/>
                    </a:lnTo>
                    <a:lnTo>
                      <a:pt x="36" y="33"/>
                    </a:lnTo>
                    <a:close/>
                  </a:path>
                </a:pathLst>
              </a:custGeom>
              <a:solidFill>
                <a:srgbClr val="34AAC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84" name="Freeform 60"/>
              <p:cNvSpPr>
                <a:spLocks/>
              </p:cNvSpPr>
              <p:nvPr/>
            </p:nvSpPr>
            <p:spPr bwMode="auto">
              <a:xfrm>
                <a:off x="1117" y="2501"/>
                <a:ext cx="245" cy="16"/>
              </a:xfrm>
              <a:custGeom>
                <a:avLst/>
                <a:gdLst>
                  <a:gd name="T0" fmla="*/ 244 w 244"/>
                  <a:gd name="T1" fmla="*/ 0 h 17"/>
                  <a:gd name="T2" fmla="*/ 0 w 244"/>
                  <a:gd name="T3" fmla="*/ 0 h 17"/>
                  <a:gd name="T4" fmla="*/ 0 w 244"/>
                  <a:gd name="T5" fmla="*/ 17 h 17"/>
                  <a:gd name="T6" fmla="*/ 244 w 244"/>
                  <a:gd name="T7" fmla="*/ 17 h 17"/>
                  <a:gd name="T8" fmla="*/ 244 w 244"/>
                  <a:gd name="T9" fmla="*/ 0 h 17"/>
                  <a:gd name="T10" fmla="*/ 244 w 244"/>
                  <a:gd name="T11" fmla="*/ 0 h 1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7"/>
                  <a:gd name="T20" fmla="*/ 244 w 244"/>
                  <a:gd name="T21" fmla="*/ 17 h 1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7">
                    <a:moveTo>
                      <a:pt x="244" y="0"/>
                    </a:moveTo>
                    <a:lnTo>
                      <a:pt x="0" y="0"/>
                    </a:lnTo>
                    <a:lnTo>
                      <a:pt x="0" y="17"/>
                    </a:lnTo>
                    <a:lnTo>
                      <a:pt x="244" y="17"/>
                    </a:lnTo>
                    <a:lnTo>
                      <a:pt x="244" y="0"/>
                    </a:lnTo>
                    <a:close/>
                  </a:path>
                </a:pathLst>
              </a:custGeom>
              <a:solidFill>
                <a:srgbClr val="34AAC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85" name="Freeform 61"/>
              <p:cNvSpPr>
                <a:spLocks/>
              </p:cNvSpPr>
              <p:nvPr/>
            </p:nvSpPr>
            <p:spPr bwMode="auto">
              <a:xfrm>
                <a:off x="1117" y="2535"/>
                <a:ext cx="245" cy="16"/>
              </a:xfrm>
              <a:custGeom>
                <a:avLst/>
                <a:gdLst>
                  <a:gd name="T0" fmla="*/ 244 w 244"/>
                  <a:gd name="T1" fmla="*/ 0 h 17"/>
                  <a:gd name="T2" fmla="*/ 0 w 244"/>
                  <a:gd name="T3" fmla="*/ 0 h 17"/>
                  <a:gd name="T4" fmla="*/ 0 w 244"/>
                  <a:gd name="T5" fmla="*/ 17 h 17"/>
                  <a:gd name="T6" fmla="*/ 244 w 244"/>
                  <a:gd name="T7" fmla="*/ 17 h 17"/>
                  <a:gd name="T8" fmla="*/ 244 w 244"/>
                  <a:gd name="T9" fmla="*/ 0 h 17"/>
                  <a:gd name="T10" fmla="*/ 244 w 244"/>
                  <a:gd name="T11" fmla="*/ 0 h 1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7"/>
                  <a:gd name="T20" fmla="*/ 244 w 244"/>
                  <a:gd name="T21" fmla="*/ 17 h 1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7">
                    <a:moveTo>
                      <a:pt x="244" y="0"/>
                    </a:moveTo>
                    <a:lnTo>
                      <a:pt x="0" y="0"/>
                    </a:lnTo>
                    <a:lnTo>
                      <a:pt x="0" y="17"/>
                    </a:lnTo>
                    <a:lnTo>
                      <a:pt x="244" y="17"/>
                    </a:lnTo>
                    <a:lnTo>
                      <a:pt x="244" y="0"/>
                    </a:lnTo>
                    <a:close/>
                  </a:path>
                </a:pathLst>
              </a:custGeom>
              <a:solidFill>
                <a:srgbClr val="34AAC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86" name="Freeform 62"/>
              <p:cNvSpPr>
                <a:spLocks/>
              </p:cNvSpPr>
              <p:nvPr/>
            </p:nvSpPr>
            <p:spPr bwMode="auto">
              <a:xfrm>
                <a:off x="1212" y="2428"/>
                <a:ext cx="150" cy="18"/>
              </a:xfrm>
              <a:custGeom>
                <a:avLst/>
                <a:gdLst>
                  <a:gd name="T0" fmla="*/ 149 w 149"/>
                  <a:gd name="T1" fmla="*/ 0 h 17"/>
                  <a:gd name="T2" fmla="*/ 0 w 149"/>
                  <a:gd name="T3" fmla="*/ 0 h 17"/>
                  <a:gd name="T4" fmla="*/ 0 w 149"/>
                  <a:gd name="T5" fmla="*/ 17 h 17"/>
                  <a:gd name="T6" fmla="*/ 149 w 149"/>
                  <a:gd name="T7" fmla="*/ 17 h 17"/>
                  <a:gd name="T8" fmla="*/ 149 w 149"/>
                  <a:gd name="T9" fmla="*/ 0 h 17"/>
                  <a:gd name="T10" fmla="*/ 149 w 149"/>
                  <a:gd name="T11" fmla="*/ 0 h 1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49"/>
                  <a:gd name="T19" fmla="*/ 0 h 17"/>
                  <a:gd name="T20" fmla="*/ 149 w 149"/>
                  <a:gd name="T21" fmla="*/ 17 h 1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49" h="17">
                    <a:moveTo>
                      <a:pt x="149" y="0"/>
                    </a:moveTo>
                    <a:lnTo>
                      <a:pt x="0" y="0"/>
                    </a:lnTo>
                    <a:lnTo>
                      <a:pt x="0" y="17"/>
                    </a:lnTo>
                    <a:lnTo>
                      <a:pt x="149" y="17"/>
                    </a:lnTo>
                    <a:lnTo>
                      <a:pt x="149" y="0"/>
                    </a:lnTo>
                    <a:close/>
                  </a:path>
                </a:pathLst>
              </a:custGeom>
              <a:solidFill>
                <a:srgbClr val="34AAC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87" name="Freeform 63"/>
              <p:cNvSpPr>
                <a:spLocks/>
              </p:cNvSpPr>
              <p:nvPr/>
            </p:nvSpPr>
            <p:spPr bwMode="auto">
              <a:xfrm>
                <a:off x="1212" y="2394"/>
                <a:ext cx="150" cy="16"/>
              </a:xfrm>
              <a:custGeom>
                <a:avLst/>
                <a:gdLst>
                  <a:gd name="T0" fmla="*/ 149 w 149"/>
                  <a:gd name="T1" fmla="*/ 0 h 17"/>
                  <a:gd name="T2" fmla="*/ 0 w 149"/>
                  <a:gd name="T3" fmla="*/ 0 h 17"/>
                  <a:gd name="T4" fmla="*/ 0 w 149"/>
                  <a:gd name="T5" fmla="*/ 17 h 17"/>
                  <a:gd name="T6" fmla="*/ 149 w 149"/>
                  <a:gd name="T7" fmla="*/ 17 h 17"/>
                  <a:gd name="T8" fmla="*/ 149 w 149"/>
                  <a:gd name="T9" fmla="*/ 0 h 17"/>
                  <a:gd name="T10" fmla="*/ 149 w 149"/>
                  <a:gd name="T11" fmla="*/ 0 h 1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49"/>
                  <a:gd name="T19" fmla="*/ 0 h 17"/>
                  <a:gd name="T20" fmla="*/ 149 w 149"/>
                  <a:gd name="T21" fmla="*/ 17 h 1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49" h="17">
                    <a:moveTo>
                      <a:pt x="149" y="0"/>
                    </a:moveTo>
                    <a:lnTo>
                      <a:pt x="0" y="0"/>
                    </a:lnTo>
                    <a:lnTo>
                      <a:pt x="0" y="17"/>
                    </a:lnTo>
                    <a:lnTo>
                      <a:pt x="149" y="17"/>
                    </a:lnTo>
                    <a:lnTo>
                      <a:pt x="149" y="0"/>
                    </a:lnTo>
                    <a:close/>
                  </a:path>
                </a:pathLst>
              </a:custGeom>
              <a:solidFill>
                <a:srgbClr val="34AAC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88" name="Freeform 64"/>
              <p:cNvSpPr>
                <a:spLocks/>
              </p:cNvSpPr>
              <p:nvPr/>
            </p:nvSpPr>
            <p:spPr bwMode="auto">
              <a:xfrm>
                <a:off x="1212" y="2460"/>
                <a:ext cx="150" cy="18"/>
              </a:xfrm>
              <a:custGeom>
                <a:avLst/>
                <a:gdLst>
                  <a:gd name="T0" fmla="*/ 149 w 149"/>
                  <a:gd name="T1" fmla="*/ 0 h 17"/>
                  <a:gd name="T2" fmla="*/ 0 w 149"/>
                  <a:gd name="T3" fmla="*/ 0 h 17"/>
                  <a:gd name="T4" fmla="*/ 0 w 149"/>
                  <a:gd name="T5" fmla="*/ 17 h 17"/>
                  <a:gd name="T6" fmla="*/ 149 w 149"/>
                  <a:gd name="T7" fmla="*/ 17 h 17"/>
                  <a:gd name="T8" fmla="*/ 149 w 149"/>
                  <a:gd name="T9" fmla="*/ 0 h 17"/>
                  <a:gd name="T10" fmla="*/ 149 w 149"/>
                  <a:gd name="T11" fmla="*/ 0 h 1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49"/>
                  <a:gd name="T19" fmla="*/ 0 h 17"/>
                  <a:gd name="T20" fmla="*/ 149 w 149"/>
                  <a:gd name="T21" fmla="*/ 17 h 1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49" h="17">
                    <a:moveTo>
                      <a:pt x="149" y="0"/>
                    </a:moveTo>
                    <a:lnTo>
                      <a:pt x="0" y="0"/>
                    </a:lnTo>
                    <a:lnTo>
                      <a:pt x="0" y="17"/>
                    </a:lnTo>
                    <a:lnTo>
                      <a:pt x="149" y="17"/>
                    </a:lnTo>
                    <a:lnTo>
                      <a:pt x="149" y="0"/>
                    </a:lnTo>
                    <a:close/>
                  </a:path>
                </a:pathLst>
              </a:custGeom>
              <a:solidFill>
                <a:srgbClr val="34AAC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89" name="Freeform 65"/>
              <p:cNvSpPr>
                <a:spLocks/>
              </p:cNvSpPr>
              <p:nvPr/>
            </p:nvSpPr>
            <p:spPr bwMode="auto">
              <a:xfrm>
                <a:off x="1117" y="2394"/>
                <a:ext cx="245" cy="157"/>
              </a:xfrm>
              <a:custGeom>
                <a:avLst/>
                <a:gdLst>
                  <a:gd name="T0" fmla="*/ 244 w 244"/>
                  <a:gd name="T1" fmla="*/ 157 h 157"/>
                  <a:gd name="T2" fmla="*/ 244 w 244"/>
                  <a:gd name="T3" fmla="*/ 0 h 157"/>
                  <a:gd name="T4" fmla="*/ 0 w 244"/>
                  <a:gd name="T5" fmla="*/ 0 h 157"/>
                  <a:gd name="T6" fmla="*/ 0 w 244"/>
                  <a:gd name="T7" fmla="*/ 157 h 157"/>
                  <a:gd name="T8" fmla="*/ 244 w 244"/>
                  <a:gd name="T9" fmla="*/ 157 h 157"/>
                  <a:gd name="T10" fmla="*/ 244 w 244"/>
                  <a:gd name="T11" fmla="*/ 157 h 15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7"/>
                  <a:gd name="T20" fmla="*/ 244 w 244"/>
                  <a:gd name="T21" fmla="*/ 157 h 15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7">
                    <a:moveTo>
                      <a:pt x="244" y="157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7"/>
                    </a:lnTo>
                    <a:lnTo>
                      <a:pt x="244" y="157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</p:grpSp>
        <p:grpSp>
          <p:nvGrpSpPr>
            <p:cNvPr id="30" name="Group 185"/>
            <p:cNvGrpSpPr>
              <a:grpSpLocks/>
            </p:cNvGrpSpPr>
            <p:nvPr userDrawn="1"/>
          </p:nvGrpSpPr>
          <p:grpSpPr bwMode="auto">
            <a:xfrm>
              <a:off x="1004798" y="5092835"/>
              <a:ext cx="164978" cy="104898"/>
              <a:chOff x="4187" y="1590"/>
              <a:chExt cx="238" cy="162"/>
            </a:xfrm>
          </p:grpSpPr>
          <p:sp>
            <p:nvSpPr>
              <p:cNvPr id="52" name="Freeform 186"/>
              <p:cNvSpPr>
                <a:spLocks/>
              </p:cNvSpPr>
              <p:nvPr/>
            </p:nvSpPr>
            <p:spPr bwMode="auto">
              <a:xfrm>
                <a:off x="4187" y="1590"/>
                <a:ext cx="238" cy="53"/>
              </a:xfrm>
              <a:custGeom>
                <a:avLst/>
                <a:gdLst>
                  <a:gd name="T0" fmla="*/ 0 w 244"/>
                  <a:gd name="T1" fmla="*/ 0 h 50"/>
                  <a:gd name="T2" fmla="*/ 40 w 244"/>
                  <a:gd name="T3" fmla="*/ 0 h 50"/>
                  <a:gd name="T4" fmla="*/ 40 w 244"/>
                  <a:gd name="T5" fmla="*/ 962 h 50"/>
                  <a:gd name="T6" fmla="*/ 0 w 244"/>
                  <a:gd name="T7" fmla="*/ 962 h 50"/>
                  <a:gd name="T8" fmla="*/ 0 w 244"/>
                  <a:gd name="T9" fmla="*/ 0 h 50"/>
                  <a:gd name="T10" fmla="*/ 0 w 244"/>
                  <a:gd name="T11" fmla="*/ 0 h 5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50"/>
                  <a:gd name="T20" fmla="*/ 244 w 244"/>
                  <a:gd name="T21" fmla="*/ 50 h 5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50">
                    <a:moveTo>
                      <a:pt x="0" y="0"/>
                    </a:moveTo>
                    <a:lnTo>
                      <a:pt x="244" y="0"/>
                    </a:lnTo>
                    <a:lnTo>
                      <a:pt x="244" y="50"/>
                    </a:lnTo>
                    <a:lnTo>
                      <a:pt x="0" y="5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B0F0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53" name="Freeform 187"/>
              <p:cNvSpPr>
                <a:spLocks/>
              </p:cNvSpPr>
              <p:nvPr/>
            </p:nvSpPr>
            <p:spPr bwMode="auto">
              <a:xfrm>
                <a:off x="4187" y="1695"/>
                <a:ext cx="238" cy="57"/>
              </a:xfrm>
              <a:custGeom>
                <a:avLst/>
                <a:gdLst>
                  <a:gd name="T0" fmla="*/ 0 w 244"/>
                  <a:gd name="T1" fmla="*/ 0 h 55"/>
                  <a:gd name="T2" fmla="*/ 40 w 244"/>
                  <a:gd name="T3" fmla="*/ 0 h 55"/>
                  <a:gd name="T4" fmla="*/ 40 w 244"/>
                  <a:gd name="T5" fmla="*/ 820 h 55"/>
                  <a:gd name="T6" fmla="*/ 0 w 244"/>
                  <a:gd name="T7" fmla="*/ 820 h 55"/>
                  <a:gd name="T8" fmla="*/ 0 w 244"/>
                  <a:gd name="T9" fmla="*/ 0 h 55"/>
                  <a:gd name="T10" fmla="*/ 0 w 244"/>
                  <a:gd name="T11" fmla="*/ 0 h 5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55"/>
                  <a:gd name="T20" fmla="*/ 244 w 244"/>
                  <a:gd name="T21" fmla="*/ 55 h 5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55">
                    <a:moveTo>
                      <a:pt x="0" y="0"/>
                    </a:moveTo>
                    <a:lnTo>
                      <a:pt x="244" y="0"/>
                    </a:lnTo>
                    <a:lnTo>
                      <a:pt x="244" y="55"/>
                    </a:lnTo>
                    <a:lnTo>
                      <a:pt x="0" y="5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C0A7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54" name="Freeform 188"/>
              <p:cNvSpPr>
                <a:spLocks/>
              </p:cNvSpPr>
              <p:nvPr/>
            </p:nvSpPr>
            <p:spPr bwMode="auto">
              <a:xfrm>
                <a:off x="4187" y="1643"/>
                <a:ext cx="238" cy="57"/>
              </a:xfrm>
              <a:custGeom>
                <a:avLst/>
                <a:gdLst>
                  <a:gd name="T0" fmla="*/ 0 w 244"/>
                  <a:gd name="T1" fmla="*/ 0 h 56"/>
                  <a:gd name="T2" fmla="*/ 40 w 244"/>
                  <a:gd name="T3" fmla="*/ 0 h 56"/>
                  <a:gd name="T4" fmla="*/ 40 w 244"/>
                  <a:gd name="T5" fmla="*/ 201 h 56"/>
                  <a:gd name="T6" fmla="*/ 0 w 244"/>
                  <a:gd name="T7" fmla="*/ 201 h 56"/>
                  <a:gd name="T8" fmla="*/ 0 w 244"/>
                  <a:gd name="T9" fmla="*/ 0 h 56"/>
                  <a:gd name="T10" fmla="*/ 0 w 244"/>
                  <a:gd name="T11" fmla="*/ 0 h 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56"/>
                  <a:gd name="T20" fmla="*/ 244 w 244"/>
                  <a:gd name="T21" fmla="*/ 56 h 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56">
                    <a:moveTo>
                      <a:pt x="0" y="0"/>
                    </a:moveTo>
                    <a:lnTo>
                      <a:pt x="244" y="0"/>
                    </a:lnTo>
                    <a:lnTo>
                      <a:pt x="244" y="56"/>
                    </a:lnTo>
                    <a:lnTo>
                      <a:pt x="0" y="5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55" name="Freeform 189"/>
              <p:cNvSpPr>
                <a:spLocks/>
              </p:cNvSpPr>
              <p:nvPr/>
            </p:nvSpPr>
            <p:spPr bwMode="auto">
              <a:xfrm>
                <a:off x="4267" y="1643"/>
                <a:ext cx="69" cy="63"/>
              </a:xfrm>
              <a:custGeom>
                <a:avLst/>
                <a:gdLst>
                  <a:gd name="T0" fmla="*/ 17 w 71"/>
                  <a:gd name="T1" fmla="*/ 355 h 62"/>
                  <a:gd name="T2" fmla="*/ 17 w 71"/>
                  <a:gd name="T3" fmla="*/ 0 h 62"/>
                  <a:gd name="T4" fmla="*/ 0 w 71"/>
                  <a:gd name="T5" fmla="*/ 0 h 62"/>
                  <a:gd name="T6" fmla="*/ 0 w 71"/>
                  <a:gd name="T7" fmla="*/ 355 h 62"/>
                  <a:gd name="T8" fmla="*/ 6 w 71"/>
                  <a:gd name="T9" fmla="*/ 503 h 62"/>
                  <a:gd name="T10" fmla="*/ 12 w 71"/>
                  <a:gd name="T11" fmla="*/ 571 h 62"/>
                  <a:gd name="T12" fmla="*/ 17 w 71"/>
                  <a:gd name="T13" fmla="*/ 618 h 62"/>
                  <a:gd name="T14" fmla="*/ 17 w 71"/>
                  <a:gd name="T15" fmla="*/ 680 h 62"/>
                  <a:gd name="T16" fmla="*/ 17 w 71"/>
                  <a:gd name="T17" fmla="*/ 618 h 62"/>
                  <a:gd name="T18" fmla="*/ 17 w 71"/>
                  <a:gd name="T19" fmla="*/ 571 h 62"/>
                  <a:gd name="T20" fmla="*/ 17 w 71"/>
                  <a:gd name="T21" fmla="*/ 503 h 62"/>
                  <a:gd name="T22" fmla="*/ 17 w 71"/>
                  <a:gd name="T23" fmla="*/ 355 h 62"/>
                  <a:gd name="T24" fmla="*/ 17 w 71"/>
                  <a:gd name="T25" fmla="*/ 355 h 6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71"/>
                  <a:gd name="T40" fmla="*/ 0 h 62"/>
                  <a:gd name="T41" fmla="*/ 71 w 71"/>
                  <a:gd name="T42" fmla="*/ 62 h 62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71" h="62">
                    <a:moveTo>
                      <a:pt x="71" y="34"/>
                    </a:moveTo>
                    <a:lnTo>
                      <a:pt x="71" y="0"/>
                    </a:lnTo>
                    <a:lnTo>
                      <a:pt x="0" y="0"/>
                    </a:lnTo>
                    <a:lnTo>
                      <a:pt x="0" y="34"/>
                    </a:lnTo>
                    <a:lnTo>
                      <a:pt x="6" y="45"/>
                    </a:lnTo>
                    <a:lnTo>
                      <a:pt x="12" y="51"/>
                    </a:lnTo>
                    <a:lnTo>
                      <a:pt x="24" y="56"/>
                    </a:lnTo>
                    <a:lnTo>
                      <a:pt x="36" y="62"/>
                    </a:lnTo>
                    <a:lnTo>
                      <a:pt x="54" y="56"/>
                    </a:lnTo>
                    <a:lnTo>
                      <a:pt x="60" y="51"/>
                    </a:lnTo>
                    <a:lnTo>
                      <a:pt x="66" y="45"/>
                    </a:lnTo>
                    <a:lnTo>
                      <a:pt x="71" y="34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56" name="Freeform 190"/>
              <p:cNvSpPr>
                <a:spLocks/>
              </p:cNvSpPr>
              <p:nvPr/>
            </p:nvSpPr>
            <p:spPr bwMode="auto">
              <a:xfrm>
                <a:off x="4267" y="1643"/>
                <a:ext cx="69" cy="63"/>
              </a:xfrm>
              <a:custGeom>
                <a:avLst/>
                <a:gdLst>
                  <a:gd name="T0" fmla="*/ 17 w 71"/>
                  <a:gd name="T1" fmla="*/ 355 h 62"/>
                  <a:gd name="T2" fmla="*/ 17 w 71"/>
                  <a:gd name="T3" fmla="*/ 0 h 62"/>
                  <a:gd name="T4" fmla="*/ 0 w 71"/>
                  <a:gd name="T5" fmla="*/ 0 h 62"/>
                  <a:gd name="T6" fmla="*/ 0 w 71"/>
                  <a:gd name="T7" fmla="*/ 355 h 62"/>
                  <a:gd name="T8" fmla="*/ 6 w 71"/>
                  <a:gd name="T9" fmla="*/ 503 h 62"/>
                  <a:gd name="T10" fmla="*/ 12 w 71"/>
                  <a:gd name="T11" fmla="*/ 571 h 62"/>
                  <a:gd name="T12" fmla="*/ 17 w 71"/>
                  <a:gd name="T13" fmla="*/ 618 h 62"/>
                  <a:gd name="T14" fmla="*/ 17 w 71"/>
                  <a:gd name="T15" fmla="*/ 680 h 62"/>
                  <a:gd name="T16" fmla="*/ 17 w 71"/>
                  <a:gd name="T17" fmla="*/ 618 h 62"/>
                  <a:gd name="T18" fmla="*/ 17 w 71"/>
                  <a:gd name="T19" fmla="*/ 571 h 62"/>
                  <a:gd name="T20" fmla="*/ 17 w 71"/>
                  <a:gd name="T21" fmla="*/ 503 h 62"/>
                  <a:gd name="T22" fmla="*/ 17 w 71"/>
                  <a:gd name="T23" fmla="*/ 355 h 62"/>
                  <a:gd name="T24" fmla="*/ 17 w 71"/>
                  <a:gd name="T25" fmla="*/ 355 h 6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71"/>
                  <a:gd name="T40" fmla="*/ 0 h 62"/>
                  <a:gd name="T41" fmla="*/ 71 w 71"/>
                  <a:gd name="T42" fmla="*/ 62 h 62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71" h="62">
                    <a:moveTo>
                      <a:pt x="71" y="34"/>
                    </a:moveTo>
                    <a:lnTo>
                      <a:pt x="71" y="0"/>
                    </a:lnTo>
                    <a:lnTo>
                      <a:pt x="0" y="0"/>
                    </a:lnTo>
                    <a:lnTo>
                      <a:pt x="0" y="34"/>
                    </a:lnTo>
                    <a:lnTo>
                      <a:pt x="6" y="45"/>
                    </a:lnTo>
                    <a:lnTo>
                      <a:pt x="12" y="51"/>
                    </a:lnTo>
                    <a:lnTo>
                      <a:pt x="24" y="56"/>
                    </a:lnTo>
                    <a:lnTo>
                      <a:pt x="36" y="62"/>
                    </a:lnTo>
                    <a:lnTo>
                      <a:pt x="54" y="56"/>
                    </a:lnTo>
                    <a:lnTo>
                      <a:pt x="60" y="51"/>
                    </a:lnTo>
                    <a:lnTo>
                      <a:pt x="66" y="45"/>
                    </a:lnTo>
                    <a:lnTo>
                      <a:pt x="71" y="34"/>
                    </a:lnTo>
                  </a:path>
                </a:pathLst>
              </a:custGeom>
              <a:noFill/>
              <a:ln w="0">
                <a:solidFill>
                  <a:srgbClr val="FB0F0C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57" name="Freeform 191"/>
              <p:cNvSpPr>
                <a:spLocks/>
              </p:cNvSpPr>
              <p:nvPr/>
            </p:nvSpPr>
            <p:spPr bwMode="auto">
              <a:xfrm>
                <a:off x="4267" y="1643"/>
                <a:ext cx="69" cy="63"/>
              </a:xfrm>
              <a:custGeom>
                <a:avLst/>
                <a:gdLst>
                  <a:gd name="T0" fmla="*/ 17 w 71"/>
                  <a:gd name="T1" fmla="*/ 0 h 62"/>
                  <a:gd name="T2" fmla="*/ 17 w 71"/>
                  <a:gd name="T3" fmla="*/ 251 h 62"/>
                  <a:gd name="T4" fmla="*/ 0 w 71"/>
                  <a:gd name="T5" fmla="*/ 251 h 62"/>
                  <a:gd name="T6" fmla="*/ 0 w 71"/>
                  <a:gd name="T7" fmla="*/ 355 h 62"/>
                  <a:gd name="T8" fmla="*/ 17 w 71"/>
                  <a:gd name="T9" fmla="*/ 355 h 62"/>
                  <a:gd name="T10" fmla="*/ 17 w 71"/>
                  <a:gd name="T11" fmla="*/ 571 h 62"/>
                  <a:gd name="T12" fmla="*/ 17 w 71"/>
                  <a:gd name="T13" fmla="*/ 618 h 62"/>
                  <a:gd name="T14" fmla="*/ 12 w 71"/>
                  <a:gd name="T15" fmla="*/ 571 h 62"/>
                  <a:gd name="T16" fmla="*/ 6 w 71"/>
                  <a:gd name="T17" fmla="*/ 571 h 62"/>
                  <a:gd name="T18" fmla="*/ 17 w 71"/>
                  <a:gd name="T19" fmla="*/ 571 h 62"/>
                  <a:gd name="T20" fmla="*/ 17 w 71"/>
                  <a:gd name="T21" fmla="*/ 571 h 62"/>
                  <a:gd name="T22" fmla="*/ 17 w 71"/>
                  <a:gd name="T23" fmla="*/ 618 h 62"/>
                  <a:gd name="T24" fmla="*/ 17 w 71"/>
                  <a:gd name="T25" fmla="*/ 680 h 62"/>
                  <a:gd name="T26" fmla="*/ 17 w 71"/>
                  <a:gd name="T27" fmla="*/ 618 h 62"/>
                  <a:gd name="T28" fmla="*/ 17 w 71"/>
                  <a:gd name="T29" fmla="*/ 355 h 62"/>
                  <a:gd name="T30" fmla="*/ 17 w 71"/>
                  <a:gd name="T31" fmla="*/ 251 h 62"/>
                  <a:gd name="T32" fmla="*/ 17 w 71"/>
                  <a:gd name="T33" fmla="*/ 251 h 62"/>
                  <a:gd name="T34" fmla="*/ 17 w 71"/>
                  <a:gd name="T35" fmla="*/ 355 h 62"/>
                  <a:gd name="T36" fmla="*/ 17 w 71"/>
                  <a:gd name="T37" fmla="*/ 355 h 62"/>
                  <a:gd name="T38" fmla="*/ 17 w 71"/>
                  <a:gd name="T39" fmla="*/ 355 h 62"/>
                  <a:gd name="T40" fmla="*/ 17 w 71"/>
                  <a:gd name="T41" fmla="*/ 251 h 62"/>
                  <a:gd name="T42" fmla="*/ 17 w 71"/>
                  <a:gd name="T43" fmla="*/ 0 h 62"/>
                  <a:gd name="T44" fmla="*/ 0 w 71"/>
                  <a:gd name="T45" fmla="*/ 0 h 62"/>
                  <a:gd name="T46" fmla="*/ 0 w 71"/>
                  <a:gd name="T47" fmla="*/ 11 h 62"/>
                  <a:gd name="T48" fmla="*/ 17 w 71"/>
                  <a:gd name="T49" fmla="*/ 11 h 62"/>
                  <a:gd name="T50" fmla="*/ 17 w 71"/>
                  <a:gd name="T51" fmla="*/ 11 h 62"/>
                  <a:gd name="T52" fmla="*/ 17 w 71"/>
                  <a:gd name="T53" fmla="*/ 11 h 62"/>
                  <a:gd name="T54" fmla="*/ 17 w 71"/>
                  <a:gd name="T55" fmla="*/ 0 h 62"/>
                  <a:gd name="T56" fmla="*/ 17 w 71"/>
                  <a:gd name="T57" fmla="*/ 0 h 62"/>
                  <a:gd name="T58" fmla="*/ 17 w 71"/>
                  <a:gd name="T59" fmla="*/ 11 h 62"/>
                  <a:gd name="T60" fmla="*/ 17 w 71"/>
                  <a:gd name="T61" fmla="*/ 355 h 62"/>
                  <a:gd name="T62" fmla="*/ 17 w 71"/>
                  <a:gd name="T63" fmla="*/ 355 h 62"/>
                  <a:gd name="T64" fmla="*/ 17 w 71"/>
                  <a:gd name="T65" fmla="*/ 571 h 62"/>
                  <a:gd name="T66" fmla="*/ 17 w 71"/>
                  <a:gd name="T67" fmla="*/ 571 h 62"/>
                  <a:gd name="T68" fmla="*/ 17 w 71"/>
                  <a:gd name="T69" fmla="*/ 618 h 62"/>
                  <a:gd name="T70" fmla="*/ 17 w 71"/>
                  <a:gd name="T71" fmla="*/ 571 h 62"/>
                  <a:gd name="T72" fmla="*/ 17 w 71"/>
                  <a:gd name="T73" fmla="*/ 571 h 62"/>
                  <a:gd name="T74" fmla="*/ 17 w 71"/>
                  <a:gd name="T75" fmla="*/ 571 h 62"/>
                  <a:gd name="T76" fmla="*/ 17 w 71"/>
                  <a:gd name="T77" fmla="*/ 355 h 62"/>
                  <a:gd name="T78" fmla="*/ 17 w 71"/>
                  <a:gd name="T79" fmla="*/ 355 h 62"/>
                  <a:gd name="T80" fmla="*/ 17 w 71"/>
                  <a:gd name="T81" fmla="*/ 251 h 62"/>
                  <a:gd name="T82" fmla="*/ 17 w 71"/>
                  <a:gd name="T83" fmla="*/ 251 h 62"/>
                  <a:gd name="T84" fmla="*/ 17 w 71"/>
                  <a:gd name="T85" fmla="*/ 251 h 62"/>
                  <a:gd name="T86" fmla="*/ 17 w 71"/>
                  <a:gd name="T87" fmla="*/ 0 h 62"/>
                  <a:gd name="T88" fmla="*/ 17 w 71"/>
                  <a:gd name="T89" fmla="*/ 0 h 62"/>
                  <a:gd name="T90" fmla="*/ 17 w 71"/>
                  <a:gd name="T91" fmla="*/ 0 h 62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w 71"/>
                  <a:gd name="T139" fmla="*/ 0 h 62"/>
                  <a:gd name="T140" fmla="*/ 71 w 71"/>
                  <a:gd name="T141" fmla="*/ 62 h 62"/>
                </a:gdLst>
                <a:ahLst/>
                <a:cxnLst>
                  <a:cxn ang="T92">
                    <a:pos x="T0" y="T1"/>
                  </a:cxn>
                  <a:cxn ang="T93">
                    <a:pos x="T2" y="T3"/>
                  </a:cxn>
                  <a:cxn ang="T94">
                    <a:pos x="T4" y="T5"/>
                  </a:cxn>
                  <a:cxn ang="T95">
                    <a:pos x="T6" y="T7"/>
                  </a:cxn>
                  <a:cxn ang="T96">
                    <a:pos x="T8" y="T9"/>
                  </a:cxn>
                  <a:cxn ang="T97">
                    <a:pos x="T10" y="T11"/>
                  </a:cxn>
                  <a:cxn ang="T98">
                    <a:pos x="T12" y="T13"/>
                  </a:cxn>
                  <a:cxn ang="T99">
                    <a:pos x="T14" y="T15"/>
                  </a:cxn>
                  <a:cxn ang="T100">
                    <a:pos x="T16" y="T17"/>
                  </a:cxn>
                  <a:cxn ang="T101">
                    <a:pos x="T18" y="T19"/>
                  </a:cxn>
                  <a:cxn ang="T102">
                    <a:pos x="T20" y="T21"/>
                  </a:cxn>
                  <a:cxn ang="T103">
                    <a:pos x="T22" y="T23"/>
                  </a:cxn>
                  <a:cxn ang="T104">
                    <a:pos x="T24" y="T25"/>
                  </a:cxn>
                  <a:cxn ang="T105">
                    <a:pos x="T26" y="T27"/>
                  </a:cxn>
                  <a:cxn ang="T106">
                    <a:pos x="T28" y="T29"/>
                  </a:cxn>
                  <a:cxn ang="T107">
                    <a:pos x="T30" y="T31"/>
                  </a:cxn>
                  <a:cxn ang="T108">
                    <a:pos x="T32" y="T33"/>
                  </a:cxn>
                  <a:cxn ang="T109">
                    <a:pos x="T34" y="T35"/>
                  </a:cxn>
                  <a:cxn ang="T110">
                    <a:pos x="T36" y="T37"/>
                  </a:cxn>
                  <a:cxn ang="T111">
                    <a:pos x="T38" y="T39"/>
                  </a:cxn>
                  <a:cxn ang="T112">
                    <a:pos x="T40" y="T41"/>
                  </a:cxn>
                  <a:cxn ang="T113">
                    <a:pos x="T42" y="T43"/>
                  </a:cxn>
                  <a:cxn ang="T114">
                    <a:pos x="T44" y="T45"/>
                  </a:cxn>
                  <a:cxn ang="T115">
                    <a:pos x="T46" y="T47"/>
                  </a:cxn>
                  <a:cxn ang="T116">
                    <a:pos x="T48" y="T49"/>
                  </a:cxn>
                  <a:cxn ang="T117">
                    <a:pos x="T50" y="T51"/>
                  </a:cxn>
                  <a:cxn ang="T118">
                    <a:pos x="T52" y="T53"/>
                  </a:cxn>
                  <a:cxn ang="T119">
                    <a:pos x="T54" y="T55"/>
                  </a:cxn>
                  <a:cxn ang="T120">
                    <a:pos x="T56" y="T57"/>
                  </a:cxn>
                  <a:cxn ang="T121">
                    <a:pos x="T58" y="T59"/>
                  </a:cxn>
                  <a:cxn ang="T122">
                    <a:pos x="T60" y="T61"/>
                  </a:cxn>
                  <a:cxn ang="T123">
                    <a:pos x="T62" y="T63"/>
                  </a:cxn>
                  <a:cxn ang="T124">
                    <a:pos x="T64" y="T65"/>
                  </a:cxn>
                  <a:cxn ang="T125">
                    <a:pos x="T66" y="T67"/>
                  </a:cxn>
                  <a:cxn ang="T126">
                    <a:pos x="T68" y="T69"/>
                  </a:cxn>
                  <a:cxn ang="T127">
                    <a:pos x="T70" y="T71"/>
                  </a:cxn>
                  <a:cxn ang="T128">
                    <a:pos x="T72" y="T73"/>
                  </a:cxn>
                  <a:cxn ang="T129">
                    <a:pos x="T74" y="T75"/>
                  </a:cxn>
                  <a:cxn ang="T130">
                    <a:pos x="T76" y="T77"/>
                  </a:cxn>
                  <a:cxn ang="T131">
                    <a:pos x="T78" y="T79"/>
                  </a:cxn>
                  <a:cxn ang="T132">
                    <a:pos x="T80" y="T81"/>
                  </a:cxn>
                  <a:cxn ang="T133">
                    <a:pos x="T82" y="T83"/>
                  </a:cxn>
                  <a:cxn ang="T134">
                    <a:pos x="T84" y="T85"/>
                  </a:cxn>
                  <a:cxn ang="T135">
                    <a:pos x="T86" y="T87"/>
                  </a:cxn>
                  <a:cxn ang="T136">
                    <a:pos x="T88" y="T89"/>
                  </a:cxn>
                  <a:cxn ang="T137">
                    <a:pos x="T90" y="T91"/>
                  </a:cxn>
                </a:cxnLst>
                <a:rect l="T138" t="T139" r="T140" b="T141"/>
                <a:pathLst>
                  <a:path w="71" h="62">
                    <a:moveTo>
                      <a:pt x="30" y="0"/>
                    </a:moveTo>
                    <a:lnTo>
                      <a:pt x="30" y="23"/>
                    </a:lnTo>
                    <a:lnTo>
                      <a:pt x="0" y="23"/>
                    </a:lnTo>
                    <a:lnTo>
                      <a:pt x="0" y="34"/>
                    </a:lnTo>
                    <a:lnTo>
                      <a:pt x="18" y="34"/>
                    </a:lnTo>
                    <a:lnTo>
                      <a:pt x="18" y="51"/>
                    </a:lnTo>
                    <a:lnTo>
                      <a:pt x="18" y="56"/>
                    </a:lnTo>
                    <a:lnTo>
                      <a:pt x="12" y="51"/>
                    </a:lnTo>
                    <a:lnTo>
                      <a:pt x="6" y="51"/>
                    </a:lnTo>
                    <a:lnTo>
                      <a:pt x="30" y="51"/>
                    </a:lnTo>
                    <a:lnTo>
                      <a:pt x="42" y="51"/>
                    </a:lnTo>
                    <a:lnTo>
                      <a:pt x="42" y="56"/>
                    </a:lnTo>
                    <a:lnTo>
                      <a:pt x="36" y="62"/>
                    </a:lnTo>
                    <a:lnTo>
                      <a:pt x="30" y="56"/>
                    </a:lnTo>
                    <a:lnTo>
                      <a:pt x="30" y="34"/>
                    </a:lnTo>
                    <a:lnTo>
                      <a:pt x="30" y="23"/>
                    </a:lnTo>
                    <a:lnTo>
                      <a:pt x="42" y="23"/>
                    </a:lnTo>
                    <a:lnTo>
                      <a:pt x="42" y="34"/>
                    </a:lnTo>
                    <a:lnTo>
                      <a:pt x="30" y="34"/>
                    </a:lnTo>
                    <a:lnTo>
                      <a:pt x="18" y="34"/>
                    </a:lnTo>
                    <a:lnTo>
                      <a:pt x="18" y="23"/>
                    </a:lnTo>
                    <a:lnTo>
                      <a:pt x="18" y="0"/>
                    </a:lnTo>
                    <a:lnTo>
                      <a:pt x="0" y="0"/>
                    </a:lnTo>
                    <a:lnTo>
                      <a:pt x="0" y="11"/>
                    </a:lnTo>
                    <a:lnTo>
                      <a:pt x="18" y="11"/>
                    </a:lnTo>
                    <a:lnTo>
                      <a:pt x="60" y="11"/>
                    </a:lnTo>
                    <a:lnTo>
                      <a:pt x="71" y="11"/>
                    </a:lnTo>
                    <a:lnTo>
                      <a:pt x="71" y="0"/>
                    </a:lnTo>
                    <a:lnTo>
                      <a:pt x="60" y="0"/>
                    </a:lnTo>
                    <a:lnTo>
                      <a:pt x="60" y="11"/>
                    </a:lnTo>
                    <a:lnTo>
                      <a:pt x="60" y="34"/>
                    </a:lnTo>
                    <a:lnTo>
                      <a:pt x="42" y="34"/>
                    </a:lnTo>
                    <a:lnTo>
                      <a:pt x="42" y="51"/>
                    </a:lnTo>
                    <a:lnTo>
                      <a:pt x="60" y="51"/>
                    </a:lnTo>
                    <a:lnTo>
                      <a:pt x="60" y="56"/>
                    </a:lnTo>
                    <a:lnTo>
                      <a:pt x="60" y="51"/>
                    </a:lnTo>
                    <a:lnTo>
                      <a:pt x="66" y="51"/>
                    </a:lnTo>
                    <a:lnTo>
                      <a:pt x="60" y="51"/>
                    </a:lnTo>
                    <a:lnTo>
                      <a:pt x="60" y="34"/>
                    </a:lnTo>
                    <a:lnTo>
                      <a:pt x="71" y="34"/>
                    </a:lnTo>
                    <a:lnTo>
                      <a:pt x="71" y="23"/>
                    </a:lnTo>
                    <a:lnTo>
                      <a:pt x="60" y="23"/>
                    </a:lnTo>
                    <a:lnTo>
                      <a:pt x="42" y="23"/>
                    </a:lnTo>
                    <a:lnTo>
                      <a:pt x="42" y="0"/>
                    </a:lnTo>
                    <a:lnTo>
                      <a:pt x="30" y="0"/>
                    </a:lnTo>
                    <a:close/>
                  </a:path>
                </a:pathLst>
              </a:custGeom>
              <a:solidFill>
                <a:srgbClr val="FB0F0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58" name="Freeform 192"/>
              <p:cNvSpPr>
                <a:spLocks/>
              </p:cNvSpPr>
              <p:nvPr/>
            </p:nvSpPr>
            <p:spPr bwMode="auto">
              <a:xfrm>
                <a:off x="4256" y="1607"/>
                <a:ext cx="92" cy="36"/>
              </a:xfrm>
              <a:custGeom>
                <a:avLst/>
                <a:gdLst>
                  <a:gd name="T0" fmla="*/ 23 w 95"/>
                  <a:gd name="T1" fmla="*/ 256 h 33"/>
                  <a:gd name="T2" fmla="*/ 23 w 95"/>
                  <a:gd name="T3" fmla="*/ 256 h 33"/>
                  <a:gd name="T4" fmla="*/ 23 w 95"/>
                  <a:gd name="T5" fmla="*/ 256 h 33"/>
                  <a:gd name="T6" fmla="*/ 23 w 95"/>
                  <a:gd name="T7" fmla="*/ 256 h 33"/>
                  <a:gd name="T8" fmla="*/ 23 w 95"/>
                  <a:gd name="T9" fmla="*/ 256 h 33"/>
                  <a:gd name="T10" fmla="*/ 23 w 95"/>
                  <a:gd name="T11" fmla="*/ 297 h 33"/>
                  <a:gd name="T12" fmla="*/ 23 w 95"/>
                  <a:gd name="T13" fmla="*/ 297 h 33"/>
                  <a:gd name="T14" fmla="*/ 23 w 95"/>
                  <a:gd name="T15" fmla="*/ 11 h 33"/>
                  <a:gd name="T16" fmla="*/ 23 w 95"/>
                  <a:gd name="T17" fmla="*/ 5 h 33"/>
                  <a:gd name="T18" fmla="*/ 23 w 95"/>
                  <a:gd name="T19" fmla="*/ 5 h 33"/>
                  <a:gd name="T20" fmla="*/ 23 w 95"/>
                  <a:gd name="T21" fmla="*/ 0 h 33"/>
                  <a:gd name="T22" fmla="*/ 23 w 95"/>
                  <a:gd name="T23" fmla="*/ 5 h 33"/>
                  <a:gd name="T24" fmla="*/ 23 w 95"/>
                  <a:gd name="T25" fmla="*/ 0 h 33"/>
                  <a:gd name="T26" fmla="*/ 23 w 95"/>
                  <a:gd name="T27" fmla="*/ 5 h 33"/>
                  <a:gd name="T28" fmla="*/ 23 w 95"/>
                  <a:gd name="T29" fmla="*/ 0 h 33"/>
                  <a:gd name="T30" fmla="*/ 18 w 95"/>
                  <a:gd name="T31" fmla="*/ 5 h 33"/>
                  <a:gd name="T32" fmla="*/ 12 w 95"/>
                  <a:gd name="T33" fmla="*/ 5 h 33"/>
                  <a:gd name="T34" fmla="*/ 0 w 95"/>
                  <a:gd name="T35" fmla="*/ 11 h 33"/>
                  <a:gd name="T36" fmla="*/ 12 w 95"/>
                  <a:gd name="T37" fmla="*/ 297 h 33"/>
                  <a:gd name="T38" fmla="*/ 18 w 95"/>
                  <a:gd name="T39" fmla="*/ 256 h 33"/>
                  <a:gd name="T40" fmla="*/ 23 w 95"/>
                  <a:gd name="T41" fmla="*/ 256 h 33"/>
                  <a:gd name="T42" fmla="*/ 23 w 95"/>
                  <a:gd name="T43" fmla="*/ 256 h 33"/>
                  <a:gd name="T44" fmla="*/ 23 w 95"/>
                  <a:gd name="T45" fmla="*/ 256 h 33"/>
                  <a:gd name="T46" fmla="*/ 23 w 95"/>
                  <a:gd name="T47" fmla="*/ 256 h 33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95"/>
                  <a:gd name="T73" fmla="*/ 0 h 33"/>
                  <a:gd name="T74" fmla="*/ 95 w 95"/>
                  <a:gd name="T75" fmla="*/ 33 h 33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95" h="33">
                    <a:moveTo>
                      <a:pt x="48" y="28"/>
                    </a:moveTo>
                    <a:lnTo>
                      <a:pt x="54" y="28"/>
                    </a:lnTo>
                    <a:lnTo>
                      <a:pt x="60" y="28"/>
                    </a:lnTo>
                    <a:lnTo>
                      <a:pt x="66" y="28"/>
                    </a:lnTo>
                    <a:lnTo>
                      <a:pt x="78" y="28"/>
                    </a:lnTo>
                    <a:lnTo>
                      <a:pt x="78" y="33"/>
                    </a:lnTo>
                    <a:lnTo>
                      <a:pt x="83" y="33"/>
                    </a:lnTo>
                    <a:lnTo>
                      <a:pt x="95" y="11"/>
                    </a:lnTo>
                    <a:lnTo>
                      <a:pt x="89" y="5"/>
                    </a:lnTo>
                    <a:lnTo>
                      <a:pt x="78" y="5"/>
                    </a:lnTo>
                    <a:lnTo>
                      <a:pt x="72" y="0"/>
                    </a:lnTo>
                    <a:lnTo>
                      <a:pt x="60" y="5"/>
                    </a:lnTo>
                    <a:lnTo>
                      <a:pt x="48" y="0"/>
                    </a:lnTo>
                    <a:lnTo>
                      <a:pt x="36" y="5"/>
                    </a:lnTo>
                    <a:lnTo>
                      <a:pt x="30" y="0"/>
                    </a:lnTo>
                    <a:lnTo>
                      <a:pt x="18" y="5"/>
                    </a:lnTo>
                    <a:lnTo>
                      <a:pt x="12" y="5"/>
                    </a:lnTo>
                    <a:lnTo>
                      <a:pt x="0" y="11"/>
                    </a:lnTo>
                    <a:lnTo>
                      <a:pt x="12" y="33"/>
                    </a:lnTo>
                    <a:lnTo>
                      <a:pt x="18" y="28"/>
                    </a:lnTo>
                    <a:lnTo>
                      <a:pt x="30" y="28"/>
                    </a:lnTo>
                    <a:lnTo>
                      <a:pt x="36" y="28"/>
                    </a:lnTo>
                    <a:lnTo>
                      <a:pt x="48" y="28"/>
                    </a:lnTo>
                    <a:close/>
                  </a:path>
                </a:pathLst>
              </a:custGeom>
              <a:solidFill>
                <a:srgbClr val="2F309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59" name="Freeform 193"/>
              <p:cNvSpPr>
                <a:spLocks/>
              </p:cNvSpPr>
              <p:nvPr/>
            </p:nvSpPr>
            <p:spPr bwMode="auto">
              <a:xfrm>
                <a:off x="4256" y="1607"/>
                <a:ext cx="92" cy="36"/>
              </a:xfrm>
              <a:custGeom>
                <a:avLst/>
                <a:gdLst>
                  <a:gd name="T0" fmla="*/ 23 w 95"/>
                  <a:gd name="T1" fmla="*/ 256 h 33"/>
                  <a:gd name="T2" fmla="*/ 23 w 95"/>
                  <a:gd name="T3" fmla="*/ 256 h 33"/>
                  <a:gd name="T4" fmla="*/ 23 w 95"/>
                  <a:gd name="T5" fmla="*/ 256 h 33"/>
                  <a:gd name="T6" fmla="*/ 23 w 95"/>
                  <a:gd name="T7" fmla="*/ 256 h 33"/>
                  <a:gd name="T8" fmla="*/ 23 w 95"/>
                  <a:gd name="T9" fmla="*/ 256 h 33"/>
                  <a:gd name="T10" fmla="*/ 23 w 95"/>
                  <a:gd name="T11" fmla="*/ 297 h 33"/>
                  <a:gd name="T12" fmla="*/ 23 w 95"/>
                  <a:gd name="T13" fmla="*/ 297 h 33"/>
                  <a:gd name="T14" fmla="*/ 23 w 95"/>
                  <a:gd name="T15" fmla="*/ 11 h 33"/>
                  <a:gd name="T16" fmla="*/ 23 w 95"/>
                  <a:gd name="T17" fmla="*/ 5 h 33"/>
                  <a:gd name="T18" fmla="*/ 23 w 95"/>
                  <a:gd name="T19" fmla="*/ 5 h 33"/>
                  <a:gd name="T20" fmla="*/ 23 w 95"/>
                  <a:gd name="T21" fmla="*/ 0 h 33"/>
                  <a:gd name="T22" fmla="*/ 23 w 95"/>
                  <a:gd name="T23" fmla="*/ 5 h 33"/>
                  <a:gd name="T24" fmla="*/ 23 w 95"/>
                  <a:gd name="T25" fmla="*/ 0 h 33"/>
                  <a:gd name="T26" fmla="*/ 23 w 95"/>
                  <a:gd name="T27" fmla="*/ 5 h 33"/>
                  <a:gd name="T28" fmla="*/ 23 w 95"/>
                  <a:gd name="T29" fmla="*/ 0 h 33"/>
                  <a:gd name="T30" fmla="*/ 18 w 95"/>
                  <a:gd name="T31" fmla="*/ 5 h 33"/>
                  <a:gd name="T32" fmla="*/ 12 w 95"/>
                  <a:gd name="T33" fmla="*/ 5 h 33"/>
                  <a:gd name="T34" fmla="*/ 0 w 95"/>
                  <a:gd name="T35" fmla="*/ 11 h 33"/>
                  <a:gd name="T36" fmla="*/ 12 w 95"/>
                  <a:gd name="T37" fmla="*/ 297 h 33"/>
                  <a:gd name="T38" fmla="*/ 18 w 95"/>
                  <a:gd name="T39" fmla="*/ 256 h 33"/>
                  <a:gd name="T40" fmla="*/ 23 w 95"/>
                  <a:gd name="T41" fmla="*/ 256 h 33"/>
                  <a:gd name="T42" fmla="*/ 23 w 95"/>
                  <a:gd name="T43" fmla="*/ 256 h 33"/>
                  <a:gd name="T44" fmla="*/ 23 w 95"/>
                  <a:gd name="T45" fmla="*/ 256 h 33"/>
                  <a:gd name="T46" fmla="*/ 23 w 95"/>
                  <a:gd name="T47" fmla="*/ 256 h 33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95"/>
                  <a:gd name="T73" fmla="*/ 0 h 33"/>
                  <a:gd name="T74" fmla="*/ 95 w 95"/>
                  <a:gd name="T75" fmla="*/ 33 h 33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95" h="33">
                    <a:moveTo>
                      <a:pt x="48" y="28"/>
                    </a:moveTo>
                    <a:lnTo>
                      <a:pt x="54" y="28"/>
                    </a:lnTo>
                    <a:lnTo>
                      <a:pt x="60" y="28"/>
                    </a:lnTo>
                    <a:lnTo>
                      <a:pt x="66" y="28"/>
                    </a:lnTo>
                    <a:lnTo>
                      <a:pt x="78" y="28"/>
                    </a:lnTo>
                    <a:lnTo>
                      <a:pt x="78" y="33"/>
                    </a:lnTo>
                    <a:lnTo>
                      <a:pt x="83" y="33"/>
                    </a:lnTo>
                    <a:lnTo>
                      <a:pt x="95" y="11"/>
                    </a:lnTo>
                    <a:lnTo>
                      <a:pt x="89" y="5"/>
                    </a:lnTo>
                    <a:lnTo>
                      <a:pt x="78" y="5"/>
                    </a:lnTo>
                    <a:lnTo>
                      <a:pt x="72" y="0"/>
                    </a:lnTo>
                    <a:lnTo>
                      <a:pt x="60" y="5"/>
                    </a:lnTo>
                    <a:lnTo>
                      <a:pt x="48" y="0"/>
                    </a:lnTo>
                    <a:lnTo>
                      <a:pt x="36" y="5"/>
                    </a:lnTo>
                    <a:lnTo>
                      <a:pt x="30" y="0"/>
                    </a:lnTo>
                    <a:lnTo>
                      <a:pt x="18" y="5"/>
                    </a:lnTo>
                    <a:lnTo>
                      <a:pt x="12" y="5"/>
                    </a:lnTo>
                    <a:lnTo>
                      <a:pt x="0" y="11"/>
                    </a:lnTo>
                    <a:lnTo>
                      <a:pt x="12" y="33"/>
                    </a:lnTo>
                    <a:lnTo>
                      <a:pt x="18" y="28"/>
                    </a:lnTo>
                    <a:lnTo>
                      <a:pt x="30" y="28"/>
                    </a:lnTo>
                    <a:lnTo>
                      <a:pt x="36" y="28"/>
                    </a:lnTo>
                    <a:lnTo>
                      <a:pt x="48" y="28"/>
                    </a:lnTo>
                  </a:path>
                </a:pathLst>
              </a:custGeom>
              <a:noFill/>
              <a:ln w="0">
                <a:solidFill>
                  <a:srgbClr val="FFFFFF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60" name="Freeform 194"/>
              <p:cNvSpPr>
                <a:spLocks/>
              </p:cNvSpPr>
              <p:nvPr/>
            </p:nvSpPr>
            <p:spPr bwMode="auto">
              <a:xfrm>
                <a:off x="4273" y="1607"/>
                <a:ext cx="24" cy="29"/>
              </a:xfrm>
              <a:custGeom>
                <a:avLst/>
                <a:gdLst>
                  <a:gd name="T0" fmla="*/ 12 w 24"/>
                  <a:gd name="T1" fmla="*/ 5 h 28"/>
                  <a:gd name="T2" fmla="*/ 12 w 24"/>
                  <a:gd name="T3" fmla="*/ 0 h 28"/>
                  <a:gd name="T4" fmla="*/ 0 w 24"/>
                  <a:gd name="T5" fmla="*/ 5 h 28"/>
                  <a:gd name="T6" fmla="*/ 6 w 24"/>
                  <a:gd name="T7" fmla="*/ 28 h 28"/>
                  <a:gd name="T8" fmla="*/ 12 w 24"/>
                  <a:gd name="T9" fmla="*/ 28 h 28"/>
                  <a:gd name="T10" fmla="*/ 12 w 24"/>
                  <a:gd name="T11" fmla="*/ 28 h 28"/>
                  <a:gd name="T12" fmla="*/ 12 w 24"/>
                  <a:gd name="T13" fmla="*/ 5 h 28"/>
                  <a:gd name="T14" fmla="*/ 12 w 24"/>
                  <a:gd name="T15" fmla="*/ 5 h 2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4"/>
                  <a:gd name="T25" fmla="*/ 0 h 28"/>
                  <a:gd name="T26" fmla="*/ 24 w 24"/>
                  <a:gd name="T27" fmla="*/ 28 h 2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4" h="28">
                    <a:moveTo>
                      <a:pt x="18" y="5"/>
                    </a:moveTo>
                    <a:lnTo>
                      <a:pt x="12" y="0"/>
                    </a:lnTo>
                    <a:lnTo>
                      <a:pt x="0" y="5"/>
                    </a:lnTo>
                    <a:lnTo>
                      <a:pt x="6" y="28"/>
                    </a:lnTo>
                    <a:lnTo>
                      <a:pt x="18" y="28"/>
                    </a:lnTo>
                    <a:lnTo>
                      <a:pt x="24" y="28"/>
                    </a:lnTo>
                    <a:lnTo>
                      <a:pt x="18" y="5"/>
                    </a:lnTo>
                    <a:close/>
                  </a:path>
                </a:pathLst>
              </a:custGeom>
              <a:solidFill>
                <a:srgbClr val="16067B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61" name="Freeform 195"/>
              <p:cNvSpPr>
                <a:spLocks/>
              </p:cNvSpPr>
              <p:nvPr/>
            </p:nvSpPr>
            <p:spPr bwMode="auto">
              <a:xfrm>
                <a:off x="4273" y="1607"/>
                <a:ext cx="24" cy="29"/>
              </a:xfrm>
              <a:custGeom>
                <a:avLst/>
                <a:gdLst>
                  <a:gd name="T0" fmla="*/ 12 w 24"/>
                  <a:gd name="T1" fmla="*/ 5 h 28"/>
                  <a:gd name="T2" fmla="*/ 12 w 24"/>
                  <a:gd name="T3" fmla="*/ 0 h 28"/>
                  <a:gd name="T4" fmla="*/ 0 w 24"/>
                  <a:gd name="T5" fmla="*/ 5 h 28"/>
                  <a:gd name="T6" fmla="*/ 6 w 24"/>
                  <a:gd name="T7" fmla="*/ 28 h 28"/>
                  <a:gd name="T8" fmla="*/ 12 w 24"/>
                  <a:gd name="T9" fmla="*/ 28 h 28"/>
                  <a:gd name="T10" fmla="*/ 12 w 24"/>
                  <a:gd name="T11" fmla="*/ 28 h 28"/>
                  <a:gd name="T12" fmla="*/ 12 w 24"/>
                  <a:gd name="T13" fmla="*/ 5 h 28"/>
                  <a:gd name="T14" fmla="*/ 12 w 24"/>
                  <a:gd name="T15" fmla="*/ 5 h 2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4"/>
                  <a:gd name="T25" fmla="*/ 0 h 28"/>
                  <a:gd name="T26" fmla="*/ 24 w 24"/>
                  <a:gd name="T27" fmla="*/ 28 h 2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4" h="28">
                    <a:moveTo>
                      <a:pt x="18" y="5"/>
                    </a:moveTo>
                    <a:lnTo>
                      <a:pt x="12" y="0"/>
                    </a:lnTo>
                    <a:lnTo>
                      <a:pt x="0" y="5"/>
                    </a:lnTo>
                    <a:lnTo>
                      <a:pt x="6" y="28"/>
                    </a:lnTo>
                    <a:lnTo>
                      <a:pt x="18" y="28"/>
                    </a:lnTo>
                    <a:lnTo>
                      <a:pt x="24" y="28"/>
                    </a:lnTo>
                    <a:lnTo>
                      <a:pt x="18" y="5"/>
                    </a:lnTo>
                  </a:path>
                </a:pathLst>
              </a:custGeom>
              <a:noFill/>
              <a:ln w="0">
                <a:solidFill>
                  <a:srgbClr val="FFFFFF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62" name="Freeform 196"/>
              <p:cNvSpPr>
                <a:spLocks/>
              </p:cNvSpPr>
              <p:nvPr/>
            </p:nvSpPr>
            <p:spPr bwMode="auto">
              <a:xfrm>
                <a:off x="4315" y="1607"/>
                <a:ext cx="18" cy="29"/>
              </a:xfrm>
              <a:custGeom>
                <a:avLst/>
                <a:gdLst>
                  <a:gd name="T0" fmla="*/ 0 w 18"/>
                  <a:gd name="T1" fmla="*/ 5 h 28"/>
                  <a:gd name="T2" fmla="*/ 9 w 18"/>
                  <a:gd name="T3" fmla="*/ 0 h 28"/>
                  <a:gd name="T4" fmla="*/ 9 w 18"/>
                  <a:gd name="T5" fmla="*/ 5 h 28"/>
                  <a:gd name="T6" fmla="*/ 9 w 18"/>
                  <a:gd name="T7" fmla="*/ 28 h 28"/>
                  <a:gd name="T8" fmla="*/ 6 w 18"/>
                  <a:gd name="T9" fmla="*/ 28 h 28"/>
                  <a:gd name="T10" fmla="*/ 0 w 18"/>
                  <a:gd name="T11" fmla="*/ 28 h 28"/>
                  <a:gd name="T12" fmla="*/ 0 w 18"/>
                  <a:gd name="T13" fmla="*/ 5 h 28"/>
                  <a:gd name="T14" fmla="*/ 0 w 18"/>
                  <a:gd name="T15" fmla="*/ 5 h 2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8"/>
                  <a:gd name="T25" fmla="*/ 0 h 28"/>
                  <a:gd name="T26" fmla="*/ 18 w 18"/>
                  <a:gd name="T27" fmla="*/ 28 h 2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8" h="28">
                    <a:moveTo>
                      <a:pt x="0" y="5"/>
                    </a:moveTo>
                    <a:lnTo>
                      <a:pt x="12" y="0"/>
                    </a:lnTo>
                    <a:lnTo>
                      <a:pt x="18" y="5"/>
                    </a:lnTo>
                    <a:lnTo>
                      <a:pt x="12" y="28"/>
                    </a:lnTo>
                    <a:lnTo>
                      <a:pt x="6" y="28"/>
                    </a:lnTo>
                    <a:lnTo>
                      <a:pt x="0" y="28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16067B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63" name="Freeform 197"/>
              <p:cNvSpPr>
                <a:spLocks/>
              </p:cNvSpPr>
              <p:nvPr/>
            </p:nvSpPr>
            <p:spPr bwMode="auto">
              <a:xfrm>
                <a:off x="4315" y="1607"/>
                <a:ext cx="18" cy="29"/>
              </a:xfrm>
              <a:custGeom>
                <a:avLst/>
                <a:gdLst>
                  <a:gd name="T0" fmla="*/ 0 w 18"/>
                  <a:gd name="T1" fmla="*/ 5 h 28"/>
                  <a:gd name="T2" fmla="*/ 9 w 18"/>
                  <a:gd name="T3" fmla="*/ 0 h 28"/>
                  <a:gd name="T4" fmla="*/ 9 w 18"/>
                  <a:gd name="T5" fmla="*/ 5 h 28"/>
                  <a:gd name="T6" fmla="*/ 9 w 18"/>
                  <a:gd name="T7" fmla="*/ 28 h 28"/>
                  <a:gd name="T8" fmla="*/ 6 w 18"/>
                  <a:gd name="T9" fmla="*/ 28 h 28"/>
                  <a:gd name="T10" fmla="*/ 0 w 18"/>
                  <a:gd name="T11" fmla="*/ 28 h 28"/>
                  <a:gd name="T12" fmla="*/ 0 w 18"/>
                  <a:gd name="T13" fmla="*/ 5 h 28"/>
                  <a:gd name="T14" fmla="*/ 0 w 18"/>
                  <a:gd name="T15" fmla="*/ 5 h 2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8"/>
                  <a:gd name="T25" fmla="*/ 0 h 28"/>
                  <a:gd name="T26" fmla="*/ 18 w 18"/>
                  <a:gd name="T27" fmla="*/ 28 h 2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8" h="28">
                    <a:moveTo>
                      <a:pt x="0" y="5"/>
                    </a:moveTo>
                    <a:lnTo>
                      <a:pt x="12" y="0"/>
                    </a:lnTo>
                    <a:lnTo>
                      <a:pt x="18" y="5"/>
                    </a:lnTo>
                    <a:lnTo>
                      <a:pt x="12" y="28"/>
                    </a:lnTo>
                    <a:lnTo>
                      <a:pt x="6" y="28"/>
                    </a:lnTo>
                    <a:lnTo>
                      <a:pt x="0" y="28"/>
                    </a:lnTo>
                    <a:lnTo>
                      <a:pt x="0" y="5"/>
                    </a:lnTo>
                  </a:path>
                </a:pathLst>
              </a:custGeom>
              <a:noFill/>
              <a:ln w="0">
                <a:solidFill>
                  <a:srgbClr val="FFFFFF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64" name="Freeform 198"/>
              <p:cNvSpPr>
                <a:spLocks/>
              </p:cNvSpPr>
              <p:nvPr/>
            </p:nvSpPr>
            <p:spPr bwMode="auto">
              <a:xfrm>
                <a:off x="4261" y="1617"/>
                <a:ext cx="12" cy="6"/>
              </a:xfrm>
              <a:custGeom>
                <a:avLst/>
                <a:gdLst>
                  <a:gd name="T0" fmla="*/ 0 w 12"/>
                  <a:gd name="T1" fmla="*/ 5 h 5"/>
                  <a:gd name="T2" fmla="*/ 6 w 12"/>
                  <a:gd name="T3" fmla="*/ 5 h 5"/>
                  <a:gd name="T4" fmla="*/ 6 w 12"/>
                  <a:gd name="T5" fmla="*/ 5 h 5"/>
                  <a:gd name="T6" fmla="*/ 6 w 12"/>
                  <a:gd name="T7" fmla="*/ 5 h 5"/>
                  <a:gd name="T8" fmla="*/ 6 w 12"/>
                  <a:gd name="T9" fmla="*/ 5 h 5"/>
                  <a:gd name="T10" fmla="*/ 6 w 12"/>
                  <a:gd name="T11" fmla="*/ 5 h 5"/>
                  <a:gd name="T12" fmla="*/ 12 w 12"/>
                  <a:gd name="T13" fmla="*/ 5 h 5"/>
                  <a:gd name="T14" fmla="*/ 12 w 12"/>
                  <a:gd name="T15" fmla="*/ 5 h 5"/>
                  <a:gd name="T16" fmla="*/ 12 w 12"/>
                  <a:gd name="T17" fmla="*/ 0 h 5"/>
                  <a:gd name="T18" fmla="*/ 6 w 12"/>
                  <a:gd name="T19" fmla="*/ 0 h 5"/>
                  <a:gd name="T20" fmla="*/ 6 w 12"/>
                  <a:gd name="T21" fmla="*/ 0 h 5"/>
                  <a:gd name="T22" fmla="*/ 6 w 12"/>
                  <a:gd name="T23" fmla="*/ 0 h 5"/>
                  <a:gd name="T24" fmla="*/ 0 w 12"/>
                  <a:gd name="T25" fmla="*/ 5 h 5"/>
                  <a:gd name="T26" fmla="*/ 0 w 12"/>
                  <a:gd name="T27" fmla="*/ 5 h 5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"/>
                  <a:gd name="T43" fmla="*/ 0 h 5"/>
                  <a:gd name="T44" fmla="*/ 12 w 12"/>
                  <a:gd name="T45" fmla="*/ 5 h 5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" h="5">
                    <a:moveTo>
                      <a:pt x="0" y="5"/>
                    </a:moveTo>
                    <a:lnTo>
                      <a:pt x="6" y="5"/>
                    </a:lnTo>
                    <a:lnTo>
                      <a:pt x="12" y="5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F7F61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65" name="Freeform 199"/>
              <p:cNvSpPr>
                <a:spLocks/>
              </p:cNvSpPr>
              <p:nvPr/>
            </p:nvSpPr>
            <p:spPr bwMode="auto">
              <a:xfrm>
                <a:off x="4267" y="1630"/>
                <a:ext cx="12" cy="6"/>
              </a:xfrm>
              <a:custGeom>
                <a:avLst/>
                <a:gdLst>
                  <a:gd name="T0" fmla="*/ 0 w 12"/>
                  <a:gd name="T1" fmla="*/ 6 h 6"/>
                  <a:gd name="T2" fmla="*/ 0 w 12"/>
                  <a:gd name="T3" fmla="*/ 6 h 6"/>
                  <a:gd name="T4" fmla="*/ 0 w 12"/>
                  <a:gd name="T5" fmla="*/ 6 h 6"/>
                  <a:gd name="T6" fmla="*/ 6 w 12"/>
                  <a:gd name="T7" fmla="*/ 6 h 6"/>
                  <a:gd name="T8" fmla="*/ 6 w 12"/>
                  <a:gd name="T9" fmla="*/ 6 h 6"/>
                  <a:gd name="T10" fmla="*/ 6 w 12"/>
                  <a:gd name="T11" fmla="*/ 6 h 6"/>
                  <a:gd name="T12" fmla="*/ 12 w 12"/>
                  <a:gd name="T13" fmla="*/ 0 h 6"/>
                  <a:gd name="T14" fmla="*/ 12 w 12"/>
                  <a:gd name="T15" fmla="*/ 0 h 6"/>
                  <a:gd name="T16" fmla="*/ 12 w 12"/>
                  <a:gd name="T17" fmla="*/ 0 h 6"/>
                  <a:gd name="T18" fmla="*/ 6 w 12"/>
                  <a:gd name="T19" fmla="*/ 0 h 6"/>
                  <a:gd name="T20" fmla="*/ 6 w 12"/>
                  <a:gd name="T21" fmla="*/ 0 h 6"/>
                  <a:gd name="T22" fmla="*/ 6 w 12"/>
                  <a:gd name="T23" fmla="*/ 6 h 6"/>
                  <a:gd name="T24" fmla="*/ 0 w 12"/>
                  <a:gd name="T25" fmla="*/ 6 h 6"/>
                  <a:gd name="T26" fmla="*/ 0 w 12"/>
                  <a:gd name="T27" fmla="*/ 6 h 6"/>
                  <a:gd name="T28" fmla="*/ 0 w 12"/>
                  <a:gd name="T29" fmla="*/ 6 h 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2"/>
                  <a:gd name="T46" fmla="*/ 0 h 6"/>
                  <a:gd name="T47" fmla="*/ 12 w 12"/>
                  <a:gd name="T48" fmla="*/ 6 h 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2" h="6">
                    <a:moveTo>
                      <a:pt x="0" y="6"/>
                    </a:moveTo>
                    <a:lnTo>
                      <a:pt x="0" y="6"/>
                    </a:lnTo>
                    <a:lnTo>
                      <a:pt x="6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6" y="6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66" name="Freeform 200"/>
              <p:cNvSpPr>
                <a:spLocks/>
              </p:cNvSpPr>
              <p:nvPr/>
            </p:nvSpPr>
            <p:spPr bwMode="auto">
              <a:xfrm>
                <a:off x="4273" y="1613"/>
                <a:ext cx="18" cy="13"/>
              </a:xfrm>
              <a:custGeom>
                <a:avLst/>
                <a:gdLst>
                  <a:gd name="T0" fmla="*/ 9 w 18"/>
                  <a:gd name="T1" fmla="*/ 0 h 11"/>
                  <a:gd name="T2" fmla="*/ 9 w 18"/>
                  <a:gd name="T3" fmla="*/ 0 h 11"/>
                  <a:gd name="T4" fmla="*/ 6 w 18"/>
                  <a:gd name="T5" fmla="*/ 0 h 11"/>
                  <a:gd name="T6" fmla="*/ 0 w 18"/>
                  <a:gd name="T7" fmla="*/ 6 h 11"/>
                  <a:gd name="T8" fmla="*/ 6 w 18"/>
                  <a:gd name="T9" fmla="*/ 11 h 11"/>
                  <a:gd name="T10" fmla="*/ 9 w 18"/>
                  <a:gd name="T11" fmla="*/ 6 h 11"/>
                  <a:gd name="T12" fmla="*/ 9 w 18"/>
                  <a:gd name="T13" fmla="*/ 6 h 11"/>
                  <a:gd name="T14" fmla="*/ 9 w 18"/>
                  <a:gd name="T15" fmla="*/ 6 h 11"/>
                  <a:gd name="T16" fmla="*/ 9 w 18"/>
                  <a:gd name="T17" fmla="*/ 0 h 11"/>
                  <a:gd name="T18" fmla="*/ 9 w 18"/>
                  <a:gd name="T19" fmla="*/ 0 h 11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8"/>
                  <a:gd name="T31" fmla="*/ 0 h 11"/>
                  <a:gd name="T32" fmla="*/ 18 w 18"/>
                  <a:gd name="T33" fmla="*/ 11 h 11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8" h="11">
                    <a:moveTo>
                      <a:pt x="18" y="0"/>
                    </a:moveTo>
                    <a:lnTo>
                      <a:pt x="12" y="0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6" y="11"/>
                    </a:lnTo>
                    <a:lnTo>
                      <a:pt x="12" y="6"/>
                    </a:lnTo>
                    <a:lnTo>
                      <a:pt x="18" y="6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rgbClr val="FB0F0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67" name="Freeform 201"/>
              <p:cNvSpPr>
                <a:spLocks/>
              </p:cNvSpPr>
              <p:nvPr/>
            </p:nvSpPr>
            <p:spPr bwMode="auto">
              <a:xfrm>
                <a:off x="4279" y="1626"/>
                <a:ext cx="18" cy="4"/>
              </a:xfrm>
              <a:custGeom>
                <a:avLst/>
                <a:gdLst>
                  <a:gd name="T0" fmla="*/ 9 w 18"/>
                  <a:gd name="T1" fmla="*/ 0 h 6"/>
                  <a:gd name="T2" fmla="*/ 9 w 18"/>
                  <a:gd name="T3" fmla="*/ 0 h 6"/>
                  <a:gd name="T4" fmla="*/ 6 w 18"/>
                  <a:gd name="T5" fmla="*/ 0 h 6"/>
                  <a:gd name="T6" fmla="*/ 0 w 18"/>
                  <a:gd name="T7" fmla="*/ 0 h 6"/>
                  <a:gd name="T8" fmla="*/ 0 w 18"/>
                  <a:gd name="T9" fmla="*/ 6 h 6"/>
                  <a:gd name="T10" fmla="*/ 6 w 18"/>
                  <a:gd name="T11" fmla="*/ 6 h 6"/>
                  <a:gd name="T12" fmla="*/ 9 w 18"/>
                  <a:gd name="T13" fmla="*/ 6 h 6"/>
                  <a:gd name="T14" fmla="*/ 9 w 18"/>
                  <a:gd name="T15" fmla="*/ 6 h 6"/>
                  <a:gd name="T16" fmla="*/ 9 w 18"/>
                  <a:gd name="T17" fmla="*/ 0 h 6"/>
                  <a:gd name="T18" fmla="*/ 9 w 18"/>
                  <a:gd name="T19" fmla="*/ 0 h 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8"/>
                  <a:gd name="T31" fmla="*/ 0 h 6"/>
                  <a:gd name="T32" fmla="*/ 18 w 18"/>
                  <a:gd name="T33" fmla="*/ 6 h 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8" h="6">
                    <a:moveTo>
                      <a:pt x="12" y="0"/>
                    </a:move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12" y="6"/>
                    </a:lnTo>
                    <a:lnTo>
                      <a:pt x="18" y="6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FB0F0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68" name="Freeform 202"/>
              <p:cNvSpPr>
                <a:spLocks/>
              </p:cNvSpPr>
              <p:nvPr/>
            </p:nvSpPr>
            <p:spPr bwMode="auto">
              <a:xfrm>
                <a:off x="4332" y="1613"/>
                <a:ext cx="10" cy="13"/>
              </a:xfrm>
              <a:custGeom>
                <a:avLst/>
                <a:gdLst>
                  <a:gd name="T0" fmla="*/ 5 w 11"/>
                  <a:gd name="T1" fmla="*/ 0 h 11"/>
                  <a:gd name="T2" fmla="*/ 5 w 11"/>
                  <a:gd name="T3" fmla="*/ 6 h 11"/>
                  <a:gd name="T4" fmla="*/ 5 w 11"/>
                  <a:gd name="T5" fmla="*/ 6 h 11"/>
                  <a:gd name="T6" fmla="*/ 5 w 11"/>
                  <a:gd name="T7" fmla="*/ 6 h 11"/>
                  <a:gd name="T8" fmla="*/ 0 w 11"/>
                  <a:gd name="T9" fmla="*/ 6 h 11"/>
                  <a:gd name="T10" fmla="*/ 5 w 11"/>
                  <a:gd name="T11" fmla="*/ 11 h 11"/>
                  <a:gd name="T12" fmla="*/ 5 w 11"/>
                  <a:gd name="T13" fmla="*/ 11 h 11"/>
                  <a:gd name="T14" fmla="*/ 5 w 11"/>
                  <a:gd name="T15" fmla="*/ 11 h 11"/>
                  <a:gd name="T16" fmla="*/ 11 w 11"/>
                  <a:gd name="T17" fmla="*/ 11 h 11"/>
                  <a:gd name="T18" fmla="*/ 11 w 11"/>
                  <a:gd name="T19" fmla="*/ 6 h 11"/>
                  <a:gd name="T20" fmla="*/ 11 w 11"/>
                  <a:gd name="T21" fmla="*/ 6 h 11"/>
                  <a:gd name="T22" fmla="*/ 11 w 11"/>
                  <a:gd name="T23" fmla="*/ 6 h 11"/>
                  <a:gd name="T24" fmla="*/ 5 w 11"/>
                  <a:gd name="T25" fmla="*/ 0 h 11"/>
                  <a:gd name="T26" fmla="*/ 5 w 11"/>
                  <a:gd name="T27" fmla="*/ 0 h 11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"/>
                  <a:gd name="T43" fmla="*/ 0 h 11"/>
                  <a:gd name="T44" fmla="*/ 11 w 11"/>
                  <a:gd name="T45" fmla="*/ 11 h 11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" h="11">
                    <a:moveTo>
                      <a:pt x="5" y="0"/>
                    </a:moveTo>
                    <a:lnTo>
                      <a:pt x="5" y="6"/>
                    </a:lnTo>
                    <a:lnTo>
                      <a:pt x="0" y="6"/>
                    </a:lnTo>
                    <a:lnTo>
                      <a:pt x="5" y="11"/>
                    </a:lnTo>
                    <a:lnTo>
                      <a:pt x="11" y="11"/>
                    </a:lnTo>
                    <a:lnTo>
                      <a:pt x="11" y="6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F7F61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69" name="Freeform 203"/>
              <p:cNvSpPr>
                <a:spLocks/>
              </p:cNvSpPr>
              <p:nvPr/>
            </p:nvSpPr>
            <p:spPr bwMode="auto">
              <a:xfrm>
                <a:off x="4326" y="1626"/>
                <a:ext cx="16" cy="11"/>
              </a:xfrm>
              <a:custGeom>
                <a:avLst/>
                <a:gdLst>
                  <a:gd name="T0" fmla="*/ 6 w 17"/>
                  <a:gd name="T1" fmla="*/ 0 h 12"/>
                  <a:gd name="T2" fmla="*/ 6 w 17"/>
                  <a:gd name="T3" fmla="*/ 0 h 12"/>
                  <a:gd name="T4" fmla="*/ 11 w 17"/>
                  <a:gd name="T5" fmla="*/ 0 h 12"/>
                  <a:gd name="T6" fmla="*/ 11 w 17"/>
                  <a:gd name="T7" fmla="*/ 0 h 12"/>
                  <a:gd name="T8" fmla="*/ 17 w 17"/>
                  <a:gd name="T9" fmla="*/ 0 h 12"/>
                  <a:gd name="T10" fmla="*/ 17 w 17"/>
                  <a:gd name="T11" fmla="*/ 6 h 12"/>
                  <a:gd name="T12" fmla="*/ 11 w 17"/>
                  <a:gd name="T13" fmla="*/ 12 h 12"/>
                  <a:gd name="T14" fmla="*/ 11 w 17"/>
                  <a:gd name="T15" fmla="*/ 12 h 12"/>
                  <a:gd name="T16" fmla="*/ 6 w 17"/>
                  <a:gd name="T17" fmla="*/ 12 h 12"/>
                  <a:gd name="T18" fmla="*/ 0 w 17"/>
                  <a:gd name="T19" fmla="*/ 12 h 12"/>
                  <a:gd name="T20" fmla="*/ 6 w 17"/>
                  <a:gd name="T21" fmla="*/ 0 h 12"/>
                  <a:gd name="T22" fmla="*/ 6 w 17"/>
                  <a:gd name="T23" fmla="*/ 0 h 12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7"/>
                  <a:gd name="T37" fmla="*/ 0 h 12"/>
                  <a:gd name="T38" fmla="*/ 17 w 17"/>
                  <a:gd name="T39" fmla="*/ 12 h 12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7" h="12">
                    <a:moveTo>
                      <a:pt x="6" y="0"/>
                    </a:moveTo>
                    <a:lnTo>
                      <a:pt x="6" y="0"/>
                    </a:lnTo>
                    <a:lnTo>
                      <a:pt x="11" y="0"/>
                    </a:lnTo>
                    <a:lnTo>
                      <a:pt x="17" y="0"/>
                    </a:lnTo>
                    <a:lnTo>
                      <a:pt x="17" y="6"/>
                    </a:lnTo>
                    <a:lnTo>
                      <a:pt x="11" y="12"/>
                    </a:lnTo>
                    <a:lnTo>
                      <a:pt x="6" y="12"/>
                    </a:lnTo>
                    <a:lnTo>
                      <a:pt x="0" y="1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70" name="Freeform 204"/>
              <p:cNvSpPr>
                <a:spLocks/>
              </p:cNvSpPr>
              <p:nvPr/>
            </p:nvSpPr>
            <p:spPr bwMode="auto">
              <a:xfrm>
                <a:off x="4326" y="1626"/>
                <a:ext cx="16" cy="11"/>
              </a:xfrm>
              <a:custGeom>
                <a:avLst/>
                <a:gdLst>
                  <a:gd name="T0" fmla="*/ 0 w 17"/>
                  <a:gd name="T1" fmla="*/ 0 h 12"/>
                  <a:gd name="T2" fmla="*/ 6 w 17"/>
                  <a:gd name="T3" fmla="*/ 0 h 12"/>
                  <a:gd name="T4" fmla="*/ 11 w 17"/>
                  <a:gd name="T5" fmla="*/ 6 h 12"/>
                  <a:gd name="T6" fmla="*/ 11 w 17"/>
                  <a:gd name="T7" fmla="*/ 6 h 12"/>
                  <a:gd name="T8" fmla="*/ 17 w 17"/>
                  <a:gd name="T9" fmla="*/ 6 h 12"/>
                  <a:gd name="T10" fmla="*/ 11 w 17"/>
                  <a:gd name="T11" fmla="*/ 12 h 12"/>
                  <a:gd name="T12" fmla="*/ 11 w 17"/>
                  <a:gd name="T13" fmla="*/ 12 h 12"/>
                  <a:gd name="T14" fmla="*/ 6 w 17"/>
                  <a:gd name="T15" fmla="*/ 12 h 12"/>
                  <a:gd name="T16" fmla="*/ 0 w 17"/>
                  <a:gd name="T17" fmla="*/ 6 h 12"/>
                  <a:gd name="T18" fmla="*/ 0 w 17"/>
                  <a:gd name="T19" fmla="*/ 0 h 12"/>
                  <a:gd name="T20" fmla="*/ 0 w 17"/>
                  <a:gd name="T21" fmla="*/ 0 h 1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7"/>
                  <a:gd name="T34" fmla="*/ 0 h 12"/>
                  <a:gd name="T35" fmla="*/ 17 w 17"/>
                  <a:gd name="T36" fmla="*/ 12 h 12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7" h="12">
                    <a:moveTo>
                      <a:pt x="0" y="0"/>
                    </a:moveTo>
                    <a:lnTo>
                      <a:pt x="6" y="0"/>
                    </a:lnTo>
                    <a:lnTo>
                      <a:pt x="11" y="6"/>
                    </a:lnTo>
                    <a:lnTo>
                      <a:pt x="17" y="6"/>
                    </a:lnTo>
                    <a:lnTo>
                      <a:pt x="11" y="12"/>
                    </a:lnTo>
                    <a:lnTo>
                      <a:pt x="6" y="12"/>
                    </a:lnTo>
                    <a:lnTo>
                      <a:pt x="0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B0F0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71" name="Freeform 205"/>
              <p:cNvSpPr>
                <a:spLocks/>
              </p:cNvSpPr>
              <p:nvPr/>
            </p:nvSpPr>
            <p:spPr bwMode="auto">
              <a:xfrm>
                <a:off x="4332" y="1630"/>
                <a:ext cx="10" cy="6"/>
              </a:xfrm>
              <a:custGeom>
                <a:avLst/>
                <a:gdLst>
                  <a:gd name="T0" fmla="*/ 5 w 11"/>
                  <a:gd name="T1" fmla="*/ 6 h 6"/>
                  <a:gd name="T2" fmla="*/ 5 w 11"/>
                  <a:gd name="T3" fmla="*/ 6 h 6"/>
                  <a:gd name="T4" fmla="*/ 5 w 11"/>
                  <a:gd name="T5" fmla="*/ 0 h 6"/>
                  <a:gd name="T6" fmla="*/ 5 w 11"/>
                  <a:gd name="T7" fmla="*/ 0 h 6"/>
                  <a:gd name="T8" fmla="*/ 5 w 11"/>
                  <a:gd name="T9" fmla="*/ 0 h 6"/>
                  <a:gd name="T10" fmla="*/ 11 w 11"/>
                  <a:gd name="T11" fmla="*/ 0 h 6"/>
                  <a:gd name="T12" fmla="*/ 11 w 11"/>
                  <a:gd name="T13" fmla="*/ 0 h 6"/>
                  <a:gd name="T14" fmla="*/ 11 w 11"/>
                  <a:gd name="T15" fmla="*/ 0 h 6"/>
                  <a:gd name="T16" fmla="*/ 5 w 11"/>
                  <a:gd name="T17" fmla="*/ 0 h 6"/>
                  <a:gd name="T18" fmla="*/ 5 w 11"/>
                  <a:gd name="T19" fmla="*/ 0 h 6"/>
                  <a:gd name="T20" fmla="*/ 5 w 11"/>
                  <a:gd name="T21" fmla="*/ 0 h 6"/>
                  <a:gd name="T22" fmla="*/ 0 w 11"/>
                  <a:gd name="T23" fmla="*/ 0 h 6"/>
                  <a:gd name="T24" fmla="*/ 0 w 11"/>
                  <a:gd name="T25" fmla="*/ 0 h 6"/>
                  <a:gd name="T26" fmla="*/ 0 w 11"/>
                  <a:gd name="T27" fmla="*/ 0 h 6"/>
                  <a:gd name="T28" fmla="*/ 0 w 11"/>
                  <a:gd name="T29" fmla="*/ 0 h 6"/>
                  <a:gd name="T30" fmla="*/ 0 w 11"/>
                  <a:gd name="T31" fmla="*/ 0 h 6"/>
                  <a:gd name="T32" fmla="*/ 0 w 11"/>
                  <a:gd name="T33" fmla="*/ 0 h 6"/>
                  <a:gd name="T34" fmla="*/ 0 w 11"/>
                  <a:gd name="T35" fmla="*/ 0 h 6"/>
                  <a:gd name="T36" fmla="*/ 0 w 11"/>
                  <a:gd name="T37" fmla="*/ 0 h 6"/>
                  <a:gd name="T38" fmla="*/ 0 w 11"/>
                  <a:gd name="T39" fmla="*/ 0 h 6"/>
                  <a:gd name="T40" fmla="*/ 0 w 11"/>
                  <a:gd name="T41" fmla="*/ 0 h 6"/>
                  <a:gd name="T42" fmla="*/ 0 w 11"/>
                  <a:gd name="T43" fmla="*/ 0 h 6"/>
                  <a:gd name="T44" fmla="*/ 0 w 11"/>
                  <a:gd name="T45" fmla="*/ 0 h 6"/>
                  <a:gd name="T46" fmla="*/ 0 w 11"/>
                  <a:gd name="T47" fmla="*/ 0 h 6"/>
                  <a:gd name="T48" fmla="*/ 0 w 11"/>
                  <a:gd name="T49" fmla="*/ 0 h 6"/>
                  <a:gd name="T50" fmla="*/ 0 w 11"/>
                  <a:gd name="T51" fmla="*/ 0 h 6"/>
                  <a:gd name="T52" fmla="*/ 0 w 11"/>
                  <a:gd name="T53" fmla="*/ 0 h 6"/>
                  <a:gd name="T54" fmla="*/ 0 w 11"/>
                  <a:gd name="T55" fmla="*/ 0 h 6"/>
                  <a:gd name="T56" fmla="*/ 0 w 11"/>
                  <a:gd name="T57" fmla="*/ 0 h 6"/>
                  <a:gd name="T58" fmla="*/ 0 w 11"/>
                  <a:gd name="T59" fmla="*/ 0 h 6"/>
                  <a:gd name="T60" fmla="*/ 0 w 11"/>
                  <a:gd name="T61" fmla="*/ 0 h 6"/>
                  <a:gd name="T62" fmla="*/ 0 w 11"/>
                  <a:gd name="T63" fmla="*/ 0 h 6"/>
                  <a:gd name="T64" fmla="*/ 5 w 11"/>
                  <a:gd name="T65" fmla="*/ 0 h 6"/>
                  <a:gd name="T66" fmla="*/ 5 w 11"/>
                  <a:gd name="T67" fmla="*/ 0 h 6"/>
                  <a:gd name="T68" fmla="*/ 5 w 11"/>
                  <a:gd name="T69" fmla="*/ 6 h 6"/>
                  <a:gd name="T70" fmla="*/ 5 w 11"/>
                  <a:gd name="T71" fmla="*/ 6 h 6"/>
                  <a:gd name="T72" fmla="*/ 5 w 11"/>
                  <a:gd name="T73" fmla="*/ 6 h 6"/>
                  <a:gd name="T74" fmla="*/ 5 w 11"/>
                  <a:gd name="T75" fmla="*/ 0 h 6"/>
                  <a:gd name="T76" fmla="*/ 5 w 11"/>
                  <a:gd name="T77" fmla="*/ 0 h 6"/>
                  <a:gd name="T78" fmla="*/ 5 w 11"/>
                  <a:gd name="T79" fmla="*/ 0 h 6"/>
                  <a:gd name="T80" fmla="*/ 5 w 11"/>
                  <a:gd name="T81" fmla="*/ 0 h 6"/>
                  <a:gd name="T82" fmla="*/ 5 w 11"/>
                  <a:gd name="T83" fmla="*/ 6 h 6"/>
                  <a:gd name="T84" fmla="*/ 5 w 11"/>
                  <a:gd name="T85" fmla="*/ 6 h 6"/>
                  <a:gd name="T86" fmla="*/ 5 w 11"/>
                  <a:gd name="T87" fmla="*/ 6 h 6"/>
                  <a:gd name="T88" fmla="*/ 5 w 11"/>
                  <a:gd name="T89" fmla="*/ 6 h 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w 11"/>
                  <a:gd name="T136" fmla="*/ 0 h 6"/>
                  <a:gd name="T137" fmla="*/ 11 w 11"/>
                  <a:gd name="T138" fmla="*/ 6 h 6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T135" t="T136" r="T137" b="T138"/>
                <a:pathLst>
                  <a:path w="11" h="6">
                    <a:moveTo>
                      <a:pt x="5" y="6"/>
                    </a:moveTo>
                    <a:lnTo>
                      <a:pt x="5" y="6"/>
                    </a:lnTo>
                    <a:lnTo>
                      <a:pt x="5" y="0"/>
                    </a:lnTo>
                    <a:lnTo>
                      <a:pt x="11" y="0"/>
                    </a:lnTo>
                    <a:lnTo>
                      <a:pt x="5" y="0"/>
                    </a:lnTo>
                    <a:lnTo>
                      <a:pt x="0" y="0"/>
                    </a:lnTo>
                    <a:lnTo>
                      <a:pt x="5" y="0"/>
                    </a:lnTo>
                    <a:lnTo>
                      <a:pt x="5" y="6"/>
                    </a:lnTo>
                    <a:lnTo>
                      <a:pt x="5" y="0"/>
                    </a:lnTo>
                    <a:lnTo>
                      <a:pt x="5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72" name="Freeform 206"/>
              <p:cNvSpPr>
                <a:spLocks/>
              </p:cNvSpPr>
              <p:nvPr/>
            </p:nvSpPr>
            <p:spPr bwMode="auto">
              <a:xfrm>
                <a:off x="4315" y="1617"/>
                <a:ext cx="12" cy="13"/>
              </a:xfrm>
              <a:custGeom>
                <a:avLst/>
                <a:gdLst>
                  <a:gd name="T0" fmla="*/ 6 w 12"/>
                  <a:gd name="T1" fmla="*/ 11 h 11"/>
                  <a:gd name="T2" fmla="*/ 6 w 12"/>
                  <a:gd name="T3" fmla="*/ 11 h 11"/>
                  <a:gd name="T4" fmla="*/ 6 w 12"/>
                  <a:gd name="T5" fmla="*/ 5 h 11"/>
                  <a:gd name="T6" fmla="*/ 6 w 12"/>
                  <a:gd name="T7" fmla="*/ 5 h 11"/>
                  <a:gd name="T8" fmla="*/ 6 w 12"/>
                  <a:gd name="T9" fmla="*/ 5 h 11"/>
                  <a:gd name="T10" fmla="*/ 6 w 12"/>
                  <a:gd name="T11" fmla="*/ 5 h 11"/>
                  <a:gd name="T12" fmla="*/ 6 w 12"/>
                  <a:gd name="T13" fmla="*/ 5 h 11"/>
                  <a:gd name="T14" fmla="*/ 6 w 12"/>
                  <a:gd name="T15" fmla="*/ 5 h 11"/>
                  <a:gd name="T16" fmla="*/ 6 w 12"/>
                  <a:gd name="T17" fmla="*/ 5 h 11"/>
                  <a:gd name="T18" fmla="*/ 6 w 12"/>
                  <a:gd name="T19" fmla="*/ 5 h 11"/>
                  <a:gd name="T20" fmla="*/ 6 w 12"/>
                  <a:gd name="T21" fmla="*/ 5 h 11"/>
                  <a:gd name="T22" fmla="*/ 6 w 12"/>
                  <a:gd name="T23" fmla="*/ 0 h 11"/>
                  <a:gd name="T24" fmla="*/ 0 w 12"/>
                  <a:gd name="T25" fmla="*/ 0 h 11"/>
                  <a:gd name="T26" fmla="*/ 0 w 12"/>
                  <a:gd name="T27" fmla="*/ 0 h 11"/>
                  <a:gd name="T28" fmla="*/ 0 w 12"/>
                  <a:gd name="T29" fmla="*/ 0 h 11"/>
                  <a:gd name="T30" fmla="*/ 0 w 12"/>
                  <a:gd name="T31" fmla="*/ 5 h 11"/>
                  <a:gd name="T32" fmla="*/ 0 w 12"/>
                  <a:gd name="T33" fmla="*/ 5 h 11"/>
                  <a:gd name="T34" fmla="*/ 0 w 12"/>
                  <a:gd name="T35" fmla="*/ 5 h 11"/>
                  <a:gd name="T36" fmla="*/ 0 w 12"/>
                  <a:gd name="T37" fmla="*/ 5 h 11"/>
                  <a:gd name="T38" fmla="*/ 0 w 12"/>
                  <a:gd name="T39" fmla="*/ 5 h 11"/>
                  <a:gd name="T40" fmla="*/ 6 w 12"/>
                  <a:gd name="T41" fmla="*/ 5 h 11"/>
                  <a:gd name="T42" fmla="*/ 0 w 12"/>
                  <a:gd name="T43" fmla="*/ 5 h 11"/>
                  <a:gd name="T44" fmla="*/ 6 w 12"/>
                  <a:gd name="T45" fmla="*/ 11 h 11"/>
                  <a:gd name="T46" fmla="*/ 6 w 12"/>
                  <a:gd name="T47" fmla="*/ 11 h 11"/>
                  <a:gd name="T48" fmla="*/ 6 w 12"/>
                  <a:gd name="T49" fmla="*/ 5 h 11"/>
                  <a:gd name="T50" fmla="*/ 6 w 12"/>
                  <a:gd name="T51" fmla="*/ 5 h 11"/>
                  <a:gd name="T52" fmla="*/ 6 w 12"/>
                  <a:gd name="T53" fmla="*/ 5 h 11"/>
                  <a:gd name="T54" fmla="*/ 6 w 12"/>
                  <a:gd name="T55" fmla="*/ 11 h 11"/>
                  <a:gd name="T56" fmla="*/ 6 w 12"/>
                  <a:gd name="T57" fmla="*/ 11 h 11"/>
                  <a:gd name="T58" fmla="*/ 6 w 12"/>
                  <a:gd name="T59" fmla="*/ 11 h 11"/>
                  <a:gd name="T60" fmla="*/ 6 w 12"/>
                  <a:gd name="T61" fmla="*/ 5 h 11"/>
                  <a:gd name="T62" fmla="*/ 6 w 12"/>
                  <a:gd name="T63" fmla="*/ 5 h 11"/>
                  <a:gd name="T64" fmla="*/ 6 w 12"/>
                  <a:gd name="T65" fmla="*/ 5 h 11"/>
                  <a:gd name="T66" fmla="*/ 6 w 12"/>
                  <a:gd name="T67" fmla="*/ 5 h 11"/>
                  <a:gd name="T68" fmla="*/ 6 w 12"/>
                  <a:gd name="T69" fmla="*/ 5 h 11"/>
                  <a:gd name="T70" fmla="*/ 6 w 12"/>
                  <a:gd name="T71" fmla="*/ 11 h 11"/>
                  <a:gd name="T72" fmla="*/ 6 w 12"/>
                  <a:gd name="T73" fmla="*/ 11 h 11"/>
                  <a:gd name="T74" fmla="*/ 6 w 12"/>
                  <a:gd name="T75" fmla="*/ 5 h 11"/>
                  <a:gd name="T76" fmla="*/ 6 w 12"/>
                  <a:gd name="T77" fmla="*/ 5 h 11"/>
                  <a:gd name="T78" fmla="*/ 6 w 12"/>
                  <a:gd name="T79" fmla="*/ 5 h 11"/>
                  <a:gd name="T80" fmla="*/ 6 w 12"/>
                  <a:gd name="T81" fmla="*/ 11 h 11"/>
                  <a:gd name="T82" fmla="*/ 6 w 12"/>
                  <a:gd name="T83" fmla="*/ 11 h 11"/>
                  <a:gd name="T84" fmla="*/ 6 w 12"/>
                  <a:gd name="T85" fmla="*/ 11 h 11"/>
                  <a:gd name="T86" fmla="*/ 6 w 12"/>
                  <a:gd name="T87" fmla="*/ 11 h 11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w 12"/>
                  <a:gd name="T133" fmla="*/ 0 h 11"/>
                  <a:gd name="T134" fmla="*/ 12 w 12"/>
                  <a:gd name="T135" fmla="*/ 11 h 11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T132" t="T133" r="T134" b="T135"/>
                <a:pathLst>
                  <a:path w="12" h="11">
                    <a:moveTo>
                      <a:pt x="12" y="11"/>
                    </a:moveTo>
                    <a:lnTo>
                      <a:pt x="12" y="11"/>
                    </a:lnTo>
                    <a:lnTo>
                      <a:pt x="12" y="5"/>
                    </a:lnTo>
                    <a:lnTo>
                      <a:pt x="6" y="5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5"/>
                    </a:lnTo>
                    <a:lnTo>
                      <a:pt x="6" y="5"/>
                    </a:lnTo>
                    <a:lnTo>
                      <a:pt x="0" y="5"/>
                    </a:lnTo>
                    <a:lnTo>
                      <a:pt x="6" y="11"/>
                    </a:lnTo>
                    <a:lnTo>
                      <a:pt x="6" y="5"/>
                    </a:lnTo>
                    <a:lnTo>
                      <a:pt x="6" y="11"/>
                    </a:lnTo>
                    <a:lnTo>
                      <a:pt x="6" y="5"/>
                    </a:lnTo>
                    <a:lnTo>
                      <a:pt x="12" y="11"/>
                    </a:lnTo>
                    <a:lnTo>
                      <a:pt x="12" y="5"/>
                    </a:lnTo>
                    <a:lnTo>
                      <a:pt x="12" y="1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73" name="Freeform 207"/>
              <p:cNvSpPr>
                <a:spLocks/>
              </p:cNvSpPr>
              <p:nvPr/>
            </p:nvSpPr>
            <p:spPr bwMode="auto">
              <a:xfrm>
                <a:off x="4315" y="1617"/>
                <a:ext cx="6" cy="2"/>
              </a:xfrm>
              <a:custGeom>
                <a:avLst/>
                <a:gdLst>
                  <a:gd name="T0" fmla="*/ 6 w 6"/>
                  <a:gd name="T1" fmla="*/ 0 h 1"/>
                  <a:gd name="T2" fmla="*/ 6 w 6"/>
                  <a:gd name="T3" fmla="*/ 0 h 1"/>
                  <a:gd name="T4" fmla="*/ 6 w 6"/>
                  <a:gd name="T5" fmla="*/ 0 h 1"/>
                  <a:gd name="T6" fmla="*/ 6 w 6"/>
                  <a:gd name="T7" fmla="*/ 0 h 1"/>
                  <a:gd name="T8" fmla="*/ 6 w 6"/>
                  <a:gd name="T9" fmla="*/ 0 h 1"/>
                  <a:gd name="T10" fmla="*/ 6 w 6"/>
                  <a:gd name="T11" fmla="*/ 0 h 1"/>
                  <a:gd name="T12" fmla="*/ 6 w 6"/>
                  <a:gd name="T13" fmla="*/ 0 h 1"/>
                  <a:gd name="T14" fmla="*/ 6 w 6"/>
                  <a:gd name="T15" fmla="*/ 0 h 1"/>
                  <a:gd name="T16" fmla="*/ 0 w 6"/>
                  <a:gd name="T17" fmla="*/ 0 h 1"/>
                  <a:gd name="T18" fmla="*/ 0 w 6"/>
                  <a:gd name="T19" fmla="*/ 0 h 1"/>
                  <a:gd name="T20" fmla="*/ 0 w 6"/>
                  <a:gd name="T21" fmla="*/ 0 h 1"/>
                  <a:gd name="T22" fmla="*/ 0 w 6"/>
                  <a:gd name="T23" fmla="*/ 0 h 1"/>
                  <a:gd name="T24" fmla="*/ 0 w 6"/>
                  <a:gd name="T25" fmla="*/ 0 h 1"/>
                  <a:gd name="T26" fmla="*/ 0 w 6"/>
                  <a:gd name="T27" fmla="*/ 0 h 1"/>
                  <a:gd name="T28" fmla="*/ 0 w 6"/>
                  <a:gd name="T29" fmla="*/ 0 h 1"/>
                  <a:gd name="T30" fmla="*/ 6 w 6"/>
                  <a:gd name="T31" fmla="*/ 0 h 1"/>
                  <a:gd name="T32" fmla="*/ 6 w 6"/>
                  <a:gd name="T33" fmla="*/ 0 h 1"/>
                  <a:gd name="T34" fmla="*/ 6 w 6"/>
                  <a:gd name="T35" fmla="*/ 0 h 1"/>
                  <a:gd name="T36" fmla="*/ 6 w 6"/>
                  <a:gd name="T37" fmla="*/ 0 h 1"/>
                  <a:gd name="T38" fmla="*/ 6 w 6"/>
                  <a:gd name="T39" fmla="*/ 0 h 1"/>
                  <a:gd name="T40" fmla="*/ 6 w 6"/>
                  <a:gd name="T41" fmla="*/ 0 h 1"/>
                  <a:gd name="T42" fmla="*/ 6 w 6"/>
                  <a:gd name="T43" fmla="*/ 0 h 1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6"/>
                  <a:gd name="T67" fmla="*/ 0 h 1"/>
                  <a:gd name="T68" fmla="*/ 6 w 6"/>
                  <a:gd name="T69" fmla="*/ 1 h 1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6" h="1">
                    <a:moveTo>
                      <a:pt x="6" y="0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B0F0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74" name="Freeform 208"/>
              <p:cNvSpPr>
                <a:spLocks/>
              </p:cNvSpPr>
              <p:nvPr/>
            </p:nvSpPr>
            <p:spPr bwMode="auto">
              <a:xfrm>
                <a:off x="4315" y="1617"/>
                <a:ext cx="6" cy="6"/>
              </a:xfrm>
              <a:custGeom>
                <a:avLst/>
                <a:gdLst>
                  <a:gd name="T0" fmla="*/ 6 w 6"/>
                  <a:gd name="T1" fmla="*/ 0 h 5"/>
                  <a:gd name="T2" fmla="*/ 0 w 6"/>
                  <a:gd name="T3" fmla="*/ 0 h 5"/>
                  <a:gd name="T4" fmla="*/ 6 w 6"/>
                  <a:gd name="T5" fmla="*/ 5 h 5"/>
                  <a:gd name="T6" fmla="*/ 6 w 6"/>
                  <a:gd name="T7" fmla="*/ 0 h 5"/>
                  <a:gd name="T8" fmla="*/ 6 w 6"/>
                  <a:gd name="T9" fmla="*/ 0 h 5"/>
                  <a:gd name="T10" fmla="*/ 6 w 6"/>
                  <a:gd name="T11" fmla="*/ 0 h 5"/>
                  <a:gd name="T12" fmla="*/ 6 w 6"/>
                  <a:gd name="T13" fmla="*/ 5 h 5"/>
                  <a:gd name="T14" fmla="*/ 6 w 6"/>
                  <a:gd name="T15" fmla="*/ 5 h 5"/>
                  <a:gd name="T16" fmla="*/ 6 w 6"/>
                  <a:gd name="T17" fmla="*/ 5 h 5"/>
                  <a:gd name="T18" fmla="*/ 6 w 6"/>
                  <a:gd name="T19" fmla="*/ 0 h 5"/>
                  <a:gd name="T20" fmla="*/ 6 w 6"/>
                  <a:gd name="T21" fmla="*/ 0 h 5"/>
                  <a:gd name="T22" fmla="*/ 6 w 6"/>
                  <a:gd name="T23" fmla="*/ 0 h 5"/>
                  <a:gd name="T24" fmla="*/ 6 w 6"/>
                  <a:gd name="T25" fmla="*/ 0 h 5"/>
                  <a:gd name="T26" fmla="*/ 6 w 6"/>
                  <a:gd name="T27" fmla="*/ 0 h 5"/>
                  <a:gd name="T28" fmla="*/ 6 w 6"/>
                  <a:gd name="T29" fmla="*/ 0 h 5"/>
                  <a:gd name="T30" fmla="*/ 6 w 6"/>
                  <a:gd name="T31" fmla="*/ 0 h 5"/>
                  <a:gd name="T32" fmla="*/ 6 w 6"/>
                  <a:gd name="T33" fmla="*/ 0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6"/>
                  <a:gd name="T52" fmla="*/ 0 h 5"/>
                  <a:gd name="T53" fmla="*/ 6 w 6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6" h="5">
                    <a:moveTo>
                      <a:pt x="6" y="0"/>
                    </a:moveTo>
                    <a:lnTo>
                      <a:pt x="0" y="0"/>
                    </a:lnTo>
                    <a:lnTo>
                      <a:pt x="6" y="5"/>
                    </a:lnTo>
                    <a:lnTo>
                      <a:pt x="6" y="0"/>
                    </a:lnTo>
                    <a:lnTo>
                      <a:pt x="6" y="5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B0F0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75" name="Freeform 209"/>
              <p:cNvSpPr>
                <a:spLocks/>
              </p:cNvSpPr>
              <p:nvPr/>
            </p:nvSpPr>
            <p:spPr bwMode="auto">
              <a:xfrm>
                <a:off x="4303" y="1626"/>
                <a:ext cx="6" cy="0"/>
              </a:xfrm>
              <a:custGeom>
                <a:avLst/>
                <a:gdLst>
                  <a:gd name="T0" fmla="*/ 0 w 6"/>
                  <a:gd name="T1" fmla="*/ 0 h 1"/>
                  <a:gd name="T2" fmla="*/ 0 w 6"/>
                  <a:gd name="T3" fmla="*/ 0 h 1"/>
                  <a:gd name="T4" fmla="*/ 0 w 6"/>
                  <a:gd name="T5" fmla="*/ 0 h 1"/>
                  <a:gd name="T6" fmla="*/ 6 w 6"/>
                  <a:gd name="T7" fmla="*/ 0 h 1"/>
                  <a:gd name="T8" fmla="*/ 6 w 6"/>
                  <a:gd name="T9" fmla="*/ 0 h 1"/>
                  <a:gd name="T10" fmla="*/ 0 w 6"/>
                  <a:gd name="T11" fmla="*/ 0 h 1"/>
                  <a:gd name="T12" fmla="*/ 0 w 6"/>
                  <a:gd name="T13" fmla="*/ 0 h 1"/>
                  <a:gd name="T14" fmla="*/ 0 w 6"/>
                  <a:gd name="T15" fmla="*/ 0 h 1"/>
                  <a:gd name="T16" fmla="*/ 0 w 6"/>
                  <a:gd name="T17" fmla="*/ 0 h 1"/>
                  <a:gd name="T18" fmla="*/ 0 w 6"/>
                  <a:gd name="T19" fmla="*/ 0 h 1"/>
                  <a:gd name="T20" fmla="*/ 0 w 6"/>
                  <a:gd name="T21" fmla="*/ 0 h 1"/>
                  <a:gd name="T22" fmla="*/ 0 w 6"/>
                  <a:gd name="T23" fmla="*/ 0 h 1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6"/>
                  <a:gd name="T37" fmla="*/ 0 h 1"/>
                  <a:gd name="T38" fmla="*/ 6 w 6"/>
                  <a:gd name="T39" fmla="*/ 1 h 1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6" h="1">
                    <a:moveTo>
                      <a:pt x="0" y="0"/>
                    </a:moveTo>
                    <a:lnTo>
                      <a:pt x="0" y="0"/>
                    </a:lnTo>
                    <a:lnTo>
                      <a:pt x="6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CCF4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76" name="Freeform 210"/>
              <p:cNvSpPr>
                <a:spLocks/>
              </p:cNvSpPr>
              <p:nvPr/>
            </p:nvSpPr>
            <p:spPr bwMode="auto">
              <a:xfrm>
                <a:off x="4297" y="1617"/>
                <a:ext cx="6" cy="2"/>
              </a:xfrm>
              <a:custGeom>
                <a:avLst/>
                <a:gdLst>
                  <a:gd name="T0" fmla="*/ 0 w 6"/>
                  <a:gd name="T1" fmla="*/ 0 h 1"/>
                  <a:gd name="T2" fmla="*/ 0 w 6"/>
                  <a:gd name="T3" fmla="*/ 0 h 1"/>
                  <a:gd name="T4" fmla="*/ 0 w 6"/>
                  <a:gd name="T5" fmla="*/ 0 h 1"/>
                  <a:gd name="T6" fmla="*/ 6 w 6"/>
                  <a:gd name="T7" fmla="*/ 0 h 1"/>
                  <a:gd name="T8" fmla="*/ 6 w 6"/>
                  <a:gd name="T9" fmla="*/ 0 h 1"/>
                  <a:gd name="T10" fmla="*/ 6 w 6"/>
                  <a:gd name="T11" fmla="*/ 0 h 1"/>
                  <a:gd name="T12" fmla="*/ 6 w 6"/>
                  <a:gd name="T13" fmla="*/ 0 h 1"/>
                  <a:gd name="T14" fmla="*/ 0 w 6"/>
                  <a:gd name="T15" fmla="*/ 0 h 1"/>
                  <a:gd name="T16" fmla="*/ 0 w 6"/>
                  <a:gd name="T17" fmla="*/ 0 h 1"/>
                  <a:gd name="T18" fmla="*/ 0 w 6"/>
                  <a:gd name="T19" fmla="*/ 0 h 1"/>
                  <a:gd name="T20" fmla="*/ 0 w 6"/>
                  <a:gd name="T21" fmla="*/ 0 h 1"/>
                  <a:gd name="T22" fmla="*/ 0 w 6"/>
                  <a:gd name="T23" fmla="*/ 0 h 1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6"/>
                  <a:gd name="T37" fmla="*/ 0 h 1"/>
                  <a:gd name="T38" fmla="*/ 6 w 6"/>
                  <a:gd name="T39" fmla="*/ 1 h 1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6" h="1">
                    <a:moveTo>
                      <a:pt x="0" y="0"/>
                    </a:moveTo>
                    <a:lnTo>
                      <a:pt x="0" y="0"/>
                    </a:lnTo>
                    <a:lnTo>
                      <a:pt x="6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CCF4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77" name="Freeform 211"/>
              <p:cNvSpPr>
                <a:spLocks/>
              </p:cNvSpPr>
              <p:nvPr/>
            </p:nvSpPr>
            <p:spPr bwMode="auto">
              <a:xfrm>
                <a:off x="4309" y="1617"/>
                <a:ext cx="2" cy="2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  <a:gd name="T4" fmla="*/ 0 w 1"/>
                  <a:gd name="T5" fmla="*/ 0 h 1"/>
                  <a:gd name="T6" fmla="*/ 0 w 1"/>
                  <a:gd name="T7" fmla="*/ 0 h 1"/>
                  <a:gd name="T8" fmla="*/ 0 w 1"/>
                  <a:gd name="T9" fmla="*/ 0 h 1"/>
                  <a:gd name="T10" fmla="*/ 0 w 1"/>
                  <a:gd name="T11" fmla="*/ 0 h 1"/>
                  <a:gd name="T12" fmla="*/ 0 w 1"/>
                  <a:gd name="T13" fmla="*/ 0 h 1"/>
                  <a:gd name="T14" fmla="*/ 0 w 1"/>
                  <a:gd name="T15" fmla="*/ 0 h 1"/>
                  <a:gd name="T16" fmla="*/ 0 w 1"/>
                  <a:gd name="T17" fmla="*/ 0 h 1"/>
                  <a:gd name="T18" fmla="*/ 0 w 1"/>
                  <a:gd name="T19" fmla="*/ 0 h 1"/>
                  <a:gd name="T20" fmla="*/ 0 w 1"/>
                  <a:gd name="T21" fmla="*/ 0 h 1"/>
                  <a:gd name="T22" fmla="*/ 0 w 1"/>
                  <a:gd name="T23" fmla="*/ 0 h 1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"/>
                  <a:gd name="T37" fmla="*/ 0 h 1"/>
                  <a:gd name="T38" fmla="*/ 1 w 1"/>
                  <a:gd name="T39" fmla="*/ 1 h 1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CCF4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78" name="Freeform 212"/>
              <p:cNvSpPr>
                <a:spLocks/>
              </p:cNvSpPr>
              <p:nvPr/>
            </p:nvSpPr>
            <p:spPr bwMode="auto">
              <a:xfrm>
                <a:off x="4187" y="1590"/>
                <a:ext cx="238" cy="162"/>
              </a:xfrm>
              <a:custGeom>
                <a:avLst/>
                <a:gdLst>
                  <a:gd name="T0" fmla="*/ 40 w 244"/>
                  <a:gd name="T1" fmla="*/ 1704 h 156"/>
                  <a:gd name="T2" fmla="*/ 40 w 244"/>
                  <a:gd name="T3" fmla="*/ 0 h 156"/>
                  <a:gd name="T4" fmla="*/ 0 w 244"/>
                  <a:gd name="T5" fmla="*/ 0 h 156"/>
                  <a:gd name="T6" fmla="*/ 0 w 244"/>
                  <a:gd name="T7" fmla="*/ 1704 h 156"/>
                  <a:gd name="T8" fmla="*/ 40 w 244"/>
                  <a:gd name="T9" fmla="*/ 1704 h 156"/>
                  <a:gd name="T10" fmla="*/ 40 w 244"/>
                  <a:gd name="T11" fmla="*/ 1704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6"/>
                  <a:gd name="T20" fmla="*/ 244 w 244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6">
                    <a:moveTo>
                      <a:pt x="244" y="156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4" y="15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</p:grpSp>
        <p:grpSp>
          <p:nvGrpSpPr>
            <p:cNvPr id="31" name="Group 223"/>
            <p:cNvGrpSpPr>
              <a:grpSpLocks/>
            </p:cNvGrpSpPr>
            <p:nvPr userDrawn="1"/>
          </p:nvGrpSpPr>
          <p:grpSpPr bwMode="auto">
            <a:xfrm>
              <a:off x="2701793" y="5092835"/>
              <a:ext cx="164978" cy="104897"/>
              <a:chOff x="4184" y="1339"/>
              <a:chExt cx="238" cy="162"/>
            </a:xfrm>
          </p:grpSpPr>
          <p:sp>
            <p:nvSpPr>
              <p:cNvPr id="48" name="Freeform 224"/>
              <p:cNvSpPr>
                <a:spLocks/>
              </p:cNvSpPr>
              <p:nvPr/>
            </p:nvSpPr>
            <p:spPr bwMode="auto">
              <a:xfrm>
                <a:off x="4184" y="1339"/>
                <a:ext cx="238" cy="162"/>
              </a:xfrm>
              <a:custGeom>
                <a:avLst/>
                <a:gdLst>
                  <a:gd name="T0" fmla="*/ 40 w 244"/>
                  <a:gd name="T1" fmla="*/ 1704 h 156"/>
                  <a:gd name="T2" fmla="*/ 40 w 244"/>
                  <a:gd name="T3" fmla="*/ 0 h 156"/>
                  <a:gd name="T4" fmla="*/ 0 w 244"/>
                  <a:gd name="T5" fmla="*/ 0 h 156"/>
                  <a:gd name="T6" fmla="*/ 0 w 244"/>
                  <a:gd name="T7" fmla="*/ 1704 h 156"/>
                  <a:gd name="T8" fmla="*/ 40 w 244"/>
                  <a:gd name="T9" fmla="*/ 1704 h 156"/>
                  <a:gd name="T10" fmla="*/ 40 w 244"/>
                  <a:gd name="T11" fmla="*/ 1704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6"/>
                  <a:gd name="T20" fmla="*/ 244 w 244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6">
                    <a:moveTo>
                      <a:pt x="244" y="156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4" y="156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49" name="Freeform 225"/>
              <p:cNvSpPr>
                <a:spLocks/>
              </p:cNvSpPr>
              <p:nvPr/>
            </p:nvSpPr>
            <p:spPr bwMode="auto">
              <a:xfrm>
                <a:off x="4184" y="1339"/>
                <a:ext cx="238" cy="53"/>
              </a:xfrm>
              <a:custGeom>
                <a:avLst/>
                <a:gdLst>
                  <a:gd name="T0" fmla="*/ 40 w 244"/>
                  <a:gd name="T1" fmla="*/ 962 h 50"/>
                  <a:gd name="T2" fmla="*/ 40 w 244"/>
                  <a:gd name="T3" fmla="*/ 0 h 50"/>
                  <a:gd name="T4" fmla="*/ 0 w 244"/>
                  <a:gd name="T5" fmla="*/ 0 h 50"/>
                  <a:gd name="T6" fmla="*/ 0 w 244"/>
                  <a:gd name="T7" fmla="*/ 962 h 50"/>
                  <a:gd name="T8" fmla="*/ 40 w 244"/>
                  <a:gd name="T9" fmla="*/ 962 h 50"/>
                  <a:gd name="T10" fmla="*/ 40 w 244"/>
                  <a:gd name="T11" fmla="*/ 962 h 5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50"/>
                  <a:gd name="T20" fmla="*/ 244 w 244"/>
                  <a:gd name="T21" fmla="*/ 50 h 5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50">
                    <a:moveTo>
                      <a:pt x="244" y="50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50"/>
                    </a:lnTo>
                    <a:lnTo>
                      <a:pt x="244" y="50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50" name="Freeform 226"/>
              <p:cNvSpPr>
                <a:spLocks/>
              </p:cNvSpPr>
              <p:nvPr/>
            </p:nvSpPr>
            <p:spPr bwMode="auto">
              <a:xfrm>
                <a:off x="4184" y="1448"/>
                <a:ext cx="238" cy="53"/>
              </a:xfrm>
              <a:custGeom>
                <a:avLst/>
                <a:gdLst>
                  <a:gd name="T0" fmla="*/ 40 w 244"/>
                  <a:gd name="T1" fmla="*/ 962 h 50"/>
                  <a:gd name="T2" fmla="*/ 40 w 244"/>
                  <a:gd name="T3" fmla="*/ 0 h 50"/>
                  <a:gd name="T4" fmla="*/ 0 w 244"/>
                  <a:gd name="T5" fmla="*/ 0 h 50"/>
                  <a:gd name="T6" fmla="*/ 0 w 244"/>
                  <a:gd name="T7" fmla="*/ 962 h 50"/>
                  <a:gd name="T8" fmla="*/ 40 w 244"/>
                  <a:gd name="T9" fmla="*/ 962 h 50"/>
                  <a:gd name="T10" fmla="*/ 40 w 244"/>
                  <a:gd name="T11" fmla="*/ 962 h 5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50"/>
                  <a:gd name="T20" fmla="*/ 244 w 244"/>
                  <a:gd name="T21" fmla="*/ 50 h 5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50">
                    <a:moveTo>
                      <a:pt x="244" y="50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50"/>
                    </a:lnTo>
                    <a:lnTo>
                      <a:pt x="244" y="50"/>
                    </a:lnTo>
                    <a:close/>
                  </a:path>
                </a:pathLst>
              </a:custGeom>
              <a:solidFill>
                <a:srgbClr val="409D2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51" name="Freeform 227"/>
              <p:cNvSpPr>
                <a:spLocks/>
              </p:cNvSpPr>
              <p:nvPr/>
            </p:nvSpPr>
            <p:spPr bwMode="auto">
              <a:xfrm>
                <a:off x="4184" y="1339"/>
                <a:ext cx="238" cy="162"/>
              </a:xfrm>
              <a:custGeom>
                <a:avLst/>
                <a:gdLst>
                  <a:gd name="T0" fmla="*/ 40 w 244"/>
                  <a:gd name="T1" fmla="*/ 1704 h 156"/>
                  <a:gd name="T2" fmla="*/ 40 w 244"/>
                  <a:gd name="T3" fmla="*/ 0 h 156"/>
                  <a:gd name="T4" fmla="*/ 0 w 244"/>
                  <a:gd name="T5" fmla="*/ 0 h 156"/>
                  <a:gd name="T6" fmla="*/ 0 w 244"/>
                  <a:gd name="T7" fmla="*/ 1704 h 156"/>
                  <a:gd name="T8" fmla="*/ 40 w 244"/>
                  <a:gd name="T9" fmla="*/ 1704 h 156"/>
                  <a:gd name="T10" fmla="*/ 40 w 244"/>
                  <a:gd name="T11" fmla="*/ 1704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6"/>
                  <a:gd name="T20" fmla="*/ 244 w 244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6">
                    <a:moveTo>
                      <a:pt x="244" y="156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4" y="15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</p:grpSp>
        <p:grpSp>
          <p:nvGrpSpPr>
            <p:cNvPr id="32" name="Group 38"/>
            <p:cNvGrpSpPr>
              <a:grpSpLocks/>
            </p:cNvGrpSpPr>
            <p:nvPr userDrawn="1"/>
          </p:nvGrpSpPr>
          <p:grpSpPr bwMode="auto">
            <a:xfrm>
              <a:off x="1217956" y="5092835"/>
              <a:ext cx="164978" cy="104922"/>
              <a:chOff x="528" y="1773"/>
              <a:chExt cx="246" cy="156"/>
            </a:xfrm>
          </p:grpSpPr>
          <p:sp>
            <p:nvSpPr>
              <p:cNvPr id="44" name="Freeform 248"/>
              <p:cNvSpPr>
                <a:spLocks/>
              </p:cNvSpPr>
              <p:nvPr/>
            </p:nvSpPr>
            <p:spPr bwMode="auto">
              <a:xfrm>
                <a:off x="528" y="1773"/>
                <a:ext cx="246" cy="156"/>
              </a:xfrm>
              <a:custGeom>
                <a:avLst/>
                <a:gdLst>
                  <a:gd name="T0" fmla="*/ 445 w 244"/>
                  <a:gd name="T1" fmla="*/ 61 h 157"/>
                  <a:gd name="T2" fmla="*/ 445 w 244"/>
                  <a:gd name="T3" fmla="*/ 0 h 157"/>
                  <a:gd name="T4" fmla="*/ 0 w 244"/>
                  <a:gd name="T5" fmla="*/ 0 h 157"/>
                  <a:gd name="T6" fmla="*/ 0 w 244"/>
                  <a:gd name="T7" fmla="*/ 61 h 157"/>
                  <a:gd name="T8" fmla="*/ 445 w 244"/>
                  <a:gd name="T9" fmla="*/ 61 h 157"/>
                  <a:gd name="T10" fmla="*/ 445 w 244"/>
                  <a:gd name="T11" fmla="*/ 61 h 15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7"/>
                  <a:gd name="T20" fmla="*/ 244 w 244"/>
                  <a:gd name="T21" fmla="*/ 157 h 15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7">
                    <a:moveTo>
                      <a:pt x="244" y="157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7"/>
                    </a:lnTo>
                    <a:lnTo>
                      <a:pt x="244" y="15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45" name="Freeform 249"/>
              <p:cNvSpPr>
                <a:spLocks/>
              </p:cNvSpPr>
              <p:nvPr/>
            </p:nvSpPr>
            <p:spPr bwMode="auto">
              <a:xfrm>
                <a:off x="528" y="1850"/>
                <a:ext cx="246" cy="79"/>
              </a:xfrm>
              <a:custGeom>
                <a:avLst/>
                <a:gdLst>
                  <a:gd name="T0" fmla="*/ 2929 w 238"/>
                  <a:gd name="T1" fmla="*/ 39 h 79"/>
                  <a:gd name="T2" fmla="*/ 2929 w 238"/>
                  <a:gd name="T3" fmla="*/ 0 h 79"/>
                  <a:gd name="T4" fmla="*/ 0 w 238"/>
                  <a:gd name="T5" fmla="*/ 0 h 79"/>
                  <a:gd name="T6" fmla="*/ 0 w 238"/>
                  <a:gd name="T7" fmla="*/ 39 h 79"/>
                  <a:gd name="T8" fmla="*/ 2929 w 238"/>
                  <a:gd name="T9" fmla="*/ 39 h 79"/>
                  <a:gd name="T10" fmla="*/ 2929 w 238"/>
                  <a:gd name="T11" fmla="*/ 39 h 7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38"/>
                  <a:gd name="T19" fmla="*/ 0 h 79"/>
                  <a:gd name="T20" fmla="*/ 238 w 238"/>
                  <a:gd name="T21" fmla="*/ 79 h 7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38" h="79">
                    <a:moveTo>
                      <a:pt x="238" y="79"/>
                    </a:moveTo>
                    <a:lnTo>
                      <a:pt x="238" y="0"/>
                    </a:lnTo>
                    <a:lnTo>
                      <a:pt x="0" y="0"/>
                    </a:lnTo>
                    <a:lnTo>
                      <a:pt x="0" y="79"/>
                    </a:lnTo>
                    <a:lnTo>
                      <a:pt x="238" y="79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46" name="Freeform 250"/>
              <p:cNvSpPr>
                <a:spLocks/>
              </p:cNvSpPr>
              <p:nvPr/>
            </p:nvSpPr>
            <p:spPr bwMode="auto">
              <a:xfrm>
                <a:off x="528" y="1773"/>
                <a:ext cx="120" cy="156"/>
              </a:xfrm>
              <a:custGeom>
                <a:avLst/>
                <a:gdLst>
                  <a:gd name="T0" fmla="*/ 0 w 119"/>
                  <a:gd name="T1" fmla="*/ 0 h 157"/>
                  <a:gd name="T2" fmla="*/ 0 w 119"/>
                  <a:gd name="T3" fmla="*/ 61 h 157"/>
                  <a:gd name="T4" fmla="*/ 211 w 119"/>
                  <a:gd name="T5" fmla="*/ 39 h 157"/>
                  <a:gd name="T6" fmla="*/ 0 w 119"/>
                  <a:gd name="T7" fmla="*/ 0 h 157"/>
                  <a:gd name="T8" fmla="*/ 0 w 119"/>
                  <a:gd name="T9" fmla="*/ 0 h 15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19"/>
                  <a:gd name="T16" fmla="*/ 0 h 157"/>
                  <a:gd name="T17" fmla="*/ 119 w 119"/>
                  <a:gd name="T18" fmla="*/ 157 h 15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19" h="157">
                    <a:moveTo>
                      <a:pt x="0" y="0"/>
                    </a:moveTo>
                    <a:lnTo>
                      <a:pt x="0" y="157"/>
                    </a:lnTo>
                    <a:lnTo>
                      <a:pt x="119" y="7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A0C8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47" name="Freeform 251"/>
              <p:cNvSpPr>
                <a:spLocks/>
              </p:cNvSpPr>
              <p:nvPr/>
            </p:nvSpPr>
            <p:spPr bwMode="auto">
              <a:xfrm>
                <a:off x="528" y="1773"/>
                <a:ext cx="246" cy="156"/>
              </a:xfrm>
              <a:custGeom>
                <a:avLst/>
                <a:gdLst>
                  <a:gd name="T0" fmla="*/ 445 w 244"/>
                  <a:gd name="T1" fmla="*/ 61 h 157"/>
                  <a:gd name="T2" fmla="*/ 445 w 244"/>
                  <a:gd name="T3" fmla="*/ 0 h 157"/>
                  <a:gd name="T4" fmla="*/ 0 w 244"/>
                  <a:gd name="T5" fmla="*/ 0 h 157"/>
                  <a:gd name="T6" fmla="*/ 0 w 244"/>
                  <a:gd name="T7" fmla="*/ 61 h 157"/>
                  <a:gd name="T8" fmla="*/ 445 w 244"/>
                  <a:gd name="T9" fmla="*/ 61 h 157"/>
                  <a:gd name="T10" fmla="*/ 445 w 244"/>
                  <a:gd name="T11" fmla="*/ 61 h 15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7"/>
                  <a:gd name="T20" fmla="*/ 244 w 244"/>
                  <a:gd name="T21" fmla="*/ 157 h 15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7">
                    <a:moveTo>
                      <a:pt x="244" y="157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7"/>
                    </a:lnTo>
                    <a:lnTo>
                      <a:pt x="244" y="157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</p:grpSp>
        <p:grpSp>
          <p:nvGrpSpPr>
            <p:cNvPr id="33" name="Group 253"/>
            <p:cNvGrpSpPr>
              <a:grpSpLocks/>
            </p:cNvGrpSpPr>
            <p:nvPr userDrawn="1"/>
          </p:nvGrpSpPr>
          <p:grpSpPr bwMode="auto">
            <a:xfrm>
              <a:off x="793347" y="5092835"/>
              <a:ext cx="163271" cy="105273"/>
              <a:chOff x="528" y="1164"/>
              <a:chExt cx="237" cy="157"/>
            </a:xfrm>
          </p:grpSpPr>
          <p:sp>
            <p:nvSpPr>
              <p:cNvPr id="40" name="Rectangle 254"/>
              <p:cNvSpPr>
                <a:spLocks noChangeArrowheads="1"/>
              </p:cNvSpPr>
              <p:nvPr/>
            </p:nvSpPr>
            <p:spPr bwMode="auto">
              <a:xfrm>
                <a:off x="528" y="1164"/>
                <a:ext cx="237" cy="156"/>
              </a:xfrm>
              <a:prstGeom prst="rect">
                <a:avLst/>
              </a:prstGeom>
              <a:noFill/>
              <a:ln w="317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>
                  <a:spcBef>
                    <a:spcPct val="50000"/>
                  </a:spcBef>
                  <a:defRPr/>
                </a:pPr>
                <a:endParaRPr lang="en-US" sz="1108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1" name="Rectangle 255"/>
              <p:cNvSpPr>
                <a:spLocks noChangeArrowheads="1"/>
              </p:cNvSpPr>
              <p:nvPr/>
            </p:nvSpPr>
            <p:spPr bwMode="auto">
              <a:xfrm>
                <a:off x="528" y="1164"/>
                <a:ext cx="237" cy="53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>
                  <a:spcBef>
                    <a:spcPct val="50000"/>
                  </a:spcBef>
                  <a:defRPr/>
                </a:pPr>
                <a:endParaRPr lang="en-US" sz="1108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2" name="Rectangle 256"/>
              <p:cNvSpPr>
                <a:spLocks noChangeArrowheads="1"/>
              </p:cNvSpPr>
              <p:nvPr/>
            </p:nvSpPr>
            <p:spPr bwMode="auto">
              <a:xfrm>
                <a:off x="528" y="1217"/>
                <a:ext cx="237" cy="55"/>
              </a:xfrm>
              <a:prstGeom prst="rect">
                <a:avLst/>
              </a:prstGeom>
              <a:solidFill>
                <a:srgbClr val="00FF00"/>
              </a:solidFill>
              <a:ln w="3175">
                <a:solidFill>
                  <a:schemeClr val="tx1">
                    <a:lumMod val="50000"/>
                  </a:schemeClr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>
                  <a:spcBef>
                    <a:spcPct val="50000"/>
                  </a:spcBef>
                  <a:defRPr/>
                </a:pPr>
                <a:endParaRPr lang="en-US" sz="1108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3" name="Rectangle 257"/>
              <p:cNvSpPr>
                <a:spLocks noChangeArrowheads="1"/>
              </p:cNvSpPr>
              <p:nvPr/>
            </p:nvSpPr>
            <p:spPr bwMode="auto">
              <a:xfrm>
                <a:off x="528" y="1266"/>
                <a:ext cx="237" cy="55"/>
              </a:xfrm>
              <a:prstGeom prst="rect">
                <a:avLst/>
              </a:prstGeom>
              <a:solidFill>
                <a:srgbClr val="FF0000"/>
              </a:solidFill>
              <a:ln w="317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>
                  <a:spcBef>
                    <a:spcPct val="50000"/>
                  </a:spcBef>
                  <a:defRPr/>
                </a:pPr>
                <a:endParaRPr lang="en-US" sz="1108">
                  <a:latin typeface="Arial" pitchFamily="34" charset="0"/>
                  <a:cs typeface="Arial" pitchFamily="34" charset="0"/>
                </a:endParaRPr>
              </a:p>
            </p:txBody>
          </p:sp>
        </p:grpSp>
        <p:pic>
          <p:nvPicPr>
            <p:cNvPr id="34" name="Picture 268"/>
            <p:cNvPicPr>
              <a:picLocks noChangeAspect="1" noChangeArrowheads="1"/>
            </p:cNvPicPr>
            <p:nvPr userDrawn="1"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2914951" y="5092835"/>
              <a:ext cx="167015" cy="1093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35" name="Group 242"/>
            <p:cNvGrpSpPr>
              <a:grpSpLocks/>
            </p:cNvGrpSpPr>
            <p:nvPr userDrawn="1"/>
          </p:nvGrpSpPr>
          <p:grpSpPr bwMode="auto">
            <a:xfrm>
              <a:off x="1642783" y="5092835"/>
              <a:ext cx="163293" cy="104605"/>
              <a:chOff x="5555" y="2058"/>
              <a:chExt cx="245" cy="157"/>
            </a:xfrm>
          </p:grpSpPr>
          <p:sp>
            <p:nvSpPr>
              <p:cNvPr id="36" name="Freeform 243"/>
              <p:cNvSpPr>
                <a:spLocks/>
              </p:cNvSpPr>
              <p:nvPr/>
            </p:nvSpPr>
            <p:spPr bwMode="auto">
              <a:xfrm>
                <a:off x="5555" y="2058"/>
                <a:ext cx="245" cy="157"/>
              </a:xfrm>
              <a:custGeom>
                <a:avLst/>
                <a:gdLst>
                  <a:gd name="T0" fmla="*/ 0 w 244"/>
                  <a:gd name="T1" fmla="*/ 0 h 156"/>
                  <a:gd name="T2" fmla="*/ 0 w 244"/>
                  <a:gd name="T3" fmla="*/ 404 h 156"/>
                  <a:gd name="T4" fmla="*/ 445 w 244"/>
                  <a:gd name="T5" fmla="*/ 404 h 156"/>
                  <a:gd name="T6" fmla="*/ 445 w 244"/>
                  <a:gd name="T7" fmla="*/ 0 h 156"/>
                  <a:gd name="T8" fmla="*/ 0 w 244"/>
                  <a:gd name="T9" fmla="*/ 0 h 156"/>
                  <a:gd name="T10" fmla="*/ 0 w 244"/>
                  <a:gd name="T11" fmla="*/ 0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6"/>
                  <a:gd name="T20" fmla="*/ 244 w 244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6">
                    <a:moveTo>
                      <a:pt x="0" y="0"/>
                    </a:moveTo>
                    <a:lnTo>
                      <a:pt x="0" y="156"/>
                    </a:lnTo>
                    <a:lnTo>
                      <a:pt x="244" y="156"/>
                    </a:lnTo>
                    <a:lnTo>
                      <a:pt x="24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37" name="Freeform 244"/>
              <p:cNvSpPr>
                <a:spLocks/>
              </p:cNvSpPr>
              <p:nvPr/>
            </p:nvSpPr>
            <p:spPr bwMode="auto">
              <a:xfrm>
                <a:off x="5555" y="2162"/>
                <a:ext cx="245" cy="53"/>
              </a:xfrm>
              <a:custGeom>
                <a:avLst/>
                <a:gdLst>
                  <a:gd name="T0" fmla="*/ 0 w 244"/>
                  <a:gd name="T1" fmla="*/ 0 h 45"/>
                  <a:gd name="T2" fmla="*/ 0 w 244"/>
                  <a:gd name="T3" fmla="*/ 47398160 h 45"/>
                  <a:gd name="T4" fmla="*/ 445 w 244"/>
                  <a:gd name="T5" fmla="*/ 47398160 h 45"/>
                  <a:gd name="T6" fmla="*/ 445 w 244"/>
                  <a:gd name="T7" fmla="*/ 0 h 45"/>
                  <a:gd name="T8" fmla="*/ 0 w 244"/>
                  <a:gd name="T9" fmla="*/ 0 h 45"/>
                  <a:gd name="T10" fmla="*/ 0 w 244"/>
                  <a:gd name="T11" fmla="*/ 0 h 4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45"/>
                  <a:gd name="T20" fmla="*/ 244 w 244"/>
                  <a:gd name="T21" fmla="*/ 45 h 4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45">
                    <a:moveTo>
                      <a:pt x="0" y="0"/>
                    </a:moveTo>
                    <a:lnTo>
                      <a:pt x="0" y="45"/>
                    </a:lnTo>
                    <a:lnTo>
                      <a:pt x="244" y="45"/>
                    </a:lnTo>
                    <a:lnTo>
                      <a:pt x="24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38" name="Freeform 245"/>
              <p:cNvSpPr>
                <a:spLocks/>
              </p:cNvSpPr>
              <p:nvPr/>
            </p:nvSpPr>
            <p:spPr bwMode="auto">
              <a:xfrm>
                <a:off x="5555" y="2060"/>
                <a:ext cx="245" cy="55"/>
              </a:xfrm>
              <a:custGeom>
                <a:avLst/>
                <a:gdLst>
                  <a:gd name="T0" fmla="*/ 0 w 244"/>
                  <a:gd name="T1" fmla="*/ 0 h 50"/>
                  <a:gd name="T2" fmla="*/ 0 w 244"/>
                  <a:gd name="T3" fmla="*/ 17379 h 50"/>
                  <a:gd name="T4" fmla="*/ 445 w 244"/>
                  <a:gd name="T5" fmla="*/ 17379 h 50"/>
                  <a:gd name="T6" fmla="*/ 445 w 244"/>
                  <a:gd name="T7" fmla="*/ 0 h 50"/>
                  <a:gd name="T8" fmla="*/ 0 w 244"/>
                  <a:gd name="T9" fmla="*/ 0 h 50"/>
                  <a:gd name="T10" fmla="*/ 0 w 244"/>
                  <a:gd name="T11" fmla="*/ 0 h 5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50"/>
                  <a:gd name="T20" fmla="*/ 244 w 244"/>
                  <a:gd name="T21" fmla="*/ 50 h 5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50">
                    <a:moveTo>
                      <a:pt x="0" y="0"/>
                    </a:moveTo>
                    <a:lnTo>
                      <a:pt x="0" y="50"/>
                    </a:lnTo>
                    <a:lnTo>
                      <a:pt x="244" y="50"/>
                    </a:lnTo>
                    <a:lnTo>
                      <a:pt x="24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  <p:sp>
            <p:nvSpPr>
              <p:cNvPr id="39" name="Freeform 246"/>
              <p:cNvSpPr>
                <a:spLocks/>
              </p:cNvSpPr>
              <p:nvPr/>
            </p:nvSpPr>
            <p:spPr bwMode="auto">
              <a:xfrm>
                <a:off x="5555" y="2058"/>
                <a:ext cx="245" cy="157"/>
              </a:xfrm>
              <a:custGeom>
                <a:avLst/>
                <a:gdLst>
                  <a:gd name="T0" fmla="*/ 445 w 244"/>
                  <a:gd name="T1" fmla="*/ 404 h 156"/>
                  <a:gd name="T2" fmla="*/ 445 w 244"/>
                  <a:gd name="T3" fmla="*/ 0 h 156"/>
                  <a:gd name="T4" fmla="*/ 0 w 244"/>
                  <a:gd name="T5" fmla="*/ 0 h 156"/>
                  <a:gd name="T6" fmla="*/ 0 w 244"/>
                  <a:gd name="T7" fmla="*/ 404 h 156"/>
                  <a:gd name="T8" fmla="*/ 445 w 244"/>
                  <a:gd name="T9" fmla="*/ 404 h 156"/>
                  <a:gd name="T10" fmla="*/ 445 w 244"/>
                  <a:gd name="T11" fmla="*/ 404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6"/>
                  <a:gd name="T20" fmla="*/ 244 w 244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6">
                    <a:moveTo>
                      <a:pt x="244" y="156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4" y="15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1108"/>
              </a:p>
            </p:txBody>
          </p:sp>
        </p:grpSp>
      </p:grpSp>
      <p:sp>
        <p:nvSpPr>
          <p:cNvPr id="247" name="Rectangle 246"/>
          <p:cNvSpPr/>
          <p:nvPr userDrawn="1"/>
        </p:nvSpPr>
        <p:spPr bwMode="auto">
          <a:xfrm>
            <a:off x="10852843" y="6598214"/>
            <a:ext cx="1134139" cy="244549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44308" tIns="44308" rIns="44308" bIns="44308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1125444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108" b="1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Tahoma" pitchFamily="34" charset="0"/>
            </a:endParaRPr>
          </a:p>
        </p:txBody>
      </p:sp>
      <p:pic>
        <p:nvPicPr>
          <p:cNvPr id="246" name="Picture 11" descr="EUMETSATLogo_hor_noTagline_solid_CMYK UPDATED version.png"/>
          <p:cNvPicPr>
            <a:picLocks noChangeAspect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835298" y="553831"/>
            <a:ext cx="2614613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8" name="Content Placeholder 3" descr="msg.png"/>
          <p:cNvPicPr>
            <a:picLocks noChangeAspect="1"/>
          </p:cNvPicPr>
          <p:nvPr userDrawn="1"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932150" y="5108992"/>
            <a:ext cx="1095942" cy="11063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9" name="Content Placeholder 3" descr="msg.png"/>
          <p:cNvPicPr>
            <a:picLocks noChangeAspect="1"/>
          </p:cNvPicPr>
          <p:nvPr userDrawn="1"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948701" y="5244217"/>
            <a:ext cx="1095942" cy="11063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0" name="Content Placeholder 3" descr="msg.png"/>
          <p:cNvPicPr>
            <a:picLocks noChangeAspect="1"/>
          </p:cNvPicPr>
          <p:nvPr userDrawn="1"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970656" y="4939417"/>
            <a:ext cx="1095942" cy="11063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4" name="Picture 5" descr="jason-big.png"/>
          <p:cNvPicPr>
            <a:picLocks noChangeAspect="1"/>
          </p:cNvPicPr>
          <p:nvPr userDrawn="1"/>
        </p:nvPicPr>
        <p:blipFill>
          <a:blip r:embed="rId11" cstate="print"/>
          <a:srcRect/>
          <a:stretch>
            <a:fillRect/>
          </a:stretch>
        </p:blipFill>
        <p:spPr bwMode="auto">
          <a:xfrm rot="445958">
            <a:off x="2669502" y="3374428"/>
            <a:ext cx="1191409" cy="850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Oval 1"/>
          <p:cNvSpPr/>
          <p:nvPr userDrawn="1"/>
        </p:nvSpPr>
        <p:spPr bwMode="auto">
          <a:xfrm>
            <a:off x="2314237" y="1608858"/>
            <a:ext cx="1558951" cy="1558951"/>
          </a:xfrm>
          <a:prstGeom prst="ellipse">
            <a:avLst/>
          </a:prstGeom>
          <a:gradFill flip="none" rotWithShape="1">
            <a:gsLst>
              <a:gs pos="67000">
                <a:schemeClr val="bg1">
                  <a:alpha val="0"/>
                </a:schemeClr>
              </a:gs>
              <a:gs pos="0">
                <a:srgbClr val="FFC000">
                  <a:alpha val="43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36000" rIns="36000" bIns="3600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900" b="1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Tahoma" pitchFamily="34" charset="0"/>
            </a:endParaRPr>
          </a:p>
        </p:txBody>
      </p:sp>
      <p:pic>
        <p:nvPicPr>
          <p:cNvPr id="252" name="Picture 6" descr="metop.png"/>
          <p:cNvPicPr>
            <a:picLocks noChangeAspect="1"/>
          </p:cNvPicPr>
          <p:nvPr userDrawn="1"/>
        </p:nvPicPr>
        <p:blipFill>
          <a:blip r:embed="rId12" cstate="print"/>
          <a:srcRect/>
          <a:stretch>
            <a:fillRect/>
          </a:stretch>
        </p:blipFill>
        <p:spPr bwMode="auto">
          <a:xfrm rot="20313837">
            <a:off x="2737293" y="1966704"/>
            <a:ext cx="968240" cy="72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8" name="Oval 257"/>
          <p:cNvSpPr/>
          <p:nvPr userDrawn="1"/>
        </p:nvSpPr>
        <p:spPr bwMode="auto">
          <a:xfrm>
            <a:off x="160257" y="447025"/>
            <a:ext cx="1998280" cy="1998280"/>
          </a:xfrm>
          <a:prstGeom prst="ellipse">
            <a:avLst/>
          </a:prstGeom>
          <a:gradFill flip="none" rotWithShape="1">
            <a:gsLst>
              <a:gs pos="67000">
                <a:schemeClr val="bg1">
                  <a:alpha val="0"/>
                </a:schemeClr>
              </a:gs>
              <a:gs pos="0">
                <a:srgbClr val="FFC000">
                  <a:alpha val="59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36000" rIns="36000" bIns="3600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900" b="1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Tahoma" pitchFamily="34" charset="0"/>
            </a:endParaRPr>
          </a:p>
        </p:txBody>
      </p:sp>
      <p:pic>
        <p:nvPicPr>
          <p:cNvPr id="253" name="Picture 6" descr="metop.png"/>
          <p:cNvPicPr>
            <a:picLocks noChangeAspect="1"/>
          </p:cNvPicPr>
          <p:nvPr userDrawn="1"/>
        </p:nvPicPr>
        <p:blipFill>
          <a:blip r:embed="rId12" cstate="print"/>
          <a:srcRect/>
          <a:stretch>
            <a:fillRect/>
          </a:stretch>
        </p:blipFill>
        <p:spPr bwMode="auto">
          <a:xfrm rot="20313837">
            <a:off x="1270996" y="3937937"/>
            <a:ext cx="1768882" cy="13282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" name="Picture 255" descr="sentinel3.png"/>
          <p:cNvPicPr>
            <a:picLocks noChangeAspect="1"/>
          </p:cNvPicPr>
          <p:nvPr userDrawn="1"/>
        </p:nvPicPr>
        <p:blipFill rotWithShape="1">
          <a:blip r:embed="rId13" cstate="print"/>
          <a:srcRect l="5998" t="2705" r="25074"/>
          <a:stretch/>
        </p:blipFill>
        <p:spPr>
          <a:xfrm>
            <a:off x="667857" y="1145124"/>
            <a:ext cx="843209" cy="669798"/>
          </a:xfrm>
          <a:prstGeom prst="rect">
            <a:avLst/>
          </a:prstGeom>
        </p:spPr>
      </p:pic>
      <p:sp>
        <p:nvSpPr>
          <p:cNvPr id="259" name="Oval 258"/>
          <p:cNvSpPr/>
          <p:nvPr userDrawn="1"/>
        </p:nvSpPr>
        <p:spPr bwMode="auto">
          <a:xfrm>
            <a:off x="228845" y="2573024"/>
            <a:ext cx="1998280" cy="1998280"/>
          </a:xfrm>
          <a:prstGeom prst="ellipse">
            <a:avLst/>
          </a:prstGeom>
          <a:gradFill flip="none" rotWithShape="1">
            <a:gsLst>
              <a:gs pos="67000">
                <a:schemeClr val="bg1">
                  <a:alpha val="0"/>
                </a:schemeClr>
              </a:gs>
              <a:gs pos="0">
                <a:srgbClr val="FFC000">
                  <a:alpha val="59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36000" rIns="36000" bIns="3600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900" b="1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Tahoma" pitchFamily="34" charset="0"/>
            </a:endParaRPr>
          </a:p>
        </p:txBody>
      </p:sp>
      <p:pic>
        <p:nvPicPr>
          <p:cNvPr id="257" name="Picture 256" descr="sentinel3.png"/>
          <p:cNvPicPr>
            <a:picLocks noChangeAspect="1"/>
          </p:cNvPicPr>
          <p:nvPr userDrawn="1"/>
        </p:nvPicPr>
        <p:blipFill rotWithShape="1">
          <a:blip r:embed="rId13" cstate="print"/>
          <a:srcRect l="5998" t="2705" r="25074"/>
          <a:stretch/>
        </p:blipFill>
        <p:spPr>
          <a:xfrm>
            <a:off x="523299" y="3178572"/>
            <a:ext cx="1409372" cy="1119526"/>
          </a:xfrm>
          <a:prstGeom prst="rect">
            <a:avLst/>
          </a:prstGeom>
        </p:spPr>
      </p:pic>
      <p:sp>
        <p:nvSpPr>
          <p:cNvPr id="260" name="Oval 259"/>
          <p:cNvSpPr/>
          <p:nvPr userDrawn="1"/>
        </p:nvSpPr>
        <p:spPr bwMode="auto">
          <a:xfrm>
            <a:off x="3718416" y="2013213"/>
            <a:ext cx="1558951" cy="1558951"/>
          </a:xfrm>
          <a:prstGeom prst="ellipse">
            <a:avLst/>
          </a:prstGeom>
          <a:gradFill flip="none" rotWithShape="1">
            <a:gsLst>
              <a:gs pos="57000">
                <a:schemeClr val="bg1">
                  <a:alpha val="0"/>
                </a:schemeClr>
              </a:gs>
              <a:gs pos="0">
                <a:schemeClr val="accent2">
                  <a:lumMod val="75000"/>
                  <a:alpha val="48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36000" rIns="36000" bIns="3600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900" b="1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Tahoma" pitchFamily="34" charset="0"/>
            </a:endParaRPr>
          </a:p>
        </p:txBody>
      </p:sp>
      <p:pic>
        <p:nvPicPr>
          <p:cNvPr id="255" name="Picture 5" descr="jason-big.png"/>
          <p:cNvPicPr>
            <a:picLocks noChangeAspect="1"/>
          </p:cNvPicPr>
          <p:nvPr userDrawn="1"/>
        </p:nvPicPr>
        <p:blipFill>
          <a:blip r:embed="rId11" cstate="print"/>
          <a:srcRect/>
          <a:stretch>
            <a:fillRect/>
          </a:stretch>
        </p:blipFill>
        <p:spPr bwMode="auto">
          <a:xfrm rot="445958">
            <a:off x="4099985" y="2561597"/>
            <a:ext cx="795814" cy="567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1" name="Oval 260"/>
          <p:cNvSpPr/>
          <p:nvPr userDrawn="1"/>
        </p:nvSpPr>
        <p:spPr bwMode="auto">
          <a:xfrm>
            <a:off x="5546139" y="3626136"/>
            <a:ext cx="1558951" cy="1558951"/>
          </a:xfrm>
          <a:prstGeom prst="ellipse">
            <a:avLst/>
          </a:prstGeom>
          <a:gradFill flip="none" rotWithShape="1">
            <a:gsLst>
              <a:gs pos="57000">
                <a:schemeClr val="bg1">
                  <a:alpha val="0"/>
                </a:schemeClr>
              </a:gs>
              <a:gs pos="0">
                <a:srgbClr val="00B5E2">
                  <a:alpha val="43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36000" rIns="36000" bIns="3600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900" b="1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Tahoma" pitchFamily="34" charset="0"/>
            </a:endParaRPr>
          </a:p>
        </p:txBody>
      </p:sp>
      <p:pic>
        <p:nvPicPr>
          <p:cNvPr id="251" name="Content Placeholder 3" descr="msg.png"/>
          <p:cNvPicPr>
            <a:picLocks noChangeAspect="1"/>
          </p:cNvPicPr>
          <p:nvPr userDrawn="1"/>
        </p:nvPicPr>
        <p:blipFill>
          <a:blip r:embed="rId10" cstate="print"/>
          <a:srcRect/>
          <a:stretch>
            <a:fillRect/>
          </a:stretch>
        </p:blipFill>
        <p:spPr bwMode="auto">
          <a:xfrm rot="19090163">
            <a:off x="5949465" y="4025891"/>
            <a:ext cx="752301" cy="759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blipFill dpi="0" rotWithShape="1">
          <a:blip r:embed="rId2">
            <a:lum/>
          </a:blip>
          <a:srcRect/>
          <a:stretch>
            <a:fillRect b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Rectangle 243"/>
          <p:cNvSpPr/>
          <p:nvPr userDrawn="1"/>
        </p:nvSpPr>
        <p:spPr bwMode="auto">
          <a:xfrm>
            <a:off x="6383383" y="3413760"/>
            <a:ext cx="5808619" cy="655080"/>
          </a:xfrm>
          <a:prstGeom prst="rect">
            <a:avLst/>
          </a:prstGeom>
          <a:solidFill>
            <a:schemeClr val="tx1">
              <a:alpha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44308" tIns="44308" rIns="44308" bIns="44308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1125444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108" b="1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Tahoma" pitchFamily="34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6383383" y="3413760"/>
            <a:ext cx="5556649" cy="655080"/>
          </a:xfrm>
        </p:spPr>
        <p:txBody>
          <a:bodyPr anchor="ctr"/>
          <a:lstStyle>
            <a:lvl1pPr marL="0" indent="0" algn="r">
              <a:buNone/>
              <a:defRPr sz="2800" b="1">
                <a:solidFill>
                  <a:schemeClr val="bg1"/>
                </a:solidFill>
              </a:defRPr>
            </a:lvl1pPr>
            <a:lvl2pPr marL="562722" indent="0">
              <a:buNone/>
              <a:defRPr sz="3200">
                <a:solidFill>
                  <a:schemeClr val="bg1"/>
                </a:solidFill>
              </a:defRPr>
            </a:lvl2pPr>
            <a:lvl3pPr marL="1125443" indent="0">
              <a:buNone/>
              <a:defRPr sz="3200">
                <a:solidFill>
                  <a:schemeClr val="bg1"/>
                </a:solidFill>
              </a:defRPr>
            </a:lvl3pPr>
            <a:lvl4pPr marL="1688165" indent="0">
              <a:buNone/>
              <a:defRPr sz="3200">
                <a:solidFill>
                  <a:schemeClr val="bg1"/>
                </a:solidFill>
              </a:defRPr>
            </a:lvl4pPr>
            <a:lvl5pPr marL="2250887" indent="0">
              <a:buNone/>
              <a:defRPr sz="3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Section 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031002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 b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019907"/>
          </a:xfrm>
        </p:spPr>
        <p:txBody>
          <a:bodyPr/>
          <a:lstStyle>
            <a:lvl1pPr marL="221544"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8248" y="1237127"/>
            <a:ext cx="11627339" cy="5262675"/>
          </a:xfrm>
        </p:spPr>
        <p:txBody>
          <a:bodyPr>
            <a:normAutofit/>
          </a:bodyPr>
          <a:lstStyle>
            <a:lvl1pPr marL="310162" indent="-310162">
              <a:spcBef>
                <a:spcPts val="0"/>
              </a:spcBef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bg>
      <p:bgPr>
        <a:blipFill dpi="0" rotWithShape="1">
          <a:blip r:embed="rId2">
            <a:lum/>
          </a:blip>
          <a:srcRect/>
          <a:stretch>
            <a:fillRect b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019907"/>
          </a:xfrm>
        </p:spPr>
        <p:txBody>
          <a:bodyPr/>
          <a:lstStyle>
            <a:lvl1pPr marL="221544"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8248" y="1237127"/>
            <a:ext cx="11627339" cy="5262675"/>
          </a:xfrm>
        </p:spPr>
        <p:txBody>
          <a:bodyPr>
            <a:normAutofit/>
          </a:bodyPr>
          <a:lstStyle>
            <a:lvl1pPr marL="310162" indent="-310162">
              <a:spcBef>
                <a:spcPts val="0"/>
              </a:spcBef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343223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le and Content">
    <p:bg>
      <p:bgPr>
        <a:blipFill dpi="0" rotWithShape="1">
          <a:blip r:embed="rId2">
            <a:lum/>
          </a:blip>
          <a:srcRect/>
          <a:stretch>
            <a:fillRect b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019907"/>
          </a:xfrm>
        </p:spPr>
        <p:txBody>
          <a:bodyPr/>
          <a:lstStyle>
            <a:lvl1pPr marL="221544"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8248" y="1237127"/>
            <a:ext cx="11627339" cy="5262675"/>
          </a:xfrm>
        </p:spPr>
        <p:txBody>
          <a:bodyPr>
            <a:normAutofit/>
          </a:bodyPr>
          <a:lstStyle>
            <a:lvl1pPr marL="310162" indent="-310162">
              <a:spcBef>
                <a:spcPts val="0"/>
              </a:spcBef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86497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 b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" y="4"/>
            <a:ext cx="12191998" cy="1008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title style</a:t>
            </a:r>
            <a:endParaRPr lang="en-GB" dirty="0" smtClean="0"/>
          </a:p>
        </p:txBody>
      </p:sp>
      <p:sp>
        <p:nvSpPr>
          <p:cNvPr id="29700" name="Rectangle 58"/>
          <p:cNvSpPr>
            <a:spLocks noGrp="1" noChangeArrowheads="1"/>
          </p:cNvSpPr>
          <p:nvPr>
            <p:ph type="body" idx="1"/>
          </p:nvPr>
        </p:nvSpPr>
        <p:spPr bwMode="auto">
          <a:xfrm>
            <a:off x="328248" y="1307465"/>
            <a:ext cx="11627339" cy="526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12" name="Rectangle 61" title="[DM_E_CONFID]"/>
          <p:cNvSpPr>
            <a:spLocks noChangeArrowheads="1"/>
          </p:cNvSpPr>
          <p:nvPr userDrawn="1"/>
        </p:nvSpPr>
        <p:spPr bwMode="auto">
          <a:xfrm>
            <a:off x="4736126" y="6649210"/>
            <a:ext cx="3113648" cy="151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 eaLnBrk="0" hangingPunct="0">
              <a:defRPr/>
            </a:pPr>
            <a:endParaRPr lang="de-DE" sz="985" b="0" baseline="0" dirty="0">
              <a:solidFill>
                <a:srgbClr val="00B5E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61" title="[DM_E_DOC_NO], v[DM_E_VER_NO], [DM_E_ISS_DATE]"/>
          <p:cNvSpPr>
            <a:spLocks noChangeArrowheads="1"/>
          </p:cNvSpPr>
          <p:nvPr userDrawn="1"/>
        </p:nvSpPr>
        <p:spPr bwMode="auto">
          <a:xfrm>
            <a:off x="665872" y="6649210"/>
            <a:ext cx="3395003" cy="151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eaLnBrk="0" hangingPunct="0">
              <a:defRPr/>
            </a:pPr>
            <a:r>
              <a:rPr lang="en-US" sz="985" b="0" baseline="0" dirty="0" smtClean="0">
                <a:solidFill>
                  <a:srgbClr val="00B5E2"/>
                </a:solidFill>
                <a:latin typeface="Arial" pitchFamily="34" charset="0"/>
                <a:cs typeface="Arial" pitchFamily="34" charset="0"/>
              </a:rPr>
              <a:t>EUM/SEP/VWG/19/1057066, v1, 20 February 2019</a:t>
            </a:r>
            <a:endParaRPr lang="de-DE" sz="985" b="0" baseline="0" dirty="0">
              <a:solidFill>
                <a:srgbClr val="00B5E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218080" y="6593586"/>
            <a:ext cx="359394" cy="2628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FF9CC606-8418-49EA-9DB7-3FFD72983DD3}" type="slidenum">
              <a:rPr lang="de-DE" sz="1108" b="0" smtClean="0">
                <a:solidFill>
                  <a:srgbClr val="00B5E2"/>
                </a:solidFill>
                <a:latin typeface="Arial" pitchFamily="34" charset="0"/>
                <a:cs typeface="Arial" pitchFamily="34" charset="0"/>
              </a:rPr>
              <a:pPr/>
              <a:t>‹#›</a:t>
            </a:fld>
            <a:endParaRPr lang="en-GB" sz="1108" dirty="0"/>
          </a:p>
        </p:txBody>
      </p:sp>
      <p:pic>
        <p:nvPicPr>
          <p:cNvPr id="8" name="Picture 6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1147550" y="6650388"/>
            <a:ext cx="808037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7670" r:id="rId1"/>
    <p:sldLayoutId id="2147487672" r:id="rId2"/>
    <p:sldLayoutId id="2147487664" r:id="rId3"/>
    <p:sldLayoutId id="2147487671" r:id="rId4"/>
    <p:sldLayoutId id="2147487673" r:id="rId5"/>
  </p:sldLayoutIdLst>
  <p:transition/>
  <p:timing>
    <p:tnLst>
      <p:par>
        <p:cTn id="1" dur="indefinite" restart="never" nodeType="tmRoot"/>
      </p:par>
    </p:tnLst>
  </p:timing>
  <p:txStyles>
    <p:titleStyle>
      <a:lvl1pPr marL="220791" algn="l" rtl="0" eaLnBrk="1" fontAlgn="base" hangingPunct="1">
        <a:spcBef>
          <a:spcPct val="0"/>
        </a:spcBef>
        <a:spcAft>
          <a:spcPct val="0"/>
        </a:spcAft>
        <a:defRPr sz="3446" b="1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  <a:lvl2pPr marL="220791" algn="l" rtl="0" eaLnBrk="1" fontAlgn="base" hangingPunct="1">
        <a:spcBef>
          <a:spcPct val="0"/>
        </a:spcBef>
        <a:spcAft>
          <a:spcPct val="0"/>
        </a:spcAft>
        <a:defRPr sz="3446" b="1">
          <a:solidFill>
            <a:schemeClr val="bg1"/>
          </a:solidFill>
          <a:latin typeface="Arial" pitchFamily="34" charset="0"/>
          <a:cs typeface="Arial" pitchFamily="34" charset="0"/>
        </a:defRPr>
      </a:lvl2pPr>
      <a:lvl3pPr marL="220791" algn="l" rtl="0" eaLnBrk="1" fontAlgn="base" hangingPunct="1">
        <a:spcBef>
          <a:spcPct val="0"/>
        </a:spcBef>
        <a:spcAft>
          <a:spcPct val="0"/>
        </a:spcAft>
        <a:defRPr sz="3446" b="1">
          <a:solidFill>
            <a:schemeClr val="bg1"/>
          </a:solidFill>
          <a:latin typeface="Arial" pitchFamily="34" charset="0"/>
          <a:cs typeface="Arial" pitchFamily="34" charset="0"/>
        </a:defRPr>
      </a:lvl3pPr>
      <a:lvl4pPr marL="220791" algn="l" rtl="0" eaLnBrk="1" fontAlgn="base" hangingPunct="1">
        <a:spcBef>
          <a:spcPct val="0"/>
        </a:spcBef>
        <a:spcAft>
          <a:spcPct val="0"/>
        </a:spcAft>
        <a:defRPr sz="3446" b="1">
          <a:solidFill>
            <a:schemeClr val="bg1"/>
          </a:solidFill>
          <a:latin typeface="Arial" pitchFamily="34" charset="0"/>
          <a:cs typeface="Arial" pitchFamily="34" charset="0"/>
        </a:defRPr>
      </a:lvl4pPr>
      <a:lvl5pPr marL="220791" algn="l" rtl="0" eaLnBrk="1" fontAlgn="base" hangingPunct="1">
        <a:spcBef>
          <a:spcPct val="0"/>
        </a:spcBef>
        <a:spcAft>
          <a:spcPct val="0"/>
        </a:spcAft>
        <a:defRPr sz="3446" b="1">
          <a:solidFill>
            <a:schemeClr val="bg1"/>
          </a:solidFill>
          <a:latin typeface="Arial" pitchFamily="34" charset="0"/>
          <a:cs typeface="Arial" pitchFamily="34" charset="0"/>
        </a:defRPr>
      </a:lvl5pPr>
      <a:lvl6pPr marL="562722" algn="l" rtl="0" eaLnBrk="1" fontAlgn="base" hangingPunct="1">
        <a:spcBef>
          <a:spcPct val="0"/>
        </a:spcBef>
        <a:spcAft>
          <a:spcPct val="0"/>
        </a:spcAft>
        <a:defRPr sz="3446" b="1">
          <a:solidFill>
            <a:schemeClr val="bg1"/>
          </a:solidFill>
          <a:latin typeface="Century Gothic" pitchFamily="34" charset="0"/>
        </a:defRPr>
      </a:lvl6pPr>
      <a:lvl7pPr marL="1125444" algn="l" rtl="0" eaLnBrk="1" fontAlgn="base" hangingPunct="1">
        <a:spcBef>
          <a:spcPct val="0"/>
        </a:spcBef>
        <a:spcAft>
          <a:spcPct val="0"/>
        </a:spcAft>
        <a:defRPr sz="3446" b="1">
          <a:solidFill>
            <a:schemeClr val="bg1"/>
          </a:solidFill>
          <a:latin typeface="Century Gothic" pitchFamily="34" charset="0"/>
        </a:defRPr>
      </a:lvl7pPr>
      <a:lvl8pPr marL="1688165" algn="l" rtl="0" eaLnBrk="1" fontAlgn="base" hangingPunct="1">
        <a:spcBef>
          <a:spcPct val="0"/>
        </a:spcBef>
        <a:spcAft>
          <a:spcPct val="0"/>
        </a:spcAft>
        <a:defRPr sz="3446" b="1">
          <a:solidFill>
            <a:schemeClr val="bg1"/>
          </a:solidFill>
          <a:latin typeface="Century Gothic" pitchFamily="34" charset="0"/>
        </a:defRPr>
      </a:lvl8pPr>
      <a:lvl9pPr marL="2250887" algn="l" rtl="0" eaLnBrk="1" fontAlgn="base" hangingPunct="1">
        <a:spcBef>
          <a:spcPct val="0"/>
        </a:spcBef>
        <a:spcAft>
          <a:spcPct val="0"/>
        </a:spcAft>
        <a:defRPr sz="3446" b="1">
          <a:solidFill>
            <a:schemeClr val="bg1"/>
          </a:solidFill>
          <a:latin typeface="Century Gothic" pitchFamily="34" charset="0"/>
        </a:defRPr>
      </a:lvl9pPr>
    </p:titleStyle>
    <p:bodyStyle>
      <a:lvl1pPr marL="328254" indent="-328254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4431">
          <a:solidFill>
            <a:schemeClr val="tx2"/>
          </a:solidFill>
          <a:latin typeface="Arial" pitchFamily="34" charset="0"/>
          <a:ea typeface="+mn-ea"/>
          <a:cs typeface="Arial" pitchFamily="34" charset="0"/>
        </a:defRPr>
      </a:lvl1pPr>
      <a:lvl2pPr marL="914423" indent="-351701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939">
          <a:solidFill>
            <a:schemeClr val="tx2"/>
          </a:solidFill>
          <a:latin typeface="Arial" pitchFamily="34" charset="0"/>
          <a:cs typeface="Arial" pitchFamily="34" charset="0"/>
        </a:defRPr>
      </a:lvl2pPr>
      <a:lvl3pPr marL="1406804" indent="-281361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446">
          <a:solidFill>
            <a:schemeClr val="tx2"/>
          </a:solidFill>
          <a:latin typeface="Arial" pitchFamily="34" charset="0"/>
          <a:cs typeface="Arial" pitchFamily="34" charset="0"/>
        </a:defRPr>
      </a:lvl3pPr>
      <a:lvl4pPr marL="1969526" indent="-281361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954">
          <a:solidFill>
            <a:schemeClr val="tx2"/>
          </a:solidFill>
          <a:latin typeface="Arial" pitchFamily="34" charset="0"/>
          <a:cs typeface="Arial" pitchFamily="34" charset="0"/>
        </a:defRPr>
      </a:lvl4pPr>
      <a:lvl5pPr marL="2532248" indent="-281361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62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3094970" indent="-281361" algn="l" rtl="0" eaLnBrk="1" fontAlgn="base" hangingPunct="1">
        <a:spcBef>
          <a:spcPct val="20000"/>
        </a:spcBef>
        <a:spcAft>
          <a:spcPct val="0"/>
        </a:spcAft>
        <a:defRPr sz="2954">
          <a:solidFill>
            <a:schemeClr val="tx2"/>
          </a:solidFill>
          <a:latin typeface="+mn-lt"/>
        </a:defRPr>
      </a:lvl6pPr>
      <a:lvl7pPr marL="3657691" indent="-281361" algn="l" rtl="0" eaLnBrk="1" fontAlgn="base" hangingPunct="1">
        <a:spcBef>
          <a:spcPct val="20000"/>
        </a:spcBef>
        <a:spcAft>
          <a:spcPct val="0"/>
        </a:spcAft>
        <a:defRPr sz="2954">
          <a:solidFill>
            <a:schemeClr val="tx2"/>
          </a:solidFill>
          <a:latin typeface="+mn-lt"/>
        </a:defRPr>
      </a:lvl7pPr>
      <a:lvl8pPr marL="4220413" indent="-281361" algn="l" rtl="0" eaLnBrk="1" fontAlgn="base" hangingPunct="1">
        <a:spcBef>
          <a:spcPct val="20000"/>
        </a:spcBef>
        <a:spcAft>
          <a:spcPct val="0"/>
        </a:spcAft>
        <a:defRPr sz="2954">
          <a:solidFill>
            <a:schemeClr val="tx2"/>
          </a:solidFill>
          <a:latin typeface="+mn-lt"/>
        </a:defRPr>
      </a:lvl8pPr>
      <a:lvl9pPr marL="4783135" indent="-281361" algn="l" rtl="0" eaLnBrk="1" fontAlgn="base" hangingPunct="1">
        <a:spcBef>
          <a:spcPct val="20000"/>
        </a:spcBef>
        <a:spcAft>
          <a:spcPct val="0"/>
        </a:spcAft>
        <a:defRPr sz="2954">
          <a:solidFill>
            <a:schemeClr val="tx2"/>
          </a:solidFill>
          <a:latin typeface="+mn-lt"/>
        </a:defRPr>
      </a:lvl9pPr>
    </p:bodyStyle>
    <p:otherStyle>
      <a:defPPr>
        <a:defRPr lang="en-US"/>
      </a:defPPr>
      <a:lvl1pPr marL="0" algn="l" defTabSz="1125444" rtl="0" eaLnBrk="1" latinLnBrk="0" hangingPunct="1">
        <a:defRPr sz="2215" kern="1200">
          <a:solidFill>
            <a:schemeClr val="tx1"/>
          </a:solidFill>
          <a:latin typeface="+mn-lt"/>
          <a:ea typeface="+mn-ea"/>
          <a:cs typeface="+mn-cs"/>
        </a:defRPr>
      </a:lvl1pPr>
      <a:lvl2pPr marL="562722" algn="l" defTabSz="1125444" rtl="0" eaLnBrk="1" latinLnBrk="0" hangingPunct="1"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125444" algn="l" defTabSz="1125444" rtl="0" eaLnBrk="1" latinLnBrk="0" hangingPunct="1">
        <a:defRPr sz="2215" kern="1200">
          <a:solidFill>
            <a:schemeClr val="tx1"/>
          </a:solidFill>
          <a:latin typeface="+mn-lt"/>
          <a:ea typeface="+mn-ea"/>
          <a:cs typeface="+mn-cs"/>
        </a:defRPr>
      </a:lvl3pPr>
      <a:lvl4pPr marL="1688165" algn="l" defTabSz="1125444" rtl="0" eaLnBrk="1" latinLnBrk="0" hangingPunct="1">
        <a:defRPr sz="2215" kern="1200">
          <a:solidFill>
            <a:schemeClr val="tx1"/>
          </a:solidFill>
          <a:latin typeface="+mn-lt"/>
          <a:ea typeface="+mn-ea"/>
          <a:cs typeface="+mn-cs"/>
        </a:defRPr>
      </a:lvl4pPr>
      <a:lvl5pPr marL="2250887" algn="l" defTabSz="1125444" rtl="0" eaLnBrk="1" latinLnBrk="0" hangingPunct="1">
        <a:defRPr sz="2215" kern="1200">
          <a:solidFill>
            <a:schemeClr val="tx1"/>
          </a:solidFill>
          <a:latin typeface="+mn-lt"/>
          <a:ea typeface="+mn-ea"/>
          <a:cs typeface="+mn-cs"/>
        </a:defRPr>
      </a:lvl5pPr>
      <a:lvl6pPr marL="2813609" algn="l" defTabSz="1125444" rtl="0" eaLnBrk="1" latinLnBrk="0" hangingPunct="1">
        <a:defRPr sz="2215" kern="1200">
          <a:solidFill>
            <a:schemeClr val="tx1"/>
          </a:solidFill>
          <a:latin typeface="+mn-lt"/>
          <a:ea typeface="+mn-ea"/>
          <a:cs typeface="+mn-cs"/>
        </a:defRPr>
      </a:lvl6pPr>
      <a:lvl7pPr marL="3376331" algn="l" defTabSz="1125444" rtl="0" eaLnBrk="1" latinLnBrk="0" hangingPunct="1">
        <a:defRPr sz="2215" kern="1200">
          <a:solidFill>
            <a:schemeClr val="tx1"/>
          </a:solidFill>
          <a:latin typeface="+mn-lt"/>
          <a:ea typeface="+mn-ea"/>
          <a:cs typeface="+mn-cs"/>
        </a:defRPr>
      </a:lvl7pPr>
      <a:lvl8pPr marL="3939052" algn="l" defTabSz="1125444" rtl="0" eaLnBrk="1" latinLnBrk="0" hangingPunct="1">
        <a:defRPr sz="2215" kern="1200">
          <a:solidFill>
            <a:schemeClr val="tx1"/>
          </a:solidFill>
          <a:latin typeface="+mn-lt"/>
          <a:ea typeface="+mn-ea"/>
          <a:cs typeface="+mn-cs"/>
        </a:defRPr>
      </a:lvl8pPr>
      <a:lvl9pPr marL="4501774" algn="l" defTabSz="1125444" rtl="0" eaLnBrk="1" latinLnBrk="0" hangingPunct="1">
        <a:defRPr sz="221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1"/>
          <p:cNvSpPr txBox="1">
            <a:spLocks noChangeArrowheads="1"/>
          </p:cNvSpPr>
          <p:nvPr/>
        </p:nvSpPr>
        <p:spPr>
          <a:xfrm>
            <a:off x="6111631" y="3947400"/>
            <a:ext cx="5799015" cy="2094522"/>
          </a:xfrm>
          <a:prstGeom prst="rect">
            <a:avLst/>
          </a:prstGeom>
        </p:spPr>
        <p:txBody>
          <a:bodyPr anchor="t"/>
          <a:lstStyle>
            <a:lvl1pPr marL="0" indent="0" algn="r">
              <a:lnSpc>
                <a:spcPts val="3400"/>
              </a:lnSpc>
              <a:buNone/>
              <a:defRPr sz="2400" b="0" cap="none" baseline="0">
                <a:solidFill>
                  <a:srgbClr val="00205B"/>
                </a:solidFill>
              </a:defRPr>
            </a:lvl1pPr>
          </a:lstStyle>
          <a:p>
            <a:pPr lvl="0">
              <a:spcBef>
                <a:spcPct val="20000"/>
              </a:spcBef>
              <a:defRPr/>
            </a:pPr>
            <a:r>
              <a:rPr lang="en-US" sz="2462" kern="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20 February 2019</a:t>
            </a:r>
            <a:endParaRPr lang="en-GB" sz="2462" kern="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 title="[DM_DOCNAME]"/>
          <p:cNvSpPr txBox="1"/>
          <p:nvPr/>
        </p:nvSpPr>
        <p:spPr>
          <a:xfrm>
            <a:off x="3159138" y="1491607"/>
            <a:ext cx="8755200" cy="2436924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pPr algn="r">
              <a:defRPr/>
            </a:pPr>
            <a:r>
              <a:rPr lang="en-GB" sz="3446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IPET-DD-1(7)</a:t>
            </a:r>
          </a:p>
          <a:p>
            <a:pPr algn="r">
              <a:defRPr/>
            </a:pPr>
            <a:r>
              <a:rPr lang="en-GB" sz="3446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EUMETSAT’s plans for </a:t>
            </a:r>
          </a:p>
          <a:p>
            <a:pPr algn="r">
              <a:defRPr/>
            </a:pPr>
            <a:r>
              <a:rPr lang="en-GB" sz="3446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future use of netCDF-CF</a:t>
            </a:r>
            <a:endParaRPr lang="en-GB" sz="3446" kern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State of netCDF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netCDF has excellent software support, is user friendly and widely adopted</a:t>
            </a:r>
            <a:endParaRPr lang="en-GB" dirty="0"/>
          </a:p>
          <a:p>
            <a:endParaRPr lang="en-GB" dirty="0" smtClean="0"/>
          </a:p>
          <a:p>
            <a:r>
              <a:rPr lang="en-GB" dirty="0" smtClean="0"/>
              <a:t>EUMETSAT and other data producers are using it increasingly in addition to traditional WMO formats, i.e. BUFR and GRIB</a:t>
            </a:r>
          </a:p>
          <a:p>
            <a:endParaRPr lang="en-GB" dirty="0"/>
          </a:p>
          <a:p>
            <a:r>
              <a:rPr lang="en-GB" dirty="0" smtClean="0"/>
              <a:t>netCDF incorporates many powerful features that, if left ungoverned by a convention, could cause data to be misinterpreted</a:t>
            </a:r>
          </a:p>
        </p:txBody>
      </p:sp>
    </p:spTree>
    <p:extLst>
      <p:ext uri="{BB962C8B-B14F-4D97-AF65-F5344CB8AC3E}">
        <p14:creationId xmlns:p14="http://schemas.microsoft.com/office/powerpoint/2010/main" val="148813650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netCDF Climate and Forecast (CF) Metadata Conventions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Widely adopted standard for environmental data</a:t>
            </a:r>
          </a:p>
          <a:p>
            <a:endParaRPr lang="en-GB" dirty="0"/>
          </a:p>
          <a:p>
            <a:r>
              <a:rPr lang="en-GB" dirty="0" smtClean="0"/>
              <a:t>Understood by many off-the-shelf software packages</a:t>
            </a:r>
          </a:p>
          <a:p>
            <a:endParaRPr lang="en-GB" dirty="0"/>
          </a:p>
          <a:p>
            <a:r>
              <a:rPr lang="en-GB" dirty="0" smtClean="0"/>
              <a:t>Maps well to ISO 19115, adopted by OGC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221744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Shortcomings of CF Conventions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 smtClean="0"/>
              <a:t>Governance of the standard is extremely slow</a:t>
            </a:r>
          </a:p>
          <a:p>
            <a:endParaRPr lang="en-GB" dirty="0" smtClean="0"/>
          </a:p>
          <a:p>
            <a:r>
              <a:rPr lang="en-GB" dirty="0" smtClean="0"/>
              <a:t>The standard was created for regulating the use of netCDF-3, not netCDF-4</a:t>
            </a:r>
          </a:p>
          <a:p>
            <a:endParaRPr lang="en-GB" dirty="0" smtClean="0"/>
          </a:p>
          <a:p>
            <a:r>
              <a:rPr lang="en-GB" dirty="0" smtClean="0"/>
              <a:t>Adoption by users outside the original community means that not all user needs are reflected in the </a:t>
            </a:r>
            <a:r>
              <a:rPr lang="en-GB" smtClean="0"/>
              <a:t>current standard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73350507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Compliance with CF Conventions at EUMETSAT:</a:t>
            </a:r>
            <a:br>
              <a:rPr lang="en-GB" dirty="0" smtClean="0"/>
            </a:br>
            <a:r>
              <a:rPr lang="en-GB" dirty="0" smtClean="0"/>
              <a:t>Standard names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A key metadata attribute in CF is the standard name (</a:t>
            </a:r>
            <a:r>
              <a:rPr lang="en-GB" dirty="0" err="1" smtClean="0">
                <a:latin typeface="Consolas" panose="020B0609020204030204" pitchFamily="49" charset="0"/>
              </a:rPr>
              <a:t>standard_name</a:t>
            </a:r>
            <a:r>
              <a:rPr lang="en-GB" dirty="0"/>
              <a:t>)</a:t>
            </a:r>
            <a:endParaRPr lang="en-GB" dirty="0" smtClean="0">
              <a:latin typeface="Consolas" panose="020B0609020204030204" pitchFamily="49" charset="0"/>
            </a:endParaRPr>
          </a:p>
          <a:p>
            <a:endParaRPr lang="en-GB" dirty="0" smtClean="0"/>
          </a:p>
          <a:p>
            <a:r>
              <a:rPr lang="en-GB" dirty="0" smtClean="0"/>
              <a:t>Adoption of new standard names can be extremely slow due to low resources available in CF community</a:t>
            </a:r>
          </a:p>
          <a:p>
            <a:endParaRPr lang="en-GB" dirty="0"/>
          </a:p>
          <a:p>
            <a:r>
              <a:rPr lang="en-GB" dirty="0" smtClean="0"/>
              <a:t>Many future EUMETSAT products will not be able to make use of this attribute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891805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Compliance with CF Conventions at EUMETSAT:</a:t>
            </a:r>
            <a:br>
              <a:rPr lang="en-GB" dirty="0"/>
            </a:br>
            <a:r>
              <a:rPr lang="en-GB" dirty="0" smtClean="0"/>
              <a:t>netCDF-4 features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Many features were introduced in netCDF-4 that were not able in netCDF-3. These are out of the scope of the CF Conventions</a:t>
            </a:r>
          </a:p>
          <a:p>
            <a:endParaRPr lang="en-GB" dirty="0"/>
          </a:p>
          <a:p>
            <a:r>
              <a:rPr lang="en-GB" dirty="0" smtClean="0"/>
              <a:t>A non-exhaustive list of interesting features:</a:t>
            </a:r>
          </a:p>
          <a:p>
            <a:pPr lvl="1"/>
            <a:r>
              <a:rPr lang="en-GB" dirty="0" smtClean="0"/>
              <a:t>Multiple unlimited dimensions</a:t>
            </a:r>
          </a:p>
          <a:p>
            <a:pPr lvl="1"/>
            <a:r>
              <a:rPr lang="en-GB" dirty="0" smtClean="0"/>
              <a:t>Groups</a:t>
            </a:r>
          </a:p>
          <a:p>
            <a:pPr lvl="1"/>
            <a:r>
              <a:rPr lang="en-GB" dirty="0" smtClean="0"/>
              <a:t>New data types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985244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of out-of-scope features at EUMETSAT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1762913"/>
              </p:ext>
            </p:extLst>
          </p:nvPr>
        </p:nvGraphicFramePr>
        <p:xfrm>
          <a:off x="282576" y="2329656"/>
          <a:ext cx="11626848" cy="3154680"/>
        </p:xfrm>
        <a:graphic>
          <a:graphicData uri="http://schemas.openxmlformats.org/drawingml/2006/table">
            <a:tbl>
              <a:tblPr firstRow="1" firstCol="1" bandRow="1">
                <a:tableStyleId>{073A0DAA-6AF3-43AB-8588-CEC1D06C72B9}</a:tableStyleId>
              </a:tblPr>
              <a:tblGrid>
                <a:gridCol w="2906712">
                  <a:extLst>
                    <a:ext uri="{9D8B030D-6E8A-4147-A177-3AD203B41FA5}">
                      <a16:colId xmlns:a16="http://schemas.microsoft.com/office/drawing/2014/main" val="4069007266"/>
                    </a:ext>
                  </a:extLst>
                </a:gridCol>
                <a:gridCol w="2906712">
                  <a:extLst>
                    <a:ext uri="{9D8B030D-6E8A-4147-A177-3AD203B41FA5}">
                      <a16:colId xmlns:a16="http://schemas.microsoft.com/office/drawing/2014/main" val="3836047502"/>
                    </a:ext>
                  </a:extLst>
                </a:gridCol>
                <a:gridCol w="2906712">
                  <a:extLst>
                    <a:ext uri="{9D8B030D-6E8A-4147-A177-3AD203B41FA5}">
                      <a16:colId xmlns:a16="http://schemas.microsoft.com/office/drawing/2014/main" val="2368254700"/>
                    </a:ext>
                  </a:extLst>
                </a:gridCol>
                <a:gridCol w="2906712">
                  <a:extLst>
                    <a:ext uri="{9D8B030D-6E8A-4147-A177-3AD203B41FA5}">
                      <a16:colId xmlns:a16="http://schemas.microsoft.com/office/drawing/2014/main" val="2455596536"/>
                    </a:ext>
                  </a:extLst>
                </a:gridCol>
              </a:tblGrid>
              <a:tr h="1927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>
                          <a:effectLst/>
                        </a:rPr>
                        <a:t>Feature / Programme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>
                          <a:effectLst/>
                        </a:rPr>
                        <a:t>Current products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>
                          <a:effectLst/>
                        </a:rPr>
                        <a:t>EPS Second Generation (EPS-SG)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>
                          <a:effectLst/>
                        </a:rPr>
                        <a:t>Meteosat Third Generation (MTG)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50645154"/>
                  </a:ext>
                </a:extLst>
              </a:tr>
              <a:tr h="1927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>
                          <a:effectLst/>
                        </a:rPr>
                        <a:t>New primitive data types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>
                          <a:effectLst/>
                        </a:rPr>
                        <a:t> 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>
                          <a:effectLst/>
                        </a:rPr>
                        <a:t>x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>
                          <a:effectLst/>
                        </a:rPr>
                        <a:t>x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01064541"/>
                  </a:ext>
                </a:extLst>
              </a:tr>
              <a:tr h="1927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>
                          <a:effectLst/>
                        </a:rPr>
                        <a:t>New user-defined data types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>
                          <a:effectLst/>
                        </a:rPr>
                        <a:t> 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>
                          <a:effectLst/>
                        </a:rPr>
                        <a:t>x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>
                          <a:effectLst/>
                        </a:rPr>
                        <a:t>x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17383383"/>
                  </a:ext>
                </a:extLst>
              </a:tr>
              <a:tr h="1927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>
                          <a:effectLst/>
                        </a:rPr>
                        <a:t>Multiple unlimited dimensions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>
                          <a:effectLst/>
                        </a:rPr>
                        <a:t> 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>
                          <a:effectLst/>
                        </a:rPr>
                        <a:t> 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>
                          <a:effectLst/>
                        </a:rPr>
                        <a:t>x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48059242"/>
                  </a:ext>
                </a:extLst>
              </a:tr>
              <a:tr h="1927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>
                          <a:effectLst/>
                        </a:rPr>
                        <a:t>Groups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>
                          <a:effectLst/>
                        </a:rPr>
                        <a:t> 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>
                          <a:effectLst/>
                        </a:rPr>
                        <a:t>x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>
                          <a:effectLst/>
                        </a:rPr>
                        <a:t>x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76255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2451257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EUMETSAT interactions with the CF Community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 smtClean="0"/>
              <a:t>CGMS WGI nominated a liaison from EUMETSAT to work with the CF community</a:t>
            </a:r>
          </a:p>
          <a:p>
            <a:endParaRPr lang="en-GB" dirty="0" smtClean="0"/>
          </a:p>
          <a:p>
            <a:r>
              <a:rPr lang="en-GB" dirty="0" smtClean="0"/>
              <a:t>Progress since then has been made toward the adoption of the use of netCDF-4 groups for organising data hierarchically in CF-1.8</a:t>
            </a:r>
          </a:p>
          <a:p>
            <a:endParaRPr lang="en-GB" dirty="0"/>
          </a:p>
          <a:p>
            <a:r>
              <a:rPr lang="en-GB" dirty="0" smtClean="0"/>
              <a:t>Relevant topics for thereafter:</a:t>
            </a:r>
          </a:p>
          <a:p>
            <a:pPr lvl="1"/>
            <a:r>
              <a:rPr lang="en-GB" dirty="0" smtClean="0"/>
              <a:t>Good practice on encoding data in satellite viewing geometry (pursued outside of CF)</a:t>
            </a:r>
          </a:p>
          <a:p>
            <a:pPr lvl="1"/>
            <a:r>
              <a:rPr lang="en-GB" dirty="0" smtClean="0"/>
              <a:t>Use of new data types available in netCDF-4</a:t>
            </a:r>
          </a:p>
          <a:p>
            <a:pPr lvl="1"/>
            <a:endParaRPr lang="en-GB" dirty="0" smtClean="0"/>
          </a:p>
          <a:p>
            <a:r>
              <a:rPr lang="en-GB" dirty="0" smtClean="0"/>
              <a:t>Progress is slow (but steady!) due to lack of resources in CF</a:t>
            </a:r>
          </a:p>
        </p:txBody>
      </p:sp>
    </p:spTree>
    <p:extLst>
      <p:ext uri="{BB962C8B-B14F-4D97-AF65-F5344CB8AC3E}">
        <p14:creationId xmlns:p14="http://schemas.microsoft.com/office/powerpoint/2010/main" val="414964032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Recommendations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 smtClean="0"/>
              <a:t>WMO community should conduct a workshop with representatives of the CF community that explores:</a:t>
            </a:r>
          </a:p>
          <a:p>
            <a:pPr lvl="1"/>
            <a:r>
              <a:rPr lang="en-GB" dirty="0" smtClean="0"/>
              <a:t>Making use of CF in WMO systems where appropriate</a:t>
            </a:r>
          </a:p>
          <a:p>
            <a:pPr lvl="1"/>
            <a:r>
              <a:rPr lang="en-GB" dirty="0" smtClean="0"/>
              <a:t>Working with the CF community using existing mechanisms to advance the standard</a:t>
            </a:r>
          </a:p>
          <a:p>
            <a:pPr lvl="1"/>
            <a:r>
              <a:rPr lang="en-GB" dirty="0" smtClean="0"/>
              <a:t>Specifying a subset of the CF Conventions that are considered acceptable for operational use</a:t>
            </a:r>
          </a:p>
          <a:p>
            <a:pPr lvl="1"/>
            <a:r>
              <a:rPr lang="en-GB" dirty="0" smtClean="0"/>
              <a:t>Considering maintaining WMO metadata attributes in order to maintain orthogonality to the speed of data governance within the CF community</a:t>
            </a:r>
          </a:p>
          <a:p>
            <a:pPr lvl="1"/>
            <a:endParaRPr lang="en-GB" dirty="0" smtClean="0"/>
          </a:p>
          <a:p>
            <a:r>
              <a:rPr lang="en-GB" dirty="0" smtClean="0"/>
              <a:t>The output of this workshop should be clear </a:t>
            </a:r>
            <a:r>
              <a:rPr lang="en-GB" dirty="0" err="1" smtClean="0"/>
              <a:t>ToRs</a:t>
            </a:r>
            <a:r>
              <a:rPr lang="en-GB" dirty="0" smtClean="0"/>
              <a:t> for future collaboration between WMO and CF</a:t>
            </a:r>
          </a:p>
        </p:txBody>
      </p:sp>
    </p:spTree>
    <p:extLst>
      <p:ext uri="{BB962C8B-B14F-4D97-AF65-F5344CB8AC3E}">
        <p14:creationId xmlns:p14="http://schemas.microsoft.com/office/powerpoint/2010/main" val="86868094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iewgraph Landscape Template">
  <a:themeElements>
    <a:clrScheme name="Custom 2">
      <a:dk1>
        <a:srgbClr val="002569"/>
      </a:dk1>
      <a:lt1>
        <a:srgbClr val="FFFFFF"/>
      </a:lt1>
      <a:dk2>
        <a:srgbClr val="002569"/>
      </a:dk2>
      <a:lt2>
        <a:srgbClr val="5F758D"/>
      </a:lt2>
      <a:accent1>
        <a:srgbClr val="FF9A00"/>
      </a:accent1>
      <a:accent2>
        <a:srgbClr val="279989"/>
      </a:accent2>
      <a:accent3>
        <a:srgbClr val="FFFFFF"/>
      </a:accent3>
      <a:accent4>
        <a:srgbClr val="001E59"/>
      </a:accent4>
      <a:accent5>
        <a:srgbClr val="FFCAAA"/>
      </a:accent5>
      <a:accent6>
        <a:srgbClr val="90281C"/>
      </a:accent6>
      <a:hlink>
        <a:srgbClr val="7498C0"/>
      </a:hlink>
      <a:folHlink>
        <a:srgbClr val="929497"/>
      </a:folHlink>
    </a:clrScheme>
    <a:fontScheme name="1_EUM_template_v03">
      <a:majorFont>
        <a:latin typeface="Century Gothic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2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36000" tIns="36000" rIns="36000" bIns="3600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sz="9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2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36000" tIns="36000" rIns="36000" bIns="3600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sz="9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1_EUM_template_v03 1">
        <a:dk1>
          <a:srgbClr val="002569"/>
        </a:dk1>
        <a:lt1>
          <a:srgbClr val="FFFFFF"/>
        </a:lt1>
        <a:dk2>
          <a:srgbClr val="002569"/>
        </a:dk2>
        <a:lt2>
          <a:srgbClr val="5F758D"/>
        </a:lt2>
        <a:accent1>
          <a:srgbClr val="FF9A00"/>
        </a:accent1>
        <a:accent2>
          <a:srgbClr val="9F2D20"/>
        </a:accent2>
        <a:accent3>
          <a:srgbClr val="FFFFFF"/>
        </a:accent3>
        <a:accent4>
          <a:srgbClr val="001E59"/>
        </a:accent4>
        <a:accent5>
          <a:srgbClr val="FFCAAA"/>
        </a:accent5>
        <a:accent6>
          <a:srgbClr val="90281C"/>
        </a:accent6>
        <a:hlink>
          <a:srgbClr val="7498C0"/>
        </a:hlink>
        <a:folHlink>
          <a:srgbClr val="9294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EUM_template_v03 2">
        <a:dk1>
          <a:srgbClr val="002569"/>
        </a:dk1>
        <a:lt1>
          <a:srgbClr val="FFFFFF"/>
        </a:lt1>
        <a:dk2>
          <a:srgbClr val="002569"/>
        </a:dk2>
        <a:lt2>
          <a:srgbClr val="5F758D"/>
        </a:lt2>
        <a:accent1>
          <a:srgbClr val="F6D0A9"/>
        </a:accent1>
        <a:accent2>
          <a:srgbClr val="EBCAE3"/>
        </a:accent2>
        <a:accent3>
          <a:srgbClr val="FFFFFF"/>
        </a:accent3>
        <a:accent4>
          <a:srgbClr val="001E59"/>
        </a:accent4>
        <a:accent5>
          <a:srgbClr val="FAE4D1"/>
        </a:accent5>
        <a:accent6>
          <a:srgbClr val="D5B7CE"/>
        </a:accent6>
        <a:hlink>
          <a:srgbClr val="4E2029"/>
        </a:hlink>
        <a:folHlink>
          <a:srgbClr val="423B6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EUM_template_v03 3">
        <a:dk1>
          <a:srgbClr val="002569"/>
        </a:dk1>
        <a:lt1>
          <a:srgbClr val="FFFFFF"/>
        </a:lt1>
        <a:dk2>
          <a:srgbClr val="002569"/>
        </a:dk2>
        <a:lt2>
          <a:srgbClr val="5F758D"/>
        </a:lt2>
        <a:accent1>
          <a:srgbClr val="5B97B1"/>
        </a:accent1>
        <a:accent2>
          <a:srgbClr val="F39600"/>
        </a:accent2>
        <a:accent3>
          <a:srgbClr val="FFFFFF"/>
        </a:accent3>
        <a:accent4>
          <a:srgbClr val="001E59"/>
        </a:accent4>
        <a:accent5>
          <a:srgbClr val="B5C9D5"/>
        </a:accent5>
        <a:accent6>
          <a:srgbClr val="DC8700"/>
        </a:accent6>
        <a:hlink>
          <a:srgbClr val="FFE4AE"/>
        </a:hlink>
        <a:folHlink>
          <a:srgbClr val="002A3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EUM_template_v03 4">
        <a:dk1>
          <a:srgbClr val="002569"/>
        </a:dk1>
        <a:lt1>
          <a:srgbClr val="FFFFFF"/>
        </a:lt1>
        <a:dk2>
          <a:srgbClr val="002569"/>
        </a:dk2>
        <a:lt2>
          <a:srgbClr val="5F758D"/>
        </a:lt2>
        <a:accent1>
          <a:srgbClr val="003F80"/>
        </a:accent1>
        <a:accent2>
          <a:srgbClr val="BDD7EE"/>
        </a:accent2>
        <a:accent3>
          <a:srgbClr val="FFFFFF"/>
        </a:accent3>
        <a:accent4>
          <a:srgbClr val="001E59"/>
        </a:accent4>
        <a:accent5>
          <a:srgbClr val="AAAFC0"/>
        </a:accent5>
        <a:accent6>
          <a:srgbClr val="ABC3D8"/>
        </a:accent6>
        <a:hlink>
          <a:srgbClr val="FFD350"/>
        </a:hlink>
        <a:folHlink>
          <a:srgbClr val="EB6F3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EUM_template_v03 5">
        <a:dk1>
          <a:srgbClr val="002569"/>
        </a:dk1>
        <a:lt1>
          <a:srgbClr val="FFFFFF"/>
        </a:lt1>
        <a:dk2>
          <a:srgbClr val="002569"/>
        </a:dk2>
        <a:lt2>
          <a:srgbClr val="5F758D"/>
        </a:lt2>
        <a:accent1>
          <a:srgbClr val="C75B12"/>
        </a:accent1>
        <a:accent2>
          <a:srgbClr val="003359"/>
        </a:accent2>
        <a:accent3>
          <a:srgbClr val="FFFFFF"/>
        </a:accent3>
        <a:accent4>
          <a:srgbClr val="001E59"/>
        </a:accent4>
        <a:accent5>
          <a:srgbClr val="E0B5AA"/>
        </a:accent5>
        <a:accent6>
          <a:srgbClr val="002D50"/>
        </a:accent6>
        <a:hlink>
          <a:srgbClr val="92A2BD"/>
        </a:hlink>
        <a:folHlink>
          <a:srgbClr val="C7B37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Viewgraph Landscape Template [Read-Only]" id="{3D504BAE-B617-46E5-BC29-A2E5D16C4E40}" vid="{81130204-6B6C-4189-BC8B-F18C686F8D9F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 (viewgraph VWG) Landscape Template</Template>
  <TotalTime>10295</TotalTime>
  <Words>449</Words>
  <Application>Microsoft Office PowerPoint</Application>
  <PresentationFormat>Widescreen</PresentationFormat>
  <Paragraphs>75</Paragraphs>
  <Slides>9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8" baseType="lpstr">
      <vt:lpstr>Arial</vt:lpstr>
      <vt:lpstr>Calibri</vt:lpstr>
      <vt:lpstr>Century Gothic</vt:lpstr>
      <vt:lpstr>Consolas</vt:lpstr>
      <vt:lpstr>Helvetica</vt:lpstr>
      <vt:lpstr>Tahoma</vt:lpstr>
      <vt:lpstr>Times New Roman</vt:lpstr>
      <vt:lpstr>Viewgraph Landscape Template</vt:lpstr>
      <vt:lpstr>Clip</vt:lpstr>
      <vt:lpstr>PowerPoint Presentation</vt:lpstr>
      <vt:lpstr>State of netCDF</vt:lpstr>
      <vt:lpstr>The netCDF Climate and Forecast (CF) Metadata Conventions</vt:lpstr>
      <vt:lpstr>Shortcomings of CF Conventions</vt:lpstr>
      <vt:lpstr>Compliance with CF Conventions at EUMETSAT: Standard names</vt:lpstr>
      <vt:lpstr>Compliance with CF Conventions at EUMETSAT: netCDF-4 features</vt:lpstr>
      <vt:lpstr>Use of out-of-scope features at EUMETSAT</vt:lpstr>
      <vt:lpstr>EUMETSAT interactions with the CF Community</vt:lpstr>
      <vt:lpstr>Recommendations</vt:lpstr>
    </vt:vector>
  </TitlesOfParts>
  <Company>EUMETSAT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Stephen Killick</dc:creator>
  <cp:lastModifiedBy>Daniel Lee</cp:lastModifiedBy>
  <cp:revision>144</cp:revision>
  <cp:lastPrinted>2006-03-06T14:11:17Z</cp:lastPrinted>
  <dcterms:created xsi:type="dcterms:W3CDTF">2018-04-30T10:45:11Z</dcterms:created>
  <dcterms:modified xsi:type="dcterms:W3CDTF">2019-02-13T15:40:35Z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12" name="DM_DOCNUM">
    <vt:lpwstr>1057066</vt:lpwstr>
  </property>
  <property fmtid="{D5CDD505-2E9C-101B-9397-08002B2CF9AE}" pid="13" name="DM_DOCNAME">
    <vt:lpwstr>IPET-DD-1 - Use of netCDF at EUMETSAT</vt:lpwstr>
  </property>
  <property fmtid="{D5CDD505-2E9C-101B-9397-08002B2CF9AE}" pid="14" name="DM_AUTHOR">
    <vt:lpwstr>Daniel Lee</vt:lpwstr>
  </property>
  <property fmtid="{D5CDD505-2E9C-101B-9397-08002B2CF9AE}" pid="15" name="DM_E_DOC_NO">
    <vt:lpwstr>EUM/SEP/VWG/19/1057066</vt:lpwstr>
  </property>
  <property fmtid="{D5CDD505-2E9C-101B-9397-08002B2CF9AE}" pid="16" name="DM_E_VER_NO">
    <vt:lpwstr>1</vt:lpwstr>
  </property>
  <property fmtid="{D5CDD505-2E9C-101B-9397-08002B2CF9AE}" pid="17" name="DM_E_ISS_DATE">
    <vt:lpwstr>11 February 2019</vt:lpwstr>
  </property>
  <property fmtid="{D5CDD505-2E9C-101B-9397-08002B2CF9AE}" pid="18" name="DM_E_FROM_PERS2">
    <vt:lpwstr/>
  </property>
  <property fmtid="{D5CDD505-2E9C-101B-9397-08002B2CF9AE}" pid="19" name="DM_E_CONFID">
    <vt:lpwstr/>
  </property>
  <property fmtid="{D5CDD505-2E9C-101B-9397-08002B2CF9AE}" pid="20" name="DM_E_WBS_CODE">
    <vt:lpwstr/>
  </property>
  <property fmtid="{D5CDD505-2E9C-101B-9397-08002B2CF9AE}" pid="21" name="DM_E_DISTRIB">
    <vt:lpwstr/>
  </property>
</Properties>
</file>