
<file path=[Content_Types].xml><?xml version="1.0" encoding="utf-8"?>
<Types xmlns="http://schemas.openxmlformats.org/package/2006/content-types">
  <Default Extension="xml" ContentType="application/xml"/>
  <Default Extension="png" ContentType="image/png"/>
  <Default Extension="jpg" ContentType="image/jpeg"/>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bookmarkIdSeed="2">
  <p:sldMasterIdLst>
    <p:sldMasterId id="2147483661" r:id="rId1"/>
  </p:sldMasterIdLst>
  <p:notesMasterIdLst>
    <p:notesMasterId r:id="rId19"/>
  </p:notesMasterIdLst>
  <p:sldIdLst>
    <p:sldId id="256" r:id="rId2"/>
    <p:sldId id="359" r:id="rId3"/>
    <p:sldId id="360" r:id="rId4"/>
    <p:sldId id="361" r:id="rId5"/>
    <p:sldId id="363" r:id="rId6"/>
    <p:sldId id="257" r:id="rId7"/>
    <p:sldId id="364" r:id="rId8"/>
    <p:sldId id="268" r:id="rId9"/>
    <p:sldId id="267" r:id="rId10"/>
    <p:sldId id="356" r:id="rId11"/>
    <p:sldId id="279" r:id="rId12"/>
    <p:sldId id="348" r:id="rId13"/>
    <p:sldId id="297" r:id="rId14"/>
    <p:sldId id="355" r:id="rId15"/>
    <p:sldId id="365" r:id="rId16"/>
    <p:sldId id="366" r:id="rId17"/>
    <p:sldId id="300" r:id="rId18"/>
  </p:sldIdLst>
  <p:sldSz cx="6858000" cy="51435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0AFBEF90-0936-46F3-AA99-5A69D1C5B935}">
  <a:tblStyle styleId="{0AFBEF90-0936-46F3-AA99-5A69D1C5B935}"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med" len="med"/>
              <a:tailEnd type="none" w="med" len="med"/>
            </a:ln>
          </a:left>
          <a:right>
            <a:ln w="12700" cap="flat" cmpd="sng">
              <a:solidFill>
                <a:schemeClr val="lt1"/>
              </a:solidFill>
              <a:prstDash val="solid"/>
              <a:round/>
              <a:headEnd type="none" w="med" len="med"/>
              <a:tailEnd type="none" w="med" len="med"/>
            </a:ln>
          </a:right>
          <a:top>
            <a:ln w="12700" cap="flat" cmpd="sng">
              <a:solidFill>
                <a:schemeClr val="lt1"/>
              </a:solidFill>
              <a:prstDash val="solid"/>
              <a:round/>
              <a:headEnd type="none" w="med" len="med"/>
              <a:tailEnd type="none" w="med" len="med"/>
            </a:ln>
          </a:top>
          <a:bottom>
            <a:ln w="12700" cap="flat" cmpd="sng">
              <a:solidFill>
                <a:schemeClr val="lt1"/>
              </a:solidFill>
              <a:prstDash val="solid"/>
              <a:round/>
              <a:headEnd type="none" w="med" len="med"/>
              <a:tailEnd type="none" w="med" len="med"/>
            </a:ln>
          </a:bottom>
          <a:insideH>
            <a:ln w="12700" cap="flat" cmpd="sng">
              <a:solidFill>
                <a:schemeClr val="lt1"/>
              </a:solidFill>
              <a:prstDash val="solid"/>
              <a:round/>
              <a:headEnd type="none" w="med" len="med"/>
              <a:tailEnd type="none" w="med" len="med"/>
            </a:ln>
          </a:insideH>
          <a:insideV>
            <a:ln w="12700" cap="flat" cmpd="sng">
              <a:solidFill>
                <a:schemeClr val="lt1"/>
              </a:solidFill>
              <a:prstDash val="solid"/>
              <a:round/>
              <a:headEnd type="none" w="med" len="med"/>
              <a:tailEnd type="none" w="med" len="med"/>
            </a:ln>
          </a:insideV>
        </a:tcBdr>
        <a:fill>
          <a:solidFill>
            <a:srgbClr val="E8ECF4"/>
          </a:solidFill>
        </a:fill>
      </a:tcStyle>
    </a:wholeTbl>
    <a:band1H>
      <a:tcTxStyle/>
      <a:tcStyle>
        <a:tcBdr/>
        <a:fill>
          <a:solidFill>
            <a:srgbClr val="CFD7E7"/>
          </a:solidFill>
        </a:fill>
      </a:tcStyle>
    </a:band1H>
    <a:band2H>
      <a:tcTxStyle/>
      <a:tcStyle>
        <a:tcBdr/>
      </a:tcStyle>
    </a:band2H>
    <a:band1V>
      <a:tcTxStyle/>
      <a:tcStyle>
        <a:tcBdr/>
        <a:fill>
          <a:solidFill>
            <a:srgbClr val="CFD7E7"/>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med" len="med"/>
              <a:tailEnd type="none" w="med" len="med"/>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med" len="med"/>
              <a:tailEnd type="none" w="med" len="med"/>
            </a:ln>
          </a:bottom>
        </a:tcBdr>
        <a:fill>
          <a:solidFill>
            <a:schemeClr val="accent1"/>
          </a:solidFill>
        </a:fill>
      </a:tcStyle>
    </a:firstRow>
    <a:neCell>
      <a:tcTxStyle/>
      <a:tcStyle>
        <a:tcBdr/>
      </a:tcStyle>
    </a:neCell>
    <a:nwCell>
      <a:tcTxStyle/>
      <a:tcStyle>
        <a:tcBdr/>
      </a:tcStyle>
    </a:nwCell>
  </a:tblStyle>
  <a:tblStyle styleId="{B828B3DD-5340-4470-9017-5E97F4594082}"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295"/>
    <p:restoredTop sz="86704" autoAdjust="0"/>
  </p:normalViewPr>
  <p:slideViewPr>
    <p:cSldViewPr snapToGrid="0" snapToObjects="1">
      <p:cViewPr varScale="1">
        <p:scale>
          <a:sx n="124" d="100"/>
          <a:sy n="124" d="100"/>
        </p:scale>
        <p:origin x="1120" y="176"/>
      </p:cViewPr>
      <p:guideLst>
        <p:guide orient="horz" pos="16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72" Type="http://schemas.microsoft.com/office/2015/10/relationships/revisionInfo" Target="revisionInfo.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A614EF-BA53-46C2-A6FD-A9B1CC01FD80}"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kumimoji="1" lang="ja-JP" altLang="en-US"/>
        </a:p>
      </dgm:t>
    </dgm:pt>
    <dgm:pt modelId="{62A21544-684F-4111-BC3E-F0AAA6D9673D}">
      <dgm:prSet phldrT="[テキスト]" custT="1"/>
      <dgm:spPr/>
      <dgm:t>
        <a:bodyPr/>
        <a:lstStyle/>
        <a:p>
          <a:r>
            <a:rPr kumimoji="1" lang="en-US" altLang="ja-JP" sz="1200" b="1" dirty="0" smtClean="0">
              <a:solidFill>
                <a:schemeClr val="tx2"/>
              </a:solidFill>
            </a:rPr>
            <a:t>Initial stage</a:t>
          </a:r>
          <a:endParaRPr kumimoji="1" lang="ja-JP" altLang="en-US" sz="1200" b="1" dirty="0">
            <a:solidFill>
              <a:schemeClr val="tx2"/>
            </a:solidFill>
          </a:endParaRPr>
        </a:p>
      </dgm:t>
    </dgm:pt>
    <dgm:pt modelId="{360BFBED-BBC0-424F-95C2-F15260F2EA89}" type="parTrans" cxnId="{5E38AEB5-BA04-4CA3-AE1F-E6590FCA83A8}">
      <dgm:prSet/>
      <dgm:spPr/>
      <dgm:t>
        <a:bodyPr/>
        <a:lstStyle/>
        <a:p>
          <a:endParaRPr kumimoji="1" lang="ja-JP" altLang="en-US"/>
        </a:p>
      </dgm:t>
    </dgm:pt>
    <dgm:pt modelId="{B7537118-AB6E-4F76-BE3B-A91CA1384477}" type="sibTrans" cxnId="{5E38AEB5-BA04-4CA3-AE1F-E6590FCA83A8}">
      <dgm:prSet/>
      <dgm:spPr/>
      <dgm:t>
        <a:bodyPr/>
        <a:lstStyle/>
        <a:p>
          <a:endParaRPr kumimoji="1" lang="ja-JP" altLang="en-US"/>
        </a:p>
      </dgm:t>
    </dgm:pt>
    <dgm:pt modelId="{8CCD3C50-BBF2-4CFE-9AE9-5691C79FFC59}">
      <dgm:prSet phldrT="[テキスト]" custT="1"/>
      <dgm:spPr/>
      <dgm:t>
        <a:bodyPr/>
        <a:lstStyle/>
        <a:p>
          <a:pPr algn="ctr"/>
          <a:r>
            <a:rPr kumimoji="1" lang="en-US" altLang="ja-JP" sz="1200" b="1" dirty="0" smtClean="0">
              <a:solidFill>
                <a:schemeClr val="tx2"/>
              </a:solidFill>
            </a:rPr>
            <a:t>Evolution</a:t>
          </a:r>
          <a:br>
            <a:rPr kumimoji="1" lang="en-US" altLang="ja-JP" sz="1200" b="1" dirty="0" smtClean="0">
              <a:solidFill>
                <a:schemeClr val="tx2"/>
              </a:solidFill>
            </a:rPr>
          </a:br>
          <a:r>
            <a:rPr kumimoji="1" lang="en-US" altLang="ja-JP" sz="1200" b="1" dirty="0" smtClean="0">
              <a:solidFill>
                <a:schemeClr val="tx2"/>
              </a:solidFill>
            </a:rPr>
            <a:t>stage </a:t>
          </a:r>
          <a:endParaRPr kumimoji="1" lang="ja-JP" altLang="en-US" sz="1200" b="1" dirty="0">
            <a:solidFill>
              <a:schemeClr val="tx2"/>
            </a:solidFill>
          </a:endParaRPr>
        </a:p>
      </dgm:t>
    </dgm:pt>
    <dgm:pt modelId="{8EAAD170-2078-400D-AF54-66E7809C5C37}" type="parTrans" cxnId="{F9E192D5-F5D8-4816-9B77-54BD6DF5CC00}">
      <dgm:prSet/>
      <dgm:spPr/>
      <dgm:t>
        <a:bodyPr/>
        <a:lstStyle/>
        <a:p>
          <a:endParaRPr kumimoji="1" lang="ja-JP" altLang="en-US"/>
        </a:p>
      </dgm:t>
    </dgm:pt>
    <dgm:pt modelId="{3B735E9F-75A4-418E-868C-954E65EC5B92}" type="sibTrans" cxnId="{F9E192D5-F5D8-4816-9B77-54BD6DF5CC00}">
      <dgm:prSet/>
      <dgm:spPr/>
      <dgm:t>
        <a:bodyPr/>
        <a:lstStyle/>
        <a:p>
          <a:endParaRPr kumimoji="1" lang="ja-JP" altLang="en-US"/>
        </a:p>
      </dgm:t>
    </dgm:pt>
    <dgm:pt modelId="{1C691D36-ED68-4CA6-8218-C0C707906612}">
      <dgm:prSet phldrT="[テキスト]" custT="1"/>
      <dgm:spPr/>
      <dgm:t>
        <a:bodyPr/>
        <a:lstStyle/>
        <a:p>
          <a:r>
            <a:rPr kumimoji="1" lang="en-US" altLang="ja-JP" sz="1600" b="1" dirty="0" smtClean="0">
              <a:solidFill>
                <a:schemeClr val="tx2"/>
              </a:solidFill>
            </a:rPr>
            <a:t>Final stage</a:t>
          </a:r>
          <a:endParaRPr kumimoji="1" lang="ja-JP" altLang="en-US" sz="1600" b="1" dirty="0">
            <a:solidFill>
              <a:schemeClr val="tx2"/>
            </a:solidFill>
          </a:endParaRPr>
        </a:p>
      </dgm:t>
    </dgm:pt>
    <dgm:pt modelId="{096E167A-ADD8-44CA-A677-0B50E918E350}" type="parTrans" cxnId="{280E77A8-16E0-402C-B00D-A8B6C5D37C06}">
      <dgm:prSet/>
      <dgm:spPr/>
      <dgm:t>
        <a:bodyPr/>
        <a:lstStyle/>
        <a:p>
          <a:endParaRPr kumimoji="1" lang="ja-JP" altLang="en-US"/>
        </a:p>
      </dgm:t>
    </dgm:pt>
    <dgm:pt modelId="{7C467E30-1853-43D1-BDFD-1FF293ED722B}" type="sibTrans" cxnId="{280E77A8-16E0-402C-B00D-A8B6C5D37C06}">
      <dgm:prSet/>
      <dgm:spPr/>
      <dgm:t>
        <a:bodyPr/>
        <a:lstStyle/>
        <a:p>
          <a:endParaRPr kumimoji="1" lang="ja-JP" altLang="en-US"/>
        </a:p>
      </dgm:t>
    </dgm:pt>
    <dgm:pt modelId="{42B18BD4-A8FA-4363-92E3-A1B059E25286}" type="pres">
      <dgm:prSet presAssocID="{2DA614EF-BA53-46C2-A6FD-A9B1CC01FD80}" presName="arrowDiagram" presStyleCnt="0">
        <dgm:presLayoutVars>
          <dgm:chMax val="5"/>
          <dgm:dir/>
          <dgm:resizeHandles val="exact"/>
        </dgm:presLayoutVars>
      </dgm:prSet>
      <dgm:spPr/>
      <dgm:t>
        <a:bodyPr/>
        <a:lstStyle/>
        <a:p>
          <a:endParaRPr kumimoji="1" lang="ja-JP" altLang="en-US"/>
        </a:p>
      </dgm:t>
    </dgm:pt>
    <dgm:pt modelId="{F28B3EE1-CF00-44C7-9DB6-0BEA3C38D921}" type="pres">
      <dgm:prSet presAssocID="{2DA614EF-BA53-46C2-A6FD-A9B1CC01FD80}" presName="arrow" presStyleLbl="bgShp" presStyleIdx="0" presStyleCnt="1" custLinFactNeighborX="162" custLinFactNeighborY="-1872"/>
      <dgm:spPr/>
      <dgm:t>
        <a:bodyPr/>
        <a:lstStyle/>
        <a:p>
          <a:endParaRPr lang="en-US"/>
        </a:p>
      </dgm:t>
    </dgm:pt>
    <dgm:pt modelId="{C5EE989F-0DA2-4CDF-AFC6-899EDE50949F}" type="pres">
      <dgm:prSet presAssocID="{2DA614EF-BA53-46C2-A6FD-A9B1CC01FD80}" presName="arrowDiagram3" presStyleCnt="0"/>
      <dgm:spPr/>
    </dgm:pt>
    <dgm:pt modelId="{49B66D85-4B60-464A-B5F1-7330D43EBA46}" type="pres">
      <dgm:prSet presAssocID="{62A21544-684F-4111-BC3E-F0AAA6D9673D}" presName="bullet3a" presStyleLbl="node1" presStyleIdx="0" presStyleCnt="3"/>
      <dgm:spPr/>
    </dgm:pt>
    <dgm:pt modelId="{E2BF9D48-3CDF-4265-A96C-E5CC9A65D421}" type="pres">
      <dgm:prSet presAssocID="{62A21544-684F-4111-BC3E-F0AAA6D9673D}" presName="textBox3a" presStyleLbl="revTx" presStyleIdx="0" presStyleCnt="3" custScaleX="156835" custLinFactNeighborX="-9428" custLinFactNeighborY="-50011">
        <dgm:presLayoutVars>
          <dgm:bulletEnabled val="1"/>
        </dgm:presLayoutVars>
      </dgm:prSet>
      <dgm:spPr/>
      <dgm:t>
        <a:bodyPr/>
        <a:lstStyle/>
        <a:p>
          <a:endParaRPr kumimoji="1" lang="ja-JP" altLang="en-US"/>
        </a:p>
      </dgm:t>
    </dgm:pt>
    <dgm:pt modelId="{407D105C-76C7-456A-B1F6-3B4682F9E2F5}" type="pres">
      <dgm:prSet presAssocID="{8CCD3C50-BBF2-4CFE-9AE9-5691C79FFC59}" presName="bullet3b" presStyleLbl="node1" presStyleIdx="1" presStyleCnt="3"/>
      <dgm:spPr/>
    </dgm:pt>
    <dgm:pt modelId="{946D30F6-4BC8-45FA-B66B-D60612FD680D}" type="pres">
      <dgm:prSet presAssocID="{8CCD3C50-BBF2-4CFE-9AE9-5691C79FFC59}" presName="textBox3b" presStyleLbl="revTx" presStyleIdx="1" presStyleCnt="3" custScaleX="193733" custLinFactNeighborX="-34685" custLinFactNeighborY="-45348">
        <dgm:presLayoutVars>
          <dgm:bulletEnabled val="1"/>
        </dgm:presLayoutVars>
      </dgm:prSet>
      <dgm:spPr/>
      <dgm:t>
        <a:bodyPr/>
        <a:lstStyle/>
        <a:p>
          <a:endParaRPr kumimoji="1" lang="ja-JP" altLang="en-US"/>
        </a:p>
      </dgm:t>
    </dgm:pt>
    <dgm:pt modelId="{4C3A993C-B85A-49F3-A98C-236AC6A477F5}" type="pres">
      <dgm:prSet presAssocID="{1C691D36-ED68-4CA6-8218-C0C707906612}" presName="bullet3c" presStyleLbl="node1" presStyleIdx="2" presStyleCnt="3"/>
      <dgm:spPr/>
    </dgm:pt>
    <dgm:pt modelId="{9D98AF1A-3F32-44CC-941D-83574E52F62A}" type="pres">
      <dgm:prSet presAssocID="{1C691D36-ED68-4CA6-8218-C0C707906612}" presName="textBox3c" presStyleLbl="revTx" presStyleIdx="2" presStyleCnt="3" custScaleX="214544" custLinFactNeighborX="17514" custLinFactNeighborY="-32107">
        <dgm:presLayoutVars>
          <dgm:bulletEnabled val="1"/>
        </dgm:presLayoutVars>
      </dgm:prSet>
      <dgm:spPr/>
      <dgm:t>
        <a:bodyPr/>
        <a:lstStyle/>
        <a:p>
          <a:endParaRPr kumimoji="1" lang="ja-JP" altLang="en-US"/>
        </a:p>
      </dgm:t>
    </dgm:pt>
  </dgm:ptLst>
  <dgm:cxnLst>
    <dgm:cxn modelId="{63ED4200-047A-9043-AFD7-C2FFEA782897}" type="presOf" srcId="{2DA614EF-BA53-46C2-A6FD-A9B1CC01FD80}" destId="{42B18BD4-A8FA-4363-92E3-A1B059E25286}" srcOrd="0" destOrd="0" presId="urn:microsoft.com/office/officeart/2005/8/layout/arrow2"/>
    <dgm:cxn modelId="{1CA8A37A-FEB8-BA4C-A73C-69457EC7B042}" type="presOf" srcId="{1C691D36-ED68-4CA6-8218-C0C707906612}" destId="{9D98AF1A-3F32-44CC-941D-83574E52F62A}" srcOrd="0" destOrd="0" presId="urn:microsoft.com/office/officeart/2005/8/layout/arrow2"/>
    <dgm:cxn modelId="{5E38AEB5-BA04-4CA3-AE1F-E6590FCA83A8}" srcId="{2DA614EF-BA53-46C2-A6FD-A9B1CC01FD80}" destId="{62A21544-684F-4111-BC3E-F0AAA6D9673D}" srcOrd="0" destOrd="0" parTransId="{360BFBED-BBC0-424F-95C2-F15260F2EA89}" sibTransId="{B7537118-AB6E-4F76-BE3B-A91CA1384477}"/>
    <dgm:cxn modelId="{896825CA-2BAA-0A45-A105-D0A0E5A13655}" type="presOf" srcId="{8CCD3C50-BBF2-4CFE-9AE9-5691C79FFC59}" destId="{946D30F6-4BC8-45FA-B66B-D60612FD680D}" srcOrd="0" destOrd="0" presId="urn:microsoft.com/office/officeart/2005/8/layout/arrow2"/>
    <dgm:cxn modelId="{6DFB1BE5-252B-A746-B55C-196B2F01AA10}" type="presOf" srcId="{62A21544-684F-4111-BC3E-F0AAA6D9673D}" destId="{E2BF9D48-3CDF-4265-A96C-E5CC9A65D421}" srcOrd="0" destOrd="0" presId="urn:microsoft.com/office/officeart/2005/8/layout/arrow2"/>
    <dgm:cxn modelId="{F9E192D5-F5D8-4816-9B77-54BD6DF5CC00}" srcId="{2DA614EF-BA53-46C2-A6FD-A9B1CC01FD80}" destId="{8CCD3C50-BBF2-4CFE-9AE9-5691C79FFC59}" srcOrd="1" destOrd="0" parTransId="{8EAAD170-2078-400D-AF54-66E7809C5C37}" sibTransId="{3B735E9F-75A4-418E-868C-954E65EC5B92}"/>
    <dgm:cxn modelId="{280E77A8-16E0-402C-B00D-A8B6C5D37C06}" srcId="{2DA614EF-BA53-46C2-A6FD-A9B1CC01FD80}" destId="{1C691D36-ED68-4CA6-8218-C0C707906612}" srcOrd="2" destOrd="0" parTransId="{096E167A-ADD8-44CA-A677-0B50E918E350}" sibTransId="{7C467E30-1853-43D1-BDFD-1FF293ED722B}"/>
    <dgm:cxn modelId="{FC53644A-0259-554B-9BC7-CFC92A6E9B25}" type="presParOf" srcId="{42B18BD4-A8FA-4363-92E3-A1B059E25286}" destId="{F28B3EE1-CF00-44C7-9DB6-0BEA3C38D921}" srcOrd="0" destOrd="0" presId="urn:microsoft.com/office/officeart/2005/8/layout/arrow2"/>
    <dgm:cxn modelId="{91466754-FB46-394F-82E1-ED61611758EA}" type="presParOf" srcId="{42B18BD4-A8FA-4363-92E3-A1B059E25286}" destId="{C5EE989F-0DA2-4CDF-AFC6-899EDE50949F}" srcOrd="1" destOrd="0" presId="urn:microsoft.com/office/officeart/2005/8/layout/arrow2"/>
    <dgm:cxn modelId="{3B9EC792-2741-F34C-BFA2-CE7503665935}" type="presParOf" srcId="{C5EE989F-0DA2-4CDF-AFC6-899EDE50949F}" destId="{49B66D85-4B60-464A-B5F1-7330D43EBA46}" srcOrd="0" destOrd="0" presId="urn:microsoft.com/office/officeart/2005/8/layout/arrow2"/>
    <dgm:cxn modelId="{6F3DCF64-EE2B-5E44-8D05-8EE3AA409BAE}" type="presParOf" srcId="{C5EE989F-0DA2-4CDF-AFC6-899EDE50949F}" destId="{E2BF9D48-3CDF-4265-A96C-E5CC9A65D421}" srcOrd="1" destOrd="0" presId="urn:microsoft.com/office/officeart/2005/8/layout/arrow2"/>
    <dgm:cxn modelId="{DF0AA3A6-79DE-9947-AC05-26FA1DF73ABB}" type="presParOf" srcId="{C5EE989F-0DA2-4CDF-AFC6-899EDE50949F}" destId="{407D105C-76C7-456A-B1F6-3B4682F9E2F5}" srcOrd="2" destOrd="0" presId="urn:microsoft.com/office/officeart/2005/8/layout/arrow2"/>
    <dgm:cxn modelId="{440FC32F-C453-A648-B90C-F582141B596E}" type="presParOf" srcId="{C5EE989F-0DA2-4CDF-AFC6-899EDE50949F}" destId="{946D30F6-4BC8-45FA-B66B-D60612FD680D}" srcOrd="3" destOrd="0" presId="urn:microsoft.com/office/officeart/2005/8/layout/arrow2"/>
    <dgm:cxn modelId="{65A6A7F4-45F9-5746-A549-FFA458DF63FD}" type="presParOf" srcId="{C5EE989F-0DA2-4CDF-AFC6-899EDE50949F}" destId="{4C3A993C-B85A-49F3-A98C-236AC6A477F5}" srcOrd="4" destOrd="0" presId="urn:microsoft.com/office/officeart/2005/8/layout/arrow2"/>
    <dgm:cxn modelId="{602CE27B-A69C-344E-9CEF-58E45476E8E3}" type="presParOf" srcId="{C5EE989F-0DA2-4CDF-AFC6-899EDE50949F}" destId="{9D98AF1A-3F32-44CC-941D-83574E52F62A}"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8B3EE1-CF00-44C7-9DB6-0BEA3C38D921}">
      <dsp:nvSpPr>
        <dsp:cNvPr id="0" name=""/>
        <dsp:cNvSpPr/>
      </dsp:nvSpPr>
      <dsp:spPr>
        <a:xfrm>
          <a:off x="-25399" y="0"/>
          <a:ext cx="2982835" cy="1864272"/>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B66D85-4B60-464A-B5F1-7330D43EBA46}">
      <dsp:nvSpPr>
        <dsp:cNvPr id="0" name=""/>
        <dsp:cNvSpPr/>
      </dsp:nvSpPr>
      <dsp:spPr>
        <a:xfrm>
          <a:off x="348588" y="1286720"/>
          <a:ext cx="77553" cy="775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BF9D48-3CDF-4265-A96C-E5CC9A65D421}">
      <dsp:nvSpPr>
        <dsp:cNvPr id="0" name=""/>
        <dsp:cNvSpPr/>
      </dsp:nvSpPr>
      <dsp:spPr>
        <a:xfrm>
          <a:off x="124339" y="1056050"/>
          <a:ext cx="1090004" cy="5387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094" tIns="0" rIns="0" bIns="0" numCol="1" spcCol="1270" anchor="t" anchorCtr="0">
          <a:noAutofit/>
        </a:bodyPr>
        <a:lstStyle/>
        <a:p>
          <a:pPr lvl="0" algn="l" defTabSz="533400">
            <a:lnSpc>
              <a:spcPct val="90000"/>
            </a:lnSpc>
            <a:spcBef>
              <a:spcPct val="0"/>
            </a:spcBef>
            <a:spcAft>
              <a:spcPct val="35000"/>
            </a:spcAft>
          </a:pPr>
          <a:r>
            <a:rPr kumimoji="1" lang="en-US" altLang="ja-JP" sz="1200" b="1" kern="1200" dirty="0" smtClean="0">
              <a:solidFill>
                <a:schemeClr val="tx2"/>
              </a:solidFill>
            </a:rPr>
            <a:t>Initial stage</a:t>
          </a:r>
          <a:endParaRPr kumimoji="1" lang="ja-JP" altLang="en-US" sz="1200" b="1" kern="1200" dirty="0">
            <a:solidFill>
              <a:schemeClr val="tx2"/>
            </a:solidFill>
          </a:endParaRPr>
        </a:p>
      </dsp:txBody>
      <dsp:txXfrm>
        <a:off x="124339" y="1056050"/>
        <a:ext cx="1090004" cy="538774"/>
      </dsp:txXfrm>
    </dsp:sp>
    <dsp:sp modelId="{407D105C-76C7-456A-B1F6-3B4682F9E2F5}">
      <dsp:nvSpPr>
        <dsp:cNvPr id="0" name=""/>
        <dsp:cNvSpPr/>
      </dsp:nvSpPr>
      <dsp:spPr>
        <a:xfrm>
          <a:off x="1033149" y="780011"/>
          <a:ext cx="140193" cy="14019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6D30F6-4BC8-45FA-B66B-D60612FD680D}">
      <dsp:nvSpPr>
        <dsp:cNvPr id="0" name=""/>
        <dsp:cNvSpPr/>
      </dsp:nvSpPr>
      <dsp:spPr>
        <a:xfrm>
          <a:off x="519434" y="390204"/>
          <a:ext cx="1386896" cy="1014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286" tIns="0" rIns="0" bIns="0" numCol="1" spcCol="1270" anchor="t" anchorCtr="0">
          <a:noAutofit/>
        </a:bodyPr>
        <a:lstStyle/>
        <a:p>
          <a:pPr lvl="0" algn="ctr" defTabSz="533400">
            <a:lnSpc>
              <a:spcPct val="90000"/>
            </a:lnSpc>
            <a:spcBef>
              <a:spcPct val="0"/>
            </a:spcBef>
            <a:spcAft>
              <a:spcPct val="35000"/>
            </a:spcAft>
          </a:pPr>
          <a:r>
            <a:rPr kumimoji="1" lang="en-US" altLang="ja-JP" sz="1200" b="1" kern="1200" dirty="0" smtClean="0">
              <a:solidFill>
                <a:schemeClr val="tx2"/>
              </a:solidFill>
            </a:rPr>
            <a:t>Evolution</a:t>
          </a:r>
          <a:br>
            <a:rPr kumimoji="1" lang="en-US" altLang="ja-JP" sz="1200" b="1" kern="1200" dirty="0" smtClean="0">
              <a:solidFill>
                <a:schemeClr val="tx2"/>
              </a:solidFill>
            </a:rPr>
          </a:br>
          <a:r>
            <a:rPr kumimoji="1" lang="en-US" altLang="ja-JP" sz="1200" b="1" kern="1200" dirty="0" smtClean="0">
              <a:solidFill>
                <a:schemeClr val="tx2"/>
              </a:solidFill>
            </a:rPr>
            <a:t>stage </a:t>
          </a:r>
          <a:endParaRPr kumimoji="1" lang="ja-JP" altLang="en-US" sz="1200" b="1" kern="1200" dirty="0">
            <a:solidFill>
              <a:schemeClr val="tx2"/>
            </a:solidFill>
          </a:endParaRPr>
        </a:p>
      </dsp:txBody>
      <dsp:txXfrm>
        <a:off x="519434" y="390204"/>
        <a:ext cx="1386896" cy="1014163"/>
      </dsp:txXfrm>
    </dsp:sp>
    <dsp:sp modelId="{4C3A993C-B85A-49F3-A98C-236AC6A477F5}">
      <dsp:nvSpPr>
        <dsp:cNvPr id="0" name=""/>
        <dsp:cNvSpPr/>
      </dsp:nvSpPr>
      <dsp:spPr>
        <a:xfrm>
          <a:off x="1856411" y="471660"/>
          <a:ext cx="193884" cy="19388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98AF1A-3F32-44CC-941D-83574E52F62A}">
      <dsp:nvSpPr>
        <dsp:cNvPr id="0" name=""/>
        <dsp:cNvSpPr/>
      </dsp:nvSpPr>
      <dsp:spPr>
        <a:xfrm>
          <a:off x="1543354" y="152602"/>
          <a:ext cx="1535878" cy="129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735" tIns="0" rIns="0" bIns="0" numCol="1" spcCol="1270" anchor="t" anchorCtr="0">
          <a:noAutofit/>
        </a:bodyPr>
        <a:lstStyle/>
        <a:p>
          <a:pPr lvl="0" algn="l" defTabSz="711200">
            <a:lnSpc>
              <a:spcPct val="90000"/>
            </a:lnSpc>
            <a:spcBef>
              <a:spcPct val="0"/>
            </a:spcBef>
            <a:spcAft>
              <a:spcPct val="35000"/>
            </a:spcAft>
          </a:pPr>
          <a:r>
            <a:rPr kumimoji="1" lang="en-US" altLang="ja-JP" sz="1600" b="1" kern="1200" dirty="0" smtClean="0">
              <a:solidFill>
                <a:schemeClr val="tx2"/>
              </a:solidFill>
            </a:rPr>
            <a:t>Final stage</a:t>
          </a:r>
          <a:endParaRPr kumimoji="1" lang="ja-JP" altLang="en-US" sz="1600" b="1" kern="1200" dirty="0">
            <a:solidFill>
              <a:schemeClr val="tx2"/>
            </a:solidFill>
          </a:endParaRPr>
        </a:p>
      </dsp:txBody>
      <dsp:txXfrm>
        <a:off x="1543354" y="152602"/>
        <a:ext cx="1535878" cy="1295669"/>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t" anchorCtr="0"/>
          <a:lstStyle>
            <a:lvl1pPr lvl="0">
              <a:spcBef>
                <a:spcPts val="0"/>
              </a:spcBef>
              <a:buSzPct val="100000"/>
              <a:buChar char="●"/>
              <a:defRPr sz="1100"/>
            </a:lvl1pPr>
            <a:lvl2pPr lvl="1">
              <a:spcBef>
                <a:spcPts val="0"/>
              </a:spcBef>
              <a:buSzPct val="100000"/>
              <a:buChar char="○"/>
              <a:defRPr sz="1100"/>
            </a:lvl2pPr>
            <a:lvl3pPr lvl="2">
              <a:spcBef>
                <a:spcPts val="0"/>
              </a:spcBef>
              <a:buSzPct val="100000"/>
              <a:buChar char="■"/>
              <a:defRPr sz="1100"/>
            </a:lvl3pPr>
            <a:lvl4pPr lvl="3">
              <a:spcBef>
                <a:spcPts val="0"/>
              </a:spcBef>
              <a:buSzPct val="100000"/>
              <a:buChar char="●"/>
              <a:defRPr sz="1100"/>
            </a:lvl4pPr>
            <a:lvl5pPr lvl="4">
              <a:spcBef>
                <a:spcPts val="0"/>
              </a:spcBef>
              <a:buSzPct val="100000"/>
              <a:buChar char="○"/>
              <a:defRPr sz="1100"/>
            </a:lvl5pPr>
            <a:lvl6pPr lvl="5">
              <a:spcBef>
                <a:spcPts val="0"/>
              </a:spcBef>
              <a:buSzPct val="100000"/>
              <a:buChar char="■"/>
              <a:defRPr sz="1100"/>
            </a:lvl6pPr>
            <a:lvl7pPr lvl="6">
              <a:spcBef>
                <a:spcPts val="0"/>
              </a:spcBef>
              <a:buSzPct val="100000"/>
              <a:buChar char="●"/>
              <a:defRPr sz="1100"/>
            </a:lvl7pPr>
            <a:lvl8pPr lvl="7">
              <a:spcBef>
                <a:spcPts val="0"/>
              </a:spcBef>
              <a:buSzPct val="100000"/>
              <a:buChar char="○"/>
              <a:defRPr sz="1100"/>
            </a:lvl8pPr>
            <a:lvl9pPr lvl="8">
              <a:spcBef>
                <a:spcPts val="0"/>
              </a:spcBef>
              <a:buSzPct val="100000"/>
              <a:buChar char="■"/>
              <a:defRPr sz="1100"/>
            </a:lvl9pPr>
          </a:lstStyle>
          <a:p>
            <a:endParaRPr/>
          </a:p>
        </p:txBody>
      </p:sp>
    </p:spTree>
    <p:extLst>
      <p:ext uri="{BB962C8B-B14F-4D97-AF65-F5344CB8AC3E}">
        <p14:creationId xmlns:p14="http://schemas.microsoft.com/office/powerpoint/2010/main" val="1227136204"/>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Shape 6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4" name="Shape 6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Shape 6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0" name="Shape 7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342892" marR="0" lvl="0" indent="-247644" algn="l" defTabSz="914400" rtl="0" eaLnBrk="1" fontAlgn="auto" latinLnBrk="0" hangingPunct="1">
              <a:lnSpc>
                <a:spcPct val="100000"/>
              </a:lnSpc>
              <a:spcBef>
                <a:spcPts val="0"/>
              </a:spcBef>
              <a:spcAft>
                <a:spcPts val="0"/>
              </a:spcAft>
              <a:buClrTx/>
              <a:buSzPct val="100000"/>
              <a:buFontTx/>
              <a:buNone/>
              <a:tabLst/>
              <a:defRPr/>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3" name="Shape 9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3" name="Shape 13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171450" indent="-171450">
              <a:buFont typeface="Arial" charset="0"/>
              <a:buChar char="•"/>
            </a:pPr>
            <a:r>
              <a:rPr lang="en-US" dirty="0" smtClean="0"/>
              <a:t>Scope of data included in each phase of the project and access are controlled by metadata keywords set by originating </a:t>
            </a:r>
            <a:r>
              <a:rPr lang="en-US" dirty="0" err="1" smtClean="0"/>
              <a:t>centre</a:t>
            </a:r>
            <a:r>
              <a:rPr lang="en-US" dirty="0" smtClean="0"/>
              <a:t>/data provider:</a:t>
            </a:r>
          </a:p>
          <a:p>
            <a:pPr marL="628650" lvl="1" indent="-171450">
              <a:buFont typeface="Arial" charset="0"/>
              <a:buChar char="•"/>
            </a:pPr>
            <a:r>
              <a:rPr lang="en-US" b="1" dirty="0" err="1" smtClean="0"/>
              <a:t>WMO_DataLicenseCode</a:t>
            </a:r>
            <a:r>
              <a:rPr lang="en-US" dirty="0" smtClean="0"/>
              <a:t> </a:t>
            </a:r>
            <a:r>
              <a:rPr lang="mr-IN" dirty="0" smtClean="0"/>
              <a:t>–</a:t>
            </a:r>
            <a:r>
              <a:rPr lang="en-US" dirty="0" smtClean="0"/>
              <a:t> whether or not the data is considered essential and if the data has associated licensing/access constraints</a:t>
            </a:r>
          </a:p>
          <a:p>
            <a:pPr marL="628650" lvl="1" indent="-171450">
              <a:buFont typeface="Arial" charset="0"/>
              <a:buChar char="•"/>
            </a:pPr>
            <a:r>
              <a:rPr lang="en-US" b="1" dirty="0" err="1" smtClean="0"/>
              <a:t>WMO_DistributionScopeCode</a:t>
            </a:r>
            <a:r>
              <a:rPr lang="en-US" dirty="0" smtClean="0"/>
              <a:t> </a:t>
            </a:r>
            <a:r>
              <a:rPr lang="mr-IN" dirty="0" smtClean="0"/>
              <a:t>–</a:t>
            </a:r>
            <a:r>
              <a:rPr lang="en-US" dirty="0" smtClean="0"/>
              <a:t> level of data exchange (global, regional, </a:t>
            </a:r>
            <a:r>
              <a:rPr lang="en-US" dirty="0" err="1" smtClean="0"/>
              <a:t>centre</a:t>
            </a:r>
            <a:r>
              <a:rPr lang="en-US" dirty="0" smtClean="0"/>
              <a:t>)</a:t>
            </a:r>
          </a:p>
          <a:p>
            <a:pPr marL="628650" lvl="1" indent="-171450">
              <a:buFont typeface="Arial" charset="0"/>
              <a:buChar char="•"/>
            </a:pPr>
            <a:r>
              <a:rPr lang="en-US" b="1" dirty="0" err="1" smtClean="0"/>
              <a:t>WMO_ProductCategoryCode</a:t>
            </a:r>
            <a:r>
              <a:rPr lang="en-US" b="1" dirty="0" smtClean="0"/>
              <a:t> </a:t>
            </a:r>
            <a:r>
              <a:rPr lang="mr-IN" dirty="0" smtClean="0"/>
              <a:t>–</a:t>
            </a:r>
            <a:r>
              <a:rPr lang="en-US" dirty="0" smtClean="0"/>
              <a:t> GTS priority level (also determines if </a:t>
            </a:r>
            <a:r>
              <a:rPr lang="en-US" dirty="0" err="1" smtClean="0"/>
              <a:t>QoS</a:t>
            </a:r>
            <a:r>
              <a:rPr lang="en-US" dirty="0" smtClean="0"/>
              <a:t> mechanisms are required)</a:t>
            </a:r>
          </a:p>
          <a:p>
            <a:pPr lvl="0">
              <a:spcBef>
                <a:spcPts val="0"/>
              </a:spcBef>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r>
              <a:rPr lang="en-US" dirty="0" smtClean="0"/>
              <a:t>Baseline services are the </a:t>
            </a:r>
            <a:r>
              <a:rPr lang="en-US" b="1" u="sng" dirty="0" smtClean="0"/>
              <a:t>minimum</a:t>
            </a:r>
            <a:r>
              <a:rPr lang="en-US" b="0" u="none" baseline="0" dirty="0" smtClean="0"/>
              <a:t> capabilities required to store and exchange data meeting the capacity of the existing WIS cache. This does not include failover and other services needed to fulfill other certification requirements such as availability.</a:t>
            </a:r>
            <a:endParaRPr lang="en-US" b="1" u="sng" dirty="0"/>
          </a:p>
        </p:txBody>
      </p:sp>
    </p:spTree>
    <p:extLst>
      <p:ext uri="{BB962C8B-B14F-4D97-AF65-F5344CB8AC3E}">
        <p14:creationId xmlns:p14="http://schemas.microsoft.com/office/powerpoint/2010/main" val="1575168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Shape 2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4" name="Shape 22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931800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Shape 34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46" name="Shape 346"/>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dirty="0"/>
          </a:p>
        </p:txBody>
      </p:sp>
    </p:spTree>
    <p:extLst>
      <p:ext uri="{BB962C8B-B14F-4D97-AF65-F5344CB8AC3E}">
        <p14:creationId xmlns:p14="http://schemas.microsoft.com/office/powerpoint/2010/main" val="20457552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dirty="0"/>
          </a:p>
        </p:txBody>
      </p:sp>
    </p:spTree>
    <p:extLst>
      <p:ext uri="{BB962C8B-B14F-4D97-AF65-F5344CB8AC3E}">
        <p14:creationId xmlns:p14="http://schemas.microsoft.com/office/powerpoint/2010/main" val="2055740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Shape 36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63" name="Shape 36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pic>
        <p:nvPicPr>
          <p:cNvPr id="5" name="Picture 4"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5143500"/>
          </a:xfrm>
          <a:prstGeom prst="rect">
            <a:avLst/>
          </a:prstGeom>
        </p:spPr>
      </p:pic>
      <p:sp>
        <p:nvSpPr>
          <p:cNvPr id="2" name="Title 1"/>
          <p:cNvSpPr>
            <a:spLocks noGrp="1"/>
          </p:cNvSpPr>
          <p:nvPr>
            <p:ph type="ctrTitle"/>
          </p:nvPr>
        </p:nvSpPr>
        <p:spPr>
          <a:xfrm>
            <a:off x="514350" y="1597820"/>
            <a:ext cx="5829300" cy="1102519"/>
          </a:xfrm>
        </p:spPr>
        <p:txBody>
          <a:bodyPr/>
          <a:lstStyle/>
          <a:p>
            <a:r>
              <a:rPr lang="en-US" altLang="ja-JP"/>
              <a:t>Click to edit Master title style</a:t>
            </a:r>
            <a:endParaRPr lang="en-US"/>
          </a:p>
        </p:txBody>
      </p:sp>
      <p:sp>
        <p:nvSpPr>
          <p:cNvPr id="3" name="Subtitle 2"/>
          <p:cNvSpPr>
            <a:spLocks noGrp="1"/>
          </p:cNvSpPr>
          <p:nvPr>
            <p:ph type="subTitle" idx="1"/>
          </p:nvPr>
        </p:nvSpPr>
        <p:spPr>
          <a:xfrm>
            <a:off x="1028700" y="2914650"/>
            <a:ext cx="4800600" cy="1314450"/>
          </a:xfrm>
        </p:spPr>
        <p:txBody>
          <a:bodyPr/>
          <a:lstStyle>
            <a:lvl1pPr marL="0" indent="0" algn="ctr">
              <a:buNone/>
              <a:defRPr>
                <a:solidFill>
                  <a:schemeClr val="tx1">
                    <a:tint val="75000"/>
                  </a:schemeClr>
                </a:solidFill>
              </a:defRPr>
            </a:lvl1pPr>
            <a:lvl2pPr marL="257175" indent="0" algn="ctr">
              <a:buNone/>
              <a:defRPr>
                <a:solidFill>
                  <a:schemeClr val="tx1">
                    <a:tint val="75000"/>
                  </a:schemeClr>
                </a:solidFill>
              </a:defRPr>
            </a:lvl2pPr>
            <a:lvl3pPr marL="514350" indent="0" algn="ctr">
              <a:buNone/>
              <a:defRPr>
                <a:solidFill>
                  <a:schemeClr val="tx1">
                    <a:tint val="75000"/>
                  </a:schemeClr>
                </a:solidFill>
              </a:defRPr>
            </a:lvl3pPr>
            <a:lvl4pPr marL="771525" indent="0" algn="ctr">
              <a:buNone/>
              <a:defRPr>
                <a:solidFill>
                  <a:schemeClr val="tx1">
                    <a:tint val="75000"/>
                  </a:schemeClr>
                </a:solidFill>
              </a:defRPr>
            </a:lvl4pPr>
            <a:lvl5pPr marL="1028700" indent="0" algn="ctr">
              <a:buNone/>
              <a:defRPr>
                <a:solidFill>
                  <a:schemeClr val="tx1">
                    <a:tint val="75000"/>
                  </a:schemeClr>
                </a:solidFill>
              </a:defRPr>
            </a:lvl5pPr>
            <a:lvl6pPr marL="1285875" indent="0" algn="ctr">
              <a:buNone/>
              <a:defRPr>
                <a:solidFill>
                  <a:schemeClr val="tx1">
                    <a:tint val="75000"/>
                  </a:schemeClr>
                </a:solidFill>
              </a:defRPr>
            </a:lvl6pPr>
            <a:lvl7pPr marL="1543050" indent="0" algn="ctr">
              <a:buNone/>
              <a:defRPr>
                <a:solidFill>
                  <a:schemeClr val="tx1">
                    <a:tint val="75000"/>
                  </a:schemeClr>
                </a:solidFill>
              </a:defRPr>
            </a:lvl7pPr>
            <a:lvl8pPr marL="1800225" indent="0" algn="ctr">
              <a:buNone/>
              <a:defRPr>
                <a:solidFill>
                  <a:schemeClr val="tx1">
                    <a:tint val="75000"/>
                  </a:schemeClr>
                </a:solidFill>
              </a:defRPr>
            </a:lvl8pPr>
            <a:lvl9pPr marL="2057400" indent="0" algn="ctr">
              <a:buNone/>
              <a:defRPr>
                <a:solidFill>
                  <a:schemeClr val="tx1">
                    <a:tint val="75000"/>
                  </a:schemeClr>
                </a:solidFill>
              </a:defRPr>
            </a:lvl9pPr>
          </a:lstStyle>
          <a:p>
            <a:r>
              <a:rPr lang="en-US" altLang="ja-JP"/>
              <a:t>Click to edit Master subtitle style</a:t>
            </a:r>
            <a:endParaRPr lang="en-US"/>
          </a:p>
        </p:txBody>
      </p:sp>
      <p:sp>
        <p:nvSpPr>
          <p:cNvPr id="6" name="Slide Number Placeholder 5"/>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0544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3" name="Content Placeholder 2"/>
          <p:cNvSpPr>
            <a:spLocks noGrp="1"/>
          </p:cNvSpPr>
          <p:nvPr>
            <p:ph idx="1"/>
          </p:nvPr>
        </p:nvSpPr>
        <p:spPr/>
        <p:txBody>
          <a:body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6" name="Slide Number Placeholder 5"/>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pic>
        <p:nvPicPr>
          <p:cNvPr id="7" name="Picture 6"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63772"/>
            <a:ext cx="1491615" cy="1285875"/>
          </a:xfrm>
          <a:prstGeom prst="rect">
            <a:avLst/>
          </a:prstGeom>
        </p:spPr>
      </p:pic>
    </p:spTree>
    <p:extLst>
      <p:ext uri="{BB962C8B-B14F-4D97-AF65-F5344CB8AC3E}">
        <p14:creationId xmlns:p14="http://schemas.microsoft.com/office/powerpoint/2010/main" val="2698482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541735" y="3305176"/>
            <a:ext cx="5829300" cy="1021556"/>
          </a:xfrm>
        </p:spPr>
        <p:txBody>
          <a:bodyPr anchor="t"/>
          <a:lstStyle>
            <a:lvl1pPr algn="l">
              <a:defRPr sz="2250" b="1" cap="all"/>
            </a:lvl1pPr>
          </a:lstStyle>
          <a:p>
            <a:r>
              <a:rPr lang="en-US" altLang="ja-JP"/>
              <a:t>Click to edit Master title style</a:t>
            </a:r>
            <a:endParaRPr lang="en-US"/>
          </a:p>
        </p:txBody>
      </p:sp>
      <p:sp>
        <p:nvSpPr>
          <p:cNvPr id="3" name="Text Placeholder 2"/>
          <p:cNvSpPr>
            <a:spLocks noGrp="1"/>
          </p:cNvSpPr>
          <p:nvPr>
            <p:ph type="body" idx="1"/>
          </p:nvPr>
        </p:nvSpPr>
        <p:spPr>
          <a:xfrm>
            <a:off x="541735" y="2180035"/>
            <a:ext cx="5829300" cy="1125140"/>
          </a:xfrm>
        </p:spPr>
        <p:txBody>
          <a:bodyPr anchor="b"/>
          <a:lstStyle>
            <a:lvl1pPr marL="0" indent="0">
              <a:buNone/>
              <a:defRPr sz="1125">
                <a:solidFill>
                  <a:schemeClr val="tx1">
                    <a:tint val="75000"/>
                  </a:schemeClr>
                </a:solidFill>
              </a:defRPr>
            </a:lvl1pPr>
            <a:lvl2pPr marL="257175" indent="0">
              <a:buNone/>
              <a:defRPr sz="1013">
                <a:solidFill>
                  <a:schemeClr val="tx1">
                    <a:tint val="75000"/>
                  </a:schemeClr>
                </a:solidFill>
              </a:defRPr>
            </a:lvl2pPr>
            <a:lvl3pPr marL="514350" indent="0">
              <a:buNone/>
              <a:defRPr sz="900">
                <a:solidFill>
                  <a:schemeClr val="tx1">
                    <a:tint val="75000"/>
                  </a:schemeClr>
                </a:solidFill>
              </a:defRPr>
            </a:lvl3pPr>
            <a:lvl4pPr marL="771525" indent="0">
              <a:buNone/>
              <a:defRPr sz="788">
                <a:solidFill>
                  <a:schemeClr val="tx1">
                    <a:tint val="75000"/>
                  </a:schemeClr>
                </a:solidFill>
              </a:defRPr>
            </a:lvl4pPr>
            <a:lvl5pPr marL="1028700" indent="0">
              <a:buNone/>
              <a:defRPr sz="788">
                <a:solidFill>
                  <a:schemeClr val="tx1">
                    <a:tint val="75000"/>
                  </a:schemeClr>
                </a:solidFill>
              </a:defRPr>
            </a:lvl5pPr>
            <a:lvl6pPr marL="1285875" indent="0">
              <a:buNone/>
              <a:defRPr sz="788">
                <a:solidFill>
                  <a:schemeClr val="tx1">
                    <a:tint val="75000"/>
                  </a:schemeClr>
                </a:solidFill>
              </a:defRPr>
            </a:lvl6pPr>
            <a:lvl7pPr marL="1543050" indent="0">
              <a:buNone/>
              <a:defRPr sz="788">
                <a:solidFill>
                  <a:schemeClr val="tx1">
                    <a:tint val="75000"/>
                  </a:schemeClr>
                </a:solidFill>
              </a:defRPr>
            </a:lvl7pPr>
            <a:lvl8pPr marL="1800225" indent="0">
              <a:buNone/>
              <a:defRPr sz="788">
                <a:solidFill>
                  <a:schemeClr val="tx1">
                    <a:tint val="75000"/>
                  </a:schemeClr>
                </a:solidFill>
              </a:defRPr>
            </a:lvl8pPr>
            <a:lvl9pPr marL="2057400" indent="0">
              <a:buNone/>
              <a:defRPr sz="788">
                <a:solidFill>
                  <a:schemeClr val="tx1">
                    <a:tint val="75000"/>
                  </a:schemeClr>
                </a:solidFill>
              </a:defRPr>
            </a:lvl9pPr>
          </a:lstStyle>
          <a:p>
            <a:pPr lvl="0"/>
            <a:r>
              <a:rPr lang="en-US" altLang="ja-JP"/>
              <a:t>Edit Master text styles</a:t>
            </a:r>
          </a:p>
        </p:txBody>
      </p:sp>
      <p:sp>
        <p:nvSpPr>
          <p:cNvPr id="6" name="Slide Number Placeholder 5"/>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1398665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3" name="Content Placeholder 2"/>
          <p:cNvSpPr>
            <a:spLocks noGrp="1"/>
          </p:cNvSpPr>
          <p:nvPr>
            <p:ph sz="half" idx="1"/>
          </p:nvPr>
        </p:nvSpPr>
        <p:spPr>
          <a:xfrm>
            <a:off x="342900" y="1200151"/>
            <a:ext cx="3028950" cy="3394472"/>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4" name="Content Placeholder 3"/>
          <p:cNvSpPr>
            <a:spLocks noGrp="1"/>
          </p:cNvSpPr>
          <p:nvPr>
            <p:ph sz="half" idx="2"/>
          </p:nvPr>
        </p:nvSpPr>
        <p:spPr>
          <a:xfrm>
            <a:off x="3486150" y="1200151"/>
            <a:ext cx="3028950" cy="3394472"/>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7" name="Slide Number Placeholder 6"/>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65408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ja-JP"/>
              <a:t>Click to edit Master title style</a:t>
            </a:r>
            <a:endParaRPr lang="en-US"/>
          </a:p>
        </p:txBody>
      </p:sp>
      <p:sp>
        <p:nvSpPr>
          <p:cNvPr id="3" name="Text Placeholder 2"/>
          <p:cNvSpPr>
            <a:spLocks noGrp="1"/>
          </p:cNvSpPr>
          <p:nvPr>
            <p:ph type="body" idx="1"/>
          </p:nvPr>
        </p:nvSpPr>
        <p:spPr>
          <a:xfrm>
            <a:off x="342900" y="1151335"/>
            <a:ext cx="3030141" cy="47982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ltLang="ja-JP"/>
              <a:t>Edit Master text styles</a:t>
            </a:r>
          </a:p>
        </p:txBody>
      </p:sp>
      <p:sp>
        <p:nvSpPr>
          <p:cNvPr id="4" name="Content Placeholder 3"/>
          <p:cNvSpPr>
            <a:spLocks noGrp="1"/>
          </p:cNvSpPr>
          <p:nvPr>
            <p:ph sz="half" idx="2"/>
          </p:nvPr>
        </p:nvSpPr>
        <p:spPr>
          <a:xfrm>
            <a:off x="342900" y="1631156"/>
            <a:ext cx="3030141" cy="2963466"/>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5" name="Text Placeholder 4"/>
          <p:cNvSpPr>
            <a:spLocks noGrp="1"/>
          </p:cNvSpPr>
          <p:nvPr>
            <p:ph type="body" sz="quarter" idx="3"/>
          </p:nvPr>
        </p:nvSpPr>
        <p:spPr>
          <a:xfrm>
            <a:off x="3483770" y="1151335"/>
            <a:ext cx="3031331" cy="47982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ltLang="ja-JP"/>
              <a:t>Edit Master text styles</a:t>
            </a:r>
          </a:p>
        </p:txBody>
      </p:sp>
      <p:sp>
        <p:nvSpPr>
          <p:cNvPr id="6" name="Content Placeholder 5"/>
          <p:cNvSpPr>
            <a:spLocks noGrp="1"/>
          </p:cNvSpPr>
          <p:nvPr>
            <p:ph sz="quarter" idx="4"/>
          </p:nvPr>
        </p:nvSpPr>
        <p:spPr>
          <a:xfrm>
            <a:off x="3483770" y="1631156"/>
            <a:ext cx="3031331" cy="2963466"/>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9" name="Slide Number Placeholder 8"/>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229245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5" name="Slide Number Placeholder 4"/>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708515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4059259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342901" y="204787"/>
            <a:ext cx="2256235" cy="871538"/>
          </a:xfrm>
        </p:spPr>
        <p:txBody>
          <a:bodyPr anchor="b"/>
          <a:lstStyle>
            <a:lvl1pPr algn="l">
              <a:defRPr sz="1125" b="1"/>
            </a:lvl1pPr>
          </a:lstStyle>
          <a:p>
            <a:r>
              <a:rPr lang="en-US" altLang="ja-JP"/>
              <a:t>Click to edit Master title style</a:t>
            </a:r>
            <a:endParaRPr lang="en-US"/>
          </a:p>
        </p:txBody>
      </p:sp>
      <p:sp>
        <p:nvSpPr>
          <p:cNvPr id="3" name="Content Placeholder 2"/>
          <p:cNvSpPr>
            <a:spLocks noGrp="1"/>
          </p:cNvSpPr>
          <p:nvPr>
            <p:ph idx="1"/>
          </p:nvPr>
        </p:nvSpPr>
        <p:spPr>
          <a:xfrm>
            <a:off x="2681287" y="204789"/>
            <a:ext cx="3833813" cy="438983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4" name="Text Placeholder 3"/>
          <p:cNvSpPr>
            <a:spLocks noGrp="1"/>
          </p:cNvSpPr>
          <p:nvPr>
            <p:ph type="body" sz="half" idx="2"/>
          </p:nvPr>
        </p:nvSpPr>
        <p:spPr>
          <a:xfrm>
            <a:off x="342901" y="1076327"/>
            <a:ext cx="2256235" cy="3518297"/>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ltLang="ja-JP"/>
              <a:t>Edit Master text styles</a:t>
            </a:r>
          </a:p>
        </p:txBody>
      </p:sp>
      <p:sp>
        <p:nvSpPr>
          <p:cNvPr id="7" name="Slide Number Placeholder 6"/>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91565563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1344216" y="3600450"/>
            <a:ext cx="4114800" cy="425054"/>
          </a:xfrm>
        </p:spPr>
        <p:txBody>
          <a:bodyPr anchor="b"/>
          <a:lstStyle>
            <a:lvl1pPr algn="l">
              <a:defRPr sz="1125" b="1"/>
            </a:lvl1pPr>
          </a:lstStyle>
          <a:p>
            <a:r>
              <a:rPr lang="en-US" altLang="ja-JP"/>
              <a:t>Click to edit Master title style</a:t>
            </a:r>
            <a:endParaRPr lang="en-US"/>
          </a:p>
        </p:txBody>
      </p:sp>
      <p:sp>
        <p:nvSpPr>
          <p:cNvPr id="3" name="Picture Placeholder 2"/>
          <p:cNvSpPr>
            <a:spLocks noGrp="1"/>
          </p:cNvSpPr>
          <p:nvPr>
            <p:ph type="pic" idx="1"/>
          </p:nvPr>
        </p:nvSpPr>
        <p:spPr>
          <a:xfrm>
            <a:off x="1344216" y="459581"/>
            <a:ext cx="4114800" cy="3086100"/>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US" altLang="ja-JP"/>
              <a:t>Click icon to add picture</a:t>
            </a:r>
            <a:endParaRPr lang="en-US"/>
          </a:p>
        </p:txBody>
      </p:sp>
      <p:sp>
        <p:nvSpPr>
          <p:cNvPr id="4" name="Text Placeholder 3"/>
          <p:cNvSpPr>
            <a:spLocks noGrp="1"/>
          </p:cNvSpPr>
          <p:nvPr>
            <p:ph type="body" sz="half" idx="2"/>
          </p:nvPr>
        </p:nvSpPr>
        <p:spPr>
          <a:xfrm>
            <a:off x="1344216" y="4025504"/>
            <a:ext cx="4114800" cy="603647"/>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ltLang="ja-JP"/>
              <a:t>Edit Master text styles</a:t>
            </a:r>
          </a:p>
        </p:txBody>
      </p:sp>
      <p:sp>
        <p:nvSpPr>
          <p:cNvPr id="7" name="Slide Number Placeholder 6"/>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3693930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51"/>
        <p:cNvGrpSpPr/>
        <p:nvPr/>
      </p:nvGrpSpPr>
      <p:grpSpPr>
        <a:xfrm>
          <a:off x="0" y="0"/>
          <a:ext cx="0" cy="0"/>
          <a:chOff x="0" y="0"/>
          <a:chExt cx="0" cy="0"/>
        </a:xfrm>
      </p:grpSpPr>
      <p:sp>
        <p:nvSpPr>
          <p:cNvPr id="52" name="Shape 52"/>
          <p:cNvSpPr txBox="1">
            <a:spLocks noGrp="1"/>
          </p:cNvSpPr>
          <p:nvPr>
            <p:ph type="title"/>
          </p:nvPr>
        </p:nvSpPr>
        <p:spPr>
          <a:xfrm>
            <a:off x="233775" y="445025"/>
            <a:ext cx="6390450" cy="572700"/>
          </a:xfrm>
          <a:prstGeom prst="rect">
            <a:avLst/>
          </a:prstGeom>
        </p:spPr>
        <p:txBody>
          <a:bodyPr wrap="square"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3" name="Shape 53"/>
          <p:cNvSpPr txBox="1">
            <a:spLocks noGrp="1"/>
          </p:cNvSpPr>
          <p:nvPr>
            <p:ph type="body" idx="1"/>
          </p:nvPr>
        </p:nvSpPr>
        <p:spPr>
          <a:xfrm>
            <a:off x="233775" y="1152475"/>
            <a:ext cx="6390450" cy="3416400"/>
          </a:xfrm>
          <a:prstGeom prst="rect">
            <a:avLst/>
          </a:prstGeom>
        </p:spPr>
        <p:txBody>
          <a:bodyPr wrap="square"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4" name="Shape 54"/>
          <p:cNvSpPr txBox="1">
            <a:spLocks noGrp="1"/>
          </p:cNvSpPr>
          <p:nvPr>
            <p:ph type="sldNum" idx="12"/>
          </p:nvPr>
        </p:nvSpPr>
        <p:spPr>
          <a:xfrm>
            <a:off x="6354344" y="4663217"/>
            <a:ext cx="411525" cy="393600"/>
          </a:xfrm>
          <a:prstGeom prst="rect">
            <a:avLst/>
          </a:prstGeom>
        </p:spPr>
        <p:txBody>
          <a:bodyPr wrap="square" lIns="91425" tIns="45700" rIns="91425" bIns="45700" anchor="ctr" anchorCtr="0">
            <a:noAutofit/>
          </a:bodyPr>
          <a:lstStyle/>
          <a:p>
            <a:fld id="{00000000-1234-1234-1234-123412341234}" type="slidenum">
              <a:rPr lang="en" smtClean="0"/>
              <a:pPr/>
              <a:t>‹#›</a:t>
            </a:fld>
            <a:endParaRPr lang="en"/>
          </a:p>
        </p:txBody>
      </p:sp>
    </p:spTree>
    <p:extLst>
      <p:ext uri="{BB962C8B-B14F-4D97-AF65-F5344CB8AC3E}">
        <p14:creationId xmlns:p14="http://schemas.microsoft.com/office/powerpoint/2010/main" val="652444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ECTION_HEADER_1">
    <p:spTree>
      <p:nvGrpSpPr>
        <p:cNvPr id="1" name="Shape 55"/>
        <p:cNvGrpSpPr/>
        <p:nvPr/>
      </p:nvGrpSpPr>
      <p:grpSpPr>
        <a:xfrm>
          <a:off x="0" y="0"/>
          <a:ext cx="0" cy="0"/>
          <a:chOff x="0" y="0"/>
          <a:chExt cx="0" cy="0"/>
        </a:xfrm>
      </p:grpSpPr>
      <p:sp>
        <p:nvSpPr>
          <p:cNvPr id="56" name="Shape 56"/>
          <p:cNvSpPr txBox="1">
            <a:spLocks noGrp="1"/>
          </p:cNvSpPr>
          <p:nvPr>
            <p:ph type="title"/>
          </p:nvPr>
        </p:nvSpPr>
        <p:spPr>
          <a:xfrm>
            <a:off x="233775" y="2150850"/>
            <a:ext cx="6390450" cy="841800"/>
          </a:xfrm>
          <a:prstGeom prst="rect">
            <a:avLst/>
          </a:prstGeom>
        </p:spPr>
        <p:txBody>
          <a:bodyPr wrap="square" lIns="91425" tIns="91425" rIns="91425" bIns="91425" anchor="ctr" anchorCtr="0"/>
          <a:lstStyle>
            <a:lvl1pPr lvl="0" algn="ctr" rtl="0">
              <a:spcBef>
                <a:spcPts val="0"/>
              </a:spcBef>
              <a:buSzPct val="100000"/>
              <a:defRPr sz="2700"/>
            </a:lvl1pPr>
            <a:lvl2pPr lvl="1" algn="ctr" rtl="0">
              <a:spcBef>
                <a:spcPts val="0"/>
              </a:spcBef>
              <a:buSzPct val="100000"/>
              <a:defRPr sz="2700"/>
            </a:lvl2pPr>
            <a:lvl3pPr lvl="2" algn="ctr" rtl="0">
              <a:spcBef>
                <a:spcPts val="0"/>
              </a:spcBef>
              <a:buSzPct val="100000"/>
              <a:defRPr sz="2700"/>
            </a:lvl3pPr>
            <a:lvl4pPr lvl="3" algn="ctr" rtl="0">
              <a:spcBef>
                <a:spcPts val="0"/>
              </a:spcBef>
              <a:buSzPct val="100000"/>
              <a:defRPr sz="2700"/>
            </a:lvl4pPr>
            <a:lvl5pPr lvl="4" algn="ctr" rtl="0">
              <a:spcBef>
                <a:spcPts val="0"/>
              </a:spcBef>
              <a:buSzPct val="100000"/>
              <a:defRPr sz="2700"/>
            </a:lvl5pPr>
            <a:lvl6pPr lvl="5" algn="ctr" rtl="0">
              <a:spcBef>
                <a:spcPts val="0"/>
              </a:spcBef>
              <a:buSzPct val="100000"/>
              <a:defRPr sz="2700"/>
            </a:lvl6pPr>
            <a:lvl7pPr lvl="6" algn="ctr" rtl="0">
              <a:spcBef>
                <a:spcPts val="0"/>
              </a:spcBef>
              <a:buSzPct val="100000"/>
              <a:defRPr sz="2700"/>
            </a:lvl7pPr>
            <a:lvl8pPr lvl="7" algn="ctr" rtl="0">
              <a:spcBef>
                <a:spcPts val="0"/>
              </a:spcBef>
              <a:buSzPct val="100000"/>
              <a:defRPr sz="2700"/>
            </a:lvl8pPr>
            <a:lvl9pPr lvl="8" algn="ctr" rtl="0">
              <a:spcBef>
                <a:spcPts val="0"/>
              </a:spcBef>
              <a:buSzPct val="100000"/>
              <a:defRPr sz="2700"/>
            </a:lvl9pPr>
          </a:lstStyle>
          <a:p>
            <a:endParaRPr/>
          </a:p>
        </p:txBody>
      </p:sp>
      <p:sp>
        <p:nvSpPr>
          <p:cNvPr id="57" name="Shape 57"/>
          <p:cNvSpPr txBox="1">
            <a:spLocks noGrp="1"/>
          </p:cNvSpPr>
          <p:nvPr>
            <p:ph type="sldNum" idx="12"/>
          </p:nvPr>
        </p:nvSpPr>
        <p:spPr>
          <a:xfrm>
            <a:off x="6354344" y="4663217"/>
            <a:ext cx="411525" cy="393600"/>
          </a:xfrm>
          <a:prstGeom prst="rect">
            <a:avLst/>
          </a:prstGeom>
        </p:spPr>
        <p:txBody>
          <a:bodyPr wrap="square" lIns="91425" tIns="45700" rIns="91425" bIns="45700" anchor="ctr" anchorCtr="0">
            <a:noAutofit/>
          </a:bodyPr>
          <a:lstStyle/>
          <a:p>
            <a:fld id="{00000000-1234-1234-1234-123412341234}" type="slidenum">
              <a:rPr lang="en" smtClean="0"/>
              <a:pPr/>
              <a:t>‹#›</a:t>
            </a:fld>
            <a:endParaRPr lang="en"/>
          </a:p>
        </p:txBody>
      </p:sp>
    </p:spTree>
    <p:extLst>
      <p:ext uri="{BB962C8B-B14F-4D97-AF65-F5344CB8AC3E}">
        <p14:creationId xmlns:p14="http://schemas.microsoft.com/office/powerpoint/2010/main" val="102262664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3863772"/>
            <a:ext cx="1491615" cy="1285875"/>
          </a:xfrm>
          <a:prstGeom prst="rect">
            <a:avLst/>
          </a:prstGeom>
        </p:spPr>
      </p:pic>
      <p:sp>
        <p:nvSpPr>
          <p:cNvPr id="2" name="Title Placeholder 1"/>
          <p:cNvSpPr>
            <a:spLocks noGrp="1"/>
          </p:cNvSpPr>
          <p:nvPr>
            <p:ph type="title"/>
          </p:nvPr>
        </p:nvSpPr>
        <p:spPr>
          <a:xfrm>
            <a:off x="342900" y="205979"/>
            <a:ext cx="6172200" cy="857250"/>
          </a:xfrm>
          <a:prstGeom prst="rect">
            <a:avLst/>
          </a:prstGeom>
        </p:spPr>
        <p:txBody>
          <a:bodyPr vert="horz" lIns="91440" tIns="45720" rIns="91440" bIns="45720" rtlCol="0" anchor="ctr">
            <a:normAutofit/>
          </a:bodyPr>
          <a:lstStyle/>
          <a:p>
            <a:r>
              <a:rPr lang="ja-JP" altLang="en-US"/>
              <a:t>マスター タイトルの書式設定</a:t>
            </a:r>
            <a:endParaRPr lang="en-US"/>
          </a:p>
        </p:txBody>
      </p:sp>
      <p:sp>
        <p:nvSpPr>
          <p:cNvPr id="3" name="Text Placeholder 2"/>
          <p:cNvSpPr>
            <a:spLocks noGrp="1"/>
          </p:cNvSpPr>
          <p:nvPr>
            <p:ph type="body" idx="1"/>
          </p:nvPr>
        </p:nvSpPr>
        <p:spPr>
          <a:xfrm>
            <a:off x="342900" y="1200151"/>
            <a:ext cx="6172200" cy="3394472"/>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6" name="Slide Number Placeholder 5"/>
          <p:cNvSpPr>
            <a:spLocks noGrp="1"/>
          </p:cNvSpPr>
          <p:nvPr>
            <p:ph type="sldNum" sz="quarter" idx="4"/>
          </p:nvPr>
        </p:nvSpPr>
        <p:spPr>
          <a:xfrm>
            <a:off x="4914900" y="4767263"/>
            <a:ext cx="1600200" cy="273844"/>
          </a:xfrm>
          <a:prstGeom prst="rect">
            <a:avLst/>
          </a:prstGeom>
        </p:spPr>
        <p:txBody>
          <a:bodyPr vert="horz" lIns="91440" tIns="45720" rIns="91440" bIns="45720" rtlCol="0" anchor="ctr"/>
          <a:lstStyle>
            <a:lvl1pPr algn="r">
              <a:defRPr sz="675">
                <a:solidFill>
                  <a:schemeClr val="tx1">
                    <a:tint val="75000"/>
                  </a:schemeClr>
                </a:solidFill>
              </a:defRPr>
            </a:lvl1p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02549123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ctr" defTabSz="257175" rtl="0" eaLnBrk="1" latinLnBrk="0" hangingPunct="1">
        <a:spcBef>
          <a:spcPct val="0"/>
        </a:spcBef>
        <a:buNone/>
        <a:defRPr kumimoji="1" sz="2475" kern="1200">
          <a:solidFill>
            <a:schemeClr val="tx1"/>
          </a:solidFill>
          <a:latin typeface="+mj-lt"/>
          <a:ea typeface="+mj-ea"/>
          <a:cs typeface="+mj-cs"/>
        </a:defRPr>
      </a:lvl1pPr>
    </p:titleStyle>
    <p:bodyStyle>
      <a:lvl1pPr marL="192881" indent="-192881" algn="l" defTabSz="257175" rtl="0" eaLnBrk="1" latinLnBrk="0" hangingPunct="1">
        <a:spcBef>
          <a:spcPct val="20000"/>
        </a:spcBef>
        <a:buFont typeface="Arial"/>
        <a:buChar char="•"/>
        <a:defRPr kumimoji="1" sz="1800" kern="1200">
          <a:solidFill>
            <a:schemeClr val="tx1"/>
          </a:solidFill>
          <a:latin typeface="+mn-lt"/>
          <a:ea typeface="+mn-ea"/>
          <a:cs typeface="+mn-cs"/>
        </a:defRPr>
      </a:lvl1pPr>
      <a:lvl2pPr marL="417910" indent="-160735" algn="l" defTabSz="257175" rtl="0" eaLnBrk="1" latinLnBrk="0" hangingPunct="1">
        <a:spcBef>
          <a:spcPct val="20000"/>
        </a:spcBef>
        <a:buFont typeface="Arial"/>
        <a:buChar char="–"/>
        <a:defRPr kumimoji="1" sz="1575" kern="1200">
          <a:solidFill>
            <a:schemeClr val="tx1"/>
          </a:solidFill>
          <a:latin typeface="+mn-lt"/>
          <a:ea typeface="+mn-ea"/>
          <a:cs typeface="+mn-cs"/>
        </a:defRPr>
      </a:lvl2pPr>
      <a:lvl3pPr marL="642938" indent="-128588" algn="l" defTabSz="257175" rtl="0" eaLnBrk="1" latinLnBrk="0" hangingPunct="1">
        <a:spcBef>
          <a:spcPct val="20000"/>
        </a:spcBef>
        <a:buFont typeface="Arial"/>
        <a:buChar char="•"/>
        <a:defRPr kumimoji="1" sz="1350" kern="1200">
          <a:solidFill>
            <a:schemeClr val="tx1"/>
          </a:solidFill>
          <a:latin typeface="+mn-lt"/>
          <a:ea typeface="+mn-ea"/>
          <a:cs typeface="+mn-cs"/>
        </a:defRPr>
      </a:lvl3pPr>
      <a:lvl4pPr marL="9001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4pPr>
      <a:lvl5pPr marL="11572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5pPr>
      <a:lvl6pPr marL="141446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6pPr>
      <a:lvl7pPr marL="167163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7pPr>
      <a:lvl8pPr marL="19288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8pPr>
      <a:lvl9pPr marL="21859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9pPr>
    </p:bodyStyle>
    <p:otherStyle>
      <a:defPPr>
        <a:defRPr lang="en-US"/>
      </a:defPPr>
      <a:lvl1pPr marL="0" algn="l" defTabSz="257175" rtl="0" eaLnBrk="1" latinLnBrk="0" hangingPunct="1">
        <a:defRPr kumimoji="1" sz="1013" kern="1200">
          <a:solidFill>
            <a:schemeClr val="tx1"/>
          </a:solidFill>
          <a:latin typeface="+mn-lt"/>
          <a:ea typeface="+mn-ea"/>
          <a:cs typeface="+mn-cs"/>
        </a:defRPr>
      </a:lvl1pPr>
      <a:lvl2pPr marL="257175" algn="l" defTabSz="257175" rtl="0" eaLnBrk="1" latinLnBrk="0" hangingPunct="1">
        <a:defRPr kumimoji="1" sz="1013" kern="1200">
          <a:solidFill>
            <a:schemeClr val="tx1"/>
          </a:solidFill>
          <a:latin typeface="+mn-lt"/>
          <a:ea typeface="+mn-ea"/>
          <a:cs typeface="+mn-cs"/>
        </a:defRPr>
      </a:lvl2pPr>
      <a:lvl3pPr marL="514350" algn="l" defTabSz="257175" rtl="0" eaLnBrk="1" latinLnBrk="0" hangingPunct="1">
        <a:defRPr kumimoji="1" sz="1013" kern="1200">
          <a:solidFill>
            <a:schemeClr val="tx1"/>
          </a:solidFill>
          <a:latin typeface="+mn-lt"/>
          <a:ea typeface="+mn-ea"/>
          <a:cs typeface="+mn-cs"/>
        </a:defRPr>
      </a:lvl3pPr>
      <a:lvl4pPr marL="771525" algn="l" defTabSz="257175" rtl="0" eaLnBrk="1" latinLnBrk="0" hangingPunct="1">
        <a:defRPr kumimoji="1" sz="1013" kern="1200">
          <a:solidFill>
            <a:schemeClr val="tx1"/>
          </a:solidFill>
          <a:latin typeface="+mn-lt"/>
          <a:ea typeface="+mn-ea"/>
          <a:cs typeface="+mn-cs"/>
        </a:defRPr>
      </a:lvl4pPr>
      <a:lvl5pPr marL="1028700" algn="l" defTabSz="257175" rtl="0" eaLnBrk="1" latinLnBrk="0" hangingPunct="1">
        <a:defRPr kumimoji="1" sz="1013" kern="1200">
          <a:solidFill>
            <a:schemeClr val="tx1"/>
          </a:solidFill>
          <a:latin typeface="+mn-lt"/>
          <a:ea typeface="+mn-ea"/>
          <a:cs typeface="+mn-cs"/>
        </a:defRPr>
      </a:lvl5pPr>
      <a:lvl6pPr marL="1285875" algn="l" defTabSz="257175" rtl="0" eaLnBrk="1" latinLnBrk="0" hangingPunct="1">
        <a:defRPr kumimoji="1" sz="1013" kern="1200">
          <a:solidFill>
            <a:schemeClr val="tx1"/>
          </a:solidFill>
          <a:latin typeface="+mn-lt"/>
          <a:ea typeface="+mn-ea"/>
          <a:cs typeface="+mn-cs"/>
        </a:defRPr>
      </a:lvl6pPr>
      <a:lvl7pPr marL="1543050" algn="l" defTabSz="257175" rtl="0" eaLnBrk="1" latinLnBrk="0" hangingPunct="1">
        <a:defRPr kumimoji="1" sz="1013" kern="1200">
          <a:solidFill>
            <a:schemeClr val="tx1"/>
          </a:solidFill>
          <a:latin typeface="+mn-lt"/>
          <a:ea typeface="+mn-ea"/>
          <a:cs typeface="+mn-cs"/>
        </a:defRPr>
      </a:lvl7pPr>
      <a:lvl8pPr marL="1800225" algn="l" defTabSz="257175" rtl="0" eaLnBrk="1" latinLnBrk="0" hangingPunct="1">
        <a:defRPr kumimoji="1" sz="1013" kern="1200">
          <a:solidFill>
            <a:schemeClr val="tx1"/>
          </a:solidFill>
          <a:latin typeface="+mn-lt"/>
          <a:ea typeface="+mn-ea"/>
          <a:cs typeface="+mn-cs"/>
        </a:defRPr>
      </a:lvl8pPr>
      <a:lvl9pPr marL="2057400" algn="l" defTabSz="257175" rtl="0" eaLnBrk="1" latinLnBrk="0" hangingPunct="1">
        <a:defRPr kumimoji="1"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wmf"/><Relationship Id="rId3" Type="http://schemas.openxmlformats.org/officeDocument/2006/relationships/image" Target="../media/image6.W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10.xml"/><Relationship Id="rId2"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5"/>
        <p:cNvGrpSpPr/>
        <p:nvPr/>
      </p:nvGrpSpPr>
      <p:grpSpPr>
        <a:xfrm>
          <a:off x="0" y="0"/>
          <a:ext cx="0" cy="0"/>
          <a:chOff x="0" y="0"/>
          <a:chExt cx="0" cy="0"/>
        </a:xfrm>
      </p:grpSpPr>
      <p:sp>
        <p:nvSpPr>
          <p:cNvPr id="66" name="Shape 66"/>
          <p:cNvSpPr txBox="1">
            <a:spLocks noGrp="1"/>
          </p:cNvSpPr>
          <p:nvPr>
            <p:ph type="ctrTitle"/>
          </p:nvPr>
        </p:nvSpPr>
        <p:spPr>
          <a:prstGeom prst="rect">
            <a:avLst/>
          </a:prstGeom>
        </p:spPr>
        <p:txBody>
          <a:bodyPr vert="horz" wrap="square" lIns="68569" tIns="68569" rIns="68569" bIns="68569" rtlCol="0" anchor="ctr" anchorCtr="0">
            <a:noAutofit/>
          </a:bodyPr>
          <a:lstStyle/>
          <a:p>
            <a:r>
              <a:rPr lang="fr-FR" dirty="0" smtClean="0"/>
              <a:t>ET-CTS </a:t>
            </a:r>
            <a:r>
              <a:rPr lang="en" dirty="0" smtClean="0"/>
              <a:t>- </a:t>
            </a:r>
            <a:r>
              <a:rPr lang="en" dirty="0"/>
              <a:t>Cache in and through the </a:t>
            </a:r>
            <a:r>
              <a:rPr lang="en" dirty="0" smtClean="0"/>
              <a:t>cloud</a:t>
            </a:r>
            <a:r>
              <a:rPr lang="fr-FR" dirty="0" smtClean="0"/>
              <a:t/>
            </a:r>
            <a:br>
              <a:rPr lang="fr-FR" dirty="0" smtClean="0"/>
            </a:br>
            <a:r>
              <a:rPr lang="fr-FR" dirty="0" smtClean="0"/>
              <a:t>Background information</a:t>
            </a:r>
            <a:endParaRPr lang="en" dirty="0"/>
          </a:p>
        </p:txBody>
      </p:sp>
      <p:sp>
        <p:nvSpPr>
          <p:cNvPr id="67" name="Shape 67"/>
          <p:cNvSpPr txBox="1">
            <a:spLocks noGrp="1"/>
          </p:cNvSpPr>
          <p:nvPr>
            <p:ph type="subTitle" idx="1"/>
          </p:nvPr>
        </p:nvSpPr>
        <p:spPr>
          <a:xfrm>
            <a:off x="1028700" y="2914650"/>
            <a:ext cx="4800600" cy="660757"/>
          </a:xfrm>
          <a:prstGeom prst="rect">
            <a:avLst/>
          </a:prstGeom>
        </p:spPr>
        <p:txBody>
          <a:bodyPr vert="horz" wrap="square" lIns="68569" tIns="68569" rIns="68569" bIns="68569" rtlCol="0" anchor="t" anchorCtr="0">
            <a:noAutofit/>
          </a:bodyPr>
          <a:lstStyle/>
          <a:p>
            <a:pPr>
              <a:spcBef>
                <a:spcPts val="0"/>
              </a:spcBef>
            </a:pPr>
            <a:r>
              <a:rPr lang="fr-FR" dirty="0" smtClean="0"/>
              <a:t>ICT-ISS – Geneva 16-18 Jan 2018</a:t>
            </a:r>
            <a:endParaRPr lang="fr-FR"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35142" y="141480"/>
            <a:ext cx="6172200" cy="857250"/>
          </a:xfrm>
        </p:spPr>
        <p:txBody>
          <a:bodyPr/>
          <a:lstStyle/>
          <a:p>
            <a:pPr eaLnBrk="1" hangingPunct="1"/>
            <a:r>
              <a:rPr lang="fr-FR" altLang="en-US" dirty="0" smtClean="0">
                <a:ea typeface="ＭＳ Ｐゴシック" charset="-128"/>
              </a:rPr>
              <a:t>History</a:t>
            </a:r>
          </a:p>
        </p:txBody>
      </p:sp>
      <p:sp>
        <p:nvSpPr>
          <p:cNvPr id="6147" name="Rectangle 5"/>
          <p:cNvSpPr>
            <a:spLocks noChangeArrowheads="1"/>
          </p:cNvSpPr>
          <p:nvPr/>
        </p:nvSpPr>
        <p:spPr bwMode="auto">
          <a:xfrm>
            <a:off x="1475185" y="1107281"/>
            <a:ext cx="6858000"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endParaRPr lang="fr-FR" altLang="en-US" sz="1800">
              <a:solidFill>
                <a:srgbClr val="FE1200"/>
              </a:solidFill>
            </a:endParaRPr>
          </a:p>
        </p:txBody>
      </p:sp>
      <p:sp>
        <p:nvSpPr>
          <p:cNvPr id="6148" name="Rectangle 105"/>
          <p:cNvSpPr>
            <a:spLocks noGrp="1" noChangeArrowheads="1"/>
          </p:cNvSpPr>
          <p:nvPr>
            <p:ph type="body" idx="1"/>
          </p:nvPr>
        </p:nvSpPr>
        <p:spPr>
          <a:xfrm>
            <a:off x="134634" y="866458"/>
            <a:ext cx="6723366" cy="3919538"/>
          </a:xfrm>
        </p:spPr>
        <p:txBody>
          <a:bodyPr>
            <a:noAutofit/>
          </a:bodyPr>
          <a:lstStyle/>
          <a:p>
            <a:pPr marL="342892" indent="-323842">
              <a:spcBef>
                <a:spcPts val="0"/>
              </a:spcBef>
              <a:buFont typeface="Arial"/>
              <a:buChar char="-"/>
            </a:pPr>
            <a:r>
              <a:rPr lang="fr-FR" altLang="en-US" sz="1400" dirty="0"/>
              <a:t>For GISC to GISC communication and in particular for exchange of « GlobalExchange » data the current architecture is based on an any to any unicast based solution</a:t>
            </a:r>
          </a:p>
          <a:p>
            <a:pPr marL="342892" indent="-323842">
              <a:spcBef>
                <a:spcPts val="0"/>
              </a:spcBef>
              <a:buFont typeface="Arial"/>
              <a:buChar char="-"/>
            </a:pPr>
            <a:r>
              <a:rPr lang="fr-FR" altLang="en-US" sz="1400" dirty="0"/>
              <a:t>The solution is:</a:t>
            </a:r>
          </a:p>
          <a:p>
            <a:pPr marL="685784" lvl="1" indent="-304793">
              <a:spcBef>
                <a:spcPts val="0"/>
              </a:spcBef>
              <a:buFont typeface="Arial"/>
              <a:buChar char="-"/>
            </a:pPr>
            <a:r>
              <a:rPr lang="fr-FR" altLang="en-US" sz="1400" dirty="0"/>
              <a:t>Politically very challenging (some bilateral links are virtually impossible to set up)</a:t>
            </a:r>
          </a:p>
          <a:p>
            <a:pPr marL="685784" lvl="1" indent="-304793">
              <a:spcBef>
                <a:spcPts val="0"/>
              </a:spcBef>
              <a:buFont typeface="Arial"/>
              <a:buChar char="-"/>
            </a:pPr>
            <a:r>
              <a:rPr lang="fr-FR" altLang="en-US" sz="1400" dirty="0"/>
              <a:t>Technically difficult to establish, to monitor and to maintain</a:t>
            </a:r>
          </a:p>
          <a:p>
            <a:pPr marL="685784" lvl="1" indent="-304793">
              <a:spcBef>
                <a:spcPts val="0"/>
              </a:spcBef>
              <a:buFont typeface="Arial"/>
              <a:buChar char="-"/>
            </a:pPr>
            <a:r>
              <a:rPr lang="fr-FR" altLang="en-US" sz="1400" dirty="0"/>
              <a:t>Financially unattractive as the same data is sent multiple times on an expensive network</a:t>
            </a:r>
          </a:p>
          <a:p>
            <a:pPr marL="342892" indent="-323842">
              <a:spcBef>
                <a:spcPts val="0"/>
              </a:spcBef>
              <a:buFont typeface="Arial"/>
              <a:buChar char="-"/>
            </a:pPr>
            <a:r>
              <a:rPr lang="fr-FR" altLang="en-US" sz="1400" dirty="0"/>
              <a:t>In 2014, at TT-GISC and ET-CTS, a solution using a cloud based approach </a:t>
            </a:r>
            <a:r>
              <a:rPr lang="fr-FR" altLang="en-US" sz="1400" dirty="0" err="1"/>
              <a:t>was</a:t>
            </a:r>
            <a:r>
              <a:rPr lang="fr-FR" altLang="en-US" sz="1400" dirty="0"/>
              <a:t> </a:t>
            </a:r>
            <a:r>
              <a:rPr lang="fr-FR" altLang="en-US" sz="1400" dirty="0" err="1" smtClean="0"/>
              <a:t>presented</a:t>
            </a:r>
            <a:endParaRPr lang="fr-FR" altLang="en-US" sz="1400" dirty="0" smtClean="0"/>
          </a:p>
          <a:p>
            <a:pPr marL="342892" indent="-323842">
              <a:spcBef>
                <a:spcPts val="0"/>
              </a:spcBef>
              <a:buFont typeface="Arial"/>
              <a:buChar char="-"/>
            </a:pPr>
            <a:r>
              <a:rPr lang="fr-FR" altLang="en-US" sz="1400" dirty="0" smtClean="0"/>
              <a:t>It </a:t>
            </a:r>
            <a:r>
              <a:rPr lang="fr-FR" altLang="en-US" sz="1400" dirty="0"/>
              <a:t>was then agreed to run a pilot in 2015 to assess whether this option was viable </a:t>
            </a:r>
          </a:p>
          <a:p>
            <a:pPr marL="685784" lvl="1" indent="-304793">
              <a:spcBef>
                <a:spcPts val="0"/>
              </a:spcBef>
              <a:buFont typeface="Arial"/>
              <a:buChar char="-"/>
            </a:pPr>
            <a:r>
              <a:rPr lang="fr-FR" altLang="en-US" sz="1400" dirty="0"/>
              <a:t>Suitability of this solution will be established based on:</a:t>
            </a:r>
          </a:p>
          <a:p>
            <a:pPr marL="685784" lvl="1" indent="-304793">
              <a:spcBef>
                <a:spcPts val="0"/>
              </a:spcBef>
              <a:buFont typeface="Arial"/>
              <a:buChar char="-"/>
            </a:pPr>
            <a:r>
              <a:rPr lang="fr-FR" altLang="en-US" sz="1400" dirty="0"/>
              <a:t>The technical outcome of the pilot</a:t>
            </a:r>
          </a:p>
          <a:p>
            <a:pPr marL="685784" lvl="1" indent="-304793">
              <a:spcBef>
                <a:spcPts val="0"/>
              </a:spcBef>
              <a:buFont typeface="Arial"/>
              <a:buChar char="-"/>
            </a:pPr>
            <a:r>
              <a:rPr lang="fr-FR" altLang="en-US" sz="1400" dirty="0"/>
              <a:t>The result of a questionnaire (it appears that some organisations forbid the storage of their data into the cloud)</a:t>
            </a:r>
          </a:p>
          <a:p>
            <a:pPr marL="685784" lvl="1" indent="-304793">
              <a:spcBef>
                <a:spcPts val="0"/>
              </a:spcBef>
              <a:buFont typeface="Arial"/>
              <a:buChar char="-"/>
            </a:pPr>
            <a:r>
              <a:rPr lang="fr-FR" altLang="en-US" sz="1400" dirty="0"/>
              <a:t>The financial and contractual aspects</a:t>
            </a:r>
          </a:p>
          <a:p>
            <a:pPr marL="685784" lvl="1" indent="-304793">
              <a:spcBef>
                <a:spcPts val="0"/>
              </a:spcBef>
              <a:buFont typeface="Arial"/>
              <a:buChar char="-"/>
            </a:pPr>
            <a:r>
              <a:rPr lang="fr-FR" altLang="en-US" sz="1400" dirty="0"/>
              <a:t>The agreement of the GISCs to proceed with such a solution</a:t>
            </a:r>
          </a:p>
        </p:txBody>
      </p:sp>
    </p:spTree>
    <p:extLst>
      <p:ext uri="{BB962C8B-B14F-4D97-AF65-F5344CB8AC3E}">
        <p14:creationId xmlns:p14="http://schemas.microsoft.com/office/powerpoint/2010/main" val="12090339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42900" y="205979"/>
            <a:ext cx="6172200" cy="729555"/>
          </a:xfrm>
        </p:spPr>
        <p:txBody>
          <a:bodyPr/>
          <a:lstStyle/>
          <a:p>
            <a:pPr eaLnBrk="1" hangingPunct="1"/>
            <a:r>
              <a:rPr lang="fr-FR" altLang="en-US" dirty="0" smtClean="0">
                <a:ea typeface="ＭＳ Ｐゴシック" charset="-128"/>
              </a:rPr>
              <a:t>The should and the may</a:t>
            </a:r>
          </a:p>
        </p:txBody>
      </p:sp>
      <p:sp>
        <p:nvSpPr>
          <p:cNvPr id="7171" name="Rectangle 5"/>
          <p:cNvSpPr>
            <a:spLocks noChangeArrowheads="1"/>
          </p:cNvSpPr>
          <p:nvPr/>
        </p:nvSpPr>
        <p:spPr bwMode="auto">
          <a:xfrm>
            <a:off x="1475185" y="1107281"/>
            <a:ext cx="6858000"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endParaRPr lang="fr-FR" altLang="en-US" sz="1800">
              <a:solidFill>
                <a:srgbClr val="FE1200"/>
              </a:solidFill>
            </a:endParaRPr>
          </a:p>
        </p:txBody>
      </p:sp>
      <p:pic>
        <p:nvPicPr>
          <p:cNvPr id="717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2676" y="935533"/>
            <a:ext cx="2187179" cy="250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21782" y="2234804"/>
            <a:ext cx="3912394"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TextBox 4"/>
          <p:cNvSpPr txBox="1">
            <a:spLocks noChangeArrowheads="1"/>
          </p:cNvSpPr>
          <p:nvPr/>
        </p:nvSpPr>
        <p:spPr bwMode="auto">
          <a:xfrm>
            <a:off x="2627710" y="1128712"/>
            <a:ext cx="3108543"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r>
              <a:rPr lang="en-US" altLang="en-US" sz="1800" dirty="0">
                <a:solidFill>
                  <a:srgbClr val="000000"/>
                </a:solidFill>
                <a:ea typeface="Arial Unicode MS" pitchFamily="34" charset="-128"/>
                <a:cs typeface="Arial Unicode MS" pitchFamily="34" charset="-128"/>
              </a:rPr>
              <a:t>What we should have now…</a:t>
            </a:r>
          </a:p>
        </p:txBody>
      </p:sp>
      <p:sp>
        <p:nvSpPr>
          <p:cNvPr id="7175" name="TextBox 8"/>
          <p:cNvSpPr txBox="1">
            <a:spLocks noChangeArrowheads="1"/>
          </p:cNvSpPr>
          <p:nvPr/>
        </p:nvSpPr>
        <p:spPr bwMode="auto">
          <a:xfrm>
            <a:off x="582216" y="4038600"/>
            <a:ext cx="3403496"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r>
              <a:rPr lang="en-US" altLang="en-US" sz="1800">
                <a:solidFill>
                  <a:srgbClr val="000000"/>
                </a:solidFill>
                <a:ea typeface="Arial Unicode MS" pitchFamily="34" charset="-128"/>
                <a:cs typeface="Arial Unicode MS" pitchFamily="34" charset="-128"/>
              </a:rPr>
              <a:t>What we may have tomorrow…</a:t>
            </a:r>
          </a:p>
        </p:txBody>
      </p:sp>
    </p:spTree>
    <p:extLst>
      <p:ext uri="{BB962C8B-B14F-4D97-AF65-F5344CB8AC3E}">
        <p14:creationId xmlns:p14="http://schemas.microsoft.com/office/powerpoint/2010/main" val="7437835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05"/>
          <p:cNvSpPr txBox="1">
            <a:spLocks noChangeArrowheads="1"/>
          </p:cNvSpPr>
          <p:nvPr/>
        </p:nvSpPr>
        <p:spPr bwMode="auto">
          <a:xfrm>
            <a:off x="177665" y="940097"/>
            <a:ext cx="6669360" cy="1119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marL="342900" indent="-342900">
              <a:defRPr sz="2400">
                <a:solidFill>
                  <a:schemeClr val="tx1"/>
                </a:solidFill>
                <a:latin typeface="Arial" charset="0"/>
                <a:cs typeface="Arial" charset="0"/>
              </a:defRPr>
            </a:lvl1pPr>
            <a:lvl2pPr marL="990600" indent="-533400">
              <a:defRPr sz="2400">
                <a:solidFill>
                  <a:schemeClr val="tx1"/>
                </a:solidFill>
                <a:latin typeface="Arial" charset="0"/>
                <a:cs typeface="Arial" charset="0"/>
              </a:defRPr>
            </a:lvl2pPr>
            <a:lvl3pPr marL="1371600" indent="-457200">
              <a:defRPr sz="2400">
                <a:solidFill>
                  <a:schemeClr val="tx1"/>
                </a:solidFill>
                <a:latin typeface="Arial" charset="0"/>
                <a:cs typeface="Arial" charset="0"/>
              </a:defRPr>
            </a:lvl3pPr>
            <a:lvl4pPr marL="1828800" indent="-457200">
              <a:defRPr sz="2400">
                <a:solidFill>
                  <a:schemeClr val="tx1"/>
                </a:solidFill>
                <a:latin typeface="Arial" charset="0"/>
                <a:cs typeface="Arial" charset="0"/>
              </a:defRPr>
            </a:lvl4pPr>
            <a:lvl5pPr marL="2286000" indent="-457200">
              <a:defRPr sz="2400">
                <a:solidFill>
                  <a:schemeClr val="tx1"/>
                </a:solidFill>
                <a:latin typeface="Arial" charset="0"/>
                <a:cs typeface="Arial" charset="0"/>
              </a:defRPr>
            </a:lvl5pPr>
            <a:lvl6pPr marL="2743200" indent="-457200" eaLnBrk="0" fontAlgn="base" hangingPunct="0">
              <a:spcBef>
                <a:spcPct val="0"/>
              </a:spcBef>
              <a:spcAft>
                <a:spcPct val="0"/>
              </a:spcAft>
              <a:defRPr sz="2400">
                <a:solidFill>
                  <a:schemeClr val="tx1"/>
                </a:solidFill>
                <a:latin typeface="Arial" charset="0"/>
                <a:cs typeface="Arial" charset="0"/>
              </a:defRPr>
            </a:lvl6pPr>
            <a:lvl7pPr marL="3200400" indent="-457200" eaLnBrk="0" fontAlgn="base" hangingPunct="0">
              <a:spcBef>
                <a:spcPct val="0"/>
              </a:spcBef>
              <a:spcAft>
                <a:spcPct val="0"/>
              </a:spcAft>
              <a:defRPr sz="2400">
                <a:solidFill>
                  <a:schemeClr val="tx1"/>
                </a:solidFill>
                <a:latin typeface="Arial" charset="0"/>
                <a:cs typeface="Arial" charset="0"/>
              </a:defRPr>
            </a:lvl7pPr>
            <a:lvl8pPr marL="3657600" indent="-457200" eaLnBrk="0" fontAlgn="base" hangingPunct="0">
              <a:spcBef>
                <a:spcPct val="0"/>
              </a:spcBef>
              <a:spcAft>
                <a:spcPct val="0"/>
              </a:spcAft>
              <a:defRPr sz="2400">
                <a:solidFill>
                  <a:schemeClr val="tx1"/>
                </a:solidFill>
                <a:latin typeface="Arial" charset="0"/>
                <a:cs typeface="Arial" charset="0"/>
              </a:defRPr>
            </a:lvl8pPr>
            <a:lvl9pPr marL="4114800" indent="-457200" eaLnBrk="0" fontAlgn="base" hangingPunct="0">
              <a:spcBef>
                <a:spcPct val="0"/>
              </a:spcBef>
              <a:spcAft>
                <a:spcPct val="0"/>
              </a:spcAft>
              <a:defRPr sz="2400">
                <a:solidFill>
                  <a:schemeClr val="tx1"/>
                </a:solidFill>
                <a:latin typeface="Arial" charset="0"/>
                <a:cs typeface="Arial" charset="0"/>
              </a:defRPr>
            </a:lvl9pPr>
          </a:lstStyle>
          <a:p>
            <a:pPr marL="342892" indent="-323842" defTabSz="257175">
              <a:buSzPct val="80000"/>
              <a:buFont typeface="Arial"/>
              <a:buChar char="-"/>
            </a:pPr>
            <a:r>
              <a:rPr kumimoji="1" lang="fr-FR" altLang="en-US" sz="1400" dirty="0">
                <a:latin typeface="+mn-lt"/>
                <a:cs typeface="+mn-cs"/>
              </a:rPr>
              <a:t>The pilot has been managed by ET-CTS with the support of DWD</a:t>
            </a:r>
          </a:p>
          <a:p>
            <a:pPr marL="342892" indent="-323842" defTabSz="257175">
              <a:buSzPct val="80000"/>
              <a:buFont typeface="Arial"/>
              <a:buChar char="-"/>
            </a:pPr>
            <a:r>
              <a:rPr kumimoji="1" lang="fr-FR" altLang="en-US" sz="1400" dirty="0">
                <a:latin typeface="+mn-lt"/>
                <a:cs typeface="+mn-cs"/>
              </a:rPr>
              <a:t>From a technical point of view, we have been using AFD (Automated File Distribution</a:t>
            </a:r>
            <a:r>
              <a:rPr kumimoji="1" lang="fr-FR" altLang="en-US" sz="1400" dirty="0" smtClean="0">
                <a:latin typeface="+mn-lt"/>
                <a:cs typeface="+mn-cs"/>
              </a:rPr>
              <a:t>).</a:t>
            </a:r>
          </a:p>
          <a:p>
            <a:pPr marL="342892" indent="-323842" defTabSz="257175">
              <a:buSzPct val="80000"/>
              <a:buFont typeface="Arial"/>
              <a:buChar char="-"/>
            </a:pPr>
            <a:r>
              <a:rPr kumimoji="1" lang="fr-FR" altLang="en-US" sz="1400" dirty="0" err="1" smtClean="0">
                <a:latin typeface="+mn-lt"/>
                <a:cs typeface="+mn-cs"/>
              </a:rPr>
              <a:t>Used</a:t>
            </a:r>
            <a:r>
              <a:rPr kumimoji="1" lang="fr-FR" altLang="en-US" sz="1400" dirty="0" smtClean="0">
                <a:latin typeface="+mn-lt"/>
                <a:cs typeface="+mn-cs"/>
              </a:rPr>
              <a:t> </a:t>
            </a:r>
            <a:r>
              <a:rPr kumimoji="1" lang="fr-FR" altLang="en-US" sz="1400" dirty="0">
                <a:latin typeface="+mn-lt"/>
                <a:cs typeface="+mn-cs"/>
              </a:rPr>
              <a:t>Internet only</a:t>
            </a:r>
          </a:p>
          <a:p>
            <a:pPr marL="342892" indent="-323842" defTabSz="257175">
              <a:buSzPct val="80000"/>
              <a:buFont typeface="Arial"/>
              <a:buChar char="-"/>
            </a:pPr>
            <a:r>
              <a:rPr kumimoji="1" lang="fr-FR" altLang="en-US" sz="1400" dirty="0">
                <a:latin typeface="+mn-lt"/>
                <a:cs typeface="+mn-cs"/>
              </a:rPr>
              <a:t>Pilot limited to data exchange, not to metadata</a:t>
            </a:r>
          </a:p>
        </p:txBody>
      </p:sp>
      <p:sp>
        <p:nvSpPr>
          <p:cNvPr id="2" name="タイトル 1"/>
          <p:cNvSpPr>
            <a:spLocks noGrp="1"/>
          </p:cNvSpPr>
          <p:nvPr>
            <p:ph type="title"/>
          </p:nvPr>
        </p:nvSpPr>
        <p:spPr>
          <a:xfrm>
            <a:off x="426245" y="146677"/>
            <a:ext cx="6172200" cy="857250"/>
          </a:xfrm>
        </p:spPr>
        <p:txBody>
          <a:bodyPr/>
          <a:lstStyle/>
          <a:p>
            <a:r>
              <a:rPr kumimoji="1" lang="en-US" altLang="ja-JP" dirty="0" smtClean="0"/>
              <a:t>The Pilot (2015-2016)</a:t>
            </a:r>
            <a:endParaRPr kumimoji="1" lang="ja-JP" altLang="en-US" dirty="0"/>
          </a:p>
        </p:txBody>
      </p:sp>
      <p:grpSp>
        <p:nvGrpSpPr>
          <p:cNvPr id="3" name="Group 2"/>
          <p:cNvGrpSpPr/>
          <p:nvPr/>
        </p:nvGrpSpPr>
        <p:grpSpPr>
          <a:xfrm>
            <a:off x="1851072" y="2429499"/>
            <a:ext cx="3143130" cy="2226299"/>
            <a:chOff x="1851072" y="2529979"/>
            <a:chExt cx="3143130" cy="2226299"/>
          </a:xfrm>
        </p:grpSpPr>
        <p:grpSp>
          <p:nvGrpSpPr>
            <p:cNvPr id="22" name="グループ化 21"/>
            <p:cNvGrpSpPr/>
            <p:nvPr/>
          </p:nvGrpSpPr>
          <p:grpSpPr>
            <a:xfrm>
              <a:off x="2469100" y="3368932"/>
              <a:ext cx="1858492" cy="524949"/>
              <a:chOff x="4683127" y="5612249"/>
              <a:chExt cx="2477989" cy="699932"/>
            </a:xfrm>
          </p:grpSpPr>
          <p:grpSp>
            <p:nvGrpSpPr>
              <p:cNvPr id="14" name="グループ化 13"/>
              <p:cNvGrpSpPr/>
              <p:nvPr/>
            </p:nvGrpSpPr>
            <p:grpSpPr>
              <a:xfrm>
                <a:off x="4683127" y="5612249"/>
                <a:ext cx="2477989" cy="699932"/>
                <a:chOff x="3779912" y="3356992"/>
                <a:chExt cx="1368152" cy="648072"/>
              </a:xfrm>
              <a:solidFill>
                <a:schemeClr val="accent1">
                  <a:lumMod val="20000"/>
                  <a:lumOff val="80000"/>
                </a:schemeClr>
              </a:solidFill>
            </p:grpSpPr>
            <p:sp>
              <p:nvSpPr>
                <p:cNvPr id="15" name="円/楕円 14"/>
                <p:cNvSpPr/>
                <p:nvPr/>
              </p:nvSpPr>
              <p:spPr>
                <a:xfrm>
                  <a:off x="3779912" y="3501008"/>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6" name="円/楕円 15"/>
                <p:cNvSpPr/>
                <p:nvPr/>
              </p:nvSpPr>
              <p:spPr>
                <a:xfrm>
                  <a:off x="4067944" y="3356992"/>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7" name="円/楕円 16"/>
                <p:cNvSpPr/>
                <p:nvPr/>
              </p:nvSpPr>
              <p:spPr>
                <a:xfrm>
                  <a:off x="4427984" y="3501008"/>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8" name="円/楕円 17"/>
                <p:cNvSpPr/>
                <p:nvPr/>
              </p:nvSpPr>
              <p:spPr>
                <a:xfrm>
                  <a:off x="4355976" y="3717032"/>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9" name="円/楕円 18"/>
                <p:cNvSpPr/>
                <p:nvPr/>
              </p:nvSpPr>
              <p:spPr>
                <a:xfrm>
                  <a:off x="3923928" y="3717032"/>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20" name="円/楕円 19"/>
                <p:cNvSpPr/>
                <p:nvPr/>
              </p:nvSpPr>
              <p:spPr>
                <a:xfrm>
                  <a:off x="3923928" y="3501008"/>
                  <a:ext cx="1080120" cy="360040"/>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grpSp>
          <p:sp>
            <p:nvSpPr>
              <p:cNvPr id="21" name="正方形/長方形 20"/>
              <p:cNvSpPr/>
              <p:nvPr/>
            </p:nvSpPr>
            <p:spPr>
              <a:xfrm>
                <a:off x="5230200" y="5816434"/>
                <a:ext cx="1182376" cy="400109"/>
              </a:xfrm>
              <a:prstGeom prst="rect">
                <a:avLst/>
              </a:prstGeom>
            </p:spPr>
            <p:txBody>
              <a:bodyPr wrap="none">
                <a:spAutoFit/>
              </a:bodyPr>
              <a:lstStyle/>
              <a:p>
                <a:pPr algn="ctr"/>
                <a:r>
                  <a:rPr lang="en-US" altLang="ja-JP" sz="1350" dirty="0"/>
                  <a:t>INTERNET</a:t>
                </a:r>
                <a:endParaRPr lang="en-GB" altLang="ja-JP" sz="1350" dirty="0"/>
              </a:p>
            </p:txBody>
          </p:sp>
        </p:grpSp>
        <p:pic>
          <p:nvPicPr>
            <p:cNvPr id="5" name="図 4" descr="MC900428971.WMF"/>
            <p:cNvPicPr>
              <a:picLocks noChangeAspect="1"/>
            </p:cNvPicPr>
            <p:nvPr/>
          </p:nvPicPr>
          <p:blipFill>
            <a:blip r:embed="rId2" cstate="print"/>
            <a:stretch>
              <a:fillRect/>
            </a:stretch>
          </p:blipFill>
          <p:spPr>
            <a:xfrm>
              <a:off x="3226808" y="3735786"/>
              <a:ext cx="417691" cy="610569"/>
            </a:xfrm>
            <a:prstGeom prst="rect">
              <a:avLst/>
            </a:prstGeom>
          </p:spPr>
        </p:pic>
        <p:pic>
          <p:nvPicPr>
            <p:cNvPr id="8" name="図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581" y="3715593"/>
              <a:ext cx="424916" cy="589235"/>
            </a:xfrm>
            <a:prstGeom prst="rect">
              <a:avLst/>
            </a:prstGeom>
          </p:spPr>
        </p:pic>
        <p:pic>
          <p:nvPicPr>
            <p:cNvPr id="23" name="図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0234" y="2808221"/>
              <a:ext cx="424916" cy="589235"/>
            </a:xfrm>
            <a:prstGeom prst="rect">
              <a:avLst/>
            </a:prstGeom>
          </p:spPr>
        </p:pic>
        <p:pic>
          <p:nvPicPr>
            <p:cNvPr id="24" name="図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17790" y="2529979"/>
              <a:ext cx="424916" cy="589235"/>
            </a:xfrm>
            <a:prstGeom prst="rect">
              <a:avLst/>
            </a:prstGeom>
          </p:spPr>
        </p:pic>
        <p:pic>
          <p:nvPicPr>
            <p:cNvPr id="25" name="図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9220" y="2529979"/>
              <a:ext cx="424916" cy="589235"/>
            </a:xfrm>
            <a:prstGeom prst="rect">
              <a:avLst/>
            </a:prstGeom>
          </p:spPr>
        </p:pic>
        <p:pic>
          <p:nvPicPr>
            <p:cNvPr id="26" name="図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40187" y="2896353"/>
              <a:ext cx="424916" cy="589235"/>
            </a:xfrm>
            <a:prstGeom prst="rect">
              <a:avLst/>
            </a:prstGeom>
          </p:spPr>
        </p:pic>
        <p:pic>
          <p:nvPicPr>
            <p:cNvPr id="27" name="図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69286" y="3725848"/>
              <a:ext cx="424916" cy="589235"/>
            </a:xfrm>
            <a:prstGeom prst="rect">
              <a:avLst/>
            </a:prstGeom>
          </p:spPr>
        </p:pic>
        <p:sp>
          <p:nvSpPr>
            <p:cNvPr id="28" name="正方形/長方形 27"/>
            <p:cNvSpPr/>
            <p:nvPr/>
          </p:nvSpPr>
          <p:spPr>
            <a:xfrm>
              <a:off x="1851072" y="4304827"/>
              <a:ext cx="647934" cy="300082"/>
            </a:xfrm>
            <a:prstGeom prst="rect">
              <a:avLst/>
            </a:prstGeom>
          </p:spPr>
          <p:txBody>
            <a:bodyPr wrap="none">
              <a:spAutoFit/>
            </a:bodyPr>
            <a:lstStyle/>
            <a:p>
              <a:pPr algn="ctr"/>
              <a:r>
                <a:rPr lang="en-US" altLang="ja-JP" sz="1350" dirty="0"/>
                <a:t>GISC A</a:t>
              </a:r>
              <a:endParaRPr lang="en-GB" altLang="ja-JP" sz="1350" dirty="0"/>
            </a:p>
          </p:txBody>
        </p:sp>
        <p:sp>
          <p:nvSpPr>
            <p:cNvPr id="29" name="正方形/長方形 28"/>
            <p:cNvSpPr/>
            <p:nvPr/>
          </p:nvSpPr>
          <p:spPr>
            <a:xfrm>
              <a:off x="1942302" y="3359014"/>
              <a:ext cx="643126" cy="300082"/>
            </a:xfrm>
            <a:prstGeom prst="rect">
              <a:avLst/>
            </a:prstGeom>
          </p:spPr>
          <p:txBody>
            <a:bodyPr wrap="none">
              <a:spAutoFit/>
            </a:bodyPr>
            <a:lstStyle/>
            <a:p>
              <a:pPr algn="ctr"/>
              <a:r>
                <a:rPr lang="en-US" altLang="ja-JP" sz="1350" dirty="0"/>
                <a:t>GISC B</a:t>
              </a:r>
              <a:endParaRPr lang="en-GB" altLang="ja-JP" sz="1350" dirty="0"/>
            </a:p>
          </p:txBody>
        </p:sp>
        <p:sp>
          <p:nvSpPr>
            <p:cNvPr id="30" name="正方形/長方形 29"/>
            <p:cNvSpPr/>
            <p:nvPr/>
          </p:nvSpPr>
          <p:spPr>
            <a:xfrm>
              <a:off x="2838720" y="3033677"/>
              <a:ext cx="641522" cy="300082"/>
            </a:xfrm>
            <a:prstGeom prst="rect">
              <a:avLst/>
            </a:prstGeom>
          </p:spPr>
          <p:txBody>
            <a:bodyPr wrap="none">
              <a:spAutoFit/>
            </a:bodyPr>
            <a:lstStyle/>
            <a:p>
              <a:pPr algn="ctr"/>
              <a:r>
                <a:rPr lang="en-US" altLang="ja-JP" sz="1350" dirty="0"/>
                <a:t>GISC C</a:t>
              </a:r>
              <a:endParaRPr lang="en-GB" altLang="ja-JP" sz="1350" dirty="0"/>
            </a:p>
          </p:txBody>
        </p:sp>
        <p:sp>
          <p:nvSpPr>
            <p:cNvPr id="31" name="正方形/長方形 30"/>
            <p:cNvSpPr/>
            <p:nvPr/>
          </p:nvSpPr>
          <p:spPr>
            <a:xfrm>
              <a:off x="3547863" y="3088512"/>
              <a:ext cx="654346" cy="300082"/>
            </a:xfrm>
            <a:prstGeom prst="rect">
              <a:avLst/>
            </a:prstGeom>
          </p:spPr>
          <p:txBody>
            <a:bodyPr wrap="none">
              <a:spAutoFit/>
            </a:bodyPr>
            <a:lstStyle/>
            <a:p>
              <a:pPr algn="ctr"/>
              <a:r>
                <a:rPr lang="en-US" altLang="ja-JP" sz="1350" dirty="0"/>
                <a:t>GISC D</a:t>
              </a:r>
              <a:endParaRPr lang="en-GB" altLang="ja-JP" sz="1350" dirty="0"/>
            </a:p>
          </p:txBody>
        </p:sp>
        <p:sp>
          <p:nvSpPr>
            <p:cNvPr id="32" name="正方形/長方形 31"/>
            <p:cNvSpPr/>
            <p:nvPr/>
          </p:nvSpPr>
          <p:spPr>
            <a:xfrm>
              <a:off x="4335892" y="3507472"/>
              <a:ext cx="633507" cy="300082"/>
            </a:xfrm>
            <a:prstGeom prst="rect">
              <a:avLst/>
            </a:prstGeom>
          </p:spPr>
          <p:txBody>
            <a:bodyPr wrap="none">
              <a:spAutoFit/>
            </a:bodyPr>
            <a:lstStyle/>
            <a:p>
              <a:pPr algn="ctr"/>
              <a:r>
                <a:rPr lang="en-US" altLang="ja-JP" sz="1350" dirty="0"/>
                <a:t>GISC E</a:t>
              </a:r>
              <a:endParaRPr lang="en-GB" altLang="ja-JP" sz="1350" dirty="0"/>
            </a:p>
          </p:txBody>
        </p:sp>
        <p:sp>
          <p:nvSpPr>
            <p:cNvPr id="33" name="正方形/長方形 32"/>
            <p:cNvSpPr/>
            <p:nvPr/>
          </p:nvSpPr>
          <p:spPr>
            <a:xfrm>
              <a:off x="4327746" y="4304827"/>
              <a:ext cx="628698" cy="300082"/>
            </a:xfrm>
            <a:prstGeom prst="rect">
              <a:avLst/>
            </a:prstGeom>
          </p:spPr>
          <p:txBody>
            <a:bodyPr wrap="none">
              <a:spAutoFit/>
            </a:bodyPr>
            <a:lstStyle/>
            <a:p>
              <a:pPr algn="ctr"/>
              <a:r>
                <a:rPr lang="en-US" altLang="ja-JP" sz="1350" dirty="0"/>
                <a:t>GISC F</a:t>
              </a:r>
              <a:endParaRPr lang="en-GB" altLang="ja-JP" sz="1350" dirty="0"/>
            </a:p>
          </p:txBody>
        </p:sp>
        <p:sp>
          <p:nvSpPr>
            <p:cNvPr id="34" name="正方形/長方形 33"/>
            <p:cNvSpPr/>
            <p:nvPr/>
          </p:nvSpPr>
          <p:spPr>
            <a:xfrm>
              <a:off x="2670403" y="4248447"/>
              <a:ext cx="1504131" cy="507831"/>
            </a:xfrm>
            <a:prstGeom prst="rect">
              <a:avLst/>
            </a:prstGeom>
          </p:spPr>
          <p:txBody>
            <a:bodyPr wrap="none">
              <a:spAutoFit/>
            </a:bodyPr>
            <a:lstStyle/>
            <a:p>
              <a:pPr algn="ctr"/>
              <a:r>
                <a:rPr lang="en-US" altLang="ja-JP" sz="1350" dirty="0"/>
                <a:t>AFD in the cloud</a:t>
              </a:r>
            </a:p>
            <a:p>
              <a:pPr algn="ctr"/>
              <a:r>
                <a:rPr lang="en-US" altLang="ja-JP" sz="1350" dirty="0"/>
                <a:t>cloud.1.teganet.eu</a:t>
              </a:r>
              <a:endParaRPr lang="en-GB" altLang="ja-JP" sz="1350" dirty="0"/>
            </a:p>
          </p:txBody>
        </p:sp>
        <p:cxnSp>
          <p:nvCxnSpPr>
            <p:cNvPr id="36" name="直線矢印コネクタ 35"/>
            <p:cNvCxnSpPr/>
            <p:nvPr/>
          </p:nvCxnSpPr>
          <p:spPr>
            <a:xfrm>
              <a:off x="2565150" y="3359015"/>
              <a:ext cx="588657" cy="440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直線矢印コネクタ 36"/>
            <p:cNvCxnSpPr/>
            <p:nvPr/>
          </p:nvCxnSpPr>
          <p:spPr>
            <a:xfrm flipV="1">
              <a:off x="2476323" y="3961790"/>
              <a:ext cx="677484" cy="484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直線矢印コネクタ 39"/>
            <p:cNvCxnSpPr>
              <a:stCxn id="30" idx="2"/>
            </p:cNvCxnSpPr>
            <p:nvPr/>
          </p:nvCxnSpPr>
          <p:spPr>
            <a:xfrm>
              <a:off x="3159481" y="3333759"/>
              <a:ext cx="92142" cy="44346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直線矢印コネクタ 43"/>
            <p:cNvCxnSpPr>
              <a:stCxn id="31" idx="2"/>
            </p:cNvCxnSpPr>
            <p:nvPr/>
          </p:nvCxnSpPr>
          <p:spPr>
            <a:xfrm flipH="1">
              <a:off x="3620479" y="3388594"/>
              <a:ext cx="254557" cy="3886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7" name="直線矢印コネクタ 46"/>
            <p:cNvCxnSpPr/>
            <p:nvPr/>
          </p:nvCxnSpPr>
          <p:spPr>
            <a:xfrm flipH="1">
              <a:off x="3734780" y="3507473"/>
              <a:ext cx="672490" cy="38405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直線矢印コネクタ 48"/>
            <p:cNvCxnSpPr/>
            <p:nvPr/>
          </p:nvCxnSpPr>
          <p:spPr>
            <a:xfrm flipH="1" flipV="1">
              <a:off x="3849080" y="4005826"/>
              <a:ext cx="558189" cy="352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73954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Final report of ET-WISC 2016</a:t>
            </a:r>
            <a:endParaRPr kumimoji="1" lang="ja-JP" altLang="en-US" dirty="0"/>
          </a:p>
        </p:txBody>
      </p:sp>
      <p:sp>
        <p:nvSpPr>
          <p:cNvPr id="3" name="コンテンツ プレースホルダー 2"/>
          <p:cNvSpPr>
            <a:spLocks noGrp="1"/>
          </p:cNvSpPr>
          <p:nvPr>
            <p:ph idx="1"/>
          </p:nvPr>
        </p:nvSpPr>
        <p:spPr>
          <a:xfrm>
            <a:off x="350658" y="1005577"/>
            <a:ext cx="6164442" cy="3610496"/>
          </a:xfrm>
        </p:spPr>
        <p:txBody>
          <a:bodyPr>
            <a:normAutofit/>
          </a:bodyPr>
          <a:lstStyle/>
          <a:p>
            <a:pPr marL="342892" indent="-323842">
              <a:spcBef>
                <a:spcPts val="0"/>
              </a:spcBef>
              <a:buFont typeface="Arial"/>
              <a:buChar char="-"/>
            </a:pPr>
            <a:r>
              <a:rPr lang="en-US" altLang="ja-JP" sz="1400" dirty="0"/>
              <a:t>The meeting noted that </a:t>
            </a:r>
            <a:r>
              <a:rPr lang="en-US" altLang="ja-JP" sz="1400" dirty="0" smtClean="0"/>
              <a:t>target </a:t>
            </a:r>
            <a:r>
              <a:rPr lang="en-US" altLang="ja-JP" sz="1400" dirty="0"/>
              <a:t>solution should be scalable and should not rely on one host. Should be based on technical functionality and reliability. It should address security and other related risks such as denial of service </a:t>
            </a:r>
            <a:r>
              <a:rPr lang="en-US" altLang="ja-JP" sz="1400" dirty="0" smtClean="0"/>
              <a:t>attack</a:t>
            </a:r>
          </a:p>
          <a:p>
            <a:pPr marL="342892" indent="-323842">
              <a:spcBef>
                <a:spcPts val="0"/>
              </a:spcBef>
              <a:buFont typeface="Arial"/>
              <a:buChar char="-"/>
            </a:pPr>
            <a:endParaRPr lang="en-US" altLang="ja-JP" sz="1400" dirty="0"/>
          </a:p>
          <a:p>
            <a:pPr marL="342892" indent="-323842">
              <a:spcBef>
                <a:spcPts val="0"/>
              </a:spcBef>
              <a:buFont typeface="Arial"/>
              <a:buChar char="-"/>
            </a:pPr>
            <a:r>
              <a:rPr lang="en-US" altLang="ja-JP" sz="1400" dirty="0"/>
              <a:t>TT-GISC decided, as a consequence, to establish a working group lead by </a:t>
            </a:r>
            <a:r>
              <a:rPr lang="en-US" altLang="ja-JP" sz="1400" dirty="0" err="1"/>
              <a:t>Meteo</a:t>
            </a:r>
            <a:r>
              <a:rPr lang="en-US" altLang="ja-JP" sz="1400" dirty="0"/>
              <a:t> France and including the following experts UK, Republic of Korea, Japan, </a:t>
            </a:r>
            <a:r>
              <a:rPr lang="en-US" altLang="ja-JP" sz="1400" dirty="0" smtClean="0"/>
              <a:t>China tasked </a:t>
            </a:r>
            <a:r>
              <a:rPr lang="en-US" altLang="ja-JP" sz="1400" dirty="0"/>
              <a:t>to prepare the requirements, to define the potential architecture, to prepare a workable financial and manageable solution, and to establish the required elements for the implementation of an operational service starting in mid-2018 at the latest. </a:t>
            </a:r>
            <a:endParaRPr lang="en-US" altLang="ja-JP" sz="1400" dirty="0" smtClean="0"/>
          </a:p>
          <a:p>
            <a:pPr marL="342892" indent="-323842">
              <a:spcBef>
                <a:spcPts val="0"/>
              </a:spcBef>
              <a:buFont typeface="Arial"/>
              <a:buChar char="-"/>
            </a:pPr>
            <a:endParaRPr lang="en-US" altLang="ja-JP" sz="1400" dirty="0" smtClean="0"/>
          </a:p>
          <a:p>
            <a:pPr marL="342892" indent="-323842">
              <a:spcBef>
                <a:spcPts val="0"/>
              </a:spcBef>
              <a:buFont typeface="Arial"/>
              <a:buChar char="-"/>
            </a:pPr>
            <a:r>
              <a:rPr lang="en-US" altLang="ja-JP" sz="1400" dirty="0" smtClean="0"/>
              <a:t>This document presents the outcome of the working group described above</a:t>
            </a:r>
            <a:endParaRPr lang="ja-JP" altLang="en-US" sz="1400" dirty="0"/>
          </a:p>
        </p:txBody>
      </p:sp>
    </p:spTree>
    <p:extLst>
      <p:ext uri="{BB962C8B-B14F-4D97-AF65-F5344CB8AC3E}">
        <p14:creationId xmlns:p14="http://schemas.microsoft.com/office/powerpoint/2010/main" val="1094841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Shape 72"/>
          <p:cNvSpPr txBox="1">
            <a:spLocks noGrp="1"/>
          </p:cNvSpPr>
          <p:nvPr>
            <p:ph type="title"/>
          </p:nvPr>
        </p:nvSpPr>
        <p:spPr>
          <a:prstGeom prst="rect">
            <a:avLst/>
          </a:prstGeom>
        </p:spPr>
        <p:txBody>
          <a:bodyPr vert="horz" wrap="square" lIns="68569" tIns="68569" rIns="68569" bIns="68569" rtlCol="0" anchor="ctr" anchorCtr="0">
            <a:noAutofit/>
          </a:bodyPr>
          <a:lstStyle/>
          <a:p>
            <a:r>
              <a:rPr lang="en"/>
              <a:t>Background</a:t>
            </a:r>
          </a:p>
        </p:txBody>
      </p:sp>
      <p:sp>
        <p:nvSpPr>
          <p:cNvPr id="73" name="Shape 73"/>
          <p:cNvSpPr txBox="1">
            <a:spLocks noGrp="1"/>
          </p:cNvSpPr>
          <p:nvPr>
            <p:ph type="body" idx="1"/>
          </p:nvPr>
        </p:nvSpPr>
        <p:spPr>
          <a:prstGeom prst="rect">
            <a:avLst/>
          </a:prstGeom>
        </p:spPr>
        <p:txBody>
          <a:bodyPr vert="horz" wrap="square" lIns="68569" tIns="68569" rIns="68569" bIns="68569" rtlCol="0" anchor="t" anchorCtr="0">
            <a:noAutofit/>
          </a:bodyPr>
          <a:lstStyle/>
          <a:p>
            <a:pPr>
              <a:buNone/>
            </a:pPr>
            <a:r>
              <a:rPr lang="en" sz="1650" dirty="0"/>
              <a:t>As a follow-up to the successful cache in and through the cloud pilot, follow-up activities were undertaken in the following </a:t>
            </a:r>
            <a:r>
              <a:rPr lang="en" sz="1650" dirty="0" smtClean="0"/>
              <a:t>areas:</a:t>
            </a:r>
          </a:p>
          <a:p>
            <a:pPr marL="342892" indent="-247644">
              <a:buChar char="-"/>
            </a:pPr>
            <a:r>
              <a:rPr lang="en-US" sz="1650" dirty="0" smtClean="0"/>
              <a:t>Definition of key </a:t>
            </a:r>
            <a:r>
              <a:rPr lang="en" sz="1650" dirty="0" smtClean="0"/>
              <a:t>functional and technical requirements for operating the WIS </a:t>
            </a:r>
            <a:r>
              <a:rPr lang="en-US" sz="1650" dirty="0" smtClean="0"/>
              <a:t>cache </a:t>
            </a:r>
            <a:r>
              <a:rPr lang="en" sz="1650" dirty="0" smtClean="0"/>
              <a:t>(data + metadata) in and through the cloud</a:t>
            </a:r>
          </a:p>
          <a:p>
            <a:pPr marL="342892" indent="-247644">
              <a:buChar char="-"/>
            </a:pPr>
            <a:r>
              <a:rPr lang="en" sz="1650" dirty="0" smtClean="0"/>
              <a:t>Analysis </a:t>
            </a:r>
            <a:r>
              <a:rPr lang="en" sz="1650" dirty="0"/>
              <a:t>of financial </a:t>
            </a:r>
            <a:r>
              <a:rPr lang="en-US" sz="1650" dirty="0" smtClean="0"/>
              <a:t>and service level implications</a:t>
            </a:r>
            <a:r>
              <a:rPr lang="en" sz="1650" dirty="0" smtClean="0"/>
              <a:t> </a:t>
            </a:r>
            <a:r>
              <a:rPr lang="en" sz="1650" dirty="0"/>
              <a:t>(costs, areas of uncertainty, service level management) </a:t>
            </a:r>
            <a:endParaRPr lang="en-US" sz="1650" dirty="0" smtClean="0"/>
          </a:p>
          <a:p>
            <a:pPr marL="342892" indent="-247644">
              <a:buChar char="-"/>
            </a:pPr>
            <a:r>
              <a:rPr lang="en" sz="1650" dirty="0" smtClean="0"/>
              <a:t>Analysis </a:t>
            </a:r>
            <a:r>
              <a:rPr lang="en" sz="1650" dirty="0"/>
              <a:t>of requirements for executing management functions necessary to operate the cache in and through the cloud</a:t>
            </a:r>
          </a:p>
          <a:p>
            <a:pPr marL="342892" indent="-247644">
              <a:buFont typeface="Arial"/>
              <a:buChar char="-"/>
            </a:pPr>
            <a:r>
              <a:rPr lang="en" sz="1650" dirty="0" smtClean="0"/>
              <a:t>Development </a:t>
            </a:r>
            <a:r>
              <a:rPr lang="en" sz="1650" dirty="0"/>
              <a:t>of a proposed implementation </a:t>
            </a:r>
            <a:r>
              <a:rPr lang="en" sz="1650" dirty="0" smtClean="0"/>
              <a:t>strategy</a:t>
            </a:r>
            <a:endParaRPr lang="en-US" sz="1650" dirty="0" smtClean="0"/>
          </a:p>
          <a:p>
            <a:pPr marL="342892" indent="-247644">
              <a:buFont typeface="Arial"/>
              <a:buChar char="-"/>
            </a:pPr>
            <a:r>
              <a:rPr lang="en-US" sz="1650" dirty="0" smtClean="0"/>
              <a:t>Highlight </a:t>
            </a:r>
            <a:r>
              <a:rPr lang="en-US" sz="1650" dirty="0"/>
              <a:t>remaining concerns to be investigated going forward</a:t>
            </a:r>
          </a:p>
          <a:p>
            <a:pPr marL="342892" indent="-247644">
              <a:buChar char="-"/>
            </a:pPr>
            <a:endParaRPr lang="en-US" sz="1650" dirty="0" smtClean="0"/>
          </a:p>
          <a:p>
            <a:pPr>
              <a:buFontTx/>
              <a:buChar char="-"/>
            </a:pPr>
            <a:endParaRPr lang="en-US" sz="1650" dirty="0"/>
          </a:p>
          <a:p>
            <a:pPr>
              <a:buNone/>
            </a:pPr>
            <a:endParaRPr sz="165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smtClean="0"/>
              <a:t>Approach</a:t>
            </a:r>
            <a:endParaRPr lang="en" dirty="0"/>
          </a:p>
        </p:txBody>
      </p:sp>
    </p:spTree>
    <p:extLst>
      <p:ext uri="{BB962C8B-B14F-4D97-AF65-F5344CB8AC3E}">
        <p14:creationId xmlns:p14="http://schemas.microsoft.com/office/powerpoint/2010/main" val="32796910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7" name="Shape 137"/>
          <p:cNvSpPr txBox="1">
            <a:spLocks noGrp="1"/>
          </p:cNvSpPr>
          <p:nvPr>
            <p:ph type="body" idx="1"/>
          </p:nvPr>
        </p:nvSpPr>
        <p:spPr>
          <a:xfrm>
            <a:off x="233775" y="569672"/>
            <a:ext cx="6390450" cy="3416400"/>
          </a:xfrm>
          <a:prstGeom prst="rect">
            <a:avLst/>
          </a:prstGeom>
        </p:spPr>
        <p:txBody>
          <a:bodyPr vert="horz" wrap="square" lIns="68569" tIns="68569" rIns="68569" bIns="68569" rtlCol="0" anchor="t" anchorCtr="0">
            <a:noAutofit/>
          </a:bodyPr>
          <a:lstStyle/>
          <a:p>
            <a:pPr marL="342892" indent="-323842">
              <a:buFont typeface="Arial"/>
              <a:buChar char="-"/>
            </a:pPr>
            <a:r>
              <a:rPr lang="en" dirty="0"/>
              <a:t>Operation of the cloud service should be step-by-step transition</a:t>
            </a:r>
            <a:r>
              <a:rPr lang="fr-FR" dirty="0"/>
              <a:t> (as </a:t>
            </a:r>
            <a:r>
              <a:rPr lang="fr-FR" dirty="0" err="1"/>
              <a:t>prescribed</a:t>
            </a:r>
            <a:r>
              <a:rPr lang="fr-FR" dirty="0"/>
              <a:t> by the WIS 2.0 </a:t>
            </a:r>
            <a:r>
              <a:rPr lang="fr-FR" dirty="0" err="1"/>
              <a:t>implementation</a:t>
            </a:r>
            <a:r>
              <a:rPr lang="fr-FR" dirty="0"/>
              <a:t> </a:t>
            </a:r>
            <a:r>
              <a:rPr lang="fr-FR" dirty="0" err="1"/>
              <a:t>strategy</a:t>
            </a:r>
            <a:r>
              <a:rPr lang="fr-FR" dirty="0"/>
              <a:t>)</a:t>
            </a:r>
            <a:endParaRPr lang="en" dirty="0"/>
          </a:p>
          <a:p>
            <a:pPr marL="342892" indent="-323842">
              <a:buSzPct val="73333"/>
              <a:buFont typeface="Arial"/>
              <a:buChar char="-"/>
            </a:pPr>
            <a:r>
              <a:rPr lang="en" dirty="0"/>
              <a:t>Initial stage:</a:t>
            </a:r>
          </a:p>
          <a:p>
            <a:pPr marL="685784" lvl="1" indent="-304793">
              <a:buFont typeface="Arial"/>
              <a:buChar char="-"/>
            </a:pPr>
            <a:r>
              <a:rPr lang="en" dirty="0"/>
              <a:t>All GISCs participate</a:t>
            </a:r>
            <a:r>
              <a:rPr lang="en-US" dirty="0"/>
              <a:t>.</a:t>
            </a:r>
          </a:p>
          <a:p>
            <a:pPr marL="685784" lvl="1" indent="-304793">
              <a:buFont typeface="Arial"/>
              <a:buChar char="-"/>
            </a:pPr>
            <a:r>
              <a:rPr lang="en-US" dirty="0"/>
              <a:t>Add </a:t>
            </a:r>
            <a:r>
              <a:rPr lang="en-US" dirty="0" smtClean="0"/>
              <a:t>data meant for Global Exchange.</a:t>
            </a:r>
            <a:endParaRPr lang="en" dirty="0"/>
          </a:p>
          <a:p>
            <a:pPr marL="685784" lvl="1" indent="-304793">
              <a:buFont typeface="Arial"/>
              <a:buChar char="-"/>
            </a:pPr>
            <a:r>
              <a:rPr lang="en" dirty="0"/>
              <a:t>Add Metadata to the cloud.</a:t>
            </a:r>
          </a:p>
          <a:p>
            <a:pPr marL="342892" indent="-323842">
              <a:buSzPct val="73333"/>
              <a:buFont typeface="Arial"/>
              <a:buChar char="-"/>
            </a:pPr>
            <a:r>
              <a:rPr lang="en" dirty="0"/>
              <a:t>Evolution stages:</a:t>
            </a:r>
          </a:p>
          <a:p>
            <a:pPr marL="685784" lvl="1" indent="-304793">
              <a:buFont typeface="Arial"/>
              <a:buChar char="-"/>
            </a:pPr>
            <a:r>
              <a:rPr lang="en-US" dirty="0" smtClean="0"/>
              <a:t>Incorporate some of the concepts of WIS 2.0.</a:t>
            </a:r>
            <a:endParaRPr lang="en-US" dirty="0"/>
          </a:p>
          <a:p>
            <a:pPr marL="342892" indent="-323842">
              <a:buFont typeface="Arial"/>
              <a:buChar char="-"/>
            </a:pPr>
            <a:r>
              <a:rPr lang="en" dirty="0"/>
              <a:t>Final stage</a:t>
            </a:r>
            <a:r>
              <a:rPr lang="en-US" dirty="0"/>
              <a:t>s:</a:t>
            </a:r>
          </a:p>
          <a:p>
            <a:pPr marL="685784" lvl="1" indent="-304793">
              <a:buFont typeface="Arial"/>
              <a:buChar char="-"/>
            </a:pPr>
            <a:r>
              <a:rPr lang="en-US" dirty="0"/>
              <a:t>Subscription to data/products by users.</a:t>
            </a:r>
          </a:p>
          <a:p>
            <a:pPr marL="685784" lvl="1" indent="-304793">
              <a:buFont typeface="Arial"/>
              <a:buChar char="-"/>
            </a:pPr>
            <a:r>
              <a:rPr lang="en" dirty="0"/>
              <a:t>Meet WIS 2.0 requirements</a:t>
            </a:r>
            <a:r>
              <a:rPr lang="en-US" dirty="0"/>
              <a:t>.</a:t>
            </a:r>
            <a:endParaRPr lang="en" dirty="0"/>
          </a:p>
          <a:p>
            <a:pPr>
              <a:buNone/>
            </a:pPr>
            <a:endParaRPr sz="1400" dirty="0"/>
          </a:p>
        </p:txBody>
      </p:sp>
      <p:sp>
        <p:nvSpPr>
          <p:cNvPr id="136" name="Shape 136"/>
          <p:cNvSpPr txBox="1">
            <a:spLocks noGrp="1"/>
          </p:cNvSpPr>
          <p:nvPr>
            <p:ph type="title"/>
          </p:nvPr>
        </p:nvSpPr>
        <p:spPr>
          <a:xfrm>
            <a:off x="233775" y="83286"/>
            <a:ext cx="6390450" cy="572700"/>
          </a:xfrm>
          <a:prstGeom prst="rect">
            <a:avLst/>
          </a:prstGeom>
        </p:spPr>
        <p:txBody>
          <a:bodyPr vert="horz" wrap="square" lIns="68569" tIns="68569" rIns="68569" bIns="68569" rtlCol="0" anchor="ctr" anchorCtr="0">
            <a:noAutofit/>
          </a:bodyPr>
          <a:lstStyle/>
          <a:p>
            <a:r>
              <a:rPr lang="en" dirty="0"/>
              <a:t>Proposed </a:t>
            </a:r>
            <a:r>
              <a:rPr lang="en" dirty="0" smtClean="0"/>
              <a:t>approach</a:t>
            </a:r>
            <a:r>
              <a:rPr lang="en-US" dirty="0" smtClean="0"/>
              <a:t> - Iterative</a:t>
            </a:r>
            <a:endParaRPr lang="en" dirty="0"/>
          </a:p>
        </p:txBody>
      </p:sp>
      <p:graphicFrame>
        <p:nvGraphicFramePr>
          <p:cNvPr id="6" name="コンテンツ プレースホルダー 17"/>
          <p:cNvGraphicFramePr>
            <a:graphicFrameLocks/>
          </p:cNvGraphicFramePr>
          <p:nvPr>
            <p:extLst>
              <p:ext uri="{D42A27DB-BD31-4B8C-83A1-F6EECF244321}">
                <p14:modId xmlns:p14="http://schemas.microsoft.com/office/powerpoint/2010/main" val="1708608981"/>
              </p:ext>
            </p:extLst>
          </p:nvPr>
        </p:nvGraphicFramePr>
        <p:xfrm>
          <a:off x="3808999" y="3279228"/>
          <a:ext cx="3049002" cy="1864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テキスト ボックス 8"/>
          <p:cNvSpPr txBox="1"/>
          <p:nvPr/>
        </p:nvSpPr>
        <p:spPr>
          <a:xfrm>
            <a:off x="4132373" y="4594577"/>
            <a:ext cx="869149"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2019 - 2022</a:t>
            </a:r>
          </a:p>
        </p:txBody>
      </p:sp>
      <p:sp>
        <p:nvSpPr>
          <p:cNvPr id="8" name="テキスト ボックス 8"/>
          <p:cNvSpPr txBox="1"/>
          <p:nvPr/>
        </p:nvSpPr>
        <p:spPr>
          <a:xfrm>
            <a:off x="5753214" y="3932611"/>
            <a:ext cx="582211"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2025-?</a:t>
            </a:r>
          </a:p>
        </p:txBody>
      </p:sp>
      <p:sp>
        <p:nvSpPr>
          <p:cNvPr id="9" name="テキスト ボックス 8"/>
          <p:cNvSpPr txBox="1"/>
          <p:nvPr/>
        </p:nvSpPr>
        <p:spPr>
          <a:xfrm>
            <a:off x="4861279" y="4176459"/>
            <a:ext cx="994183"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2022</a:t>
            </a:r>
            <a:r>
              <a:rPr lang="en-US" altLang="ja-JP" sz="1100" b="1" dirty="0">
                <a:solidFill>
                  <a:schemeClr val="accent1"/>
                </a:solidFill>
              </a:rPr>
              <a:t> </a:t>
            </a:r>
            <a:r>
              <a:rPr lang="en-US" altLang="ja-JP" sz="1100" b="1" dirty="0" smtClean="0">
                <a:solidFill>
                  <a:schemeClr val="accent1"/>
                </a:solidFill>
              </a:rPr>
              <a:t>– 2025 ?</a:t>
            </a:r>
            <a:endParaRPr kumimoji="1" lang="en-US" altLang="ja-JP" sz="1100" b="1" dirty="0" smtClean="0">
              <a:solidFill>
                <a:schemeClr val="accent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prstGeom prst="rect">
            <a:avLst/>
          </a:prstGeom>
        </p:spPr>
        <p:txBody>
          <a:bodyPr vert="horz" wrap="square" lIns="68569" tIns="68569" rIns="68569" bIns="68569" rtlCol="0" anchor="ctr" anchorCtr="0">
            <a:noAutofit/>
          </a:bodyPr>
          <a:lstStyle/>
          <a:p>
            <a:r>
              <a:rPr lang="en"/>
              <a:t>Proposed implementation approach</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Architecting and implementing the solution</a:t>
            </a:r>
            <a:endParaRPr lang="en-US" dirty="0"/>
          </a:p>
        </p:txBody>
      </p:sp>
      <p:sp>
        <p:nvSpPr>
          <p:cNvPr id="3" name="Content Placeholder 2"/>
          <p:cNvSpPr>
            <a:spLocks noGrp="1"/>
          </p:cNvSpPr>
          <p:nvPr>
            <p:ph idx="1"/>
          </p:nvPr>
        </p:nvSpPr>
        <p:spPr/>
        <p:txBody>
          <a:bodyPr>
            <a:normAutofit fontScale="92500" lnSpcReduction="10000"/>
          </a:bodyPr>
          <a:lstStyle/>
          <a:p>
            <a:pPr marL="342892" indent="-323842">
              <a:spcBef>
                <a:spcPts val="0"/>
              </a:spcBef>
              <a:buFont typeface="Arial"/>
              <a:buChar char="-"/>
            </a:pPr>
            <a:r>
              <a:rPr lang="en-US" dirty="0"/>
              <a:t>Public cloud providers use similar approaches for configuring and procuring services (storage, compute, network, application services, security services, etc.), and use tiers to allow customers to balance capabilities against costs.</a:t>
            </a:r>
          </a:p>
          <a:p>
            <a:pPr marL="342892" indent="-323842">
              <a:spcBef>
                <a:spcPts val="0"/>
              </a:spcBef>
              <a:buFont typeface="Arial"/>
              <a:buChar char="-"/>
            </a:pPr>
            <a:r>
              <a:rPr lang="en-US" dirty="0"/>
              <a:t>Public cloud providers were reasonably consistent in terms of costing for baseline services.</a:t>
            </a:r>
          </a:p>
          <a:p>
            <a:pPr marL="342892" indent="-323842">
              <a:spcBef>
                <a:spcPts val="0"/>
              </a:spcBef>
              <a:buFont typeface="Arial"/>
              <a:buChar char="-"/>
            </a:pPr>
            <a:r>
              <a:rPr lang="en-US" dirty="0"/>
              <a:t>Niche players provide other capabilities, but public cloud provides were more open/consistent in </a:t>
            </a:r>
            <a:r>
              <a:rPr lang="en-US" dirty="0" smtClean="0"/>
              <a:t>pricing, approach, tools.</a:t>
            </a:r>
          </a:p>
          <a:p>
            <a:pPr marL="342892" indent="-323842">
              <a:spcBef>
                <a:spcPts val="0"/>
              </a:spcBef>
              <a:buFont typeface="Arial"/>
              <a:buChar char="-"/>
            </a:pPr>
            <a:endParaRPr lang="en-US" dirty="0"/>
          </a:p>
          <a:p>
            <a:pPr marL="19050" indent="0" algn="ctr">
              <a:spcBef>
                <a:spcPts val="0"/>
              </a:spcBef>
              <a:buNone/>
            </a:pPr>
            <a:r>
              <a:rPr lang="en-US" b="1" dirty="0"/>
              <a:t>It is recommended that </a:t>
            </a:r>
            <a:r>
              <a:rPr lang="en-US" b="1" dirty="0" smtClean="0"/>
              <a:t>a single solution provider be </a:t>
            </a:r>
            <a:r>
              <a:rPr lang="en-US" b="1" dirty="0"/>
              <a:t>engaged to handle the implementation </a:t>
            </a:r>
            <a:r>
              <a:rPr lang="en-US" b="1" dirty="0" smtClean="0"/>
              <a:t>and management of </a:t>
            </a:r>
            <a:r>
              <a:rPr lang="en-US" b="1" dirty="0"/>
              <a:t>the </a:t>
            </a:r>
            <a:r>
              <a:rPr lang="en-US" b="1" dirty="0" smtClean="0"/>
              <a:t>service.</a:t>
            </a:r>
          </a:p>
          <a:p>
            <a:pPr marL="19050" indent="0" algn="ctr">
              <a:spcBef>
                <a:spcPts val="0"/>
              </a:spcBef>
              <a:buNone/>
            </a:pPr>
            <a:endParaRPr lang="en-US" b="1" dirty="0" smtClean="0"/>
          </a:p>
          <a:p>
            <a:pPr marL="19050" indent="0" algn="ctr">
              <a:spcBef>
                <a:spcPts val="0"/>
              </a:spcBef>
              <a:buNone/>
            </a:pPr>
            <a:r>
              <a:rPr lang="fr-CH" b="1" dirty="0" smtClean="0"/>
              <a:t>Along </a:t>
            </a:r>
            <a:r>
              <a:rPr lang="fr-CH" b="1" dirty="0" err="1" smtClean="0"/>
              <a:t>with</a:t>
            </a:r>
            <a:r>
              <a:rPr lang="fr-CH" b="1" dirty="0" smtClean="0"/>
              <a:t> commercial </a:t>
            </a:r>
            <a:r>
              <a:rPr lang="fr-CH" b="1" dirty="0" err="1" smtClean="0"/>
              <a:t>vendors</a:t>
            </a:r>
            <a:r>
              <a:rPr lang="fr-CH" b="1" dirty="0" smtClean="0"/>
              <a:t>, </a:t>
            </a:r>
            <a:r>
              <a:rPr lang="fr-CH" b="1" dirty="0" err="1" smtClean="0"/>
              <a:t>NMHSs</a:t>
            </a:r>
            <a:r>
              <a:rPr lang="fr-CH" b="1" dirty="0" smtClean="0"/>
              <a:t> (</a:t>
            </a:r>
            <a:r>
              <a:rPr lang="fr-CH" b="1" dirty="0" err="1" smtClean="0"/>
              <a:t>e.g</a:t>
            </a:r>
            <a:r>
              <a:rPr lang="fr-CH" b="1" dirty="0" smtClean="0"/>
              <a:t>. </a:t>
            </a:r>
            <a:r>
              <a:rPr lang="fr-CH" b="1" dirty="0" err="1" smtClean="0"/>
              <a:t>those</a:t>
            </a:r>
            <a:r>
              <a:rPr lang="fr-CH" b="1" dirty="0" smtClean="0"/>
              <a:t> operating </a:t>
            </a:r>
            <a:r>
              <a:rPr lang="fr-CH" b="1" dirty="0" err="1" smtClean="0"/>
              <a:t>GISCs</a:t>
            </a:r>
            <a:r>
              <a:rPr lang="fr-CH" b="1" dirty="0" smtClean="0"/>
              <a:t>) </a:t>
            </a:r>
            <a:r>
              <a:rPr lang="fr-CH" b="1" dirty="0" err="1" smtClean="0"/>
              <a:t>may</a:t>
            </a:r>
            <a:r>
              <a:rPr lang="fr-CH" b="1" dirty="0" smtClean="0"/>
              <a:t> </a:t>
            </a:r>
            <a:r>
              <a:rPr lang="fr-CH" b="1" dirty="0" err="1" smtClean="0"/>
              <a:t>choose</a:t>
            </a:r>
            <a:r>
              <a:rPr lang="fr-CH" b="1" dirty="0" smtClean="0"/>
              <a:t> to </a:t>
            </a:r>
            <a:r>
              <a:rPr lang="fr-CH" b="1" dirty="0" err="1" smtClean="0"/>
              <a:t>respond</a:t>
            </a:r>
            <a:r>
              <a:rPr lang="fr-CH" b="1" dirty="0" smtClean="0"/>
              <a:t> to the tender.</a:t>
            </a:r>
            <a:endParaRPr lang="en-US" b="1" dirty="0"/>
          </a:p>
        </p:txBody>
      </p:sp>
    </p:spTree>
    <p:extLst>
      <p:ext uri="{BB962C8B-B14F-4D97-AF65-F5344CB8AC3E}">
        <p14:creationId xmlns:p14="http://schemas.microsoft.com/office/powerpoint/2010/main" val="14529943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Shape 226"/>
          <p:cNvSpPr txBox="1">
            <a:spLocks noGrp="1"/>
          </p:cNvSpPr>
          <p:nvPr>
            <p:ph type="title"/>
          </p:nvPr>
        </p:nvSpPr>
        <p:spPr>
          <a:prstGeom prst="rect">
            <a:avLst/>
          </a:prstGeom>
        </p:spPr>
        <p:txBody>
          <a:bodyPr vert="horz" wrap="square" lIns="68569" tIns="68569" rIns="68569" bIns="68569" rtlCol="0" anchor="ctr" anchorCtr="0">
            <a:noAutofit/>
          </a:bodyPr>
          <a:lstStyle/>
          <a:p>
            <a:r>
              <a:rPr lang="en"/>
              <a:t>Procurement requirements and options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financial strategy</a:t>
            </a:r>
            <a:endParaRPr lang="en-US" dirty="0"/>
          </a:p>
        </p:txBody>
      </p:sp>
      <p:sp>
        <p:nvSpPr>
          <p:cNvPr id="3" name="Content Placeholder 2"/>
          <p:cNvSpPr>
            <a:spLocks noGrp="1"/>
          </p:cNvSpPr>
          <p:nvPr>
            <p:ph idx="1"/>
          </p:nvPr>
        </p:nvSpPr>
        <p:spPr/>
        <p:txBody>
          <a:bodyPr>
            <a:normAutofit lnSpcReduction="10000"/>
          </a:bodyPr>
          <a:lstStyle/>
          <a:p>
            <a:pPr marL="342892" indent="-323842">
              <a:spcBef>
                <a:spcPts val="0"/>
              </a:spcBef>
              <a:buFont typeface="Arial"/>
              <a:buChar char="-"/>
            </a:pPr>
            <a:r>
              <a:rPr lang="fr-FR" sz="1900" dirty="0" smtClean="0"/>
              <a:t>For </a:t>
            </a:r>
            <a:r>
              <a:rPr lang="fr-FR" sz="1900" dirty="0" err="1" smtClean="0"/>
              <a:t>expedience</a:t>
            </a:r>
            <a:r>
              <a:rPr lang="fr-FR" sz="1900" dirty="0" smtClean="0"/>
              <a:t> </a:t>
            </a:r>
            <a:r>
              <a:rPr lang="fr-FR" sz="1900" dirty="0" err="1" smtClean="0"/>
              <a:t>during</a:t>
            </a:r>
            <a:r>
              <a:rPr lang="fr-FR" sz="1900" dirty="0"/>
              <a:t> « </a:t>
            </a:r>
            <a:r>
              <a:rPr lang="fr-FR" sz="1900" dirty="0" smtClean="0"/>
              <a:t>initial phase</a:t>
            </a:r>
            <a:r>
              <a:rPr lang="fr-FR" sz="1900" dirty="0"/>
              <a:t> </a:t>
            </a:r>
            <a:r>
              <a:rPr lang="fr-FR" sz="1900" dirty="0" smtClean="0"/>
              <a:t>», WMO to </a:t>
            </a:r>
            <a:r>
              <a:rPr lang="fr-FR" sz="1900" dirty="0" err="1" smtClean="0"/>
              <a:t>run</a:t>
            </a:r>
            <a:r>
              <a:rPr lang="fr-FR" sz="1900" dirty="0" smtClean="0"/>
              <a:t> a tender on </a:t>
            </a:r>
            <a:r>
              <a:rPr lang="fr-FR" sz="1900" dirty="0" err="1" smtClean="0"/>
              <a:t>behalf</a:t>
            </a:r>
            <a:r>
              <a:rPr lang="fr-FR" sz="1900" dirty="0" smtClean="0"/>
              <a:t> of the 15 </a:t>
            </a:r>
            <a:r>
              <a:rPr lang="fr-FR" sz="1900" dirty="0" err="1" smtClean="0"/>
              <a:t>GISCs</a:t>
            </a:r>
            <a:r>
              <a:rPr lang="fr-FR" sz="1900" dirty="0" smtClean="0"/>
              <a:t> </a:t>
            </a:r>
          </a:p>
          <a:p>
            <a:pPr marL="342892" indent="-323842">
              <a:spcBef>
                <a:spcPts val="0"/>
              </a:spcBef>
              <a:buFont typeface="Arial"/>
              <a:buChar char="-"/>
            </a:pPr>
            <a:r>
              <a:rPr lang="fr-FR" sz="1900" dirty="0" smtClean="0"/>
              <a:t>A « trust </a:t>
            </a:r>
            <a:r>
              <a:rPr lang="fr-FR" sz="1900" dirty="0" err="1" smtClean="0"/>
              <a:t>fund</a:t>
            </a:r>
            <a:r>
              <a:rPr lang="fr-FR" sz="1900" dirty="0" smtClean="0"/>
              <a:t> » </a:t>
            </a:r>
            <a:r>
              <a:rPr lang="fr-FR" sz="1900" dirty="0" err="1" smtClean="0"/>
              <a:t>mechanism</a:t>
            </a:r>
            <a:r>
              <a:rPr lang="fr-FR" sz="1900" dirty="0" smtClean="0"/>
              <a:t> to </a:t>
            </a:r>
            <a:r>
              <a:rPr lang="fr-FR" sz="1900" dirty="0" err="1" smtClean="0"/>
              <a:t>be</a:t>
            </a:r>
            <a:r>
              <a:rPr lang="fr-FR" sz="1900" dirty="0" smtClean="0"/>
              <a:t> </a:t>
            </a:r>
            <a:r>
              <a:rPr lang="fr-FR" sz="1900" dirty="0" err="1" smtClean="0"/>
              <a:t>implemented</a:t>
            </a:r>
            <a:r>
              <a:rPr lang="fr-FR" sz="1900" dirty="0" smtClean="0"/>
              <a:t> to </a:t>
            </a:r>
            <a:r>
              <a:rPr lang="fr-FR" sz="1900" dirty="0" err="1" smtClean="0"/>
              <a:t>handle</a:t>
            </a:r>
            <a:r>
              <a:rPr lang="fr-FR" sz="1900" dirty="0" smtClean="0"/>
              <a:t> the money </a:t>
            </a:r>
            <a:r>
              <a:rPr lang="fr-FR" sz="1900" dirty="0" err="1" smtClean="0"/>
              <a:t>stream</a:t>
            </a:r>
            <a:endParaRPr lang="fr-FR" sz="1900" dirty="0" smtClean="0"/>
          </a:p>
          <a:p>
            <a:pPr marL="342892" indent="-323842">
              <a:spcBef>
                <a:spcPts val="0"/>
              </a:spcBef>
              <a:buFont typeface="Arial"/>
              <a:buChar char="-"/>
            </a:pPr>
            <a:r>
              <a:rPr lang="fr-FR" sz="1900" dirty="0" err="1" smtClean="0"/>
              <a:t>Provisionally</a:t>
            </a:r>
            <a:r>
              <a:rPr lang="fr-FR" sz="1900" dirty="0" smtClean="0"/>
              <a:t>, split </a:t>
            </a:r>
            <a:r>
              <a:rPr lang="en-US" sz="1900" dirty="0" smtClean="0"/>
              <a:t>costs </a:t>
            </a:r>
            <a:r>
              <a:rPr lang="en-US" sz="1900" dirty="0"/>
              <a:t>equally between the </a:t>
            </a:r>
            <a:r>
              <a:rPr lang="en-US" sz="1900" dirty="0" smtClean="0"/>
              <a:t>participating GISCs.</a:t>
            </a:r>
            <a:endParaRPr lang="en-US" sz="1900" dirty="0"/>
          </a:p>
          <a:p>
            <a:pPr marL="342892" indent="-323842">
              <a:spcBef>
                <a:spcPts val="0"/>
              </a:spcBef>
              <a:buFont typeface="Arial"/>
              <a:buChar char="-"/>
            </a:pPr>
            <a:r>
              <a:rPr lang="en-US" sz="1900" dirty="0"/>
              <a:t>GISCs require a level of certainty in terms of cost </a:t>
            </a:r>
            <a:r>
              <a:rPr lang="en-US" sz="1900" dirty="0" smtClean="0"/>
              <a:t>implication with this solution</a:t>
            </a:r>
          </a:p>
          <a:p>
            <a:pPr marL="342892" indent="-323842">
              <a:spcBef>
                <a:spcPts val="0"/>
              </a:spcBef>
              <a:buFont typeface="Arial"/>
              <a:buChar char="-"/>
            </a:pPr>
            <a:r>
              <a:rPr lang="fr-FR" sz="1900" dirty="0" err="1" smtClean="0"/>
              <a:t>Outstanding</a:t>
            </a:r>
            <a:r>
              <a:rPr lang="fr-FR" sz="1900" dirty="0" smtClean="0"/>
              <a:t> actions: </a:t>
            </a:r>
            <a:r>
              <a:rPr lang="fr-FR" sz="1900" dirty="0" err="1" smtClean="0"/>
              <a:t>Execute</a:t>
            </a:r>
            <a:r>
              <a:rPr lang="fr-FR" sz="1900" dirty="0" smtClean="0"/>
              <a:t> </a:t>
            </a:r>
            <a:r>
              <a:rPr lang="en-US" sz="1900" dirty="0" smtClean="0"/>
              <a:t>the </a:t>
            </a:r>
            <a:r>
              <a:rPr lang="en-US" sz="1900" dirty="0"/>
              <a:t>tender, determine successful vendors, </a:t>
            </a:r>
            <a:r>
              <a:rPr lang="en-US" sz="1900" dirty="0" smtClean="0"/>
              <a:t>and determine </a:t>
            </a:r>
            <a:r>
              <a:rPr lang="en-US" sz="1900" dirty="0"/>
              <a:t>baseline </a:t>
            </a:r>
            <a:r>
              <a:rPr lang="en-US" sz="1900" dirty="0" smtClean="0"/>
              <a:t>costs</a:t>
            </a:r>
          </a:p>
          <a:p>
            <a:pPr marL="342892" indent="-323842">
              <a:spcBef>
                <a:spcPts val="0"/>
              </a:spcBef>
              <a:buFont typeface="Arial"/>
              <a:buChar char="-"/>
            </a:pPr>
            <a:r>
              <a:rPr lang="en-US" sz="1900" dirty="0" smtClean="0"/>
              <a:t>Check with GISCs regarding “value for money” of the solution before contracting with the proposed vendor</a:t>
            </a:r>
          </a:p>
          <a:p>
            <a:pPr marL="342892" indent="-323842">
              <a:spcBef>
                <a:spcPts val="0"/>
              </a:spcBef>
              <a:buFont typeface="Arial"/>
              <a:buChar char="-"/>
            </a:pPr>
            <a:endParaRPr lang="en-US" sz="1900" dirty="0" smtClean="0"/>
          </a:p>
        </p:txBody>
      </p:sp>
    </p:spTree>
    <p:extLst>
      <p:ext uri="{BB962C8B-B14F-4D97-AF65-F5344CB8AC3E}">
        <p14:creationId xmlns:p14="http://schemas.microsoft.com/office/powerpoint/2010/main" val="18800125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Shape 348"/>
          <p:cNvSpPr txBox="1">
            <a:spLocks noGrp="1"/>
          </p:cNvSpPr>
          <p:nvPr>
            <p:ph type="title"/>
          </p:nvPr>
        </p:nvSpPr>
        <p:spPr>
          <a:prstGeom prst="rect">
            <a:avLst/>
          </a:prstGeom>
        </p:spPr>
        <p:txBody>
          <a:bodyPr vert="horz" wrap="square" lIns="68569" tIns="68569" rIns="68569" bIns="68569" rtlCol="0" anchor="ctr" anchorCtr="0">
            <a:noAutofit/>
          </a:bodyPr>
          <a:lstStyle/>
          <a:p>
            <a:r>
              <a:rPr lang="en"/>
              <a:t>Conclusions and next steps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steps</a:t>
            </a:r>
            <a:endParaRPr lang="en-US" dirty="0"/>
          </a:p>
        </p:txBody>
      </p:sp>
      <p:sp>
        <p:nvSpPr>
          <p:cNvPr id="3" name="Content Placeholder 2"/>
          <p:cNvSpPr>
            <a:spLocks noGrp="1"/>
          </p:cNvSpPr>
          <p:nvPr>
            <p:ph idx="1"/>
          </p:nvPr>
        </p:nvSpPr>
        <p:spPr/>
        <p:txBody>
          <a:bodyPr>
            <a:normAutofit/>
          </a:bodyPr>
          <a:lstStyle/>
          <a:p>
            <a:pPr marL="342892" indent="-323842">
              <a:spcBef>
                <a:spcPts val="0"/>
              </a:spcBef>
              <a:buFont typeface="Arial"/>
              <a:buChar char="-"/>
            </a:pPr>
            <a:r>
              <a:rPr lang="en-US" sz="1600" dirty="0"/>
              <a:t>Align the process with the upcoming WMO official bodies (ICT-ISS, </a:t>
            </a:r>
            <a:r>
              <a:rPr lang="en-US" sz="1600" dirty="0" smtClean="0"/>
              <a:t>CBS TECO 2018, EC-17, Cg-18)</a:t>
            </a:r>
            <a:endParaRPr lang="en-US" sz="1600" dirty="0"/>
          </a:p>
          <a:p>
            <a:pPr marL="342892" indent="-323842">
              <a:spcBef>
                <a:spcPts val="0"/>
              </a:spcBef>
              <a:buFont typeface="Arial"/>
              <a:buChar char="-"/>
            </a:pPr>
            <a:r>
              <a:rPr lang="en-US" sz="1600" dirty="0"/>
              <a:t>Define requirements and constraints for the tender process</a:t>
            </a:r>
          </a:p>
          <a:p>
            <a:pPr marL="342892" indent="-323842">
              <a:spcBef>
                <a:spcPts val="0"/>
              </a:spcBef>
              <a:buFont typeface="Arial"/>
              <a:buChar char="-"/>
            </a:pPr>
            <a:r>
              <a:rPr lang="en-US" sz="1600" dirty="0"/>
              <a:t>Develop position papers related to cache in and through the cloud and the proposed path forward, for approval by WMO governing bodies</a:t>
            </a:r>
          </a:p>
          <a:p>
            <a:pPr marL="342892" indent="-323842">
              <a:spcBef>
                <a:spcPts val="0"/>
              </a:spcBef>
              <a:buFont typeface="Arial"/>
              <a:buChar char="-"/>
            </a:pPr>
            <a:r>
              <a:rPr lang="en-US" sz="1600" dirty="0"/>
              <a:t>Execution of the tender and selection of  successful bidder</a:t>
            </a:r>
          </a:p>
          <a:p>
            <a:pPr marL="342892" indent="-323842">
              <a:spcBef>
                <a:spcPts val="0"/>
              </a:spcBef>
              <a:buFont typeface="Arial"/>
              <a:buChar char="-"/>
            </a:pPr>
            <a:r>
              <a:rPr lang="en-US" sz="1600" dirty="0"/>
              <a:t>Implementation of cloud environment and connections to GISCs</a:t>
            </a:r>
          </a:p>
          <a:p>
            <a:pPr marL="342892" indent="-323842">
              <a:spcBef>
                <a:spcPts val="0"/>
              </a:spcBef>
              <a:buFont typeface="Arial"/>
              <a:buChar char="-"/>
            </a:pPr>
            <a:r>
              <a:rPr lang="en-US" sz="1600" dirty="0"/>
              <a:t>Operational monitoring of cloud environment</a:t>
            </a:r>
          </a:p>
          <a:p>
            <a:pPr marL="342892" indent="-323842">
              <a:spcBef>
                <a:spcPts val="0"/>
              </a:spcBef>
              <a:buFont typeface="Arial"/>
              <a:buChar char="-"/>
            </a:pPr>
            <a:r>
              <a:rPr lang="en-US" sz="1600" dirty="0"/>
              <a:t>Progress through phases of implementation described previously</a:t>
            </a:r>
          </a:p>
        </p:txBody>
      </p:sp>
    </p:spTree>
    <p:extLst>
      <p:ext uri="{BB962C8B-B14F-4D97-AF65-F5344CB8AC3E}">
        <p14:creationId xmlns:p14="http://schemas.microsoft.com/office/powerpoint/2010/main" val="19487124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75" y="123481"/>
            <a:ext cx="6390450" cy="572700"/>
          </a:xfrm>
        </p:spPr>
        <p:txBody>
          <a:bodyPr>
            <a:normAutofit fontScale="90000"/>
          </a:bodyPr>
          <a:lstStyle/>
          <a:p>
            <a:r>
              <a:rPr lang="fr-FR" dirty="0" err="1" smtClean="0"/>
              <a:t>Planned</a:t>
            </a:r>
            <a:r>
              <a:rPr lang="fr-FR" dirty="0" smtClean="0"/>
              <a:t> </a:t>
            </a:r>
            <a:r>
              <a:rPr lang="fr-FR" dirty="0" err="1" smtClean="0"/>
              <a:t>approach</a:t>
            </a:r>
            <a:r>
              <a:rPr lang="fr-FR" dirty="0" smtClean="0"/>
              <a:t> </a:t>
            </a:r>
            <a:r>
              <a:rPr lang="fr-FR" dirty="0" err="1" smtClean="0"/>
              <a:t>toward</a:t>
            </a:r>
            <a:r>
              <a:rPr lang="fr-FR" dirty="0" smtClean="0"/>
              <a:t> the « </a:t>
            </a:r>
            <a:r>
              <a:rPr lang="en-US" dirty="0"/>
              <a:t> Initial Phase </a:t>
            </a:r>
            <a:r>
              <a:rPr lang="fr-FR" dirty="0" smtClean="0"/>
              <a:t> » - 1</a:t>
            </a:r>
            <a:endParaRPr lang="en-US" dirty="0"/>
          </a:p>
        </p:txBody>
      </p:sp>
      <p:sp>
        <p:nvSpPr>
          <p:cNvPr id="3" name="Text Placeholder 2"/>
          <p:cNvSpPr>
            <a:spLocks noGrp="1"/>
          </p:cNvSpPr>
          <p:nvPr>
            <p:ph type="body" idx="1"/>
          </p:nvPr>
        </p:nvSpPr>
        <p:spPr>
          <a:xfrm>
            <a:off x="452175" y="700305"/>
            <a:ext cx="6300317" cy="4354016"/>
          </a:xfrm>
          <a:solidFill>
            <a:schemeClr val="bg1"/>
          </a:solidFill>
        </p:spPr>
        <p:txBody>
          <a:bodyPr>
            <a:noAutofit/>
          </a:bodyPr>
          <a:lstStyle/>
          <a:p>
            <a:pPr marL="342892" indent="-323842" fontAlgn="ctr">
              <a:buFont typeface="Arial"/>
              <a:buChar char="-"/>
            </a:pPr>
            <a:r>
              <a:rPr lang="en-US" sz="1600" dirty="0"/>
              <a:t>ICT-ISS - January </a:t>
            </a:r>
            <a:r>
              <a:rPr lang="en-US" sz="1600" dirty="0" smtClean="0"/>
              <a:t>2018</a:t>
            </a:r>
          </a:p>
          <a:p>
            <a:pPr marL="567921" lvl="1" indent="-323842" fontAlgn="ctr">
              <a:buFont typeface="Arial"/>
              <a:buChar char="-"/>
            </a:pPr>
            <a:r>
              <a:rPr lang="en-US" sz="1375" dirty="0" smtClean="0"/>
              <a:t>Present the project and the plan</a:t>
            </a:r>
            <a:endParaRPr lang="en-US" sz="1375" dirty="0"/>
          </a:p>
          <a:p>
            <a:pPr marL="342892" indent="-323842" fontAlgn="ctr">
              <a:buFont typeface="Arial"/>
              <a:buChar char="-"/>
            </a:pPr>
            <a:r>
              <a:rPr lang="en-US" sz="1600" dirty="0"/>
              <a:t>TECO </a:t>
            </a:r>
            <a:r>
              <a:rPr lang="mr-IN" sz="1600" dirty="0"/>
              <a:t>–</a:t>
            </a:r>
            <a:r>
              <a:rPr lang="en-US" sz="1600" dirty="0"/>
              <a:t> March 2018</a:t>
            </a:r>
          </a:p>
          <a:p>
            <a:pPr marL="567921" lvl="1" indent="-323842" fontAlgn="ctr">
              <a:buFont typeface="Arial"/>
              <a:buChar char="-"/>
            </a:pPr>
            <a:r>
              <a:rPr lang="en-US" sz="1375" dirty="0" smtClean="0"/>
              <a:t>Get approval on the project and the plan</a:t>
            </a:r>
          </a:p>
          <a:p>
            <a:pPr marL="342892" indent="-323842" fontAlgn="ctr">
              <a:buFont typeface="Arial"/>
              <a:buChar char="-"/>
            </a:pPr>
            <a:r>
              <a:rPr lang="en-US" sz="1600" dirty="0" smtClean="0"/>
              <a:t>Starts working on the future tender documents – March 2018</a:t>
            </a:r>
            <a:endParaRPr lang="en-US" sz="1600" dirty="0"/>
          </a:p>
          <a:p>
            <a:pPr marL="342892" indent="-323842" fontAlgn="ctr">
              <a:buFont typeface="Arial"/>
              <a:buChar char="-"/>
            </a:pPr>
            <a:r>
              <a:rPr lang="en-US" sz="1600" dirty="0" smtClean="0"/>
              <a:t>Evaluate budget for the overall 3-year contract – April 2018</a:t>
            </a:r>
          </a:p>
          <a:p>
            <a:pPr marL="567921" lvl="1" indent="-323842" fontAlgn="ctr">
              <a:buFont typeface="Arial"/>
              <a:buChar char="-"/>
            </a:pPr>
            <a:r>
              <a:rPr lang="en-US" sz="1375" dirty="0"/>
              <a:t>Include </a:t>
            </a:r>
            <a:r>
              <a:rPr lang="en-US" sz="1375" dirty="0" smtClean="0"/>
              <a:t>management cost, </a:t>
            </a:r>
            <a:r>
              <a:rPr lang="en-US" sz="1375" dirty="0"/>
              <a:t>cloud </a:t>
            </a:r>
            <a:r>
              <a:rPr lang="en-US" sz="1375" dirty="0" smtClean="0"/>
              <a:t>infrastructure running </a:t>
            </a:r>
            <a:r>
              <a:rPr lang="en-US" sz="1375" dirty="0"/>
              <a:t>cost, WMO management cost (contract, tender,</a:t>
            </a:r>
            <a:r>
              <a:rPr lang="is-IS" sz="1375" dirty="0" smtClean="0"/>
              <a:t>…)</a:t>
            </a:r>
            <a:r>
              <a:rPr lang="en-US" sz="1600" dirty="0" smtClean="0"/>
              <a:t> </a:t>
            </a:r>
          </a:p>
          <a:p>
            <a:pPr marL="342892" indent="-323842" fontAlgn="ctr">
              <a:buFont typeface="Arial"/>
              <a:buChar char="-"/>
            </a:pPr>
            <a:r>
              <a:rPr lang="en-US" sz="1600" dirty="0" smtClean="0"/>
              <a:t>Paper for EC including – April 2018:</a:t>
            </a:r>
          </a:p>
          <a:p>
            <a:pPr marL="567921" lvl="1" indent="-323842" fontAlgn="ctr">
              <a:buFont typeface="Arial"/>
              <a:buChar char="-"/>
            </a:pPr>
            <a:r>
              <a:rPr lang="en-US" sz="1375" dirty="0" smtClean="0"/>
              <a:t>Expected WMO support/role </a:t>
            </a:r>
          </a:p>
          <a:p>
            <a:pPr marL="567921" lvl="1" indent="-323842" fontAlgn="ctr">
              <a:buFont typeface="Arial"/>
              <a:buChar char="-"/>
            </a:pPr>
            <a:r>
              <a:rPr lang="en-US" sz="1375" dirty="0" smtClean="0"/>
              <a:t>Description of the project and expected benefits</a:t>
            </a:r>
          </a:p>
          <a:p>
            <a:pPr marL="342892" indent="-323842" fontAlgn="ctr">
              <a:buFont typeface="Arial"/>
              <a:buChar char="-"/>
            </a:pPr>
            <a:r>
              <a:rPr lang="en-US" sz="1825" dirty="0" smtClean="0"/>
              <a:t>EC </a:t>
            </a:r>
            <a:r>
              <a:rPr lang="en-US" sz="1825" dirty="0"/>
              <a:t>- June </a:t>
            </a:r>
            <a:r>
              <a:rPr lang="en-US" sz="1825" dirty="0" smtClean="0"/>
              <a:t>2018</a:t>
            </a:r>
          </a:p>
          <a:p>
            <a:pPr marL="567921" lvl="1" indent="-323842" fontAlgn="ctr">
              <a:buFont typeface="Arial"/>
              <a:buChar char="-"/>
            </a:pPr>
            <a:r>
              <a:rPr lang="en-US" sz="1375" dirty="0" smtClean="0"/>
              <a:t>Endorse the concept and allow CBS to proceed once the financial commitment from the GISCs has been received</a:t>
            </a:r>
            <a:endParaRPr lang="en-US" sz="1375" dirty="0"/>
          </a:p>
        </p:txBody>
      </p:sp>
    </p:spTree>
    <p:extLst>
      <p:ext uri="{BB962C8B-B14F-4D97-AF65-F5344CB8AC3E}">
        <p14:creationId xmlns:p14="http://schemas.microsoft.com/office/powerpoint/2010/main" val="1371127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75" y="123481"/>
            <a:ext cx="6390450" cy="572700"/>
          </a:xfrm>
        </p:spPr>
        <p:txBody>
          <a:bodyPr>
            <a:normAutofit fontScale="90000"/>
          </a:bodyPr>
          <a:lstStyle/>
          <a:p>
            <a:r>
              <a:rPr lang="fr-FR" dirty="0" err="1" smtClean="0"/>
              <a:t>Planned</a:t>
            </a:r>
            <a:r>
              <a:rPr lang="fr-FR" dirty="0" smtClean="0"/>
              <a:t> </a:t>
            </a:r>
            <a:r>
              <a:rPr lang="fr-FR" dirty="0" err="1" smtClean="0"/>
              <a:t>approach</a:t>
            </a:r>
            <a:r>
              <a:rPr lang="fr-FR" dirty="0" smtClean="0"/>
              <a:t> </a:t>
            </a:r>
            <a:r>
              <a:rPr lang="fr-FR" dirty="0" err="1" smtClean="0"/>
              <a:t>toward</a:t>
            </a:r>
            <a:r>
              <a:rPr lang="fr-FR" dirty="0" smtClean="0"/>
              <a:t> the « </a:t>
            </a:r>
            <a:r>
              <a:rPr lang="en-US" dirty="0"/>
              <a:t> Initial Phase </a:t>
            </a:r>
            <a:r>
              <a:rPr lang="fr-FR" dirty="0" smtClean="0"/>
              <a:t> » - 2</a:t>
            </a:r>
            <a:endParaRPr lang="en-US" dirty="0"/>
          </a:p>
        </p:txBody>
      </p:sp>
      <p:sp>
        <p:nvSpPr>
          <p:cNvPr id="3" name="Text Placeholder 2"/>
          <p:cNvSpPr>
            <a:spLocks noGrp="1"/>
          </p:cNvSpPr>
          <p:nvPr>
            <p:ph type="body" idx="1"/>
          </p:nvPr>
        </p:nvSpPr>
        <p:spPr>
          <a:xfrm>
            <a:off x="452175" y="700305"/>
            <a:ext cx="6300317" cy="4354016"/>
          </a:xfrm>
          <a:solidFill>
            <a:schemeClr val="bg1"/>
          </a:solidFill>
        </p:spPr>
        <p:txBody>
          <a:bodyPr>
            <a:noAutofit/>
          </a:bodyPr>
          <a:lstStyle/>
          <a:p>
            <a:pPr marL="342892" indent="-323842" fontAlgn="ctr">
              <a:buFont typeface="Arial"/>
              <a:buChar char="-"/>
            </a:pPr>
            <a:r>
              <a:rPr lang="en-US" sz="1600" dirty="0"/>
              <a:t>Approval from GISCs with commitment to pay – October 2018</a:t>
            </a:r>
          </a:p>
          <a:p>
            <a:pPr marL="342892" indent="-323842" fontAlgn="ctr">
              <a:buFont typeface="Arial"/>
              <a:buChar char="-"/>
            </a:pPr>
            <a:r>
              <a:rPr lang="en-US" sz="1600" dirty="0"/>
              <a:t>WMO issue a “Expression Of Interest” allowing pre-selection of potential bidders – October 2018</a:t>
            </a:r>
          </a:p>
          <a:p>
            <a:pPr marL="567921" lvl="1" indent="-323842" fontAlgn="ctr">
              <a:buFont typeface="Arial"/>
              <a:buChar char="-"/>
            </a:pPr>
            <a:r>
              <a:rPr lang="en-US" sz="1375" dirty="0"/>
              <a:t>Once potential bidders are identified, address conflict of interests among experts (if an NMHSs is selected no expert from that country should be involved in the tender</a:t>
            </a:r>
            <a:r>
              <a:rPr lang="en-US" sz="1375" dirty="0" smtClean="0"/>
              <a:t>)</a:t>
            </a:r>
            <a:endParaRPr lang="en-US" sz="700" dirty="0"/>
          </a:p>
          <a:p>
            <a:pPr marL="342892" indent="-323842" fontAlgn="ctr">
              <a:buFont typeface="Arial"/>
              <a:buChar char="-"/>
            </a:pPr>
            <a:r>
              <a:rPr lang="en-US" sz="1600" dirty="0" smtClean="0"/>
              <a:t>Complete tendering documents – November 2018</a:t>
            </a:r>
          </a:p>
          <a:p>
            <a:pPr marL="342892" indent="-323842" fontAlgn="ctr">
              <a:buFont typeface="Arial"/>
              <a:buChar char="-"/>
            </a:pPr>
            <a:r>
              <a:rPr lang="en-US" sz="1600" dirty="0" smtClean="0"/>
              <a:t>WMO to issue the documents to the selected bidders – January 2019</a:t>
            </a:r>
          </a:p>
          <a:p>
            <a:pPr marL="342892" indent="-323842" fontAlgn="ctr">
              <a:buFont typeface="Arial"/>
              <a:buChar char="-"/>
            </a:pPr>
            <a:r>
              <a:rPr lang="en-US" sz="1600" dirty="0" smtClean="0"/>
              <a:t>Answers received – March 2019</a:t>
            </a:r>
          </a:p>
          <a:p>
            <a:pPr marL="342892" indent="-323842" fontAlgn="ctr">
              <a:buFont typeface="Arial"/>
              <a:buChar char="-"/>
            </a:pPr>
            <a:r>
              <a:rPr lang="en-US" sz="1600" dirty="0" smtClean="0"/>
              <a:t>Analysis of the answers and prepare tender </a:t>
            </a:r>
            <a:r>
              <a:rPr lang="en-US" sz="1600" dirty="0"/>
              <a:t>report - </a:t>
            </a:r>
            <a:r>
              <a:rPr lang="en-US" sz="1600" dirty="0" smtClean="0"/>
              <a:t>May 2019</a:t>
            </a:r>
          </a:p>
          <a:p>
            <a:pPr marL="342892" indent="-323842" fontAlgn="ctr">
              <a:buFont typeface="Arial"/>
              <a:buChar char="-"/>
            </a:pPr>
            <a:r>
              <a:rPr lang="en-US" sz="1600" dirty="0" smtClean="0"/>
              <a:t>WMO to choose the successful tender – </a:t>
            </a:r>
            <a:r>
              <a:rPr lang="en-US" sz="1600" dirty="0"/>
              <a:t>J</a:t>
            </a:r>
            <a:r>
              <a:rPr lang="en-US" sz="1600" dirty="0" smtClean="0"/>
              <a:t>une 2019</a:t>
            </a:r>
            <a:endParaRPr lang="en-US" sz="1600" dirty="0"/>
          </a:p>
          <a:p>
            <a:pPr marL="342892" indent="-323842" fontAlgn="ctr">
              <a:buFont typeface="Arial"/>
              <a:buChar char="-"/>
            </a:pPr>
            <a:r>
              <a:rPr lang="en-US" sz="1600" dirty="0" smtClean="0"/>
              <a:t>Approval by CBS Management Group - Summer 2019</a:t>
            </a:r>
            <a:endParaRPr lang="en-US" sz="1600" dirty="0"/>
          </a:p>
          <a:p>
            <a:pPr marL="342892" indent="-323842">
              <a:buFont typeface="Arial"/>
              <a:buChar char="-"/>
            </a:pPr>
            <a:r>
              <a:rPr lang="en-US" sz="1600" dirty="0" smtClean="0"/>
              <a:t>Commissioning - </a:t>
            </a:r>
            <a:r>
              <a:rPr lang="en-US" sz="1600" dirty="0"/>
              <a:t>Initial phase </a:t>
            </a:r>
            <a:r>
              <a:rPr lang="en-US" sz="1600" dirty="0" smtClean="0"/>
              <a:t>– Late 2019 </a:t>
            </a:r>
            <a:r>
              <a:rPr lang="mr-IN" sz="1600" dirty="0"/>
              <a:t>–</a:t>
            </a:r>
            <a:r>
              <a:rPr lang="en-US" sz="1600" dirty="0"/>
              <a:t> </a:t>
            </a:r>
            <a:r>
              <a:rPr lang="en-US" sz="1600" dirty="0" smtClean="0"/>
              <a:t>mid-2020</a:t>
            </a:r>
          </a:p>
          <a:p>
            <a:pPr marL="342892" indent="-323842">
              <a:buFont typeface="Arial"/>
              <a:buChar char="-"/>
            </a:pPr>
            <a:r>
              <a:rPr lang="en-US" sz="1600" dirty="0" smtClean="0"/>
              <a:t>Operational phase – Mid-2020 - 2022</a:t>
            </a:r>
          </a:p>
          <a:p>
            <a:pPr marL="0" indent="0" algn="ctr">
              <a:buNone/>
            </a:pPr>
            <a:endParaRPr lang="en-US" sz="1600" b="1" dirty="0"/>
          </a:p>
          <a:p>
            <a:pPr marL="0" indent="0" algn="ctr">
              <a:buNone/>
            </a:pPr>
            <a:r>
              <a:rPr lang="en-US" b="1" dirty="0" smtClean="0"/>
              <a:t>By </a:t>
            </a:r>
            <a:r>
              <a:rPr lang="en-US" b="1" dirty="0"/>
              <a:t>2022, </a:t>
            </a:r>
            <a:r>
              <a:rPr lang="en-US" b="1" dirty="0" smtClean="0"/>
              <a:t>we should </a:t>
            </a:r>
            <a:r>
              <a:rPr lang="en-US" b="1" dirty="0"/>
              <a:t>know what WIS 2.0 will look like and will be prepared </a:t>
            </a:r>
            <a:r>
              <a:rPr lang="en-US" b="1" dirty="0" smtClean="0"/>
              <a:t>for any required changes through the evolution phase</a:t>
            </a:r>
            <a:endParaRPr lang="en-US" sz="3600" b="1" dirty="0"/>
          </a:p>
          <a:p>
            <a:endParaRPr lang="en-US" sz="700" dirty="0"/>
          </a:p>
          <a:p>
            <a:endParaRPr lang="en-US" sz="700" dirty="0"/>
          </a:p>
        </p:txBody>
      </p:sp>
    </p:spTree>
    <p:extLst>
      <p:ext uri="{BB962C8B-B14F-4D97-AF65-F5344CB8AC3E}">
        <p14:creationId xmlns:p14="http://schemas.microsoft.com/office/powerpoint/2010/main" val="1795079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Shape 365"/>
          <p:cNvSpPr txBox="1">
            <a:spLocks noGrp="1"/>
          </p:cNvSpPr>
          <p:nvPr>
            <p:ph type="title"/>
          </p:nvPr>
        </p:nvSpPr>
        <p:spPr>
          <a:prstGeom prst="rect">
            <a:avLst/>
          </a:prstGeom>
        </p:spPr>
        <p:txBody>
          <a:bodyPr vert="horz" wrap="square" lIns="68569" tIns="68569" rIns="68569" bIns="68569" rtlCol="0" anchor="ctr" anchorCtr="0">
            <a:noAutofit/>
          </a:bodyPr>
          <a:lstStyle/>
          <a:p>
            <a:r>
              <a:rPr lang="en"/>
              <a:t>Questions?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T-CTS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[JMA]functional_and_technical_requirement20171110</Template>
  <TotalTime>1000</TotalTime>
  <Words>998</Words>
  <Application>Microsoft Macintosh PowerPoint</Application>
  <PresentationFormat>Custom</PresentationFormat>
  <Paragraphs>123</Paragraphs>
  <Slides>17</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Arial Unicode MS</vt:lpstr>
      <vt:lpstr>Calibri</vt:lpstr>
      <vt:lpstr>Mangal</vt:lpstr>
      <vt:lpstr>ＭＳ Ｐゴシック</vt:lpstr>
      <vt:lpstr>ET-CTS2017-presentationXX-template</vt:lpstr>
      <vt:lpstr>ET-CTS - Cache in and through the cloud Background information</vt:lpstr>
      <vt:lpstr>History</vt:lpstr>
      <vt:lpstr>The should and the may</vt:lpstr>
      <vt:lpstr>The Pilot (2015-2016)</vt:lpstr>
      <vt:lpstr>Final report of ET-WISC 2016</vt:lpstr>
      <vt:lpstr>Background</vt:lpstr>
      <vt:lpstr>Approach</vt:lpstr>
      <vt:lpstr>Proposed approach - Iterative</vt:lpstr>
      <vt:lpstr>Proposed implementation approach</vt:lpstr>
      <vt:lpstr>Architecting and implementing the solution</vt:lpstr>
      <vt:lpstr>Procurement requirements and options</vt:lpstr>
      <vt:lpstr>Proposed financial strategy</vt:lpstr>
      <vt:lpstr>Conclusions and next steps</vt:lpstr>
      <vt:lpstr>Next steps</vt:lpstr>
      <vt:lpstr>Planned approach toward the «  Initial Phase  » - 1</vt:lpstr>
      <vt:lpstr>Planned approach toward the «  Initial Phase  » - 2</vt:lpstr>
      <vt:lpstr>Questions?</vt:lpstr>
    </vt:vector>
  </TitlesOfParts>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Expert Team - Cache in and through the cloud</dc:title>
  <dc:creator>Meeting 11</dc:creator>
  <cp:lastModifiedBy>Remy Giraud</cp:lastModifiedBy>
  <cp:revision>100</cp:revision>
  <dcterms:modified xsi:type="dcterms:W3CDTF">2018-01-16T09:18:36Z</dcterms:modified>
</cp:coreProperties>
</file>