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6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y="6858000" cx="12192000"/>
  <p:notesSz cx="6858000" cy="9144000"/>
  <p:embeddedFontLst>
    <p:embeddedFont>
      <p:font typeface="Arial Narrow"/>
      <p:regular r:id="rId27"/>
      <p:bold r:id="rId28"/>
      <p:italic r:id="rId29"/>
      <p:boldItalic r:id="rId3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tableStyles.xml><?xml version="1.0" encoding="utf-8"?>
<a:tblStyleLst xmlns:a="http://schemas.openxmlformats.org/drawingml/2006/main" xmlns:r="http://schemas.openxmlformats.org/officeDocument/2006/relationships" def="{4D7DF6A4-D329-4BFE-A99B-F97A271734EB}">
  <a:tblStyle styleId="{4D7DF6A4-D329-4BFE-A99B-F97A271734E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font" Target="fonts/ArialNarrow-bold.fntdata"/><Relationship Id="rId27" Type="http://schemas.openxmlformats.org/officeDocument/2006/relationships/font" Target="fonts/ArialNarrow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ArialNarrow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0" Type="http://schemas.openxmlformats.org/officeDocument/2006/relationships/font" Target="fonts/ArialNarrow-bold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799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799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399" cy="3086099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799" cy="458786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3"/>
            <a:ext cx="2971799" cy="4587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4:notes"/>
          <p:cNvSpPr txBox="1"/>
          <p:nvPr>
            <p:ph idx="1" type="body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21d282810c_0_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21d282810c_0_2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g21d282810c_0_25:notes"/>
          <p:cNvSpPr txBox="1"/>
          <p:nvPr>
            <p:ph idx="12" type="sldNum"/>
          </p:nvPr>
        </p:nvSpPr>
        <p:spPr>
          <a:xfrm>
            <a:off x="3884612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21d282810c_0_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21d282810c_0_3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g21d282810c_0_37:notes"/>
          <p:cNvSpPr txBox="1"/>
          <p:nvPr>
            <p:ph idx="12" type="sldNum"/>
          </p:nvPr>
        </p:nvSpPr>
        <p:spPr>
          <a:xfrm>
            <a:off x="3884612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21d282810c_0_4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21d282810c_0_4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g21d282810c_0_47:notes"/>
          <p:cNvSpPr txBox="1"/>
          <p:nvPr>
            <p:ph idx="12" type="sldNum"/>
          </p:nvPr>
        </p:nvSpPr>
        <p:spPr>
          <a:xfrm>
            <a:off x="3884612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21d282810c_0_5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21d282810c_0_5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g21d282810c_0_59:notes"/>
          <p:cNvSpPr txBox="1"/>
          <p:nvPr>
            <p:ph idx="12" type="sldNum"/>
          </p:nvPr>
        </p:nvSpPr>
        <p:spPr>
          <a:xfrm>
            <a:off x="3884612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21d282810c_2_1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21d282810c_2_11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g21d282810c_2_114:notes"/>
          <p:cNvSpPr txBox="1"/>
          <p:nvPr>
            <p:ph idx="12" type="sldNum"/>
          </p:nvPr>
        </p:nvSpPr>
        <p:spPr>
          <a:xfrm>
            <a:off x="3884612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21d282810c_0_7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21d282810c_0_7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g21d282810c_0_75:notes"/>
          <p:cNvSpPr txBox="1"/>
          <p:nvPr>
            <p:ph idx="12" type="sldNum"/>
          </p:nvPr>
        </p:nvSpPr>
        <p:spPr>
          <a:xfrm>
            <a:off x="3884612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21d282810c_0_6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21d282810c_0_6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g21d282810c_0_67:notes"/>
          <p:cNvSpPr txBox="1"/>
          <p:nvPr>
            <p:ph idx="12" type="sldNum"/>
          </p:nvPr>
        </p:nvSpPr>
        <p:spPr>
          <a:xfrm>
            <a:off x="3884612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21d282810c_0_10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5" name="Google Shape;175;g21d282810c_0_10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g21d282810c_0_103:notes"/>
          <p:cNvSpPr txBox="1"/>
          <p:nvPr>
            <p:ph idx="12" type="sldNum"/>
          </p:nvPr>
        </p:nvSpPr>
        <p:spPr>
          <a:xfrm>
            <a:off x="3884612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21d282810c_0_1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21d282810c_0_11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g21d282810c_0_115:notes"/>
          <p:cNvSpPr txBox="1"/>
          <p:nvPr>
            <p:ph idx="12" type="sldNum"/>
          </p:nvPr>
        </p:nvSpPr>
        <p:spPr>
          <a:xfrm>
            <a:off x="3884612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21d282810c_0_16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21d282810c_0_16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g21d282810c_0_164:notes"/>
          <p:cNvSpPr txBox="1"/>
          <p:nvPr>
            <p:ph idx="12" type="sldNum"/>
          </p:nvPr>
        </p:nvSpPr>
        <p:spPr>
          <a:xfrm>
            <a:off x="3884612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21d282810c_2_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4" name="Google Shape;214;g21d282810c_2_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g21d282810c_2_11:notes"/>
          <p:cNvSpPr txBox="1"/>
          <p:nvPr>
            <p:ph idx="12" type="sldNum"/>
          </p:nvPr>
        </p:nvSpPr>
        <p:spPr>
          <a:xfrm>
            <a:off x="3884612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21d282810c_0_14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21d282810c_0_14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2" name="Google Shape;232;g21d282810c_0_146:notes"/>
          <p:cNvSpPr txBox="1"/>
          <p:nvPr>
            <p:ph idx="12" type="sldNum"/>
          </p:nvPr>
        </p:nvSpPr>
        <p:spPr>
          <a:xfrm>
            <a:off x="3884612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21d282810c_2_5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4" name="Google Shape;244;g21d282810c_2_5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5" name="Google Shape;245;g21d282810c_2_57:notes"/>
          <p:cNvSpPr txBox="1"/>
          <p:nvPr>
            <p:ph idx="12" type="sldNum"/>
          </p:nvPr>
        </p:nvSpPr>
        <p:spPr>
          <a:xfrm>
            <a:off x="3884612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g21d282810c_2_9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3" name="Google Shape;253;g21d282810c_2_9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4" name="Google Shape;254;g21d282810c_2_92:notes"/>
          <p:cNvSpPr txBox="1"/>
          <p:nvPr>
            <p:ph idx="12" type="sldNum"/>
          </p:nvPr>
        </p:nvSpPr>
        <p:spPr>
          <a:xfrm>
            <a:off x="3884612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21d282810c_2_6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1" name="Google Shape;261;g21d282810c_2_6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2" name="Google Shape;262;g21d282810c_2_67:notes"/>
          <p:cNvSpPr txBox="1"/>
          <p:nvPr>
            <p:ph idx="12" type="sldNum"/>
          </p:nvPr>
        </p:nvSpPr>
        <p:spPr>
          <a:xfrm>
            <a:off x="3884612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g22915f2afa_0_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" name="Google Shape;270;g22915f2afa_0_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1" name="Google Shape;271;g22915f2afa_0_8:notes"/>
          <p:cNvSpPr txBox="1"/>
          <p:nvPr>
            <p:ph idx="12" type="sldNum"/>
          </p:nvPr>
        </p:nvSpPr>
        <p:spPr>
          <a:xfrm>
            <a:off x="3884612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21d282810c_2_7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" name="Google Shape;281;g21d282810c_2_7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2" name="Google Shape;282;g21d282810c_2_79:notes"/>
          <p:cNvSpPr txBox="1"/>
          <p:nvPr>
            <p:ph idx="12" type="sldNum"/>
          </p:nvPr>
        </p:nvSpPr>
        <p:spPr>
          <a:xfrm>
            <a:off x="3884612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g22915f2afa_0_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4" name="Google Shape;294;g22915f2afa_0_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5" name="Google Shape;295;g22915f2afa_0_22:notes"/>
          <p:cNvSpPr txBox="1"/>
          <p:nvPr>
            <p:ph idx="12" type="sldNum"/>
          </p:nvPr>
        </p:nvSpPr>
        <p:spPr>
          <a:xfrm>
            <a:off x="3884612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g21d282810c_2_1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4" name="Google Shape;304;g21d282810c_2_12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5" name="Google Shape;305;g21d282810c_2_126:notes"/>
          <p:cNvSpPr txBox="1"/>
          <p:nvPr>
            <p:ph idx="12" type="sldNum"/>
          </p:nvPr>
        </p:nvSpPr>
        <p:spPr>
          <a:xfrm>
            <a:off x="3884612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22915f2afa_0_4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4" name="Google Shape;314;g22915f2afa_0_4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5" name="Google Shape;315;g22915f2afa_0_49:notes"/>
          <p:cNvSpPr txBox="1"/>
          <p:nvPr>
            <p:ph idx="12" type="sldNum"/>
          </p:nvPr>
        </p:nvSpPr>
        <p:spPr>
          <a:xfrm>
            <a:off x="3884612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9" name="Google Shape;19;p2"/>
          <p:cNvSpPr txBox="1"/>
          <p:nvPr>
            <p:ph idx="12" type="sldNum"/>
          </p:nvPr>
        </p:nvSpPr>
        <p:spPr>
          <a:xfrm>
            <a:off x="8610600" y="6356350"/>
            <a:ext cx="27431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3"/>
          <p:cNvSpPr/>
          <p:nvPr/>
        </p:nvSpPr>
        <p:spPr>
          <a:xfrm>
            <a:off x="0" y="1737359"/>
            <a:ext cx="12192000" cy="4748348"/>
          </a:xfrm>
          <a:prstGeom prst="rect">
            <a:avLst/>
          </a:prstGeom>
          <a:solidFill>
            <a:srgbClr val="D8D8D8">
              <a:alpha val="69019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3"/>
          <p:cNvSpPr txBox="1"/>
          <p:nvPr>
            <p:ph type="title"/>
          </p:nvPr>
        </p:nvSpPr>
        <p:spPr>
          <a:xfrm>
            <a:off x="279400" y="365125"/>
            <a:ext cx="11544299" cy="1325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400"/>
              <a:buFont typeface="Arial Narrow"/>
              <a:buNone/>
              <a:defRPr b="1" i="0" sz="5400" u="none" cap="none" strike="noStrike">
                <a:solidFill>
                  <a:srgbClr val="002060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23" name="Google Shape;23;p3"/>
          <p:cNvSpPr txBox="1"/>
          <p:nvPr>
            <p:ph idx="1" type="body"/>
          </p:nvPr>
        </p:nvSpPr>
        <p:spPr>
          <a:xfrm>
            <a:off x="838200" y="1825625"/>
            <a:ext cx="10515599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572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F3864"/>
              </a:buClr>
              <a:buSzPts val="3600"/>
              <a:buFont typeface="Arial"/>
              <a:buChar char="•"/>
              <a:defRPr b="0" i="0" sz="3600" u="none" cap="none" strike="noStrike">
                <a:solidFill>
                  <a:srgbClr val="1F3864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E4E79"/>
              </a:buClr>
              <a:buSzPts val="2800"/>
              <a:buFont typeface="Merriweather Sans"/>
              <a:buChar char="-"/>
              <a:defRPr b="0" i="0" sz="2800" u="none" cap="none" strike="noStrike">
                <a:solidFill>
                  <a:srgbClr val="1E4E7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683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85623"/>
              </a:buClr>
              <a:buSzPts val="2200"/>
              <a:buFont typeface="Merriweather Sans"/>
              <a:buChar char="‣"/>
              <a:defRPr b="0" i="0" sz="2200" u="none" cap="none" strike="noStrike">
                <a:solidFill>
                  <a:srgbClr val="385623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pic>
        <p:nvPicPr>
          <p:cNvPr id="24" name="Google Shape;24;p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3500" y="6300787"/>
            <a:ext cx="520700" cy="520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1_Title and Content">
  <p:cSld name="1_Title and Conten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"/>
          <p:cNvSpPr/>
          <p:nvPr/>
        </p:nvSpPr>
        <p:spPr>
          <a:xfrm>
            <a:off x="0" y="1737359"/>
            <a:ext cx="12192000" cy="4748348"/>
          </a:xfrm>
          <a:prstGeom prst="rect">
            <a:avLst/>
          </a:prstGeom>
          <a:solidFill>
            <a:srgbClr val="D8D8D8">
              <a:alpha val="69019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" name="Google Shape;27;p4"/>
          <p:cNvSpPr txBox="1"/>
          <p:nvPr>
            <p:ph type="title"/>
          </p:nvPr>
        </p:nvSpPr>
        <p:spPr>
          <a:xfrm>
            <a:off x="279400" y="365125"/>
            <a:ext cx="11544299" cy="1325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400"/>
              <a:buFont typeface="Arial Narrow"/>
              <a:buNone/>
              <a:defRPr b="1" i="0" sz="5400" u="none" cap="none" strike="noStrike">
                <a:solidFill>
                  <a:srgbClr val="002060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28" name="Google Shape;28;p4"/>
          <p:cNvSpPr txBox="1"/>
          <p:nvPr>
            <p:ph idx="1" type="body"/>
          </p:nvPr>
        </p:nvSpPr>
        <p:spPr>
          <a:xfrm>
            <a:off x="838200" y="1825625"/>
            <a:ext cx="10515599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572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F3864"/>
              </a:buClr>
              <a:buSzPts val="3600"/>
              <a:buFont typeface="Arial"/>
              <a:buChar char="•"/>
              <a:defRPr b="0" i="0" sz="3600" u="none" cap="none" strike="noStrike">
                <a:solidFill>
                  <a:srgbClr val="1F3864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E4E79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rgbClr val="1E4E7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683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85623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385623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pic>
        <p:nvPicPr>
          <p:cNvPr id="29" name="Google Shape;29;p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3500" y="6300787"/>
            <a:ext cx="520700" cy="520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5"/>
          <p:cNvSpPr txBox="1"/>
          <p:nvPr>
            <p:ph type="title"/>
          </p:nvPr>
        </p:nvSpPr>
        <p:spPr>
          <a:xfrm>
            <a:off x="415600" y="593366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32" name="Google Shape;32;p5"/>
          <p:cNvSpPr txBox="1"/>
          <p:nvPr>
            <p:ph idx="1" type="body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3" name="Google Shape;33;p5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6"/>
          <p:cNvSpPr txBox="1"/>
          <p:nvPr>
            <p:ph type="ctrTitle"/>
          </p:nvPr>
        </p:nvSpPr>
        <p:spPr>
          <a:xfrm>
            <a:off x="1524000" y="1122362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6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36" name="Google Shape;36;p6"/>
          <p:cNvSpPr txBox="1"/>
          <p:nvPr>
            <p:ph idx="1" type="subTitle"/>
          </p:nvPr>
        </p:nvSpPr>
        <p:spPr>
          <a:xfrm>
            <a:off x="1524000" y="3602037"/>
            <a:ext cx="9144000" cy="165576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838200" y="6356350"/>
            <a:ext cx="27431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8610600" y="6356350"/>
            <a:ext cx="27431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831850" y="1709738"/>
            <a:ext cx="10515599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6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831850" y="4589462"/>
            <a:ext cx="10515599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 b="0" i="0" sz="2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3" name="Google Shape;43;p7"/>
          <p:cNvSpPr txBox="1"/>
          <p:nvPr>
            <p:ph idx="10" type="dt"/>
          </p:nvPr>
        </p:nvSpPr>
        <p:spPr>
          <a:xfrm>
            <a:off x="838200" y="6356350"/>
            <a:ext cx="27431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4" name="Google Shape;44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5" name="Google Shape;45;p7"/>
          <p:cNvSpPr txBox="1"/>
          <p:nvPr>
            <p:ph idx="12" type="sldNum"/>
          </p:nvPr>
        </p:nvSpPr>
        <p:spPr>
          <a:xfrm>
            <a:off x="8610600" y="6356350"/>
            <a:ext cx="27431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8"/>
          <p:cNvSpPr txBox="1"/>
          <p:nvPr>
            <p:ph type="title"/>
          </p:nvPr>
        </p:nvSpPr>
        <p:spPr>
          <a:xfrm>
            <a:off x="838200" y="365125"/>
            <a:ext cx="10515599" cy="1325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48" name="Google Shape;48;p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9" name="Google Shape;49;p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0" name="Google Shape;50;p8"/>
          <p:cNvSpPr txBox="1"/>
          <p:nvPr>
            <p:ph idx="10" type="dt"/>
          </p:nvPr>
        </p:nvSpPr>
        <p:spPr>
          <a:xfrm>
            <a:off x="838200" y="6356350"/>
            <a:ext cx="27431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1" name="Google Shape;51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2" name="Google Shape;52;p8"/>
          <p:cNvSpPr txBox="1"/>
          <p:nvPr>
            <p:ph idx="12" type="sldNum"/>
          </p:nvPr>
        </p:nvSpPr>
        <p:spPr>
          <a:xfrm>
            <a:off x="8610600" y="6356350"/>
            <a:ext cx="27431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9"/>
          <p:cNvSpPr txBox="1"/>
          <p:nvPr>
            <p:ph type="title"/>
          </p:nvPr>
        </p:nvSpPr>
        <p:spPr>
          <a:xfrm>
            <a:off x="839787" y="365125"/>
            <a:ext cx="10515599" cy="1325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55" name="Google Shape;55;p9"/>
          <p:cNvSpPr txBox="1"/>
          <p:nvPr>
            <p:ph idx="1" type="body"/>
          </p:nvPr>
        </p:nvSpPr>
        <p:spPr>
          <a:xfrm>
            <a:off x="839787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1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6" name="Google Shape;56;p9"/>
          <p:cNvSpPr txBox="1"/>
          <p:nvPr>
            <p:ph idx="2" type="body"/>
          </p:nvPr>
        </p:nvSpPr>
        <p:spPr>
          <a:xfrm>
            <a:off x="839787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7" name="Google Shape;57;p9"/>
          <p:cNvSpPr txBox="1"/>
          <p:nvPr>
            <p:ph idx="3" type="body"/>
          </p:nvPr>
        </p:nvSpPr>
        <p:spPr>
          <a:xfrm>
            <a:off x="6172200" y="1681163"/>
            <a:ext cx="51831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1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8" name="Google Shape;58;p9"/>
          <p:cNvSpPr txBox="1"/>
          <p:nvPr>
            <p:ph idx="4" type="body"/>
          </p:nvPr>
        </p:nvSpPr>
        <p:spPr>
          <a:xfrm>
            <a:off x="6172200" y="2505075"/>
            <a:ext cx="51831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9" name="Google Shape;59;p9"/>
          <p:cNvSpPr txBox="1"/>
          <p:nvPr>
            <p:ph idx="10" type="dt"/>
          </p:nvPr>
        </p:nvSpPr>
        <p:spPr>
          <a:xfrm>
            <a:off x="838200" y="6356350"/>
            <a:ext cx="27431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0" name="Google Shape;60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1" name="Google Shape;61;p9"/>
          <p:cNvSpPr txBox="1"/>
          <p:nvPr>
            <p:ph idx="12" type="sldNum"/>
          </p:nvPr>
        </p:nvSpPr>
        <p:spPr>
          <a:xfrm>
            <a:off x="8610600" y="6356350"/>
            <a:ext cx="27431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/>
          <p:nvPr>
            <p:ph type="title"/>
          </p:nvPr>
        </p:nvSpPr>
        <p:spPr>
          <a:xfrm>
            <a:off x="838200" y="365125"/>
            <a:ext cx="10515599" cy="1325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64" name="Google Shape;64;p10"/>
          <p:cNvSpPr txBox="1"/>
          <p:nvPr>
            <p:ph idx="10" type="dt"/>
          </p:nvPr>
        </p:nvSpPr>
        <p:spPr>
          <a:xfrm>
            <a:off x="838200" y="6356350"/>
            <a:ext cx="27431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5" name="Google Shape;65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6" name="Google Shape;66;p10"/>
          <p:cNvSpPr txBox="1"/>
          <p:nvPr>
            <p:ph idx="12" type="sldNum"/>
          </p:nvPr>
        </p:nvSpPr>
        <p:spPr>
          <a:xfrm>
            <a:off x="8610600" y="6356350"/>
            <a:ext cx="27431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 txBox="1"/>
          <p:nvPr>
            <p:ph type="title"/>
          </p:nvPr>
        </p:nvSpPr>
        <p:spPr>
          <a:xfrm>
            <a:off x="839787" y="457200"/>
            <a:ext cx="3932237" cy="1600199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69" name="Google Shape;69;p11"/>
          <p:cNvSpPr txBox="1"/>
          <p:nvPr>
            <p:ph idx="1" type="body"/>
          </p:nvPr>
        </p:nvSpPr>
        <p:spPr>
          <a:xfrm>
            <a:off x="5183187" y="987425"/>
            <a:ext cx="6172199" cy="487362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318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0" name="Google Shape;70;p11"/>
          <p:cNvSpPr txBox="1"/>
          <p:nvPr>
            <p:ph idx="2" type="body"/>
          </p:nvPr>
        </p:nvSpPr>
        <p:spPr>
          <a:xfrm>
            <a:off x="839787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838200" y="6356350"/>
            <a:ext cx="27431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8610600" y="6356350"/>
            <a:ext cx="27431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type="picTx">
  <p:cSld name="PICTURE_WITH_CAPTION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>
            <a:off x="839787" y="457200"/>
            <a:ext cx="3932237" cy="1600199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76" name="Google Shape;76;p12"/>
          <p:cNvSpPr/>
          <p:nvPr>
            <p:ph idx="2" type="pic"/>
          </p:nvPr>
        </p:nvSpPr>
        <p:spPr>
          <a:xfrm>
            <a:off x="5183187" y="987425"/>
            <a:ext cx="6172199" cy="487362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7" name="Google Shape;77;p12"/>
          <p:cNvSpPr txBox="1"/>
          <p:nvPr>
            <p:ph idx="1" type="body"/>
          </p:nvPr>
        </p:nvSpPr>
        <p:spPr>
          <a:xfrm>
            <a:off x="839787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8" name="Google Shape;78;p12"/>
          <p:cNvSpPr txBox="1"/>
          <p:nvPr>
            <p:ph idx="10" type="dt"/>
          </p:nvPr>
        </p:nvSpPr>
        <p:spPr>
          <a:xfrm>
            <a:off x="838200" y="6356350"/>
            <a:ext cx="27431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9" name="Google Shape;79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0" name="Google Shape;80;p12"/>
          <p:cNvSpPr txBox="1"/>
          <p:nvPr>
            <p:ph idx="12" type="sldNum"/>
          </p:nvPr>
        </p:nvSpPr>
        <p:spPr>
          <a:xfrm>
            <a:off x="8610600" y="6356350"/>
            <a:ext cx="27431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3"/>
          <p:cNvSpPr txBox="1"/>
          <p:nvPr>
            <p:ph type="title"/>
          </p:nvPr>
        </p:nvSpPr>
        <p:spPr>
          <a:xfrm>
            <a:off x="838200" y="365125"/>
            <a:ext cx="10515599" cy="1325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83" name="Google Shape;83;p13"/>
          <p:cNvSpPr txBox="1"/>
          <p:nvPr>
            <p:ph idx="1" type="body"/>
          </p:nvPr>
        </p:nvSpPr>
        <p:spPr>
          <a:xfrm rot="5400000">
            <a:off x="3920331" y="-1256505"/>
            <a:ext cx="4351338" cy="105155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4" name="Google Shape;84;p13"/>
          <p:cNvSpPr txBox="1"/>
          <p:nvPr>
            <p:ph idx="10" type="dt"/>
          </p:nvPr>
        </p:nvSpPr>
        <p:spPr>
          <a:xfrm>
            <a:off x="838200" y="6356350"/>
            <a:ext cx="27431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5" name="Google Shape;85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6" name="Google Shape;86;p13"/>
          <p:cNvSpPr txBox="1"/>
          <p:nvPr>
            <p:ph idx="12" type="sldNum"/>
          </p:nvPr>
        </p:nvSpPr>
        <p:spPr>
          <a:xfrm>
            <a:off x="8610600" y="6356350"/>
            <a:ext cx="27431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4"/>
          <p:cNvSpPr txBox="1"/>
          <p:nvPr>
            <p:ph type="title"/>
          </p:nvPr>
        </p:nvSpPr>
        <p:spPr>
          <a:xfrm rot="5400000">
            <a:off x="7133431" y="1956594"/>
            <a:ext cx="5811838" cy="2628899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89" name="Google Shape;89;p14"/>
          <p:cNvSpPr txBox="1"/>
          <p:nvPr>
            <p:ph idx="1" type="body"/>
          </p:nvPr>
        </p:nvSpPr>
        <p:spPr>
          <a:xfrm rot="5400000">
            <a:off x="1799431" y="-596105"/>
            <a:ext cx="5811838" cy="77342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0" name="Google Shape;90;p14"/>
          <p:cNvSpPr txBox="1"/>
          <p:nvPr>
            <p:ph idx="10" type="dt"/>
          </p:nvPr>
        </p:nvSpPr>
        <p:spPr>
          <a:xfrm>
            <a:off x="838200" y="6356350"/>
            <a:ext cx="27431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1" name="Google Shape;91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2" name="Google Shape;92;p14"/>
          <p:cNvSpPr txBox="1"/>
          <p:nvPr>
            <p:ph idx="12" type="sldNum"/>
          </p:nvPr>
        </p:nvSpPr>
        <p:spPr>
          <a:xfrm>
            <a:off x="8610600" y="6356350"/>
            <a:ext cx="27431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9.xml"/><Relationship Id="rId10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0.xml"/><Relationship Id="rId1" Type="http://schemas.openxmlformats.org/officeDocument/2006/relationships/image" Target="../media/image1.jp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9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2.xml"/><Relationship Id="rId16" Type="http://schemas.openxmlformats.org/officeDocument/2006/relationships/theme" Target="../theme/theme1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1"/>
          <p:cNvPicPr preferRelativeResize="0"/>
          <p:nvPr/>
        </p:nvPicPr>
        <p:blipFill rotWithShape="1">
          <a:blip r:embed="rId1">
            <a:alphaModFix/>
          </a:blip>
          <a:srcRect b="74079" l="15461" r="15645" t="0"/>
          <a:stretch/>
        </p:blipFill>
        <p:spPr>
          <a:xfrm>
            <a:off x="0" y="0"/>
            <a:ext cx="12198483" cy="42672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1"/>
          <p:cNvSpPr/>
          <p:nvPr/>
        </p:nvSpPr>
        <p:spPr>
          <a:xfrm>
            <a:off x="0" y="274637"/>
            <a:ext cx="12185904" cy="1416050"/>
          </a:xfrm>
          <a:prstGeom prst="rect">
            <a:avLst/>
          </a:prstGeom>
          <a:solidFill>
            <a:srgbClr val="D8D8D8">
              <a:alpha val="69019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12;p1"/>
          <p:cNvSpPr txBox="1"/>
          <p:nvPr>
            <p:ph type="title"/>
          </p:nvPr>
        </p:nvSpPr>
        <p:spPr>
          <a:xfrm>
            <a:off x="838200" y="365125"/>
            <a:ext cx="10515599" cy="1325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13" name="Google Shape;13;p1"/>
          <p:cNvSpPr txBox="1"/>
          <p:nvPr>
            <p:ph idx="1" type="body"/>
          </p:nvPr>
        </p:nvSpPr>
        <p:spPr>
          <a:xfrm>
            <a:off x="838200" y="1825625"/>
            <a:ext cx="10515599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/>
        </p:nvSpPr>
        <p:spPr>
          <a:xfrm>
            <a:off x="10950996" y="6489701"/>
            <a:ext cx="1082675" cy="2444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Calibri"/>
              <a:buNone/>
            </a:pPr>
            <a:fld id="{00000000-1234-1234-1234-123412341234}" type="slidenum">
              <a:rPr b="0" i="0" lang="en-US" sz="1400" u="none" cap="none" strike="noStrik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400" u="none" cap="none" strike="noStrike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" name="Google Shape;15;p1"/>
          <p:cNvSpPr txBox="1"/>
          <p:nvPr/>
        </p:nvSpPr>
        <p:spPr>
          <a:xfrm>
            <a:off x="515937" y="6509544"/>
            <a:ext cx="7785100" cy="23018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3CDDD"/>
              </a:buClr>
              <a:buFont typeface="Calibri"/>
              <a:buNone/>
            </a:pPr>
            <a:r>
              <a:rPr b="0" i="0" lang="en-US" sz="1200" u="none" cap="none" strike="noStrike">
                <a:solidFill>
                  <a:srgbClr val="93CDDD"/>
                </a:solidFill>
                <a:latin typeface="Calibri"/>
                <a:ea typeface="Calibri"/>
                <a:cs typeface="Calibri"/>
                <a:sym typeface="Calibri"/>
              </a:rPr>
              <a:t>National Centers for Environmental Information</a:t>
            </a:r>
            <a:endParaRPr/>
          </a:p>
        </p:txBody>
      </p:sp>
      <p:pic>
        <p:nvPicPr>
          <p:cNvPr id="16" name="Google Shape;16;p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3500" y="6300787"/>
            <a:ext cx="520700" cy="520700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Relationship Id="rId4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png"/><Relationship Id="rId4" Type="http://schemas.openxmlformats.org/officeDocument/2006/relationships/image" Target="../media/image1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png"/><Relationship Id="rId4" Type="http://schemas.openxmlformats.org/officeDocument/2006/relationships/image" Target="../media/image7.png"/><Relationship Id="rId5" Type="http://schemas.openxmlformats.org/officeDocument/2006/relationships/image" Target="../media/image8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hyperlink" Target="https://www.ngdc.noaa.gov/docucomp/recordServices" TargetMode="External"/><Relationship Id="rId4" Type="http://schemas.openxmlformats.org/officeDocument/2006/relationships/hyperlink" Target="https://www.ngdc.noaa.gov/metadata/published/xsl/rubricv2/recordHTML.xsl" TargetMode="External"/><Relationship Id="rId5" Type="http://schemas.openxmlformats.org/officeDocument/2006/relationships/hyperlink" Target="https://www.ngdc.noaa.gov/metadata/published/xsl/rubricv2/recordHTML.xsl" TargetMode="External"/><Relationship Id="rId6" Type="http://schemas.openxmlformats.org/officeDocument/2006/relationships/image" Target="../media/image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hyperlink" Target="https://www.ngdc.noaa.gov/metaview/page?xml=Examples/iso/xml/templateRubricV2.xml&amp;view=getDataView&amp;header=none" TargetMode="External"/><Relationship Id="rId4" Type="http://schemas.openxmlformats.org/officeDocument/2006/relationships/image" Target="../media/image3.png"/><Relationship Id="rId5" Type="http://schemas.openxmlformats.org/officeDocument/2006/relationships/image" Target="../media/image13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.png"/><Relationship Id="rId4" Type="http://schemas.openxmlformats.org/officeDocument/2006/relationships/image" Target="../media/image12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3.png"/><Relationship Id="rId4" Type="http://schemas.openxmlformats.org/officeDocument/2006/relationships/image" Target="../media/image11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.png"/><Relationship Id="rId4" Type="http://schemas.openxmlformats.org/officeDocument/2006/relationships/hyperlink" Target="mailto:enterprise.metadata@noaa.gov" TargetMode="Externa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hyperlink" Target="https://geo-ide.noaa.gov/wiki/index.php?title=Category:ISO_Explorer" TargetMode="External"/><Relationship Id="rId4" Type="http://schemas.openxmlformats.org/officeDocument/2006/relationships/hyperlink" Target="https://www.ngdc.noaa.gov/docucomp" TargetMode="External"/><Relationship Id="rId5" Type="http://schemas.openxmlformats.org/officeDocument/2006/relationships/hyperlink" Target="https://www.ngdc.noaa.gov/metadata/published/Examples/iso/" TargetMode="External"/><Relationship Id="rId6" Type="http://schemas.openxmlformats.org/officeDocument/2006/relationships/hyperlink" Target="https://www.ngdc.noaa.gov/metadata/emma/" TargetMode="External"/><Relationship Id="rId7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/>
          <p:nvPr/>
        </p:nvSpPr>
        <p:spPr>
          <a:xfrm>
            <a:off x="40648003" y="19681370"/>
            <a:ext cx="2143586" cy="575637"/>
          </a:xfrm>
          <a:prstGeom prst="rect">
            <a:avLst/>
          </a:prstGeom>
          <a:solidFill>
            <a:srgbClr val="0068B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5"/>
          <p:cNvSpPr/>
          <p:nvPr/>
        </p:nvSpPr>
        <p:spPr>
          <a:xfrm>
            <a:off x="0" y="0"/>
            <a:ext cx="12237396" cy="3482501"/>
          </a:xfrm>
          <a:prstGeom prst="rect">
            <a:avLst/>
          </a:prstGeom>
          <a:solidFill>
            <a:srgbClr val="0068B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b="0" i="0" sz="7776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9" name="Google Shape;99;p15"/>
          <p:cNvPicPr preferRelativeResize="0"/>
          <p:nvPr/>
        </p:nvPicPr>
        <p:blipFill rotWithShape="1">
          <a:blip r:embed="rId3">
            <a:alphaModFix/>
          </a:blip>
          <a:srcRect b="0" l="23193" r="13253" t="0"/>
          <a:stretch/>
        </p:blipFill>
        <p:spPr>
          <a:xfrm>
            <a:off x="0" y="0"/>
            <a:ext cx="12237396" cy="2031156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5"/>
          <p:cNvSpPr txBox="1"/>
          <p:nvPr/>
        </p:nvSpPr>
        <p:spPr>
          <a:xfrm>
            <a:off x="0" y="5439860"/>
            <a:ext cx="12192000" cy="53816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B9DA0"/>
              </a:buClr>
              <a:buFont typeface="Arial"/>
              <a:buNone/>
            </a:pPr>
            <a:r>
              <a:rPr b="0" i="0" lang="en-US" sz="1600" u="none" cap="none" strike="noStrike">
                <a:solidFill>
                  <a:srgbClr val="9B9DA0"/>
                </a:solidFill>
                <a:latin typeface="Arial Narrow"/>
                <a:ea typeface="Arial Narrow"/>
                <a:cs typeface="Arial Narrow"/>
                <a:sym typeface="Arial Narrow"/>
              </a:rPr>
              <a:t>2017-05-23</a:t>
            </a:r>
            <a:endParaRPr b="0" i="0" sz="1600" u="none" cap="none" strike="noStrike">
              <a:solidFill>
                <a:srgbClr val="9B9DA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01" name="Google Shape;101;p15"/>
          <p:cNvSpPr txBox="1"/>
          <p:nvPr/>
        </p:nvSpPr>
        <p:spPr>
          <a:xfrm>
            <a:off x="0" y="6529691"/>
            <a:ext cx="12192000" cy="4474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AECC"/>
              </a:buClr>
              <a:buFont typeface="Arial Narrow"/>
              <a:buNone/>
            </a:pPr>
            <a:r>
              <a:rPr b="0" i="0" lang="en-US" sz="1100" u="none" cap="none" strike="noStrike">
                <a:solidFill>
                  <a:srgbClr val="80AECC"/>
                </a:solidFill>
                <a:latin typeface="Arial Narrow"/>
                <a:ea typeface="Arial Narrow"/>
                <a:cs typeface="Arial Narrow"/>
                <a:sym typeface="Arial Narrow"/>
              </a:rPr>
              <a:t>National Oceanic and Atmospheric Administration   |   NOAA Satellite and Information Service</a:t>
            </a:r>
            <a:endParaRPr/>
          </a:p>
        </p:txBody>
      </p:sp>
      <p:pic>
        <p:nvPicPr>
          <p:cNvPr id="102" name="Google Shape;102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502900" y="5303069"/>
            <a:ext cx="1419822" cy="1422427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5"/>
          <p:cNvSpPr/>
          <p:nvPr/>
        </p:nvSpPr>
        <p:spPr>
          <a:xfrm>
            <a:off x="0" y="1557633"/>
            <a:ext cx="12237396" cy="1924869"/>
          </a:xfrm>
          <a:prstGeom prst="rect">
            <a:avLst/>
          </a:prstGeom>
          <a:solidFill>
            <a:schemeClr val="dk1">
              <a:alpha val="2431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b="0" i="0" sz="7776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5"/>
          <p:cNvSpPr txBox="1"/>
          <p:nvPr/>
        </p:nvSpPr>
        <p:spPr>
          <a:xfrm>
            <a:off x="0" y="1680525"/>
            <a:ext cx="12237300" cy="1924800"/>
          </a:xfrm>
          <a:prstGeom prst="rect">
            <a:avLst/>
          </a:prstGeom>
          <a:solidFill>
            <a:srgbClr val="1F3864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b="1" lang="en-US" sz="60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Assessing the Robustness of ISO with the NOAA Metadata Rubric</a:t>
            </a:r>
            <a:endParaRPr b="1" i="0" sz="6000" u="none" cap="none" strike="noStrike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05" name="Google Shape;105;p15"/>
          <p:cNvSpPr txBox="1"/>
          <p:nvPr/>
        </p:nvSpPr>
        <p:spPr>
          <a:xfrm>
            <a:off x="0" y="3482501"/>
            <a:ext cx="12192000" cy="17004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i="0" lang="en-US" sz="24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Anna Milan</a:t>
            </a:r>
            <a:endParaRPr sz="24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9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i="0" lang="en-US" sz="24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NOAA National Centers for Environmental Information</a:t>
            </a:r>
            <a:endParaRPr sz="24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6"/>
          <p:cNvSpPr txBox="1"/>
          <p:nvPr>
            <p:ph idx="4294967295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22860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002060"/>
                </a:solidFill>
              </a:rPr>
              <a:t>NOAA </a:t>
            </a:r>
            <a:r>
              <a:rPr b="1" lang="en-US" sz="3600">
                <a:solidFill>
                  <a:srgbClr val="002060"/>
                </a:solidFill>
              </a:rPr>
              <a:t>required</a:t>
            </a:r>
            <a:r>
              <a:rPr lang="en-US" sz="3600">
                <a:solidFill>
                  <a:srgbClr val="002060"/>
                </a:solidFill>
              </a:rPr>
              <a:t>, per the NOAA Data Documentation Procedural Directive, to document their datasets, models, observations and other earth science resources with the </a:t>
            </a:r>
            <a:r>
              <a:rPr b="1" lang="en-US" sz="3600">
                <a:solidFill>
                  <a:srgbClr val="002060"/>
                </a:solidFill>
              </a:rPr>
              <a:t>ISO Standards.</a:t>
            </a:r>
            <a:endParaRPr b="1" sz="3600">
              <a:solidFill>
                <a:srgbClr val="002060"/>
              </a:solidFill>
            </a:endParaRPr>
          </a:p>
          <a:p>
            <a:pPr indent="0" lvl="0" marL="22860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16"/>
          <p:cNvSpPr txBox="1"/>
          <p:nvPr>
            <p:ph idx="4294967295" type="title"/>
          </p:nvPr>
        </p:nvSpPr>
        <p:spPr>
          <a:xfrm>
            <a:off x="279400" y="365125"/>
            <a:ext cx="115443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Arial Narrow"/>
              <a:buNone/>
            </a:pPr>
            <a:r>
              <a:rPr b="1" lang="en-US" sz="5400">
                <a:solidFill>
                  <a:srgbClr val="002060"/>
                </a:solidFill>
                <a:latin typeface="Arial Narrow"/>
                <a:ea typeface="Arial Narrow"/>
                <a:cs typeface="Arial Narrow"/>
                <a:sym typeface="Arial Narrow"/>
              </a:rPr>
              <a:t>It all started when… </a:t>
            </a:r>
            <a:endParaRPr b="1" sz="5400">
              <a:solidFill>
                <a:srgbClr val="00206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descr="Screen Shot 2017-05-22 at 2.45.17 PM.png" id="113" name="Google Shape;113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754475" y="4307525"/>
            <a:ext cx="1648875" cy="2404075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16"/>
          <p:cNvSpPr/>
          <p:nvPr/>
        </p:nvSpPr>
        <p:spPr>
          <a:xfrm>
            <a:off x="10551725" y="4086625"/>
            <a:ext cx="1475400" cy="1121400"/>
          </a:xfrm>
          <a:prstGeom prst="wedgeEllipseCallout">
            <a:avLst>
              <a:gd fmla="val -80064" name="adj1"/>
              <a:gd fmla="val 10874" name="adj2"/>
            </a:avLst>
          </a:prstGeom>
          <a:solidFill>
            <a:schemeClr val="lt2"/>
          </a:solidFill>
          <a:ln cap="flat" cmpd="sng" w="952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Around </a:t>
            </a: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2011!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7"/>
          <p:cNvSpPr txBox="1"/>
          <p:nvPr>
            <p:ph idx="4294967295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228600" rtl="0" algn="l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600">
                <a:solidFill>
                  <a:srgbClr val="1F3864"/>
                </a:solidFill>
              </a:rPr>
              <a:t>There are many </a:t>
            </a:r>
            <a:r>
              <a:rPr b="1" lang="en-US" sz="3600">
                <a:solidFill>
                  <a:srgbClr val="1F3864"/>
                </a:solidFill>
              </a:rPr>
              <a:t>different ways</a:t>
            </a:r>
            <a:r>
              <a:rPr lang="en-US" sz="3600">
                <a:solidFill>
                  <a:srgbClr val="1F3864"/>
                </a:solidFill>
              </a:rPr>
              <a:t> to implement the standards and </a:t>
            </a:r>
            <a:r>
              <a:rPr b="1" lang="en-US" sz="3600">
                <a:solidFill>
                  <a:srgbClr val="1F3864"/>
                </a:solidFill>
              </a:rPr>
              <a:t>very little content</a:t>
            </a:r>
            <a:r>
              <a:rPr lang="en-US" sz="3600">
                <a:solidFill>
                  <a:srgbClr val="1F3864"/>
                </a:solidFill>
              </a:rPr>
              <a:t> is required to create a </a:t>
            </a:r>
            <a:r>
              <a:rPr b="1" lang="en-US" sz="3600">
                <a:solidFill>
                  <a:srgbClr val="1F3864"/>
                </a:solidFill>
              </a:rPr>
              <a:t>valid</a:t>
            </a:r>
            <a:r>
              <a:rPr lang="en-US" sz="3600">
                <a:solidFill>
                  <a:srgbClr val="1F3864"/>
                </a:solidFill>
              </a:rPr>
              <a:t> metadata record. </a:t>
            </a:r>
            <a:endParaRPr sz="3600">
              <a:solidFill>
                <a:srgbClr val="1F3864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002060"/>
              </a:solidFill>
            </a:endParaRPr>
          </a:p>
          <a:p>
            <a:pPr indent="0" lvl="0" marL="22860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17"/>
          <p:cNvSpPr txBox="1"/>
          <p:nvPr>
            <p:ph idx="4294967295" type="title"/>
          </p:nvPr>
        </p:nvSpPr>
        <p:spPr>
          <a:xfrm>
            <a:off x="279400" y="365125"/>
            <a:ext cx="115443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Arial Narrow"/>
              <a:buNone/>
            </a:pPr>
            <a:r>
              <a:rPr b="1" lang="en-US" sz="5400">
                <a:solidFill>
                  <a:srgbClr val="002060"/>
                </a:solidFill>
                <a:latin typeface="Arial Narrow"/>
                <a:ea typeface="Arial Narrow"/>
                <a:cs typeface="Arial Narrow"/>
                <a:sym typeface="Arial Narrow"/>
              </a:rPr>
              <a:t>However...</a:t>
            </a:r>
            <a:endParaRPr b="1" sz="5400">
              <a:solidFill>
                <a:srgbClr val="00206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descr="Screen Shot 2017-05-22 at 2.45.17 PM.png" id="122" name="Google Shape;12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398600" y="4449400"/>
            <a:ext cx="1648875" cy="2404075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17"/>
          <p:cNvSpPr/>
          <p:nvPr/>
        </p:nvSpPr>
        <p:spPr>
          <a:xfrm>
            <a:off x="6055275" y="3824875"/>
            <a:ext cx="3629100" cy="1534200"/>
          </a:xfrm>
          <a:prstGeom prst="wedgeEllipseCallout">
            <a:avLst>
              <a:gd fmla="val 75384" name="adj1"/>
              <a:gd fmla="val 25468" name="adj2"/>
            </a:avLst>
          </a:prstGeom>
          <a:solidFill>
            <a:schemeClr val="lt2"/>
          </a:solidFill>
          <a:ln cap="flat" cmpd="sng" w="952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How do I know what else is important to include?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8"/>
          <p:cNvSpPr txBox="1"/>
          <p:nvPr>
            <p:ph idx="4294967295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22860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1F3864"/>
                </a:solidFill>
              </a:rPr>
              <a:t>In addition to ISO compliance, the </a:t>
            </a:r>
            <a:r>
              <a:rPr b="1" lang="en-US" sz="3600">
                <a:solidFill>
                  <a:srgbClr val="1F3864"/>
                </a:solidFill>
              </a:rPr>
              <a:t>Completeness Rubric</a:t>
            </a:r>
            <a:r>
              <a:rPr lang="en-US" sz="3600">
                <a:solidFill>
                  <a:srgbClr val="1F3864"/>
                </a:solidFill>
              </a:rPr>
              <a:t> provides an </a:t>
            </a:r>
            <a:r>
              <a:rPr b="1" lang="en-US" sz="3600">
                <a:solidFill>
                  <a:srgbClr val="1F3864"/>
                </a:solidFill>
              </a:rPr>
              <a:t>extra level of assessment</a:t>
            </a:r>
            <a:r>
              <a:rPr lang="en-US" sz="3600">
                <a:solidFill>
                  <a:srgbClr val="1F3864"/>
                </a:solidFill>
              </a:rPr>
              <a:t> to help metadata authors provide </a:t>
            </a:r>
            <a:r>
              <a:rPr b="1" lang="en-US" sz="3600">
                <a:solidFill>
                  <a:srgbClr val="1F3864"/>
                </a:solidFill>
              </a:rPr>
              <a:t>more thorough descriptions</a:t>
            </a:r>
            <a:r>
              <a:rPr lang="en-US" sz="3600">
                <a:solidFill>
                  <a:srgbClr val="1F3864"/>
                </a:solidFill>
              </a:rPr>
              <a:t>.</a:t>
            </a:r>
            <a:endParaRPr sz="3600">
              <a:solidFill>
                <a:srgbClr val="1F3864"/>
              </a:solidFill>
            </a:endParaRPr>
          </a:p>
          <a:p>
            <a:pPr indent="0" lvl="0" marL="22860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1F3864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002060"/>
              </a:solidFill>
            </a:endParaRPr>
          </a:p>
          <a:p>
            <a:pPr indent="0" lvl="0" marL="22860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18"/>
          <p:cNvSpPr txBox="1"/>
          <p:nvPr>
            <p:ph idx="4294967295" type="title"/>
          </p:nvPr>
        </p:nvSpPr>
        <p:spPr>
          <a:xfrm>
            <a:off x="279400" y="365125"/>
            <a:ext cx="115443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Arial Narrow"/>
              <a:buNone/>
            </a:pPr>
            <a:r>
              <a:rPr b="1" lang="en-US" sz="5400">
                <a:solidFill>
                  <a:srgbClr val="002060"/>
                </a:solidFill>
                <a:latin typeface="Arial Narrow"/>
                <a:ea typeface="Arial Narrow"/>
                <a:cs typeface="Arial Narrow"/>
                <a:sym typeface="Arial Narrow"/>
              </a:rPr>
              <a:t>Therefore</a:t>
            </a:r>
            <a:r>
              <a:rPr b="1" lang="en-US" sz="5400">
                <a:solidFill>
                  <a:srgbClr val="002060"/>
                </a:solidFill>
                <a:latin typeface="Arial Narrow"/>
                <a:ea typeface="Arial Narrow"/>
                <a:cs typeface="Arial Narrow"/>
                <a:sym typeface="Arial Narrow"/>
              </a:rPr>
              <a:t>...</a:t>
            </a:r>
            <a:endParaRPr b="1" sz="5400">
              <a:solidFill>
                <a:srgbClr val="00206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descr="Screen Shot 2017-05-22 at 2.45.17 PM.png" id="131" name="Google Shape;13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80000" y="4346050"/>
            <a:ext cx="1648875" cy="2404075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18"/>
          <p:cNvSpPr/>
          <p:nvPr/>
        </p:nvSpPr>
        <p:spPr>
          <a:xfrm>
            <a:off x="9761725" y="3981075"/>
            <a:ext cx="2327100" cy="1534200"/>
          </a:xfrm>
          <a:prstGeom prst="wedgeEllipseCallout">
            <a:avLst>
              <a:gd fmla="val -73919" name="adj1"/>
              <a:gd fmla="val 6437" name="adj2"/>
            </a:avLst>
          </a:prstGeom>
          <a:solidFill>
            <a:schemeClr val="lt2"/>
          </a:solidFill>
          <a:ln cap="flat" cmpd="sng" w="952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I want to get at least 90% score!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9"/>
          <p:cNvSpPr txBox="1"/>
          <p:nvPr>
            <p:ph idx="4294967295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22860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1F3864"/>
                </a:solidFill>
              </a:rPr>
              <a:t>The </a:t>
            </a:r>
            <a:r>
              <a:rPr b="1" lang="en-US" sz="3600">
                <a:solidFill>
                  <a:srgbClr val="1F3864"/>
                </a:solidFill>
              </a:rPr>
              <a:t>rules</a:t>
            </a:r>
            <a:r>
              <a:rPr lang="en-US" sz="3600">
                <a:solidFill>
                  <a:srgbClr val="1F3864"/>
                </a:solidFill>
              </a:rPr>
              <a:t> for Completeness Rubric V2 were determined by the </a:t>
            </a:r>
            <a:r>
              <a:rPr b="1" lang="en-US" sz="3600">
                <a:solidFill>
                  <a:srgbClr val="1F3864"/>
                </a:solidFill>
              </a:rPr>
              <a:t>NOAA Metadata Working Group</a:t>
            </a:r>
            <a:r>
              <a:rPr lang="en-US" sz="3600">
                <a:solidFill>
                  <a:srgbClr val="1F3864"/>
                </a:solidFill>
              </a:rPr>
              <a:t> and evolved from the first NOAA Rubric developed by Ted Habermann. </a:t>
            </a:r>
            <a:endParaRPr sz="3600">
              <a:solidFill>
                <a:srgbClr val="1F3864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002060"/>
              </a:solidFill>
            </a:endParaRPr>
          </a:p>
          <a:p>
            <a:pPr indent="0" lvl="0" marL="22860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19"/>
          <p:cNvSpPr txBox="1"/>
          <p:nvPr>
            <p:ph idx="4294967295" type="title"/>
          </p:nvPr>
        </p:nvSpPr>
        <p:spPr>
          <a:xfrm>
            <a:off x="279400" y="365125"/>
            <a:ext cx="115443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Arial Narrow"/>
              <a:buNone/>
            </a:pPr>
            <a:r>
              <a:rPr b="1" lang="en-US" sz="5400">
                <a:solidFill>
                  <a:srgbClr val="002060"/>
                </a:solidFill>
                <a:latin typeface="Arial Narrow"/>
                <a:ea typeface="Arial Narrow"/>
                <a:cs typeface="Arial Narrow"/>
                <a:sym typeface="Arial Narrow"/>
              </a:rPr>
              <a:t>History</a:t>
            </a:r>
            <a:endParaRPr b="1" sz="5400">
              <a:solidFill>
                <a:srgbClr val="00206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descr="Screen Shot 2017-05-22 at 2.45.17 PM.png" id="140" name="Google Shape;14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694400" y="4346050"/>
            <a:ext cx="1648875" cy="2404075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19"/>
          <p:cNvSpPr/>
          <p:nvPr/>
        </p:nvSpPr>
        <p:spPr>
          <a:xfrm>
            <a:off x="10635400" y="4248600"/>
            <a:ext cx="1413300" cy="1198500"/>
          </a:xfrm>
          <a:prstGeom prst="wedgeEllipseCallout">
            <a:avLst>
              <a:gd fmla="val -96446" name="adj1"/>
              <a:gd fmla="val -12539" name="adj2"/>
            </a:avLst>
          </a:prstGeom>
          <a:solidFill>
            <a:schemeClr val="lt2"/>
          </a:solidFill>
          <a:ln cap="flat" cmpd="sng" w="952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Hey, I know Ted! 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descr="Screen Shot 2017-05-22 at 2.45.17 PM.png" id="142" name="Google Shape;142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8200" y="5347975"/>
            <a:ext cx="1648875" cy="2404075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19"/>
          <p:cNvSpPr/>
          <p:nvPr/>
        </p:nvSpPr>
        <p:spPr>
          <a:xfrm>
            <a:off x="3320975" y="4469825"/>
            <a:ext cx="1648800" cy="1052100"/>
          </a:xfrm>
          <a:prstGeom prst="wedgeEllipseCallout">
            <a:avLst>
              <a:gd fmla="val -103199" name="adj1"/>
              <a:gd fmla="val 69722" name="adj2"/>
            </a:avLst>
          </a:prstGeom>
          <a:solidFill>
            <a:schemeClr val="lt2"/>
          </a:solidFill>
          <a:ln cap="flat" cmpd="sng" w="952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Me too!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descr="Screen Shot 2017-05-22 at 2.45.17 PM.png" id="144" name="Google Shape;144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13000" y="4966975"/>
            <a:ext cx="1648875" cy="2404075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19"/>
          <p:cNvSpPr/>
          <p:nvPr/>
        </p:nvSpPr>
        <p:spPr>
          <a:xfrm>
            <a:off x="6583675" y="3835175"/>
            <a:ext cx="1648800" cy="1052100"/>
          </a:xfrm>
          <a:prstGeom prst="wedgeEllipseCallout">
            <a:avLst>
              <a:gd fmla="val -67537" name="adj1"/>
              <a:gd fmla="val 109298" name="adj2"/>
            </a:avLst>
          </a:prstGeom>
          <a:solidFill>
            <a:schemeClr val="lt2"/>
          </a:solidFill>
          <a:ln cap="flat" cmpd="sng" w="952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Me three!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0"/>
          <p:cNvSpPr txBox="1"/>
          <p:nvPr>
            <p:ph idx="4294967295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96240" lvl="0" marL="32004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Calibri"/>
              <a:buChar char="•"/>
            </a:pPr>
            <a:r>
              <a:rPr lang="en-US" sz="3600">
                <a:solidFill>
                  <a:srgbClr val="002060"/>
                </a:solidFill>
              </a:rPr>
              <a:t>ISO 19115:2003 Geographic information -- Metadata</a:t>
            </a:r>
            <a:endParaRPr sz="3600">
              <a:solidFill>
                <a:srgbClr val="002060"/>
              </a:solidFill>
            </a:endParaRPr>
          </a:p>
          <a:p>
            <a:pPr indent="-396240" lvl="0" marL="32004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Calibri"/>
              <a:buChar char="•"/>
            </a:pPr>
            <a:r>
              <a:rPr lang="en-US" sz="3600">
                <a:solidFill>
                  <a:srgbClr val="002060"/>
                </a:solidFill>
              </a:rPr>
              <a:t>ISO 19115-2:2009 Geographic information -- Metadata -- Part 2: Extensions for imagery and gridded data</a:t>
            </a:r>
            <a:endParaRPr sz="3600">
              <a:solidFill>
                <a:srgbClr val="002060"/>
              </a:solidFill>
            </a:endParaRPr>
          </a:p>
          <a:p>
            <a:pPr indent="-396240" lvl="0" marL="32004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Calibri"/>
              <a:buChar char="•"/>
            </a:pPr>
            <a:r>
              <a:rPr lang="en-US" sz="3600">
                <a:solidFill>
                  <a:srgbClr val="002060"/>
                </a:solidFill>
              </a:rPr>
              <a:t>ISO 19139 Geographic information -- Metadata -- XML schema implementation</a:t>
            </a:r>
            <a:endParaRPr sz="3600">
              <a:solidFill>
                <a:srgbClr val="002060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3864"/>
              </a:buClr>
              <a:buFont typeface="Arial"/>
              <a:buNone/>
            </a:pPr>
            <a:r>
              <a:t/>
            </a:r>
            <a:endParaRPr sz="3600">
              <a:solidFill>
                <a:srgbClr val="002060"/>
              </a:solidFill>
            </a:endParaRPr>
          </a:p>
          <a:p>
            <a:pPr indent="0" lvl="0" marL="22860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002060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002060"/>
              </a:solidFill>
            </a:endParaRPr>
          </a:p>
          <a:p>
            <a:pPr indent="0" lvl="0" marL="22860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p20"/>
          <p:cNvSpPr txBox="1"/>
          <p:nvPr>
            <p:ph idx="4294967295" type="title"/>
          </p:nvPr>
        </p:nvSpPr>
        <p:spPr>
          <a:xfrm>
            <a:off x="279400" y="365125"/>
            <a:ext cx="115443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Arial Narrow"/>
              <a:buNone/>
            </a:pPr>
            <a:r>
              <a:rPr b="1" lang="en-US" sz="5400">
                <a:solidFill>
                  <a:srgbClr val="002060"/>
                </a:solidFill>
                <a:latin typeface="Arial Narrow"/>
                <a:ea typeface="Arial Narrow"/>
                <a:cs typeface="Arial Narrow"/>
                <a:sym typeface="Arial Narrow"/>
              </a:rPr>
              <a:t>Standards Supported by Rubric V2</a:t>
            </a:r>
            <a:endParaRPr b="1" sz="5400">
              <a:solidFill>
                <a:srgbClr val="00206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descr="Screen Shot 2017-05-22 at 2.45.17 PM.png" id="153" name="Google Shape;15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142200" y="4346050"/>
            <a:ext cx="1648875" cy="2404075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20"/>
          <p:cNvSpPr/>
          <p:nvPr/>
        </p:nvSpPr>
        <p:spPr>
          <a:xfrm>
            <a:off x="4903525" y="5242775"/>
            <a:ext cx="5488800" cy="1572900"/>
          </a:xfrm>
          <a:prstGeom prst="wedgeEllipseCallout">
            <a:avLst>
              <a:gd fmla="val 52421" name="adj1"/>
              <a:gd fmla="val -71713" name="adj2"/>
            </a:avLst>
          </a:prstGeom>
          <a:solidFill>
            <a:schemeClr val="lt2"/>
          </a:solidFill>
          <a:ln cap="flat" cmpd="sng" w="952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Just say: “The ISO 19*** Suite of Metadata Standards”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creen Shot 2017-05-22 at 2.45.17 PM.png" id="160" name="Google Shape;160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118950" y="5119950"/>
            <a:ext cx="1648875" cy="2404075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21"/>
          <p:cNvSpPr txBox="1"/>
          <p:nvPr>
            <p:ph idx="4294967295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1F3864"/>
                </a:solidFill>
              </a:rPr>
              <a:t>There are </a:t>
            </a:r>
            <a:r>
              <a:rPr b="1" lang="en-US" sz="3600">
                <a:solidFill>
                  <a:srgbClr val="1F3864"/>
                </a:solidFill>
              </a:rPr>
              <a:t>10 Categories. </a:t>
            </a:r>
            <a:r>
              <a:rPr lang="en-US" sz="3600">
                <a:solidFill>
                  <a:srgbClr val="1F3864"/>
                </a:solidFill>
              </a:rPr>
              <a:t>Each Category looks for the </a:t>
            </a:r>
            <a:endParaRPr sz="3600">
              <a:solidFill>
                <a:srgbClr val="1F3864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002060"/>
                </a:solidFill>
              </a:rPr>
              <a:t>existence</a:t>
            </a:r>
            <a:r>
              <a:rPr lang="en-US" sz="3600">
                <a:solidFill>
                  <a:srgbClr val="002060"/>
                </a:solidFill>
              </a:rPr>
              <a:t> of certain elements.</a:t>
            </a:r>
            <a:r>
              <a:rPr lang="en-US" sz="3600">
                <a:solidFill>
                  <a:srgbClr val="002060"/>
                </a:solidFill>
              </a:rPr>
              <a:t> </a:t>
            </a:r>
            <a:r>
              <a:rPr lang="en-US" sz="3600">
                <a:solidFill>
                  <a:srgbClr val="002060"/>
                </a:solidFill>
              </a:rPr>
              <a:t> </a:t>
            </a:r>
            <a:r>
              <a:rPr lang="en-US" sz="3600">
                <a:solidFill>
                  <a:srgbClr val="002060"/>
                </a:solidFill>
              </a:rPr>
              <a:t>It doesn’t know if the content is meaningful, but it does check a couple </a:t>
            </a:r>
            <a:endParaRPr sz="3600">
              <a:solidFill>
                <a:srgbClr val="002060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002060"/>
                </a:solidFill>
              </a:rPr>
              <a:t>codelist values to determine the required categories and some of the required elements.</a:t>
            </a:r>
            <a:endParaRPr sz="3600">
              <a:solidFill>
                <a:srgbClr val="002060"/>
              </a:solidFill>
            </a:endParaRPr>
          </a:p>
        </p:txBody>
      </p:sp>
      <p:sp>
        <p:nvSpPr>
          <p:cNvPr id="162" name="Google Shape;162;p21"/>
          <p:cNvSpPr txBox="1"/>
          <p:nvPr>
            <p:ph idx="4294967295" type="title"/>
          </p:nvPr>
        </p:nvSpPr>
        <p:spPr>
          <a:xfrm>
            <a:off x="279400" y="365125"/>
            <a:ext cx="115443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Arial Narrow"/>
              <a:buNone/>
            </a:pPr>
            <a:r>
              <a:rPr b="1" lang="en-US" sz="5400">
                <a:solidFill>
                  <a:srgbClr val="002060"/>
                </a:solidFill>
                <a:latin typeface="Arial Narrow"/>
                <a:ea typeface="Arial Narrow"/>
                <a:cs typeface="Arial Narrow"/>
                <a:sym typeface="Arial Narrow"/>
              </a:rPr>
              <a:t>About Completeness Rubric V2</a:t>
            </a:r>
            <a:endParaRPr b="1" sz="5400">
              <a:solidFill>
                <a:srgbClr val="00206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63" name="Google Shape;163;p21"/>
          <p:cNvSpPr/>
          <p:nvPr/>
        </p:nvSpPr>
        <p:spPr>
          <a:xfrm>
            <a:off x="6102100" y="5203325"/>
            <a:ext cx="3687600" cy="1506900"/>
          </a:xfrm>
          <a:prstGeom prst="wedgeEllipseCallout">
            <a:avLst>
              <a:gd fmla="val 68890" name="adj1"/>
              <a:gd fmla="val -25013" name="adj2"/>
            </a:avLst>
          </a:prstGeom>
          <a:solidFill>
            <a:schemeClr val="lt2"/>
          </a:solidFill>
          <a:ln cap="flat" cmpd="sng" w="952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The rubric supports different types of resources.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creen Shot 2017-05-22 at 2.45.17 PM.png" id="169" name="Google Shape;169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55100" y="6429950"/>
            <a:ext cx="1648875" cy="2404075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p22"/>
          <p:cNvSpPr txBox="1"/>
          <p:nvPr>
            <p:ph idx="4294967295" type="title"/>
          </p:nvPr>
        </p:nvSpPr>
        <p:spPr>
          <a:xfrm>
            <a:off x="279400" y="365125"/>
            <a:ext cx="115443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Arial Narrow"/>
              <a:buNone/>
            </a:pPr>
            <a:r>
              <a:rPr b="1" lang="en-US" sz="5400">
                <a:solidFill>
                  <a:srgbClr val="002060"/>
                </a:solidFill>
                <a:latin typeface="Arial Narrow"/>
                <a:ea typeface="Arial Narrow"/>
                <a:cs typeface="Arial Narrow"/>
                <a:sym typeface="Arial Narrow"/>
              </a:rPr>
              <a:t>Always Required Categories</a:t>
            </a:r>
            <a:endParaRPr b="1" sz="5400">
              <a:solidFill>
                <a:srgbClr val="00206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graphicFrame>
        <p:nvGraphicFramePr>
          <p:cNvPr id="171" name="Google Shape;171;p22"/>
          <p:cNvGraphicFramePr/>
          <p:nvPr/>
        </p:nvGraphicFramePr>
        <p:xfrm>
          <a:off x="389050" y="17775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{4D7DF6A4-D329-4BFE-A99B-F97A271734EB}</a:tableStyleId>
              </a:tblPr>
              <a:tblGrid>
                <a:gridCol w="1955650"/>
                <a:gridCol w="963475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US" sz="2300">
                          <a:solidFill>
                            <a:schemeClr val="dk1"/>
                          </a:solidFill>
                        </a:rPr>
                        <a:t>Category</a:t>
                      </a:r>
                      <a:endParaRPr b="1" sz="2300"/>
                    </a:p>
                  </a:txBody>
                  <a:tcPr marT="19050" marB="19050" marR="28575" marL="28575" anchor="ctr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300"/>
                        <a:t>Definition</a:t>
                      </a:r>
                      <a:endParaRPr b="1" sz="2300"/>
                    </a:p>
                  </a:txBody>
                  <a:tcPr marT="91425" marB="91425" marR="91425" marL="91425" anchor="ctr">
                    <a:solidFill>
                      <a:srgbClr val="EFEFEF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300"/>
                        <a:t>Identification</a:t>
                      </a:r>
                      <a:endParaRPr b="1" sz="2300"/>
                    </a:p>
                  </a:txBody>
                  <a:tcPr marT="19050" marB="19050" marR="28575" marL="28575" anchor="ctr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/>
                        <a:t>N</a:t>
                      </a:r>
                      <a:r>
                        <a:rPr lang="en-US" sz="2300"/>
                        <a:t>eeded for basic discovery of the resource.</a:t>
                      </a:r>
                      <a:endParaRPr sz="2300"/>
                    </a:p>
                  </a:txBody>
                  <a:tcPr marT="91425" marB="91425" marR="91425" marL="91425" anchor="ctr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300"/>
                        <a:t>Coverage</a:t>
                      </a:r>
                      <a:endParaRPr b="1" sz="2300"/>
                    </a:p>
                  </a:txBody>
                  <a:tcPr marT="19050" marB="19050" marR="28575" marL="28575" anchor="ctr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/>
                        <a:t>The extent of the resource, such as temporal range of content, geographic bounds of content and general place names. </a:t>
                      </a:r>
                      <a:endParaRPr sz="2300"/>
                    </a:p>
                  </a:txBody>
                  <a:tcPr marT="91425" marB="91425" marR="91425" marL="91425" anchor="ctr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300"/>
                        <a:t>History</a:t>
                      </a:r>
                      <a:endParaRPr b="1" sz="2300"/>
                    </a:p>
                  </a:txBody>
                  <a:tcPr marT="19050" marB="19050" marR="28575" marL="28575" anchor="ctr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/>
                        <a:t>How the resource was collected or processed. Acquisition subcategory is recommended for raw observations. Lineage subcategory is recommended for processed resources. </a:t>
                      </a:r>
                      <a:endParaRPr sz="2300"/>
                    </a:p>
                  </a:txBody>
                  <a:tcPr marT="91425" marB="91425" marR="91425" marL="91425" anchor="ctr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300"/>
                        <a:t>Connections</a:t>
                      </a:r>
                      <a:endParaRPr b="1" sz="2300"/>
                    </a:p>
                  </a:txBody>
                  <a:tcPr marT="19050" marB="19050" marR="28575" marL="28575" anchor="ctr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/>
                        <a:t>C</a:t>
                      </a:r>
                      <a:r>
                        <a:rPr lang="en-US" sz="2300"/>
                        <a:t>hecks that all URLs have a Function Code and either a Name or a Description.</a:t>
                      </a:r>
                      <a:endParaRPr sz="2300"/>
                    </a:p>
                  </a:txBody>
                  <a:tcPr marT="91425" marB="91425" marR="91425" marL="91425" anchor="ctr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</a:tr>
              <a:tr h="4726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300"/>
                        <a:t>Metadata</a:t>
                      </a:r>
                      <a:endParaRPr b="1" sz="2300"/>
                    </a:p>
                  </a:txBody>
                  <a:tcPr marT="19050" marB="19050" marR="28575" marL="28575" anchor="ctr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/>
                        <a:t>I</a:t>
                      </a:r>
                      <a:r>
                        <a:rPr lang="en-US" sz="2300"/>
                        <a:t>nformation about the metadata record.</a:t>
                      </a:r>
                      <a:endParaRPr sz="2300"/>
                    </a:p>
                  </a:txBody>
                  <a:tcPr marT="91425" marB="91425" marR="91425" marL="91425" anchor="ctr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</a:tr>
            </a:tbl>
          </a:graphicData>
        </a:graphic>
      </p:graphicFrame>
      <p:sp>
        <p:nvSpPr>
          <p:cNvPr id="172" name="Google Shape;172;p22"/>
          <p:cNvSpPr/>
          <p:nvPr/>
        </p:nvSpPr>
        <p:spPr>
          <a:xfrm>
            <a:off x="9150775" y="5498625"/>
            <a:ext cx="2362500" cy="1167600"/>
          </a:xfrm>
          <a:prstGeom prst="cloudCallout">
            <a:avLst>
              <a:gd fmla="val -55915" name="adj1"/>
              <a:gd fmla="val 53366" name="adj2"/>
            </a:avLst>
          </a:prstGeom>
          <a:solidFill>
            <a:schemeClr val="lt2"/>
          </a:solidFill>
          <a:ln cap="flat" cmpd="sng" w="952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This slide needs more room...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3"/>
          <p:cNvSpPr txBox="1"/>
          <p:nvPr>
            <p:ph idx="4294967295" type="title"/>
          </p:nvPr>
        </p:nvSpPr>
        <p:spPr>
          <a:xfrm>
            <a:off x="279400" y="365125"/>
            <a:ext cx="115443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Arial Narrow"/>
              <a:buNone/>
            </a:pPr>
            <a:r>
              <a:rPr b="1" lang="en-US" sz="5400">
                <a:solidFill>
                  <a:srgbClr val="002060"/>
                </a:solidFill>
                <a:latin typeface="Arial Narrow"/>
                <a:ea typeface="Arial Narrow"/>
                <a:cs typeface="Arial Narrow"/>
                <a:sym typeface="Arial Narrow"/>
              </a:rPr>
              <a:t>Mostly</a:t>
            </a:r>
            <a:r>
              <a:rPr b="1" lang="en-US" sz="5400">
                <a:solidFill>
                  <a:srgbClr val="002060"/>
                </a:solidFill>
                <a:latin typeface="Arial Narrow"/>
                <a:ea typeface="Arial Narrow"/>
                <a:cs typeface="Arial Narrow"/>
                <a:sym typeface="Arial Narrow"/>
              </a:rPr>
              <a:t> Required Categories</a:t>
            </a:r>
            <a:endParaRPr b="1" sz="5400">
              <a:solidFill>
                <a:srgbClr val="00206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graphicFrame>
        <p:nvGraphicFramePr>
          <p:cNvPr id="179" name="Google Shape;179;p23"/>
          <p:cNvGraphicFramePr/>
          <p:nvPr/>
        </p:nvGraphicFramePr>
        <p:xfrm>
          <a:off x="205750" y="18288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{4D7DF6A4-D329-4BFE-A99B-F97A271734EB}</a:tableStyleId>
              </a:tblPr>
              <a:tblGrid>
                <a:gridCol w="1994575"/>
                <a:gridCol w="98266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300">
                          <a:solidFill>
                            <a:schemeClr val="dk1"/>
                          </a:solidFill>
                        </a:rPr>
                        <a:t>Category</a:t>
                      </a:r>
                      <a:endParaRPr b="1" sz="2300"/>
                    </a:p>
                  </a:txBody>
                  <a:tcPr marT="19050" marB="19050" marR="28575" marL="28575" anchor="ctr"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300"/>
                        <a:t>Definition</a:t>
                      </a:r>
                      <a:endParaRPr b="1" sz="2300"/>
                    </a:p>
                  </a:txBody>
                  <a:tcPr marT="91425" marB="91425" marR="91425" marL="91425" anchor="ctr">
                    <a:solidFill>
                      <a:srgbClr val="EFEFEF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300"/>
                        <a:t>Access</a:t>
                      </a:r>
                      <a:endParaRPr b="1" sz="2300"/>
                    </a:p>
                  </a:txBody>
                  <a:tcPr marT="19050" marB="19050" marR="28575" marL="28575" anchor="ctr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/>
                        <a:t>How to obtain the data, including formats, access points, distribution contacts and disclaimer statements. Not required when Resource Hierarchy Level='fieldSession' or Status = 'planned'.</a:t>
                      </a:r>
                      <a:endParaRPr sz="2300"/>
                    </a:p>
                  </a:txBody>
                  <a:tcPr marT="91425" marB="91425" marR="91425" marL="91425" anchor="ctr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300"/>
                        <a:t>Content</a:t>
                      </a:r>
                      <a:endParaRPr b="1" sz="2300"/>
                    </a:p>
                  </a:txBody>
                  <a:tcPr marT="19050" marB="19050" marR="28575" marL="28575" anchor="ctr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/>
                        <a:t>I</a:t>
                      </a:r>
                      <a:r>
                        <a:rPr lang="en-US" sz="2300"/>
                        <a:t>dentifies the parameters, variables or features of the resource and can be documented with at least one of the two subcategories: Attributes or Features. Not Required when Resource Hierarchy Level = 'fieldSession'.</a:t>
                      </a:r>
                      <a:endParaRPr sz="2300"/>
                    </a:p>
                  </a:txBody>
                  <a:tcPr marT="91425" marB="91425" marR="91425" marL="91425" anchor="ctr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300"/>
                        <a:t>Quality</a:t>
                      </a:r>
                      <a:endParaRPr b="1" sz="2300"/>
                    </a:p>
                  </a:txBody>
                  <a:tcPr marT="19050" marB="19050" marR="28575" marL="28575" anchor="ctr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/>
                        <a:t>Reports on how complete or accurate a </a:t>
                      </a:r>
                      <a:endParaRPr sz="2300"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/>
                        <a:t>resource is. Not required when Resource </a:t>
                      </a:r>
                      <a:endParaRPr sz="2300"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/>
                        <a:t>Hierarchy Level = 'fieldSession'.</a:t>
                      </a:r>
                      <a:endParaRPr sz="2300"/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  <p:pic>
        <p:nvPicPr>
          <p:cNvPr descr="Screen Shot 2017-05-22 at 2.45.17 PM.png" id="180" name="Google Shape;180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09575" y="5705450"/>
            <a:ext cx="1648875" cy="2404075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23"/>
          <p:cNvSpPr/>
          <p:nvPr/>
        </p:nvSpPr>
        <p:spPr>
          <a:xfrm>
            <a:off x="8838525" y="5118475"/>
            <a:ext cx="3277800" cy="1643100"/>
          </a:xfrm>
          <a:prstGeom prst="wedgeEllipseCallout">
            <a:avLst>
              <a:gd fmla="val -60786" name="adj1"/>
              <a:gd fmla="val 16709" name="adj2"/>
            </a:avLst>
          </a:prstGeom>
          <a:solidFill>
            <a:schemeClr val="lt2"/>
          </a:solidFill>
          <a:ln cap="flat" cmpd="sng" w="952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Rubric doesn’t require planned data to have data download URLs.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creen Shot 2017-05-22 at 2.45.17 PM.png" id="187" name="Google Shape;187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350969" y="4348550"/>
            <a:ext cx="1648875" cy="2404075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24"/>
          <p:cNvSpPr txBox="1"/>
          <p:nvPr>
            <p:ph idx="4294967295" type="title"/>
          </p:nvPr>
        </p:nvSpPr>
        <p:spPr>
          <a:xfrm>
            <a:off x="279400" y="365125"/>
            <a:ext cx="115443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Arial Narrow"/>
              <a:buNone/>
            </a:pPr>
            <a:r>
              <a:rPr b="1" lang="en-US" sz="5400">
                <a:solidFill>
                  <a:srgbClr val="002060"/>
                </a:solidFill>
                <a:latin typeface="Arial Narrow"/>
                <a:ea typeface="Arial Narrow"/>
                <a:cs typeface="Arial Narrow"/>
                <a:sym typeface="Arial Narrow"/>
              </a:rPr>
              <a:t>Highly Recommended</a:t>
            </a:r>
            <a:r>
              <a:rPr b="1" lang="en-US" sz="5400">
                <a:solidFill>
                  <a:srgbClr val="002060"/>
                </a:solidFill>
                <a:latin typeface="Arial Narrow"/>
                <a:ea typeface="Arial Narrow"/>
                <a:cs typeface="Arial Narrow"/>
                <a:sym typeface="Arial Narrow"/>
              </a:rPr>
              <a:t> Categories</a:t>
            </a:r>
            <a:endParaRPr b="1" sz="5400">
              <a:solidFill>
                <a:srgbClr val="00206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graphicFrame>
        <p:nvGraphicFramePr>
          <p:cNvPr id="189" name="Google Shape;189;p24"/>
          <p:cNvGraphicFramePr/>
          <p:nvPr/>
        </p:nvGraphicFramePr>
        <p:xfrm>
          <a:off x="952500" y="19812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{4D7DF6A4-D329-4BFE-A99B-F97A271734EB}</a:tableStyleId>
              </a:tblPr>
              <a:tblGrid>
                <a:gridCol w="1735725"/>
                <a:gridCol w="8551275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>
                          <a:solidFill>
                            <a:schemeClr val="dk1"/>
                          </a:solidFill>
                        </a:rPr>
                        <a:t>Category</a:t>
                      </a:r>
                      <a:endParaRPr b="1" sz="2000"/>
                    </a:p>
                  </a:txBody>
                  <a:tcPr marT="19050" marB="19050" marR="28575" marL="28575" anchor="ctr"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/>
                        <a:t>Definition</a:t>
                      </a:r>
                      <a:endParaRPr b="1" sz="2000"/>
                    </a:p>
                  </a:txBody>
                  <a:tcPr marT="91425" marB="91425" marR="91425" marL="91425" anchor="ctr">
                    <a:solidFill>
                      <a:srgbClr val="EFEFEF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/>
                        <a:t>Associated Resources</a:t>
                      </a:r>
                      <a:endParaRPr b="1" sz="2000"/>
                    </a:p>
                  </a:txBody>
                  <a:tcPr marT="19050" marB="19050" marR="28575" marL="28575" anchor="ctr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/>
                        <a:t>Citations to related papers, sister resources, projects or programs.</a:t>
                      </a:r>
                      <a:endParaRPr sz="2000"/>
                    </a:p>
                  </a:txBody>
                  <a:tcPr marT="91425" marB="91425" marR="91425" marL="91425" anchor="ctr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/>
                        <a:t>Attribution</a:t>
                      </a:r>
                      <a:endParaRPr b="1" sz="2000"/>
                    </a:p>
                  </a:txBody>
                  <a:tcPr marT="19050" marB="19050" marR="28575" marL="28575" anchor="ctr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/>
                        <a:t>Information to cite the resource and provide proper credit, such as creator names, publisher names and a Digital Object Identifier (DOI).</a:t>
                      </a:r>
                      <a:endParaRPr sz="2000"/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  <p:sp>
        <p:nvSpPr>
          <p:cNvPr id="190" name="Google Shape;190;p24"/>
          <p:cNvSpPr/>
          <p:nvPr/>
        </p:nvSpPr>
        <p:spPr>
          <a:xfrm>
            <a:off x="7130825" y="4113775"/>
            <a:ext cx="3168900" cy="1697400"/>
          </a:xfrm>
          <a:prstGeom prst="wedgeEllipseCallout">
            <a:avLst>
              <a:gd fmla="val 65982" name="adj1"/>
              <a:gd fmla="val -2807" name="adj2"/>
            </a:avLst>
          </a:prstGeom>
          <a:solidFill>
            <a:schemeClr val="lt2"/>
          </a:solidFill>
          <a:ln cap="flat" cmpd="sng" w="952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Sometimes, we just don’t have this level of detail...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descr="Screen Shot 2017-05-22 at 2.45.17 PM.png" id="191" name="Google Shape;191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52500" y="4272350"/>
            <a:ext cx="1648875" cy="2404075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Google Shape;192;p24"/>
          <p:cNvSpPr/>
          <p:nvPr/>
        </p:nvSpPr>
        <p:spPr>
          <a:xfrm>
            <a:off x="2764300" y="4360975"/>
            <a:ext cx="3969900" cy="1450200"/>
          </a:xfrm>
          <a:prstGeom prst="wedgeEllipseCallout">
            <a:avLst>
              <a:gd fmla="val -63429" name="adj1"/>
              <a:gd fmla="val -27769" name="adj2"/>
            </a:avLst>
          </a:prstGeom>
          <a:solidFill>
            <a:schemeClr val="lt2"/>
          </a:solidFill>
          <a:ln cap="flat" cmpd="sng" w="952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This info seems really important! How come it is not required?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creen Shot 2017-05-22 at 2.45.17 PM.png" id="198" name="Google Shape;198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833242">
            <a:off x="10350820" y="4052775"/>
            <a:ext cx="1648875" cy="2404075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25"/>
          <p:cNvSpPr txBox="1"/>
          <p:nvPr>
            <p:ph idx="4294967295" type="title"/>
          </p:nvPr>
        </p:nvSpPr>
        <p:spPr>
          <a:xfrm>
            <a:off x="279400" y="365125"/>
            <a:ext cx="115443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Arial Narrow"/>
              <a:buNone/>
            </a:pPr>
            <a:r>
              <a:rPr b="1" lang="en-US" sz="5400">
                <a:solidFill>
                  <a:srgbClr val="002060"/>
                </a:solidFill>
                <a:latin typeface="Arial Narrow"/>
                <a:ea typeface="Arial Narrow"/>
                <a:cs typeface="Arial Narrow"/>
                <a:sym typeface="Arial Narrow"/>
              </a:rPr>
              <a:t>Understanding the Rubric Report</a:t>
            </a:r>
            <a:endParaRPr b="1" sz="5400">
              <a:solidFill>
                <a:srgbClr val="00206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descr="Screen Shot 2017-05-22 at 7.10.18 PM.png" id="200" name="Google Shape;200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7350" y="1689975"/>
            <a:ext cx="10345875" cy="5088250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25"/>
          <p:cNvSpPr/>
          <p:nvPr/>
        </p:nvSpPr>
        <p:spPr>
          <a:xfrm rot="463833">
            <a:off x="3976115" y="2085818"/>
            <a:ext cx="3242772" cy="850714"/>
          </a:xfrm>
          <a:prstGeom prst="leftArrowCallout">
            <a:avLst>
              <a:gd fmla="val 25000" name="adj1"/>
              <a:gd fmla="val 25000" name="adj2"/>
              <a:gd fmla="val 25000" name="adj3"/>
              <a:gd fmla="val 77214" name="adj4"/>
            </a:avLst>
          </a:prstGeom>
          <a:solidFill>
            <a:schemeClr val="accent4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Total Score + Extra Credit Points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2" name="Google Shape;202;p25"/>
          <p:cNvSpPr/>
          <p:nvPr/>
        </p:nvSpPr>
        <p:spPr>
          <a:xfrm>
            <a:off x="8369775" y="5057600"/>
            <a:ext cx="1924200" cy="1800300"/>
          </a:xfrm>
          <a:prstGeom prst="upArrowCallout">
            <a:avLst>
              <a:gd fmla="val 25000" name="adj1"/>
              <a:gd fmla="val 25000" name="adj2"/>
              <a:gd fmla="val 25000" name="adj3"/>
              <a:gd fmla="val 64977" name="adj4"/>
            </a:avLst>
          </a:prstGeom>
          <a:solidFill>
            <a:schemeClr val="accent4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Report Bugs or Request New Features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3" name="Google Shape;203;p25"/>
          <p:cNvSpPr/>
          <p:nvPr/>
        </p:nvSpPr>
        <p:spPr>
          <a:xfrm>
            <a:off x="975750" y="1871575"/>
            <a:ext cx="3051000" cy="794700"/>
          </a:xfrm>
          <a:prstGeom prst="ellipse">
            <a:avLst/>
          </a:prstGeom>
          <a:noFill/>
          <a:ln cap="flat" cmpd="sng" w="2857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Google Shape;204;p25"/>
          <p:cNvSpPr/>
          <p:nvPr/>
        </p:nvSpPr>
        <p:spPr>
          <a:xfrm rot="5400000">
            <a:off x="840650" y="4206775"/>
            <a:ext cx="3637500" cy="1525500"/>
          </a:xfrm>
          <a:prstGeom prst="ellipse">
            <a:avLst/>
          </a:prstGeom>
          <a:noFill/>
          <a:ln cap="flat" cmpd="sng" w="2857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" name="Google Shape;205;p25"/>
          <p:cNvSpPr/>
          <p:nvPr/>
        </p:nvSpPr>
        <p:spPr>
          <a:xfrm>
            <a:off x="7421475" y="2882750"/>
            <a:ext cx="2776200" cy="1592700"/>
          </a:xfrm>
          <a:prstGeom prst="ellipse">
            <a:avLst/>
          </a:prstGeom>
          <a:noFill/>
          <a:ln cap="flat" cmpd="sng" w="2857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25"/>
          <p:cNvSpPr/>
          <p:nvPr/>
        </p:nvSpPr>
        <p:spPr>
          <a:xfrm rot="-1205714">
            <a:off x="10055633" y="1415580"/>
            <a:ext cx="1414511" cy="628953"/>
          </a:xfrm>
          <a:prstGeom prst="leftArrowCallout">
            <a:avLst>
              <a:gd fmla="val 25000" name="adj1"/>
              <a:gd fmla="val 25000" name="adj2"/>
              <a:gd fmla="val 25000" name="adj3"/>
              <a:gd fmla="val 72624" name="adj4"/>
            </a:avLst>
          </a:prstGeom>
          <a:solidFill>
            <a:schemeClr val="accent4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About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7" name="Google Shape;207;p25"/>
          <p:cNvSpPr/>
          <p:nvPr/>
        </p:nvSpPr>
        <p:spPr>
          <a:xfrm>
            <a:off x="7691525" y="1932485"/>
            <a:ext cx="1544400" cy="708600"/>
          </a:xfrm>
          <a:prstGeom prst="ellipse">
            <a:avLst/>
          </a:prstGeom>
          <a:noFill/>
          <a:ln cap="flat" cmpd="sng" w="2857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8" name="Google Shape;208;p25"/>
          <p:cNvSpPr/>
          <p:nvPr/>
        </p:nvSpPr>
        <p:spPr>
          <a:xfrm>
            <a:off x="5513850" y="5814225"/>
            <a:ext cx="2177700" cy="963900"/>
          </a:xfrm>
          <a:prstGeom prst="downArrowCallout">
            <a:avLst>
              <a:gd fmla="val 25000" name="adj1"/>
              <a:gd fmla="val 25000" name="adj2"/>
              <a:gd fmla="val 25000" name="adj3"/>
              <a:gd fmla="val 64977" name="adj4"/>
            </a:avLst>
          </a:prstGeom>
          <a:solidFill>
            <a:schemeClr val="accent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There’s more below the fold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9" name="Google Shape;209;p25"/>
          <p:cNvSpPr/>
          <p:nvPr/>
        </p:nvSpPr>
        <p:spPr>
          <a:xfrm rot="313">
            <a:off x="3092300" y="4553200"/>
            <a:ext cx="3298500" cy="1068000"/>
          </a:xfrm>
          <a:prstGeom prst="leftArrowCallout">
            <a:avLst>
              <a:gd fmla="val 25000" name="adj1"/>
              <a:gd fmla="val 25000" name="adj2"/>
              <a:gd fmla="val 25000" name="adj3"/>
              <a:gd fmla="val 78334" name="adj4"/>
            </a:avLst>
          </a:prstGeom>
          <a:solidFill>
            <a:schemeClr val="accent4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Category</a:t>
            </a: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 Scores + Extra Credit Points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0" name="Google Shape;210;p25"/>
          <p:cNvSpPr/>
          <p:nvPr/>
        </p:nvSpPr>
        <p:spPr>
          <a:xfrm>
            <a:off x="1432950" y="2557375"/>
            <a:ext cx="3051000" cy="794700"/>
          </a:xfrm>
          <a:prstGeom prst="ellipse">
            <a:avLst/>
          </a:prstGeom>
          <a:noFill/>
          <a:ln cap="flat" cmpd="sng" w="2857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25"/>
          <p:cNvSpPr/>
          <p:nvPr/>
        </p:nvSpPr>
        <p:spPr>
          <a:xfrm rot="1139356">
            <a:off x="3619098" y="3134410"/>
            <a:ext cx="2882994" cy="892282"/>
          </a:xfrm>
          <a:prstGeom prst="leftArrowCallout">
            <a:avLst>
              <a:gd fmla="val 25000" name="adj1"/>
              <a:gd fmla="val 25000" name="adj2"/>
              <a:gd fmla="val 25000" name="adj3"/>
              <a:gd fmla="val 79644" name="adj4"/>
            </a:avLst>
          </a:prstGeom>
          <a:solidFill>
            <a:schemeClr val="accent4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Hierarchy and Status Codelists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creen Shot 2017-05-22 at 2.45.17 PM.png" id="217" name="Google Shape;217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1430962">
            <a:off x="695020" y="4223225"/>
            <a:ext cx="1648875" cy="240407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creen Shot 2017-05-22 at 8.02.53 PM.png" id="218" name="Google Shape;218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09303" y="1690825"/>
            <a:ext cx="9477621" cy="5037250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26"/>
          <p:cNvSpPr txBox="1"/>
          <p:nvPr>
            <p:ph idx="4294967295" type="title"/>
          </p:nvPr>
        </p:nvSpPr>
        <p:spPr>
          <a:xfrm>
            <a:off x="279400" y="365125"/>
            <a:ext cx="115443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Arial Narrow"/>
              <a:buNone/>
            </a:pPr>
            <a:r>
              <a:rPr b="1" lang="en-US" sz="5400">
                <a:solidFill>
                  <a:srgbClr val="002060"/>
                </a:solidFill>
                <a:latin typeface="Arial Narrow"/>
                <a:ea typeface="Arial Narrow"/>
                <a:cs typeface="Arial Narrow"/>
                <a:sym typeface="Arial Narrow"/>
              </a:rPr>
              <a:t>Understanding the Rubric Report</a:t>
            </a:r>
            <a:endParaRPr b="1" sz="5400">
              <a:solidFill>
                <a:srgbClr val="00206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220" name="Google Shape;220;p26"/>
          <p:cNvSpPr/>
          <p:nvPr/>
        </p:nvSpPr>
        <p:spPr>
          <a:xfrm rot="463519">
            <a:off x="8913693" y="1855012"/>
            <a:ext cx="2486165" cy="643626"/>
          </a:xfrm>
          <a:prstGeom prst="leftArrowCallout">
            <a:avLst>
              <a:gd fmla="val 25000" name="adj1"/>
              <a:gd fmla="val 25000" name="adj2"/>
              <a:gd fmla="val 25000" name="adj3"/>
              <a:gd fmla="val 77214" name="adj4"/>
            </a:avLst>
          </a:prstGeom>
          <a:solidFill>
            <a:schemeClr val="accent4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Category Tabs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1" name="Google Shape;221;p26"/>
          <p:cNvSpPr/>
          <p:nvPr/>
        </p:nvSpPr>
        <p:spPr>
          <a:xfrm>
            <a:off x="948300" y="1541750"/>
            <a:ext cx="7933500" cy="808500"/>
          </a:xfrm>
          <a:prstGeom prst="ellipse">
            <a:avLst/>
          </a:prstGeom>
          <a:noFill/>
          <a:ln cap="flat" cmpd="sng" w="2857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2" name="Google Shape;222;p26"/>
          <p:cNvSpPr/>
          <p:nvPr/>
        </p:nvSpPr>
        <p:spPr>
          <a:xfrm>
            <a:off x="948300" y="2198950"/>
            <a:ext cx="1539300" cy="740700"/>
          </a:xfrm>
          <a:prstGeom prst="ellipse">
            <a:avLst/>
          </a:prstGeom>
          <a:noFill/>
          <a:ln cap="flat" cmpd="sng" w="2857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Google Shape;223;p26"/>
          <p:cNvSpPr/>
          <p:nvPr/>
        </p:nvSpPr>
        <p:spPr>
          <a:xfrm rot="1079">
            <a:off x="2368325" y="2247550"/>
            <a:ext cx="2868000" cy="643500"/>
          </a:xfrm>
          <a:prstGeom prst="leftArrowCallout">
            <a:avLst>
              <a:gd fmla="val 25000" name="adj1"/>
              <a:gd fmla="val 25000" name="adj2"/>
              <a:gd fmla="val 25000" name="adj3"/>
              <a:gd fmla="val 77214" name="adj4"/>
            </a:avLst>
          </a:prstGeom>
          <a:solidFill>
            <a:schemeClr val="accent4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Category Score + Extra Credit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4" name="Google Shape;224;p26"/>
          <p:cNvSpPr/>
          <p:nvPr/>
        </p:nvSpPr>
        <p:spPr>
          <a:xfrm>
            <a:off x="1339975" y="3379975"/>
            <a:ext cx="893400" cy="808500"/>
          </a:xfrm>
          <a:prstGeom prst="upArrowCallout">
            <a:avLst>
              <a:gd fmla="val 25000" name="adj1"/>
              <a:gd fmla="val 25000" name="adj2"/>
              <a:gd fmla="val 25000" name="adj3"/>
              <a:gd fmla="val 53989" name="adj4"/>
            </a:avLst>
          </a:prstGeom>
          <a:solidFill>
            <a:schemeClr val="accent4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Label 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5" name="Google Shape;225;p26"/>
          <p:cNvSpPr/>
          <p:nvPr/>
        </p:nvSpPr>
        <p:spPr>
          <a:xfrm>
            <a:off x="2330575" y="3379975"/>
            <a:ext cx="893400" cy="808500"/>
          </a:xfrm>
          <a:prstGeom prst="upArrowCallout">
            <a:avLst>
              <a:gd fmla="val 25000" name="adj1"/>
              <a:gd fmla="val 25000" name="adj2"/>
              <a:gd fmla="val 25000" name="adj3"/>
              <a:gd fmla="val 53989" name="adj4"/>
            </a:avLst>
          </a:prstGeom>
          <a:solidFill>
            <a:schemeClr val="accent4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Rule</a:t>
            </a: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6" name="Google Shape;226;p26"/>
          <p:cNvSpPr/>
          <p:nvPr/>
        </p:nvSpPr>
        <p:spPr>
          <a:xfrm>
            <a:off x="3321175" y="3379975"/>
            <a:ext cx="893400" cy="808500"/>
          </a:xfrm>
          <a:prstGeom prst="upArrowCallout">
            <a:avLst>
              <a:gd fmla="val 25000" name="adj1"/>
              <a:gd fmla="val 25000" name="adj2"/>
              <a:gd fmla="val 25000" name="adj3"/>
              <a:gd fmla="val 53989" name="adj4"/>
            </a:avLst>
          </a:prstGeom>
          <a:solidFill>
            <a:schemeClr val="accent4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Score</a:t>
            </a: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7" name="Google Shape;227;p26"/>
          <p:cNvSpPr/>
          <p:nvPr/>
        </p:nvSpPr>
        <p:spPr>
          <a:xfrm>
            <a:off x="4997575" y="3456175"/>
            <a:ext cx="1375500" cy="740700"/>
          </a:xfrm>
          <a:prstGeom prst="upArrowCallout">
            <a:avLst>
              <a:gd fmla="val 25000" name="adj1"/>
              <a:gd fmla="val 25000" name="adj2"/>
              <a:gd fmla="val 25000" name="adj3"/>
              <a:gd fmla="val 53989" name="adj4"/>
            </a:avLst>
          </a:prstGeom>
          <a:solidFill>
            <a:schemeClr val="accent4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Content</a:t>
            </a: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8" name="Google Shape;228;p26"/>
          <p:cNvSpPr/>
          <p:nvPr/>
        </p:nvSpPr>
        <p:spPr>
          <a:xfrm>
            <a:off x="8197975" y="3379975"/>
            <a:ext cx="1271400" cy="808500"/>
          </a:xfrm>
          <a:prstGeom prst="upArrowCallout">
            <a:avLst>
              <a:gd fmla="val 25000" name="adj1"/>
              <a:gd fmla="val 25000" name="adj2"/>
              <a:gd fmla="val 25000" name="adj3"/>
              <a:gd fmla="val 53989" name="adj4"/>
            </a:avLst>
          </a:prstGeom>
          <a:solidFill>
            <a:schemeClr val="accent4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Guidance</a:t>
            </a: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creen Shot 2017-05-22 at 2.45.17 PM.png" id="234" name="Google Shape;234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32644" y="1466950"/>
            <a:ext cx="1648875" cy="2404075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27"/>
          <p:cNvSpPr txBox="1"/>
          <p:nvPr>
            <p:ph idx="4294967295" type="title"/>
          </p:nvPr>
        </p:nvSpPr>
        <p:spPr>
          <a:xfrm>
            <a:off x="279400" y="365125"/>
            <a:ext cx="115443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Arial Narrow"/>
              <a:buNone/>
            </a:pPr>
            <a:r>
              <a:rPr b="1" lang="en-US" sz="5400">
                <a:solidFill>
                  <a:srgbClr val="002060"/>
                </a:solidFill>
                <a:latin typeface="Arial Narrow"/>
                <a:ea typeface="Arial Narrow"/>
                <a:cs typeface="Arial Narrow"/>
                <a:sym typeface="Arial Narrow"/>
              </a:rPr>
              <a:t>Rubric Guidance Tips</a:t>
            </a:r>
            <a:endParaRPr b="1" sz="5400">
              <a:solidFill>
                <a:srgbClr val="00206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descr="Screen Shot 2017-05-22 at 8.42.18 PM.png" id="236" name="Google Shape;236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9400" y="1914000"/>
            <a:ext cx="7111775" cy="36466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creen Shot 2017-05-22 at 8.44.12 PM.png" id="237" name="Google Shape;237;p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787999" y="1690837"/>
            <a:ext cx="3911999" cy="4392425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27"/>
          <p:cNvSpPr/>
          <p:nvPr/>
        </p:nvSpPr>
        <p:spPr>
          <a:xfrm>
            <a:off x="879600" y="3221913"/>
            <a:ext cx="2679900" cy="1030800"/>
          </a:xfrm>
          <a:prstGeom prst="ellipse">
            <a:avLst/>
          </a:prstGeom>
          <a:noFill/>
          <a:ln cap="flat" cmpd="sng" w="2857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27"/>
          <p:cNvSpPr/>
          <p:nvPr/>
        </p:nvSpPr>
        <p:spPr>
          <a:xfrm rot="-1439303">
            <a:off x="3432952" y="2612786"/>
            <a:ext cx="4649595" cy="536925"/>
          </a:xfrm>
          <a:prstGeom prst="rightArrowCallout">
            <a:avLst>
              <a:gd fmla="val 25000" name="adj1"/>
              <a:gd fmla="val 25000" name="adj2"/>
              <a:gd fmla="val 25000" name="adj3"/>
              <a:gd fmla="val 88495" name="adj4"/>
            </a:avLst>
          </a:prstGeom>
          <a:solidFill>
            <a:schemeClr val="accent4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Links to ISO Explorer wiki pages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0" name="Google Shape;240;p27"/>
          <p:cNvSpPr/>
          <p:nvPr/>
        </p:nvSpPr>
        <p:spPr>
          <a:xfrm>
            <a:off x="343575" y="4975150"/>
            <a:ext cx="4617900" cy="522300"/>
          </a:xfrm>
          <a:prstGeom prst="rect">
            <a:avLst/>
          </a:prstGeom>
          <a:noFill/>
          <a:ln cap="flat" cmpd="sng" w="2857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1" name="Google Shape;241;p27"/>
          <p:cNvSpPr/>
          <p:nvPr/>
        </p:nvSpPr>
        <p:spPr>
          <a:xfrm>
            <a:off x="2789925" y="5401200"/>
            <a:ext cx="3504600" cy="1140600"/>
          </a:xfrm>
          <a:prstGeom prst="upArrowCallout">
            <a:avLst>
              <a:gd fmla="val 25000" name="adj1"/>
              <a:gd fmla="val 25000" name="adj2"/>
              <a:gd fmla="val 25000" name="adj3"/>
              <a:gd fmla="val 64977" name="adj4"/>
            </a:avLst>
          </a:prstGeom>
          <a:solidFill>
            <a:schemeClr val="accent4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C</a:t>
            </a: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opy Xpath and find location in XML record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8"/>
          <p:cNvSpPr txBox="1"/>
          <p:nvPr>
            <p:ph idx="4294967295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57200" lvl="0" marL="457200" rtl="0" algn="l">
              <a:spcBef>
                <a:spcPts val="1000"/>
              </a:spcBef>
              <a:spcAft>
                <a:spcPts val="0"/>
              </a:spcAft>
              <a:buClr>
                <a:srgbClr val="1F3864"/>
              </a:buClr>
              <a:buSzPts val="3600"/>
              <a:buChar char="●"/>
            </a:pPr>
            <a:r>
              <a:rPr lang="en-US" sz="3600">
                <a:solidFill>
                  <a:srgbClr val="1F3864"/>
                </a:solidFill>
              </a:rPr>
              <a:t>While developing templates</a:t>
            </a:r>
            <a:endParaRPr sz="3600">
              <a:solidFill>
                <a:srgbClr val="1F3864"/>
              </a:solidFill>
            </a:endParaRPr>
          </a:p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Clr>
                <a:srgbClr val="1F3864"/>
              </a:buClr>
              <a:buSzPts val="3600"/>
              <a:buChar char="●"/>
            </a:pPr>
            <a:r>
              <a:rPr lang="en-US" sz="3600">
                <a:solidFill>
                  <a:srgbClr val="1F3864"/>
                </a:solidFill>
              </a:rPr>
              <a:t>While developing a solution that will produce high quality metadata </a:t>
            </a:r>
            <a:endParaRPr sz="3600">
              <a:solidFill>
                <a:srgbClr val="1F3864"/>
              </a:solidFill>
            </a:endParaRPr>
          </a:p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Clr>
                <a:srgbClr val="1F3864"/>
              </a:buClr>
              <a:buSzPts val="3600"/>
              <a:buChar char="●"/>
            </a:pPr>
            <a:r>
              <a:rPr lang="en-US" sz="3600">
                <a:solidFill>
                  <a:srgbClr val="1F3864"/>
                </a:solidFill>
              </a:rPr>
              <a:t>While editing individual records</a:t>
            </a:r>
            <a:endParaRPr sz="3600">
              <a:solidFill>
                <a:srgbClr val="1F3864"/>
              </a:solidFill>
            </a:endParaRPr>
          </a:p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Clr>
                <a:srgbClr val="1F3864"/>
              </a:buClr>
              <a:buSzPts val="3600"/>
              <a:buChar char="●"/>
            </a:pPr>
            <a:r>
              <a:rPr lang="en-US" sz="3600">
                <a:solidFill>
                  <a:srgbClr val="1F3864"/>
                </a:solidFill>
              </a:rPr>
              <a:t>Right before publishing records for discovery </a:t>
            </a:r>
            <a:endParaRPr sz="3600">
              <a:solidFill>
                <a:srgbClr val="1F3864"/>
              </a:solidFill>
            </a:endParaRPr>
          </a:p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Clr>
                <a:srgbClr val="1F3864"/>
              </a:buClr>
              <a:buSzPts val="3600"/>
              <a:buChar char="●"/>
            </a:pPr>
            <a:r>
              <a:rPr lang="en-US" sz="3600">
                <a:solidFill>
                  <a:srgbClr val="1F3864"/>
                </a:solidFill>
              </a:rPr>
              <a:t>To understand the completeness of</a:t>
            </a:r>
            <a:endParaRPr sz="3600">
              <a:solidFill>
                <a:srgbClr val="1F3864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1F3864"/>
                </a:solidFill>
              </a:rPr>
              <a:t>metadata over time </a:t>
            </a:r>
            <a:endParaRPr sz="3600">
              <a:solidFill>
                <a:srgbClr val="1F3864"/>
              </a:solidFill>
            </a:endParaRPr>
          </a:p>
          <a:p>
            <a:pPr indent="0" lvl="0" marL="22860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8" name="Google Shape;248;p28"/>
          <p:cNvSpPr txBox="1"/>
          <p:nvPr>
            <p:ph idx="4294967295" type="title"/>
          </p:nvPr>
        </p:nvSpPr>
        <p:spPr>
          <a:xfrm>
            <a:off x="279400" y="365125"/>
            <a:ext cx="115443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Arial Narrow"/>
              <a:buNone/>
            </a:pPr>
            <a:r>
              <a:rPr b="1" lang="en-US" sz="5400">
                <a:solidFill>
                  <a:srgbClr val="002060"/>
                </a:solidFill>
                <a:latin typeface="Arial Narrow"/>
                <a:ea typeface="Arial Narrow"/>
                <a:cs typeface="Arial Narrow"/>
                <a:sym typeface="Arial Narrow"/>
              </a:rPr>
              <a:t>Use the Rubric</a:t>
            </a:r>
            <a:endParaRPr b="1" sz="5400">
              <a:solidFill>
                <a:srgbClr val="00206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descr="Screen Shot 2017-05-22 at 2.45.17 PM.png" id="249" name="Google Shape;249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94600" y="4117450"/>
            <a:ext cx="1648875" cy="2404075"/>
          </a:xfrm>
          <a:prstGeom prst="rect">
            <a:avLst/>
          </a:prstGeom>
          <a:noFill/>
          <a:ln>
            <a:noFill/>
          </a:ln>
        </p:spPr>
      </p:pic>
      <p:sp>
        <p:nvSpPr>
          <p:cNvPr id="250" name="Google Shape;250;p28"/>
          <p:cNvSpPr/>
          <p:nvPr/>
        </p:nvSpPr>
        <p:spPr>
          <a:xfrm>
            <a:off x="8479300" y="3140050"/>
            <a:ext cx="2144700" cy="977400"/>
          </a:xfrm>
          <a:prstGeom prst="wedgeEllipseCallout">
            <a:avLst>
              <a:gd fmla="val 55733" name="adj1"/>
              <a:gd fmla="val 72493" name="adj2"/>
            </a:avLst>
          </a:prstGeom>
          <a:solidFill>
            <a:schemeClr val="lt2"/>
          </a:solidFill>
          <a:ln cap="flat" cmpd="sng" w="952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But HOW? 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9"/>
          <p:cNvSpPr txBox="1"/>
          <p:nvPr>
            <p:ph idx="4294967295" type="title"/>
          </p:nvPr>
        </p:nvSpPr>
        <p:spPr>
          <a:xfrm>
            <a:off x="279400" y="365125"/>
            <a:ext cx="115443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Arial Narrow"/>
              <a:buNone/>
            </a:pPr>
            <a:r>
              <a:rPr b="1" lang="en-US" sz="5400">
                <a:solidFill>
                  <a:srgbClr val="002060"/>
                </a:solidFill>
                <a:latin typeface="Arial Narrow"/>
                <a:ea typeface="Arial Narrow"/>
                <a:cs typeface="Arial Narrow"/>
                <a:sym typeface="Arial Narrow"/>
              </a:rPr>
              <a:t>NOAA Completeness Metrics Over Time</a:t>
            </a:r>
            <a:endParaRPr b="1" sz="5400">
              <a:solidFill>
                <a:srgbClr val="00206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descr="Screen Shot 2017-05-22 at 2.45.17 PM.png" id="257" name="Google Shape;257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304000" y="4422250"/>
            <a:ext cx="1648875" cy="24040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creen Shot 2017-05-22 at 10.20.20 PM.png" id="258" name="Google Shape;258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0375" y="1815750"/>
            <a:ext cx="11102351" cy="4660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0"/>
          <p:cNvSpPr txBox="1"/>
          <p:nvPr>
            <p:ph idx="4294967295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57200" lvl="0" marL="457200" rtl="0" algn="l">
              <a:spcBef>
                <a:spcPts val="1000"/>
              </a:spcBef>
              <a:spcAft>
                <a:spcPts val="0"/>
              </a:spcAft>
              <a:buClr>
                <a:srgbClr val="1F3864"/>
              </a:buClr>
              <a:buSzPts val="3600"/>
              <a:buChar char="●"/>
            </a:pPr>
            <a:r>
              <a:rPr lang="en-US" sz="3600">
                <a:solidFill>
                  <a:srgbClr val="1F3864"/>
                </a:solidFill>
              </a:rPr>
              <a:t>Via the</a:t>
            </a:r>
            <a:r>
              <a:rPr lang="en-US"/>
              <a:t> </a:t>
            </a:r>
            <a:r>
              <a:rPr lang="en-US" sz="3600" u="sng">
                <a:solidFill>
                  <a:schemeClr val="hlink"/>
                </a:solidFill>
                <a:hlinkClick r:id="rId3"/>
              </a:rPr>
              <a:t>Docucomp Record Services</a:t>
            </a:r>
            <a:endParaRPr sz="3600">
              <a:solidFill>
                <a:srgbClr val="1F3864"/>
              </a:solidFill>
            </a:endParaRPr>
          </a:p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Clr>
                <a:srgbClr val="1F3864"/>
              </a:buClr>
              <a:buSzPts val="3600"/>
              <a:buChar char="●"/>
            </a:pPr>
            <a:r>
              <a:rPr lang="en-US" sz="3600">
                <a:solidFill>
                  <a:srgbClr val="1F3864"/>
                </a:solidFill>
              </a:rPr>
              <a:t>Run </a:t>
            </a:r>
            <a:r>
              <a:rPr lang="en-US" sz="3600" u="sng">
                <a:solidFill>
                  <a:schemeClr val="hlink"/>
                </a:solidFill>
                <a:hlinkClick r:id="rId4"/>
              </a:rPr>
              <a:t>XSL</a:t>
            </a:r>
            <a:r>
              <a:rPr lang="en-US" sz="3600">
                <a:solidFill>
                  <a:srgbClr val="1F3864"/>
                </a:solidFill>
              </a:rPr>
              <a:t> transformation in an XML editor</a:t>
            </a:r>
            <a:endParaRPr sz="3600">
              <a:solidFill>
                <a:srgbClr val="1F3864"/>
              </a:solidFill>
            </a:endParaRPr>
          </a:p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Clr>
                <a:srgbClr val="1F3864"/>
              </a:buClr>
              <a:buSzPts val="3600"/>
              <a:buChar char="●"/>
            </a:pPr>
            <a:r>
              <a:rPr lang="en-US" sz="3600">
                <a:solidFill>
                  <a:srgbClr val="1F3864"/>
                </a:solidFill>
              </a:rPr>
              <a:t>Register a collection of metadata with </a:t>
            </a:r>
            <a:r>
              <a:rPr lang="en-US" sz="3600" u="sng">
                <a:solidFill>
                  <a:schemeClr val="hlink"/>
                </a:solidFill>
                <a:hlinkClick r:id="rId5"/>
              </a:rPr>
              <a:t>EMMA</a:t>
            </a:r>
            <a:r>
              <a:rPr lang="en-US" sz="3600">
                <a:solidFill>
                  <a:srgbClr val="1F3864"/>
                </a:solidFill>
              </a:rPr>
              <a:t>* for bulk assessments</a:t>
            </a:r>
            <a:endParaRPr sz="3600">
              <a:solidFill>
                <a:srgbClr val="1F3864"/>
              </a:solidFill>
            </a:endParaRPr>
          </a:p>
          <a:p>
            <a:pPr indent="0" lvl="0" marL="22860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5" name="Google Shape;265;p30"/>
          <p:cNvSpPr txBox="1"/>
          <p:nvPr>
            <p:ph idx="4294967295" type="title"/>
          </p:nvPr>
        </p:nvSpPr>
        <p:spPr>
          <a:xfrm>
            <a:off x="279400" y="365125"/>
            <a:ext cx="115443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Arial Narrow"/>
              <a:buNone/>
            </a:pPr>
            <a:r>
              <a:rPr b="1" lang="en-US" sz="5400">
                <a:solidFill>
                  <a:srgbClr val="002060"/>
                </a:solidFill>
                <a:latin typeface="Arial Narrow"/>
                <a:ea typeface="Arial Narrow"/>
                <a:cs typeface="Arial Narrow"/>
                <a:sym typeface="Arial Narrow"/>
              </a:rPr>
              <a:t>How to Apply the Rubric</a:t>
            </a:r>
            <a:endParaRPr b="1" sz="5400">
              <a:solidFill>
                <a:srgbClr val="00206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descr="Screen Shot 2017-05-22 at 2.45.17 PM.png" id="266" name="Google Shape;266;p3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9989800" y="4269850"/>
            <a:ext cx="1648875" cy="2404075"/>
          </a:xfrm>
          <a:prstGeom prst="rect">
            <a:avLst/>
          </a:prstGeom>
          <a:noFill/>
          <a:ln>
            <a:noFill/>
          </a:ln>
        </p:spPr>
      </p:pic>
      <p:sp>
        <p:nvSpPr>
          <p:cNvPr id="267" name="Google Shape;267;p30"/>
          <p:cNvSpPr/>
          <p:nvPr/>
        </p:nvSpPr>
        <p:spPr>
          <a:xfrm>
            <a:off x="6253275" y="4269850"/>
            <a:ext cx="3267900" cy="1141800"/>
          </a:xfrm>
          <a:prstGeom prst="wedgeEllipseCallout">
            <a:avLst>
              <a:gd fmla="val 67337" name="adj1"/>
              <a:gd fmla="val -2673" name="adj2"/>
            </a:avLst>
          </a:prstGeom>
          <a:solidFill>
            <a:schemeClr val="lt2"/>
          </a:solidFill>
          <a:ln cap="flat" cmpd="sng" w="952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This isn’t helping. 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HOW how?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31"/>
          <p:cNvSpPr txBox="1"/>
          <p:nvPr>
            <p:ph idx="4294967295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1F3864"/>
                </a:solidFill>
              </a:rPr>
              <a:t>Use the Rubric V2 </a:t>
            </a:r>
            <a:r>
              <a:rPr lang="en-US" sz="3600" u="sng">
                <a:solidFill>
                  <a:schemeClr val="hlink"/>
                </a:solidFill>
                <a:hlinkClick r:id="rId3"/>
              </a:rPr>
              <a:t>Template</a:t>
            </a:r>
            <a:r>
              <a:rPr lang="en-US" sz="3600">
                <a:solidFill>
                  <a:srgbClr val="1F3864"/>
                </a:solidFill>
              </a:rPr>
              <a:t> in the Examples WAF and bring into your favorite XML Editing environment.</a:t>
            </a:r>
            <a:endParaRPr sz="3600">
              <a:solidFill>
                <a:srgbClr val="1F3864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1F3864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1F3864"/>
              </a:solidFill>
            </a:endParaRPr>
          </a:p>
        </p:txBody>
      </p:sp>
      <p:sp>
        <p:nvSpPr>
          <p:cNvPr id="274" name="Google Shape;274;p31"/>
          <p:cNvSpPr txBox="1"/>
          <p:nvPr>
            <p:ph idx="4294967295" type="title"/>
          </p:nvPr>
        </p:nvSpPr>
        <p:spPr>
          <a:xfrm>
            <a:off x="279400" y="365125"/>
            <a:ext cx="115443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Arial Narrow"/>
              <a:buNone/>
            </a:pPr>
            <a:r>
              <a:rPr b="1" lang="en-US" sz="5400">
                <a:solidFill>
                  <a:srgbClr val="002060"/>
                </a:solidFill>
                <a:latin typeface="Arial Narrow"/>
                <a:ea typeface="Arial Narrow"/>
                <a:cs typeface="Arial Narrow"/>
                <a:sym typeface="Arial Narrow"/>
              </a:rPr>
              <a:t>When Starting from Scratch…. </a:t>
            </a:r>
            <a:endParaRPr b="1" sz="5400">
              <a:solidFill>
                <a:srgbClr val="00206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descr="Screen Shot 2017-05-22 at 2.45.17 PM.png" id="275" name="Google Shape;275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989800" y="4269850"/>
            <a:ext cx="1648875" cy="24040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creen Shot 2017-05-23 at 7.17.16 AM.png" id="276" name="Google Shape;276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080275" y="3310275"/>
            <a:ext cx="5421224" cy="3242051"/>
          </a:xfrm>
          <a:prstGeom prst="rect">
            <a:avLst/>
          </a:prstGeom>
          <a:noFill/>
          <a:ln>
            <a:noFill/>
          </a:ln>
        </p:spPr>
      </p:pic>
      <p:sp>
        <p:nvSpPr>
          <p:cNvPr id="277" name="Google Shape;277;p31"/>
          <p:cNvSpPr/>
          <p:nvPr/>
        </p:nvSpPr>
        <p:spPr>
          <a:xfrm rot="-369247">
            <a:off x="5156699" y="3301340"/>
            <a:ext cx="2846001" cy="509665"/>
          </a:xfrm>
          <a:prstGeom prst="leftArrowCallout">
            <a:avLst>
              <a:gd fmla="val 25000" name="adj1"/>
              <a:gd fmla="val 25000" name="adj2"/>
              <a:gd fmla="val 25000" name="adj3"/>
              <a:gd fmla="val 89206" name="adj4"/>
            </a:avLst>
          </a:prstGeom>
          <a:solidFill>
            <a:schemeClr val="accent4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Link to XML Record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8" name="Google Shape;278;p31"/>
          <p:cNvSpPr/>
          <p:nvPr/>
        </p:nvSpPr>
        <p:spPr>
          <a:xfrm>
            <a:off x="10250500" y="2708100"/>
            <a:ext cx="1573200" cy="1441800"/>
          </a:xfrm>
          <a:prstGeom prst="wedgeEllipseCallout">
            <a:avLst>
              <a:gd fmla="val 11987" name="adj1"/>
              <a:gd fmla="val 70185" name="adj2"/>
            </a:avLst>
          </a:prstGeom>
          <a:solidFill>
            <a:schemeClr val="lt2"/>
          </a:solidFill>
          <a:ln cap="flat" cmpd="sng" w="952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I like Oxygen XML EDitor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32"/>
          <p:cNvSpPr txBox="1"/>
          <p:nvPr>
            <p:ph idx="4294967295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1F3864"/>
              </a:solidFill>
            </a:endParaRPr>
          </a:p>
          <a:p>
            <a:pPr indent="0" lvl="0" marL="22860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5" name="Google Shape;285;p32"/>
          <p:cNvSpPr txBox="1"/>
          <p:nvPr>
            <p:ph idx="4294967295" type="title"/>
          </p:nvPr>
        </p:nvSpPr>
        <p:spPr>
          <a:xfrm>
            <a:off x="279400" y="365125"/>
            <a:ext cx="115443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Arial Narrow"/>
              <a:buNone/>
            </a:pPr>
            <a:r>
              <a:rPr b="1" lang="en-US" sz="5400">
                <a:solidFill>
                  <a:srgbClr val="002060"/>
                </a:solidFill>
                <a:latin typeface="Arial Narrow"/>
                <a:ea typeface="Arial Narrow"/>
                <a:cs typeface="Arial Narrow"/>
                <a:sym typeface="Arial Narrow"/>
              </a:rPr>
              <a:t>Docucomp Record Services</a:t>
            </a:r>
            <a:endParaRPr b="1" sz="5400">
              <a:solidFill>
                <a:srgbClr val="00206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descr="Screen Shot 2017-05-22 at 2.45.17 PM.png" id="286" name="Google Shape;286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989800" y="4269850"/>
            <a:ext cx="1648875" cy="2404075"/>
          </a:xfrm>
          <a:prstGeom prst="rect">
            <a:avLst/>
          </a:prstGeom>
          <a:noFill/>
          <a:ln>
            <a:noFill/>
          </a:ln>
        </p:spPr>
      </p:pic>
      <p:sp>
        <p:nvSpPr>
          <p:cNvPr id="287" name="Google Shape;287;p32"/>
          <p:cNvSpPr/>
          <p:nvPr/>
        </p:nvSpPr>
        <p:spPr>
          <a:xfrm>
            <a:off x="10733675" y="3064275"/>
            <a:ext cx="1250700" cy="1141800"/>
          </a:xfrm>
          <a:prstGeom prst="wedgeEllipseCallout">
            <a:avLst>
              <a:gd fmla="val -18134" name="adj1"/>
              <a:gd fmla="val 71617" name="adj2"/>
            </a:avLst>
          </a:prstGeom>
          <a:solidFill>
            <a:schemeClr val="lt2"/>
          </a:solidFill>
          <a:ln cap="flat" cmpd="sng" w="952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Ah HAH! 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descr="Screen Shot 2017-05-22 at 9.38.50 PM.png" id="288" name="Google Shape;288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19825" y="1926700"/>
            <a:ext cx="8969977" cy="4649575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p32"/>
          <p:cNvSpPr/>
          <p:nvPr/>
        </p:nvSpPr>
        <p:spPr>
          <a:xfrm rot="-369325">
            <a:off x="3526875" y="2797693"/>
            <a:ext cx="4787099" cy="509665"/>
          </a:xfrm>
          <a:prstGeom prst="leftArrowCallout">
            <a:avLst>
              <a:gd fmla="val 25000" name="adj1"/>
              <a:gd fmla="val 25000" name="adj2"/>
              <a:gd fmla="val 25000" name="adj3"/>
              <a:gd fmla="val 89206" name="adj4"/>
            </a:avLst>
          </a:prstGeom>
          <a:solidFill>
            <a:schemeClr val="accent4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Input XML Metadata Record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0" name="Google Shape;290;p32"/>
          <p:cNvSpPr/>
          <p:nvPr/>
        </p:nvSpPr>
        <p:spPr>
          <a:xfrm rot="-369238">
            <a:off x="2503118" y="5445743"/>
            <a:ext cx="4158564" cy="509665"/>
          </a:xfrm>
          <a:prstGeom prst="leftArrowCallout">
            <a:avLst>
              <a:gd fmla="val 25000" name="adj1"/>
              <a:gd fmla="val 25000" name="adj2"/>
              <a:gd fmla="val 25000" name="adj3"/>
              <a:gd fmla="val 89206" name="adj4"/>
            </a:avLst>
          </a:prstGeom>
          <a:solidFill>
            <a:schemeClr val="accent4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Select ISO to Rubric V2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1" name="Google Shape;291;p32"/>
          <p:cNvSpPr/>
          <p:nvPr/>
        </p:nvSpPr>
        <p:spPr>
          <a:xfrm rot="-369102">
            <a:off x="5992959" y="6089992"/>
            <a:ext cx="3001081" cy="438768"/>
          </a:xfrm>
          <a:prstGeom prst="leftArrowCallout">
            <a:avLst>
              <a:gd fmla="val 25000" name="adj1"/>
              <a:gd fmla="val 25000" name="adj2"/>
              <a:gd fmla="val 25000" name="adj3"/>
              <a:gd fmla="val 89206" name="adj4"/>
            </a:avLst>
          </a:prstGeom>
          <a:solidFill>
            <a:schemeClr val="accent4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Hit Submit Button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33"/>
          <p:cNvSpPr txBox="1"/>
          <p:nvPr>
            <p:ph idx="4294967295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1F3864"/>
              </a:solidFill>
            </a:endParaRPr>
          </a:p>
          <a:p>
            <a:pPr indent="0" lvl="0" marL="22860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8" name="Google Shape;298;p33"/>
          <p:cNvSpPr txBox="1"/>
          <p:nvPr>
            <p:ph idx="4294967295" type="title"/>
          </p:nvPr>
        </p:nvSpPr>
        <p:spPr>
          <a:xfrm>
            <a:off x="279400" y="365125"/>
            <a:ext cx="115443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Arial Narrow"/>
              <a:buNone/>
            </a:pPr>
            <a:r>
              <a:rPr b="1" lang="en-US" sz="5400">
                <a:solidFill>
                  <a:srgbClr val="002060"/>
                </a:solidFill>
                <a:latin typeface="Arial Narrow"/>
                <a:ea typeface="Arial Narrow"/>
                <a:cs typeface="Arial Narrow"/>
                <a:sym typeface="Arial Narrow"/>
              </a:rPr>
              <a:t>Evaluate the Results, Edit, Repeat</a:t>
            </a:r>
            <a:endParaRPr b="1" sz="5400">
              <a:solidFill>
                <a:srgbClr val="00206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descr="Screen Shot 2017-05-22 at 2.45.17 PM.png" id="299" name="Google Shape;299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989800" y="4269850"/>
            <a:ext cx="1648875" cy="24040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creen Shot 2017-05-23 at 7.30.33 AM.png" id="300" name="Google Shape;300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64375" y="1937550"/>
            <a:ext cx="7117526" cy="4589924"/>
          </a:xfrm>
          <a:prstGeom prst="rect">
            <a:avLst/>
          </a:prstGeom>
          <a:noFill/>
          <a:ln>
            <a:noFill/>
          </a:ln>
        </p:spPr>
      </p:pic>
      <p:sp>
        <p:nvSpPr>
          <p:cNvPr id="301" name="Google Shape;301;p33"/>
          <p:cNvSpPr/>
          <p:nvPr/>
        </p:nvSpPr>
        <p:spPr>
          <a:xfrm>
            <a:off x="8571175" y="3128050"/>
            <a:ext cx="1994700" cy="1141800"/>
          </a:xfrm>
          <a:prstGeom prst="wedgeEllipseCallout">
            <a:avLst>
              <a:gd fmla="val 39273" name="adj1"/>
              <a:gd fmla="val 77588" name="adj2"/>
            </a:avLst>
          </a:prstGeom>
          <a:solidFill>
            <a:schemeClr val="lt2"/>
          </a:solidFill>
          <a:ln cap="flat" cmpd="sng" w="952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100%! I’m done, right? 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34"/>
          <p:cNvSpPr txBox="1"/>
          <p:nvPr>
            <p:ph idx="4294967295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1F3864"/>
              </a:solidFill>
            </a:endParaRPr>
          </a:p>
          <a:p>
            <a:pPr indent="0" lvl="0" marL="22860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US"/>
              <a:t>No</a:t>
            </a:r>
            <a:endParaRPr/>
          </a:p>
        </p:txBody>
      </p:sp>
      <p:sp>
        <p:nvSpPr>
          <p:cNvPr id="308" name="Google Shape;308;p34"/>
          <p:cNvSpPr txBox="1"/>
          <p:nvPr>
            <p:ph idx="4294967295" type="title"/>
          </p:nvPr>
        </p:nvSpPr>
        <p:spPr>
          <a:xfrm>
            <a:off x="279400" y="365125"/>
            <a:ext cx="115443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Arial Narrow"/>
              <a:buNone/>
            </a:pPr>
            <a:r>
              <a:rPr b="1" lang="en-US" sz="5400">
                <a:solidFill>
                  <a:srgbClr val="002060"/>
                </a:solidFill>
                <a:latin typeface="Arial Narrow"/>
                <a:ea typeface="Arial Narrow"/>
                <a:cs typeface="Arial Narrow"/>
                <a:sym typeface="Arial Narrow"/>
              </a:rPr>
              <a:t>Thanks!</a:t>
            </a:r>
            <a:endParaRPr b="1" sz="5400">
              <a:solidFill>
                <a:srgbClr val="00206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descr="Screen Shot 2017-05-22 at 2.45.17 PM.png" id="309" name="Google Shape;309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300450" y="3321975"/>
            <a:ext cx="1648875" cy="2404075"/>
          </a:xfrm>
          <a:prstGeom prst="rect">
            <a:avLst/>
          </a:prstGeom>
          <a:noFill/>
          <a:ln>
            <a:noFill/>
          </a:ln>
        </p:spPr>
      </p:pic>
      <p:sp>
        <p:nvSpPr>
          <p:cNvPr id="310" name="Google Shape;310;p34"/>
          <p:cNvSpPr/>
          <p:nvPr/>
        </p:nvSpPr>
        <p:spPr>
          <a:xfrm>
            <a:off x="765950" y="2509125"/>
            <a:ext cx="1012500" cy="934500"/>
          </a:xfrm>
          <a:prstGeom prst="wedgeEllipseCallout">
            <a:avLst>
              <a:gd fmla="val -28970" name="adj1"/>
              <a:gd fmla="val 61567" name="adj2"/>
            </a:avLst>
          </a:prstGeom>
          <a:solidFill>
            <a:schemeClr val="lt2"/>
          </a:solidFill>
          <a:ln cap="flat" cmpd="sng" w="952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Bye!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1" name="Google Shape;311;p34"/>
          <p:cNvSpPr txBox="1"/>
          <p:nvPr/>
        </p:nvSpPr>
        <p:spPr>
          <a:xfrm>
            <a:off x="2595750" y="3083550"/>
            <a:ext cx="7000500" cy="69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228600" lvl="0" marL="22860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6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enterprise.metadata@noaa.gov</a:t>
            </a:r>
            <a:endParaRPr sz="3600">
              <a:solidFill>
                <a:srgbClr val="1F386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35"/>
          <p:cNvSpPr txBox="1"/>
          <p:nvPr>
            <p:ph idx="4294967295" type="body"/>
          </p:nvPr>
        </p:nvSpPr>
        <p:spPr>
          <a:xfrm>
            <a:off x="838200" y="1978025"/>
            <a:ext cx="10515600" cy="435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457200" rtl="0" algn="l"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ts val="2400"/>
              <a:buChar char="●"/>
            </a:pPr>
            <a:r>
              <a:rPr lang="en-US" sz="2400">
                <a:solidFill>
                  <a:srgbClr val="002060"/>
                </a:solidFill>
              </a:rPr>
              <a:t>ISO Explorer on the NOAA Environmental Data Management Wiki</a:t>
            </a:r>
            <a:endParaRPr sz="2400">
              <a:solidFill>
                <a:srgbClr val="002060"/>
              </a:solidFill>
            </a:endParaRPr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Clr>
                <a:srgbClr val="1F3864"/>
              </a:buClr>
              <a:buSzPts val="1800"/>
              <a:buChar char="○"/>
            </a:pPr>
            <a:r>
              <a:rPr lang="en-US" sz="1800" u="sng">
                <a:solidFill>
                  <a:schemeClr val="hlink"/>
                </a:solidFill>
                <a:hlinkClick r:id="rId3"/>
              </a:rPr>
              <a:t>https://geo-ide.noaa.gov/wiki/index.php?title=Category:ISO_Explorer</a:t>
            </a:r>
            <a:endParaRPr sz="1800">
              <a:solidFill>
                <a:srgbClr val="1F3864"/>
              </a:solidFill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1F3864"/>
              </a:buClr>
              <a:buSzPts val="2400"/>
              <a:buChar char="●"/>
            </a:pPr>
            <a:r>
              <a:rPr lang="en-US" sz="2400">
                <a:solidFill>
                  <a:srgbClr val="1F3864"/>
                </a:solidFill>
              </a:rPr>
              <a:t>Docucomp</a:t>
            </a:r>
            <a:endParaRPr sz="2400">
              <a:solidFill>
                <a:srgbClr val="1F3864"/>
              </a:solidFill>
            </a:endParaRPr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Clr>
                <a:srgbClr val="1F3864"/>
              </a:buClr>
              <a:buSzPts val="1800"/>
              <a:buChar char="○"/>
            </a:pPr>
            <a:r>
              <a:rPr lang="en-US" sz="1800" u="sng">
                <a:solidFill>
                  <a:schemeClr val="hlink"/>
                </a:solidFill>
                <a:hlinkClick r:id="rId4"/>
              </a:rPr>
              <a:t>https://www.ngdc.noaa.gov/docucomp</a:t>
            </a:r>
            <a:endParaRPr sz="1800">
              <a:solidFill>
                <a:srgbClr val="1F3864"/>
              </a:solidFill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1F3864"/>
              </a:buClr>
              <a:buSzPts val="2400"/>
              <a:buChar char="●"/>
            </a:pPr>
            <a:r>
              <a:rPr lang="en-US" sz="2400">
                <a:solidFill>
                  <a:srgbClr val="1F3864"/>
                </a:solidFill>
              </a:rPr>
              <a:t>Examples WAF</a:t>
            </a:r>
            <a:endParaRPr sz="2400">
              <a:solidFill>
                <a:srgbClr val="1F3864"/>
              </a:solidFill>
            </a:endParaRPr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Clr>
                <a:srgbClr val="1F3864"/>
              </a:buClr>
              <a:buSzPts val="1800"/>
              <a:buChar char="○"/>
            </a:pPr>
            <a:r>
              <a:rPr lang="en-US" sz="1800" u="sng">
                <a:solidFill>
                  <a:schemeClr val="hlink"/>
                </a:solidFill>
                <a:hlinkClick r:id="rId5"/>
              </a:rPr>
              <a:t>https://www.ngdc.noaa.gov/metadata/published/Examples/iso</a:t>
            </a:r>
            <a:endParaRPr sz="1800">
              <a:solidFill>
                <a:srgbClr val="1F3864"/>
              </a:solidFill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1F3864"/>
              </a:buClr>
              <a:buSzPts val="2400"/>
              <a:buChar char="●"/>
            </a:pPr>
            <a:r>
              <a:rPr lang="en-US" sz="2400">
                <a:solidFill>
                  <a:srgbClr val="1F3864"/>
                </a:solidFill>
              </a:rPr>
              <a:t>Enterprise Metadata Management Architecture (EMMA)</a:t>
            </a:r>
            <a:endParaRPr sz="2400">
              <a:solidFill>
                <a:srgbClr val="1F3864"/>
              </a:solidFill>
            </a:endParaRPr>
          </a:p>
          <a:p>
            <a:pPr indent="-381000" lvl="1" marL="914400" rtl="0" algn="l">
              <a:spcBef>
                <a:spcPts val="0"/>
              </a:spcBef>
              <a:spcAft>
                <a:spcPts val="0"/>
              </a:spcAft>
              <a:buClr>
                <a:srgbClr val="1F3864"/>
              </a:buClr>
              <a:buSzPts val="2400"/>
              <a:buChar char="○"/>
            </a:pPr>
            <a:r>
              <a:rPr lang="en-US" sz="1800" u="sng">
                <a:solidFill>
                  <a:schemeClr val="hlink"/>
                </a:solidFill>
                <a:hlinkClick r:id="rId6"/>
              </a:rPr>
              <a:t>https://www.ngdc.noaa.gov/metadata/emma</a:t>
            </a:r>
            <a:endParaRPr sz="3600">
              <a:solidFill>
                <a:srgbClr val="1F3864"/>
              </a:solidFill>
            </a:endParaRPr>
          </a:p>
        </p:txBody>
      </p:sp>
      <p:sp>
        <p:nvSpPr>
          <p:cNvPr id="318" name="Google Shape;318;p35"/>
          <p:cNvSpPr txBox="1"/>
          <p:nvPr>
            <p:ph idx="4294967295" type="title"/>
          </p:nvPr>
        </p:nvSpPr>
        <p:spPr>
          <a:xfrm>
            <a:off x="279400" y="365125"/>
            <a:ext cx="115443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Arial Narrow"/>
              <a:buNone/>
            </a:pPr>
            <a:r>
              <a:rPr b="1" lang="en-US" sz="5400">
                <a:solidFill>
                  <a:srgbClr val="002060"/>
                </a:solidFill>
                <a:latin typeface="Arial Narrow"/>
                <a:ea typeface="Arial Narrow"/>
                <a:cs typeface="Arial Narrow"/>
                <a:sym typeface="Arial Narrow"/>
              </a:rPr>
              <a:t>References</a:t>
            </a:r>
            <a:endParaRPr b="1" sz="5400">
              <a:solidFill>
                <a:srgbClr val="00206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descr="Screen Shot 2017-05-22 at 2.45.17 PM.png" id="319" name="Google Shape;319;p3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 rot="-2071972">
            <a:off x="11517725" y="4198375"/>
            <a:ext cx="1648875" cy="2404074"/>
          </a:xfrm>
          <a:prstGeom prst="rect">
            <a:avLst/>
          </a:prstGeom>
          <a:noFill/>
          <a:ln>
            <a:noFill/>
          </a:ln>
        </p:spPr>
      </p:pic>
      <p:sp>
        <p:nvSpPr>
          <p:cNvPr id="320" name="Google Shape;320;p35"/>
          <p:cNvSpPr/>
          <p:nvPr/>
        </p:nvSpPr>
        <p:spPr>
          <a:xfrm>
            <a:off x="8948775" y="3384025"/>
            <a:ext cx="2646900" cy="877500"/>
          </a:xfrm>
          <a:prstGeom prst="wedgeEllipseCallout">
            <a:avLst>
              <a:gd fmla="val 43013" name="adj1"/>
              <a:gd fmla="val 113792" name="adj2"/>
            </a:avLst>
          </a:prstGeom>
          <a:solidFill>
            <a:schemeClr val="lt2"/>
          </a:solidFill>
          <a:ln cap="flat" cmpd="sng" w="952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See you again soon?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