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  <p:sldMasterId id="2147483684" r:id="rId7"/>
    <p:sldMasterId id="2147483696" r:id="rId8"/>
  </p:sldMasterIdLst>
  <p:notesMasterIdLst>
    <p:notesMasterId r:id="rId19"/>
  </p:notesMasterIdLst>
  <p:sldIdLst>
    <p:sldId id="264" r:id="rId9"/>
    <p:sldId id="258" r:id="rId10"/>
    <p:sldId id="266" r:id="rId11"/>
    <p:sldId id="287" r:id="rId12"/>
    <p:sldId id="288" r:id="rId13"/>
    <p:sldId id="289" r:id="rId14"/>
    <p:sldId id="290" r:id="rId15"/>
    <p:sldId id="291" r:id="rId16"/>
    <p:sldId id="292" r:id="rId17"/>
    <p:sldId id="28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7" autoAdjust="0"/>
    <p:restoredTop sz="94660"/>
  </p:normalViewPr>
  <p:slideViewPr>
    <p:cSldViewPr>
      <p:cViewPr varScale="1">
        <p:scale>
          <a:sx n="81" d="100"/>
          <a:sy n="81" d="100"/>
        </p:scale>
        <p:origin x="153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DE91E-A6B9-42D5-9F7A-2237DE4B4F73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F68D9-5FF4-4082-B9AD-6294392CCFF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7487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4194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3384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8328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1103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9960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618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9971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3139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45586" y="1412777"/>
            <a:ext cx="7992888" cy="1470025"/>
          </a:xfrm>
        </p:spPr>
        <p:txBody>
          <a:bodyPr/>
          <a:lstStyle>
            <a:lvl1pPr algn="l">
              <a:defRPr b="1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666" y="2883051"/>
            <a:ext cx="4945470" cy="1914102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6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9552" y="188640"/>
            <a:ext cx="8064896" cy="980728"/>
          </a:xfrm>
        </p:spPr>
        <p:txBody>
          <a:bodyPr anchor="b">
            <a:noAutofit/>
          </a:bodyPr>
          <a:lstStyle>
            <a:lvl1pPr algn="l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9552" y="1916832"/>
            <a:ext cx="8136904" cy="432048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8" name="Text Placeholder 2"/>
          <p:cNvSpPr>
            <a:spLocks noGrp="1"/>
          </p:cNvSpPr>
          <p:nvPr>
            <p:ph idx="10"/>
          </p:nvPr>
        </p:nvSpPr>
        <p:spPr>
          <a:xfrm>
            <a:off x="539552" y="2636912"/>
            <a:ext cx="8136904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648098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9552" y="188640"/>
            <a:ext cx="8064896" cy="980728"/>
          </a:xfrm>
        </p:spPr>
        <p:txBody>
          <a:bodyPr anchor="b">
            <a:noAutofit/>
          </a:bodyPr>
          <a:lstStyle>
            <a:lvl1pPr algn="l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9552" y="1916832"/>
            <a:ext cx="8136904" cy="432048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8" name="Text Placeholder 2"/>
          <p:cNvSpPr>
            <a:spLocks noGrp="1"/>
          </p:cNvSpPr>
          <p:nvPr>
            <p:ph idx="10"/>
          </p:nvPr>
        </p:nvSpPr>
        <p:spPr>
          <a:xfrm>
            <a:off x="539552" y="2636912"/>
            <a:ext cx="8136904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0449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1645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63973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416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7456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62633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014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1313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278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8272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7939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7756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28" y="1122363"/>
            <a:ext cx="8496944" cy="2387600"/>
          </a:xfrm>
        </p:spPr>
        <p:txBody>
          <a:bodyPr anchor="b"/>
          <a:lstStyle>
            <a:lvl1pPr algn="ctr">
              <a:defRPr sz="6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8650" y="3602038"/>
            <a:ext cx="737235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A30E44-05C0-4260-B99B-E186AF5B1155}" type="datetimeFigureOut">
              <a:rPr lang="en-CA" smtClean="0"/>
              <a:pPr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EABB74C-5149-46DF-A834-AD57A63B04D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5690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7479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783753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0065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0766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1561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1561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58773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7589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0222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2535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8630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9378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4718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59532" y="1124744"/>
            <a:ext cx="8424936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763066"/>
          </a:xfrm>
        </p:spPr>
        <p:txBody>
          <a:bodyPr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70328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3502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99977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2880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7636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7636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06750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41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4"/>
            <a:ext cx="3887788" cy="30841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68650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41930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6060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84719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46328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18708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31679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45586" y="1412777"/>
            <a:ext cx="7992888" cy="1470025"/>
          </a:xfrm>
        </p:spPr>
        <p:txBody>
          <a:bodyPr/>
          <a:lstStyle>
            <a:lvl1pPr algn="l"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666" y="2883051"/>
            <a:ext cx="4945470" cy="1914102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3538" y="6356352"/>
            <a:ext cx="2133600" cy="365125"/>
          </a:xfrm>
        </p:spPr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3050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246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6753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4785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197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9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0502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251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2892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3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7.jp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0610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653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1653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1918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23731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763624D-2D64-4326-B42C-B6C857663422}" type="datetimeFigureOut">
              <a:rPr lang="en-CA" smtClean="0"/>
              <a:pPr/>
              <a:t>2019-11-14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3731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23731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05161A0-0E6A-4BED-9027-1915FC7FE8F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033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10368"/>
            <a:ext cx="797579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16530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A30E44-05C0-4260-B99B-E186AF5B1155}" type="datetimeFigureOut">
              <a:rPr lang="en-CA" smtClean="0"/>
              <a:pPr/>
              <a:t>2019-11-14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16530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16530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EABB74C-5149-46DF-A834-AD57A63B04D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753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11981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165304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52BA614-9DC5-42CB-A96F-3868F9E3A0FA}" type="datetimeFigureOut">
              <a:rPr lang="en-CA" smtClean="0"/>
              <a:pPr/>
              <a:t>2019-11-14</a:t>
            </a:fld>
            <a:endParaRPr lang="en-CA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165304"/>
            <a:ext cx="30861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165304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6DDEFB-C338-4CC3-AED0-0813951CD817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263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37ADB-4FB9-482D-A1A4-E1F489B212F5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5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ygeoapi.io/presentations/default/#/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.org/TR/sdw-bp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pygeoapi.io/presentations/default/#/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ygeoapi.io/presentations/default/#/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ygeoapi.io/presentations/default/#/2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ygeoapi.io/presentations/default/#/2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OGC Search / Discovery Updates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Updates on APIs for discovery</a:t>
            </a:r>
            <a:endParaRPr lang="en-US" dirty="0"/>
          </a:p>
        </p:txBody>
      </p:sp>
      <p:sp>
        <p:nvSpPr>
          <p:cNvPr id="4" name="Subtitle 1"/>
          <p:cNvSpPr txBox="1">
            <a:spLocks/>
          </p:cNvSpPr>
          <p:nvPr/>
        </p:nvSpPr>
        <p:spPr>
          <a:xfrm>
            <a:off x="845586" y="4802711"/>
            <a:ext cx="3078342" cy="2088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endParaRPr lang="en-US" sz="1200" dirty="0" smtClean="0"/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Tom Kralidis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Senior Systems Scientist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Geospatial and Open Data Systems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Meteorological Service of Canada</a:t>
            </a:r>
          </a:p>
          <a:p>
            <a:pPr marL="0" indent="0" algn="r">
              <a:buFont typeface="Arial" pitchFamily="34" charset="0"/>
              <a:buNone/>
            </a:pPr>
            <a:endParaRPr lang="fr-CA" sz="1200" dirty="0" smtClean="0"/>
          </a:p>
          <a:p>
            <a:pPr marL="0" indent="0" algn="r">
              <a:buFont typeface="Arial" pitchFamily="34" charset="0"/>
              <a:buNone/>
            </a:pPr>
            <a:r>
              <a:rPr lang="fr-CA" sz="1200" dirty="0" smtClean="0"/>
              <a:t>14 </a:t>
            </a:r>
            <a:r>
              <a:rPr lang="fr-CA" sz="1200" dirty="0" err="1" smtClean="0"/>
              <a:t>November</a:t>
            </a:r>
            <a:r>
              <a:rPr lang="fr-CA" sz="1200" dirty="0" smtClean="0"/>
              <a:t> 2019</a:t>
            </a:r>
          </a:p>
          <a:p>
            <a:pPr marL="0" indent="0" algn="r">
              <a:buFont typeface="Arial" pitchFamily="34" charset="0"/>
              <a:buNone/>
            </a:pPr>
            <a:endParaRPr lang="fr-CA" sz="1200" dirty="0"/>
          </a:p>
          <a:p>
            <a:pPr marL="0" indent="0" algn="r">
              <a:buNone/>
            </a:pPr>
            <a:r>
              <a:rPr lang="en-US" sz="1200" b="1" dirty="0" smtClean="0"/>
              <a:t>WMO TT-WIS MD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766817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OGC Search / </a:t>
            </a:r>
            <a:r>
              <a:rPr lang="en-US" dirty="0" smtClean="0"/>
              <a:t>Discovery </a:t>
            </a:r>
            <a:r>
              <a:rPr lang="en-US" dirty="0"/>
              <a:t>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Table of Contents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Overview</a:t>
            </a:r>
          </a:p>
          <a:p>
            <a:r>
              <a:rPr lang="en-CA" dirty="0" smtClean="0"/>
              <a:t>Geospatial API evolution</a:t>
            </a:r>
          </a:p>
          <a:p>
            <a:r>
              <a:rPr lang="en-CA" dirty="0" smtClean="0"/>
              <a:t>Catalogue perspectives</a:t>
            </a:r>
            <a:endParaRPr lang="en-CA" dirty="0" smtClean="0"/>
          </a:p>
          <a:p>
            <a:r>
              <a:rPr lang="en-CA" dirty="0" smtClean="0"/>
              <a:t>OGC Activity</a:t>
            </a:r>
            <a:endParaRPr lang="en-CA" dirty="0"/>
          </a:p>
          <a:p>
            <a:r>
              <a:rPr lang="en-CA" dirty="0" smtClean="0"/>
              <a:t>Future work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7554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OGC CSW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CA" altLang="en-US" dirty="0" smtClean="0"/>
              <a:t>Catalogue Services for the Web</a:t>
            </a:r>
          </a:p>
          <a:p>
            <a:r>
              <a:rPr lang="en-CA" altLang="en-US" dirty="0" smtClean="0"/>
              <a:t>Abstract information model (Dublin Core)</a:t>
            </a:r>
          </a:p>
          <a:p>
            <a:r>
              <a:rPr lang="en-CA" altLang="en-US" dirty="0" smtClean="0"/>
              <a:t>Interfaces (Z39.50, HTTP [SRU])</a:t>
            </a:r>
          </a:p>
          <a:p>
            <a:r>
              <a:rPr lang="en-CA" altLang="en-US" dirty="0" smtClean="0"/>
              <a:t>Predicates</a:t>
            </a:r>
          </a:p>
          <a:p>
            <a:pPr lvl="1"/>
            <a:r>
              <a:rPr lang="en-CA" altLang="en-US" dirty="0" smtClean="0"/>
              <a:t>Spatial</a:t>
            </a:r>
          </a:p>
          <a:p>
            <a:pPr lvl="1"/>
            <a:r>
              <a:rPr lang="en-CA" altLang="en-US" dirty="0" smtClean="0"/>
              <a:t>Temporal</a:t>
            </a:r>
            <a:endParaRPr lang="en-CA" altLang="en-US" dirty="0" smtClean="0"/>
          </a:p>
          <a:p>
            <a:pPr lvl="1"/>
            <a:r>
              <a:rPr lang="en-CA" altLang="en-US" dirty="0" err="1" smtClean="0"/>
              <a:t>Aspatial</a:t>
            </a:r>
            <a:r>
              <a:rPr lang="en-CA" altLang="en-US" dirty="0" smtClean="0"/>
              <a:t> (i.e. attributes)</a:t>
            </a:r>
          </a:p>
          <a:p>
            <a:r>
              <a:rPr lang="en-CA" altLang="en-US" dirty="0" smtClean="0"/>
              <a:t>Transactions</a:t>
            </a:r>
          </a:p>
          <a:p>
            <a:r>
              <a:rPr lang="en-CA" altLang="en-US" dirty="0" smtClean="0"/>
              <a:t>Distributed Search</a:t>
            </a:r>
          </a:p>
          <a:p>
            <a:r>
              <a:rPr lang="en-CA" altLang="en-US" dirty="0" smtClean="0"/>
              <a:t>Harvesting</a:t>
            </a:r>
          </a:p>
          <a:p>
            <a:r>
              <a:rPr lang="en-CA" altLang="en-US" dirty="0" smtClean="0"/>
              <a:t>Extensible (application profiles)</a:t>
            </a:r>
          </a:p>
          <a:p>
            <a:pPr lvl="1"/>
            <a:r>
              <a:rPr lang="en-CA" altLang="en-US" dirty="0" smtClean="0"/>
              <a:t>ISO AP</a:t>
            </a:r>
          </a:p>
        </p:txBody>
      </p:sp>
    </p:spTree>
    <p:extLst>
      <p:ext uri="{BB962C8B-B14F-4D97-AF65-F5344CB8AC3E}">
        <p14:creationId xmlns:p14="http://schemas.microsoft.com/office/powerpoint/2010/main" val="7140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OGC CSW History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2007: CSW 2.0.2</a:t>
            </a:r>
          </a:p>
          <a:p>
            <a:r>
              <a:rPr lang="en-CA" altLang="en-US" dirty="0" smtClean="0"/>
              <a:t>2016: CSW 3.0</a:t>
            </a:r>
          </a:p>
          <a:p>
            <a:pPr lvl="1"/>
            <a:r>
              <a:rPr lang="en-CA" altLang="en-US" dirty="0" smtClean="0"/>
              <a:t>OpenSearch</a:t>
            </a:r>
          </a:p>
          <a:p>
            <a:pPr lvl="1"/>
            <a:r>
              <a:rPr lang="en-CA" altLang="en-US" dirty="0" smtClean="0"/>
              <a:t>Atom Syndication Format</a:t>
            </a:r>
          </a:p>
        </p:txBody>
      </p:sp>
    </p:spTree>
    <p:extLst>
      <p:ext uri="{BB962C8B-B14F-4D97-AF65-F5344CB8AC3E}">
        <p14:creationId xmlns:p14="http://schemas.microsoft.com/office/powerpoint/2010/main" val="33669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Geospatial API evolution [1]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1990s: XML-RPC, SOAP/WSDL/UDDI, Service Oriented Architecture</a:t>
            </a:r>
          </a:p>
          <a:p>
            <a:r>
              <a:rPr lang="en-CA" altLang="en-US" dirty="0" smtClean="0"/>
              <a:t>2000s: Web 2.0, JavaScript, Google Maps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5949280"/>
            <a:ext cx="484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hlinkClick r:id="rId3"/>
              </a:rPr>
              <a:t>[1] https</a:t>
            </a:r>
            <a:r>
              <a:rPr lang="en-CA" dirty="0">
                <a:hlinkClick r:id="rId3"/>
              </a:rPr>
              <a:t>://pygeoapi.io/presentations/default/#/</a:t>
            </a:r>
            <a:r>
              <a:rPr lang="en-CA" dirty="0" smtClean="0">
                <a:hlinkClick r:id="rId3"/>
              </a:rPr>
              <a:t>2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23393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Current efforts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>
                <a:hlinkClick r:id="rId3"/>
              </a:rPr>
              <a:t>W3C Spatial Data </a:t>
            </a:r>
            <a:r>
              <a:rPr lang="en-CA" altLang="en-US" dirty="0" smtClean="0">
                <a:hlinkClick r:id="rId3"/>
              </a:rPr>
              <a:t>on the Web Best Practices</a:t>
            </a:r>
            <a:endParaRPr lang="en-CA" altLang="en-US" dirty="0" smtClean="0"/>
          </a:p>
          <a:p>
            <a:r>
              <a:rPr lang="en-CA" altLang="en-US" dirty="0" smtClean="0"/>
              <a:t>Being webby</a:t>
            </a:r>
          </a:p>
          <a:p>
            <a:r>
              <a:rPr lang="en-CA" altLang="en-US" dirty="0" smtClean="0"/>
              <a:t>Resource Oriented Architecture</a:t>
            </a:r>
          </a:p>
          <a:p>
            <a:r>
              <a:rPr lang="en-CA" altLang="en-US" dirty="0" smtClean="0"/>
              <a:t>REST/JSON/OpenAPI/Swagger</a:t>
            </a:r>
            <a:endParaRPr lang="en-CA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5949280"/>
            <a:ext cx="484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hlinkClick r:id="rId4"/>
              </a:rPr>
              <a:t>[1] https</a:t>
            </a:r>
            <a:r>
              <a:rPr lang="en-CA" dirty="0">
                <a:hlinkClick r:id="rId4"/>
              </a:rPr>
              <a:t>://pygeoapi.io/presentations/default/#/</a:t>
            </a:r>
            <a:r>
              <a:rPr lang="en-CA" dirty="0" smtClean="0">
                <a:hlinkClick r:id="rId4"/>
              </a:rPr>
              <a:t>2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50867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OGC activity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2017: OGC API Whitepaper</a:t>
            </a:r>
          </a:p>
          <a:p>
            <a:r>
              <a:rPr lang="en-CA" altLang="en-US" dirty="0" smtClean="0"/>
              <a:t>API Hackathons</a:t>
            </a:r>
            <a:endParaRPr lang="en-CA" altLang="en-US" dirty="0" smtClean="0"/>
          </a:p>
          <a:p>
            <a:r>
              <a:rPr lang="en-CA" altLang="en-US" dirty="0" smtClean="0"/>
              <a:t>Modernized API standards</a:t>
            </a:r>
          </a:p>
          <a:p>
            <a:r>
              <a:rPr lang="en-CA" altLang="en-US" dirty="0" smtClean="0"/>
              <a:t>Development on GitHub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5949280"/>
            <a:ext cx="484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hlinkClick r:id="rId3"/>
              </a:rPr>
              <a:t>[1] https</a:t>
            </a:r>
            <a:r>
              <a:rPr lang="en-CA" dirty="0">
                <a:hlinkClick r:id="rId3"/>
              </a:rPr>
              <a:t>://pygeoapi.io/presentations/default/#/</a:t>
            </a:r>
            <a:r>
              <a:rPr lang="en-CA" dirty="0" smtClean="0">
                <a:hlinkClick r:id="rId3"/>
              </a:rPr>
              <a:t>2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85617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OGC API standards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dirty="0"/>
              <a:t>OGC API - Common (OWS Common)</a:t>
            </a:r>
          </a:p>
          <a:p>
            <a:r>
              <a:rPr lang="en-CA" dirty="0"/>
              <a:t>OGC API - Features (WFS)</a:t>
            </a:r>
          </a:p>
          <a:p>
            <a:r>
              <a:rPr lang="en-CA" dirty="0"/>
              <a:t>OGC API - Coverages (WCS)</a:t>
            </a:r>
          </a:p>
          <a:p>
            <a:r>
              <a:rPr lang="en-CA" dirty="0"/>
              <a:t>OGC API - Maps and Tiles (WMS/WMTS)</a:t>
            </a:r>
          </a:p>
          <a:p>
            <a:r>
              <a:rPr lang="en-CA" dirty="0"/>
              <a:t>OGC API - Processing (WPS)</a:t>
            </a:r>
          </a:p>
          <a:p>
            <a:r>
              <a:rPr lang="en-CA" dirty="0"/>
              <a:t>OGC API </a:t>
            </a:r>
            <a:r>
              <a:rPr lang="en-CA" dirty="0" smtClean="0"/>
              <a:t>– Catalogues/Records </a:t>
            </a:r>
            <a:r>
              <a:rPr lang="en-CA" dirty="0"/>
              <a:t>(CSW)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5949280"/>
            <a:ext cx="484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hlinkClick r:id="rId3"/>
              </a:rPr>
              <a:t>[1] https</a:t>
            </a:r>
            <a:r>
              <a:rPr lang="en-CA" dirty="0">
                <a:hlinkClick r:id="rId3"/>
              </a:rPr>
              <a:t>://pygeoapi.io/presentations/default/#/</a:t>
            </a:r>
            <a:r>
              <a:rPr lang="en-CA" dirty="0" smtClean="0">
                <a:hlinkClick r:id="rId3"/>
              </a:rPr>
              <a:t>2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0379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OGC Search / Discovery Updates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WIS Perspectives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OGC API – Catalogues/Records</a:t>
            </a:r>
          </a:p>
          <a:p>
            <a:r>
              <a:rPr lang="en-CA" altLang="en-US" dirty="0" smtClean="0"/>
              <a:t>Core model will be JSON / DCAT</a:t>
            </a:r>
          </a:p>
          <a:p>
            <a:r>
              <a:rPr lang="en-CA" altLang="en-US" dirty="0" smtClean="0"/>
              <a:t>XML still supported as an extension</a:t>
            </a:r>
          </a:p>
          <a:p>
            <a:r>
              <a:rPr lang="en-CA" altLang="en-US" dirty="0" smtClean="0"/>
              <a:t>Granularity</a:t>
            </a:r>
          </a:p>
          <a:p>
            <a:endParaRPr lang="en-CA" alt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83568" y="5949280"/>
            <a:ext cx="484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hlinkClick r:id="rId3"/>
              </a:rPr>
              <a:t>[1] https</a:t>
            </a:r>
            <a:r>
              <a:rPr lang="en-CA" dirty="0">
                <a:hlinkClick r:id="rId3"/>
              </a:rPr>
              <a:t>://pygeoapi.io/presentations/default/#/</a:t>
            </a:r>
            <a:r>
              <a:rPr lang="en-CA" dirty="0" smtClean="0">
                <a:hlinkClick r:id="rId3"/>
              </a:rPr>
              <a:t>2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64889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Thank you!</a:t>
            </a:r>
            <a:endParaRPr lang="en-CA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171450" indent="-171450" algn="ctr">
              <a:spcBef>
                <a:spcPts val="300"/>
              </a:spcBef>
              <a:buFontTx/>
              <a:buChar char="-"/>
            </a:pPr>
            <a:endParaRPr lang="en-CA" dirty="0" smtClean="0"/>
          </a:p>
          <a:p>
            <a:pPr marL="0" indent="0" algn="ctr">
              <a:spcBef>
                <a:spcPts val="300"/>
              </a:spcBef>
              <a:buNone/>
            </a:pPr>
            <a:r>
              <a:rPr lang="en-CA" dirty="0" smtClean="0"/>
              <a:t>@</a:t>
            </a:r>
            <a:r>
              <a:rPr lang="en-CA" dirty="0" err="1" smtClean="0"/>
              <a:t>tomkralidis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1133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_ECCC_Branding_PPT_Template_EN.potx" id="{426B9ED9-5650-45E1-A7BD-0FBD54976D4D}" vid="{84679E34-27DB-4398-8304-F4999F5C370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_ECCC_Branding_PPT_Template_EN.potx" id="{426B9ED9-5650-45E1-A7BD-0FBD54976D4D}" vid="{84679E34-27DB-4398-8304-F4999F5C370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D0B20BB41BF245A74357C5242D202F" ma:contentTypeVersion="9" ma:contentTypeDescription="Create a new document." ma:contentTypeScope="" ma:versionID="1148316a3427ca7df95b001eed000108">
  <xsd:schema xmlns:xsd="http://www.w3.org/2001/XMLSchema" xmlns:xs="http://www.w3.org/2001/XMLSchema" xmlns:p="http://schemas.microsoft.com/office/2006/metadata/properties" xmlns:ns3="acbb3e5d-5d9a-41a2-b23c-a652c639d82c" xmlns:ns4="b6e7370b-7179-4676-9a6f-0d2482e7e8cc" targetNamespace="http://schemas.microsoft.com/office/2006/metadata/properties" ma:root="true" ma:fieldsID="32cad87bd855cd45648e784504747f93" ns3:_="" ns4:_="">
    <xsd:import namespace="acbb3e5d-5d9a-41a2-b23c-a652c639d82c"/>
    <xsd:import namespace="b6e7370b-7179-4676-9a6f-0d2482e7e8cc"/>
    <xsd:element name="properties">
      <xsd:complexType>
        <xsd:sequence>
          <xsd:element name="documentManagement">
            <xsd:complexType>
              <xsd:all>
                <xsd:element ref="ns3:Type_x0020_of_x0020_Document" minOccurs="0"/>
                <xsd:element ref="ns3:Branch" minOccurs="0"/>
                <xsd:element ref="ns3:Zone" minOccurs="0"/>
                <xsd:element ref="ns3:URL" minOccurs="0"/>
                <xsd:element ref="ns3:URL_x0020_of_x0020_the_x0020_document" minOccurs="0"/>
                <xsd:element ref="ns3:Last_x0020_Updates" minOccurs="0"/>
                <xsd:element ref="ns4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bb3e5d-5d9a-41a2-b23c-a652c639d82c" elementFormDefault="qualified">
    <xsd:import namespace="http://schemas.microsoft.com/office/2006/documentManagement/types"/>
    <xsd:import namespace="http://schemas.microsoft.com/office/infopath/2007/PartnerControls"/>
    <xsd:element name="Type_x0020_of_x0020_Document" ma:index="9" nillable="true" ma:displayName="Type of Document" ma:format="Dropdown" ma:internalName="Type_x0020_of_x0020_Document">
      <xsd:simpleType>
        <xsd:restriction base="dms:Choice">
          <xsd:enumeration value="Intranet Document Library - Communications Branch"/>
          <xsd:enumeration value="Intranet Document Library - Departmental (Non-Branch Specific)"/>
        </xsd:restriction>
      </xsd:simpleType>
    </xsd:element>
    <xsd:element name="Branch" ma:index="10" nillable="true" ma:displayName="Branch" ma:format="Dropdown" ma:internalName="Branch">
      <xsd:simpleType>
        <xsd:restriction base="dms:Choice">
          <xsd:enumeration value="Audit &amp; Evaluation"/>
          <xsd:enumeration value="Communicaitons"/>
          <xsd:enumeration value="Intranet"/>
        </xsd:restriction>
      </xsd:simpleType>
    </xsd:element>
    <xsd:element name="Zone" ma:index="11" nillable="true" ma:displayName="Zone" ma:default="AE-VE" ma:format="Dropdown" ma:internalName="Zone">
      <xsd:simpleType>
        <xsd:restriction base="dms:Choice">
          <xsd:enumeration value="AE-VE"/>
          <xsd:enumeration value="Communications"/>
          <xsd:enumeration value="Guide"/>
          <xsd:enumeration value="Communautés-Communities"/>
        </xsd:restriction>
      </xsd:simpleType>
    </xsd:element>
    <xsd:element name="URL" ma:index="12" nillable="true" ma:displayName="URL - on Intranet Document Location" ma:description="Please add the link where the document is located on Intranet" ma:format="Hyperlink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URL_x0020_of_x0020_the_x0020_document" ma:index="13" nillable="true" ma:displayName="URL of the document" ma:description="Please add document URL." ma:format="Hyperlink" ma:internalName="URL_x0020_of_x0020_the_x0020_document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ast_x0020_Updates" ma:index="14" nillable="true" ma:displayName="Last Updates" ma:format="DateOnly" ma:internalName="Last_x0020_Updates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e7370b-7179-4676-9a6f-0d2482e7e8c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8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 of Document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ranch xmlns="acbb3e5d-5d9a-41a2-b23c-a652c639d82c" xsi:nil="true"/>
    <URL_x0020_of_x0020_the_x0020_document xmlns="acbb3e5d-5d9a-41a2-b23c-a652c639d82c">
      <Url xsi:nil="true"/>
      <Description xsi:nil="true"/>
    </URL_x0020_of_x0020_the_x0020_document>
    <Zone xmlns="acbb3e5d-5d9a-41a2-b23c-a652c639d82c">AE-VE</Zone>
    <Last_x0020_Updates xmlns="acbb3e5d-5d9a-41a2-b23c-a652c639d82c" xsi:nil="true"/>
    <URL xmlns="acbb3e5d-5d9a-41a2-b23c-a652c639d82c">
      <Url xsi:nil="true"/>
      <Description xsi:nil="true"/>
    </URL>
    <Type_x0020_of_x0020_Document xmlns="acbb3e5d-5d9a-41a2-b23c-a652c639d82c" xsi:nil="true"/>
  </documentManagement>
</p:properties>
</file>

<file path=customXml/itemProps1.xml><?xml version="1.0" encoding="utf-8"?>
<ds:datastoreItem xmlns:ds="http://schemas.openxmlformats.org/officeDocument/2006/customXml" ds:itemID="{D0C1C4DF-9898-4FFF-8F92-8E75369051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1DCC127-4AD7-4AB5-A46D-6CEEBB86AF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bb3e5d-5d9a-41a2-b23c-a652c639d82c"/>
    <ds:schemaRef ds:uri="b6e7370b-7179-4676-9a6f-0d2482e7e8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EE8186-2416-4B0E-A857-D7010DDD8F54}">
  <ds:schemaRefs>
    <ds:schemaRef ds:uri="http://schemas.microsoft.com/office/2006/documentManagement/types"/>
    <ds:schemaRef ds:uri="b6e7370b-7179-4676-9a6f-0d2482e7e8c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acbb3e5d-5d9a-41a2-b23c-a652c639d82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3965</TotalTime>
  <Words>323</Words>
  <Application>Microsoft Office PowerPoint</Application>
  <PresentationFormat>On-screen Show (4:3)</PresentationFormat>
  <Paragraphs>85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Office Theme</vt:lpstr>
      <vt:lpstr>Custom Design</vt:lpstr>
      <vt:lpstr>1_Custom Design</vt:lpstr>
      <vt:lpstr>2_Custom Design</vt:lpstr>
      <vt:lpstr>1_Office Theme</vt:lpstr>
      <vt:lpstr>OGC Search / Discovery Updates</vt:lpstr>
      <vt:lpstr>OGC Search / Discovery Updates</vt:lpstr>
      <vt:lpstr>OGC Search / Discovery Updates</vt:lpstr>
      <vt:lpstr>OGC Search / Discovery Updates</vt:lpstr>
      <vt:lpstr>OGC Search / Discovery Updates</vt:lpstr>
      <vt:lpstr>OGC Search / Discovery Updates</vt:lpstr>
      <vt:lpstr>OGC Search / Discovery Updates</vt:lpstr>
      <vt:lpstr>OGC Search / Discovery Updates</vt:lpstr>
      <vt:lpstr>OGC Search / Discovery Updates</vt:lpstr>
      <vt:lpstr>The WMO Core Metadata Profile Test Suite</vt:lpstr>
    </vt:vector>
  </TitlesOfParts>
  <Company>Environment Climate Change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WMO Core Metadata Profile Test Suite</dc:title>
  <dc:creator>tom.kralidis@canada.ca</dc:creator>
  <cp:keywords>wmo,wis,metadata,core metadata profile,iso</cp:keywords>
  <cp:lastModifiedBy>Kralidis,Tom [Ontario]</cp:lastModifiedBy>
  <cp:revision>210</cp:revision>
  <dcterms:created xsi:type="dcterms:W3CDTF">2019-01-29T14:33:31Z</dcterms:created>
  <dcterms:modified xsi:type="dcterms:W3CDTF">2019-11-14T14:24:09Z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0x01010075D0B20BB41BF245A74357C5242D202F</vt:lpwstr>
  </property>
</Properties>
</file>