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sldIdLst>
    <p:sldId id="256" r:id="rId5"/>
    <p:sldId id="263" r:id="rId6"/>
    <p:sldId id="278" r:id="rId7"/>
    <p:sldId id="279" r:id="rId8"/>
    <p:sldId id="280" r:id="rId9"/>
    <p:sldId id="281" r:id="rId10"/>
    <p:sldId id="282" r:id="rId11"/>
    <p:sldId id="283" r:id="rId12"/>
    <p:sldId id="284" r:id="rId13"/>
    <p:sldId id="285" r:id="rId14"/>
    <p:sldId id="286" r:id="rId15"/>
    <p:sldId id="287" r:id="rId16"/>
    <p:sldId id="288" r:id="rId17"/>
    <p:sldId id="277"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chremmer Antje" initials="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3366CC"/>
    <a:srgbClr val="0033CC"/>
    <a:srgbClr val="3333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6633" autoAdjust="0"/>
  </p:normalViewPr>
  <p:slideViewPr>
    <p:cSldViewPr snapToGrid="0" snapToObjects="1">
      <p:cViewPr varScale="1">
        <p:scale>
          <a:sx n="60" d="100"/>
          <a:sy n="60" d="100"/>
        </p:scale>
        <p:origin x="-224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13/11/2019</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‹Nr.›</a:t>
            </a:fld>
            <a:endParaRPr lang="en-GB" dirty="0"/>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1799685"/>
            <a:ext cx="7772400" cy="1470025"/>
          </a:xfrm>
        </p:spPr>
        <p:txBody>
          <a:bodyPr/>
          <a:lstStyle/>
          <a:p>
            <a:r>
              <a:rPr lang="de-DE" smtClean="0"/>
              <a:t>Titelmasterformat durch Klicken bearbeiten</a:t>
            </a:r>
            <a:endParaRPr lang="en-US" dirty="0"/>
          </a:p>
        </p:txBody>
      </p:sp>
      <p:sp>
        <p:nvSpPr>
          <p:cNvPr id="3" name="Subtitle 2"/>
          <p:cNvSpPr>
            <a:spLocks noGrp="1"/>
          </p:cNvSpPr>
          <p:nvPr>
            <p:ph type="subTitle" idx="1"/>
          </p:nvPr>
        </p:nvSpPr>
        <p:spPr>
          <a:xfrm>
            <a:off x="2383276" y="3681919"/>
            <a:ext cx="60749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en-US" dirty="0"/>
          </a:p>
        </p:txBody>
      </p:sp>
      <p:sp>
        <p:nvSpPr>
          <p:cNvPr id="6" name="Subtitle 2"/>
          <p:cNvSpPr txBox="1">
            <a:spLocks/>
          </p:cNvSpPr>
          <p:nvPr userDrawn="1"/>
        </p:nvSpPr>
        <p:spPr>
          <a:xfrm>
            <a:off x="5258611" y="5819978"/>
            <a:ext cx="3639765" cy="652562"/>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sz="1600" b="0" dirty="0" smtClean="0">
                <a:solidFill>
                  <a:srgbClr val="003399"/>
                </a:solidFill>
                <a:latin typeface="Calibri" panose="020F0502020204030204" pitchFamily="34" charset="0"/>
                <a:cs typeface="Calibri" panose="020F0502020204030204" pitchFamily="34" charset="0"/>
              </a:rPr>
              <a:t>CBS TT-WIS-MD</a:t>
            </a:r>
            <a:r>
              <a:rPr lang="en-US" sz="1600" b="0" baseline="0" dirty="0" smtClean="0">
                <a:solidFill>
                  <a:srgbClr val="003399"/>
                </a:solidFill>
                <a:latin typeface="Calibri" panose="020F0502020204030204" pitchFamily="34" charset="0"/>
                <a:cs typeface="Calibri" panose="020F0502020204030204" pitchFamily="34" charset="0"/>
              </a:rPr>
              <a:t> 2019</a:t>
            </a:r>
          </a:p>
          <a:p>
            <a:r>
              <a:rPr lang="en-US" sz="1600" b="0" baseline="0" dirty="0" smtClean="0">
                <a:solidFill>
                  <a:srgbClr val="003399"/>
                </a:solidFill>
                <a:latin typeface="Calibri" panose="020F0502020204030204" pitchFamily="34" charset="0"/>
                <a:cs typeface="Calibri" panose="020F0502020204030204" pitchFamily="34" charset="0"/>
              </a:rPr>
              <a:t>13-15 November 2019</a:t>
            </a:r>
            <a:endParaRPr lang="en-US" sz="1600" b="0" dirty="0">
              <a:solidFill>
                <a:srgbClr val="003399"/>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8"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‹Nr.›</a:t>
            </a:fld>
            <a:endParaRPr lang="en-US" dirty="0"/>
          </a:p>
        </p:txBody>
      </p:sp>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7"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‹Nr.›</a:t>
            </a:fld>
            <a:endParaRPr lang="en-US" dirty="0"/>
          </a:p>
        </p:txBody>
      </p:sp>
    </p:spTree>
    <p:extLst>
      <p:ext uri="{BB962C8B-B14F-4D97-AF65-F5344CB8AC3E}">
        <p14:creationId xmlns:p14="http://schemas.microsoft.com/office/powerpoint/2010/main" val="187663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smtClean="0"/>
              <a:t>Titelmasterformat durch Klicken bearbeiten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9" name="Slide Number Placeholder 5"/>
          <p:cNvSpPr>
            <a:spLocks noGrp="1"/>
          </p:cNvSpPr>
          <p:nvPr>
            <p:ph type="sldNum" sz="quarter" idx="10"/>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‹Nr.›</a:t>
            </a:fld>
            <a:endParaRPr lang="en-US" dirty="0"/>
          </a:p>
        </p:txBody>
      </p:sp>
    </p:spTree>
    <p:extLst>
      <p:ext uri="{BB962C8B-B14F-4D97-AF65-F5344CB8AC3E}">
        <p14:creationId xmlns:p14="http://schemas.microsoft.com/office/powerpoint/2010/main" val="2036454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a:p>
        </p:txBody>
      </p:sp>
      <p:sp>
        <p:nvSpPr>
          <p:cNvPr id="5"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‹Nr.›</a:t>
            </a:fld>
            <a:endParaRPr lang="en-US" dirty="0"/>
          </a:p>
        </p:txBody>
      </p:sp>
    </p:spTree>
    <p:extLst>
      <p:ext uri="{BB962C8B-B14F-4D97-AF65-F5344CB8AC3E}">
        <p14:creationId xmlns:p14="http://schemas.microsoft.com/office/powerpoint/2010/main" val="723727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7"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‹Nr.›</a:t>
            </a:fld>
            <a:endParaRPr lang="en-US" dirty="0"/>
          </a:p>
        </p:txBody>
      </p:sp>
    </p:spTree>
    <p:extLst>
      <p:ext uri="{BB962C8B-B14F-4D97-AF65-F5344CB8AC3E}">
        <p14:creationId xmlns:p14="http://schemas.microsoft.com/office/powerpoint/2010/main" val="1305509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pic>
        <p:nvPicPr>
          <p:cNvPr id="2" name="図 1"/>
          <p:cNvPicPr>
            <a:picLocks noChangeAspect="1"/>
          </p:cNvPicPr>
          <p:nvPr userDrawn="1"/>
        </p:nvPicPr>
        <p:blipFill>
          <a:blip r:embed="rId2"/>
          <a:stretch>
            <a:fillRect/>
          </a:stretch>
        </p:blipFill>
        <p:spPr>
          <a:xfrm>
            <a:off x="-397" y="-297"/>
            <a:ext cx="9144793" cy="6858594"/>
          </a:xfrm>
          <a:prstGeom prst="rect">
            <a:avLst/>
          </a:prstGeom>
        </p:spPr>
      </p:pic>
      <p:sp>
        <p:nvSpPr>
          <p:cNvPr id="5" name="Title 1"/>
          <p:cNvSpPr txBox="1">
            <a:spLocks/>
          </p:cNvSpPr>
          <p:nvPr userDrawn="1"/>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a:t>
            </a:r>
            <a:r>
              <a:rPr lang="en-US" sz="4800" dirty="0" smtClean="0">
                <a:solidFill>
                  <a:srgbClr val="000090"/>
                </a:solidFill>
              </a:rPr>
              <a:t>you</a:t>
            </a:r>
            <a:endParaRPr lang="en-US" sz="4800" dirty="0">
              <a:solidFill>
                <a:srgbClr val="000090"/>
              </a:solidFill>
            </a:endParaRPr>
          </a:p>
        </p:txBody>
      </p:sp>
      <p:sp>
        <p:nvSpPr>
          <p:cNvPr id="6"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dirty="0" smtClean="0"/>
              <a:t>TT-WIS-MD</a:t>
            </a:r>
            <a:r>
              <a:rPr lang="en-US" altLang="ja-JP" dirty="0" smtClean="0"/>
              <a:t> 13-15 Nov. 2019</a:t>
            </a:r>
            <a:endParaRPr lang="en-US" dirty="0"/>
          </a:p>
        </p:txBody>
      </p:sp>
    </p:spTree>
    <p:extLst>
      <p:ext uri="{BB962C8B-B14F-4D97-AF65-F5344CB8AC3E}">
        <p14:creationId xmlns:p14="http://schemas.microsoft.com/office/powerpoint/2010/main" val="418312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a:t>Titelmasterformat durch Klicken bearbeiten</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9"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‹Nr.›</a:t>
            </a:fld>
            <a:endParaRPr lang="en-US" dirty="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6" r:id="rId6"/>
    <p:sldLayoutId id="2147483655" r:id="rId7"/>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github.com/wmo-im/wmo-cmp-ts" TargetMode="External"/><Relationship Id="rId2" Type="http://schemas.openxmlformats.org/officeDocument/2006/relationships/hyperlink" Target="https://github.com/wmo-im/wmcp" TargetMode="External"/><Relationship Id="rId1" Type="http://schemas.openxmlformats.org/officeDocument/2006/relationships/slideLayout" Target="../slideLayouts/slideLayout2.xml"/><Relationship Id="rId5" Type="http://schemas.openxmlformats.org/officeDocument/2006/relationships/hyperlink" Target="https://gisc.dwd.de/" TargetMode="External"/><Relationship Id="rId4" Type="http://schemas.openxmlformats.org/officeDocument/2006/relationships/hyperlink" Target="https://wiswiki.wmo.int/tiki-index.php?page=IPET-MDRD-1"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lang="en-US" dirty="0" smtClean="0"/>
              <a:t>TT-WIS-MD 2019</a:t>
            </a:r>
            <a:endParaRPr lang="en-US" dirty="0"/>
          </a:p>
        </p:txBody>
      </p:sp>
      <p:sp>
        <p:nvSpPr>
          <p:cNvPr id="3" name="サブタイトル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785896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b="1" dirty="0"/>
              <a:t>WMO rubric – XSLT for metadata quality </a:t>
            </a:r>
            <a:r>
              <a:rPr lang="en-US" b="1" dirty="0" smtClean="0"/>
              <a:t>monitoring</a:t>
            </a:r>
            <a:endParaRPr lang="en-US" dirty="0"/>
          </a:p>
        </p:txBody>
      </p:sp>
      <p:sp>
        <p:nvSpPr>
          <p:cNvPr id="4" name="スライド番号プレースホルダー 3"/>
          <p:cNvSpPr>
            <a:spLocks noGrp="1"/>
          </p:cNvSpPr>
          <p:nvPr>
            <p:ph type="sldNum" sz="quarter" idx="4"/>
          </p:nvPr>
        </p:nvSpPr>
        <p:spPr/>
        <p:txBody>
          <a:bodyPr/>
          <a:lstStyle/>
          <a:p>
            <a:r>
              <a:rPr lang="en-US" dirty="0" smtClean="0"/>
              <a:t>TT-WIS-MD 201</a:t>
            </a:r>
            <a:r>
              <a:rPr lang="en-US" altLang="ja-JP" dirty="0" smtClean="0"/>
              <a:t>9</a:t>
            </a:r>
            <a:r>
              <a:rPr lang="en-US" dirty="0" smtClean="0"/>
              <a:t> p</a:t>
            </a:r>
            <a:fld id="{9259AF2F-52C6-9B46-B8B2-0579234AE62E}" type="slidenum">
              <a:rPr lang="en-US" smtClean="0"/>
              <a:pPr/>
              <a:t>2</a:t>
            </a:fld>
            <a:endParaRPr lang="en-US" dirty="0"/>
          </a:p>
        </p:txBody>
      </p:sp>
      <p:sp>
        <p:nvSpPr>
          <p:cNvPr id="3" name="Textfeld 2"/>
          <p:cNvSpPr txBox="1"/>
          <p:nvPr/>
        </p:nvSpPr>
        <p:spPr>
          <a:xfrm>
            <a:off x="638827" y="1442690"/>
            <a:ext cx="7891398" cy="1477328"/>
          </a:xfrm>
          <a:prstGeom prst="rect">
            <a:avLst/>
          </a:prstGeom>
          <a:noFill/>
        </p:spPr>
        <p:txBody>
          <a:bodyPr wrap="square" rtlCol="0">
            <a:spAutoFit/>
          </a:bodyPr>
          <a:lstStyle/>
          <a:p>
            <a:r>
              <a:rPr lang="en-US" dirty="0"/>
              <a:t>NOAA provided a XSL Transformation, the “WMO Rubric Report” available at </a:t>
            </a:r>
            <a:r>
              <a:rPr lang="en-US" dirty="0" err="1"/>
              <a:t>github</a:t>
            </a:r>
            <a:r>
              <a:rPr lang="en-US" dirty="0"/>
              <a:t> [1]. During the implementation phase of WIS, GISC Offenbach has built a tool based on the WMO Rubric to get scores for the metadata quality</a:t>
            </a:r>
            <a:r>
              <a:rPr lang="en-US" dirty="0" smtClean="0"/>
              <a:t>.</a:t>
            </a:r>
          </a:p>
          <a:p>
            <a:endParaRPr lang="en-US" dirty="0"/>
          </a:p>
          <a:p>
            <a:endParaRPr lang="de-DE" dirty="0"/>
          </a:p>
        </p:txBody>
      </p:sp>
      <p:pic>
        <p:nvPicPr>
          <p:cNvPr id="5" name="Grafik 4"/>
          <p:cNvPicPr/>
          <p:nvPr/>
        </p:nvPicPr>
        <p:blipFill>
          <a:blip r:embed="rId2">
            <a:extLst>
              <a:ext uri="{28A0092B-C50C-407E-A947-70E740481C1C}">
                <a14:useLocalDpi xmlns:a14="http://schemas.microsoft.com/office/drawing/2010/main" val="0"/>
              </a:ext>
            </a:extLst>
          </a:blip>
          <a:srcRect/>
          <a:stretch>
            <a:fillRect/>
          </a:stretch>
        </p:blipFill>
        <p:spPr bwMode="auto">
          <a:xfrm>
            <a:off x="2417523" y="2392470"/>
            <a:ext cx="4221272" cy="3820439"/>
          </a:xfrm>
          <a:prstGeom prst="rect">
            <a:avLst/>
          </a:prstGeom>
          <a:noFill/>
        </p:spPr>
      </p:pic>
    </p:spTree>
    <p:extLst>
      <p:ext uri="{BB962C8B-B14F-4D97-AF65-F5344CB8AC3E}">
        <p14:creationId xmlns:p14="http://schemas.microsoft.com/office/powerpoint/2010/main" val="28348711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en-US" b="1" dirty="0"/>
              <a:t>WMO </a:t>
            </a:r>
            <a:r>
              <a:rPr lang="en-US" b="1" dirty="0" smtClean="0"/>
              <a:t>rubric</a:t>
            </a:r>
            <a:endParaRPr lang="en-US" dirty="0"/>
          </a:p>
        </p:txBody>
      </p:sp>
      <p:sp>
        <p:nvSpPr>
          <p:cNvPr id="4" name="スライド番号プレースホルダー 3"/>
          <p:cNvSpPr>
            <a:spLocks noGrp="1"/>
          </p:cNvSpPr>
          <p:nvPr>
            <p:ph type="sldNum" sz="quarter" idx="4"/>
          </p:nvPr>
        </p:nvSpPr>
        <p:spPr/>
        <p:txBody>
          <a:bodyPr/>
          <a:lstStyle/>
          <a:p>
            <a:r>
              <a:rPr lang="en-US" dirty="0" smtClean="0"/>
              <a:t>TT-WIS-MD 201</a:t>
            </a:r>
            <a:r>
              <a:rPr lang="en-US" altLang="ja-JP" dirty="0" smtClean="0"/>
              <a:t>9</a:t>
            </a:r>
            <a:r>
              <a:rPr lang="en-US" dirty="0" smtClean="0"/>
              <a:t> p</a:t>
            </a:r>
            <a:fld id="{9259AF2F-52C6-9B46-B8B2-0579234AE62E}" type="slidenum">
              <a:rPr lang="en-US" smtClean="0"/>
              <a:pPr/>
              <a:t>3</a:t>
            </a:fld>
            <a:endParaRPr lang="en-US" dirty="0"/>
          </a:p>
        </p:txBody>
      </p:sp>
      <p:sp>
        <p:nvSpPr>
          <p:cNvPr id="3" name="Textfeld 2"/>
          <p:cNvSpPr txBox="1"/>
          <p:nvPr/>
        </p:nvSpPr>
        <p:spPr>
          <a:xfrm>
            <a:off x="638827" y="1442690"/>
            <a:ext cx="7891398" cy="646331"/>
          </a:xfrm>
          <a:prstGeom prst="rect">
            <a:avLst/>
          </a:prstGeom>
          <a:noFill/>
        </p:spPr>
        <p:txBody>
          <a:bodyPr wrap="square" rtlCol="0">
            <a:spAutoFit/>
          </a:bodyPr>
          <a:lstStyle/>
          <a:p>
            <a:r>
              <a:rPr lang="en-US" dirty="0"/>
              <a:t>GISC Offenbach implemented the WMO rubric in the frontend of gisc.dwd.de </a:t>
            </a:r>
          </a:p>
          <a:p>
            <a:endParaRPr lang="de-DE" dirty="0"/>
          </a:p>
        </p:txBody>
      </p:sp>
      <p:pic>
        <p:nvPicPr>
          <p:cNvPr id="6" name="Grafik 5"/>
          <p:cNvPicPr/>
          <p:nvPr/>
        </p:nvPicPr>
        <p:blipFill>
          <a:blip r:embed="rId2" cstate="print">
            <a:extLst>
              <a:ext uri="{28A0092B-C50C-407E-A947-70E740481C1C}">
                <a14:useLocalDpi xmlns:a14="http://schemas.microsoft.com/office/drawing/2010/main" val="0"/>
              </a:ext>
            </a:extLst>
          </a:blip>
          <a:stretch>
            <a:fillRect/>
          </a:stretch>
        </p:blipFill>
        <p:spPr>
          <a:xfrm>
            <a:off x="638827" y="1901294"/>
            <a:ext cx="5943600" cy="3406140"/>
          </a:xfrm>
          <a:prstGeom prst="rect">
            <a:avLst/>
          </a:prstGeom>
        </p:spPr>
      </p:pic>
      <p:pic>
        <p:nvPicPr>
          <p:cNvPr id="7" name="Grafik 6"/>
          <p:cNvPicPr/>
          <p:nvPr/>
        </p:nvPicPr>
        <p:blipFill>
          <a:blip r:embed="rId3" cstate="print">
            <a:extLst>
              <a:ext uri="{28A0092B-C50C-407E-A947-70E740481C1C}">
                <a14:useLocalDpi xmlns:a14="http://schemas.microsoft.com/office/drawing/2010/main" val="0"/>
              </a:ext>
            </a:extLst>
          </a:blip>
          <a:stretch>
            <a:fillRect/>
          </a:stretch>
        </p:blipFill>
        <p:spPr>
          <a:xfrm>
            <a:off x="2902906" y="3834568"/>
            <a:ext cx="5943600" cy="2646045"/>
          </a:xfrm>
          <a:prstGeom prst="rect">
            <a:avLst/>
          </a:prstGeom>
        </p:spPr>
      </p:pic>
    </p:spTree>
    <p:extLst>
      <p:ext uri="{BB962C8B-B14F-4D97-AF65-F5344CB8AC3E}">
        <p14:creationId xmlns:p14="http://schemas.microsoft.com/office/powerpoint/2010/main" val="2801188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en-US" b="1" dirty="0"/>
              <a:t>WMO </a:t>
            </a:r>
            <a:r>
              <a:rPr lang="en-US" b="1" dirty="0" smtClean="0"/>
              <a:t>rubric</a:t>
            </a:r>
            <a:endParaRPr lang="en-US" dirty="0"/>
          </a:p>
        </p:txBody>
      </p:sp>
      <p:sp>
        <p:nvSpPr>
          <p:cNvPr id="4" name="スライド番号プレースホルダー 3"/>
          <p:cNvSpPr>
            <a:spLocks noGrp="1"/>
          </p:cNvSpPr>
          <p:nvPr>
            <p:ph type="sldNum" sz="quarter" idx="4"/>
          </p:nvPr>
        </p:nvSpPr>
        <p:spPr/>
        <p:txBody>
          <a:bodyPr/>
          <a:lstStyle/>
          <a:p>
            <a:r>
              <a:rPr lang="en-US" dirty="0" smtClean="0"/>
              <a:t>TT-WIS-MD 201</a:t>
            </a:r>
            <a:r>
              <a:rPr lang="en-US" altLang="ja-JP" dirty="0" smtClean="0"/>
              <a:t>9</a:t>
            </a:r>
            <a:r>
              <a:rPr lang="en-US" dirty="0" smtClean="0"/>
              <a:t> p</a:t>
            </a:r>
            <a:fld id="{9259AF2F-52C6-9B46-B8B2-0579234AE62E}" type="slidenum">
              <a:rPr lang="en-US" smtClean="0"/>
              <a:pPr/>
              <a:t>4</a:t>
            </a:fld>
            <a:endParaRPr lang="en-US" dirty="0"/>
          </a:p>
        </p:txBody>
      </p:sp>
      <p:sp>
        <p:nvSpPr>
          <p:cNvPr id="3" name="Textfeld 2"/>
          <p:cNvSpPr txBox="1"/>
          <p:nvPr/>
        </p:nvSpPr>
        <p:spPr>
          <a:xfrm>
            <a:off x="638827" y="1442690"/>
            <a:ext cx="7891398" cy="2031325"/>
          </a:xfrm>
          <a:prstGeom prst="rect">
            <a:avLst/>
          </a:prstGeom>
          <a:noFill/>
        </p:spPr>
        <p:txBody>
          <a:bodyPr wrap="square" rtlCol="0">
            <a:spAutoFit/>
          </a:bodyPr>
          <a:lstStyle/>
          <a:p>
            <a:r>
              <a:rPr lang="en-US" dirty="0"/>
              <a:t>A </a:t>
            </a:r>
            <a:r>
              <a:rPr lang="en-US" dirty="0" smtClean="0"/>
              <a:t>further </a:t>
            </a:r>
            <a:r>
              <a:rPr lang="en-US" dirty="0"/>
              <a:t>development of the WMO Rubric as XSLT did not take place in the last years. </a:t>
            </a:r>
            <a:endParaRPr lang="en-US" dirty="0" smtClean="0"/>
          </a:p>
          <a:p>
            <a:endParaRPr lang="en-US" dirty="0"/>
          </a:p>
          <a:p>
            <a:endParaRPr lang="de-DE" dirty="0"/>
          </a:p>
          <a:p>
            <a:r>
              <a:rPr lang="en-US" dirty="0"/>
              <a:t>The “WMO Core Metadata Profile Test Suite” [2] written in python offers a different approach than the XSLT.</a:t>
            </a:r>
            <a:endParaRPr lang="de-DE" dirty="0"/>
          </a:p>
          <a:p>
            <a:endParaRPr lang="de-DE" dirty="0"/>
          </a:p>
        </p:txBody>
      </p:sp>
    </p:spTree>
    <p:extLst>
      <p:ext uri="{BB962C8B-B14F-4D97-AF65-F5344CB8AC3E}">
        <p14:creationId xmlns:p14="http://schemas.microsoft.com/office/powerpoint/2010/main" val="39812821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en-US" b="1" dirty="0"/>
              <a:t>References</a:t>
            </a:r>
            <a:endParaRPr lang="de-DE" b="1" dirty="0"/>
          </a:p>
        </p:txBody>
      </p:sp>
      <p:sp>
        <p:nvSpPr>
          <p:cNvPr id="4" name="スライド番号プレースホルダー 3"/>
          <p:cNvSpPr>
            <a:spLocks noGrp="1"/>
          </p:cNvSpPr>
          <p:nvPr>
            <p:ph type="sldNum" sz="quarter" idx="4"/>
          </p:nvPr>
        </p:nvSpPr>
        <p:spPr/>
        <p:txBody>
          <a:bodyPr/>
          <a:lstStyle/>
          <a:p>
            <a:r>
              <a:rPr lang="en-US" dirty="0" smtClean="0"/>
              <a:t>TT-WIS-MD 201</a:t>
            </a:r>
            <a:r>
              <a:rPr lang="en-US" altLang="ja-JP" dirty="0" smtClean="0"/>
              <a:t>9</a:t>
            </a:r>
            <a:r>
              <a:rPr lang="en-US" dirty="0" smtClean="0"/>
              <a:t> p</a:t>
            </a:r>
            <a:fld id="{9259AF2F-52C6-9B46-B8B2-0579234AE62E}" type="slidenum">
              <a:rPr lang="en-US" smtClean="0"/>
              <a:pPr/>
              <a:t>5</a:t>
            </a:fld>
            <a:endParaRPr lang="en-US" dirty="0"/>
          </a:p>
        </p:txBody>
      </p:sp>
      <p:sp>
        <p:nvSpPr>
          <p:cNvPr id="3" name="Textfeld 2"/>
          <p:cNvSpPr txBox="1"/>
          <p:nvPr/>
        </p:nvSpPr>
        <p:spPr>
          <a:xfrm>
            <a:off x="638827" y="1442690"/>
            <a:ext cx="7891398" cy="1477328"/>
          </a:xfrm>
          <a:prstGeom prst="rect">
            <a:avLst/>
          </a:prstGeom>
          <a:noFill/>
        </p:spPr>
        <p:txBody>
          <a:bodyPr wrap="square" rtlCol="0">
            <a:spAutoFit/>
          </a:bodyPr>
          <a:lstStyle/>
          <a:p>
            <a:r>
              <a:rPr lang="en-US" dirty="0" smtClean="0"/>
              <a:t>[</a:t>
            </a:r>
            <a:r>
              <a:rPr lang="en-US" dirty="0"/>
              <a:t>1] </a:t>
            </a:r>
            <a:r>
              <a:rPr lang="en-US" dirty="0">
                <a:hlinkClick r:id="rId2"/>
              </a:rPr>
              <a:t>https://</a:t>
            </a:r>
            <a:r>
              <a:rPr lang="en-US" dirty="0" smtClean="0">
                <a:hlinkClick r:id="rId2"/>
              </a:rPr>
              <a:t>github.com/wmo-im/wmcp</a:t>
            </a:r>
            <a:r>
              <a:rPr lang="en-US" dirty="0" smtClean="0"/>
              <a:t> </a:t>
            </a:r>
            <a:endParaRPr lang="de-DE" dirty="0"/>
          </a:p>
          <a:p>
            <a:r>
              <a:rPr lang="en-US" dirty="0"/>
              <a:t>[2] </a:t>
            </a:r>
            <a:r>
              <a:rPr lang="en-US" u="sng" dirty="0">
                <a:hlinkClick r:id="rId3"/>
              </a:rPr>
              <a:t>https://github.com/wmo-im/wmo-cmp-ts</a:t>
            </a:r>
            <a:endParaRPr lang="de-DE" dirty="0"/>
          </a:p>
          <a:p>
            <a:r>
              <a:rPr lang="en-US" dirty="0"/>
              <a:t>[3] </a:t>
            </a:r>
            <a:r>
              <a:rPr lang="en-US" u="sng" dirty="0">
                <a:hlinkClick r:id="rId4"/>
              </a:rPr>
              <a:t>https://wiswiki.wmo.int/tiki-index.php?page=IPET-MDRD-1</a:t>
            </a:r>
            <a:endParaRPr lang="de-DE" dirty="0"/>
          </a:p>
          <a:p>
            <a:r>
              <a:rPr lang="en-US" dirty="0"/>
              <a:t>[4] </a:t>
            </a:r>
            <a:r>
              <a:rPr lang="en-US" u="sng" dirty="0">
                <a:hlinkClick r:id="rId5"/>
              </a:rPr>
              <a:t>https://gisc.dwd.de/</a:t>
            </a:r>
            <a:endParaRPr lang="de-DE" dirty="0"/>
          </a:p>
          <a:p>
            <a:endParaRPr lang="de-DE" dirty="0"/>
          </a:p>
        </p:txBody>
      </p:sp>
    </p:spTree>
    <p:extLst>
      <p:ext uri="{BB962C8B-B14F-4D97-AF65-F5344CB8AC3E}">
        <p14:creationId xmlns:p14="http://schemas.microsoft.com/office/powerpoint/2010/main" val="17745744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b="1" dirty="0"/>
              <a:t>Collection of </a:t>
            </a:r>
            <a:r>
              <a:rPr lang="en-US" b="1" dirty="0" smtClean="0"/>
              <a:t>REQ </a:t>
            </a:r>
            <a:br>
              <a:rPr lang="en-US" b="1" dirty="0" smtClean="0"/>
            </a:br>
            <a:r>
              <a:rPr lang="en-US" b="1" dirty="0" smtClean="0"/>
              <a:t>from </a:t>
            </a:r>
            <a:r>
              <a:rPr lang="en-US" b="1" dirty="0"/>
              <a:t>TT-GISC for WIS Metadata</a:t>
            </a:r>
            <a:endParaRPr lang="de-DE" b="1" dirty="0"/>
          </a:p>
        </p:txBody>
      </p:sp>
      <p:sp>
        <p:nvSpPr>
          <p:cNvPr id="4" name="スライド番号プレースホルダー 3"/>
          <p:cNvSpPr>
            <a:spLocks noGrp="1"/>
          </p:cNvSpPr>
          <p:nvPr>
            <p:ph type="sldNum" sz="quarter" idx="4"/>
          </p:nvPr>
        </p:nvSpPr>
        <p:spPr/>
        <p:txBody>
          <a:bodyPr/>
          <a:lstStyle/>
          <a:p>
            <a:r>
              <a:rPr lang="en-US" dirty="0" smtClean="0"/>
              <a:t>TT-WIS-MD 201</a:t>
            </a:r>
            <a:r>
              <a:rPr lang="en-US" altLang="ja-JP" dirty="0" smtClean="0"/>
              <a:t>9</a:t>
            </a:r>
            <a:r>
              <a:rPr lang="en-US" dirty="0" smtClean="0"/>
              <a:t> p</a:t>
            </a:r>
            <a:fld id="{9259AF2F-52C6-9B46-B8B2-0579234AE62E}" type="slidenum">
              <a:rPr lang="en-US" smtClean="0"/>
              <a:pPr/>
              <a:t>6</a:t>
            </a:fld>
            <a:endParaRPr lang="en-US" dirty="0"/>
          </a:p>
        </p:txBody>
      </p:sp>
      <p:sp>
        <p:nvSpPr>
          <p:cNvPr id="3" name="Textfeld 2"/>
          <p:cNvSpPr txBox="1"/>
          <p:nvPr/>
        </p:nvSpPr>
        <p:spPr>
          <a:xfrm>
            <a:off x="638827" y="1442690"/>
            <a:ext cx="7891398" cy="4431983"/>
          </a:xfrm>
          <a:prstGeom prst="rect">
            <a:avLst/>
          </a:prstGeom>
          <a:noFill/>
        </p:spPr>
        <p:txBody>
          <a:bodyPr wrap="square" rtlCol="0">
            <a:spAutoFit/>
          </a:bodyPr>
          <a:lstStyle/>
          <a:p>
            <a:pPr marL="342900" lvl="0" indent="-342900">
              <a:buFont typeface="+mj-lt"/>
              <a:buAutoNum type="arabicPeriod"/>
            </a:pPr>
            <a:r>
              <a:rPr lang="en-US" dirty="0"/>
              <a:t>There are two ways to represent WMO data policy:</a:t>
            </a:r>
            <a:endParaRPr lang="de-DE" sz="1600" dirty="0"/>
          </a:p>
          <a:p>
            <a:pPr marL="800100" lvl="1" indent="-342900">
              <a:buFont typeface="Arial" panose="020B0604020202020204" pitchFamily="34" charset="0"/>
              <a:buChar char="•"/>
            </a:pPr>
            <a:r>
              <a:rPr lang="en-US" dirty="0"/>
              <a:t>to use </a:t>
            </a:r>
            <a:r>
              <a:rPr lang="en-US" dirty="0" err="1"/>
              <a:t>gmx:Anchor</a:t>
            </a:r>
            <a:r>
              <a:rPr lang="en-US" dirty="0"/>
              <a:t> </a:t>
            </a:r>
            <a:endParaRPr lang="de-DE" sz="1600" dirty="0"/>
          </a:p>
          <a:p>
            <a:pPr marL="800100" lvl="1" indent="-342900">
              <a:buFont typeface="Arial" panose="020B0604020202020204" pitchFamily="34" charset="0"/>
              <a:buChar char="•"/>
            </a:pPr>
            <a:r>
              <a:rPr lang="en-US" dirty="0"/>
              <a:t>free </a:t>
            </a:r>
            <a:r>
              <a:rPr lang="en-US" dirty="0" err="1"/>
              <a:t>text:CharacterString</a:t>
            </a:r>
            <a:r>
              <a:rPr lang="en-US" dirty="0"/>
              <a:t> </a:t>
            </a:r>
            <a:endParaRPr lang="de-DE" sz="1600" dirty="0"/>
          </a:p>
          <a:p>
            <a:pPr lvl="1"/>
            <a:r>
              <a:rPr lang="en-US" dirty="0" smtClean="0"/>
              <a:t>TT </a:t>
            </a:r>
            <a:r>
              <a:rPr lang="en-US" dirty="0"/>
              <a:t>GISC requests to consider this example and to avoid in the next version of WMO Core Profile multiple encoding styles for crucial information to minimize the implementation work for the GISCs </a:t>
            </a:r>
            <a:r>
              <a:rPr lang="en-US" dirty="0" smtClean="0"/>
              <a:t/>
            </a:r>
            <a:br>
              <a:rPr lang="en-US" dirty="0" smtClean="0"/>
            </a:br>
            <a:endParaRPr lang="de-DE" sz="1600" dirty="0"/>
          </a:p>
          <a:p>
            <a:pPr marL="342900" lvl="0" indent="-342900">
              <a:buFont typeface="+mj-lt"/>
              <a:buAutoNum type="arabicPeriod"/>
            </a:pPr>
            <a:r>
              <a:rPr lang="en-US" dirty="0"/>
              <a:t>Find a list of mandatory elements and use them as metric in the Performance Indicator. </a:t>
            </a:r>
            <a:r>
              <a:rPr lang="en-US" dirty="0" smtClean="0"/>
              <a:t/>
            </a:r>
            <a:br>
              <a:rPr lang="en-US" dirty="0" smtClean="0"/>
            </a:br>
            <a:r>
              <a:rPr lang="en-US" dirty="0" smtClean="0"/>
              <a:t>For </a:t>
            </a:r>
            <a:r>
              <a:rPr lang="en-US" dirty="0"/>
              <a:t>example the </a:t>
            </a:r>
            <a:r>
              <a:rPr lang="en-US" dirty="0" err="1"/>
              <a:t>DataDistributionScope</a:t>
            </a:r>
            <a:r>
              <a:rPr lang="en-US" dirty="0"/>
              <a:t> (</a:t>
            </a:r>
            <a:r>
              <a:rPr lang="en-US" dirty="0" err="1"/>
              <a:t>GlobalExchange</a:t>
            </a:r>
            <a:r>
              <a:rPr lang="en-US" dirty="0"/>
              <a:t>, </a:t>
            </a:r>
            <a:r>
              <a:rPr lang="en-US" dirty="0" err="1"/>
              <a:t>RegionalExchange</a:t>
            </a:r>
            <a:r>
              <a:rPr lang="en-US" dirty="0"/>
              <a:t>, </a:t>
            </a:r>
            <a:r>
              <a:rPr lang="en-US" dirty="0" err="1"/>
              <a:t>OriginatingCenter</a:t>
            </a:r>
            <a:r>
              <a:rPr lang="en-US" dirty="0"/>
              <a:t>) is crucial to the WIS Core </a:t>
            </a:r>
            <a:r>
              <a:rPr lang="en-US" dirty="0" smtClean="0"/>
              <a:t>Cache</a:t>
            </a:r>
            <a:br>
              <a:rPr lang="en-US" dirty="0" smtClean="0"/>
            </a:br>
            <a:endParaRPr lang="de-DE" sz="1600" dirty="0"/>
          </a:p>
          <a:p>
            <a:pPr marL="342900" lvl="0" indent="-342900">
              <a:buFont typeface="+mj-lt"/>
              <a:buAutoNum type="arabicPeriod"/>
            </a:pPr>
            <a:r>
              <a:rPr lang="en-US" dirty="0"/>
              <a:t>Find a list of elements that need to have a constrained vocabulary. Discuss elements that influence GISC Operation with TT-GISC. Use of the codes registry</a:t>
            </a:r>
            <a:r>
              <a:rPr lang="en-US" dirty="0" smtClean="0"/>
              <a:t>.</a:t>
            </a:r>
            <a:br>
              <a:rPr lang="en-US" dirty="0" smtClean="0"/>
            </a:br>
            <a:endParaRPr lang="de-DE" sz="1600" dirty="0"/>
          </a:p>
        </p:txBody>
      </p:sp>
    </p:spTree>
    <p:extLst>
      <p:ext uri="{BB962C8B-B14F-4D97-AF65-F5344CB8AC3E}">
        <p14:creationId xmlns:p14="http://schemas.microsoft.com/office/powerpoint/2010/main" val="27483149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b="1" dirty="0"/>
              <a:t>Collection of </a:t>
            </a:r>
            <a:r>
              <a:rPr lang="en-US" b="1" dirty="0" smtClean="0"/>
              <a:t>REQ </a:t>
            </a:r>
            <a:br>
              <a:rPr lang="en-US" b="1" dirty="0" smtClean="0"/>
            </a:br>
            <a:r>
              <a:rPr lang="en-US" b="1" dirty="0" smtClean="0"/>
              <a:t>from </a:t>
            </a:r>
            <a:r>
              <a:rPr lang="en-US" b="1" dirty="0"/>
              <a:t>TT-GISC for WIS Metadata</a:t>
            </a:r>
            <a:endParaRPr lang="de-DE" b="1" dirty="0"/>
          </a:p>
        </p:txBody>
      </p:sp>
      <p:sp>
        <p:nvSpPr>
          <p:cNvPr id="4" name="スライド番号プレースホルダー 3"/>
          <p:cNvSpPr>
            <a:spLocks noGrp="1"/>
          </p:cNvSpPr>
          <p:nvPr>
            <p:ph type="sldNum" sz="quarter" idx="4"/>
          </p:nvPr>
        </p:nvSpPr>
        <p:spPr/>
        <p:txBody>
          <a:bodyPr/>
          <a:lstStyle/>
          <a:p>
            <a:r>
              <a:rPr lang="en-US" dirty="0" smtClean="0"/>
              <a:t>TT-WIS-MD 201</a:t>
            </a:r>
            <a:r>
              <a:rPr lang="en-US" altLang="ja-JP" dirty="0" smtClean="0"/>
              <a:t>9</a:t>
            </a:r>
            <a:r>
              <a:rPr lang="en-US" dirty="0" smtClean="0"/>
              <a:t> p</a:t>
            </a:r>
            <a:fld id="{9259AF2F-52C6-9B46-B8B2-0579234AE62E}" type="slidenum">
              <a:rPr lang="en-US" smtClean="0"/>
              <a:pPr/>
              <a:t>7</a:t>
            </a:fld>
            <a:endParaRPr lang="en-US" dirty="0"/>
          </a:p>
        </p:txBody>
      </p:sp>
      <p:sp>
        <p:nvSpPr>
          <p:cNvPr id="3" name="Textfeld 2"/>
          <p:cNvSpPr txBox="1"/>
          <p:nvPr/>
        </p:nvSpPr>
        <p:spPr>
          <a:xfrm>
            <a:off x="638827" y="1567950"/>
            <a:ext cx="7891398" cy="4801314"/>
          </a:xfrm>
          <a:prstGeom prst="rect">
            <a:avLst/>
          </a:prstGeom>
          <a:noFill/>
        </p:spPr>
        <p:txBody>
          <a:bodyPr wrap="square" rtlCol="0">
            <a:spAutoFit/>
          </a:bodyPr>
          <a:lstStyle/>
          <a:p>
            <a:pPr marL="342900" lvl="0" indent="-342900">
              <a:buFont typeface="+mj-lt"/>
              <a:buAutoNum type="arabicPeriod" startAt="4"/>
            </a:pPr>
            <a:r>
              <a:rPr lang="en-US" dirty="0" smtClean="0"/>
              <a:t>WMO </a:t>
            </a:r>
            <a:r>
              <a:rPr lang="en-US" dirty="0"/>
              <a:t>Core Profile 1.3 is derived from the ISO 19139 XML representation of ISO 19115 "Geographic Information — Metadata"</a:t>
            </a:r>
            <a:br>
              <a:rPr lang="en-US" dirty="0"/>
            </a:br>
            <a:r>
              <a:rPr lang="en-US" dirty="0"/>
              <a:t>Support should be added for ISO 19119 - "Geographic information — Services" to support Web Services such as Web Feature Service (WFS)/ Web Coverage Service (WCS) / Web Map Service (WMS) and others. Example xml files are attached</a:t>
            </a:r>
            <a:endParaRPr lang="de-DE" sz="1600" dirty="0"/>
          </a:p>
          <a:p>
            <a:pPr marL="342900" lvl="0" indent="-342900">
              <a:buFont typeface="+mj-lt"/>
              <a:buAutoNum type="arabicPeriod" startAt="4"/>
            </a:pPr>
            <a:r>
              <a:rPr lang="en-US" dirty="0"/>
              <a:t>ET-CTS proposed a topic structure for messages in the AMQP/MQTT WIS2.0 Pilot project to be discussed</a:t>
            </a:r>
            <a:r>
              <a:rPr lang="en-US" dirty="0" smtClean="0"/>
              <a:t>:</a:t>
            </a:r>
            <a:endParaRPr lang="en-US" dirty="0"/>
          </a:p>
          <a:p>
            <a:r>
              <a:rPr lang="en-US" dirty="0" smtClean="0"/>
              <a:t>		WIS</a:t>
            </a:r>
            <a:r>
              <a:rPr lang="en-US" dirty="0"/>
              <a:t>/&lt;DATE&gt;/&lt;Country Code&gt;/&lt;Organization name&gt;/&lt;Data Type</a:t>
            </a:r>
            <a:r>
              <a:rPr lang="en-US" dirty="0" smtClean="0"/>
              <a:t>&gt;/</a:t>
            </a:r>
            <a:endParaRPr lang="de-DE" dirty="0"/>
          </a:p>
          <a:p>
            <a:r>
              <a:rPr lang="en-US" dirty="0"/>
              <a:t>with </a:t>
            </a:r>
            <a:endParaRPr lang="de-DE" dirty="0"/>
          </a:p>
          <a:p>
            <a:r>
              <a:rPr lang="en-US" dirty="0"/>
              <a:t>Field 			Format 						</a:t>
            </a:r>
            <a:r>
              <a:rPr lang="en-US" dirty="0" smtClean="0"/>
              <a:t>			Standard </a:t>
            </a:r>
            <a:endParaRPr lang="de-DE" dirty="0"/>
          </a:p>
          <a:p>
            <a:r>
              <a:rPr lang="en-US" dirty="0"/>
              <a:t>DATE			YYYMMDD				 	</a:t>
            </a:r>
            <a:r>
              <a:rPr lang="en-US" dirty="0" smtClean="0"/>
              <a:t>			ISO8601</a:t>
            </a:r>
            <a:endParaRPr lang="de-DE" dirty="0"/>
          </a:p>
          <a:p>
            <a:r>
              <a:rPr lang="en-US" dirty="0"/>
              <a:t>Country Code		two letters </a:t>
            </a:r>
            <a:r>
              <a:rPr lang="en-US" dirty="0" smtClean="0"/>
              <a:t>(</a:t>
            </a:r>
            <a:r>
              <a:rPr lang="en-US" dirty="0"/>
              <a:t>responsibility of PR to </a:t>
            </a:r>
            <a:r>
              <a:rPr lang="en-US" dirty="0" smtClean="0"/>
              <a:t>authorize </a:t>
            </a:r>
            <a:r>
              <a:rPr lang="en-US" dirty="0"/>
              <a:t>) 	ISO3166-2</a:t>
            </a:r>
            <a:endParaRPr lang="de-DE" dirty="0"/>
          </a:p>
          <a:p>
            <a:r>
              <a:rPr lang="en-US" dirty="0" err="1"/>
              <a:t>Organisation</a:t>
            </a:r>
            <a:r>
              <a:rPr lang="en-US" dirty="0"/>
              <a:t> Name </a:t>
            </a:r>
            <a:r>
              <a:rPr lang="en-US" dirty="0" smtClean="0"/>
              <a:t>Less </a:t>
            </a:r>
            <a:r>
              <a:rPr lang="en-US" dirty="0"/>
              <a:t>than 10 letters covering CCCC</a:t>
            </a:r>
            <a:endParaRPr lang="de-DE" dirty="0"/>
          </a:p>
          <a:p>
            <a:r>
              <a:rPr lang="en-US" dirty="0"/>
              <a:t>Data Type 		Less than 10 letters in English	</a:t>
            </a:r>
            <a:r>
              <a:rPr lang="en-US" dirty="0" smtClean="0"/>
              <a:t>		Easy </a:t>
            </a:r>
            <a:r>
              <a:rPr lang="en-US" dirty="0"/>
              <a:t>to understand for </a:t>
            </a:r>
            <a:r>
              <a:rPr lang="en-US" dirty="0" smtClean="0"/>
              <a:t>													human </a:t>
            </a:r>
            <a:r>
              <a:rPr lang="en-US" dirty="0"/>
              <a:t>readable</a:t>
            </a:r>
            <a:endParaRPr lang="de-DE" dirty="0"/>
          </a:p>
          <a:p>
            <a:endParaRPr lang="de-DE" dirty="0"/>
          </a:p>
        </p:txBody>
      </p:sp>
    </p:spTree>
    <p:extLst>
      <p:ext uri="{BB962C8B-B14F-4D97-AF65-F5344CB8AC3E}">
        <p14:creationId xmlns:p14="http://schemas.microsoft.com/office/powerpoint/2010/main" val="37792647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en-US" b="1" dirty="0"/>
              <a:t>Collection of </a:t>
            </a:r>
            <a:r>
              <a:rPr lang="en-US" b="1" dirty="0" smtClean="0"/>
              <a:t>REQ </a:t>
            </a:r>
            <a:br>
              <a:rPr lang="en-US" b="1" dirty="0" smtClean="0"/>
            </a:br>
            <a:r>
              <a:rPr lang="en-US" b="1" dirty="0" smtClean="0"/>
              <a:t>from </a:t>
            </a:r>
            <a:r>
              <a:rPr lang="en-US" b="1" dirty="0"/>
              <a:t>TT-GISC for WIS Metadata</a:t>
            </a:r>
            <a:endParaRPr lang="de-DE" b="1" dirty="0"/>
          </a:p>
        </p:txBody>
      </p:sp>
      <p:sp>
        <p:nvSpPr>
          <p:cNvPr id="4" name="スライド番号プレースホルダー 3"/>
          <p:cNvSpPr>
            <a:spLocks noGrp="1"/>
          </p:cNvSpPr>
          <p:nvPr>
            <p:ph type="sldNum" sz="quarter" idx="4"/>
          </p:nvPr>
        </p:nvSpPr>
        <p:spPr/>
        <p:txBody>
          <a:bodyPr/>
          <a:lstStyle/>
          <a:p>
            <a:r>
              <a:rPr lang="en-US" dirty="0" smtClean="0"/>
              <a:t>TT-WIS-MD 201</a:t>
            </a:r>
            <a:r>
              <a:rPr lang="en-US" altLang="ja-JP" dirty="0" smtClean="0"/>
              <a:t>9</a:t>
            </a:r>
            <a:r>
              <a:rPr lang="en-US" dirty="0" smtClean="0"/>
              <a:t> p</a:t>
            </a:r>
            <a:fld id="{9259AF2F-52C6-9B46-B8B2-0579234AE62E}" type="slidenum">
              <a:rPr lang="en-US" smtClean="0"/>
              <a:pPr/>
              <a:t>8</a:t>
            </a:fld>
            <a:endParaRPr lang="en-US" dirty="0"/>
          </a:p>
        </p:txBody>
      </p:sp>
      <p:sp>
        <p:nvSpPr>
          <p:cNvPr id="3" name="Textfeld 2"/>
          <p:cNvSpPr txBox="1"/>
          <p:nvPr/>
        </p:nvSpPr>
        <p:spPr>
          <a:xfrm>
            <a:off x="638827" y="1567950"/>
            <a:ext cx="7891398" cy="2031325"/>
          </a:xfrm>
          <a:prstGeom prst="rect">
            <a:avLst/>
          </a:prstGeom>
          <a:noFill/>
        </p:spPr>
        <p:txBody>
          <a:bodyPr wrap="square" rtlCol="0">
            <a:spAutoFit/>
          </a:bodyPr>
          <a:lstStyle/>
          <a:p>
            <a:r>
              <a:rPr lang="en-US" dirty="0"/>
              <a:t>It should be possible to define Metadata describing Pub/Sub access to data for example by allowing</a:t>
            </a:r>
            <a:endParaRPr lang="de-DE" sz="1600" dirty="0"/>
          </a:p>
          <a:p>
            <a:pPr marL="742950" lvl="1" indent="-285750">
              <a:buFont typeface="Arial" panose="020B0604020202020204" pitchFamily="34" charset="0"/>
              <a:buChar char="•"/>
            </a:pPr>
            <a:r>
              <a:rPr lang="en-US" dirty="0"/>
              <a:t>Broker: URL of Message Broker</a:t>
            </a:r>
            <a:endParaRPr lang="de-DE" sz="1600" dirty="0"/>
          </a:p>
          <a:p>
            <a:pPr marL="742950" lvl="1" indent="-285750">
              <a:buFont typeface="Arial" panose="020B0604020202020204" pitchFamily="34" charset="0"/>
              <a:buChar char="•"/>
            </a:pPr>
            <a:r>
              <a:rPr lang="en-US" dirty="0"/>
              <a:t>Protocol: MQTT|AMQP</a:t>
            </a:r>
            <a:endParaRPr lang="de-DE" sz="1600" dirty="0"/>
          </a:p>
          <a:p>
            <a:pPr marL="742950" lvl="1" indent="-285750">
              <a:buFont typeface="Arial" panose="020B0604020202020204" pitchFamily="34" charset="0"/>
              <a:buChar char="•"/>
            </a:pPr>
            <a:r>
              <a:rPr lang="en-US" dirty="0"/>
              <a:t>Topic: Description of the data available under the named Topic</a:t>
            </a:r>
            <a:endParaRPr lang="de-DE" sz="1600" dirty="0"/>
          </a:p>
          <a:p>
            <a:r>
              <a:rPr lang="en-US" dirty="0"/>
              <a:t>Details should be discussed with ET-CTS and TT-</a:t>
            </a:r>
            <a:r>
              <a:rPr lang="en-US" dirty="0" err="1"/>
              <a:t>eWIS</a:t>
            </a:r>
            <a:endParaRPr lang="de-DE" sz="1600" dirty="0"/>
          </a:p>
          <a:p>
            <a:endParaRPr lang="de-DE" dirty="0"/>
          </a:p>
        </p:txBody>
      </p:sp>
    </p:spTree>
    <p:extLst>
      <p:ext uri="{BB962C8B-B14F-4D97-AF65-F5344CB8AC3E}">
        <p14:creationId xmlns:p14="http://schemas.microsoft.com/office/powerpoint/2010/main" val="41711566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en-US" b="1" dirty="0" smtClean="0"/>
              <a:t>WIS 2.0</a:t>
            </a:r>
            <a:endParaRPr lang="de-DE" b="1" dirty="0"/>
          </a:p>
        </p:txBody>
      </p:sp>
      <p:sp>
        <p:nvSpPr>
          <p:cNvPr id="4" name="スライド番号プレースホルダー 3"/>
          <p:cNvSpPr>
            <a:spLocks noGrp="1"/>
          </p:cNvSpPr>
          <p:nvPr>
            <p:ph type="sldNum" sz="quarter" idx="4"/>
          </p:nvPr>
        </p:nvSpPr>
        <p:spPr/>
        <p:txBody>
          <a:bodyPr/>
          <a:lstStyle/>
          <a:p>
            <a:r>
              <a:rPr lang="en-US" dirty="0" smtClean="0"/>
              <a:t>TT-WIS-MD 201</a:t>
            </a:r>
            <a:r>
              <a:rPr lang="en-US" altLang="ja-JP" dirty="0" smtClean="0"/>
              <a:t>9</a:t>
            </a:r>
            <a:r>
              <a:rPr lang="en-US" dirty="0" smtClean="0"/>
              <a:t> p</a:t>
            </a:r>
            <a:fld id="{9259AF2F-52C6-9B46-B8B2-0579234AE62E}" type="slidenum">
              <a:rPr lang="en-US" smtClean="0"/>
              <a:pPr/>
              <a:t>9</a:t>
            </a:fld>
            <a:endParaRPr lang="en-US" dirty="0"/>
          </a:p>
        </p:txBody>
      </p:sp>
      <p:sp>
        <p:nvSpPr>
          <p:cNvPr id="3" name="Textfeld 2"/>
          <p:cNvSpPr txBox="1"/>
          <p:nvPr/>
        </p:nvSpPr>
        <p:spPr>
          <a:xfrm>
            <a:off x="638827" y="1567950"/>
            <a:ext cx="7891398" cy="1477328"/>
          </a:xfrm>
          <a:prstGeom prst="rect">
            <a:avLst/>
          </a:prstGeom>
          <a:noFill/>
        </p:spPr>
        <p:txBody>
          <a:bodyPr wrap="square" rtlCol="0">
            <a:spAutoFit/>
          </a:bodyPr>
          <a:lstStyle/>
          <a:p>
            <a:pPr marL="285750" indent="-285750">
              <a:buFont typeface="Arial" panose="020B0604020202020204" pitchFamily="34" charset="0"/>
              <a:buChar char="•"/>
            </a:pPr>
            <a:r>
              <a:rPr lang="de-DE" dirty="0" err="1" smtClean="0"/>
              <a:t>Discontinuation</a:t>
            </a:r>
            <a:r>
              <a:rPr lang="de-DE" dirty="0" smtClean="0"/>
              <a:t> of GTS</a:t>
            </a:r>
            <a:endParaRPr lang="de-DE" dirty="0"/>
          </a:p>
          <a:p>
            <a:pPr marL="285750" indent="-285750">
              <a:buFont typeface="Arial" panose="020B0604020202020204" pitchFamily="34" charset="0"/>
              <a:buChar char="•"/>
            </a:pPr>
            <a:r>
              <a:rPr lang="de-DE" dirty="0" err="1" smtClean="0"/>
              <a:t>Removal</a:t>
            </a:r>
            <a:r>
              <a:rPr lang="de-DE" dirty="0"/>
              <a:t> </a:t>
            </a:r>
            <a:r>
              <a:rPr lang="de-DE" dirty="0" smtClean="0"/>
              <a:t>of Volume </a:t>
            </a:r>
            <a:r>
              <a:rPr lang="de-DE" dirty="0"/>
              <a:t>C1 + NOXX</a:t>
            </a:r>
          </a:p>
          <a:p>
            <a:pPr marL="285750" indent="-285750">
              <a:buFont typeface="Arial" panose="020B0604020202020204" pitchFamily="34" charset="0"/>
              <a:buChar char="•"/>
            </a:pPr>
            <a:r>
              <a:rPr lang="de-DE" dirty="0"/>
              <a:t>Pub/Sub Messaging</a:t>
            </a:r>
          </a:p>
          <a:p>
            <a:pPr marL="285750" indent="-285750">
              <a:buFont typeface="Arial" panose="020B0604020202020204" pitchFamily="34" charset="0"/>
              <a:buChar char="•"/>
            </a:pPr>
            <a:r>
              <a:rPr lang="de-DE" dirty="0" err="1" smtClean="0"/>
              <a:t>Geo</a:t>
            </a:r>
            <a:r>
              <a:rPr lang="de-DE" dirty="0" smtClean="0"/>
              <a:t> web </a:t>
            </a:r>
            <a:r>
              <a:rPr lang="de-DE" dirty="0" err="1" smtClean="0"/>
              <a:t>services</a:t>
            </a:r>
            <a:endParaRPr lang="de-DE" dirty="0"/>
          </a:p>
          <a:p>
            <a:endParaRPr lang="de-DE" dirty="0"/>
          </a:p>
        </p:txBody>
      </p:sp>
    </p:spTree>
    <p:extLst>
      <p:ext uri="{BB962C8B-B14F-4D97-AF65-F5344CB8AC3E}">
        <p14:creationId xmlns:p14="http://schemas.microsoft.com/office/powerpoint/2010/main" val="6256058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b="1" dirty="0"/>
              <a:t>WIS 2.0</a:t>
            </a:r>
            <a:endParaRPr lang="de-DE" dirty="0"/>
          </a:p>
        </p:txBody>
      </p:sp>
      <p:sp>
        <p:nvSpPr>
          <p:cNvPr id="3" name="Inhaltsplatzhalter 2"/>
          <p:cNvSpPr>
            <a:spLocks noGrp="1"/>
          </p:cNvSpPr>
          <p:nvPr>
            <p:ph idx="1"/>
          </p:nvPr>
        </p:nvSpPr>
        <p:spPr/>
        <p:txBody>
          <a:bodyPr/>
          <a:lstStyle/>
          <a:p>
            <a:r>
              <a:rPr lang="de-DE" dirty="0" smtClean="0"/>
              <a:t>Pub / Sub = </a:t>
            </a:r>
            <a:r>
              <a:rPr lang="de-DE" dirty="0" err="1" smtClean="0"/>
              <a:t>Publish</a:t>
            </a:r>
            <a:r>
              <a:rPr lang="de-DE" dirty="0" smtClean="0"/>
              <a:t> / </a:t>
            </a:r>
            <a:r>
              <a:rPr lang="de-DE" dirty="0" err="1" smtClean="0"/>
              <a:t>Subscribe</a:t>
            </a:r>
            <a:endParaRPr lang="de-DE" dirty="0" smtClean="0"/>
          </a:p>
          <a:p>
            <a:pPr lvl="1"/>
            <a:r>
              <a:rPr lang="de-DE" dirty="0" smtClean="0"/>
              <a:t>A </a:t>
            </a:r>
            <a:r>
              <a:rPr lang="de-DE" dirty="0"/>
              <a:t>Publisher </a:t>
            </a:r>
            <a:r>
              <a:rPr lang="de-DE" dirty="0" err="1"/>
              <a:t>publishes</a:t>
            </a:r>
            <a:r>
              <a:rPr lang="de-DE" dirty="0"/>
              <a:t> </a:t>
            </a:r>
            <a:r>
              <a:rPr lang="de-DE" dirty="0" err="1" smtClean="0"/>
              <a:t>topics</a:t>
            </a:r>
            <a:endParaRPr lang="de-DE" dirty="0" smtClean="0"/>
          </a:p>
          <a:p>
            <a:pPr lvl="1"/>
            <a:r>
              <a:rPr lang="en-US" dirty="0"/>
              <a:t>Interested parties can subscribe to </a:t>
            </a:r>
            <a:r>
              <a:rPr lang="en-US" dirty="0" smtClean="0"/>
              <a:t>topics</a:t>
            </a:r>
          </a:p>
          <a:p>
            <a:pPr lvl="1"/>
            <a:r>
              <a:rPr lang="en-US" dirty="0"/>
              <a:t>Messages on a topic are forwarded to interested </a:t>
            </a:r>
            <a:r>
              <a:rPr lang="en-US" dirty="0" smtClean="0"/>
              <a:t>parties</a:t>
            </a:r>
          </a:p>
          <a:p>
            <a:pPr lvl="1"/>
            <a:r>
              <a:rPr lang="de-DE" dirty="0" err="1" smtClean="0"/>
              <a:t>Amazon@dwd</a:t>
            </a:r>
            <a:r>
              <a:rPr lang="de-DE" dirty="0" smtClean="0"/>
              <a:t> </a:t>
            </a:r>
            <a:r>
              <a:rPr lang="de-DE" dirty="0" err="1" smtClean="0"/>
              <a:t>becomes</a:t>
            </a:r>
            <a:r>
              <a:rPr lang="de-DE" dirty="0" smtClean="0"/>
              <a:t> </a:t>
            </a:r>
            <a:r>
              <a:rPr lang="de-DE" dirty="0" err="1" smtClean="0"/>
              <a:t>Twitter@dwd</a:t>
            </a:r>
            <a:endParaRPr lang="de-DE" dirty="0" smtClean="0"/>
          </a:p>
          <a:p>
            <a:r>
              <a:rPr lang="de-DE" dirty="0" smtClean="0"/>
              <a:t>AMQP v0.9, AMQP v1.0, MQTT</a:t>
            </a:r>
            <a:endParaRPr lang="de-DE" dirty="0"/>
          </a:p>
        </p:txBody>
      </p:sp>
    </p:spTree>
    <p:extLst>
      <p:ext uri="{BB962C8B-B14F-4D97-AF65-F5344CB8AC3E}">
        <p14:creationId xmlns:p14="http://schemas.microsoft.com/office/powerpoint/2010/main" val="12780595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CustomShape 2"/>
          <p:cNvSpPr/>
          <p:nvPr/>
        </p:nvSpPr>
        <p:spPr>
          <a:xfrm>
            <a:off x="1036800" y="3747895"/>
            <a:ext cx="6906557" cy="2473232"/>
          </a:xfrm>
          <a:prstGeom prst="rect">
            <a:avLst/>
          </a:prstGeom>
          <a:noFill/>
          <a:ln>
            <a:noFill/>
          </a:ln>
        </p:spPr>
        <p:style>
          <a:lnRef idx="0">
            <a:scrgbClr r="0" g="0" b="0"/>
          </a:lnRef>
          <a:fillRef idx="0">
            <a:scrgbClr r="0" g="0" b="0"/>
          </a:fillRef>
          <a:effectRef idx="0">
            <a:scrgbClr r="0" g="0" b="0"/>
          </a:effectRef>
          <a:fontRef idx="minor"/>
        </p:style>
        <p:txBody>
          <a:bodyPr lIns="0" tIns="0" rIns="0" bIns="0"/>
          <a:lstStyle/>
          <a:p>
            <a:pPr marL="555145" indent="-456852">
              <a:buClr>
                <a:srgbClr val="008FBD"/>
              </a:buClr>
              <a:buSzPct val="50000"/>
              <a:buFont typeface="Segoe UI"/>
              <a:buChar char="■"/>
            </a:pPr>
            <a:r>
              <a:rPr lang="en-US" sz="2000" spc="-1" dirty="0">
                <a:solidFill>
                  <a:srgbClr val="000000"/>
                </a:solidFill>
                <a:uFill>
                  <a:solidFill>
                    <a:srgbClr val="FFFFFF"/>
                  </a:solidFill>
                </a:uFill>
                <a:latin typeface="Arial"/>
                <a:ea typeface="DejaVu Sans"/>
              </a:rPr>
              <a:t>An AMQP Broker provides Exchanges</a:t>
            </a:r>
          </a:p>
          <a:p>
            <a:pPr marL="555145" indent="-456852">
              <a:buClr>
                <a:srgbClr val="008FBD"/>
              </a:buClr>
              <a:buSzPct val="50000"/>
              <a:buFont typeface="Segoe UI"/>
              <a:buChar char="■"/>
            </a:pPr>
            <a:r>
              <a:rPr lang="en-US" sz="2000" spc="-1" dirty="0">
                <a:solidFill>
                  <a:srgbClr val="000000"/>
                </a:solidFill>
                <a:uFill>
                  <a:solidFill>
                    <a:srgbClr val="FFFFFF"/>
                  </a:solidFill>
                </a:uFill>
                <a:latin typeface="Arial"/>
                <a:ea typeface="DejaVu Sans"/>
              </a:rPr>
              <a:t>Messages are not sent directly but to an Exchange</a:t>
            </a:r>
          </a:p>
          <a:p>
            <a:pPr marL="555145" indent="-456852">
              <a:buClr>
                <a:srgbClr val="008FBD"/>
              </a:buClr>
              <a:buSzPct val="50000"/>
              <a:buFont typeface="Segoe UI"/>
              <a:buChar char="■"/>
            </a:pPr>
            <a:r>
              <a:rPr lang="en-US" sz="2000" spc="-1" dirty="0" smtClean="0">
                <a:solidFill>
                  <a:srgbClr val="000000"/>
                </a:solidFill>
                <a:uFill>
                  <a:solidFill>
                    <a:srgbClr val="FFFFFF"/>
                  </a:solidFill>
                </a:uFill>
                <a:latin typeface="Arial"/>
                <a:ea typeface="DejaVu Sans"/>
              </a:rPr>
              <a:t>Messages </a:t>
            </a:r>
            <a:r>
              <a:rPr lang="en-US" sz="2000" spc="-1" dirty="0">
                <a:solidFill>
                  <a:srgbClr val="000000"/>
                </a:solidFill>
                <a:uFill>
                  <a:solidFill>
                    <a:srgbClr val="FFFFFF"/>
                  </a:solidFill>
                </a:uFill>
                <a:latin typeface="Arial"/>
                <a:ea typeface="DejaVu Sans"/>
              </a:rPr>
              <a:t>are transmitted from Exchange to the correct queues and can be retrieved there.</a:t>
            </a:r>
          </a:p>
          <a:p>
            <a:pPr marL="555145" indent="-456852">
              <a:buClr>
                <a:srgbClr val="008FBD"/>
              </a:buClr>
              <a:buSzPct val="50000"/>
              <a:buFont typeface="Segoe UI"/>
              <a:buChar char="■"/>
            </a:pPr>
            <a:r>
              <a:rPr lang="en-US" sz="2000" spc="-1" dirty="0" smtClean="0">
                <a:solidFill>
                  <a:srgbClr val="000000"/>
                </a:solidFill>
                <a:uFill>
                  <a:solidFill>
                    <a:srgbClr val="FFFFFF"/>
                  </a:solidFill>
                </a:uFill>
                <a:latin typeface="Arial"/>
                <a:ea typeface="DejaVu Sans"/>
              </a:rPr>
              <a:t>a </a:t>
            </a:r>
            <a:r>
              <a:rPr lang="en-US" sz="2000" spc="-1" dirty="0">
                <a:solidFill>
                  <a:srgbClr val="000000"/>
                </a:solidFill>
                <a:uFill>
                  <a:solidFill>
                    <a:srgbClr val="FFFFFF"/>
                  </a:solidFill>
                </a:uFill>
                <a:latin typeface="Arial"/>
                <a:ea typeface="DejaVu Sans"/>
              </a:rPr>
              <a:t>subscription is made against a </a:t>
            </a:r>
            <a:r>
              <a:rPr lang="en-US" sz="2000" spc="-1" dirty="0" smtClean="0">
                <a:solidFill>
                  <a:srgbClr val="000000"/>
                </a:solidFill>
                <a:uFill>
                  <a:solidFill>
                    <a:srgbClr val="FFFFFF"/>
                  </a:solidFill>
                </a:uFill>
                <a:latin typeface="Arial"/>
                <a:ea typeface="DejaVu Sans"/>
              </a:rPr>
              <a:t>queue</a:t>
            </a:r>
          </a:p>
          <a:p>
            <a:pPr marL="555145" indent="-456852">
              <a:buClr>
                <a:srgbClr val="008FBD"/>
              </a:buClr>
              <a:buSzPct val="50000"/>
              <a:buFont typeface="Segoe UI"/>
              <a:buChar char="■"/>
            </a:pPr>
            <a:r>
              <a:rPr lang="en-US" sz="2000" spc="-1" dirty="0">
                <a:solidFill>
                  <a:srgbClr val="000000"/>
                </a:solidFill>
                <a:uFill>
                  <a:solidFill>
                    <a:srgbClr val="FFFFFF"/>
                  </a:solidFill>
                </a:uFill>
                <a:latin typeface="Arial"/>
                <a:ea typeface="DejaVu Sans"/>
              </a:rPr>
              <a:t>With a subscription, a queue and a connection of the queue to an Exchange are created.</a:t>
            </a:r>
          </a:p>
          <a:p>
            <a:pPr marL="555145" indent="-456852">
              <a:buClr>
                <a:srgbClr val="008FBD"/>
              </a:buClr>
              <a:buSzPct val="50000"/>
              <a:buFont typeface="Segoe UI"/>
              <a:buChar char="■"/>
            </a:pPr>
            <a:r>
              <a:rPr lang="de-DE" sz="2000" spc="-1" dirty="0" err="1" smtClean="0">
                <a:solidFill>
                  <a:srgbClr val="000000"/>
                </a:solidFill>
                <a:uFill>
                  <a:solidFill>
                    <a:srgbClr val="FFFFFF"/>
                  </a:solidFill>
                </a:uFill>
                <a:latin typeface="Arial"/>
                <a:ea typeface="DejaVu Sans"/>
              </a:rPr>
              <a:t>No</a:t>
            </a:r>
            <a:r>
              <a:rPr lang="de-DE" sz="2000" spc="-1" dirty="0" smtClean="0">
                <a:solidFill>
                  <a:srgbClr val="000000"/>
                </a:solidFill>
                <a:uFill>
                  <a:solidFill>
                    <a:srgbClr val="FFFFFF"/>
                  </a:solidFill>
                </a:uFill>
                <a:latin typeface="Arial"/>
                <a:ea typeface="DejaVu Sans"/>
              </a:rPr>
              <a:t> </a:t>
            </a:r>
            <a:r>
              <a:rPr lang="de-DE" sz="2000" spc="-1" dirty="0" err="1">
                <a:solidFill>
                  <a:srgbClr val="000000"/>
                </a:solidFill>
                <a:uFill>
                  <a:solidFill>
                    <a:srgbClr val="FFFFFF"/>
                  </a:solidFill>
                </a:uFill>
                <a:latin typeface="Arial"/>
                <a:ea typeface="DejaVu Sans"/>
              </a:rPr>
              <a:t>binding</a:t>
            </a:r>
            <a:r>
              <a:rPr lang="de-DE" sz="2000" spc="-1" dirty="0">
                <a:solidFill>
                  <a:srgbClr val="000000"/>
                </a:solidFill>
                <a:uFill>
                  <a:solidFill>
                    <a:srgbClr val="FFFFFF"/>
                  </a:solidFill>
                </a:uFill>
                <a:latin typeface="Arial"/>
                <a:ea typeface="DejaVu Sans"/>
              </a:rPr>
              <a:t> =&gt; </a:t>
            </a:r>
            <a:r>
              <a:rPr lang="de-DE" sz="2000" spc="-1" dirty="0" err="1">
                <a:solidFill>
                  <a:srgbClr val="000000"/>
                </a:solidFill>
                <a:uFill>
                  <a:solidFill>
                    <a:srgbClr val="FFFFFF"/>
                  </a:solidFill>
                </a:uFill>
                <a:latin typeface="Arial"/>
                <a:ea typeface="DejaVu Sans"/>
              </a:rPr>
              <a:t>No</a:t>
            </a:r>
            <a:r>
              <a:rPr lang="de-DE" sz="2000" spc="-1" dirty="0">
                <a:solidFill>
                  <a:srgbClr val="000000"/>
                </a:solidFill>
                <a:uFill>
                  <a:solidFill>
                    <a:srgbClr val="FFFFFF"/>
                  </a:solidFill>
                </a:uFill>
                <a:latin typeface="Arial"/>
                <a:ea typeface="DejaVu Sans"/>
              </a:rPr>
              <a:t> </a:t>
            </a:r>
            <a:r>
              <a:rPr lang="de-DE" sz="2000" spc="-1" dirty="0" err="1">
                <a:solidFill>
                  <a:srgbClr val="000000"/>
                </a:solidFill>
                <a:uFill>
                  <a:solidFill>
                    <a:srgbClr val="FFFFFF"/>
                  </a:solidFill>
                </a:uFill>
                <a:latin typeface="Arial"/>
                <a:ea typeface="DejaVu Sans"/>
              </a:rPr>
              <a:t>routing</a:t>
            </a:r>
            <a:r>
              <a:rPr lang="de-DE" sz="2000" spc="-1" dirty="0">
                <a:solidFill>
                  <a:srgbClr val="000000"/>
                </a:solidFill>
                <a:uFill>
                  <a:solidFill>
                    <a:srgbClr val="FFFFFF"/>
                  </a:solidFill>
                </a:uFill>
                <a:latin typeface="Arial"/>
                <a:ea typeface="DejaVu Sans"/>
              </a:rPr>
              <a:t> =&gt; </a:t>
            </a:r>
            <a:r>
              <a:rPr lang="de-DE" sz="2000" spc="-1" dirty="0" err="1" smtClean="0">
                <a:solidFill>
                  <a:srgbClr val="000000"/>
                </a:solidFill>
                <a:uFill>
                  <a:solidFill>
                    <a:srgbClr val="FFFFFF"/>
                  </a:solidFill>
                </a:uFill>
                <a:latin typeface="Arial"/>
                <a:ea typeface="DejaVu Sans"/>
              </a:rPr>
              <a:t>No</a:t>
            </a:r>
            <a:r>
              <a:rPr lang="de-DE" sz="2000" spc="-1" dirty="0" smtClean="0">
                <a:solidFill>
                  <a:srgbClr val="000000"/>
                </a:solidFill>
                <a:uFill>
                  <a:solidFill>
                    <a:srgbClr val="FFFFFF"/>
                  </a:solidFill>
                </a:uFill>
                <a:latin typeface="Arial"/>
                <a:ea typeface="DejaVu Sans"/>
              </a:rPr>
              <a:t> </a:t>
            </a:r>
            <a:r>
              <a:rPr lang="de-DE" sz="2000" spc="-1" dirty="0" smtClean="0">
                <a:solidFill>
                  <a:srgbClr val="000000"/>
                </a:solidFill>
                <a:uFill>
                  <a:solidFill>
                    <a:srgbClr val="FFFFFF"/>
                  </a:solidFill>
                </a:uFill>
                <a:latin typeface="Arial"/>
                <a:ea typeface="DejaVu Sans"/>
              </a:rPr>
              <a:t>Message</a:t>
            </a:r>
            <a:endParaRPr lang="de-DE" sz="1600" spc="-1" dirty="0">
              <a:solidFill>
                <a:srgbClr val="000000"/>
              </a:solidFill>
              <a:uFill>
                <a:solidFill>
                  <a:srgbClr val="FFFFFF"/>
                </a:solidFill>
              </a:uFill>
              <a:latin typeface="Arial"/>
            </a:endParaRPr>
          </a:p>
        </p:txBody>
      </p:sp>
      <p:pic>
        <p:nvPicPr>
          <p:cNvPr id="86" name="Picture 93"/>
          <p:cNvPicPr/>
          <p:nvPr/>
        </p:nvPicPr>
        <p:blipFill>
          <a:blip r:embed="rId2"/>
          <a:stretch/>
        </p:blipFill>
        <p:spPr>
          <a:xfrm>
            <a:off x="2053281" y="1008282"/>
            <a:ext cx="5031174" cy="2598641"/>
          </a:xfrm>
          <a:prstGeom prst="rect">
            <a:avLst/>
          </a:prstGeom>
          <a:ln>
            <a:noFill/>
          </a:ln>
        </p:spPr>
      </p:pic>
      <p:sp>
        <p:nvSpPr>
          <p:cNvPr id="87" name="CustomShape 3"/>
          <p:cNvSpPr/>
          <p:nvPr/>
        </p:nvSpPr>
        <p:spPr>
          <a:xfrm>
            <a:off x="2104483" y="3398042"/>
            <a:ext cx="4743482" cy="388637"/>
          </a:xfrm>
          <a:prstGeom prst="rect">
            <a:avLst/>
          </a:prstGeom>
          <a:noFill/>
          <a:ln>
            <a:noFill/>
          </a:ln>
        </p:spPr>
        <p:style>
          <a:lnRef idx="0">
            <a:scrgbClr r="0" g="0" b="0"/>
          </a:lnRef>
          <a:fillRef idx="0">
            <a:scrgbClr r="0" g="0" b="0"/>
          </a:fillRef>
          <a:effectRef idx="0">
            <a:scrgbClr r="0" g="0" b="0"/>
          </a:effectRef>
          <a:fontRef idx="minor"/>
        </p:style>
        <p:txBody>
          <a:bodyPr lIns="81639" tIns="40820" rIns="81639" bIns="40820"/>
          <a:lstStyle/>
          <a:p>
            <a:pPr>
              <a:lnSpc>
                <a:spcPct val="100000"/>
              </a:lnSpc>
            </a:pPr>
            <a:r>
              <a:rPr lang="de-DE" sz="1100" spc="-1" dirty="0">
                <a:solidFill>
                  <a:srgbClr val="000000"/>
                </a:solidFill>
                <a:uFill>
                  <a:solidFill>
                    <a:srgbClr val="FFFFFF"/>
                  </a:solidFill>
                </a:uFill>
                <a:latin typeface="Times New Roman"/>
                <a:ea typeface="DejaVu Sans"/>
              </a:rPr>
              <a:t>Source: https://blog.zenika.com/2010/12/19/introduction-a-rabbitmq-amqp/</a:t>
            </a:r>
            <a:endParaRPr lang="de-DE" sz="1600" spc="-1" dirty="0">
              <a:solidFill>
                <a:srgbClr val="000000"/>
              </a:solidFill>
              <a:uFill>
                <a:solidFill>
                  <a:srgbClr val="FFFFFF"/>
                </a:solidFill>
              </a:uFill>
              <a:latin typeface="Arial"/>
            </a:endParaRPr>
          </a:p>
        </p:txBody>
      </p:sp>
      <p:sp>
        <p:nvSpPr>
          <p:cNvPr id="2" name="Titel 1"/>
          <p:cNvSpPr>
            <a:spLocks noGrp="1"/>
          </p:cNvSpPr>
          <p:nvPr>
            <p:ph type="title"/>
          </p:nvPr>
        </p:nvSpPr>
        <p:spPr/>
        <p:txBody>
          <a:bodyPr/>
          <a:lstStyle/>
          <a:p>
            <a:r>
              <a:rPr lang="en-US" b="1" dirty="0"/>
              <a:t>WIS 2.0</a:t>
            </a:r>
            <a:endParaRPr lang="de-DE" dirty="0"/>
          </a:p>
        </p:txBody>
      </p:sp>
    </p:spTree>
    <p:extLst>
      <p:ext uri="{BB962C8B-B14F-4D97-AF65-F5344CB8AC3E}">
        <p14:creationId xmlns:p14="http://schemas.microsoft.com/office/powerpoint/2010/main" val="21817377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b="1" dirty="0" smtClean="0"/>
              <a:t>WIS 2.0</a:t>
            </a:r>
            <a:endParaRPr lang="de-DE" b="1" dirty="0"/>
          </a:p>
        </p:txBody>
      </p:sp>
      <p:sp>
        <p:nvSpPr>
          <p:cNvPr id="3" name="Inhaltsplatzhalter 2"/>
          <p:cNvSpPr>
            <a:spLocks noGrp="1"/>
          </p:cNvSpPr>
          <p:nvPr>
            <p:ph idx="1"/>
          </p:nvPr>
        </p:nvSpPr>
        <p:spPr/>
        <p:txBody>
          <a:bodyPr/>
          <a:lstStyle/>
          <a:p>
            <a:r>
              <a:rPr lang="de-DE" sz="2000" dirty="0" smtClean="0"/>
              <a:t>Nachrichten können sein</a:t>
            </a:r>
          </a:p>
          <a:p>
            <a:pPr lvl="1"/>
            <a:r>
              <a:rPr lang="de-DE" sz="1800" dirty="0" smtClean="0"/>
              <a:t>Informationen zu Störungen</a:t>
            </a:r>
          </a:p>
          <a:p>
            <a:pPr lvl="1"/>
            <a:r>
              <a:rPr lang="de-DE" sz="1800" dirty="0" smtClean="0"/>
              <a:t>Informationen über Bereitstellung neuer Daten =&gt; Abruf über Geowebdienste</a:t>
            </a:r>
          </a:p>
          <a:p>
            <a:pPr lvl="1"/>
            <a:r>
              <a:rPr lang="de-DE" sz="1800" dirty="0" smtClean="0"/>
              <a:t>Daten =&gt; Bulletins, insbesondere Warnungen</a:t>
            </a:r>
            <a:endParaRPr lang="de-DE" sz="1800" dirty="0"/>
          </a:p>
        </p:txBody>
      </p:sp>
    </p:spTree>
    <p:extLst>
      <p:ext uri="{BB962C8B-B14F-4D97-AF65-F5344CB8AC3E}">
        <p14:creationId xmlns:p14="http://schemas.microsoft.com/office/powerpoint/2010/main" val="42012783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Old vs. New</a:t>
            </a:r>
            <a:endParaRPr lang="de-DE" dirty="0"/>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5837039"/>
              </p:ext>
            </p:extLst>
          </p:nvPr>
        </p:nvGraphicFramePr>
        <p:xfrm>
          <a:off x="179388" y="1700213"/>
          <a:ext cx="8856662" cy="1483360"/>
        </p:xfrm>
        <a:graphic>
          <a:graphicData uri="http://schemas.openxmlformats.org/drawingml/2006/table">
            <a:tbl>
              <a:tblPr firstRow="1" bandRow="1">
                <a:tableStyleId>{5C22544A-7EE6-4342-B048-85BDC9FD1C3A}</a:tableStyleId>
              </a:tblPr>
              <a:tblGrid>
                <a:gridCol w="4428331">
                  <a:extLst>
                    <a:ext uri="{9D8B030D-6E8A-4147-A177-3AD203B41FA5}">
                      <a16:colId xmlns:a16="http://schemas.microsoft.com/office/drawing/2014/main" xmlns="" val="20000"/>
                    </a:ext>
                  </a:extLst>
                </a:gridCol>
                <a:gridCol w="4428331">
                  <a:extLst>
                    <a:ext uri="{9D8B030D-6E8A-4147-A177-3AD203B41FA5}">
                      <a16:colId xmlns:a16="http://schemas.microsoft.com/office/drawing/2014/main" xmlns="" val="20001"/>
                    </a:ext>
                  </a:extLst>
                </a:gridCol>
              </a:tblGrid>
              <a:tr h="370840">
                <a:tc>
                  <a:txBody>
                    <a:bodyPr/>
                    <a:lstStyle/>
                    <a:p>
                      <a:r>
                        <a:rPr lang="de-DE" b="0" dirty="0" err="1" smtClean="0">
                          <a:solidFill>
                            <a:sysClr val="windowText" lastClr="000000"/>
                          </a:solidFill>
                        </a:rPr>
                        <a:t>TTAAii</a:t>
                      </a:r>
                      <a:r>
                        <a:rPr lang="de-DE" b="0" dirty="0" smtClean="0">
                          <a:solidFill>
                            <a:sysClr val="windowText" lastClr="000000"/>
                          </a:solidFill>
                        </a:rPr>
                        <a:t> / Volume C1</a:t>
                      </a:r>
                      <a:endParaRPr lang="de-DE" b="0" dirty="0">
                        <a:solidFill>
                          <a:sysClr val="windowText" lastClr="000000"/>
                        </a:solidFill>
                      </a:endParaRPr>
                    </a:p>
                  </a:txBody>
                  <a:tcPr>
                    <a:solidFill>
                      <a:schemeClr val="bg1">
                        <a:lumMod val="85000"/>
                      </a:schemeClr>
                    </a:solidFill>
                  </a:tcPr>
                </a:tc>
                <a:tc>
                  <a:txBody>
                    <a:bodyPr/>
                    <a:lstStyle/>
                    <a:p>
                      <a:r>
                        <a:rPr lang="de-DE" b="0" dirty="0" err="1" smtClean="0">
                          <a:solidFill>
                            <a:sysClr val="windowText" lastClr="000000"/>
                          </a:solidFill>
                        </a:rPr>
                        <a:t>Metadata</a:t>
                      </a:r>
                      <a:endParaRPr lang="de-DE" b="0" dirty="0">
                        <a:solidFill>
                          <a:sysClr val="windowText" lastClr="000000"/>
                        </a:solidFill>
                      </a:endParaRPr>
                    </a:p>
                  </a:txBody>
                  <a:tcPr>
                    <a:solidFill>
                      <a:schemeClr val="bg1">
                        <a:lumMod val="85000"/>
                      </a:schemeClr>
                    </a:solidFill>
                  </a:tcPr>
                </a:tc>
                <a:extLst>
                  <a:ext uri="{0D108BD9-81ED-4DB2-BD59-A6C34878D82A}">
                    <a16:rowId xmlns:a16="http://schemas.microsoft.com/office/drawing/2014/main" xmlns="" val="10000"/>
                  </a:ext>
                </a:extLst>
              </a:tr>
              <a:tr h="370840">
                <a:tc>
                  <a:txBody>
                    <a:bodyPr/>
                    <a:lstStyle/>
                    <a:p>
                      <a:r>
                        <a:rPr lang="de-DE" dirty="0" smtClean="0"/>
                        <a:t>NOXX</a:t>
                      </a:r>
                      <a:endParaRPr lang="de-DE" dirty="0"/>
                    </a:p>
                  </a:txBody>
                  <a:tcPr>
                    <a:solidFill>
                      <a:schemeClr val="bg1">
                        <a:lumMod val="85000"/>
                      </a:schemeClr>
                    </a:solidFill>
                  </a:tcPr>
                </a:tc>
                <a:tc>
                  <a:txBody>
                    <a:bodyPr/>
                    <a:lstStyle/>
                    <a:p>
                      <a:r>
                        <a:rPr lang="de-DE" dirty="0" smtClean="0"/>
                        <a:t>RSS-Feed</a:t>
                      </a:r>
                      <a:endParaRPr lang="de-DE" dirty="0"/>
                    </a:p>
                  </a:txBody>
                  <a:tcPr>
                    <a:solidFill>
                      <a:schemeClr val="bg1">
                        <a:lumMod val="85000"/>
                      </a:schemeClr>
                    </a:solidFill>
                  </a:tcPr>
                </a:tc>
                <a:extLst>
                  <a:ext uri="{0D108BD9-81ED-4DB2-BD59-A6C34878D82A}">
                    <a16:rowId xmlns:a16="http://schemas.microsoft.com/office/drawing/2014/main" xmlns="" val="10001"/>
                  </a:ext>
                </a:extLst>
              </a:tr>
              <a:tr h="370840">
                <a:tc>
                  <a:txBody>
                    <a:bodyPr/>
                    <a:lstStyle/>
                    <a:p>
                      <a:r>
                        <a:rPr lang="de-DE" dirty="0" smtClean="0"/>
                        <a:t>Routing</a:t>
                      </a:r>
                      <a:r>
                        <a:rPr lang="de-DE" baseline="0" dirty="0" smtClean="0"/>
                        <a:t> / </a:t>
                      </a:r>
                      <a:r>
                        <a:rPr lang="de-DE" baseline="0" dirty="0" err="1" smtClean="0"/>
                        <a:t>Active</a:t>
                      </a:r>
                      <a:r>
                        <a:rPr lang="de-DE" baseline="0" dirty="0" smtClean="0"/>
                        <a:t> Push</a:t>
                      </a:r>
                      <a:endParaRPr lang="de-DE" dirty="0"/>
                    </a:p>
                  </a:txBody>
                  <a:tcPr>
                    <a:solidFill>
                      <a:schemeClr val="bg1">
                        <a:lumMod val="85000"/>
                      </a:schemeClr>
                    </a:solidFill>
                  </a:tcPr>
                </a:tc>
                <a:tc>
                  <a:txBody>
                    <a:bodyPr/>
                    <a:lstStyle/>
                    <a:p>
                      <a:r>
                        <a:rPr lang="de-DE" dirty="0" smtClean="0"/>
                        <a:t>Pub/Sub</a:t>
                      </a:r>
                      <a:r>
                        <a:rPr lang="de-DE" baseline="0" dirty="0" smtClean="0"/>
                        <a:t> Messaging + Geowebservices</a:t>
                      </a:r>
                      <a:endParaRPr lang="de-DE" dirty="0"/>
                    </a:p>
                  </a:txBody>
                  <a:tcPr>
                    <a:solidFill>
                      <a:schemeClr val="bg1">
                        <a:lumMod val="85000"/>
                      </a:schemeClr>
                    </a:solidFill>
                  </a:tcPr>
                </a:tc>
                <a:extLst>
                  <a:ext uri="{0D108BD9-81ED-4DB2-BD59-A6C34878D82A}">
                    <a16:rowId xmlns:a16="http://schemas.microsoft.com/office/drawing/2014/main" xmlns="" val="10002"/>
                  </a:ext>
                </a:extLst>
              </a:tr>
              <a:tr h="370840">
                <a:tc>
                  <a:txBody>
                    <a:bodyPr/>
                    <a:lstStyle/>
                    <a:p>
                      <a:r>
                        <a:rPr lang="de-DE" dirty="0" smtClean="0"/>
                        <a:t>Manual </a:t>
                      </a:r>
                      <a:r>
                        <a:rPr lang="de-DE" dirty="0" err="1" smtClean="0"/>
                        <a:t>configuration</a:t>
                      </a:r>
                      <a:endParaRPr lang="de-DE" dirty="0"/>
                    </a:p>
                  </a:txBody>
                  <a:tcPr>
                    <a:solidFill>
                      <a:schemeClr val="bg1">
                        <a:lumMod val="85000"/>
                      </a:schemeClr>
                    </a:solidFill>
                  </a:tcPr>
                </a:tc>
                <a:tc>
                  <a:txBody>
                    <a:bodyPr/>
                    <a:lstStyle/>
                    <a:p>
                      <a:r>
                        <a:rPr lang="de-DE" dirty="0" err="1" smtClean="0"/>
                        <a:t>Self</a:t>
                      </a:r>
                      <a:r>
                        <a:rPr lang="de-DE" dirty="0" smtClean="0"/>
                        <a:t>-Service</a:t>
                      </a:r>
                      <a:endParaRPr lang="de-DE" dirty="0"/>
                    </a:p>
                  </a:txBody>
                  <a:tcPr>
                    <a:solidFill>
                      <a:schemeClr val="bg1">
                        <a:lumMod val="85000"/>
                      </a:schemeClr>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34336701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08141311"/>
      </p:ext>
    </p:extLst>
  </p:cSld>
  <p:clrMapOvr>
    <a:masterClrMapping/>
  </p:clrMapOvr>
</p:sld>
</file>

<file path=ppt/theme/theme1.xml><?xml version="1.0" encoding="utf-8"?>
<a:theme xmlns:a="http://schemas.openxmlformats.org/drawingml/2006/main" name="TT-GISC2019-AI(xx)-ppt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NA xmlns="95a6d21c-7db0-4b7e-981f-b4f22b02b9d8">Not of potential interest</TNA>
    <ReviewDate xmlns="95a6d21c-7db0-4b7e-981f-b4f22b02b9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Met Office Document" ma:contentTypeID="0x01010008EC4BDFB4C3D542892399C37F0B505F00FC87DC03DE605040BCB08D30A4996049" ma:contentTypeVersion="16" ma:contentTypeDescription="" ma:contentTypeScope="" ma:versionID="5c39b67e468ee8c98a213063c2702341">
  <xsd:schema xmlns:xsd="http://www.w3.org/2001/XMLSchema" xmlns:xs="http://www.w3.org/2001/XMLSchema" xmlns:p="http://schemas.microsoft.com/office/2006/metadata/properties" xmlns:ns2="95a6d21c-7db0-4b7e-981f-b4f22b02b9d8" targetNamespace="http://schemas.microsoft.com/office/2006/metadata/properties" ma:root="true" ma:fieldsID="9ae3119e1dcee855f18873c1ab54908f" ns2:_="">
    <xsd:import namespace="95a6d21c-7db0-4b7e-981f-b4f22b02b9d8"/>
    <xsd:element name="properties">
      <xsd:complexType>
        <xsd:sequence>
          <xsd:element name="documentManagement">
            <xsd:complexType>
              <xsd:all>
                <xsd:element ref="ns2:TNA" minOccurs="0"/>
                <xsd:element ref="ns2:Review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a6d21c-7db0-4b7e-981f-b4f22b02b9d8" elementFormDefault="qualified">
    <xsd:import namespace="http://schemas.microsoft.com/office/2006/documentManagement/types"/>
    <xsd:import namespace="http://schemas.microsoft.com/office/infopath/2007/PartnerControls"/>
    <xsd:element name="TNA" ma:index="1" nillable="true" ma:displayName="TNA" ma:default="Not of potential interest" ma:format="Dropdown" ma:internalName="TNA">
      <xsd:simpleType>
        <xsd:restriction base="dms:Choice">
          <xsd:enumeration value="Not of potential interest"/>
          <xsd:enumeration value="Potential TNA Record"/>
          <xsd:enumeration value="Flagged for TNA"/>
          <xsd:enumeration value="List to TNA"/>
          <xsd:enumeration value="Not listed to TNA"/>
          <xsd:enumeration value="Transferred to TNA"/>
          <xsd:enumeration value="Published by TNA"/>
        </xsd:restriction>
      </xsd:simpleType>
    </xsd:element>
    <xsd:element name="ReviewDate" ma:index="2" nillable="true" ma:displayName="Review Date" ma:format="DateOnly" ma:internalName="ReviewDat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8"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F22F6DF-EF47-478B-A9B6-EA2DDDFFBDB1}">
  <ds:schemaRefs>
    <ds:schemaRef ds:uri="http://www.w3.org/XML/1998/namespace"/>
    <ds:schemaRef ds:uri="http://schemas.microsoft.com/office/2006/metadata/properties"/>
    <ds:schemaRef ds:uri="95a6d21c-7db0-4b7e-981f-b4f22b02b9d8"/>
    <ds:schemaRef ds:uri="http://purl.org/dc/elements/1.1/"/>
    <ds:schemaRef ds:uri="http://purl.org/dc/dcmitype/"/>
    <ds:schemaRef ds:uri="http://purl.org/dc/terms/"/>
    <ds:schemaRef ds:uri="http://schemas.microsoft.com/office/2006/documentManagement/types"/>
    <ds:schemaRef ds:uri="http://schemas.openxmlformats.org/package/2006/metadata/core-properties"/>
    <ds:schemaRef ds:uri="http://schemas.microsoft.com/office/infopath/2007/PartnerControls"/>
  </ds:schemaRefs>
</ds:datastoreItem>
</file>

<file path=customXml/itemProps2.xml><?xml version="1.0" encoding="utf-8"?>
<ds:datastoreItem xmlns:ds="http://schemas.openxmlformats.org/officeDocument/2006/customXml" ds:itemID="{D35E29DC-C67D-4117-BE38-E1365DDF80DF}">
  <ds:schemaRefs>
    <ds:schemaRef ds:uri="http://schemas.microsoft.com/sharepoint/v3/contenttype/forms"/>
  </ds:schemaRefs>
</ds:datastoreItem>
</file>

<file path=customXml/itemProps3.xml><?xml version="1.0" encoding="utf-8"?>
<ds:datastoreItem xmlns:ds="http://schemas.openxmlformats.org/officeDocument/2006/customXml" ds:itemID="{012ECB84-1C21-41FB-8A40-6B7B41BE5B3B}">
  <ds:schemaRefs>
    <ds:schemaRef ds:uri="http://schemas.microsoft.com/office/2006/metadata/contentType"/>
    <ds:schemaRef ds:uri="http://schemas.microsoft.com/office/2006/metadata/properties/metaAttributes"/>
    <ds:schemaRef ds:uri="http://www.w3.org/2000/xmlns/"/>
    <ds:schemaRef ds:uri="http://www.w3.org/2001/XMLSchema"/>
    <ds:schemaRef ds:uri="95a6d21c-7db0-4b7e-981f-b4f22b02b9d8"/>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TT-GISC2019-AI(xx)-ppt_Template</Template>
  <TotalTime>0</TotalTime>
  <Words>450</Words>
  <Application>Microsoft Office PowerPoint</Application>
  <PresentationFormat>Bildschirmpräsentation (4:3)</PresentationFormat>
  <Paragraphs>80</Paragraphs>
  <Slides>14</Slides>
  <Notes>0</Notes>
  <HiddenSlides>1</HiddenSlides>
  <MMClips>0</MMClips>
  <ScaleCrop>false</ScaleCrop>
  <HeadingPairs>
    <vt:vector size="4" baseType="variant">
      <vt:variant>
        <vt:lpstr>Design</vt:lpstr>
      </vt:variant>
      <vt:variant>
        <vt:i4>1</vt:i4>
      </vt:variant>
      <vt:variant>
        <vt:lpstr>Folientitel</vt:lpstr>
      </vt:variant>
      <vt:variant>
        <vt:i4>14</vt:i4>
      </vt:variant>
    </vt:vector>
  </HeadingPairs>
  <TitlesOfParts>
    <vt:vector size="15" baseType="lpstr">
      <vt:lpstr>TT-GISC2019-AI(xx)-ppt_Template</vt:lpstr>
      <vt:lpstr>TT-WIS-MD 2019</vt:lpstr>
      <vt:lpstr>WMO rubric – XSLT for metadata quality monitoring</vt:lpstr>
      <vt:lpstr>WMO rubric</vt:lpstr>
      <vt:lpstr>WMO rubric</vt:lpstr>
      <vt:lpstr>References</vt:lpstr>
      <vt:lpstr>Collection of REQ  from TT-GISC for WIS Metadata</vt:lpstr>
      <vt:lpstr>Collection of REQ  from TT-GISC for WIS Metadata</vt:lpstr>
      <vt:lpstr>Collection of REQ  from TT-GISC for WIS Metadata</vt:lpstr>
      <vt:lpstr>WIS 2.0</vt:lpstr>
      <vt:lpstr>WIS 2.0</vt:lpstr>
      <vt:lpstr>WIS 2.0</vt:lpstr>
      <vt:lpstr>WIS 2.0</vt:lpstr>
      <vt:lpstr>Old vs. New</vt:lpstr>
      <vt:lpstr>PowerPoint-Präsentation</vt:lpstr>
    </vt:vector>
  </TitlesOfParts>
  <Company>Deutscher Wetterdienst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Schremmer Antje</dc:creator>
  <cp:lastModifiedBy>Schremmer Antje</cp:lastModifiedBy>
  <cp:revision>46</cp:revision>
  <dcterms:created xsi:type="dcterms:W3CDTF">2019-07-02T10:32:12Z</dcterms:created>
  <dcterms:modified xsi:type="dcterms:W3CDTF">2019-11-13T07:05:39Z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0x01010008EC4BDFB4C3D542892399C37F0B505F00FC87DC03DE605040BCB08D30A4996049</vt:lpwstr>
  </property>
</Properties>
</file>