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8" r:id="rId2"/>
    <p:sldMasterId id="2147483671" r:id="rId3"/>
    <p:sldMasterId id="2147483683" r:id="rId4"/>
    <p:sldMasterId id="2147483695" r:id="rId5"/>
    <p:sldMasterId id="2147483707" r:id="rId6"/>
  </p:sldMasterIdLst>
  <p:notesMasterIdLst>
    <p:notesMasterId r:id="rId16"/>
  </p:notesMasterIdLst>
  <p:sldIdLst>
    <p:sldId id="256" r:id="rId7"/>
    <p:sldId id="344" r:id="rId8"/>
    <p:sldId id="332" r:id="rId9"/>
    <p:sldId id="320" r:id="rId10"/>
    <p:sldId id="333" r:id="rId11"/>
    <p:sldId id="360" r:id="rId12"/>
    <p:sldId id="361" r:id="rId13"/>
    <p:sldId id="362" r:id="rId14"/>
    <p:sldId id="34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7" userDrawn="1">
          <p15:clr>
            <a:srgbClr val="A4A3A4"/>
          </p15:clr>
        </p15:guide>
        <p15:guide id="2" pos="195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0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36" autoAdjust="0"/>
    <p:restoredTop sz="71488" autoAdjust="0"/>
  </p:normalViewPr>
  <p:slideViewPr>
    <p:cSldViewPr snapToGrid="0" snapToObjects="1">
      <p:cViewPr varScale="1">
        <p:scale>
          <a:sx n="72" d="100"/>
          <a:sy n="72" d="100"/>
        </p:scale>
        <p:origin x="1354" y="77"/>
      </p:cViewPr>
      <p:guideLst>
        <p:guide orient="horz" pos="1207"/>
        <p:guide pos="19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469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Those figures come from 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CCl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survey in 2012 where the high rate of 72% of response has been obtained.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previous survey was launched 23 years ago, in 1995, and got 45 % of responses.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figures showed that difficulties were important :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that time 48 % of the system had operational issues with 10% of them were not operational.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25% did not use a database management system, and today, managing data without a database tool is very, very difficult. 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45% had developed their own CDMS. In 2017 we estimate to 89 different CDMS developed by NMHS.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 CDMS are used by the other Meteorological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Services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</a:p>
          <a:p>
            <a:r>
              <a:rPr lang="fr-FR" sz="1400" dirty="0" smtClean="0"/>
              <a:t>-------------------------------------------------------------------------------------------------------------------</a:t>
            </a:r>
          </a:p>
          <a:p>
            <a:r>
              <a:rPr lang="fr-FR" sz="1400" dirty="0" smtClean="0"/>
              <a:t>In 2012 Survey, 3 countries </a:t>
            </a:r>
            <a:r>
              <a:rPr lang="fr-FR" sz="1400" dirty="0" err="1" smtClean="0"/>
              <a:t>answered</a:t>
            </a:r>
            <a:r>
              <a:rPr lang="fr-FR" sz="1400" dirty="0" smtClean="0"/>
              <a:t> </a:t>
            </a:r>
            <a:r>
              <a:rPr lang="fr-FR" sz="1400" dirty="0" err="1" smtClean="0"/>
              <a:t>that</a:t>
            </a:r>
            <a:r>
              <a:rPr lang="fr-FR" sz="1400" dirty="0" smtClean="0"/>
              <a:t> </a:t>
            </a:r>
            <a:r>
              <a:rPr lang="fr-FR" sz="1400" dirty="0" err="1" smtClean="0"/>
              <a:t>they</a:t>
            </a:r>
            <a:r>
              <a:rPr lang="fr-FR" sz="1400" baseline="0" dirty="0" smtClean="0"/>
              <a:t> are not </a:t>
            </a:r>
            <a:r>
              <a:rPr lang="fr-FR" sz="1400" baseline="0" dirty="0" err="1" smtClean="0"/>
              <a:t>using</a:t>
            </a:r>
            <a:r>
              <a:rPr lang="fr-FR" sz="1400" baseline="0" dirty="0" smtClean="0"/>
              <a:t> computers for </a:t>
            </a:r>
            <a:r>
              <a:rPr lang="fr-FR" sz="1400" baseline="0" dirty="0" err="1" smtClean="0"/>
              <a:t>storing</a:t>
            </a:r>
            <a:r>
              <a:rPr lang="fr-FR" sz="1400" baseline="0" dirty="0" smtClean="0"/>
              <a:t> and </a:t>
            </a:r>
            <a:r>
              <a:rPr lang="fr-FR" sz="1400" baseline="0" dirty="0" err="1" smtClean="0"/>
              <a:t>managing</a:t>
            </a:r>
            <a:r>
              <a:rPr lang="fr-FR" sz="1400" baseline="0" dirty="0" smtClean="0"/>
              <a:t> </a:t>
            </a:r>
            <a:r>
              <a:rPr lang="fr-FR" sz="1400" baseline="0" dirty="0" err="1" smtClean="0"/>
              <a:t>climatological</a:t>
            </a:r>
            <a:r>
              <a:rPr lang="fr-FR" sz="1400" baseline="0" dirty="0" smtClean="0"/>
              <a:t> data.</a:t>
            </a:r>
          </a:p>
          <a:p>
            <a:r>
              <a:rPr lang="fr-FR" sz="1400" baseline="0" dirty="0" err="1" smtClean="0"/>
              <a:t>DataBase</a:t>
            </a:r>
            <a:r>
              <a:rPr lang="fr-FR" sz="1400" baseline="0" dirty="0" smtClean="0"/>
              <a:t> Engine by </a:t>
            </a:r>
            <a:r>
              <a:rPr lang="fr-FR" sz="1400" baseline="0" dirty="0" err="1" smtClean="0"/>
              <a:t>order</a:t>
            </a:r>
            <a:r>
              <a:rPr lang="fr-FR" sz="1400" baseline="0" dirty="0" smtClean="0"/>
              <a:t> of </a:t>
            </a:r>
            <a:r>
              <a:rPr lang="fr-FR" sz="1400" baseline="0" dirty="0" err="1" smtClean="0"/>
              <a:t>hight</a:t>
            </a:r>
            <a:r>
              <a:rPr lang="fr-FR" sz="1400" baseline="0" dirty="0" smtClean="0"/>
              <a:t> utilisation : ORACLE, ACCESS, POSTGRESQL, SQL SERVER.</a:t>
            </a:r>
          </a:p>
          <a:p>
            <a:r>
              <a:rPr lang="fr-FR" sz="1400" baseline="0" dirty="0" smtClean="0"/>
              <a:t>Operating System 45% of Microsoft the </a:t>
            </a:r>
            <a:r>
              <a:rPr lang="fr-FR" sz="1400" baseline="0" dirty="0" err="1" smtClean="0"/>
              <a:t>others</a:t>
            </a:r>
            <a:r>
              <a:rPr lang="fr-FR" sz="1400" baseline="0" dirty="0" smtClean="0"/>
              <a:t> </a:t>
            </a:r>
            <a:r>
              <a:rPr lang="fr-FR" sz="1400" baseline="0" dirty="0" err="1" smtClean="0"/>
              <a:t>with</a:t>
            </a:r>
            <a:r>
              <a:rPr lang="fr-FR" sz="1400" baseline="0" dirty="0" smtClean="0"/>
              <a:t> LINUX and </a:t>
            </a:r>
            <a:r>
              <a:rPr lang="fr-FR" sz="1400" baseline="0" dirty="0" err="1" smtClean="0"/>
              <a:t>assimilated</a:t>
            </a:r>
            <a:endParaRPr lang="fr-FR" sz="1400" baseline="0" dirty="0" smtClean="0"/>
          </a:p>
          <a:p>
            <a:endParaRPr lang="fr-FR" sz="1400" baseline="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851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other NMHS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 using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what we call here “named CDMS”. They are CDMS, which were developed by other NMHS or by Meteorological organizations, or by private companies and that are available for NMHS.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total we count in 2017, 7 named CDMS for a total of 86 implementations. Among them we count 3 open source named CDMS for 42 developing countries.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But so far, we do not know what is the implementation status of those CDMS.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the CDMS being used on a regular and operational basis ? Is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data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controlled ? Are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there products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users ?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Difficult to answer !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Let’s take an indicator to get a chance to have a view on it… Let’s take the CLIMAT message indicator.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3933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map shows the % of correct CLIMAT messages that reached the GCOS Surface Network at the DWD Centre on 10 years statistics. It’s a map generated specially for our CDMS poster with statistics from DWD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Chistiana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Lefebvre, and spatial method by Bruce Bannerman.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the orange to the purple going through the red colors it shows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low percentage of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correct messages.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the current real world situation, showing that we have significant data management issues nationally with global consequences.</a:t>
            </a:r>
          </a:p>
          <a:p>
            <a:endParaRPr lang="fr-FR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CLIMAT messages are messages of monthly averages of Surface Data. They have to be sent by NMHS to data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centres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every month, and exchanged via the Global Telecommunication System (GTS). The correct transmission of these messages reflects the capacity of a NMHS to: (1) collect, on time, the data of its stations, (2) compute monthly data, (3) code a CLIMAT message, and (4) transmit the CLIMAT message. Capacity that have correlation with the good health of a CDMS.</a:t>
            </a:r>
          </a:p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796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Summary of key CDMS issues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190 countries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are approximately </a:t>
            </a:r>
            <a:r>
              <a:rPr 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96 different CDMS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If you take the example of the Forecast Integrated Systems in the world, you could count less than 10 compare to the 96 for the CDMS.</a:t>
            </a:r>
          </a:p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Current CDMS have been developed in the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absence of formal specifications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Therefore they have different and inconsistent capabilities; It is so very difficult to compare one CDMS to another.</a:t>
            </a:r>
          </a:p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2012,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48% of the survey respondents had operational issues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their CDMS. Difficulties that also are reflected by the 10 year statistics on CLIMAT messages ;</a:t>
            </a:r>
          </a:p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42 Developing Countries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rely on an open source CDMS that is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risk of failure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because (1) severely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limited funds for maintenance and development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(2)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Key person dependencies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with typically only one developer per system.</a:t>
            </a:r>
          </a:p>
          <a:p>
            <a:pPr lvl="0"/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Significant CDMS improvements are required globally, It will be very expensive and wasteful of resources to develop the same functionality for each current CDMS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05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ET-CDMS : former ET-DRM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7661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progress : submission to join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OpenWIS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Association AISBL </a:t>
            </a:r>
          </a:p>
          <a:p>
            <a:endParaRPr lang="en-US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HMEI :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Association of Hydro-Meteorological Equipment Industry 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366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4440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224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94700" y="6356350"/>
            <a:ext cx="584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259AF2F-52C6-9B46-B8B2-0579234AE62E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379134" y="6566366"/>
            <a:ext cx="5918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accent1"/>
                </a:solidFill>
              </a:rPr>
              <a:t>6-8 November 2019, 12</a:t>
            </a:r>
            <a:r>
              <a:rPr lang="en-US" sz="1200" baseline="30000" dirty="0" smtClean="0">
                <a:solidFill>
                  <a:schemeClr val="accent1"/>
                </a:solidFill>
              </a:rPr>
              <a:t>th</a:t>
            </a:r>
            <a:r>
              <a:rPr lang="en-US" sz="1200" dirty="0" smtClean="0">
                <a:solidFill>
                  <a:schemeClr val="accent1"/>
                </a:solidFill>
              </a:rPr>
              <a:t> EUMETNET Data</a:t>
            </a:r>
            <a:r>
              <a:rPr lang="en-US" sz="1200" baseline="0" dirty="0" smtClean="0">
                <a:solidFill>
                  <a:schemeClr val="accent1"/>
                </a:solidFill>
              </a:rPr>
              <a:t> Management Workshop, De </a:t>
            </a:r>
            <a:r>
              <a:rPr lang="en-US" sz="1200" baseline="0" dirty="0" err="1" smtClean="0">
                <a:solidFill>
                  <a:schemeClr val="accent1"/>
                </a:solidFill>
              </a:rPr>
              <a:t>Bilt</a:t>
            </a:r>
            <a:r>
              <a:rPr lang="en-US" sz="1200" baseline="0" dirty="0" smtClean="0">
                <a:solidFill>
                  <a:schemeClr val="accent1"/>
                </a:solidFill>
              </a:rPr>
              <a:t>, the Netherland</a:t>
            </a:r>
            <a:endParaRPr lang="en-US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87266" y="6356350"/>
            <a:ext cx="499533" cy="365125"/>
          </a:xfrm>
        </p:spPr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1988820" y="6581001"/>
            <a:ext cx="5918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accent1"/>
                </a:solidFill>
              </a:rPr>
              <a:t>6-8 November 2019, 12</a:t>
            </a:r>
            <a:r>
              <a:rPr lang="en-US" sz="1200" baseline="30000" dirty="0" smtClean="0">
                <a:solidFill>
                  <a:schemeClr val="accent1"/>
                </a:solidFill>
              </a:rPr>
              <a:t>th</a:t>
            </a:r>
            <a:r>
              <a:rPr lang="en-US" sz="1200" dirty="0" smtClean="0">
                <a:solidFill>
                  <a:schemeClr val="accent1"/>
                </a:solidFill>
              </a:rPr>
              <a:t> EUMETNET Data</a:t>
            </a:r>
            <a:r>
              <a:rPr lang="en-US" sz="1200" baseline="0" dirty="0" smtClean="0">
                <a:solidFill>
                  <a:schemeClr val="accent1"/>
                </a:solidFill>
              </a:rPr>
              <a:t> Management Workshop, De </a:t>
            </a:r>
            <a:r>
              <a:rPr lang="en-US" sz="1200" baseline="0" dirty="0" err="1" smtClean="0">
                <a:solidFill>
                  <a:schemeClr val="accent1"/>
                </a:solidFill>
              </a:rPr>
              <a:t>Bilt</a:t>
            </a:r>
            <a:r>
              <a:rPr lang="en-US" sz="1200" baseline="0" dirty="0" smtClean="0">
                <a:solidFill>
                  <a:schemeClr val="accent1"/>
                </a:solidFill>
              </a:rPr>
              <a:t>, the Netherland</a:t>
            </a:r>
            <a:endParaRPr lang="en-US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84026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95813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299044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61154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4157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014122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904528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435206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841404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435000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879826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735673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728569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352358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644131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849205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595642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076278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239436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371242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0075979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140019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365750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8275282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470309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176925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3834842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792908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0309945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039131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716052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3156578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067287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961281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6991753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372322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2798927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17466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8061324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441812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153509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1408763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654147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2561187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141052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539925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7892733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3620668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5705054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5582746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782634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7529461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6590159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2348464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0218552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161730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iming>
    <p:tnLst>
      <p:par>
        <p:cTn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41AE2-149A-4C17-BE6E-894B4E2E4715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41FE1-49B7-481D-A297-149F93C7F603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17926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F1EB5-E9BC-4E31-B23D-0EAFCF38E050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E78A5-23FB-4AF2-B031-55ED0318A099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44608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60B8F-5EED-4FF3-BA3B-AD64358BF73B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C5EC4-F88F-4853-9EA2-3E5E470EB8AA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70463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D87B3-E1E2-4771-B736-EE0178AE5522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C5F00-1423-4221-AAD5-57E3B532302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00824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FC0D5-31FC-4E97-93FD-823726A6C754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63970-8FB2-4959-A09A-C2089763C76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48385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gif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wmo.int/index.php?lvl=categ_see&amp;id=11089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ublic.wmo.int/en/events/meetings/expert-meeting-wmo-cdms-strategy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28918" y="169851"/>
            <a:ext cx="8615082" cy="3889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300" dirty="0" smtClean="0">
                <a:solidFill>
                  <a:schemeClr val="accent1"/>
                </a:solidFill>
              </a:rPr>
              <a:t>Climate Data Management Systems</a:t>
            </a:r>
            <a:br>
              <a:rPr lang="en-US" sz="7300" dirty="0" smtClean="0">
                <a:solidFill>
                  <a:schemeClr val="accent1"/>
                </a:solidFill>
              </a:rPr>
            </a:br>
            <a:r>
              <a:rPr lang="en-US" sz="7300" dirty="0" smtClean="0">
                <a:solidFill>
                  <a:schemeClr val="accent1"/>
                </a:solidFill>
              </a:rPr>
              <a:t>(</a:t>
            </a:r>
            <a:r>
              <a:rPr lang="en-US" sz="7300" smtClean="0">
                <a:solidFill>
                  <a:schemeClr val="accent1"/>
                </a:solidFill>
              </a:rPr>
              <a:t>CDMS</a:t>
            </a:r>
            <a:r>
              <a:rPr lang="en-US" sz="7300" smtClean="0">
                <a:solidFill>
                  <a:schemeClr val="accent1"/>
                </a:solidFill>
              </a:rPr>
              <a:t>) V02	</a:t>
            </a:r>
            <a:r>
              <a:rPr lang="en-US" sz="7300" dirty="0" smtClean="0">
                <a:solidFill>
                  <a:schemeClr val="accent1"/>
                </a:solidFill>
              </a:rPr>
              <a:t/>
            </a:r>
            <a:br>
              <a:rPr lang="en-US" sz="7300" dirty="0" smtClean="0">
                <a:solidFill>
                  <a:schemeClr val="accent1"/>
                </a:solidFill>
              </a:rPr>
            </a:br>
            <a:endParaRPr lang="en-US" sz="7300" dirty="0" smtClean="0">
              <a:solidFill>
                <a:schemeClr val="accent1"/>
              </a:solidFill>
            </a:endParaRPr>
          </a:p>
          <a:p>
            <a:r>
              <a:rPr lang="en-US" sz="7300" dirty="0" smtClean="0">
                <a:solidFill>
                  <a:schemeClr val="accent1"/>
                </a:solidFill>
              </a:rPr>
              <a:t>Toward a Reference Open-Source CDMS</a:t>
            </a:r>
            <a:br>
              <a:rPr lang="en-US" sz="7300" dirty="0" smtClean="0">
                <a:solidFill>
                  <a:schemeClr val="accent1"/>
                </a:solidFill>
              </a:rPr>
            </a:br>
            <a:endParaRPr lang="en-US" sz="7300" dirty="0" smtClean="0">
              <a:solidFill>
                <a:schemeClr val="accent1"/>
              </a:solidFill>
            </a:endParaRPr>
          </a:p>
          <a:p>
            <a:r>
              <a:rPr lang="en-US" sz="2900" i="1" dirty="0" smtClean="0">
                <a:solidFill>
                  <a:schemeClr val="accent1"/>
                </a:solidFill>
              </a:rPr>
              <a:t>ET-DRM, Expert Team of Data Rescue and Management</a:t>
            </a:r>
            <a:br>
              <a:rPr lang="en-US" sz="2900" i="1" dirty="0" smtClean="0">
                <a:solidFill>
                  <a:schemeClr val="accent1"/>
                </a:solidFill>
              </a:rPr>
            </a:br>
            <a:r>
              <a:rPr lang="en-US" sz="2900" i="1" dirty="0" smtClean="0">
                <a:solidFill>
                  <a:schemeClr val="accent1"/>
                </a:solidFill>
              </a:rPr>
              <a:t> from the Commission for Climatology of WMO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611" y="1538330"/>
            <a:ext cx="6187028" cy="437457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  <p:pic>
        <p:nvPicPr>
          <p:cNvPr id="10" name="Picture 6" descr="cdms-survey-operational-issues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90" y="1342350"/>
            <a:ext cx="1030619" cy="944734"/>
          </a:xfrm>
          <a:prstGeom prst="rect">
            <a:avLst/>
          </a:prstGeom>
        </p:spPr>
      </p:pic>
      <p:sp>
        <p:nvSpPr>
          <p:cNvPr id="11" name="TextBox 7"/>
          <p:cNvSpPr txBox="1"/>
          <p:nvPr/>
        </p:nvSpPr>
        <p:spPr>
          <a:xfrm>
            <a:off x="0" y="2215088"/>
            <a:ext cx="2013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</a:rPr>
              <a:t>Have operational </a:t>
            </a:r>
            <a:r>
              <a:rPr lang="en-US" sz="2000" b="1" dirty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ssues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2" name="TextBox 9"/>
          <p:cNvSpPr txBox="1"/>
          <p:nvPr/>
        </p:nvSpPr>
        <p:spPr>
          <a:xfrm>
            <a:off x="6853691" y="2361674"/>
            <a:ext cx="2339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/>
                </a:solidFill>
              </a:rPr>
              <a:t>Are not operational</a:t>
            </a:r>
            <a:endParaRPr lang="en-US" sz="2000" b="1" dirty="0">
              <a:solidFill>
                <a:schemeClr val="accent1"/>
              </a:solidFill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1" y="3952534"/>
            <a:ext cx="17029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/>
                </a:solidFill>
              </a:rPr>
              <a:t>Do not use a database</a:t>
            </a:r>
            <a:endParaRPr lang="en-US" sz="2000" b="1" dirty="0">
              <a:solidFill>
                <a:schemeClr val="accent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61199" y="4068086"/>
            <a:ext cx="2211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/>
                </a:solidFill>
              </a:rPr>
              <a:t>Use a spreadsheet</a:t>
            </a:r>
            <a:endParaRPr lang="en-US" sz="2000" b="1" dirty="0">
              <a:solidFill>
                <a:schemeClr val="accent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586" y="1421948"/>
            <a:ext cx="979213" cy="94473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8" y="3095709"/>
            <a:ext cx="1030619" cy="94159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383" y="3092570"/>
            <a:ext cx="975765" cy="9447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23752" y="5828904"/>
            <a:ext cx="27214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/>
                </a:solidFill>
              </a:rPr>
              <a:t>Would like to change their CDMS</a:t>
            </a:r>
            <a:endParaRPr lang="en-US" sz="2000" b="1" dirty="0">
              <a:solidFill>
                <a:schemeClr val="accent1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8" y="4858617"/>
            <a:ext cx="954903" cy="9415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34" y="4923996"/>
            <a:ext cx="975765" cy="941647"/>
          </a:xfrm>
          <a:prstGeom prst="rect">
            <a:avLst/>
          </a:prstGeom>
        </p:spPr>
      </p:pic>
      <p:sp>
        <p:nvSpPr>
          <p:cNvPr id="36" name="ZoneTexte 35"/>
          <p:cNvSpPr txBox="1"/>
          <p:nvPr/>
        </p:nvSpPr>
        <p:spPr>
          <a:xfrm>
            <a:off x="250825" y="786234"/>
            <a:ext cx="5155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 smtClean="0">
                <a:solidFill>
                  <a:schemeClr val="accent1"/>
                </a:solidFill>
              </a:rPr>
              <a:t>CCl</a:t>
            </a:r>
            <a:r>
              <a:rPr lang="fr-FR" sz="2400" dirty="0" smtClean="0">
                <a:solidFill>
                  <a:schemeClr val="accent1"/>
                </a:solidFill>
              </a:rPr>
              <a:t> </a:t>
            </a:r>
            <a:r>
              <a:rPr lang="fr-FR" sz="2400" dirty="0" err="1" smtClean="0">
                <a:solidFill>
                  <a:schemeClr val="accent1"/>
                </a:solidFill>
              </a:rPr>
              <a:t>survey</a:t>
            </a:r>
            <a:r>
              <a:rPr lang="fr-FR" sz="2400" dirty="0" smtClean="0">
                <a:solidFill>
                  <a:schemeClr val="accent1"/>
                </a:solidFill>
              </a:rPr>
              <a:t> </a:t>
            </a:r>
            <a:r>
              <a:rPr lang="fr-FR" sz="2400" dirty="0" err="1" smtClean="0">
                <a:solidFill>
                  <a:schemeClr val="accent1"/>
                </a:solidFill>
              </a:rPr>
              <a:t>with</a:t>
            </a:r>
            <a:r>
              <a:rPr lang="fr-FR" sz="2400" dirty="0" smtClean="0">
                <a:solidFill>
                  <a:schemeClr val="accent1"/>
                </a:solidFill>
              </a:rPr>
              <a:t> 72% of </a:t>
            </a:r>
            <a:r>
              <a:rPr lang="fr-FR" sz="2400" dirty="0" err="1" smtClean="0">
                <a:solidFill>
                  <a:schemeClr val="accent1"/>
                </a:solidFill>
              </a:rPr>
              <a:t>response</a:t>
            </a:r>
            <a:r>
              <a:rPr lang="fr-FR" sz="2400" dirty="0" smtClean="0">
                <a:solidFill>
                  <a:schemeClr val="accent1"/>
                </a:solidFill>
              </a:rPr>
              <a:t> rate :</a:t>
            </a:r>
          </a:p>
        </p:txBody>
      </p:sp>
      <p:sp>
        <p:nvSpPr>
          <p:cNvPr id="38" name="ZoneTexte 37"/>
          <p:cNvSpPr txBox="1"/>
          <p:nvPr/>
        </p:nvSpPr>
        <p:spPr>
          <a:xfrm>
            <a:off x="1" y="9095"/>
            <a:ext cx="914400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2012 : CDMS </a:t>
            </a:r>
            <a:r>
              <a:rPr lang="fr-FR" sz="2800" b="1" dirty="0" err="1">
                <a:solidFill>
                  <a:schemeClr val="bg1"/>
                </a:solidFill>
              </a:rPr>
              <a:t>Status</a:t>
            </a:r>
            <a:r>
              <a:rPr lang="fr-FR" sz="2800" b="1" dirty="0">
                <a:solidFill>
                  <a:schemeClr val="bg1"/>
                </a:solidFill>
              </a:rPr>
              <a:t> in NMHS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2390" y="5746347"/>
            <a:ext cx="1947163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/>
                </a:solidFill>
              </a:rPr>
              <a:t>Have developed their own CDMS</a:t>
            </a:r>
          </a:p>
          <a:p>
            <a:pPr algn="ctr"/>
            <a:endParaRPr lang="en-US" sz="2000" b="1" dirty="0" smtClean="0">
              <a:solidFill>
                <a:schemeClr val="accent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171768" y="5826834"/>
            <a:ext cx="3035394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anchor="ctr" anchorCtr="1">
            <a:spAutoFit/>
          </a:bodyPr>
          <a:lstStyle/>
          <a:p>
            <a:r>
              <a:rPr lang="fr-FR" sz="1600" b="1" dirty="0" err="1" smtClean="0">
                <a:solidFill>
                  <a:schemeClr val="bg1"/>
                </a:solidFill>
              </a:rPr>
              <a:t>Estimated</a:t>
            </a:r>
            <a:r>
              <a:rPr lang="fr-FR" sz="1600" b="1" dirty="0" smtClean="0">
                <a:solidFill>
                  <a:schemeClr val="bg1"/>
                </a:solidFill>
              </a:rPr>
              <a:t> in 2017 :  89 CDMS</a:t>
            </a:r>
            <a:br>
              <a:rPr lang="fr-FR" sz="1600" b="1" dirty="0" smtClean="0">
                <a:solidFill>
                  <a:schemeClr val="bg1"/>
                </a:solidFill>
              </a:rPr>
            </a:br>
            <a:r>
              <a:rPr lang="fr-FR" sz="1600" b="1" dirty="0" smtClean="0">
                <a:solidFill>
                  <a:schemeClr val="bg1"/>
                </a:solidFill>
              </a:rPr>
              <a:t> </a:t>
            </a:r>
            <a:r>
              <a:rPr lang="fr-FR" sz="1600" b="1" dirty="0" err="1" smtClean="0">
                <a:solidFill>
                  <a:schemeClr val="bg1"/>
                </a:solidFill>
              </a:rPr>
              <a:t>developed</a:t>
            </a:r>
            <a:r>
              <a:rPr lang="fr-FR" sz="1600" b="1" dirty="0" smtClean="0">
                <a:solidFill>
                  <a:schemeClr val="bg1"/>
                </a:solidFill>
              </a:rPr>
              <a:t> for national </a:t>
            </a:r>
            <a:r>
              <a:rPr lang="fr-FR" sz="1600" b="1" dirty="0" err="1" smtClean="0">
                <a:solidFill>
                  <a:schemeClr val="bg1"/>
                </a:solidFill>
              </a:rPr>
              <a:t>purposes</a:t>
            </a:r>
            <a:endParaRPr lang="fr-FR" sz="16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5" y="997"/>
            <a:ext cx="8674303" cy="613322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  <p:sp>
        <p:nvSpPr>
          <p:cNvPr id="8" name="ZoneTexte 7"/>
          <p:cNvSpPr txBox="1"/>
          <p:nvPr/>
        </p:nvSpPr>
        <p:spPr>
          <a:xfrm>
            <a:off x="3351708" y="5952821"/>
            <a:ext cx="3963492" cy="307777"/>
          </a:xfrm>
          <a:prstGeom prst="rect">
            <a:avLst/>
          </a:prstGeom>
          <a:noFill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r>
              <a:rPr lang="fr-FR" sz="1400" b="1" i="1" dirty="0" smtClean="0">
                <a:solidFill>
                  <a:schemeClr val="accent1"/>
                </a:solidFill>
              </a:rPr>
              <a:t>Data source: CDMS </a:t>
            </a:r>
            <a:r>
              <a:rPr lang="fr-FR" sz="1400" b="1" i="1" dirty="0" err="1" smtClean="0">
                <a:solidFill>
                  <a:schemeClr val="accent1"/>
                </a:solidFill>
              </a:rPr>
              <a:t>suppliers</a:t>
            </a:r>
            <a:endParaRPr lang="fr-FR" sz="1400" b="1" i="1" dirty="0">
              <a:solidFill>
                <a:schemeClr val="accent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0825" y="4973755"/>
            <a:ext cx="8658397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7 CDMS for 86 </a:t>
            </a:r>
            <a:r>
              <a:rPr lang="fr-FR" b="1" dirty="0" err="1" smtClean="0">
                <a:solidFill>
                  <a:schemeClr val="bg1"/>
                </a:solidFill>
              </a:rPr>
              <a:t>implementations</a:t>
            </a:r>
            <a:r>
              <a:rPr lang="fr-FR" b="1" dirty="0" smtClean="0">
                <a:solidFill>
                  <a:schemeClr val="bg1"/>
                </a:solidFill>
              </a:rPr>
              <a:t> -  3 Open source CDMS for 42 </a:t>
            </a:r>
            <a:r>
              <a:rPr lang="fr-FR" b="1" dirty="0" err="1" smtClean="0">
                <a:solidFill>
                  <a:schemeClr val="bg1"/>
                </a:solidFill>
              </a:rPr>
              <a:t>developing</a:t>
            </a:r>
            <a:r>
              <a:rPr lang="fr-FR" b="1" dirty="0" smtClean="0">
                <a:solidFill>
                  <a:schemeClr val="bg1"/>
                </a:solidFill>
              </a:rPr>
              <a:t> countries 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8023" y="0"/>
            <a:ext cx="914400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2017 : Distribution of </a:t>
            </a:r>
            <a:r>
              <a:rPr lang="fr-FR" sz="2800" b="1" dirty="0" err="1">
                <a:solidFill>
                  <a:schemeClr val="bg1"/>
                </a:solidFill>
              </a:rPr>
              <a:t>named</a:t>
            </a:r>
            <a:r>
              <a:rPr lang="fr-FR" sz="2800" b="1" dirty="0">
                <a:solidFill>
                  <a:schemeClr val="bg1"/>
                </a:solidFill>
              </a:rPr>
              <a:t> CDMS</a:t>
            </a:r>
          </a:p>
        </p:txBody>
      </p:sp>
    </p:spTree>
    <p:extLst>
      <p:ext uri="{BB962C8B-B14F-4D97-AF65-F5344CB8AC3E}">
        <p14:creationId xmlns:p14="http://schemas.microsoft.com/office/powerpoint/2010/main" val="128745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97" y="281625"/>
            <a:ext cx="8449239" cy="5974087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  <p:sp>
        <p:nvSpPr>
          <p:cNvPr id="5" name="ZoneTexte 4"/>
          <p:cNvSpPr txBox="1"/>
          <p:nvPr/>
        </p:nvSpPr>
        <p:spPr>
          <a:xfrm>
            <a:off x="0" y="85073"/>
            <a:ext cx="9144000" cy="393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How effective are we at climate data management globally?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35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pple-vs-orang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367" y="1416213"/>
            <a:ext cx="1564665" cy="75104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0168" y="4447718"/>
            <a:ext cx="7763661" cy="121104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457200" lvl="1" indent="0">
              <a:buNone/>
            </a:pPr>
            <a:endParaRPr lang="en-US" sz="1200" dirty="0" smtClean="0"/>
          </a:p>
          <a:p>
            <a:pPr marL="0" indent="0" algn="ctr">
              <a:buNone/>
            </a:pPr>
            <a:r>
              <a:rPr lang="en-US" sz="2000" dirty="0">
                <a:solidFill>
                  <a:schemeClr val="bg1"/>
                </a:solidFill>
              </a:rPr>
              <a:t>Significant CDMS improvements are required globally, It will be very expensive and wasteful of resources to develop the same functionality for each current CDMS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705317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1"/>
                </a:solidFill>
              </a:rPr>
              <a:t>For </a:t>
            </a:r>
            <a:r>
              <a:rPr lang="en-US" sz="2000" b="1" dirty="0">
                <a:solidFill>
                  <a:schemeClr val="accent1"/>
                </a:solidFill>
              </a:rPr>
              <a:t>190 countries </a:t>
            </a:r>
            <a:r>
              <a:rPr lang="en-US" sz="2000" dirty="0">
                <a:solidFill>
                  <a:schemeClr val="accent1"/>
                </a:solidFill>
              </a:rPr>
              <a:t>there are </a:t>
            </a:r>
            <a:r>
              <a:rPr lang="en-US" sz="2000" dirty="0" smtClean="0">
                <a:solidFill>
                  <a:schemeClr val="accent1"/>
                </a:solidFill>
              </a:rPr>
              <a:t>approximately </a:t>
            </a:r>
            <a:r>
              <a:rPr lang="en-US" sz="2000" b="1" u="sng" dirty="0" smtClean="0">
                <a:solidFill>
                  <a:schemeClr val="accent1"/>
                </a:solidFill>
              </a:rPr>
              <a:t>96 </a:t>
            </a:r>
            <a:r>
              <a:rPr lang="en-US" sz="2000" b="1" u="sng" dirty="0">
                <a:solidFill>
                  <a:schemeClr val="accent1"/>
                </a:solidFill>
              </a:rPr>
              <a:t>different </a:t>
            </a:r>
            <a:r>
              <a:rPr lang="en-US" sz="2000" b="1" u="sng" dirty="0" smtClean="0">
                <a:solidFill>
                  <a:schemeClr val="accent1"/>
                </a:solidFill>
              </a:rPr>
              <a:t>CDMS</a:t>
            </a:r>
            <a:r>
              <a:rPr lang="en-US" sz="2000" dirty="0" smtClean="0">
                <a:solidFill>
                  <a:schemeClr val="accent1"/>
                </a:solidFill>
              </a:rPr>
              <a:t>;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1" y="1179027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1"/>
                </a:solidFill>
              </a:rPr>
              <a:t>Current </a:t>
            </a:r>
            <a:r>
              <a:rPr lang="en-US" sz="2000" dirty="0" smtClean="0">
                <a:solidFill>
                  <a:schemeClr val="accent1"/>
                </a:solidFill>
              </a:rPr>
              <a:t>CDMS have </a:t>
            </a:r>
            <a:r>
              <a:rPr lang="en-US" sz="2000" dirty="0">
                <a:solidFill>
                  <a:schemeClr val="accent1"/>
                </a:solidFill>
              </a:rPr>
              <a:t>been developed in the </a:t>
            </a:r>
            <a:r>
              <a:rPr lang="en-US" sz="2000" b="1" dirty="0">
                <a:solidFill>
                  <a:schemeClr val="accent1"/>
                </a:solidFill>
              </a:rPr>
              <a:t>absence of formal </a:t>
            </a:r>
            <a:r>
              <a:rPr lang="en-US" sz="2000" b="1" dirty="0" smtClean="0">
                <a:solidFill>
                  <a:schemeClr val="accent1"/>
                </a:solidFill>
              </a:rPr>
              <a:t>specifications</a:t>
            </a:r>
            <a:r>
              <a:rPr lang="en-US" sz="2000" dirty="0" smtClean="0">
                <a:solidFill>
                  <a:schemeClr val="accent1"/>
                </a:solidFill>
              </a:rPr>
              <a:t>. Therefore </a:t>
            </a:r>
            <a:r>
              <a:rPr lang="en-US" sz="2000" dirty="0">
                <a:solidFill>
                  <a:schemeClr val="accent1"/>
                </a:solidFill>
              </a:rPr>
              <a:t>they have different and inconsistent </a:t>
            </a:r>
            <a:r>
              <a:rPr lang="en-US" sz="2000" dirty="0" smtClean="0">
                <a:solidFill>
                  <a:schemeClr val="accent1"/>
                </a:solidFill>
              </a:rPr>
              <a:t>capabilities;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1" y="2962246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b="1" dirty="0" smtClean="0">
                <a:solidFill>
                  <a:schemeClr val="accent1"/>
                </a:solidFill>
              </a:rPr>
              <a:t>42 </a:t>
            </a:r>
            <a:r>
              <a:rPr lang="en-US" sz="2000" b="1" dirty="0">
                <a:solidFill>
                  <a:schemeClr val="accent1"/>
                </a:solidFill>
              </a:rPr>
              <a:t>Developing </a:t>
            </a:r>
            <a:r>
              <a:rPr lang="en-US" sz="2000" b="1" dirty="0" smtClean="0">
                <a:solidFill>
                  <a:schemeClr val="accent1"/>
                </a:solidFill>
              </a:rPr>
              <a:t>Countries </a:t>
            </a:r>
            <a:r>
              <a:rPr lang="en-US" sz="2000" dirty="0" smtClean="0">
                <a:solidFill>
                  <a:schemeClr val="accent1"/>
                </a:solidFill>
              </a:rPr>
              <a:t>rely </a:t>
            </a:r>
            <a:r>
              <a:rPr lang="en-US" sz="2000" dirty="0">
                <a:solidFill>
                  <a:schemeClr val="accent1"/>
                </a:solidFill>
              </a:rPr>
              <a:t>on an open source CDMS that is </a:t>
            </a:r>
            <a:r>
              <a:rPr lang="en-US" sz="2000" b="1" dirty="0">
                <a:solidFill>
                  <a:schemeClr val="accent1"/>
                </a:solidFill>
              </a:rPr>
              <a:t>at risk of </a:t>
            </a:r>
            <a:r>
              <a:rPr lang="en-US" sz="2000" b="1" dirty="0" smtClean="0">
                <a:solidFill>
                  <a:schemeClr val="accent1"/>
                </a:solidFill>
              </a:rPr>
              <a:t>failure</a:t>
            </a:r>
            <a:r>
              <a:rPr lang="en-US" sz="2000" dirty="0" smtClean="0">
                <a:solidFill>
                  <a:schemeClr val="accent1"/>
                </a:solidFill>
              </a:rPr>
              <a:t> because (1) severely </a:t>
            </a:r>
            <a:r>
              <a:rPr lang="en-US" sz="2000" b="1" dirty="0">
                <a:solidFill>
                  <a:schemeClr val="accent1"/>
                </a:solidFill>
              </a:rPr>
              <a:t>limited funds for maintenance and </a:t>
            </a:r>
            <a:r>
              <a:rPr lang="en-US" sz="2000" b="1" dirty="0" smtClean="0">
                <a:solidFill>
                  <a:schemeClr val="accent1"/>
                </a:solidFill>
              </a:rPr>
              <a:t>development </a:t>
            </a:r>
            <a:r>
              <a:rPr lang="en-US" sz="2000" dirty="0" smtClean="0">
                <a:solidFill>
                  <a:schemeClr val="accent1"/>
                </a:solidFill>
              </a:rPr>
              <a:t>and (2) </a:t>
            </a:r>
            <a:r>
              <a:rPr lang="en-US" sz="2000" b="1" dirty="0" smtClean="0">
                <a:solidFill>
                  <a:schemeClr val="accent1"/>
                </a:solidFill>
              </a:rPr>
              <a:t>Key </a:t>
            </a:r>
            <a:r>
              <a:rPr lang="en-US" sz="2000" b="1" dirty="0">
                <a:solidFill>
                  <a:schemeClr val="accent1"/>
                </a:solidFill>
              </a:rPr>
              <a:t>person dependencies </a:t>
            </a:r>
            <a:r>
              <a:rPr lang="en-US" sz="2000" dirty="0">
                <a:solidFill>
                  <a:schemeClr val="accent1"/>
                </a:solidFill>
              </a:rPr>
              <a:t>with typically only one </a:t>
            </a:r>
            <a:r>
              <a:rPr lang="en-US" sz="2000" dirty="0" smtClean="0">
                <a:solidFill>
                  <a:schemeClr val="accent1"/>
                </a:solidFill>
              </a:rPr>
              <a:t>developer per system.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-1" y="0"/>
            <a:ext cx="914400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CDMS </a:t>
            </a:r>
            <a:r>
              <a:rPr lang="en-US" sz="2800" b="1" dirty="0" smtClean="0">
                <a:solidFill>
                  <a:schemeClr val="bg1"/>
                </a:solidFill>
              </a:rPr>
              <a:t>: Summary </a:t>
            </a:r>
            <a:r>
              <a:rPr lang="en-US" sz="2800" b="1" dirty="0">
                <a:solidFill>
                  <a:schemeClr val="bg1"/>
                </a:solidFill>
              </a:rPr>
              <a:t>of </a:t>
            </a:r>
            <a:r>
              <a:rPr lang="en-US" sz="2800" b="1" dirty="0">
                <a:solidFill>
                  <a:schemeClr val="bg1"/>
                </a:solidFill>
              </a:rPr>
              <a:t>K</a:t>
            </a:r>
            <a:r>
              <a:rPr lang="en-US" sz="2800" b="1" dirty="0" smtClean="0">
                <a:solidFill>
                  <a:schemeClr val="bg1"/>
                </a:solidFill>
              </a:rPr>
              <a:t>ey </a:t>
            </a:r>
            <a:r>
              <a:rPr lang="en-US" sz="2800" b="1" dirty="0">
                <a:solidFill>
                  <a:schemeClr val="bg1"/>
                </a:solidFill>
              </a:rPr>
              <a:t>I</a:t>
            </a:r>
            <a:r>
              <a:rPr lang="en-US" sz="2800" b="1" dirty="0" smtClean="0">
                <a:solidFill>
                  <a:schemeClr val="bg1"/>
                </a:solidFill>
              </a:rPr>
              <a:t>ssues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" y="2158389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accent1"/>
                </a:solidFill>
              </a:rPr>
              <a:t>In 2012, </a:t>
            </a:r>
            <a:r>
              <a:rPr lang="en-US" sz="2000" b="1" dirty="0" smtClean="0">
                <a:solidFill>
                  <a:schemeClr val="accent1"/>
                </a:solidFill>
              </a:rPr>
              <a:t>48% of the survey respondents had operational issues</a:t>
            </a:r>
            <a:r>
              <a:rPr lang="en-US" sz="2000" dirty="0" smtClean="0">
                <a:solidFill>
                  <a:schemeClr val="accent1"/>
                </a:solidFill>
              </a:rPr>
              <a:t> with their CDMS. Difficulties are also reflected by the 10 year statistics on CLIMAT messages ;</a:t>
            </a:r>
            <a:endParaRPr lang="en-US" sz="2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25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705317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b="1" dirty="0" smtClean="0">
                <a:solidFill>
                  <a:schemeClr val="accent1"/>
                </a:solidFill>
              </a:rPr>
              <a:t>November </a:t>
            </a:r>
            <a:r>
              <a:rPr lang="en-US" sz="2000" b="1" dirty="0" smtClean="0">
                <a:solidFill>
                  <a:schemeClr val="accent1"/>
                </a:solidFill>
              </a:rPr>
              <a:t>2015:</a:t>
            </a:r>
            <a:r>
              <a:rPr lang="en-US" sz="2000" dirty="0" smtClean="0">
                <a:solidFill>
                  <a:schemeClr val="accent1"/>
                </a:solidFill>
              </a:rPr>
              <a:t> </a:t>
            </a:r>
            <a:r>
              <a:rPr lang="en-US" sz="2000" dirty="0" smtClean="0">
                <a:solidFill>
                  <a:schemeClr val="accent1"/>
                </a:solidFill>
              </a:rPr>
              <a:t>the Expert Team on data Rescue and Management  (ET-DRM) raised the </a:t>
            </a:r>
            <a:r>
              <a:rPr lang="en-US" sz="2000" dirty="0" smtClean="0">
                <a:solidFill>
                  <a:schemeClr val="accent1"/>
                </a:solidFill>
              </a:rPr>
              <a:t>alarm, “</a:t>
            </a:r>
            <a:r>
              <a:rPr lang="en-AU" sz="2000" dirty="0" smtClean="0">
                <a:solidFill>
                  <a:schemeClr val="accent1"/>
                </a:solidFill>
                <a:cs typeface="ＭＳ Ｐゴシック" charset="0"/>
              </a:rPr>
              <a:t>Open-Source CDMSs </a:t>
            </a:r>
            <a:r>
              <a:rPr lang="en-AU" sz="2000" dirty="0">
                <a:solidFill>
                  <a:schemeClr val="accent1"/>
                </a:solidFill>
                <a:cs typeface="ＭＳ Ｐゴシック" charset="0"/>
              </a:rPr>
              <a:t>should converge on </a:t>
            </a:r>
            <a:r>
              <a:rPr lang="en-AU" sz="2400" b="1" dirty="0" smtClean="0">
                <a:solidFill>
                  <a:srgbClr val="FF0000"/>
                </a:solidFill>
                <a:cs typeface="ＭＳ Ｐゴシック" charset="0"/>
              </a:rPr>
              <a:t>1</a:t>
            </a:r>
            <a:r>
              <a:rPr lang="en-AU" sz="2000" dirty="0" smtClean="0">
                <a:solidFill>
                  <a:schemeClr val="accent1"/>
                </a:solidFill>
                <a:cs typeface="ＭＳ Ｐゴシック" charset="0"/>
              </a:rPr>
              <a:t> </a:t>
            </a:r>
            <a:r>
              <a:rPr lang="en-AU" sz="2000" b="1" u="sng" dirty="0">
                <a:solidFill>
                  <a:schemeClr val="accent1"/>
                </a:solidFill>
                <a:cs typeface="ＭＳ Ｐゴシック" charset="0"/>
              </a:rPr>
              <a:t>Reference </a:t>
            </a:r>
            <a:r>
              <a:rPr lang="en-AU" sz="2000" b="1" u="sng" dirty="0" smtClean="0">
                <a:solidFill>
                  <a:schemeClr val="accent1"/>
                </a:solidFill>
                <a:cs typeface="ＭＳ Ｐゴシック" charset="0"/>
              </a:rPr>
              <a:t>Open-Source CDMS”</a:t>
            </a:r>
            <a:r>
              <a:rPr lang="en-AU" sz="2000" dirty="0" smtClean="0">
                <a:solidFill>
                  <a:schemeClr val="accent1"/>
                </a:solidFill>
                <a:cs typeface="ＭＳ Ｐゴシック" charset="0"/>
              </a:rPr>
              <a:t> 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-1" y="0"/>
            <a:ext cx="914400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Open-Source CDMS : Historical </a:t>
            </a:r>
            <a:r>
              <a:rPr lang="en-US" sz="2800" b="1" dirty="0" smtClean="0">
                <a:solidFill>
                  <a:schemeClr val="bg1"/>
                </a:solidFill>
              </a:rPr>
              <a:t>Key </a:t>
            </a:r>
            <a:r>
              <a:rPr lang="en-US" sz="2800" b="1" dirty="0">
                <a:solidFill>
                  <a:schemeClr val="bg1"/>
                </a:solidFill>
              </a:rPr>
              <a:t>P</a:t>
            </a:r>
            <a:r>
              <a:rPr lang="en-US" sz="2800" b="1" dirty="0" smtClean="0">
                <a:solidFill>
                  <a:schemeClr val="bg1"/>
                </a:solidFill>
              </a:rPr>
              <a:t>oints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-21267" y="1990536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chemeClr val="accent1"/>
                </a:solidFill>
              </a:rPr>
              <a:t>April </a:t>
            </a:r>
            <a:r>
              <a:rPr lang="en-US" sz="2000" b="1" dirty="0" smtClean="0">
                <a:solidFill>
                  <a:schemeClr val="accent1"/>
                </a:solidFill>
              </a:rPr>
              <a:t>2018</a:t>
            </a:r>
            <a:r>
              <a:rPr lang="en-US" sz="2000" dirty="0">
                <a:solidFill>
                  <a:schemeClr val="accent1"/>
                </a:solidFill>
              </a:rPr>
              <a:t>:</a:t>
            </a:r>
            <a:r>
              <a:rPr lang="en-US" sz="2000" dirty="0" smtClean="0">
                <a:solidFill>
                  <a:schemeClr val="accent1"/>
                </a:solidFill>
              </a:rPr>
              <a:t> </a:t>
            </a:r>
            <a:r>
              <a:rPr lang="en-US" sz="2000" dirty="0" smtClean="0">
                <a:solidFill>
                  <a:schemeClr val="accent1"/>
                </a:solidFill>
              </a:rPr>
              <a:t>the Commission for Climatology of WMO </a:t>
            </a:r>
            <a:r>
              <a:rPr lang="en-US" sz="2000" dirty="0" smtClean="0">
                <a:solidFill>
                  <a:schemeClr val="accent1"/>
                </a:solidFill>
              </a:rPr>
              <a:t>approves the above including “…the </a:t>
            </a:r>
            <a:r>
              <a:rPr lang="en-US" sz="2000" b="1" dirty="0">
                <a:solidFill>
                  <a:schemeClr val="accent1"/>
                </a:solidFill>
              </a:rPr>
              <a:t>establishment and maintenance of a single open source climate data management </a:t>
            </a:r>
            <a:r>
              <a:rPr lang="en-US" sz="2000" b="1" dirty="0" smtClean="0">
                <a:solidFill>
                  <a:schemeClr val="accent1"/>
                </a:solidFill>
              </a:rPr>
              <a:t>system</a:t>
            </a:r>
            <a:r>
              <a:rPr lang="en-US" sz="2000" dirty="0" smtClean="0">
                <a:solidFill>
                  <a:schemeClr val="accent1"/>
                </a:solidFill>
              </a:rPr>
              <a:t>” </a:t>
            </a:r>
            <a:r>
              <a:rPr lang="en-US" sz="2000" dirty="0" smtClean="0">
                <a:solidFill>
                  <a:schemeClr val="accent1"/>
                </a:solidFill>
                <a:hlinkClick r:id="rId3"/>
              </a:rPr>
              <a:t>Resolution 4 (CCl-17</a:t>
            </a:r>
            <a:r>
              <a:rPr lang="en-US" sz="2000" dirty="0" smtClean="0">
                <a:solidFill>
                  <a:schemeClr val="accent1"/>
                </a:solidFill>
                <a:hlinkClick r:id="rId3"/>
              </a:rPr>
              <a:t>)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" y="3092911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b="1" dirty="0" smtClean="0">
                <a:solidFill>
                  <a:schemeClr val="accent1"/>
                </a:solidFill>
              </a:rPr>
              <a:t>December </a:t>
            </a:r>
            <a:r>
              <a:rPr lang="en-US" sz="2000" b="1" dirty="0" smtClean="0">
                <a:solidFill>
                  <a:schemeClr val="accent1"/>
                </a:solidFill>
              </a:rPr>
              <a:t>2018</a:t>
            </a:r>
            <a:r>
              <a:rPr lang="en-US" sz="2000" dirty="0">
                <a:solidFill>
                  <a:schemeClr val="accent1"/>
                </a:solidFill>
              </a:rPr>
              <a:t>:</a:t>
            </a:r>
            <a:r>
              <a:rPr lang="en-US" sz="2000" dirty="0" smtClean="0">
                <a:solidFill>
                  <a:schemeClr val="accent1"/>
                </a:solidFill>
              </a:rPr>
              <a:t> </a:t>
            </a:r>
            <a:r>
              <a:rPr lang="en-US" sz="2000" dirty="0" smtClean="0">
                <a:solidFill>
                  <a:schemeClr val="accent1"/>
                </a:solidFill>
              </a:rPr>
              <a:t>an Expert </a:t>
            </a:r>
            <a:r>
              <a:rPr lang="en-US" sz="2000" dirty="0" smtClean="0">
                <a:solidFill>
                  <a:schemeClr val="accent1"/>
                </a:solidFill>
                <a:hlinkClick r:id="rId4"/>
              </a:rPr>
              <a:t>Meeting on WMO CDMS Strategy </a:t>
            </a:r>
            <a:r>
              <a:rPr lang="en-US" sz="2000" dirty="0" smtClean="0">
                <a:solidFill>
                  <a:schemeClr val="accent1"/>
                </a:solidFill>
              </a:rPr>
              <a:t>proposes </a:t>
            </a:r>
            <a:r>
              <a:rPr lang="en-US" sz="2000" dirty="0" smtClean="0">
                <a:solidFill>
                  <a:schemeClr val="accent1"/>
                </a:solidFill>
              </a:rPr>
              <a:t>a detailed development plan for an Open-Source </a:t>
            </a:r>
            <a:r>
              <a:rPr lang="en-US" sz="2000" dirty="0" smtClean="0">
                <a:solidFill>
                  <a:schemeClr val="accent1"/>
                </a:solidFill>
              </a:rPr>
              <a:t>CDMS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" y="4008798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b="1" dirty="0" smtClean="0">
                <a:solidFill>
                  <a:schemeClr val="accent1"/>
                </a:solidFill>
              </a:rPr>
              <a:t>May </a:t>
            </a:r>
            <a:r>
              <a:rPr lang="en-US" sz="2000" b="1" dirty="0" smtClean="0">
                <a:solidFill>
                  <a:schemeClr val="accent1"/>
                </a:solidFill>
              </a:rPr>
              <a:t>2019</a:t>
            </a:r>
            <a:r>
              <a:rPr lang="en-US" sz="2000" dirty="0" smtClean="0">
                <a:solidFill>
                  <a:schemeClr val="accent1"/>
                </a:solidFill>
              </a:rPr>
              <a:t>: the two</a:t>
            </a:r>
            <a:r>
              <a:rPr lang="en-US" sz="2000" dirty="0" smtClean="0">
                <a:solidFill>
                  <a:schemeClr val="accent1"/>
                </a:solidFill>
              </a:rPr>
              <a:t> </a:t>
            </a:r>
            <a:r>
              <a:rPr lang="en-US" sz="2000" dirty="0" smtClean="0">
                <a:solidFill>
                  <a:schemeClr val="accent1"/>
                </a:solidFill>
              </a:rPr>
              <a:t>open-source CDMS projects, </a:t>
            </a:r>
            <a:r>
              <a:rPr lang="en-US" sz="2000" b="1" dirty="0" smtClean="0">
                <a:solidFill>
                  <a:schemeClr val="accent1"/>
                </a:solidFill>
              </a:rPr>
              <a:t>CLIMSOFT and MCH</a:t>
            </a:r>
            <a:r>
              <a:rPr lang="en-US" sz="2000" dirty="0" smtClean="0">
                <a:solidFill>
                  <a:schemeClr val="accent1"/>
                </a:solidFill>
              </a:rPr>
              <a:t>, agree to work </a:t>
            </a:r>
            <a:r>
              <a:rPr lang="en-US" sz="2000" dirty="0" smtClean="0">
                <a:solidFill>
                  <a:schemeClr val="accent1"/>
                </a:solidFill>
              </a:rPr>
              <a:t>on </a:t>
            </a:r>
            <a:r>
              <a:rPr lang="en-US" sz="2000" dirty="0" smtClean="0">
                <a:solidFill>
                  <a:schemeClr val="accent1"/>
                </a:solidFill>
              </a:rPr>
              <a:t>a common open-source </a:t>
            </a:r>
            <a:r>
              <a:rPr lang="en-US" sz="2000" dirty="0" smtClean="0">
                <a:solidFill>
                  <a:schemeClr val="accent1"/>
                </a:solidFill>
              </a:rPr>
              <a:t>CDMS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-21267" y="4924685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b="1" dirty="0" smtClean="0">
                <a:solidFill>
                  <a:schemeClr val="accent1"/>
                </a:solidFill>
              </a:rPr>
              <a:t>June 2019:</a:t>
            </a:r>
            <a:r>
              <a:rPr lang="en-US" sz="2000" dirty="0" smtClean="0">
                <a:solidFill>
                  <a:schemeClr val="accent1"/>
                </a:solidFill>
              </a:rPr>
              <a:t> </a:t>
            </a:r>
            <a:r>
              <a:rPr lang="en-US" sz="2000" b="1" dirty="0" smtClean="0">
                <a:solidFill>
                  <a:schemeClr val="accent1"/>
                </a:solidFill>
              </a:rPr>
              <a:t>WMO Congress </a:t>
            </a:r>
            <a:r>
              <a:rPr lang="en-US" sz="2000" dirty="0" smtClean="0">
                <a:solidFill>
                  <a:schemeClr val="accent1"/>
                </a:solidFill>
              </a:rPr>
              <a:t>requests Technical Commissions and other bodies to support a reference open-source Climate Data Management System (CDMS)</a:t>
            </a:r>
            <a:endParaRPr lang="en-US" sz="2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47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705317"/>
            <a:ext cx="9144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accent1"/>
                </a:solidFill>
              </a:rPr>
              <a:t>C</a:t>
            </a:r>
            <a:r>
              <a:rPr lang="en-US" sz="2000" dirty="0" smtClean="0">
                <a:solidFill>
                  <a:schemeClr val="accent1"/>
                </a:solidFill>
              </a:rPr>
              <a:t>onstruct </a:t>
            </a:r>
            <a:r>
              <a:rPr lang="en-US" sz="2000" dirty="0" smtClean="0">
                <a:solidFill>
                  <a:schemeClr val="accent1"/>
                </a:solidFill>
              </a:rPr>
              <a:t>an Open-Source Project</a:t>
            </a:r>
          </a:p>
          <a:p>
            <a:pPr marL="800100" lvl="1" indent="-342900" algn="just">
              <a:buFont typeface="Wingdings" panose="05000000000000000000" pitchFamily="2" charset="2"/>
              <a:buChar char="q"/>
            </a:pPr>
            <a:r>
              <a:rPr lang="en-US" sz="2000" dirty="0" smtClean="0">
                <a:solidFill>
                  <a:schemeClr val="accent1"/>
                </a:solidFill>
              </a:rPr>
              <a:t>Build a community (NMHS, HMEI, </a:t>
            </a:r>
            <a:r>
              <a:rPr lang="en-US" sz="2000" dirty="0">
                <a:solidFill>
                  <a:schemeClr val="accent1"/>
                </a:solidFill>
              </a:rPr>
              <a:t>CDMS developers and </a:t>
            </a:r>
            <a:r>
              <a:rPr lang="en-US" sz="2000" dirty="0" smtClean="0">
                <a:solidFill>
                  <a:schemeClr val="accent1"/>
                </a:solidFill>
              </a:rPr>
              <a:t>distributors, </a:t>
            </a:r>
            <a:r>
              <a:rPr lang="en-US" sz="2000" dirty="0" smtClean="0">
                <a:solidFill>
                  <a:schemeClr val="accent1"/>
                </a:solidFill>
              </a:rPr>
              <a:t>scientific </a:t>
            </a:r>
            <a:r>
              <a:rPr lang="en-US" sz="2000" dirty="0">
                <a:solidFill>
                  <a:schemeClr val="accent1"/>
                </a:solidFill>
              </a:rPr>
              <a:t>and academic </a:t>
            </a:r>
            <a:r>
              <a:rPr lang="en-US" sz="2000" dirty="0" smtClean="0">
                <a:solidFill>
                  <a:schemeClr val="accent1"/>
                </a:solidFill>
              </a:rPr>
              <a:t>organizations</a:t>
            </a:r>
            <a:endParaRPr lang="en-US" sz="2000" dirty="0">
              <a:solidFill>
                <a:schemeClr val="accent1"/>
              </a:solidFill>
            </a:endParaRPr>
          </a:p>
          <a:p>
            <a:pPr marL="800100" lvl="1" indent="-342900" algn="just">
              <a:buFont typeface="Wingdings" panose="05000000000000000000" pitchFamily="2" charset="2"/>
              <a:buChar char="q"/>
            </a:pPr>
            <a:r>
              <a:rPr lang="en-US" sz="2000" dirty="0" smtClean="0">
                <a:solidFill>
                  <a:schemeClr val="accent1"/>
                </a:solidFill>
              </a:rPr>
              <a:t>Set-up the project : governance, infrastructure, policies, system architecture</a:t>
            </a:r>
          </a:p>
          <a:p>
            <a:pPr marL="800100" lvl="1" indent="-342900" algn="just">
              <a:buFont typeface="Wingdings" panose="05000000000000000000" pitchFamily="2" charset="2"/>
              <a:buChar char="q"/>
            </a:pPr>
            <a:r>
              <a:rPr lang="en-US" sz="2000" dirty="0" smtClean="0">
                <a:solidFill>
                  <a:schemeClr val="accent1"/>
                </a:solidFill>
              </a:rPr>
              <a:t>Decide on the way of </a:t>
            </a:r>
            <a:r>
              <a:rPr lang="en-US" sz="2000" dirty="0" smtClean="0">
                <a:solidFill>
                  <a:schemeClr val="accent1"/>
                </a:solidFill>
              </a:rPr>
              <a:t>software development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-1" y="0"/>
            <a:ext cx="914400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Open-Source </a:t>
            </a:r>
            <a:r>
              <a:rPr lang="en-US" sz="2800" b="1" dirty="0" smtClean="0">
                <a:solidFill>
                  <a:schemeClr val="bg1"/>
                </a:solidFill>
              </a:rPr>
              <a:t>CDMS : </a:t>
            </a:r>
            <a:r>
              <a:rPr lang="en-US" sz="2800" b="1" dirty="0" smtClean="0">
                <a:solidFill>
                  <a:schemeClr val="bg1"/>
                </a:solidFill>
              </a:rPr>
              <a:t>Next </a:t>
            </a:r>
            <a:r>
              <a:rPr lang="en-US" sz="2800" b="1" dirty="0" smtClean="0">
                <a:solidFill>
                  <a:schemeClr val="bg1"/>
                </a:solidFill>
              </a:rPr>
              <a:t>S</a:t>
            </a:r>
            <a:r>
              <a:rPr lang="en-US" sz="2800" b="1" dirty="0" smtClean="0">
                <a:solidFill>
                  <a:schemeClr val="bg1"/>
                </a:solidFill>
              </a:rPr>
              <a:t>teps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" y="2911821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1"/>
                </a:solidFill>
              </a:rPr>
              <a:t>A</a:t>
            </a:r>
            <a:r>
              <a:rPr lang="en-US" sz="2000" dirty="0" smtClean="0">
                <a:solidFill>
                  <a:schemeClr val="accent1"/>
                </a:solidFill>
              </a:rPr>
              <a:t>ttract  </a:t>
            </a:r>
            <a:r>
              <a:rPr lang="en-US" sz="2000" dirty="0" smtClean="0">
                <a:solidFill>
                  <a:schemeClr val="accent1"/>
                </a:solidFill>
              </a:rPr>
              <a:t>partners, sponsors, volunteer contributors and funds </a:t>
            </a:r>
          </a:p>
        </p:txBody>
      </p:sp>
      <p:sp>
        <p:nvSpPr>
          <p:cNvPr id="6" name="Rectangle 5"/>
          <p:cNvSpPr/>
          <p:nvPr/>
        </p:nvSpPr>
        <p:spPr>
          <a:xfrm>
            <a:off x="-1" y="3978621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1"/>
                </a:solidFill>
              </a:rPr>
              <a:t>B</a:t>
            </a:r>
            <a:r>
              <a:rPr lang="en-US" sz="2000" dirty="0" smtClean="0">
                <a:solidFill>
                  <a:schemeClr val="accent1"/>
                </a:solidFill>
              </a:rPr>
              <a:t>ecome </a:t>
            </a:r>
            <a:r>
              <a:rPr lang="en-US" sz="2000" dirty="0" smtClean="0">
                <a:solidFill>
                  <a:schemeClr val="accent1"/>
                </a:solidFill>
              </a:rPr>
              <a:t>trustworthy in </a:t>
            </a:r>
            <a:r>
              <a:rPr lang="en-US" sz="2000" dirty="0" smtClean="0">
                <a:solidFill>
                  <a:schemeClr val="accent1"/>
                </a:solidFill>
              </a:rPr>
              <a:t>terms </a:t>
            </a:r>
            <a:r>
              <a:rPr lang="en-US" sz="2000" dirty="0" smtClean="0">
                <a:solidFill>
                  <a:schemeClr val="accent1"/>
                </a:solidFill>
              </a:rPr>
              <a:t>of compliance with WMO and international standards, </a:t>
            </a:r>
            <a:r>
              <a:rPr lang="en-US" sz="2000" dirty="0" smtClean="0">
                <a:solidFill>
                  <a:schemeClr val="accent1"/>
                </a:solidFill>
              </a:rPr>
              <a:t>technical </a:t>
            </a:r>
            <a:r>
              <a:rPr lang="en-US" sz="2000" dirty="0" smtClean="0">
                <a:solidFill>
                  <a:schemeClr val="accent1"/>
                </a:solidFill>
              </a:rPr>
              <a:t>solution, </a:t>
            </a:r>
            <a:r>
              <a:rPr lang="en-US" sz="2000" dirty="0" smtClean="0">
                <a:solidFill>
                  <a:schemeClr val="accent1"/>
                </a:solidFill>
              </a:rPr>
              <a:t>sustainability</a:t>
            </a:r>
            <a:r>
              <a:rPr lang="en-US" sz="2000" dirty="0" smtClean="0">
                <a:solidFill>
                  <a:schemeClr val="accent1"/>
                </a:solidFill>
              </a:rPr>
              <a:t>, </a:t>
            </a:r>
            <a:r>
              <a:rPr lang="en-US" sz="2000" dirty="0" smtClean="0">
                <a:solidFill>
                  <a:schemeClr val="accent1"/>
                </a:solidFill>
              </a:rPr>
              <a:t>scalability</a:t>
            </a:r>
            <a:r>
              <a:rPr lang="en-US" sz="2000" dirty="0" smtClean="0">
                <a:solidFill>
                  <a:schemeClr val="accent1"/>
                </a:solidFill>
              </a:rPr>
              <a:t>, </a:t>
            </a:r>
            <a:r>
              <a:rPr lang="en-US" sz="2000" dirty="0" smtClean="0">
                <a:solidFill>
                  <a:schemeClr val="accent1"/>
                </a:solidFill>
              </a:rPr>
              <a:t>interoperability</a:t>
            </a:r>
            <a:r>
              <a:rPr lang="en-US" sz="2000" dirty="0" smtClean="0">
                <a:solidFill>
                  <a:schemeClr val="accent1"/>
                </a:solidFill>
              </a:rPr>
              <a:t>, </a:t>
            </a:r>
            <a:r>
              <a:rPr lang="en-US" sz="2000" dirty="0" smtClean="0">
                <a:solidFill>
                  <a:schemeClr val="accent1"/>
                </a:solidFill>
              </a:rPr>
              <a:t>data </a:t>
            </a:r>
            <a:r>
              <a:rPr lang="en-US" sz="2000" dirty="0" smtClean="0">
                <a:solidFill>
                  <a:schemeClr val="accent1"/>
                </a:solidFill>
              </a:rPr>
              <a:t>coherency, etc.</a:t>
            </a:r>
          </a:p>
        </p:txBody>
      </p:sp>
    </p:spTree>
    <p:extLst>
      <p:ext uri="{BB962C8B-B14F-4D97-AF65-F5344CB8AC3E}">
        <p14:creationId xmlns:p14="http://schemas.microsoft.com/office/powerpoint/2010/main" val="409073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956043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1"/>
                </a:solidFill>
              </a:rPr>
              <a:t>P</a:t>
            </a:r>
            <a:r>
              <a:rPr lang="en-US" sz="2000" dirty="0" smtClean="0">
                <a:solidFill>
                  <a:schemeClr val="accent1"/>
                </a:solidFill>
              </a:rPr>
              <a:t>rovide </a:t>
            </a:r>
            <a:r>
              <a:rPr lang="en-US" sz="2000" dirty="0" smtClean="0">
                <a:solidFill>
                  <a:schemeClr val="accent1"/>
                </a:solidFill>
              </a:rPr>
              <a:t>quality climate data while ensuring </a:t>
            </a:r>
            <a:r>
              <a:rPr lang="en-US" sz="2000" b="1" dirty="0" smtClean="0">
                <a:solidFill>
                  <a:schemeClr val="accent1"/>
                </a:solidFill>
              </a:rPr>
              <a:t>consistent semantic meaning </a:t>
            </a:r>
            <a:r>
              <a:rPr lang="en-US" sz="2000" dirty="0" smtClean="0">
                <a:solidFill>
                  <a:schemeClr val="accent1"/>
                </a:solidFill>
              </a:rPr>
              <a:t>e.g.  Levels of data quality control using the same nomenclature in Europe and in the World </a:t>
            </a:r>
            <a:r>
              <a:rPr lang="en-US" sz="2000" dirty="0" smtClean="0">
                <a:solidFill>
                  <a:schemeClr val="accent1"/>
                </a:solidFill>
              </a:rPr>
              <a:t>(requested in </a:t>
            </a:r>
            <a:r>
              <a:rPr lang="en-US" sz="2000" dirty="0" smtClean="0">
                <a:solidFill>
                  <a:schemeClr val="accent1"/>
                </a:solidFill>
              </a:rPr>
              <a:t>2009 at the 7</a:t>
            </a:r>
            <a:r>
              <a:rPr lang="en-US" sz="2000" baseline="30000" dirty="0" smtClean="0">
                <a:solidFill>
                  <a:schemeClr val="accent1"/>
                </a:solidFill>
              </a:rPr>
              <a:t>th</a:t>
            </a:r>
            <a:r>
              <a:rPr lang="en-US" sz="2000" dirty="0" smtClean="0">
                <a:solidFill>
                  <a:schemeClr val="accent1"/>
                </a:solidFill>
              </a:rPr>
              <a:t> Data Management Workshop)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" y="217379"/>
            <a:ext cx="914400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Open-Source CDMS : </a:t>
            </a:r>
            <a:r>
              <a:rPr lang="en-US" sz="2800" b="1" dirty="0" smtClean="0">
                <a:solidFill>
                  <a:schemeClr val="bg1"/>
                </a:solidFill>
              </a:rPr>
              <a:t>Benefits for Europe and beyond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" y="2053445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accent1"/>
                </a:solidFill>
              </a:rPr>
              <a:t>Ensure all</a:t>
            </a:r>
            <a:r>
              <a:rPr lang="en-US" sz="2000" dirty="0" smtClean="0">
                <a:solidFill>
                  <a:schemeClr val="accent1"/>
                </a:solidFill>
              </a:rPr>
              <a:t>, </a:t>
            </a:r>
            <a:r>
              <a:rPr lang="en-US" sz="2000" dirty="0" smtClean="0">
                <a:solidFill>
                  <a:schemeClr val="accent1"/>
                </a:solidFill>
              </a:rPr>
              <a:t>developed and developing countries, </a:t>
            </a:r>
            <a:r>
              <a:rPr lang="en-US" sz="2000" dirty="0" smtClean="0">
                <a:solidFill>
                  <a:schemeClr val="accent1"/>
                </a:solidFill>
              </a:rPr>
              <a:t>are regulated by the latest </a:t>
            </a:r>
            <a:r>
              <a:rPr lang="en-US" sz="2000" dirty="0" smtClean="0">
                <a:solidFill>
                  <a:schemeClr val="accent1"/>
                </a:solidFill>
              </a:rPr>
              <a:t>International and WMO standards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" y="4243286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1"/>
                </a:solidFill>
              </a:rPr>
              <a:t>R</a:t>
            </a:r>
            <a:r>
              <a:rPr lang="en-US" sz="2000" dirty="0" smtClean="0">
                <a:solidFill>
                  <a:schemeClr val="accent1"/>
                </a:solidFill>
              </a:rPr>
              <a:t>aise </a:t>
            </a:r>
            <a:r>
              <a:rPr lang="en-US" sz="2000" dirty="0" smtClean="0">
                <a:solidFill>
                  <a:schemeClr val="accent1"/>
                </a:solidFill>
              </a:rPr>
              <a:t>up our global capacity to manage and to analyze data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US" sz="2000" dirty="0">
              <a:solidFill>
                <a:schemeClr val="accent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1"/>
                </a:solidFill>
              </a:rPr>
              <a:t>M</a:t>
            </a:r>
            <a:r>
              <a:rPr lang="en-US" sz="2000" dirty="0" smtClean="0">
                <a:solidFill>
                  <a:schemeClr val="accent1"/>
                </a:solidFill>
              </a:rPr>
              <a:t>inimize time </a:t>
            </a:r>
            <a:r>
              <a:rPr lang="en-US" sz="2000" dirty="0" smtClean="0">
                <a:solidFill>
                  <a:schemeClr val="accent1"/>
                </a:solidFill>
              </a:rPr>
              <a:t>spent on integrating data and maximize time spent on data analysis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1" y="280220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1"/>
                </a:solidFill>
              </a:rPr>
              <a:t>R</a:t>
            </a:r>
            <a:r>
              <a:rPr lang="en-US" sz="2000" dirty="0" smtClean="0">
                <a:solidFill>
                  <a:schemeClr val="accent1"/>
                </a:solidFill>
              </a:rPr>
              <a:t>educe the </a:t>
            </a:r>
            <a:r>
              <a:rPr lang="en-US" sz="2000" dirty="0" smtClean="0">
                <a:solidFill>
                  <a:schemeClr val="accent1"/>
                </a:solidFill>
              </a:rPr>
              <a:t>cost of </a:t>
            </a:r>
            <a:r>
              <a:rPr lang="en-US" sz="2000" dirty="0" smtClean="0">
                <a:solidFill>
                  <a:schemeClr val="accent1"/>
                </a:solidFill>
              </a:rPr>
              <a:t>development,  </a:t>
            </a:r>
            <a:r>
              <a:rPr lang="en-US" sz="2000" dirty="0" smtClean="0">
                <a:solidFill>
                  <a:schemeClr val="accent1"/>
                </a:solidFill>
              </a:rPr>
              <a:t>maintenance and human </a:t>
            </a:r>
            <a:r>
              <a:rPr lang="en-US" sz="2000" dirty="0" smtClean="0">
                <a:solidFill>
                  <a:schemeClr val="accent1"/>
                </a:solidFill>
              </a:rPr>
              <a:t>resources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1" y="3453661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accent1"/>
                </a:solidFill>
              </a:rPr>
              <a:t>Provide an affordable system for all WMO Members and avoiding license fees</a:t>
            </a:r>
            <a:endParaRPr lang="en-US" sz="2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26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001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Resources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15" y="2307265"/>
            <a:ext cx="868412" cy="123108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37314" y="661877"/>
            <a:ext cx="857839" cy="121609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63724" y="697177"/>
            <a:ext cx="1702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 err="1">
                <a:solidFill>
                  <a:schemeClr val="accent1"/>
                </a:solidFill>
              </a:rPr>
              <a:t>Climate</a:t>
            </a:r>
            <a:r>
              <a:rPr lang="es-AR" dirty="0">
                <a:solidFill>
                  <a:schemeClr val="accent1"/>
                </a:solidFill>
              </a:rPr>
              <a:t> Data Management </a:t>
            </a:r>
            <a:r>
              <a:rPr lang="es-AR" dirty="0" err="1">
                <a:solidFill>
                  <a:schemeClr val="accent1"/>
                </a:solidFill>
              </a:rPr>
              <a:t>System</a:t>
            </a:r>
            <a:r>
              <a:rPr lang="es-AR" dirty="0">
                <a:solidFill>
                  <a:schemeClr val="accent1"/>
                </a:solidFill>
              </a:rPr>
              <a:t> </a:t>
            </a:r>
            <a:r>
              <a:rPr lang="es-AR" dirty="0" err="1">
                <a:solidFill>
                  <a:schemeClr val="accent1"/>
                </a:solidFill>
              </a:rPr>
              <a:t>Specifications</a:t>
            </a:r>
            <a:endParaRPr lang="es-AR" dirty="0">
              <a:solidFill>
                <a:schemeClr val="accent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7172" y="2331849"/>
            <a:ext cx="13184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>
                <a:solidFill>
                  <a:schemeClr val="accent1"/>
                </a:solidFill>
              </a:rPr>
              <a:t>WIGOS </a:t>
            </a:r>
            <a:r>
              <a:rPr lang="es-AR" dirty="0" err="1">
                <a:solidFill>
                  <a:schemeClr val="accent1"/>
                </a:solidFill>
              </a:rPr>
              <a:t>Metadata</a:t>
            </a:r>
            <a:r>
              <a:rPr lang="es-AR" dirty="0">
                <a:solidFill>
                  <a:schemeClr val="accent1"/>
                </a:solidFill>
              </a:rPr>
              <a:t> Standard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2519" y="600846"/>
            <a:ext cx="890197" cy="127712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6344112" y="500744"/>
            <a:ext cx="14776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High Quality Global Data Management Framework for Climate</a:t>
            </a:r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519" y="2261223"/>
            <a:ext cx="900890" cy="1277124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6517954" y="2338018"/>
            <a:ext cx="1669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Guidelines on Best Practices for Climate Data Rescue</a:t>
            </a: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1550" y="4622422"/>
            <a:ext cx="1043063" cy="846180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15588" y="4622422"/>
            <a:ext cx="1600041" cy="805084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3948418" y="4445347"/>
            <a:ext cx="511052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Data Quality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Observation and measurements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Data Provenance and Lineage</a:t>
            </a:r>
          </a:p>
          <a:p>
            <a:r>
              <a:rPr lang="en-US" dirty="0" err="1" smtClean="0">
                <a:solidFill>
                  <a:schemeClr val="accent1"/>
                </a:solidFill>
              </a:rPr>
              <a:t>SensorML</a:t>
            </a:r>
            <a:r>
              <a:rPr lang="en-US" dirty="0" smtClean="0">
                <a:solidFill>
                  <a:schemeClr val="accent1"/>
                </a:solidFill>
              </a:rPr>
              <a:t>, </a:t>
            </a:r>
            <a:r>
              <a:rPr lang="en-US" dirty="0" err="1" smtClean="0">
                <a:solidFill>
                  <a:schemeClr val="accent1"/>
                </a:solidFill>
              </a:rPr>
              <a:t>WaterML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etc.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494613" y="4860845"/>
            <a:ext cx="3209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&amp;</a:t>
            </a:r>
          </a:p>
        </p:txBody>
      </p:sp>
    </p:spTree>
    <p:extLst>
      <p:ext uri="{BB962C8B-B14F-4D97-AF65-F5344CB8AC3E}">
        <p14:creationId xmlns:p14="http://schemas.microsoft.com/office/powerpoint/2010/main" val="93912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8891</TotalTime>
  <Words>1052</Words>
  <Application>Microsoft Office PowerPoint</Application>
  <PresentationFormat>Affichage à l'écran (4:3)</PresentationFormat>
  <Paragraphs>124</Paragraphs>
  <Slides>9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6</vt:i4>
      </vt:variant>
      <vt:variant>
        <vt:lpstr>Titres des diapositives</vt:lpstr>
      </vt:variant>
      <vt:variant>
        <vt:i4>9</vt:i4>
      </vt:variant>
    </vt:vector>
  </HeadingPairs>
  <TitlesOfParts>
    <vt:vector size="20" baseType="lpstr">
      <vt:lpstr>ＭＳ Ｐゴシック</vt:lpstr>
      <vt:lpstr>Arial</vt:lpstr>
      <vt:lpstr>Calibri</vt:lpstr>
      <vt:lpstr>Calibri Light</vt:lpstr>
      <vt:lpstr>Wingdings</vt:lpstr>
      <vt:lpstr>blank</vt:lpstr>
      <vt:lpstr>Conception personnalisée</vt:lpstr>
      <vt:lpstr>1_Conception personnalisée</vt:lpstr>
      <vt:lpstr>2_Conception personnalisée</vt:lpstr>
      <vt:lpstr>3_Conception personnalisée</vt:lpstr>
      <vt:lpstr>4_Conception personnalisée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Resources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denis.stuber</cp:lastModifiedBy>
  <cp:revision>391</cp:revision>
  <dcterms:created xsi:type="dcterms:W3CDTF">2017-08-23T09:47:05Z</dcterms:created>
  <dcterms:modified xsi:type="dcterms:W3CDTF">2019-10-17T16:59:36Z</dcterms:modified>
</cp:coreProperties>
</file>