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257" r:id="rId3"/>
    <p:sldId id="271" r:id="rId4"/>
    <p:sldId id="258" r:id="rId5"/>
    <p:sldId id="263" r:id="rId6"/>
    <p:sldId id="264" r:id="rId7"/>
    <p:sldId id="265" r:id="rId8"/>
    <p:sldId id="270" r:id="rId9"/>
    <p:sldId id="272" r:id="rId10"/>
    <p:sldId id="273" r:id="rId11"/>
    <p:sldId id="274" r:id="rId12"/>
    <p:sldId id="280" r:id="rId13"/>
    <p:sldId id="266" r:id="rId14"/>
    <p:sldId id="267" r:id="rId15"/>
    <p:sldId id="268" r:id="rId16"/>
    <p:sldId id="281" r:id="rId17"/>
    <p:sldId id="275" r:id="rId18"/>
    <p:sldId id="278" r:id="rId19"/>
    <p:sldId id="276" r:id="rId20"/>
    <p:sldId id="277" r:id="rId21"/>
    <p:sldId id="279" r:id="rId22"/>
    <p:sldId id="269" r:id="rId23"/>
  </p:sldIdLst>
  <p:sldSz cx="12188825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39DB2"/>
    <a:srgbClr val="6C8AAF"/>
    <a:srgbClr val="2E3F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598" autoAdjust="0"/>
  </p:normalViewPr>
  <p:slideViewPr>
    <p:cSldViewPr snapToGrid="0" snapToObjects="1" showGuides="1">
      <p:cViewPr varScale="1">
        <p:scale>
          <a:sx n="72" d="100"/>
          <a:sy n="72" d="100"/>
        </p:scale>
        <p:origin x="660" y="72"/>
      </p:cViewPr>
      <p:guideLst>
        <p:guide orient="horz" pos="2160"/>
        <p:guide pos="383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7351A7-8A0E-BC4A-B507-BC9FBEDEB94D}" type="datetime1">
              <a:rPr lang="en-US" smtClean="0"/>
              <a:pPr/>
              <a:t>9/20/2019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FFE683-3A33-1F4A-90D8-528147015F1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47499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0BA50B-6875-0F43-A70A-41BA2A188017}" type="datetime1">
              <a:rPr lang="en-US" smtClean="0"/>
              <a:pPr/>
              <a:t>9/20/2019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03270C-FB42-C54A-AC71-B4EEB4FA7F1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24834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2E3F4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ECMWF_Master_Logo_WHITE_nostrap.png"/>
          <p:cNvPicPr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0" y="5984875"/>
            <a:ext cx="2135591" cy="365125"/>
          </a:xfrm>
          <a:prstGeom prst="rect">
            <a:avLst/>
          </a:prstGeom>
        </p:spPr>
      </p:pic>
      <p:sp>
        <p:nvSpPr>
          <p:cNvPr id="11" name="Date Placeholder 10"/>
          <p:cNvSpPr txBox="1">
            <a:spLocks/>
          </p:cNvSpPr>
          <p:nvPr userDrawn="1"/>
        </p:nvSpPr>
        <p:spPr>
          <a:xfrm>
            <a:off x="8076534" y="5984875"/>
            <a:ext cx="1953066" cy="36512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© ECMWF </a:t>
            </a:r>
            <a:fld id="{D4C56AD5-C73F-B44A-96CB-E8BE2C5CB95A}" type="datetime4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September 20, 2019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2160000" y="1294198"/>
            <a:ext cx="7869600" cy="519800"/>
          </a:xfrm>
          <a:prstGeom prst="rect">
            <a:avLst/>
          </a:prstGeom>
        </p:spPr>
        <p:txBody>
          <a:bodyPr vert="horz" lIns="0" tIns="0" rIns="0" bIns="0" anchor="b" anchorCtr="0">
            <a:sp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3600" b="1"/>
            </a:lvl1pPr>
          </a:lstStyle>
          <a:p>
            <a:pPr lvl="0"/>
            <a:r>
              <a:rPr lang="en-GB" dirty="0"/>
              <a:t>Title of Presentation</a:t>
            </a:r>
          </a:p>
        </p:txBody>
      </p:sp>
      <p:sp>
        <p:nvSpPr>
          <p:cNvPr id="14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2160000" y="1980000"/>
            <a:ext cx="7869600" cy="382156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3000"/>
              </a:lnSpc>
              <a:spcBef>
                <a:spcPts val="0"/>
              </a:spcBef>
              <a:buNone/>
              <a:defRPr sz="2400"/>
            </a:lvl1pPr>
          </a:lstStyle>
          <a:p>
            <a:pPr lvl="0"/>
            <a:r>
              <a:rPr lang="en-GB" dirty="0"/>
              <a:t>Subtitle of Presentation</a:t>
            </a:r>
          </a:p>
        </p:txBody>
      </p:sp>
      <p:sp>
        <p:nvSpPr>
          <p:cNvPr id="15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2160000" y="2700001"/>
            <a:ext cx="7869600" cy="30777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2400"/>
              </a:lnSpc>
              <a:spcBef>
                <a:spcPts val="0"/>
              </a:spcBef>
              <a:buNone/>
              <a:defRPr sz="2000"/>
            </a:lvl1pPr>
          </a:lstStyle>
          <a:p>
            <a:pPr lvl="0"/>
            <a:r>
              <a:rPr lang="en-GB" dirty="0"/>
              <a:t>Author’s Name</a:t>
            </a:r>
          </a:p>
        </p:txBody>
      </p:sp>
      <p:sp>
        <p:nvSpPr>
          <p:cNvPr id="16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2160000" y="3121224"/>
            <a:ext cx="7869600" cy="254771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2000"/>
              </a:lnSpc>
              <a:spcBef>
                <a:spcPts val="0"/>
              </a:spcBef>
              <a:buNone/>
              <a:defRPr sz="1600"/>
            </a:lvl1pPr>
          </a:lstStyle>
          <a:p>
            <a:pPr lvl="0"/>
            <a:r>
              <a:rPr lang="en-GB" dirty="0"/>
              <a:t>Author’s Address</a:t>
            </a:r>
          </a:p>
        </p:txBody>
      </p:sp>
      <p:sp>
        <p:nvSpPr>
          <p:cNvPr id="17" name="Text Placeholder 12"/>
          <p:cNvSpPr>
            <a:spLocks noGrp="1"/>
          </p:cNvSpPr>
          <p:nvPr>
            <p:ph type="body" sz="quarter" idx="14" hasCustomPrompt="1"/>
          </p:nvPr>
        </p:nvSpPr>
        <p:spPr>
          <a:xfrm>
            <a:off x="2160000" y="3429000"/>
            <a:ext cx="7869600" cy="22826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400"/>
            </a:lvl1pPr>
          </a:lstStyle>
          <a:p>
            <a:pPr lvl="0"/>
            <a:r>
              <a:rPr lang="en-GB" dirty="0" err="1"/>
              <a:t>email@ddress</a:t>
            </a:r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2160000" y="360000"/>
            <a:ext cx="7869600" cy="369332"/>
          </a:xfrm>
          <a:prstGeom prst="rect">
            <a:avLst/>
          </a:prstGeom>
        </p:spPr>
        <p:txBody>
          <a:bodyPr lIns="0" tIns="0" rIns="0" bIns="0"/>
          <a:lstStyle>
            <a:lvl1pPr>
              <a:defRPr sz="2400">
                <a:solidFill>
                  <a:srgbClr val="839DB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 hasCustomPrompt="1"/>
          </p:nvPr>
        </p:nvSpPr>
        <p:spPr>
          <a:xfrm>
            <a:off x="2159999" y="936000"/>
            <a:ext cx="7869601" cy="4986000"/>
          </a:xfrm>
          <a:prstGeom prst="rect">
            <a:avLst/>
          </a:prstGeom>
        </p:spPr>
        <p:txBody>
          <a:bodyPr lIns="0" tIns="0" rIns="0" bIns="0"/>
          <a:lstStyle>
            <a:lvl1pPr marL="0" indent="-180000">
              <a:lnSpc>
                <a:spcPts val="2200"/>
              </a:lnSpc>
              <a:spcBef>
                <a:spcPts val="1100"/>
              </a:spcBef>
              <a:buClr>
                <a:schemeClr val="bg1"/>
              </a:buClr>
              <a:defRPr sz="1800"/>
            </a:lvl1pPr>
            <a:lvl2pPr marL="630000" indent="-270000">
              <a:lnSpc>
                <a:spcPts val="2000"/>
              </a:lnSpc>
              <a:spcBef>
                <a:spcPts val="1000"/>
              </a:spcBef>
              <a:defRPr sz="1600"/>
            </a:lvl2pPr>
            <a:lvl3pPr marL="990000" indent="-270000">
              <a:lnSpc>
                <a:spcPts val="1800"/>
              </a:lnSpc>
              <a:spcBef>
                <a:spcPts val="900"/>
              </a:spcBef>
              <a:defRPr sz="1400"/>
            </a:lvl3pPr>
            <a:lvl4pPr marL="1350000" indent="-270000">
              <a:lnSpc>
                <a:spcPts val="1600"/>
              </a:lnSpc>
              <a:spcBef>
                <a:spcPts val="800"/>
              </a:spcBef>
              <a:defRPr sz="1200"/>
            </a:lvl4pPr>
            <a:lvl5pPr marL="1710000" indent="-270000">
              <a:lnSpc>
                <a:spcPts val="1400"/>
              </a:lnSpc>
              <a:spcBef>
                <a:spcPts val="700"/>
              </a:spcBef>
              <a:defRPr sz="1000"/>
            </a:lvl5pPr>
          </a:lstStyle>
          <a:p>
            <a:pPr lvl="0"/>
            <a:r>
              <a:rPr lang="en-GB" dirty="0"/>
              <a:t>Top level text goes in here </a:t>
            </a:r>
          </a:p>
          <a:p>
            <a:pPr lvl="1"/>
            <a:r>
              <a:rPr lang="en-GB" dirty="0"/>
              <a:t>Second level text goes in here</a:t>
            </a:r>
          </a:p>
          <a:p>
            <a:pPr lvl="2"/>
            <a:r>
              <a:rPr lang="en-GB" dirty="0"/>
              <a:t>Third level text goes in here</a:t>
            </a:r>
          </a:p>
          <a:p>
            <a:pPr lvl="3"/>
            <a:r>
              <a:rPr lang="en-GB" dirty="0"/>
              <a:t>Fourth level text goes in here</a:t>
            </a:r>
          </a:p>
          <a:p>
            <a:pPr lvl="4"/>
            <a:r>
              <a:rPr lang="en-GB" dirty="0"/>
              <a:t>Fifth level text goes in here</a:t>
            </a:r>
            <a:endParaRPr lang="en-US" dirty="0"/>
          </a:p>
        </p:txBody>
      </p:sp>
      <p:sp>
        <p:nvSpPr>
          <p:cNvPr id="12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0029600" y="6308255"/>
            <a:ext cx="2159224" cy="2160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fld id="{6B3B0B0F-E794-1244-9699-107C60B9C23A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4" name="Picture 13" descr="ECMWF_Master_Logo_WHITE_nostrap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59999" y="6308255"/>
            <a:ext cx="1342372" cy="230657"/>
          </a:xfrm>
          <a:prstGeom prst="rect">
            <a:avLst/>
          </a:prstGeom>
        </p:spPr>
      </p:pic>
      <p:sp>
        <p:nvSpPr>
          <p:cNvPr id="16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3502372" y="6308255"/>
            <a:ext cx="4053639" cy="23065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900" b="1" cap="all" baseline="0"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 dirty="0"/>
              <a:t>European Centre for Medium-Range Weather Forecasts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de margi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3240000" y="360000"/>
            <a:ext cx="5709600" cy="369332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839DB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 hasCustomPrompt="1"/>
          </p:nvPr>
        </p:nvSpPr>
        <p:spPr>
          <a:xfrm>
            <a:off x="3240000" y="936000"/>
            <a:ext cx="5709600" cy="4986000"/>
          </a:xfrm>
          <a:prstGeom prst="rect">
            <a:avLst/>
          </a:prstGeom>
        </p:spPr>
        <p:txBody>
          <a:bodyPr lIns="0" tIns="0" rIns="0" bIns="0"/>
          <a:lstStyle>
            <a:lvl1pPr marL="0" indent="-180000">
              <a:lnSpc>
                <a:spcPts val="2200"/>
              </a:lnSpc>
              <a:spcBef>
                <a:spcPts val="1100"/>
              </a:spcBef>
              <a:buClr>
                <a:schemeClr val="bg1"/>
              </a:buClr>
              <a:defRPr sz="1800"/>
            </a:lvl1pPr>
            <a:lvl2pPr marL="630000" indent="-270000">
              <a:lnSpc>
                <a:spcPts val="2000"/>
              </a:lnSpc>
              <a:spcBef>
                <a:spcPts val="1000"/>
              </a:spcBef>
              <a:defRPr sz="1600"/>
            </a:lvl2pPr>
            <a:lvl3pPr marL="990000" indent="-270000">
              <a:lnSpc>
                <a:spcPts val="1800"/>
              </a:lnSpc>
              <a:spcBef>
                <a:spcPts val="900"/>
              </a:spcBef>
              <a:defRPr sz="1400"/>
            </a:lvl3pPr>
            <a:lvl4pPr marL="1350000" indent="-270000">
              <a:lnSpc>
                <a:spcPts val="1600"/>
              </a:lnSpc>
              <a:spcBef>
                <a:spcPts val="800"/>
              </a:spcBef>
              <a:defRPr sz="1200"/>
            </a:lvl4pPr>
            <a:lvl5pPr marL="1710000" indent="-270000">
              <a:lnSpc>
                <a:spcPts val="1400"/>
              </a:lnSpc>
              <a:spcBef>
                <a:spcPts val="700"/>
              </a:spcBef>
              <a:defRPr sz="1000"/>
            </a:lvl5pPr>
          </a:lstStyle>
          <a:p>
            <a:pPr lvl="0"/>
            <a:r>
              <a:rPr lang="en-GB" dirty="0"/>
              <a:t>Top level text goes in here </a:t>
            </a:r>
          </a:p>
          <a:p>
            <a:pPr lvl="1"/>
            <a:r>
              <a:rPr lang="en-GB" dirty="0"/>
              <a:t>Second level text goes in here</a:t>
            </a:r>
          </a:p>
          <a:p>
            <a:pPr lvl="2"/>
            <a:r>
              <a:rPr lang="en-GB" dirty="0"/>
              <a:t>Third level text goes in here</a:t>
            </a:r>
          </a:p>
          <a:p>
            <a:pPr lvl="3"/>
            <a:r>
              <a:rPr lang="en-GB" dirty="0"/>
              <a:t>Fourth level text goes in here</a:t>
            </a:r>
          </a:p>
          <a:p>
            <a:pPr lvl="4"/>
            <a:r>
              <a:rPr lang="en-GB" dirty="0"/>
              <a:t>Fifth level text goes in here</a:t>
            </a:r>
            <a:endParaRPr lang="en-US" dirty="0"/>
          </a:p>
        </p:txBody>
      </p:sp>
      <p:sp>
        <p:nvSpPr>
          <p:cNvPr id="12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0029600" y="6308255"/>
            <a:ext cx="2159224" cy="2160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fld id="{05F19C50-BC3B-5841-9AFF-3A0443B66067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4" name="Picture 13" descr="ECMWF_Master_Logo_WHITE_nostrap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40000" y="6308255"/>
            <a:ext cx="1342372" cy="230657"/>
          </a:xfrm>
          <a:prstGeom prst="rect">
            <a:avLst/>
          </a:prstGeom>
        </p:spPr>
      </p:pic>
      <p:sp>
        <p:nvSpPr>
          <p:cNvPr id="16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4582373" y="6308255"/>
            <a:ext cx="4053639" cy="23065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900" b="1" cap="all" baseline="0"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 dirty="0"/>
              <a:t>European Centre for Medium-Range Weather Forecasts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narrow margi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080000" y="360000"/>
            <a:ext cx="10029600" cy="369332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839DB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 hasCustomPrompt="1"/>
          </p:nvPr>
        </p:nvSpPr>
        <p:spPr>
          <a:xfrm>
            <a:off x="1080000" y="936000"/>
            <a:ext cx="10029600" cy="4986000"/>
          </a:xfrm>
          <a:prstGeom prst="rect">
            <a:avLst/>
          </a:prstGeom>
        </p:spPr>
        <p:txBody>
          <a:bodyPr lIns="0" tIns="0" rIns="0" bIns="0"/>
          <a:lstStyle>
            <a:lvl1pPr marL="0" indent="-180000">
              <a:lnSpc>
                <a:spcPts val="2200"/>
              </a:lnSpc>
              <a:spcBef>
                <a:spcPts val="1100"/>
              </a:spcBef>
              <a:buClr>
                <a:schemeClr val="bg1"/>
              </a:buClr>
              <a:defRPr sz="1800"/>
            </a:lvl1pPr>
            <a:lvl2pPr marL="630000" indent="-270000">
              <a:lnSpc>
                <a:spcPts val="2000"/>
              </a:lnSpc>
              <a:spcBef>
                <a:spcPts val="1000"/>
              </a:spcBef>
              <a:defRPr sz="1600"/>
            </a:lvl2pPr>
            <a:lvl3pPr marL="990000" indent="-270000">
              <a:lnSpc>
                <a:spcPts val="1800"/>
              </a:lnSpc>
              <a:spcBef>
                <a:spcPts val="900"/>
              </a:spcBef>
              <a:defRPr sz="1400"/>
            </a:lvl3pPr>
            <a:lvl4pPr marL="1350000" indent="-270000">
              <a:lnSpc>
                <a:spcPts val="1600"/>
              </a:lnSpc>
              <a:spcBef>
                <a:spcPts val="800"/>
              </a:spcBef>
              <a:defRPr sz="1200"/>
            </a:lvl4pPr>
            <a:lvl5pPr marL="1710000" indent="-270000">
              <a:lnSpc>
                <a:spcPts val="1400"/>
              </a:lnSpc>
              <a:spcBef>
                <a:spcPts val="700"/>
              </a:spcBef>
              <a:defRPr sz="1000"/>
            </a:lvl5pPr>
          </a:lstStyle>
          <a:p>
            <a:pPr lvl="0"/>
            <a:r>
              <a:rPr lang="en-GB" dirty="0"/>
              <a:t>Top level text goes in here </a:t>
            </a:r>
          </a:p>
          <a:p>
            <a:pPr lvl="1"/>
            <a:r>
              <a:rPr lang="en-GB" dirty="0"/>
              <a:t>Second level text goes in here</a:t>
            </a:r>
          </a:p>
          <a:p>
            <a:pPr lvl="2"/>
            <a:r>
              <a:rPr lang="en-GB" dirty="0"/>
              <a:t>Third level text goes in here</a:t>
            </a:r>
          </a:p>
          <a:p>
            <a:pPr lvl="3"/>
            <a:r>
              <a:rPr lang="en-GB" dirty="0"/>
              <a:t>Fourth level text goes in here</a:t>
            </a:r>
          </a:p>
          <a:p>
            <a:pPr lvl="4"/>
            <a:r>
              <a:rPr lang="en-GB" dirty="0"/>
              <a:t>Fifth level text goes in here</a:t>
            </a:r>
            <a:endParaRPr lang="en-US" dirty="0"/>
          </a:p>
        </p:txBody>
      </p:sp>
      <p:sp>
        <p:nvSpPr>
          <p:cNvPr id="12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0029600" y="6308255"/>
            <a:ext cx="2159224" cy="2160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fld id="{E4AB80EA-DB86-D849-B86F-15DAF31F0474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4" name="Picture 13" descr="ECMWF_Master_Logo_WHITE_nostrap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0" y="6308255"/>
            <a:ext cx="1342372" cy="230657"/>
          </a:xfrm>
          <a:prstGeom prst="rect">
            <a:avLst/>
          </a:prstGeom>
        </p:spPr>
      </p:pic>
      <p:sp>
        <p:nvSpPr>
          <p:cNvPr id="16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2422372" y="6308255"/>
            <a:ext cx="4053639" cy="23065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900" b="1" cap="all" baseline="0"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 dirty="0"/>
              <a:t>European Centre for Medium-Range Weather Forecasts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E3F4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owerPoint_strip3.png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8288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1" r:id="rId4"/>
  </p:sldLayoutIdLst>
  <p:hf hdr="0" dt="0"/>
  <p:txStyles>
    <p:titleStyle>
      <a:lvl1pPr algn="l" defTabSz="457200" rtl="0" eaLnBrk="1" latinLnBrk="0" hangingPunct="1">
        <a:lnSpc>
          <a:spcPts val="2800"/>
        </a:lnSpc>
        <a:spcBef>
          <a:spcPct val="0"/>
        </a:spcBef>
        <a:buNone/>
        <a:defRPr sz="2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2160000" y="1301037"/>
            <a:ext cx="7869600" cy="512961"/>
          </a:xfrm>
        </p:spPr>
        <p:txBody>
          <a:bodyPr/>
          <a:lstStyle/>
          <a:p>
            <a:r>
              <a:rPr lang="en-US" dirty="0" err="1"/>
              <a:t>NetCDF</a:t>
            </a:r>
            <a:r>
              <a:rPr lang="en-US" dirty="0"/>
              <a:t>/CF @ ECMWF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2160000" y="1980000"/>
            <a:ext cx="7869600" cy="358560"/>
          </a:xfrm>
        </p:spPr>
        <p:txBody>
          <a:bodyPr/>
          <a:lstStyle/>
          <a:p>
            <a:r>
              <a:rPr lang="en-US" dirty="0"/>
              <a:t>usage, governance and perspectives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Sebastien Villaume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2160000" y="3121224"/>
            <a:ext cx="7869600" cy="239040"/>
          </a:xfrm>
        </p:spPr>
        <p:txBody>
          <a:bodyPr/>
          <a:lstStyle/>
          <a:p>
            <a:r>
              <a:rPr lang="en-US" dirty="0"/>
              <a:t>ECMWF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2160000" y="3429000"/>
            <a:ext cx="7869600" cy="213969"/>
          </a:xfrm>
        </p:spPr>
        <p:txBody>
          <a:bodyPr/>
          <a:lstStyle/>
          <a:p>
            <a:r>
              <a:rPr lang="en-US" dirty="0"/>
              <a:t>Sebastien.Villaume@ecmwf.int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Usage of </a:t>
            </a:r>
            <a:r>
              <a:rPr lang="en-US" dirty="0" err="1"/>
              <a:t>NetCDF</a:t>
            </a:r>
            <a:r>
              <a:rPr lang="en-US" dirty="0"/>
              <a:t>  @ ECMWF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US" dirty="0" err="1"/>
              <a:t>Netcdf</a:t>
            </a:r>
            <a:r>
              <a:rPr lang="en-US" dirty="0"/>
              <a:t> is not widely used at ECMWF and is not the preferred meteorological data format (GRIB, BUFR/ODB). The Mars Archive contains ~ 300PB of data in GRIB/BUFR</a:t>
            </a:r>
          </a:p>
          <a:p>
            <a:r>
              <a:rPr lang="en-US" dirty="0" err="1"/>
              <a:t>NetCDF</a:t>
            </a:r>
            <a:r>
              <a:rPr lang="en-US" dirty="0"/>
              <a:t> mostly for incoming/outgoing data</a:t>
            </a:r>
          </a:p>
          <a:p>
            <a:pPr lvl="1"/>
            <a:r>
              <a:rPr lang="en-US" dirty="0"/>
              <a:t>Incoming data is usually converted to a WMO data format  (GRIB or BUFR)</a:t>
            </a:r>
          </a:p>
          <a:p>
            <a:pPr lvl="1"/>
            <a:r>
              <a:rPr lang="en-US" dirty="0"/>
              <a:t>Data is converted to </a:t>
            </a:r>
            <a:r>
              <a:rPr lang="en-US" dirty="0" err="1"/>
              <a:t>NetCDF</a:t>
            </a:r>
            <a:r>
              <a:rPr lang="en-US" dirty="0"/>
              <a:t> in the last step before sending it out to users/customers</a:t>
            </a:r>
          </a:p>
          <a:p>
            <a:r>
              <a:rPr lang="en-US" dirty="0"/>
              <a:t>We tried to modify our long term archive to handle </a:t>
            </a:r>
            <a:r>
              <a:rPr lang="en-US" dirty="0" err="1"/>
              <a:t>NetCDF</a:t>
            </a:r>
            <a:r>
              <a:rPr lang="en-US" dirty="0"/>
              <a:t> but the limitations of the data format are difficult to overcome: hard to split/merge, no possibility to do partial read…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26D443-1930-4789-8241-E86C8B456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only exception: Ocean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FDC42C-BD07-4D72-AB7A-FFC3E949F636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US" dirty="0"/>
              <a:t>The only exception is the ocean model (NEMO) and the main reason for not using GRIB is the nature of the ocean grid: a tripolar grid with 2 north poles located in Russia and North America.</a:t>
            </a:r>
          </a:p>
          <a:p>
            <a:pPr lvl="1"/>
            <a:r>
              <a:rPr lang="en-US" dirty="0"/>
              <a:t>The tripolar is not better represented in </a:t>
            </a:r>
            <a:r>
              <a:rPr lang="en-US" dirty="0" err="1"/>
              <a:t>NetCDF</a:t>
            </a:r>
            <a:r>
              <a:rPr lang="en-US" dirty="0"/>
              <a:t>, i.e. 2 irregular 2D arrays for </a:t>
            </a:r>
            <a:r>
              <a:rPr lang="en-US" dirty="0" err="1"/>
              <a:t>lat</a:t>
            </a:r>
            <a:r>
              <a:rPr lang="en-US" dirty="0"/>
              <a:t> and </a:t>
            </a:r>
            <a:r>
              <a:rPr lang="en-US" dirty="0" err="1"/>
              <a:t>lon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When stored in our long term archive, the preferred way is to interpolate the tripolar grid into a regular Lat/Lon </a:t>
            </a:r>
            <a:r>
              <a:rPr lang="en-US" dirty="0" err="1"/>
              <a:t>grib</a:t>
            </a:r>
            <a:r>
              <a:rPr lang="en-US" dirty="0"/>
              <a:t>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25795A-399A-48C9-8C7E-26DCBEB05EA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B80EA-DB86-D849-B86F-15DAF31F0474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1B1CDF-E585-442A-BB58-F3502B1EBA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3497608-7047-43FD-BF3F-14E8C4B935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3291" y="3286513"/>
            <a:ext cx="2738162" cy="264756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5CBD29A-A170-4466-9A51-282BA5709A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2512" y="3568378"/>
            <a:ext cx="2200275" cy="21145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5865866-342D-46A4-AAA7-4C9F569458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4224" y="3286512"/>
            <a:ext cx="4912876" cy="2709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2431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72FA62-DCBE-4233-9B79-59873EE81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Usage of </a:t>
            </a:r>
            <a:r>
              <a:rPr lang="en-GB" dirty="0" err="1"/>
              <a:t>NetCDF</a:t>
            </a:r>
            <a:r>
              <a:rPr lang="en-GB" dirty="0"/>
              <a:t> for Copernicus (covered by P.-A. presentation)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11F669-67D3-43CF-9E99-C06A52270440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GB" dirty="0"/>
              <a:t>ECMWF is running 2 Copernicus services and host some datasets for a third one: </a:t>
            </a:r>
          </a:p>
          <a:p>
            <a:pPr lvl="1"/>
            <a:r>
              <a:rPr lang="en-GB" dirty="0"/>
              <a:t>C3S (Copernicus Climate Change Service)</a:t>
            </a:r>
          </a:p>
          <a:p>
            <a:pPr lvl="1"/>
            <a:r>
              <a:rPr lang="en-GB" dirty="0"/>
              <a:t>CAMS (Copernicus Atmosphere Monitoring Service)</a:t>
            </a:r>
          </a:p>
          <a:p>
            <a:pPr lvl="1"/>
            <a:r>
              <a:rPr lang="en-GB" dirty="0"/>
              <a:t>CEMS (Copernicus Emergency Management Service)</a:t>
            </a:r>
          </a:p>
          <a:p>
            <a:pPr lvl="1"/>
            <a:endParaRPr lang="en-GB" dirty="0"/>
          </a:p>
          <a:p>
            <a:r>
              <a:rPr lang="en-GB" dirty="0"/>
              <a:t>We receive data from many providers and it is mostly in </a:t>
            </a:r>
            <a:r>
              <a:rPr lang="en-GB" dirty="0" err="1"/>
              <a:t>NetCDF</a:t>
            </a:r>
            <a:endParaRPr lang="en-GB" dirty="0"/>
          </a:p>
          <a:p>
            <a:pPr lvl="1"/>
            <a:r>
              <a:rPr lang="en-GB" dirty="0"/>
              <a:t>We have developed a profile at ECMWF, derived from CF to try to standardized the incoming data from providers.</a:t>
            </a:r>
          </a:p>
          <a:p>
            <a:pPr lvl="1"/>
            <a:endParaRPr lang="en-GB" dirty="0"/>
          </a:p>
          <a:p>
            <a:r>
              <a:rPr lang="en-GB" dirty="0"/>
              <a:t>Copernicus users are generally “public” users with mostly basic technical background: they want </a:t>
            </a:r>
            <a:r>
              <a:rPr lang="en-GB" dirty="0" err="1"/>
              <a:t>NetCDF</a:t>
            </a:r>
            <a:r>
              <a:rPr lang="en-GB" dirty="0"/>
              <a:t> because the level of technical knowledge required is low.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6F6BD9-B686-4124-9CFA-6E11E6DF529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B80EA-DB86-D849-B86F-15DAF31F0474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65EA46-DD39-43E2-8395-C62E2725CD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54406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290E7D-AF90-4849-B9D6-1AE8D3F28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ECMWF </a:t>
            </a:r>
            <a:r>
              <a:rPr lang="en-GB" dirty="0" err="1"/>
              <a:t>NetCDF</a:t>
            </a:r>
            <a:r>
              <a:rPr lang="en-GB" dirty="0"/>
              <a:t> “profile”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CDEE5B-55BC-4830-A37C-D41840D5E51E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 lIns="0" tIns="0" rIns="0" bIns="0" anchor="t"/>
          <a:lstStyle/>
          <a:p>
            <a:pPr indent="-269955"/>
            <a:r>
              <a:rPr lang="en-GB" dirty="0"/>
              <a:t>Adopt the general principles of CF </a:t>
            </a:r>
            <a:endParaRPr lang="en-GB" dirty="0">
              <a:cs typeface="Arial"/>
            </a:endParaRPr>
          </a:p>
          <a:p>
            <a:pPr indent="-269955"/>
            <a:r>
              <a:rPr lang="en-GB" dirty="0"/>
              <a:t>Enforce elements that are often optional in CF</a:t>
            </a:r>
            <a:endParaRPr lang="en-GB" dirty="0">
              <a:cs typeface="Arial"/>
            </a:endParaRPr>
          </a:p>
          <a:p>
            <a:pPr indent="-269955"/>
            <a:r>
              <a:rPr lang="en-GB" dirty="0"/>
              <a:t>Restrict some unwanted features </a:t>
            </a:r>
          </a:p>
          <a:p>
            <a:pPr indent="-269955"/>
            <a:r>
              <a:rPr lang="en-GB" dirty="0"/>
              <a:t>Recommend one alternative when there are several ways to encode the metadata</a:t>
            </a:r>
            <a:endParaRPr lang="en-GB" dirty="0">
              <a:cs typeface="Arial"/>
            </a:endParaRPr>
          </a:p>
          <a:p>
            <a:pPr indent="-269955"/>
            <a:r>
              <a:rPr lang="en-GB" dirty="0"/>
              <a:t>Designed to facilitate metadata indexing and aggregation</a:t>
            </a:r>
            <a:endParaRPr lang="en-GB" dirty="0">
              <a:cs typeface="Arial"/>
            </a:endParaRPr>
          </a:p>
          <a:p>
            <a:pPr indent="-269955"/>
            <a:r>
              <a:rPr lang="en-GB" dirty="0"/>
              <a:t>Filenames do not carry an information necessary to understand the content</a:t>
            </a:r>
            <a:endParaRPr lang="en-GB" dirty="0">
              <a:cs typeface="Arial"/>
            </a:endParaRPr>
          </a:p>
          <a:p>
            <a:pPr indent="-269955"/>
            <a:r>
              <a:rPr lang="en-GB" dirty="0">
                <a:cs typeface="Arial"/>
              </a:rPr>
              <a:t>As generic as possible to be applicable to any dataset.</a:t>
            </a:r>
          </a:p>
          <a:p>
            <a:pPr lvl="2"/>
            <a:endParaRPr lang="en-GB" dirty="0">
              <a:cs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7C1CF4-F5A0-4718-80DB-A5A63EE0EC1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40961B-9C05-4A6C-A175-7D5A209716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</p:spTree>
    <p:extLst>
      <p:ext uri="{BB962C8B-B14F-4D97-AF65-F5344CB8AC3E}">
        <p14:creationId xmlns:p14="http://schemas.microsoft.com/office/powerpoint/2010/main" val="39972355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601CAB-F49C-47C4-A075-B8C3D2D28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/>
          <a:lstStyle/>
          <a:p>
            <a:r>
              <a:rPr lang="en-US">
                <a:cs typeface="Arial"/>
              </a:rPr>
              <a:t>Spatiotemporal Coordinates 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040D4F-7765-49DC-89D7-0F89C51BD453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 lIns="0" tIns="0" rIns="0" bIns="0" anchor="t"/>
          <a:lstStyle/>
          <a:p>
            <a:pPr indent="-179705"/>
            <a:r>
              <a:rPr lang="en-GB" dirty="0">
                <a:cs typeface="Arial"/>
              </a:rPr>
              <a:t>The </a:t>
            </a:r>
            <a:r>
              <a:rPr lang="en-GB" b="1" i="1" dirty="0">
                <a:cs typeface="Arial"/>
              </a:rPr>
              <a:t>units</a:t>
            </a:r>
            <a:r>
              <a:rPr lang="en-GB" dirty="0">
                <a:cs typeface="Arial"/>
              </a:rPr>
              <a:t> attribute should not be used to identify coordinates</a:t>
            </a:r>
            <a:endParaRPr lang="en-US" dirty="0">
              <a:cs typeface="Arial"/>
            </a:endParaRPr>
          </a:p>
          <a:p>
            <a:pPr indent="-179705"/>
            <a:r>
              <a:rPr lang="en-GB" b="1" i="1" dirty="0" err="1">
                <a:cs typeface="Arial"/>
              </a:rPr>
              <a:t>standard_name</a:t>
            </a:r>
            <a:r>
              <a:rPr lang="en-GB" b="1" i="1" dirty="0">
                <a:cs typeface="Arial"/>
              </a:rPr>
              <a:t> </a:t>
            </a:r>
            <a:r>
              <a:rPr lang="en-GB" dirty="0">
                <a:cs typeface="Arial"/>
              </a:rPr>
              <a:t>and </a:t>
            </a:r>
            <a:r>
              <a:rPr lang="en-GB" b="1" i="1" dirty="0">
                <a:cs typeface="Arial"/>
              </a:rPr>
              <a:t>axis</a:t>
            </a:r>
            <a:r>
              <a:rPr lang="en-GB" dirty="0">
                <a:cs typeface="Arial"/>
              </a:rPr>
              <a:t> attributes are mandatory and are the primary way to identify coordinates</a:t>
            </a:r>
          </a:p>
          <a:p>
            <a:pPr indent="-179705"/>
            <a:r>
              <a:rPr lang="en-GB" dirty="0">
                <a:cs typeface="Arial"/>
              </a:rPr>
              <a:t>For vertical coordinates, the </a:t>
            </a:r>
            <a:r>
              <a:rPr lang="en-GB" b="1" i="1" dirty="0">
                <a:cs typeface="Arial"/>
              </a:rPr>
              <a:t>positive</a:t>
            </a:r>
            <a:r>
              <a:rPr lang="en-GB" dirty="0">
                <a:cs typeface="Arial"/>
              </a:rPr>
              <a:t> attribute is also mandatory.</a:t>
            </a:r>
          </a:p>
          <a:p>
            <a:pPr indent="-179705"/>
            <a:r>
              <a:rPr lang="en-GB" dirty="0">
                <a:cs typeface="Arial"/>
              </a:rPr>
              <a:t>An explicit dimension is recommended (but not mandatory) if the vertical coordinate is a scalar.</a:t>
            </a:r>
          </a:p>
          <a:p>
            <a:pPr indent="-179705"/>
            <a:r>
              <a:rPr lang="en-GB" dirty="0">
                <a:cs typeface="Arial"/>
              </a:rPr>
              <a:t>A coordinate and its associated dimension do not need to have matching names ( </a:t>
            </a:r>
            <a:r>
              <a:rPr lang="en-GB" dirty="0" err="1">
                <a:cs typeface="Arial"/>
              </a:rPr>
              <a:t>lat</a:t>
            </a:r>
            <a:r>
              <a:rPr lang="en-GB" dirty="0">
                <a:cs typeface="Arial"/>
              </a:rPr>
              <a:t>(</a:t>
            </a:r>
            <a:r>
              <a:rPr lang="en-GB" dirty="0" err="1">
                <a:cs typeface="Arial"/>
              </a:rPr>
              <a:t>lat</a:t>
            </a:r>
            <a:r>
              <a:rPr lang="en-GB" dirty="0">
                <a:cs typeface="Arial"/>
              </a:rPr>
              <a:t>), time(time), etc.)</a:t>
            </a:r>
          </a:p>
          <a:p>
            <a:pPr indent="-179705"/>
            <a:r>
              <a:rPr lang="en-GB" dirty="0">
                <a:cs typeface="Arial"/>
              </a:rPr>
              <a:t>Each data variable must have a coordinate attribute that lists all its coordinates, including the ones that could be derived from inspecting the “dimensions” of the data variable</a:t>
            </a:r>
          </a:p>
          <a:p>
            <a:pPr indent="-179705"/>
            <a:r>
              <a:rPr lang="en-GB" dirty="0">
                <a:cs typeface="Arial"/>
              </a:rPr>
              <a:t>Several sets of spatiotemporal coordinates can co-exist in an </a:t>
            </a:r>
            <a:r>
              <a:rPr lang="en-GB" dirty="0" err="1">
                <a:cs typeface="Arial"/>
              </a:rPr>
              <a:t>NetCDF</a:t>
            </a:r>
            <a:r>
              <a:rPr lang="en-GB" dirty="0">
                <a:cs typeface="Arial"/>
              </a:rPr>
              <a:t> file and may or may not be shared by several data variables.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C1F1F4-C4CA-4122-928C-5D3758B89EA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FDFB0A-9B97-4CBA-AC70-3135CFBA9F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</p:spTree>
    <p:extLst>
      <p:ext uri="{BB962C8B-B14F-4D97-AF65-F5344CB8AC3E}">
        <p14:creationId xmlns:p14="http://schemas.microsoft.com/office/powerpoint/2010/main" val="18461093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75485-5E58-49DB-A475-489B3F33B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/>
          <a:lstStyle/>
          <a:p>
            <a:r>
              <a:rPr lang="en-GB" dirty="0"/>
              <a:t>Time: </a:t>
            </a:r>
            <a:r>
              <a:rPr lang="en-GB" u="sng" dirty="0"/>
              <a:t>Only 1 Time axis</a:t>
            </a:r>
            <a:r>
              <a:rPr lang="en-GB" dirty="0"/>
              <a:t> but several time coordinates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AF07B4-9A36-429E-A4FE-B369599576FA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 lIns="0" tIns="0" rIns="0" bIns="0" anchor="t"/>
          <a:lstStyle/>
          <a:p>
            <a:pPr indent="-179705"/>
            <a:r>
              <a:rPr lang="en-GB" dirty="0">
                <a:cs typeface="Arial"/>
              </a:rPr>
              <a:t>In CF convention and CF community, axes and coordinates tend to be overlapping concepts creating some confusion, particularly for the Time coordinates.</a:t>
            </a:r>
          </a:p>
          <a:p>
            <a:pPr indent="-179705"/>
            <a:r>
              <a:rPr lang="en-GB" dirty="0">
                <a:cs typeface="Arial"/>
              </a:rPr>
              <a:t>We define 2 absolute time coordinates and 1 time interval … all on the same single time axis!</a:t>
            </a:r>
          </a:p>
          <a:p>
            <a:pPr indent="-179705"/>
            <a:r>
              <a:rPr lang="en-GB" dirty="0">
                <a:cs typeface="Arial"/>
              </a:rPr>
              <a:t>The time coordinates require the </a:t>
            </a:r>
            <a:r>
              <a:rPr lang="en-GB" b="1" i="1" dirty="0" err="1">
                <a:cs typeface="Arial"/>
              </a:rPr>
              <a:t>standard_name</a:t>
            </a:r>
            <a:r>
              <a:rPr lang="en-GB" dirty="0">
                <a:cs typeface="Arial"/>
              </a:rPr>
              <a:t>, </a:t>
            </a:r>
            <a:r>
              <a:rPr lang="en-GB" b="1" i="1" dirty="0">
                <a:cs typeface="Arial"/>
              </a:rPr>
              <a:t>units</a:t>
            </a:r>
            <a:r>
              <a:rPr lang="en-GB" dirty="0">
                <a:cs typeface="Arial"/>
              </a:rPr>
              <a:t> and </a:t>
            </a:r>
            <a:r>
              <a:rPr lang="en-GB" b="1" i="1" dirty="0">
                <a:cs typeface="Arial"/>
              </a:rPr>
              <a:t>calendar</a:t>
            </a:r>
            <a:r>
              <a:rPr lang="en-GB" dirty="0">
                <a:cs typeface="Arial"/>
              </a:rPr>
              <a:t> attributes. </a:t>
            </a:r>
          </a:p>
          <a:p>
            <a:pPr indent="-179705"/>
            <a:r>
              <a:rPr lang="en-GB" dirty="0">
                <a:cs typeface="Arial"/>
              </a:rPr>
              <a:t>The time interval variable only requires </a:t>
            </a:r>
            <a:r>
              <a:rPr lang="en-GB" b="1" i="1" dirty="0" err="1">
                <a:cs typeface="Arial"/>
              </a:rPr>
              <a:t>standard_name</a:t>
            </a:r>
            <a:r>
              <a:rPr lang="en-GB" b="1" i="1" dirty="0">
                <a:cs typeface="Arial"/>
              </a:rPr>
              <a:t> </a:t>
            </a:r>
            <a:r>
              <a:rPr lang="en-GB" dirty="0">
                <a:cs typeface="Arial"/>
              </a:rPr>
              <a:t>and </a:t>
            </a:r>
            <a:r>
              <a:rPr lang="en-GB" b="1" i="1" dirty="0">
                <a:cs typeface="Arial"/>
              </a:rPr>
              <a:t>units</a:t>
            </a:r>
            <a:r>
              <a:rPr lang="en-GB" dirty="0">
                <a:cs typeface="Arial"/>
              </a:rPr>
              <a:t>.</a:t>
            </a:r>
          </a:p>
          <a:p>
            <a:pPr indent="-179705"/>
            <a:r>
              <a:rPr lang="en-GB" dirty="0">
                <a:cs typeface="Arial"/>
              </a:rPr>
              <a:t>The </a:t>
            </a:r>
            <a:r>
              <a:rPr lang="en-GB" b="1" i="1" dirty="0">
                <a:cs typeface="Arial"/>
              </a:rPr>
              <a:t>axis</a:t>
            </a:r>
            <a:r>
              <a:rPr lang="en-GB" dirty="0">
                <a:cs typeface="Arial"/>
              </a:rPr>
              <a:t> attribute is associated to the time coordinate with </a:t>
            </a:r>
            <a:r>
              <a:rPr lang="en-GB" b="1" i="1" dirty="0" err="1">
                <a:cs typeface="Arial"/>
              </a:rPr>
              <a:t>standard_name</a:t>
            </a:r>
            <a:r>
              <a:rPr lang="en-GB" dirty="0">
                <a:cs typeface="Arial"/>
              </a:rPr>
              <a:t> "time".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64A078-984C-4576-8E9A-22A049B5EE7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DCFFA1-3E75-4A9F-9A40-A8AE43B64D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D25619A0-16FD-4FDF-881D-7C8ED4DB0B99}"/>
              </a:ext>
            </a:extLst>
          </p:cNvPr>
          <p:cNvCxnSpPr>
            <a:cxnSpLocks/>
          </p:cNvCxnSpPr>
          <p:nvPr/>
        </p:nvCxnSpPr>
        <p:spPr>
          <a:xfrm>
            <a:off x="882316" y="5618009"/>
            <a:ext cx="10295757" cy="0"/>
          </a:xfrm>
          <a:prstGeom prst="straightConnector1">
            <a:avLst/>
          </a:prstGeom>
          <a:ln w="38100"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DF8480C2-0F10-4466-9A1B-CE5AFE3CA6DA}"/>
              </a:ext>
            </a:extLst>
          </p:cNvPr>
          <p:cNvSpPr txBox="1"/>
          <p:nvPr/>
        </p:nvSpPr>
        <p:spPr>
          <a:xfrm>
            <a:off x="11426553" y="5442098"/>
            <a:ext cx="689035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>
                <a:solidFill>
                  <a:schemeClr val="accent1"/>
                </a:solidFill>
              </a:rPr>
              <a:t>Time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65EBE6E-E6C3-413D-B61A-1241CD3CCF57}"/>
              </a:ext>
            </a:extLst>
          </p:cNvPr>
          <p:cNvCxnSpPr/>
          <p:nvPr/>
        </p:nvCxnSpPr>
        <p:spPr>
          <a:xfrm>
            <a:off x="1451811" y="4391528"/>
            <a:ext cx="0" cy="200527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B15B357-0981-4B18-8B8F-EE6C9B925ACB}"/>
              </a:ext>
            </a:extLst>
          </p:cNvPr>
          <p:cNvCxnSpPr/>
          <p:nvPr/>
        </p:nvCxnSpPr>
        <p:spPr>
          <a:xfrm>
            <a:off x="5815285" y="4391528"/>
            <a:ext cx="0" cy="200527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9A1085A-29F9-4581-96B7-00FA23658F26}"/>
              </a:ext>
            </a:extLst>
          </p:cNvPr>
          <p:cNvCxnSpPr/>
          <p:nvPr/>
        </p:nvCxnSpPr>
        <p:spPr>
          <a:xfrm>
            <a:off x="10178758" y="4391528"/>
            <a:ext cx="0" cy="200527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AD99840F-6208-42B5-9FDA-9FA567D49032}"/>
              </a:ext>
            </a:extLst>
          </p:cNvPr>
          <p:cNvSpPr txBox="1"/>
          <p:nvPr/>
        </p:nvSpPr>
        <p:spPr>
          <a:xfrm>
            <a:off x="9494358" y="3901344"/>
            <a:ext cx="2621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rgbClr val="92D050"/>
                </a:solidFill>
              </a:rPr>
              <a:t>Forecast reference time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A69BE07-2975-45DC-BC69-BEFFA460F95B}"/>
              </a:ext>
            </a:extLst>
          </p:cNvPr>
          <p:cNvCxnSpPr/>
          <p:nvPr/>
        </p:nvCxnSpPr>
        <p:spPr>
          <a:xfrm>
            <a:off x="1451812" y="4876800"/>
            <a:ext cx="0" cy="20052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354F2A1-0DD4-4BA4-BC35-1EB1CAF5D220}"/>
              </a:ext>
            </a:extLst>
          </p:cNvPr>
          <p:cNvCxnSpPr/>
          <p:nvPr/>
        </p:nvCxnSpPr>
        <p:spPr>
          <a:xfrm>
            <a:off x="5815284" y="4876800"/>
            <a:ext cx="0" cy="20052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1C4107E-19AF-4AD0-BEE9-BBBB8237D6A7}"/>
              </a:ext>
            </a:extLst>
          </p:cNvPr>
          <p:cNvCxnSpPr/>
          <p:nvPr/>
        </p:nvCxnSpPr>
        <p:spPr>
          <a:xfrm>
            <a:off x="10178759" y="4876800"/>
            <a:ext cx="0" cy="20052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07D5BD52-7D1C-43A8-B999-17DCC823BD95}"/>
              </a:ext>
            </a:extLst>
          </p:cNvPr>
          <p:cNvCxnSpPr/>
          <p:nvPr/>
        </p:nvCxnSpPr>
        <p:spPr>
          <a:xfrm>
            <a:off x="3633548" y="4876800"/>
            <a:ext cx="0" cy="20052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0BBC253-9000-49E3-9D73-AA3915C2F84B}"/>
              </a:ext>
            </a:extLst>
          </p:cNvPr>
          <p:cNvCxnSpPr/>
          <p:nvPr/>
        </p:nvCxnSpPr>
        <p:spPr>
          <a:xfrm>
            <a:off x="7997020" y="4876800"/>
            <a:ext cx="0" cy="20052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B86884FF-229C-4CE1-8C20-84B3E4F91CCF}"/>
              </a:ext>
            </a:extLst>
          </p:cNvPr>
          <p:cNvCxnSpPr/>
          <p:nvPr/>
        </p:nvCxnSpPr>
        <p:spPr>
          <a:xfrm>
            <a:off x="2542680" y="4876800"/>
            <a:ext cx="0" cy="20052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F0766C8-7F68-4BE0-8777-E5BEA8A4FC7C}"/>
              </a:ext>
            </a:extLst>
          </p:cNvPr>
          <p:cNvCxnSpPr/>
          <p:nvPr/>
        </p:nvCxnSpPr>
        <p:spPr>
          <a:xfrm>
            <a:off x="6906152" y="4876800"/>
            <a:ext cx="0" cy="20052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ADD0B9FE-EDCA-44E3-BEA3-5D84478C7D1F}"/>
              </a:ext>
            </a:extLst>
          </p:cNvPr>
          <p:cNvCxnSpPr/>
          <p:nvPr/>
        </p:nvCxnSpPr>
        <p:spPr>
          <a:xfrm>
            <a:off x="4724416" y="4876800"/>
            <a:ext cx="0" cy="20052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009EAA68-D3B3-48BC-A22E-F4015C9D969D}"/>
              </a:ext>
            </a:extLst>
          </p:cNvPr>
          <p:cNvCxnSpPr/>
          <p:nvPr/>
        </p:nvCxnSpPr>
        <p:spPr>
          <a:xfrm>
            <a:off x="9087888" y="4876800"/>
            <a:ext cx="0" cy="20052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34C1C1D1-28C1-4A88-8CE3-BB47D3838486}"/>
              </a:ext>
            </a:extLst>
          </p:cNvPr>
          <p:cNvCxnSpPr/>
          <p:nvPr/>
        </p:nvCxnSpPr>
        <p:spPr>
          <a:xfrm>
            <a:off x="1451813" y="5526501"/>
            <a:ext cx="0" cy="200527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BAE05CA3-CFA9-4FA3-AB46-8C8CC5F7E7ED}"/>
              </a:ext>
            </a:extLst>
          </p:cNvPr>
          <p:cNvCxnSpPr/>
          <p:nvPr/>
        </p:nvCxnSpPr>
        <p:spPr>
          <a:xfrm>
            <a:off x="5815285" y="5526501"/>
            <a:ext cx="0" cy="200527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E2DC8563-9864-4BA3-96E6-3F648193A666}"/>
              </a:ext>
            </a:extLst>
          </p:cNvPr>
          <p:cNvCxnSpPr/>
          <p:nvPr/>
        </p:nvCxnSpPr>
        <p:spPr>
          <a:xfrm>
            <a:off x="10178760" y="5526501"/>
            <a:ext cx="0" cy="200527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61874A2F-47BB-4E4A-B931-3AC500A1A5CC}"/>
              </a:ext>
            </a:extLst>
          </p:cNvPr>
          <p:cNvCxnSpPr/>
          <p:nvPr/>
        </p:nvCxnSpPr>
        <p:spPr>
          <a:xfrm>
            <a:off x="3633549" y="5526501"/>
            <a:ext cx="0" cy="200527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A79B0B18-A379-4AD5-AEAC-313E96CE8568}"/>
              </a:ext>
            </a:extLst>
          </p:cNvPr>
          <p:cNvCxnSpPr/>
          <p:nvPr/>
        </p:nvCxnSpPr>
        <p:spPr>
          <a:xfrm>
            <a:off x="7997021" y="5526501"/>
            <a:ext cx="0" cy="200527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BE2B7231-0D41-454A-83BE-8D1971477CB6}"/>
              </a:ext>
            </a:extLst>
          </p:cNvPr>
          <p:cNvCxnSpPr/>
          <p:nvPr/>
        </p:nvCxnSpPr>
        <p:spPr>
          <a:xfrm>
            <a:off x="2542681" y="5526501"/>
            <a:ext cx="0" cy="200527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6C73DBF3-8020-4451-83B0-409BC22A62E3}"/>
              </a:ext>
            </a:extLst>
          </p:cNvPr>
          <p:cNvCxnSpPr/>
          <p:nvPr/>
        </p:nvCxnSpPr>
        <p:spPr>
          <a:xfrm>
            <a:off x="6906153" y="5526501"/>
            <a:ext cx="0" cy="200527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63476F4D-31B6-46A4-80D3-865CE0B22D2D}"/>
              </a:ext>
            </a:extLst>
          </p:cNvPr>
          <p:cNvCxnSpPr/>
          <p:nvPr/>
        </p:nvCxnSpPr>
        <p:spPr>
          <a:xfrm>
            <a:off x="4724417" y="5526501"/>
            <a:ext cx="0" cy="200527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36117D21-E9BD-48D7-A858-054315E74367}"/>
              </a:ext>
            </a:extLst>
          </p:cNvPr>
          <p:cNvCxnSpPr/>
          <p:nvPr/>
        </p:nvCxnSpPr>
        <p:spPr>
          <a:xfrm>
            <a:off x="9087889" y="5526501"/>
            <a:ext cx="0" cy="200527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58B9D3E6-E68F-47B6-9408-AB8E97B7B7B8}"/>
              </a:ext>
            </a:extLst>
          </p:cNvPr>
          <p:cNvSpPr txBox="1"/>
          <p:nvPr/>
        </p:nvSpPr>
        <p:spPr>
          <a:xfrm>
            <a:off x="10853639" y="4756058"/>
            <a:ext cx="12619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>
                <a:solidFill>
                  <a:schemeClr val="accent2"/>
                </a:solidFill>
              </a:rPr>
              <a:t>Lead Time</a:t>
            </a:r>
          </a:p>
        </p:txBody>
      </p: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2AF7D0A3-717E-48AC-AD98-02B01F73053F}"/>
              </a:ext>
            </a:extLst>
          </p:cNvPr>
          <p:cNvCxnSpPr>
            <a:cxnSpLocks/>
          </p:cNvCxnSpPr>
          <p:nvPr/>
        </p:nvCxnSpPr>
        <p:spPr>
          <a:xfrm flipH="1">
            <a:off x="1451811" y="4981073"/>
            <a:ext cx="4363473" cy="0"/>
          </a:xfrm>
          <a:prstGeom prst="straightConnector1">
            <a:avLst/>
          </a:prstGeom>
          <a:ln>
            <a:tailEnd type="triangle" w="lg" len="med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2112A7D5-29E6-45A9-A902-58F34FB8A05F}"/>
              </a:ext>
            </a:extLst>
          </p:cNvPr>
          <p:cNvCxnSpPr>
            <a:cxnSpLocks/>
          </p:cNvCxnSpPr>
          <p:nvPr/>
        </p:nvCxnSpPr>
        <p:spPr>
          <a:xfrm flipH="1" flipV="1">
            <a:off x="5815286" y="4981073"/>
            <a:ext cx="4363474" cy="6383"/>
          </a:xfrm>
          <a:prstGeom prst="straightConnector1">
            <a:avLst/>
          </a:prstGeom>
          <a:ln>
            <a:tailEnd type="triangle" w="lg" len="med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AEB70E99-DDB2-4A51-B9B7-DD67641C8984}"/>
              </a:ext>
            </a:extLst>
          </p:cNvPr>
          <p:cNvSpPr txBox="1"/>
          <p:nvPr/>
        </p:nvSpPr>
        <p:spPr>
          <a:xfrm>
            <a:off x="1160705" y="5669056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>
                <a:solidFill>
                  <a:schemeClr val="accent1"/>
                </a:solidFill>
              </a:rPr>
              <a:t>00Z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AD9FE7DD-E277-4277-9414-97E289A272EF}"/>
              </a:ext>
            </a:extLst>
          </p:cNvPr>
          <p:cNvSpPr txBox="1"/>
          <p:nvPr/>
        </p:nvSpPr>
        <p:spPr>
          <a:xfrm>
            <a:off x="5529191" y="5669056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>
                <a:solidFill>
                  <a:schemeClr val="accent1"/>
                </a:solidFill>
              </a:rPr>
              <a:t>12Z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D66522FB-F757-4A11-B621-A42E6E2AD4DD}"/>
              </a:ext>
            </a:extLst>
          </p:cNvPr>
          <p:cNvSpPr txBox="1"/>
          <p:nvPr/>
        </p:nvSpPr>
        <p:spPr>
          <a:xfrm>
            <a:off x="9887654" y="5669056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>
                <a:solidFill>
                  <a:schemeClr val="accent1"/>
                </a:solidFill>
              </a:rPr>
              <a:t>00Z</a:t>
            </a:r>
          </a:p>
        </p:txBody>
      </p:sp>
    </p:spTree>
    <p:extLst>
      <p:ext uri="{BB962C8B-B14F-4D97-AF65-F5344CB8AC3E}">
        <p14:creationId xmlns:p14="http://schemas.microsoft.com/office/powerpoint/2010/main" val="25440296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D4AAA-74B6-471E-B047-E21FD442B6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 in NWP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1E2426-AE1D-4DE8-B731-C1D48DCBDA8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B80EA-DB86-D849-B86F-15DAF31F0474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6B2735-5B16-49B3-B200-1F8F95C77A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DCC5AC29-ED46-4F3B-B37F-93499BADD765}"/>
              </a:ext>
            </a:extLst>
          </p:cNvPr>
          <p:cNvCxnSpPr/>
          <p:nvPr/>
        </p:nvCxnSpPr>
        <p:spPr>
          <a:xfrm>
            <a:off x="450575" y="2782954"/>
            <a:ext cx="7778446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Oval 18">
            <a:extLst>
              <a:ext uri="{FF2B5EF4-FFF2-40B4-BE49-F238E27FC236}">
                <a16:creationId xmlns:a16="http://schemas.microsoft.com/office/drawing/2014/main" id="{4BCE225F-51D7-4E20-92FA-3E1A4CED71B3}"/>
              </a:ext>
            </a:extLst>
          </p:cNvPr>
          <p:cNvSpPr/>
          <p:nvPr/>
        </p:nvSpPr>
        <p:spPr>
          <a:xfrm>
            <a:off x="559522" y="2617304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E2626D2-6AA5-48E3-A59D-57C49AEF6CC6}"/>
              </a:ext>
            </a:extLst>
          </p:cNvPr>
          <p:cNvSpPr/>
          <p:nvPr/>
        </p:nvSpPr>
        <p:spPr>
          <a:xfrm>
            <a:off x="840421" y="2617304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361197F-1372-4F90-B08A-A9B9799275F2}"/>
              </a:ext>
            </a:extLst>
          </p:cNvPr>
          <p:cNvSpPr/>
          <p:nvPr/>
        </p:nvSpPr>
        <p:spPr>
          <a:xfrm>
            <a:off x="1121320" y="2617304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E3662D4A-4A85-420B-9981-636AD5B71CCB}"/>
              </a:ext>
            </a:extLst>
          </p:cNvPr>
          <p:cNvSpPr/>
          <p:nvPr/>
        </p:nvSpPr>
        <p:spPr>
          <a:xfrm>
            <a:off x="1402219" y="2617304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10D82CD-4EE5-4654-915B-273E96DF67FF}"/>
              </a:ext>
            </a:extLst>
          </p:cNvPr>
          <p:cNvSpPr/>
          <p:nvPr/>
        </p:nvSpPr>
        <p:spPr>
          <a:xfrm>
            <a:off x="1683117" y="2617304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7E931305-8973-44AF-95AC-DE2F26DFA851}"/>
              </a:ext>
            </a:extLst>
          </p:cNvPr>
          <p:cNvSpPr/>
          <p:nvPr/>
        </p:nvSpPr>
        <p:spPr>
          <a:xfrm>
            <a:off x="1964016" y="2617304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A2CB064C-2DDB-4FBF-B003-4A8374E6F21C}"/>
              </a:ext>
            </a:extLst>
          </p:cNvPr>
          <p:cNvSpPr/>
          <p:nvPr/>
        </p:nvSpPr>
        <p:spPr>
          <a:xfrm>
            <a:off x="2244915" y="2617304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E5B21900-4523-418C-92AC-A28B09CB2214}"/>
              </a:ext>
            </a:extLst>
          </p:cNvPr>
          <p:cNvSpPr/>
          <p:nvPr/>
        </p:nvSpPr>
        <p:spPr>
          <a:xfrm>
            <a:off x="3087611" y="2617304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1C13B12F-66E7-4FBD-BFBF-340A19BB6A0A}"/>
              </a:ext>
            </a:extLst>
          </p:cNvPr>
          <p:cNvSpPr/>
          <p:nvPr/>
        </p:nvSpPr>
        <p:spPr>
          <a:xfrm>
            <a:off x="3930308" y="2617304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CA548CCB-1957-477F-B036-0E7DEFCA9E7E}"/>
              </a:ext>
            </a:extLst>
          </p:cNvPr>
          <p:cNvSpPr/>
          <p:nvPr/>
        </p:nvSpPr>
        <p:spPr>
          <a:xfrm>
            <a:off x="5615700" y="2617304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DD47010F-F863-4BE6-ADCA-648894BD1F15}"/>
              </a:ext>
            </a:extLst>
          </p:cNvPr>
          <p:cNvSpPr/>
          <p:nvPr/>
        </p:nvSpPr>
        <p:spPr>
          <a:xfrm>
            <a:off x="7301093" y="2617304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F8827153-9307-45CB-90E8-0DDC3403CD3C}"/>
              </a:ext>
            </a:extLst>
          </p:cNvPr>
          <p:cNvCxnSpPr/>
          <p:nvPr/>
        </p:nvCxnSpPr>
        <p:spPr>
          <a:xfrm>
            <a:off x="2147433" y="3160643"/>
            <a:ext cx="7778446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Oval 56">
            <a:extLst>
              <a:ext uri="{FF2B5EF4-FFF2-40B4-BE49-F238E27FC236}">
                <a16:creationId xmlns:a16="http://schemas.microsoft.com/office/drawing/2014/main" id="{ED85E012-99A2-458A-A96E-F723F82B5AD3}"/>
              </a:ext>
            </a:extLst>
          </p:cNvPr>
          <p:cNvSpPr/>
          <p:nvPr/>
        </p:nvSpPr>
        <p:spPr>
          <a:xfrm>
            <a:off x="2256380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7CD8CAF6-957E-491F-8968-7C0CE0640DE9}"/>
              </a:ext>
            </a:extLst>
          </p:cNvPr>
          <p:cNvSpPr/>
          <p:nvPr/>
        </p:nvSpPr>
        <p:spPr>
          <a:xfrm>
            <a:off x="2537279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B9AE26D4-1939-408D-9DC7-1C1349073074}"/>
              </a:ext>
            </a:extLst>
          </p:cNvPr>
          <p:cNvSpPr/>
          <p:nvPr/>
        </p:nvSpPr>
        <p:spPr>
          <a:xfrm>
            <a:off x="2818178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B14E99CE-F4B7-4927-8EB4-113A423E2A76}"/>
              </a:ext>
            </a:extLst>
          </p:cNvPr>
          <p:cNvSpPr/>
          <p:nvPr/>
        </p:nvSpPr>
        <p:spPr>
          <a:xfrm>
            <a:off x="3099077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CF6EE178-00D1-4A04-B96C-F938445DF55C}"/>
              </a:ext>
            </a:extLst>
          </p:cNvPr>
          <p:cNvSpPr/>
          <p:nvPr/>
        </p:nvSpPr>
        <p:spPr>
          <a:xfrm>
            <a:off x="3379975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48653276-CC35-44D0-A1E8-2C42B01D9C39}"/>
              </a:ext>
            </a:extLst>
          </p:cNvPr>
          <p:cNvSpPr/>
          <p:nvPr/>
        </p:nvSpPr>
        <p:spPr>
          <a:xfrm>
            <a:off x="3660874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A822FA6E-49C2-4035-BC13-A8E8CA0B035B}"/>
              </a:ext>
            </a:extLst>
          </p:cNvPr>
          <p:cNvSpPr/>
          <p:nvPr/>
        </p:nvSpPr>
        <p:spPr>
          <a:xfrm>
            <a:off x="3941773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55E6C841-F463-4237-94AD-EAD5E2AAE92F}"/>
              </a:ext>
            </a:extLst>
          </p:cNvPr>
          <p:cNvSpPr/>
          <p:nvPr/>
        </p:nvSpPr>
        <p:spPr>
          <a:xfrm>
            <a:off x="4784469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0912F320-2DD5-42FE-8936-D4852AF62049}"/>
              </a:ext>
            </a:extLst>
          </p:cNvPr>
          <p:cNvSpPr/>
          <p:nvPr/>
        </p:nvSpPr>
        <p:spPr>
          <a:xfrm>
            <a:off x="5627165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39AD942E-CDAD-4406-9654-8A4C9BCFAC07}"/>
              </a:ext>
            </a:extLst>
          </p:cNvPr>
          <p:cNvSpPr/>
          <p:nvPr/>
        </p:nvSpPr>
        <p:spPr>
          <a:xfrm>
            <a:off x="7312558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28E878AA-93EC-454A-9A80-33762E98941E}"/>
              </a:ext>
            </a:extLst>
          </p:cNvPr>
          <p:cNvSpPr/>
          <p:nvPr/>
        </p:nvSpPr>
        <p:spPr>
          <a:xfrm>
            <a:off x="8997951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C7C86935-6844-4833-9A0E-D433FD820C85}"/>
              </a:ext>
            </a:extLst>
          </p:cNvPr>
          <p:cNvCxnSpPr/>
          <p:nvPr/>
        </p:nvCxnSpPr>
        <p:spPr>
          <a:xfrm>
            <a:off x="3836505" y="3544960"/>
            <a:ext cx="7778446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Oval 69">
            <a:extLst>
              <a:ext uri="{FF2B5EF4-FFF2-40B4-BE49-F238E27FC236}">
                <a16:creationId xmlns:a16="http://schemas.microsoft.com/office/drawing/2014/main" id="{80F3F41A-4974-4479-83B9-E358D2EA3E9E}"/>
              </a:ext>
            </a:extLst>
          </p:cNvPr>
          <p:cNvSpPr/>
          <p:nvPr/>
        </p:nvSpPr>
        <p:spPr>
          <a:xfrm>
            <a:off x="3945452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34DDF8C3-59D7-4BA1-8409-E2B198A6AFFC}"/>
              </a:ext>
            </a:extLst>
          </p:cNvPr>
          <p:cNvSpPr/>
          <p:nvPr/>
        </p:nvSpPr>
        <p:spPr>
          <a:xfrm>
            <a:off x="4226351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68890008-080E-43F3-AC74-DFA11FB99A13}"/>
              </a:ext>
            </a:extLst>
          </p:cNvPr>
          <p:cNvSpPr/>
          <p:nvPr/>
        </p:nvSpPr>
        <p:spPr>
          <a:xfrm>
            <a:off x="4507250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8EC278F6-F21A-4558-B718-BEF3B6938E19}"/>
              </a:ext>
            </a:extLst>
          </p:cNvPr>
          <p:cNvSpPr/>
          <p:nvPr/>
        </p:nvSpPr>
        <p:spPr>
          <a:xfrm>
            <a:off x="4788149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3CA3784C-67C4-4BD0-A6D6-E2C4232F2877}"/>
              </a:ext>
            </a:extLst>
          </p:cNvPr>
          <p:cNvSpPr/>
          <p:nvPr/>
        </p:nvSpPr>
        <p:spPr>
          <a:xfrm>
            <a:off x="5069047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02CE944A-882A-4D1A-89B6-B1578697B6F6}"/>
              </a:ext>
            </a:extLst>
          </p:cNvPr>
          <p:cNvSpPr/>
          <p:nvPr/>
        </p:nvSpPr>
        <p:spPr>
          <a:xfrm>
            <a:off x="5349946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7DDAB748-A07B-4814-9338-2696DA940F20}"/>
              </a:ext>
            </a:extLst>
          </p:cNvPr>
          <p:cNvSpPr/>
          <p:nvPr/>
        </p:nvSpPr>
        <p:spPr>
          <a:xfrm>
            <a:off x="5630845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76F01CFF-D97D-4792-A8B3-E36647AFA622}"/>
              </a:ext>
            </a:extLst>
          </p:cNvPr>
          <p:cNvSpPr/>
          <p:nvPr/>
        </p:nvSpPr>
        <p:spPr>
          <a:xfrm>
            <a:off x="6473541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E829F16D-C24B-47BA-8ABD-88E437D54FF5}"/>
              </a:ext>
            </a:extLst>
          </p:cNvPr>
          <p:cNvSpPr/>
          <p:nvPr/>
        </p:nvSpPr>
        <p:spPr>
          <a:xfrm>
            <a:off x="7316238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2F05C93A-6821-4DF1-85E6-8E09C972FA38}"/>
              </a:ext>
            </a:extLst>
          </p:cNvPr>
          <p:cNvSpPr/>
          <p:nvPr/>
        </p:nvSpPr>
        <p:spPr>
          <a:xfrm>
            <a:off x="9001630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42B42111-157F-4405-B7A2-A520D1B5BAD9}"/>
              </a:ext>
            </a:extLst>
          </p:cNvPr>
          <p:cNvSpPr/>
          <p:nvPr/>
        </p:nvSpPr>
        <p:spPr>
          <a:xfrm>
            <a:off x="10687023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id="{4F33C2CD-36E1-4C7B-A6F1-CB37E323EA54}"/>
              </a:ext>
            </a:extLst>
          </p:cNvPr>
          <p:cNvCxnSpPr/>
          <p:nvPr/>
        </p:nvCxnSpPr>
        <p:spPr>
          <a:xfrm>
            <a:off x="5533363" y="3922649"/>
            <a:ext cx="7778446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2" name="Oval 81">
            <a:extLst>
              <a:ext uri="{FF2B5EF4-FFF2-40B4-BE49-F238E27FC236}">
                <a16:creationId xmlns:a16="http://schemas.microsoft.com/office/drawing/2014/main" id="{2F654153-E594-4A35-A082-5380F2B6D5AF}"/>
              </a:ext>
            </a:extLst>
          </p:cNvPr>
          <p:cNvSpPr/>
          <p:nvPr/>
        </p:nvSpPr>
        <p:spPr>
          <a:xfrm>
            <a:off x="5642310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2D6998BF-C42D-4600-B0F7-B3B991A4E58D}"/>
              </a:ext>
            </a:extLst>
          </p:cNvPr>
          <p:cNvSpPr/>
          <p:nvPr/>
        </p:nvSpPr>
        <p:spPr>
          <a:xfrm>
            <a:off x="5923209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D3201A4C-3918-4593-807F-D70FACE233C1}"/>
              </a:ext>
            </a:extLst>
          </p:cNvPr>
          <p:cNvSpPr/>
          <p:nvPr/>
        </p:nvSpPr>
        <p:spPr>
          <a:xfrm>
            <a:off x="6204108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7D465112-19E1-4A92-95E8-9A18ED9B7B07}"/>
              </a:ext>
            </a:extLst>
          </p:cNvPr>
          <p:cNvSpPr/>
          <p:nvPr/>
        </p:nvSpPr>
        <p:spPr>
          <a:xfrm>
            <a:off x="6485007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7A8386A7-027C-412C-8B53-95784532465D}"/>
              </a:ext>
            </a:extLst>
          </p:cNvPr>
          <p:cNvSpPr/>
          <p:nvPr/>
        </p:nvSpPr>
        <p:spPr>
          <a:xfrm>
            <a:off x="6765905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A411C719-DE76-4223-A52F-67991808ACC2}"/>
              </a:ext>
            </a:extLst>
          </p:cNvPr>
          <p:cNvSpPr/>
          <p:nvPr/>
        </p:nvSpPr>
        <p:spPr>
          <a:xfrm>
            <a:off x="7046804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2110B09B-D894-4732-A45C-EB7459BB1C96}"/>
              </a:ext>
            </a:extLst>
          </p:cNvPr>
          <p:cNvSpPr/>
          <p:nvPr/>
        </p:nvSpPr>
        <p:spPr>
          <a:xfrm>
            <a:off x="7327703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9692F973-6162-4DCF-A4FC-8A5997E0E85E}"/>
              </a:ext>
            </a:extLst>
          </p:cNvPr>
          <p:cNvSpPr/>
          <p:nvPr/>
        </p:nvSpPr>
        <p:spPr>
          <a:xfrm>
            <a:off x="8170399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10DE5726-ADBA-4FCF-8EDC-3FF12CE7E44B}"/>
              </a:ext>
            </a:extLst>
          </p:cNvPr>
          <p:cNvSpPr/>
          <p:nvPr/>
        </p:nvSpPr>
        <p:spPr>
          <a:xfrm>
            <a:off x="9013095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B6BE7682-BACF-44C9-AFF0-C75C6BE0FAB5}"/>
              </a:ext>
            </a:extLst>
          </p:cNvPr>
          <p:cNvSpPr/>
          <p:nvPr/>
        </p:nvSpPr>
        <p:spPr>
          <a:xfrm>
            <a:off x="10698488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0B2EB4F2-FD98-4F28-A8A8-384A02C08209}"/>
              </a:ext>
            </a:extLst>
          </p:cNvPr>
          <p:cNvSpPr/>
          <p:nvPr/>
        </p:nvSpPr>
        <p:spPr>
          <a:xfrm>
            <a:off x="12383881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4" name="Straight Arrow Connector 93">
            <a:extLst>
              <a:ext uri="{FF2B5EF4-FFF2-40B4-BE49-F238E27FC236}">
                <a16:creationId xmlns:a16="http://schemas.microsoft.com/office/drawing/2014/main" id="{993C3E01-8211-46B8-B1AC-4F3D113846AE}"/>
              </a:ext>
            </a:extLst>
          </p:cNvPr>
          <p:cNvCxnSpPr/>
          <p:nvPr/>
        </p:nvCxnSpPr>
        <p:spPr>
          <a:xfrm>
            <a:off x="278296" y="5830957"/>
            <a:ext cx="11349907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6" name="TextBox 95">
            <a:extLst>
              <a:ext uri="{FF2B5EF4-FFF2-40B4-BE49-F238E27FC236}">
                <a16:creationId xmlns:a16="http://schemas.microsoft.com/office/drawing/2014/main" id="{9B623337-4BB5-4478-A5A2-EB11E59204F0}"/>
              </a:ext>
            </a:extLst>
          </p:cNvPr>
          <p:cNvSpPr txBox="1"/>
          <p:nvPr/>
        </p:nvSpPr>
        <p:spPr>
          <a:xfrm>
            <a:off x="11294839" y="5406888"/>
            <a:ext cx="689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Time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E9DE761B-7B40-4540-B99D-D370C9CFB2EA}"/>
              </a:ext>
            </a:extLst>
          </p:cNvPr>
          <p:cNvSpPr txBox="1"/>
          <p:nvPr/>
        </p:nvSpPr>
        <p:spPr>
          <a:xfrm>
            <a:off x="405247" y="3018186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00Z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47C9EB3F-B820-4AF3-8335-A0069F788ED2}"/>
              </a:ext>
            </a:extLst>
          </p:cNvPr>
          <p:cNvSpPr txBox="1"/>
          <p:nvPr/>
        </p:nvSpPr>
        <p:spPr>
          <a:xfrm>
            <a:off x="1317208" y="2209801"/>
            <a:ext cx="447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+3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ECF3308B-2B4B-48E6-A9A8-BC05CC98B19F}"/>
              </a:ext>
            </a:extLst>
          </p:cNvPr>
          <p:cNvSpPr txBox="1"/>
          <p:nvPr/>
        </p:nvSpPr>
        <p:spPr>
          <a:xfrm>
            <a:off x="2168440" y="2209801"/>
            <a:ext cx="447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+6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B91B521A-F631-40C7-BD3B-35889D99A9B1}"/>
              </a:ext>
            </a:extLst>
          </p:cNvPr>
          <p:cNvSpPr txBox="1"/>
          <p:nvPr/>
        </p:nvSpPr>
        <p:spPr>
          <a:xfrm>
            <a:off x="2993061" y="2209801"/>
            <a:ext cx="447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+9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58DEA09E-6EAE-47CB-8E15-D906C4334EB0}"/>
              </a:ext>
            </a:extLst>
          </p:cNvPr>
          <p:cNvSpPr txBox="1"/>
          <p:nvPr/>
        </p:nvSpPr>
        <p:spPr>
          <a:xfrm>
            <a:off x="3746669" y="2209801"/>
            <a:ext cx="5757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+12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4F2EAF2A-D55E-40D8-9B3F-FBD37619BECD}"/>
              </a:ext>
            </a:extLst>
          </p:cNvPr>
          <p:cNvSpPr txBox="1"/>
          <p:nvPr/>
        </p:nvSpPr>
        <p:spPr>
          <a:xfrm>
            <a:off x="5456781" y="2209801"/>
            <a:ext cx="5757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+18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C8AD6FE1-5A17-4FA0-B384-DAF5D69CBAF0}"/>
              </a:ext>
            </a:extLst>
          </p:cNvPr>
          <p:cNvSpPr txBox="1"/>
          <p:nvPr/>
        </p:nvSpPr>
        <p:spPr>
          <a:xfrm>
            <a:off x="7142175" y="2209801"/>
            <a:ext cx="5757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+24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F6C2EAFA-3F92-4A27-8E2F-E9C4C1E7EA18}"/>
              </a:ext>
            </a:extLst>
          </p:cNvPr>
          <p:cNvSpPr txBox="1"/>
          <p:nvPr/>
        </p:nvSpPr>
        <p:spPr>
          <a:xfrm>
            <a:off x="2110608" y="3379313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06Z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8FCE14EC-F5D4-4AA0-97B3-0792C4A19EEF}"/>
              </a:ext>
            </a:extLst>
          </p:cNvPr>
          <p:cNvSpPr txBox="1"/>
          <p:nvPr/>
        </p:nvSpPr>
        <p:spPr>
          <a:xfrm>
            <a:off x="3803374" y="3756999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12Z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3137A034-519B-4739-93FC-60825A61F84A}"/>
              </a:ext>
            </a:extLst>
          </p:cNvPr>
          <p:cNvSpPr txBox="1"/>
          <p:nvPr/>
        </p:nvSpPr>
        <p:spPr>
          <a:xfrm>
            <a:off x="5509790" y="4161179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18Z</a:t>
            </a:r>
          </a:p>
        </p:txBody>
      </p:sp>
    </p:spTree>
    <p:extLst>
      <p:ext uri="{BB962C8B-B14F-4D97-AF65-F5344CB8AC3E}">
        <p14:creationId xmlns:p14="http://schemas.microsoft.com/office/powerpoint/2010/main" val="2299366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D4AAA-74B6-471E-B047-E21FD442B6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Time: getting one Forecast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1E2426-AE1D-4DE8-B731-C1D48DCBDA8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B80EA-DB86-D849-B86F-15DAF31F0474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6B2735-5B16-49B3-B200-1F8F95C77A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DCC5AC29-ED46-4F3B-B37F-93499BADD765}"/>
              </a:ext>
            </a:extLst>
          </p:cNvPr>
          <p:cNvCxnSpPr/>
          <p:nvPr/>
        </p:nvCxnSpPr>
        <p:spPr>
          <a:xfrm>
            <a:off x="450575" y="2782954"/>
            <a:ext cx="7778446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Oval 18">
            <a:extLst>
              <a:ext uri="{FF2B5EF4-FFF2-40B4-BE49-F238E27FC236}">
                <a16:creationId xmlns:a16="http://schemas.microsoft.com/office/drawing/2014/main" id="{4BCE225F-51D7-4E20-92FA-3E1A4CED71B3}"/>
              </a:ext>
            </a:extLst>
          </p:cNvPr>
          <p:cNvSpPr/>
          <p:nvPr/>
        </p:nvSpPr>
        <p:spPr>
          <a:xfrm>
            <a:off x="559522" y="2617304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E2626D2-6AA5-48E3-A59D-57C49AEF6CC6}"/>
              </a:ext>
            </a:extLst>
          </p:cNvPr>
          <p:cNvSpPr/>
          <p:nvPr/>
        </p:nvSpPr>
        <p:spPr>
          <a:xfrm>
            <a:off x="840421" y="2617304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361197F-1372-4F90-B08A-A9B9799275F2}"/>
              </a:ext>
            </a:extLst>
          </p:cNvPr>
          <p:cNvSpPr/>
          <p:nvPr/>
        </p:nvSpPr>
        <p:spPr>
          <a:xfrm>
            <a:off x="1121320" y="2617304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E3662D4A-4A85-420B-9981-636AD5B71CCB}"/>
              </a:ext>
            </a:extLst>
          </p:cNvPr>
          <p:cNvSpPr/>
          <p:nvPr/>
        </p:nvSpPr>
        <p:spPr>
          <a:xfrm>
            <a:off x="1402219" y="2617304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10D82CD-4EE5-4654-915B-273E96DF67FF}"/>
              </a:ext>
            </a:extLst>
          </p:cNvPr>
          <p:cNvSpPr/>
          <p:nvPr/>
        </p:nvSpPr>
        <p:spPr>
          <a:xfrm>
            <a:off x="1683117" y="2617304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7E931305-8973-44AF-95AC-DE2F26DFA851}"/>
              </a:ext>
            </a:extLst>
          </p:cNvPr>
          <p:cNvSpPr/>
          <p:nvPr/>
        </p:nvSpPr>
        <p:spPr>
          <a:xfrm>
            <a:off x="1964016" y="2617304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A2CB064C-2DDB-4FBF-B003-4A8374E6F21C}"/>
              </a:ext>
            </a:extLst>
          </p:cNvPr>
          <p:cNvSpPr/>
          <p:nvPr/>
        </p:nvSpPr>
        <p:spPr>
          <a:xfrm>
            <a:off x="2244915" y="2617304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E5B21900-4523-418C-92AC-A28B09CB2214}"/>
              </a:ext>
            </a:extLst>
          </p:cNvPr>
          <p:cNvSpPr/>
          <p:nvPr/>
        </p:nvSpPr>
        <p:spPr>
          <a:xfrm>
            <a:off x="3087611" y="2617304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1C13B12F-66E7-4FBD-BFBF-340A19BB6A0A}"/>
              </a:ext>
            </a:extLst>
          </p:cNvPr>
          <p:cNvSpPr/>
          <p:nvPr/>
        </p:nvSpPr>
        <p:spPr>
          <a:xfrm>
            <a:off x="3930308" y="2617304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CA548CCB-1957-477F-B036-0E7DEFCA9E7E}"/>
              </a:ext>
            </a:extLst>
          </p:cNvPr>
          <p:cNvSpPr/>
          <p:nvPr/>
        </p:nvSpPr>
        <p:spPr>
          <a:xfrm>
            <a:off x="5615700" y="2617304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DD47010F-F863-4BE6-ADCA-648894BD1F15}"/>
              </a:ext>
            </a:extLst>
          </p:cNvPr>
          <p:cNvSpPr/>
          <p:nvPr/>
        </p:nvSpPr>
        <p:spPr>
          <a:xfrm>
            <a:off x="7301093" y="2617304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F8827153-9307-45CB-90E8-0DDC3403CD3C}"/>
              </a:ext>
            </a:extLst>
          </p:cNvPr>
          <p:cNvCxnSpPr/>
          <p:nvPr/>
        </p:nvCxnSpPr>
        <p:spPr>
          <a:xfrm>
            <a:off x="2147433" y="3160643"/>
            <a:ext cx="7778446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Oval 56">
            <a:extLst>
              <a:ext uri="{FF2B5EF4-FFF2-40B4-BE49-F238E27FC236}">
                <a16:creationId xmlns:a16="http://schemas.microsoft.com/office/drawing/2014/main" id="{ED85E012-99A2-458A-A96E-F723F82B5AD3}"/>
              </a:ext>
            </a:extLst>
          </p:cNvPr>
          <p:cNvSpPr/>
          <p:nvPr/>
        </p:nvSpPr>
        <p:spPr>
          <a:xfrm>
            <a:off x="2256380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7CD8CAF6-957E-491F-8968-7C0CE0640DE9}"/>
              </a:ext>
            </a:extLst>
          </p:cNvPr>
          <p:cNvSpPr/>
          <p:nvPr/>
        </p:nvSpPr>
        <p:spPr>
          <a:xfrm>
            <a:off x="2537279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B9AE26D4-1939-408D-9DC7-1C1349073074}"/>
              </a:ext>
            </a:extLst>
          </p:cNvPr>
          <p:cNvSpPr/>
          <p:nvPr/>
        </p:nvSpPr>
        <p:spPr>
          <a:xfrm>
            <a:off x="2818178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B14E99CE-F4B7-4927-8EB4-113A423E2A76}"/>
              </a:ext>
            </a:extLst>
          </p:cNvPr>
          <p:cNvSpPr/>
          <p:nvPr/>
        </p:nvSpPr>
        <p:spPr>
          <a:xfrm>
            <a:off x="3099077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CF6EE178-00D1-4A04-B96C-F938445DF55C}"/>
              </a:ext>
            </a:extLst>
          </p:cNvPr>
          <p:cNvSpPr/>
          <p:nvPr/>
        </p:nvSpPr>
        <p:spPr>
          <a:xfrm>
            <a:off x="3379975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48653276-CC35-44D0-A1E8-2C42B01D9C39}"/>
              </a:ext>
            </a:extLst>
          </p:cNvPr>
          <p:cNvSpPr/>
          <p:nvPr/>
        </p:nvSpPr>
        <p:spPr>
          <a:xfrm>
            <a:off x="3660874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A822FA6E-49C2-4035-BC13-A8E8CA0B035B}"/>
              </a:ext>
            </a:extLst>
          </p:cNvPr>
          <p:cNvSpPr/>
          <p:nvPr/>
        </p:nvSpPr>
        <p:spPr>
          <a:xfrm>
            <a:off x="3941773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55E6C841-F463-4237-94AD-EAD5E2AAE92F}"/>
              </a:ext>
            </a:extLst>
          </p:cNvPr>
          <p:cNvSpPr/>
          <p:nvPr/>
        </p:nvSpPr>
        <p:spPr>
          <a:xfrm>
            <a:off x="4784469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0912F320-2DD5-42FE-8936-D4852AF62049}"/>
              </a:ext>
            </a:extLst>
          </p:cNvPr>
          <p:cNvSpPr/>
          <p:nvPr/>
        </p:nvSpPr>
        <p:spPr>
          <a:xfrm>
            <a:off x="5627165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39AD942E-CDAD-4406-9654-8A4C9BCFAC07}"/>
              </a:ext>
            </a:extLst>
          </p:cNvPr>
          <p:cNvSpPr/>
          <p:nvPr/>
        </p:nvSpPr>
        <p:spPr>
          <a:xfrm>
            <a:off x="7312558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28E878AA-93EC-454A-9A80-33762E98941E}"/>
              </a:ext>
            </a:extLst>
          </p:cNvPr>
          <p:cNvSpPr/>
          <p:nvPr/>
        </p:nvSpPr>
        <p:spPr>
          <a:xfrm>
            <a:off x="8997951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C7C86935-6844-4833-9A0E-D433FD820C85}"/>
              </a:ext>
            </a:extLst>
          </p:cNvPr>
          <p:cNvCxnSpPr/>
          <p:nvPr/>
        </p:nvCxnSpPr>
        <p:spPr>
          <a:xfrm>
            <a:off x="3836505" y="3544960"/>
            <a:ext cx="7778446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Oval 69">
            <a:extLst>
              <a:ext uri="{FF2B5EF4-FFF2-40B4-BE49-F238E27FC236}">
                <a16:creationId xmlns:a16="http://schemas.microsoft.com/office/drawing/2014/main" id="{80F3F41A-4974-4479-83B9-E358D2EA3E9E}"/>
              </a:ext>
            </a:extLst>
          </p:cNvPr>
          <p:cNvSpPr/>
          <p:nvPr/>
        </p:nvSpPr>
        <p:spPr>
          <a:xfrm>
            <a:off x="3945452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34DDF8C3-59D7-4BA1-8409-E2B198A6AFFC}"/>
              </a:ext>
            </a:extLst>
          </p:cNvPr>
          <p:cNvSpPr/>
          <p:nvPr/>
        </p:nvSpPr>
        <p:spPr>
          <a:xfrm>
            <a:off x="4226351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68890008-080E-43F3-AC74-DFA11FB99A13}"/>
              </a:ext>
            </a:extLst>
          </p:cNvPr>
          <p:cNvSpPr/>
          <p:nvPr/>
        </p:nvSpPr>
        <p:spPr>
          <a:xfrm>
            <a:off x="4507250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8EC278F6-F21A-4558-B718-BEF3B6938E19}"/>
              </a:ext>
            </a:extLst>
          </p:cNvPr>
          <p:cNvSpPr/>
          <p:nvPr/>
        </p:nvSpPr>
        <p:spPr>
          <a:xfrm>
            <a:off x="4788149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3CA3784C-67C4-4BD0-A6D6-E2C4232F2877}"/>
              </a:ext>
            </a:extLst>
          </p:cNvPr>
          <p:cNvSpPr/>
          <p:nvPr/>
        </p:nvSpPr>
        <p:spPr>
          <a:xfrm>
            <a:off x="5069047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02CE944A-882A-4D1A-89B6-B1578697B6F6}"/>
              </a:ext>
            </a:extLst>
          </p:cNvPr>
          <p:cNvSpPr/>
          <p:nvPr/>
        </p:nvSpPr>
        <p:spPr>
          <a:xfrm>
            <a:off x="5349946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7DDAB748-A07B-4814-9338-2696DA940F20}"/>
              </a:ext>
            </a:extLst>
          </p:cNvPr>
          <p:cNvSpPr/>
          <p:nvPr/>
        </p:nvSpPr>
        <p:spPr>
          <a:xfrm>
            <a:off x="5630845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76F01CFF-D97D-4792-A8B3-E36647AFA622}"/>
              </a:ext>
            </a:extLst>
          </p:cNvPr>
          <p:cNvSpPr/>
          <p:nvPr/>
        </p:nvSpPr>
        <p:spPr>
          <a:xfrm>
            <a:off x="6473541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E829F16D-C24B-47BA-8ABD-88E437D54FF5}"/>
              </a:ext>
            </a:extLst>
          </p:cNvPr>
          <p:cNvSpPr/>
          <p:nvPr/>
        </p:nvSpPr>
        <p:spPr>
          <a:xfrm>
            <a:off x="7316238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2F05C93A-6821-4DF1-85E6-8E09C972FA38}"/>
              </a:ext>
            </a:extLst>
          </p:cNvPr>
          <p:cNvSpPr/>
          <p:nvPr/>
        </p:nvSpPr>
        <p:spPr>
          <a:xfrm>
            <a:off x="9001630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42B42111-157F-4405-B7A2-A520D1B5BAD9}"/>
              </a:ext>
            </a:extLst>
          </p:cNvPr>
          <p:cNvSpPr/>
          <p:nvPr/>
        </p:nvSpPr>
        <p:spPr>
          <a:xfrm>
            <a:off x="10687023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id="{4F33C2CD-36E1-4C7B-A6F1-CB37E323EA54}"/>
              </a:ext>
            </a:extLst>
          </p:cNvPr>
          <p:cNvCxnSpPr/>
          <p:nvPr/>
        </p:nvCxnSpPr>
        <p:spPr>
          <a:xfrm>
            <a:off x="5533363" y="3922649"/>
            <a:ext cx="7778446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2" name="Oval 81">
            <a:extLst>
              <a:ext uri="{FF2B5EF4-FFF2-40B4-BE49-F238E27FC236}">
                <a16:creationId xmlns:a16="http://schemas.microsoft.com/office/drawing/2014/main" id="{2F654153-E594-4A35-A082-5380F2B6D5AF}"/>
              </a:ext>
            </a:extLst>
          </p:cNvPr>
          <p:cNvSpPr/>
          <p:nvPr/>
        </p:nvSpPr>
        <p:spPr>
          <a:xfrm>
            <a:off x="5642310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2D6998BF-C42D-4600-B0F7-B3B991A4E58D}"/>
              </a:ext>
            </a:extLst>
          </p:cNvPr>
          <p:cNvSpPr/>
          <p:nvPr/>
        </p:nvSpPr>
        <p:spPr>
          <a:xfrm>
            <a:off x="5923209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D3201A4C-3918-4593-807F-D70FACE233C1}"/>
              </a:ext>
            </a:extLst>
          </p:cNvPr>
          <p:cNvSpPr/>
          <p:nvPr/>
        </p:nvSpPr>
        <p:spPr>
          <a:xfrm>
            <a:off x="6204108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7D465112-19E1-4A92-95E8-9A18ED9B7B07}"/>
              </a:ext>
            </a:extLst>
          </p:cNvPr>
          <p:cNvSpPr/>
          <p:nvPr/>
        </p:nvSpPr>
        <p:spPr>
          <a:xfrm>
            <a:off x="6485007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7A8386A7-027C-412C-8B53-95784532465D}"/>
              </a:ext>
            </a:extLst>
          </p:cNvPr>
          <p:cNvSpPr/>
          <p:nvPr/>
        </p:nvSpPr>
        <p:spPr>
          <a:xfrm>
            <a:off x="6765905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A411C719-DE76-4223-A52F-67991808ACC2}"/>
              </a:ext>
            </a:extLst>
          </p:cNvPr>
          <p:cNvSpPr/>
          <p:nvPr/>
        </p:nvSpPr>
        <p:spPr>
          <a:xfrm>
            <a:off x="7046804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2110B09B-D894-4732-A45C-EB7459BB1C96}"/>
              </a:ext>
            </a:extLst>
          </p:cNvPr>
          <p:cNvSpPr/>
          <p:nvPr/>
        </p:nvSpPr>
        <p:spPr>
          <a:xfrm>
            <a:off x="7327703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9692F973-6162-4DCF-A4FC-8A5997E0E85E}"/>
              </a:ext>
            </a:extLst>
          </p:cNvPr>
          <p:cNvSpPr/>
          <p:nvPr/>
        </p:nvSpPr>
        <p:spPr>
          <a:xfrm>
            <a:off x="8170399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10DE5726-ADBA-4FCF-8EDC-3FF12CE7E44B}"/>
              </a:ext>
            </a:extLst>
          </p:cNvPr>
          <p:cNvSpPr/>
          <p:nvPr/>
        </p:nvSpPr>
        <p:spPr>
          <a:xfrm>
            <a:off x="9013095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B6BE7682-BACF-44C9-AFF0-C75C6BE0FAB5}"/>
              </a:ext>
            </a:extLst>
          </p:cNvPr>
          <p:cNvSpPr/>
          <p:nvPr/>
        </p:nvSpPr>
        <p:spPr>
          <a:xfrm>
            <a:off x="10698488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0B2EB4F2-FD98-4F28-A8A8-384A02C08209}"/>
              </a:ext>
            </a:extLst>
          </p:cNvPr>
          <p:cNvSpPr/>
          <p:nvPr/>
        </p:nvSpPr>
        <p:spPr>
          <a:xfrm>
            <a:off x="12383881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4" name="Straight Arrow Connector 93">
            <a:extLst>
              <a:ext uri="{FF2B5EF4-FFF2-40B4-BE49-F238E27FC236}">
                <a16:creationId xmlns:a16="http://schemas.microsoft.com/office/drawing/2014/main" id="{993C3E01-8211-46B8-B1AC-4F3D113846AE}"/>
              </a:ext>
            </a:extLst>
          </p:cNvPr>
          <p:cNvCxnSpPr/>
          <p:nvPr/>
        </p:nvCxnSpPr>
        <p:spPr>
          <a:xfrm>
            <a:off x="278296" y="5830957"/>
            <a:ext cx="11349907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6" name="TextBox 95">
            <a:extLst>
              <a:ext uri="{FF2B5EF4-FFF2-40B4-BE49-F238E27FC236}">
                <a16:creationId xmlns:a16="http://schemas.microsoft.com/office/drawing/2014/main" id="{9B623337-4BB5-4478-A5A2-EB11E59204F0}"/>
              </a:ext>
            </a:extLst>
          </p:cNvPr>
          <p:cNvSpPr txBox="1"/>
          <p:nvPr/>
        </p:nvSpPr>
        <p:spPr>
          <a:xfrm>
            <a:off x="11294839" y="5406888"/>
            <a:ext cx="689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Time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E9DE761B-7B40-4540-B99D-D370C9CFB2EA}"/>
              </a:ext>
            </a:extLst>
          </p:cNvPr>
          <p:cNvSpPr txBox="1"/>
          <p:nvPr/>
        </p:nvSpPr>
        <p:spPr>
          <a:xfrm>
            <a:off x="405247" y="3018186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00Z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47C9EB3F-B820-4AF3-8335-A0069F788ED2}"/>
              </a:ext>
            </a:extLst>
          </p:cNvPr>
          <p:cNvSpPr txBox="1"/>
          <p:nvPr/>
        </p:nvSpPr>
        <p:spPr>
          <a:xfrm>
            <a:off x="1317208" y="2209801"/>
            <a:ext cx="447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+3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ECF3308B-2B4B-48E6-A9A8-BC05CC98B19F}"/>
              </a:ext>
            </a:extLst>
          </p:cNvPr>
          <p:cNvSpPr txBox="1"/>
          <p:nvPr/>
        </p:nvSpPr>
        <p:spPr>
          <a:xfrm>
            <a:off x="2168440" y="2209801"/>
            <a:ext cx="447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+6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B91B521A-F631-40C7-BD3B-35889D99A9B1}"/>
              </a:ext>
            </a:extLst>
          </p:cNvPr>
          <p:cNvSpPr txBox="1"/>
          <p:nvPr/>
        </p:nvSpPr>
        <p:spPr>
          <a:xfrm>
            <a:off x="2993061" y="2209801"/>
            <a:ext cx="447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+9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58DEA09E-6EAE-47CB-8E15-D906C4334EB0}"/>
              </a:ext>
            </a:extLst>
          </p:cNvPr>
          <p:cNvSpPr txBox="1"/>
          <p:nvPr/>
        </p:nvSpPr>
        <p:spPr>
          <a:xfrm>
            <a:off x="3746669" y="2209801"/>
            <a:ext cx="5757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+12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4F2EAF2A-D55E-40D8-9B3F-FBD37619BECD}"/>
              </a:ext>
            </a:extLst>
          </p:cNvPr>
          <p:cNvSpPr txBox="1"/>
          <p:nvPr/>
        </p:nvSpPr>
        <p:spPr>
          <a:xfrm>
            <a:off x="5456781" y="2209801"/>
            <a:ext cx="5757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+18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C8AD6FE1-5A17-4FA0-B384-DAF5D69CBAF0}"/>
              </a:ext>
            </a:extLst>
          </p:cNvPr>
          <p:cNvSpPr txBox="1"/>
          <p:nvPr/>
        </p:nvSpPr>
        <p:spPr>
          <a:xfrm>
            <a:off x="7142175" y="2209801"/>
            <a:ext cx="5757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+24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F6C2EAFA-3F92-4A27-8E2F-E9C4C1E7EA18}"/>
              </a:ext>
            </a:extLst>
          </p:cNvPr>
          <p:cNvSpPr txBox="1"/>
          <p:nvPr/>
        </p:nvSpPr>
        <p:spPr>
          <a:xfrm>
            <a:off x="2110608" y="3379313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06Z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8FCE14EC-F5D4-4AA0-97B3-0792C4A19EEF}"/>
              </a:ext>
            </a:extLst>
          </p:cNvPr>
          <p:cNvSpPr txBox="1"/>
          <p:nvPr/>
        </p:nvSpPr>
        <p:spPr>
          <a:xfrm>
            <a:off x="3803374" y="3756999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12Z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3137A034-519B-4739-93FC-60825A61F84A}"/>
              </a:ext>
            </a:extLst>
          </p:cNvPr>
          <p:cNvSpPr txBox="1"/>
          <p:nvPr/>
        </p:nvSpPr>
        <p:spPr>
          <a:xfrm>
            <a:off x="5509790" y="4161179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18Z</a:t>
            </a:r>
          </a:p>
        </p:txBody>
      </p:sp>
    </p:spTree>
    <p:extLst>
      <p:ext uri="{BB962C8B-B14F-4D97-AF65-F5344CB8AC3E}">
        <p14:creationId xmlns:p14="http://schemas.microsoft.com/office/powerpoint/2010/main" val="34441601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D4AAA-74B6-471E-B047-E21FD442B6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Time: getting the best possible estimate (merged forecast)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1E2426-AE1D-4DE8-B731-C1D48DCBDA8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B80EA-DB86-D849-B86F-15DAF31F0474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6B2735-5B16-49B3-B200-1F8F95C77A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DCC5AC29-ED46-4F3B-B37F-93499BADD765}"/>
              </a:ext>
            </a:extLst>
          </p:cNvPr>
          <p:cNvCxnSpPr/>
          <p:nvPr/>
        </p:nvCxnSpPr>
        <p:spPr>
          <a:xfrm>
            <a:off x="450575" y="2782954"/>
            <a:ext cx="7778446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Oval 18">
            <a:extLst>
              <a:ext uri="{FF2B5EF4-FFF2-40B4-BE49-F238E27FC236}">
                <a16:creationId xmlns:a16="http://schemas.microsoft.com/office/drawing/2014/main" id="{4BCE225F-51D7-4E20-92FA-3E1A4CED71B3}"/>
              </a:ext>
            </a:extLst>
          </p:cNvPr>
          <p:cNvSpPr/>
          <p:nvPr/>
        </p:nvSpPr>
        <p:spPr>
          <a:xfrm>
            <a:off x="559522" y="2617304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E2626D2-6AA5-48E3-A59D-57C49AEF6CC6}"/>
              </a:ext>
            </a:extLst>
          </p:cNvPr>
          <p:cNvSpPr/>
          <p:nvPr/>
        </p:nvSpPr>
        <p:spPr>
          <a:xfrm>
            <a:off x="840421" y="2617304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361197F-1372-4F90-B08A-A9B9799275F2}"/>
              </a:ext>
            </a:extLst>
          </p:cNvPr>
          <p:cNvSpPr/>
          <p:nvPr/>
        </p:nvSpPr>
        <p:spPr>
          <a:xfrm>
            <a:off x="1121320" y="2617304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E3662D4A-4A85-420B-9981-636AD5B71CCB}"/>
              </a:ext>
            </a:extLst>
          </p:cNvPr>
          <p:cNvSpPr/>
          <p:nvPr/>
        </p:nvSpPr>
        <p:spPr>
          <a:xfrm>
            <a:off x="1402219" y="2617304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10D82CD-4EE5-4654-915B-273E96DF67FF}"/>
              </a:ext>
            </a:extLst>
          </p:cNvPr>
          <p:cNvSpPr/>
          <p:nvPr/>
        </p:nvSpPr>
        <p:spPr>
          <a:xfrm>
            <a:off x="1683117" y="2617304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7E931305-8973-44AF-95AC-DE2F26DFA851}"/>
              </a:ext>
            </a:extLst>
          </p:cNvPr>
          <p:cNvSpPr/>
          <p:nvPr/>
        </p:nvSpPr>
        <p:spPr>
          <a:xfrm>
            <a:off x="1964016" y="2617304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A2CB064C-2DDB-4FBF-B003-4A8374E6F21C}"/>
              </a:ext>
            </a:extLst>
          </p:cNvPr>
          <p:cNvSpPr/>
          <p:nvPr/>
        </p:nvSpPr>
        <p:spPr>
          <a:xfrm>
            <a:off x="2244915" y="2617304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E5B21900-4523-418C-92AC-A28B09CB2214}"/>
              </a:ext>
            </a:extLst>
          </p:cNvPr>
          <p:cNvSpPr/>
          <p:nvPr/>
        </p:nvSpPr>
        <p:spPr>
          <a:xfrm>
            <a:off x="3087611" y="2617304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1C13B12F-66E7-4FBD-BFBF-340A19BB6A0A}"/>
              </a:ext>
            </a:extLst>
          </p:cNvPr>
          <p:cNvSpPr/>
          <p:nvPr/>
        </p:nvSpPr>
        <p:spPr>
          <a:xfrm>
            <a:off x="3930308" y="2617304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CA548CCB-1957-477F-B036-0E7DEFCA9E7E}"/>
              </a:ext>
            </a:extLst>
          </p:cNvPr>
          <p:cNvSpPr/>
          <p:nvPr/>
        </p:nvSpPr>
        <p:spPr>
          <a:xfrm>
            <a:off x="5615700" y="2617304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DD47010F-F863-4BE6-ADCA-648894BD1F15}"/>
              </a:ext>
            </a:extLst>
          </p:cNvPr>
          <p:cNvSpPr/>
          <p:nvPr/>
        </p:nvSpPr>
        <p:spPr>
          <a:xfrm>
            <a:off x="7301093" y="2617304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F8827153-9307-45CB-90E8-0DDC3403CD3C}"/>
              </a:ext>
            </a:extLst>
          </p:cNvPr>
          <p:cNvCxnSpPr/>
          <p:nvPr/>
        </p:nvCxnSpPr>
        <p:spPr>
          <a:xfrm>
            <a:off x="2147433" y="3160643"/>
            <a:ext cx="7778446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Oval 56">
            <a:extLst>
              <a:ext uri="{FF2B5EF4-FFF2-40B4-BE49-F238E27FC236}">
                <a16:creationId xmlns:a16="http://schemas.microsoft.com/office/drawing/2014/main" id="{ED85E012-99A2-458A-A96E-F723F82B5AD3}"/>
              </a:ext>
            </a:extLst>
          </p:cNvPr>
          <p:cNvSpPr/>
          <p:nvPr/>
        </p:nvSpPr>
        <p:spPr>
          <a:xfrm>
            <a:off x="2256380" y="2994993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7CD8CAF6-957E-491F-8968-7C0CE0640DE9}"/>
              </a:ext>
            </a:extLst>
          </p:cNvPr>
          <p:cNvSpPr/>
          <p:nvPr/>
        </p:nvSpPr>
        <p:spPr>
          <a:xfrm>
            <a:off x="2537279" y="2994993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B9AE26D4-1939-408D-9DC7-1C1349073074}"/>
              </a:ext>
            </a:extLst>
          </p:cNvPr>
          <p:cNvSpPr/>
          <p:nvPr/>
        </p:nvSpPr>
        <p:spPr>
          <a:xfrm>
            <a:off x="2818178" y="2994993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B14E99CE-F4B7-4927-8EB4-113A423E2A76}"/>
              </a:ext>
            </a:extLst>
          </p:cNvPr>
          <p:cNvSpPr/>
          <p:nvPr/>
        </p:nvSpPr>
        <p:spPr>
          <a:xfrm>
            <a:off x="3099077" y="2994993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CF6EE178-00D1-4A04-B96C-F938445DF55C}"/>
              </a:ext>
            </a:extLst>
          </p:cNvPr>
          <p:cNvSpPr/>
          <p:nvPr/>
        </p:nvSpPr>
        <p:spPr>
          <a:xfrm>
            <a:off x="3379975" y="2994993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48653276-CC35-44D0-A1E8-2C42B01D9C39}"/>
              </a:ext>
            </a:extLst>
          </p:cNvPr>
          <p:cNvSpPr/>
          <p:nvPr/>
        </p:nvSpPr>
        <p:spPr>
          <a:xfrm>
            <a:off x="3660874" y="2994993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A822FA6E-49C2-4035-BC13-A8E8CA0B035B}"/>
              </a:ext>
            </a:extLst>
          </p:cNvPr>
          <p:cNvSpPr/>
          <p:nvPr/>
        </p:nvSpPr>
        <p:spPr>
          <a:xfrm>
            <a:off x="3941773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55E6C841-F463-4237-94AD-EAD5E2AAE92F}"/>
              </a:ext>
            </a:extLst>
          </p:cNvPr>
          <p:cNvSpPr/>
          <p:nvPr/>
        </p:nvSpPr>
        <p:spPr>
          <a:xfrm>
            <a:off x="4784469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0912F320-2DD5-42FE-8936-D4852AF62049}"/>
              </a:ext>
            </a:extLst>
          </p:cNvPr>
          <p:cNvSpPr/>
          <p:nvPr/>
        </p:nvSpPr>
        <p:spPr>
          <a:xfrm>
            <a:off x="5627165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39AD942E-CDAD-4406-9654-8A4C9BCFAC07}"/>
              </a:ext>
            </a:extLst>
          </p:cNvPr>
          <p:cNvSpPr/>
          <p:nvPr/>
        </p:nvSpPr>
        <p:spPr>
          <a:xfrm>
            <a:off x="7312558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28E878AA-93EC-454A-9A80-33762E98941E}"/>
              </a:ext>
            </a:extLst>
          </p:cNvPr>
          <p:cNvSpPr/>
          <p:nvPr/>
        </p:nvSpPr>
        <p:spPr>
          <a:xfrm>
            <a:off x="8997951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C7C86935-6844-4833-9A0E-D433FD820C85}"/>
              </a:ext>
            </a:extLst>
          </p:cNvPr>
          <p:cNvCxnSpPr/>
          <p:nvPr/>
        </p:nvCxnSpPr>
        <p:spPr>
          <a:xfrm>
            <a:off x="3836505" y="3544960"/>
            <a:ext cx="7778446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Oval 69">
            <a:extLst>
              <a:ext uri="{FF2B5EF4-FFF2-40B4-BE49-F238E27FC236}">
                <a16:creationId xmlns:a16="http://schemas.microsoft.com/office/drawing/2014/main" id="{80F3F41A-4974-4479-83B9-E358D2EA3E9E}"/>
              </a:ext>
            </a:extLst>
          </p:cNvPr>
          <p:cNvSpPr/>
          <p:nvPr/>
        </p:nvSpPr>
        <p:spPr>
          <a:xfrm>
            <a:off x="3945452" y="3379310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34DDF8C3-59D7-4BA1-8409-E2B198A6AFFC}"/>
              </a:ext>
            </a:extLst>
          </p:cNvPr>
          <p:cNvSpPr/>
          <p:nvPr/>
        </p:nvSpPr>
        <p:spPr>
          <a:xfrm>
            <a:off x="4226351" y="3379310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68890008-080E-43F3-AC74-DFA11FB99A13}"/>
              </a:ext>
            </a:extLst>
          </p:cNvPr>
          <p:cNvSpPr/>
          <p:nvPr/>
        </p:nvSpPr>
        <p:spPr>
          <a:xfrm>
            <a:off x="4507250" y="3379310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8EC278F6-F21A-4558-B718-BEF3B6938E19}"/>
              </a:ext>
            </a:extLst>
          </p:cNvPr>
          <p:cNvSpPr/>
          <p:nvPr/>
        </p:nvSpPr>
        <p:spPr>
          <a:xfrm>
            <a:off x="4788149" y="3379310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3CA3784C-67C4-4BD0-A6D6-E2C4232F2877}"/>
              </a:ext>
            </a:extLst>
          </p:cNvPr>
          <p:cNvSpPr/>
          <p:nvPr/>
        </p:nvSpPr>
        <p:spPr>
          <a:xfrm>
            <a:off x="5069047" y="3379310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02CE944A-882A-4D1A-89B6-B1578697B6F6}"/>
              </a:ext>
            </a:extLst>
          </p:cNvPr>
          <p:cNvSpPr/>
          <p:nvPr/>
        </p:nvSpPr>
        <p:spPr>
          <a:xfrm>
            <a:off x="5349946" y="3379310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7DDAB748-A07B-4814-9338-2696DA940F20}"/>
              </a:ext>
            </a:extLst>
          </p:cNvPr>
          <p:cNvSpPr/>
          <p:nvPr/>
        </p:nvSpPr>
        <p:spPr>
          <a:xfrm>
            <a:off x="5630845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76F01CFF-D97D-4792-A8B3-E36647AFA622}"/>
              </a:ext>
            </a:extLst>
          </p:cNvPr>
          <p:cNvSpPr/>
          <p:nvPr/>
        </p:nvSpPr>
        <p:spPr>
          <a:xfrm>
            <a:off x="6473541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E829F16D-C24B-47BA-8ABD-88E437D54FF5}"/>
              </a:ext>
            </a:extLst>
          </p:cNvPr>
          <p:cNvSpPr/>
          <p:nvPr/>
        </p:nvSpPr>
        <p:spPr>
          <a:xfrm>
            <a:off x="7316238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2F05C93A-6821-4DF1-85E6-8E09C972FA38}"/>
              </a:ext>
            </a:extLst>
          </p:cNvPr>
          <p:cNvSpPr/>
          <p:nvPr/>
        </p:nvSpPr>
        <p:spPr>
          <a:xfrm>
            <a:off x="9001630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42B42111-157F-4405-B7A2-A520D1B5BAD9}"/>
              </a:ext>
            </a:extLst>
          </p:cNvPr>
          <p:cNvSpPr/>
          <p:nvPr/>
        </p:nvSpPr>
        <p:spPr>
          <a:xfrm>
            <a:off x="10687023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id="{4F33C2CD-36E1-4C7B-A6F1-CB37E323EA54}"/>
              </a:ext>
            </a:extLst>
          </p:cNvPr>
          <p:cNvCxnSpPr/>
          <p:nvPr/>
        </p:nvCxnSpPr>
        <p:spPr>
          <a:xfrm>
            <a:off x="5533363" y="3922649"/>
            <a:ext cx="7778446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2" name="Oval 81">
            <a:extLst>
              <a:ext uri="{FF2B5EF4-FFF2-40B4-BE49-F238E27FC236}">
                <a16:creationId xmlns:a16="http://schemas.microsoft.com/office/drawing/2014/main" id="{2F654153-E594-4A35-A082-5380F2B6D5AF}"/>
              </a:ext>
            </a:extLst>
          </p:cNvPr>
          <p:cNvSpPr/>
          <p:nvPr/>
        </p:nvSpPr>
        <p:spPr>
          <a:xfrm>
            <a:off x="5642310" y="3756999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2D6998BF-C42D-4600-B0F7-B3B991A4E58D}"/>
              </a:ext>
            </a:extLst>
          </p:cNvPr>
          <p:cNvSpPr/>
          <p:nvPr/>
        </p:nvSpPr>
        <p:spPr>
          <a:xfrm>
            <a:off x="5923209" y="3756999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D3201A4C-3918-4593-807F-D70FACE233C1}"/>
              </a:ext>
            </a:extLst>
          </p:cNvPr>
          <p:cNvSpPr/>
          <p:nvPr/>
        </p:nvSpPr>
        <p:spPr>
          <a:xfrm>
            <a:off x="6204108" y="3756999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7D465112-19E1-4A92-95E8-9A18ED9B7B07}"/>
              </a:ext>
            </a:extLst>
          </p:cNvPr>
          <p:cNvSpPr/>
          <p:nvPr/>
        </p:nvSpPr>
        <p:spPr>
          <a:xfrm>
            <a:off x="6485007" y="3756999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7A8386A7-027C-412C-8B53-95784532465D}"/>
              </a:ext>
            </a:extLst>
          </p:cNvPr>
          <p:cNvSpPr/>
          <p:nvPr/>
        </p:nvSpPr>
        <p:spPr>
          <a:xfrm>
            <a:off x="6765905" y="3756999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A411C719-DE76-4223-A52F-67991808ACC2}"/>
              </a:ext>
            </a:extLst>
          </p:cNvPr>
          <p:cNvSpPr/>
          <p:nvPr/>
        </p:nvSpPr>
        <p:spPr>
          <a:xfrm>
            <a:off x="7046804" y="3756999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2110B09B-D894-4732-A45C-EB7459BB1C96}"/>
              </a:ext>
            </a:extLst>
          </p:cNvPr>
          <p:cNvSpPr/>
          <p:nvPr/>
        </p:nvSpPr>
        <p:spPr>
          <a:xfrm>
            <a:off x="7327703" y="3756999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9692F973-6162-4DCF-A4FC-8A5997E0E85E}"/>
              </a:ext>
            </a:extLst>
          </p:cNvPr>
          <p:cNvSpPr/>
          <p:nvPr/>
        </p:nvSpPr>
        <p:spPr>
          <a:xfrm>
            <a:off x="8170399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10DE5726-ADBA-4FCF-8EDC-3FF12CE7E44B}"/>
              </a:ext>
            </a:extLst>
          </p:cNvPr>
          <p:cNvSpPr/>
          <p:nvPr/>
        </p:nvSpPr>
        <p:spPr>
          <a:xfrm>
            <a:off x="9013095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B6BE7682-BACF-44C9-AFF0-C75C6BE0FAB5}"/>
              </a:ext>
            </a:extLst>
          </p:cNvPr>
          <p:cNvSpPr/>
          <p:nvPr/>
        </p:nvSpPr>
        <p:spPr>
          <a:xfrm>
            <a:off x="10698488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0B2EB4F2-FD98-4F28-A8A8-384A02C08209}"/>
              </a:ext>
            </a:extLst>
          </p:cNvPr>
          <p:cNvSpPr/>
          <p:nvPr/>
        </p:nvSpPr>
        <p:spPr>
          <a:xfrm>
            <a:off x="12383881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4" name="Straight Arrow Connector 93">
            <a:extLst>
              <a:ext uri="{FF2B5EF4-FFF2-40B4-BE49-F238E27FC236}">
                <a16:creationId xmlns:a16="http://schemas.microsoft.com/office/drawing/2014/main" id="{993C3E01-8211-46B8-B1AC-4F3D113846AE}"/>
              </a:ext>
            </a:extLst>
          </p:cNvPr>
          <p:cNvCxnSpPr/>
          <p:nvPr/>
        </p:nvCxnSpPr>
        <p:spPr>
          <a:xfrm>
            <a:off x="278296" y="5830957"/>
            <a:ext cx="11349907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6" name="TextBox 95">
            <a:extLst>
              <a:ext uri="{FF2B5EF4-FFF2-40B4-BE49-F238E27FC236}">
                <a16:creationId xmlns:a16="http://schemas.microsoft.com/office/drawing/2014/main" id="{9B623337-4BB5-4478-A5A2-EB11E59204F0}"/>
              </a:ext>
            </a:extLst>
          </p:cNvPr>
          <p:cNvSpPr txBox="1"/>
          <p:nvPr/>
        </p:nvSpPr>
        <p:spPr>
          <a:xfrm>
            <a:off x="11294839" y="5406888"/>
            <a:ext cx="689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Time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E9DE761B-7B40-4540-B99D-D370C9CFB2EA}"/>
              </a:ext>
            </a:extLst>
          </p:cNvPr>
          <p:cNvSpPr txBox="1"/>
          <p:nvPr/>
        </p:nvSpPr>
        <p:spPr>
          <a:xfrm>
            <a:off x="405247" y="3018186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00Z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47C9EB3F-B820-4AF3-8335-A0069F788ED2}"/>
              </a:ext>
            </a:extLst>
          </p:cNvPr>
          <p:cNvSpPr txBox="1"/>
          <p:nvPr/>
        </p:nvSpPr>
        <p:spPr>
          <a:xfrm>
            <a:off x="1317208" y="2209801"/>
            <a:ext cx="447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+3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ECF3308B-2B4B-48E6-A9A8-BC05CC98B19F}"/>
              </a:ext>
            </a:extLst>
          </p:cNvPr>
          <p:cNvSpPr txBox="1"/>
          <p:nvPr/>
        </p:nvSpPr>
        <p:spPr>
          <a:xfrm>
            <a:off x="2168440" y="2209801"/>
            <a:ext cx="447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+6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B91B521A-F631-40C7-BD3B-35889D99A9B1}"/>
              </a:ext>
            </a:extLst>
          </p:cNvPr>
          <p:cNvSpPr txBox="1"/>
          <p:nvPr/>
        </p:nvSpPr>
        <p:spPr>
          <a:xfrm>
            <a:off x="2993061" y="2209801"/>
            <a:ext cx="447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+9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58DEA09E-6EAE-47CB-8E15-D906C4334EB0}"/>
              </a:ext>
            </a:extLst>
          </p:cNvPr>
          <p:cNvSpPr txBox="1"/>
          <p:nvPr/>
        </p:nvSpPr>
        <p:spPr>
          <a:xfrm>
            <a:off x="3746669" y="2209801"/>
            <a:ext cx="5757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+12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4F2EAF2A-D55E-40D8-9B3F-FBD37619BECD}"/>
              </a:ext>
            </a:extLst>
          </p:cNvPr>
          <p:cNvSpPr txBox="1"/>
          <p:nvPr/>
        </p:nvSpPr>
        <p:spPr>
          <a:xfrm>
            <a:off x="5456781" y="2209801"/>
            <a:ext cx="5757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+18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C8AD6FE1-5A17-4FA0-B384-DAF5D69CBAF0}"/>
              </a:ext>
            </a:extLst>
          </p:cNvPr>
          <p:cNvSpPr txBox="1"/>
          <p:nvPr/>
        </p:nvSpPr>
        <p:spPr>
          <a:xfrm>
            <a:off x="7142175" y="2209801"/>
            <a:ext cx="5757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+24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F6C2EAFA-3F92-4A27-8E2F-E9C4C1E7EA18}"/>
              </a:ext>
            </a:extLst>
          </p:cNvPr>
          <p:cNvSpPr txBox="1"/>
          <p:nvPr/>
        </p:nvSpPr>
        <p:spPr>
          <a:xfrm>
            <a:off x="2110608" y="3379313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06Z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8FCE14EC-F5D4-4AA0-97B3-0792C4A19EEF}"/>
              </a:ext>
            </a:extLst>
          </p:cNvPr>
          <p:cNvSpPr txBox="1"/>
          <p:nvPr/>
        </p:nvSpPr>
        <p:spPr>
          <a:xfrm>
            <a:off x="3803374" y="3756999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12Z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3137A034-519B-4739-93FC-60825A61F84A}"/>
              </a:ext>
            </a:extLst>
          </p:cNvPr>
          <p:cNvSpPr txBox="1"/>
          <p:nvPr/>
        </p:nvSpPr>
        <p:spPr>
          <a:xfrm>
            <a:off x="5509790" y="4161179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18Z</a:t>
            </a:r>
          </a:p>
        </p:txBody>
      </p:sp>
    </p:spTree>
    <p:extLst>
      <p:ext uri="{BB962C8B-B14F-4D97-AF65-F5344CB8AC3E}">
        <p14:creationId xmlns:p14="http://schemas.microsoft.com/office/powerpoint/2010/main" val="20096536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D4AAA-74B6-471E-B047-E21FD442B6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Time: comparing forecast with various reference time but same valid time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1E2426-AE1D-4DE8-B731-C1D48DCBDA8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B80EA-DB86-D849-B86F-15DAF31F0474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6B2735-5B16-49B3-B200-1F8F95C77A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DCC5AC29-ED46-4F3B-B37F-93499BADD765}"/>
              </a:ext>
            </a:extLst>
          </p:cNvPr>
          <p:cNvCxnSpPr/>
          <p:nvPr/>
        </p:nvCxnSpPr>
        <p:spPr>
          <a:xfrm>
            <a:off x="450575" y="2782954"/>
            <a:ext cx="7778446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Oval 18">
            <a:extLst>
              <a:ext uri="{FF2B5EF4-FFF2-40B4-BE49-F238E27FC236}">
                <a16:creationId xmlns:a16="http://schemas.microsoft.com/office/drawing/2014/main" id="{4BCE225F-51D7-4E20-92FA-3E1A4CED71B3}"/>
              </a:ext>
            </a:extLst>
          </p:cNvPr>
          <p:cNvSpPr/>
          <p:nvPr/>
        </p:nvSpPr>
        <p:spPr>
          <a:xfrm>
            <a:off x="559522" y="2617304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E2626D2-6AA5-48E3-A59D-57C49AEF6CC6}"/>
              </a:ext>
            </a:extLst>
          </p:cNvPr>
          <p:cNvSpPr/>
          <p:nvPr/>
        </p:nvSpPr>
        <p:spPr>
          <a:xfrm>
            <a:off x="840421" y="2617304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361197F-1372-4F90-B08A-A9B9799275F2}"/>
              </a:ext>
            </a:extLst>
          </p:cNvPr>
          <p:cNvSpPr/>
          <p:nvPr/>
        </p:nvSpPr>
        <p:spPr>
          <a:xfrm>
            <a:off x="1121320" y="2617304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E3662D4A-4A85-420B-9981-636AD5B71CCB}"/>
              </a:ext>
            </a:extLst>
          </p:cNvPr>
          <p:cNvSpPr/>
          <p:nvPr/>
        </p:nvSpPr>
        <p:spPr>
          <a:xfrm>
            <a:off x="1402219" y="2617304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10D82CD-4EE5-4654-915B-273E96DF67FF}"/>
              </a:ext>
            </a:extLst>
          </p:cNvPr>
          <p:cNvSpPr/>
          <p:nvPr/>
        </p:nvSpPr>
        <p:spPr>
          <a:xfrm>
            <a:off x="1683117" y="2617304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7E931305-8973-44AF-95AC-DE2F26DFA851}"/>
              </a:ext>
            </a:extLst>
          </p:cNvPr>
          <p:cNvSpPr/>
          <p:nvPr/>
        </p:nvSpPr>
        <p:spPr>
          <a:xfrm>
            <a:off x="1964016" y="2617304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A2CB064C-2DDB-4FBF-B003-4A8374E6F21C}"/>
              </a:ext>
            </a:extLst>
          </p:cNvPr>
          <p:cNvSpPr/>
          <p:nvPr/>
        </p:nvSpPr>
        <p:spPr>
          <a:xfrm>
            <a:off x="2244915" y="2617304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E5B21900-4523-418C-92AC-A28B09CB2214}"/>
              </a:ext>
            </a:extLst>
          </p:cNvPr>
          <p:cNvSpPr/>
          <p:nvPr/>
        </p:nvSpPr>
        <p:spPr>
          <a:xfrm>
            <a:off x="3087611" y="2617304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1C13B12F-66E7-4FBD-BFBF-340A19BB6A0A}"/>
              </a:ext>
            </a:extLst>
          </p:cNvPr>
          <p:cNvSpPr/>
          <p:nvPr/>
        </p:nvSpPr>
        <p:spPr>
          <a:xfrm>
            <a:off x="3930308" y="2617304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CA548CCB-1957-477F-B036-0E7DEFCA9E7E}"/>
              </a:ext>
            </a:extLst>
          </p:cNvPr>
          <p:cNvSpPr/>
          <p:nvPr/>
        </p:nvSpPr>
        <p:spPr>
          <a:xfrm>
            <a:off x="5615700" y="2617304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DD47010F-F863-4BE6-ADCA-648894BD1F15}"/>
              </a:ext>
            </a:extLst>
          </p:cNvPr>
          <p:cNvSpPr/>
          <p:nvPr/>
        </p:nvSpPr>
        <p:spPr>
          <a:xfrm>
            <a:off x="7301093" y="2617304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F8827153-9307-45CB-90E8-0DDC3403CD3C}"/>
              </a:ext>
            </a:extLst>
          </p:cNvPr>
          <p:cNvCxnSpPr/>
          <p:nvPr/>
        </p:nvCxnSpPr>
        <p:spPr>
          <a:xfrm>
            <a:off x="2147433" y="3160643"/>
            <a:ext cx="7778446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Oval 56">
            <a:extLst>
              <a:ext uri="{FF2B5EF4-FFF2-40B4-BE49-F238E27FC236}">
                <a16:creationId xmlns:a16="http://schemas.microsoft.com/office/drawing/2014/main" id="{ED85E012-99A2-458A-A96E-F723F82B5AD3}"/>
              </a:ext>
            </a:extLst>
          </p:cNvPr>
          <p:cNvSpPr/>
          <p:nvPr/>
        </p:nvSpPr>
        <p:spPr>
          <a:xfrm>
            <a:off x="2256380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7CD8CAF6-957E-491F-8968-7C0CE0640DE9}"/>
              </a:ext>
            </a:extLst>
          </p:cNvPr>
          <p:cNvSpPr/>
          <p:nvPr/>
        </p:nvSpPr>
        <p:spPr>
          <a:xfrm>
            <a:off x="2537279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B9AE26D4-1939-408D-9DC7-1C1349073074}"/>
              </a:ext>
            </a:extLst>
          </p:cNvPr>
          <p:cNvSpPr/>
          <p:nvPr/>
        </p:nvSpPr>
        <p:spPr>
          <a:xfrm>
            <a:off x="2818178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B14E99CE-F4B7-4927-8EB4-113A423E2A76}"/>
              </a:ext>
            </a:extLst>
          </p:cNvPr>
          <p:cNvSpPr/>
          <p:nvPr/>
        </p:nvSpPr>
        <p:spPr>
          <a:xfrm>
            <a:off x="3099077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CF6EE178-00D1-4A04-B96C-F938445DF55C}"/>
              </a:ext>
            </a:extLst>
          </p:cNvPr>
          <p:cNvSpPr/>
          <p:nvPr/>
        </p:nvSpPr>
        <p:spPr>
          <a:xfrm>
            <a:off x="3379975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48653276-CC35-44D0-A1E8-2C42B01D9C39}"/>
              </a:ext>
            </a:extLst>
          </p:cNvPr>
          <p:cNvSpPr/>
          <p:nvPr/>
        </p:nvSpPr>
        <p:spPr>
          <a:xfrm>
            <a:off x="3660874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A822FA6E-49C2-4035-BC13-A8E8CA0B035B}"/>
              </a:ext>
            </a:extLst>
          </p:cNvPr>
          <p:cNvSpPr/>
          <p:nvPr/>
        </p:nvSpPr>
        <p:spPr>
          <a:xfrm>
            <a:off x="3941773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55E6C841-F463-4237-94AD-EAD5E2AAE92F}"/>
              </a:ext>
            </a:extLst>
          </p:cNvPr>
          <p:cNvSpPr/>
          <p:nvPr/>
        </p:nvSpPr>
        <p:spPr>
          <a:xfrm>
            <a:off x="4784469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0912F320-2DD5-42FE-8936-D4852AF62049}"/>
              </a:ext>
            </a:extLst>
          </p:cNvPr>
          <p:cNvSpPr/>
          <p:nvPr/>
        </p:nvSpPr>
        <p:spPr>
          <a:xfrm>
            <a:off x="5627165" y="2994993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39AD942E-CDAD-4406-9654-8A4C9BCFAC07}"/>
              </a:ext>
            </a:extLst>
          </p:cNvPr>
          <p:cNvSpPr/>
          <p:nvPr/>
        </p:nvSpPr>
        <p:spPr>
          <a:xfrm>
            <a:off x="7312558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28E878AA-93EC-454A-9A80-33762E98941E}"/>
              </a:ext>
            </a:extLst>
          </p:cNvPr>
          <p:cNvSpPr/>
          <p:nvPr/>
        </p:nvSpPr>
        <p:spPr>
          <a:xfrm>
            <a:off x="8997951" y="2994993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C7C86935-6844-4833-9A0E-D433FD820C85}"/>
              </a:ext>
            </a:extLst>
          </p:cNvPr>
          <p:cNvCxnSpPr/>
          <p:nvPr/>
        </p:nvCxnSpPr>
        <p:spPr>
          <a:xfrm>
            <a:off x="3836505" y="3544960"/>
            <a:ext cx="7778446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Oval 69">
            <a:extLst>
              <a:ext uri="{FF2B5EF4-FFF2-40B4-BE49-F238E27FC236}">
                <a16:creationId xmlns:a16="http://schemas.microsoft.com/office/drawing/2014/main" id="{80F3F41A-4974-4479-83B9-E358D2EA3E9E}"/>
              </a:ext>
            </a:extLst>
          </p:cNvPr>
          <p:cNvSpPr/>
          <p:nvPr/>
        </p:nvSpPr>
        <p:spPr>
          <a:xfrm>
            <a:off x="3945452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34DDF8C3-59D7-4BA1-8409-E2B198A6AFFC}"/>
              </a:ext>
            </a:extLst>
          </p:cNvPr>
          <p:cNvSpPr/>
          <p:nvPr/>
        </p:nvSpPr>
        <p:spPr>
          <a:xfrm>
            <a:off x="4226351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68890008-080E-43F3-AC74-DFA11FB99A13}"/>
              </a:ext>
            </a:extLst>
          </p:cNvPr>
          <p:cNvSpPr/>
          <p:nvPr/>
        </p:nvSpPr>
        <p:spPr>
          <a:xfrm>
            <a:off x="4507250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8EC278F6-F21A-4558-B718-BEF3B6938E19}"/>
              </a:ext>
            </a:extLst>
          </p:cNvPr>
          <p:cNvSpPr/>
          <p:nvPr/>
        </p:nvSpPr>
        <p:spPr>
          <a:xfrm>
            <a:off x="4788149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3CA3784C-67C4-4BD0-A6D6-E2C4232F2877}"/>
              </a:ext>
            </a:extLst>
          </p:cNvPr>
          <p:cNvSpPr/>
          <p:nvPr/>
        </p:nvSpPr>
        <p:spPr>
          <a:xfrm>
            <a:off x="5069047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02CE944A-882A-4D1A-89B6-B1578697B6F6}"/>
              </a:ext>
            </a:extLst>
          </p:cNvPr>
          <p:cNvSpPr/>
          <p:nvPr/>
        </p:nvSpPr>
        <p:spPr>
          <a:xfrm>
            <a:off x="5349946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7DDAB748-A07B-4814-9338-2696DA940F20}"/>
              </a:ext>
            </a:extLst>
          </p:cNvPr>
          <p:cNvSpPr/>
          <p:nvPr/>
        </p:nvSpPr>
        <p:spPr>
          <a:xfrm>
            <a:off x="5630845" y="3379310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76F01CFF-D97D-4792-A8B3-E36647AFA622}"/>
              </a:ext>
            </a:extLst>
          </p:cNvPr>
          <p:cNvSpPr/>
          <p:nvPr/>
        </p:nvSpPr>
        <p:spPr>
          <a:xfrm>
            <a:off x="6473541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E829F16D-C24B-47BA-8ABD-88E437D54FF5}"/>
              </a:ext>
            </a:extLst>
          </p:cNvPr>
          <p:cNvSpPr/>
          <p:nvPr/>
        </p:nvSpPr>
        <p:spPr>
          <a:xfrm>
            <a:off x="7316238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2F05C93A-6821-4DF1-85E6-8E09C972FA38}"/>
              </a:ext>
            </a:extLst>
          </p:cNvPr>
          <p:cNvSpPr/>
          <p:nvPr/>
        </p:nvSpPr>
        <p:spPr>
          <a:xfrm>
            <a:off x="9001630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42B42111-157F-4405-B7A2-A520D1B5BAD9}"/>
              </a:ext>
            </a:extLst>
          </p:cNvPr>
          <p:cNvSpPr/>
          <p:nvPr/>
        </p:nvSpPr>
        <p:spPr>
          <a:xfrm>
            <a:off x="10687023" y="3379310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id="{4F33C2CD-36E1-4C7B-A6F1-CB37E323EA54}"/>
              </a:ext>
            </a:extLst>
          </p:cNvPr>
          <p:cNvCxnSpPr/>
          <p:nvPr/>
        </p:nvCxnSpPr>
        <p:spPr>
          <a:xfrm>
            <a:off x="5533363" y="3922649"/>
            <a:ext cx="7778446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2" name="Oval 81">
            <a:extLst>
              <a:ext uri="{FF2B5EF4-FFF2-40B4-BE49-F238E27FC236}">
                <a16:creationId xmlns:a16="http://schemas.microsoft.com/office/drawing/2014/main" id="{2F654153-E594-4A35-A082-5380F2B6D5AF}"/>
              </a:ext>
            </a:extLst>
          </p:cNvPr>
          <p:cNvSpPr/>
          <p:nvPr/>
        </p:nvSpPr>
        <p:spPr>
          <a:xfrm>
            <a:off x="5642310" y="3756999"/>
            <a:ext cx="271124" cy="35780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2D6998BF-C42D-4600-B0F7-B3B991A4E58D}"/>
              </a:ext>
            </a:extLst>
          </p:cNvPr>
          <p:cNvSpPr/>
          <p:nvPr/>
        </p:nvSpPr>
        <p:spPr>
          <a:xfrm>
            <a:off x="5923209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D3201A4C-3918-4593-807F-D70FACE233C1}"/>
              </a:ext>
            </a:extLst>
          </p:cNvPr>
          <p:cNvSpPr/>
          <p:nvPr/>
        </p:nvSpPr>
        <p:spPr>
          <a:xfrm>
            <a:off x="6204108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7D465112-19E1-4A92-95E8-9A18ED9B7B07}"/>
              </a:ext>
            </a:extLst>
          </p:cNvPr>
          <p:cNvSpPr/>
          <p:nvPr/>
        </p:nvSpPr>
        <p:spPr>
          <a:xfrm>
            <a:off x="6485007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7A8386A7-027C-412C-8B53-95784532465D}"/>
              </a:ext>
            </a:extLst>
          </p:cNvPr>
          <p:cNvSpPr/>
          <p:nvPr/>
        </p:nvSpPr>
        <p:spPr>
          <a:xfrm>
            <a:off x="6765905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A411C719-DE76-4223-A52F-67991808ACC2}"/>
              </a:ext>
            </a:extLst>
          </p:cNvPr>
          <p:cNvSpPr/>
          <p:nvPr/>
        </p:nvSpPr>
        <p:spPr>
          <a:xfrm>
            <a:off x="7046804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2110B09B-D894-4732-A45C-EB7459BB1C96}"/>
              </a:ext>
            </a:extLst>
          </p:cNvPr>
          <p:cNvSpPr/>
          <p:nvPr/>
        </p:nvSpPr>
        <p:spPr>
          <a:xfrm>
            <a:off x="7327703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9692F973-6162-4DCF-A4FC-8A5997E0E85E}"/>
              </a:ext>
            </a:extLst>
          </p:cNvPr>
          <p:cNvSpPr/>
          <p:nvPr/>
        </p:nvSpPr>
        <p:spPr>
          <a:xfrm>
            <a:off x="8170399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10DE5726-ADBA-4FCF-8EDC-3FF12CE7E44B}"/>
              </a:ext>
            </a:extLst>
          </p:cNvPr>
          <p:cNvSpPr/>
          <p:nvPr/>
        </p:nvSpPr>
        <p:spPr>
          <a:xfrm>
            <a:off x="9013095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B6BE7682-BACF-44C9-AFF0-C75C6BE0FAB5}"/>
              </a:ext>
            </a:extLst>
          </p:cNvPr>
          <p:cNvSpPr/>
          <p:nvPr/>
        </p:nvSpPr>
        <p:spPr>
          <a:xfrm>
            <a:off x="10698488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0B2EB4F2-FD98-4F28-A8A8-384A02C08209}"/>
              </a:ext>
            </a:extLst>
          </p:cNvPr>
          <p:cNvSpPr/>
          <p:nvPr/>
        </p:nvSpPr>
        <p:spPr>
          <a:xfrm>
            <a:off x="12383881" y="3756999"/>
            <a:ext cx="271124" cy="35780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4" name="Straight Arrow Connector 93">
            <a:extLst>
              <a:ext uri="{FF2B5EF4-FFF2-40B4-BE49-F238E27FC236}">
                <a16:creationId xmlns:a16="http://schemas.microsoft.com/office/drawing/2014/main" id="{993C3E01-8211-46B8-B1AC-4F3D113846AE}"/>
              </a:ext>
            </a:extLst>
          </p:cNvPr>
          <p:cNvCxnSpPr/>
          <p:nvPr/>
        </p:nvCxnSpPr>
        <p:spPr>
          <a:xfrm>
            <a:off x="278296" y="5830957"/>
            <a:ext cx="11349907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6" name="TextBox 95">
            <a:extLst>
              <a:ext uri="{FF2B5EF4-FFF2-40B4-BE49-F238E27FC236}">
                <a16:creationId xmlns:a16="http://schemas.microsoft.com/office/drawing/2014/main" id="{9B623337-4BB5-4478-A5A2-EB11E59204F0}"/>
              </a:ext>
            </a:extLst>
          </p:cNvPr>
          <p:cNvSpPr txBox="1"/>
          <p:nvPr/>
        </p:nvSpPr>
        <p:spPr>
          <a:xfrm>
            <a:off x="11294839" y="5406888"/>
            <a:ext cx="689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Time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E9DE761B-7B40-4540-B99D-D370C9CFB2EA}"/>
              </a:ext>
            </a:extLst>
          </p:cNvPr>
          <p:cNvSpPr txBox="1"/>
          <p:nvPr/>
        </p:nvSpPr>
        <p:spPr>
          <a:xfrm>
            <a:off x="405247" y="3018186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00Z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47C9EB3F-B820-4AF3-8335-A0069F788ED2}"/>
              </a:ext>
            </a:extLst>
          </p:cNvPr>
          <p:cNvSpPr txBox="1"/>
          <p:nvPr/>
        </p:nvSpPr>
        <p:spPr>
          <a:xfrm>
            <a:off x="1317208" y="2209801"/>
            <a:ext cx="447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+3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ECF3308B-2B4B-48E6-A9A8-BC05CC98B19F}"/>
              </a:ext>
            </a:extLst>
          </p:cNvPr>
          <p:cNvSpPr txBox="1"/>
          <p:nvPr/>
        </p:nvSpPr>
        <p:spPr>
          <a:xfrm>
            <a:off x="2168440" y="2209801"/>
            <a:ext cx="447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+6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B91B521A-F631-40C7-BD3B-35889D99A9B1}"/>
              </a:ext>
            </a:extLst>
          </p:cNvPr>
          <p:cNvSpPr txBox="1"/>
          <p:nvPr/>
        </p:nvSpPr>
        <p:spPr>
          <a:xfrm>
            <a:off x="2993061" y="2209801"/>
            <a:ext cx="447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+9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58DEA09E-6EAE-47CB-8E15-D906C4334EB0}"/>
              </a:ext>
            </a:extLst>
          </p:cNvPr>
          <p:cNvSpPr txBox="1"/>
          <p:nvPr/>
        </p:nvSpPr>
        <p:spPr>
          <a:xfrm>
            <a:off x="3746669" y="2209801"/>
            <a:ext cx="5757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+12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4F2EAF2A-D55E-40D8-9B3F-FBD37619BECD}"/>
              </a:ext>
            </a:extLst>
          </p:cNvPr>
          <p:cNvSpPr txBox="1"/>
          <p:nvPr/>
        </p:nvSpPr>
        <p:spPr>
          <a:xfrm>
            <a:off x="5456781" y="2209801"/>
            <a:ext cx="5757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+18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C8AD6FE1-5A17-4FA0-B384-DAF5D69CBAF0}"/>
              </a:ext>
            </a:extLst>
          </p:cNvPr>
          <p:cNvSpPr txBox="1"/>
          <p:nvPr/>
        </p:nvSpPr>
        <p:spPr>
          <a:xfrm>
            <a:off x="7142175" y="2209801"/>
            <a:ext cx="5757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+24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F6C2EAFA-3F92-4A27-8E2F-E9C4C1E7EA18}"/>
              </a:ext>
            </a:extLst>
          </p:cNvPr>
          <p:cNvSpPr txBox="1"/>
          <p:nvPr/>
        </p:nvSpPr>
        <p:spPr>
          <a:xfrm>
            <a:off x="2110608" y="3379313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06Z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8FCE14EC-F5D4-4AA0-97B3-0792C4A19EEF}"/>
              </a:ext>
            </a:extLst>
          </p:cNvPr>
          <p:cNvSpPr txBox="1"/>
          <p:nvPr/>
        </p:nvSpPr>
        <p:spPr>
          <a:xfrm>
            <a:off x="3803374" y="3756999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12Z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3137A034-519B-4739-93FC-60825A61F84A}"/>
              </a:ext>
            </a:extLst>
          </p:cNvPr>
          <p:cNvSpPr txBox="1"/>
          <p:nvPr/>
        </p:nvSpPr>
        <p:spPr>
          <a:xfrm>
            <a:off x="5509790" y="4161179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18Z</a:t>
            </a:r>
          </a:p>
        </p:txBody>
      </p:sp>
    </p:spTree>
    <p:extLst>
      <p:ext uri="{BB962C8B-B14F-4D97-AF65-F5344CB8AC3E}">
        <p14:creationId xmlns:p14="http://schemas.microsoft.com/office/powerpoint/2010/main" val="36603183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5BB28-7069-4F62-984F-8340D9AC1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More generally, we want to concatenate and slice on demand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D55715DC-CC85-4A4D-B7B1-934F7B1C0217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2"/>
          <a:stretch>
            <a:fillRect/>
          </a:stretch>
        </p:blipFill>
        <p:spPr>
          <a:xfrm>
            <a:off x="980189" y="-415096"/>
            <a:ext cx="10045619" cy="7529657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0472FA-69FB-4F5B-A65B-AA10A718A40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B80EA-DB86-D849-B86F-15DAF31F0474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2CD258-2DF5-4EB2-B18C-40EF24B907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67094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0FC57-C4A8-46EE-A84F-964659C17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/>
          <a:lstStyle/>
          <a:p>
            <a:r>
              <a:rPr lang="en-US">
                <a:cs typeface="Arial"/>
              </a:rPr>
              <a:t>Data variables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FB6C0A-93C3-4A72-877E-3074CCEABDDB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 lIns="0" tIns="0" rIns="0" bIns="0" anchor="t"/>
          <a:lstStyle/>
          <a:p>
            <a:pPr indent="-179705"/>
            <a:r>
              <a:rPr lang="en-US" dirty="0">
                <a:cs typeface="Arial"/>
              </a:rPr>
              <a:t>The </a:t>
            </a:r>
            <a:r>
              <a:rPr lang="en-US" b="1" i="1" dirty="0">
                <a:cs typeface="Arial"/>
              </a:rPr>
              <a:t>coordinates</a:t>
            </a:r>
            <a:r>
              <a:rPr lang="en-US" dirty="0">
                <a:cs typeface="Arial"/>
              </a:rPr>
              <a:t> attribute should be present even when all the coordinates are explicit dimension.</a:t>
            </a:r>
          </a:p>
          <a:p>
            <a:pPr indent="-179705"/>
            <a:r>
              <a:rPr lang="en-US" dirty="0">
                <a:cs typeface="Arial"/>
              </a:rPr>
              <a:t>The </a:t>
            </a:r>
            <a:r>
              <a:rPr lang="en-US" b="1" i="1" dirty="0" err="1">
                <a:cs typeface="Arial"/>
              </a:rPr>
              <a:t>cell_methods</a:t>
            </a:r>
            <a:r>
              <a:rPr lang="en-US" b="1" i="1" dirty="0">
                <a:cs typeface="Arial"/>
              </a:rPr>
              <a:t> </a:t>
            </a:r>
            <a:r>
              <a:rPr lang="en-US" dirty="0">
                <a:cs typeface="Arial"/>
              </a:rPr>
              <a:t>is mandatory when the data variable is post-processed (by the model itself or by subsequent tools).</a:t>
            </a:r>
          </a:p>
          <a:p>
            <a:pPr indent="-179705"/>
            <a:r>
              <a:rPr lang="en-US" dirty="0">
                <a:cs typeface="Arial"/>
              </a:rPr>
              <a:t>But the </a:t>
            </a:r>
            <a:r>
              <a:rPr lang="en-US" dirty="0" err="1">
                <a:cs typeface="Arial"/>
              </a:rPr>
              <a:t>cell_method</a:t>
            </a:r>
            <a:r>
              <a:rPr lang="en-US" dirty="0">
                <a:cs typeface="Arial"/>
              </a:rPr>
              <a:t> string can quickly become </a:t>
            </a:r>
            <a:r>
              <a:rPr lang="en-US" dirty="0" err="1">
                <a:cs typeface="Arial"/>
              </a:rPr>
              <a:t>unoractical</a:t>
            </a:r>
            <a:r>
              <a:rPr lang="en-US" dirty="0">
                <a:cs typeface="Arial"/>
              </a:rPr>
              <a:t> for complex post-processing</a:t>
            </a:r>
          </a:p>
          <a:p>
            <a:pPr indent="-179705"/>
            <a:endParaRPr lang="en-US" dirty="0">
              <a:cs typeface="Arial"/>
            </a:endParaRPr>
          </a:p>
          <a:p>
            <a:pPr marL="450295" lvl="1" indent="0">
              <a:buNone/>
            </a:pPr>
            <a:r>
              <a:rPr lang="en-US" dirty="0">
                <a:cs typeface="Arial"/>
              </a:rPr>
              <a:t>Example: probability of at least 20mn total precipitation in the last 24hours</a:t>
            </a:r>
          </a:p>
          <a:p>
            <a:pPr marL="450295" lvl="1" indent="0">
              <a:buNone/>
            </a:pPr>
            <a:r>
              <a:rPr lang="en-US" dirty="0">
                <a:cs typeface="Arial"/>
              </a:rPr>
              <a:t>	                probability of surface temperature to be at least more than 1.5 standard deviation from climatological values</a:t>
            </a:r>
          </a:p>
          <a:p>
            <a:pPr marL="450295" lvl="1" indent="0">
              <a:buNone/>
            </a:pPr>
            <a:r>
              <a:rPr lang="en-US" dirty="0">
                <a:cs typeface="Arial"/>
              </a:rPr>
              <a:t>                Extreme Forecast Indexes (EFI)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814818-B859-4FC2-96D3-462EAABBA4E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B3214F-8871-4865-A8EB-1342FADEE7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</p:spTree>
    <p:extLst>
      <p:ext uri="{BB962C8B-B14F-4D97-AF65-F5344CB8AC3E}">
        <p14:creationId xmlns:p14="http://schemas.microsoft.com/office/powerpoint/2010/main" val="27437222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60499A-17D1-45FD-8919-96E83AD41F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/>
          <a:lstStyle/>
          <a:p>
            <a:r>
              <a:rPr lang="en-GB" dirty="0"/>
              <a:t>Need for other type of coordinates or concepts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48E8C8-A27A-46CD-9170-73FA6CEC7F8E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 lIns="0" tIns="0" rIns="0" bIns="0" anchor="t"/>
          <a:lstStyle/>
          <a:p>
            <a:pPr indent="-179705"/>
            <a:r>
              <a:rPr lang="en-GB" dirty="0">
                <a:cs typeface="Arial"/>
              </a:rPr>
              <a:t>We also defines other types of coordinates to represent ordered list or unordered collections</a:t>
            </a:r>
          </a:p>
          <a:p>
            <a:pPr indent="-179705"/>
            <a:r>
              <a:rPr lang="en-GB" dirty="0">
                <a:cs typeface="Arial"/>
              </a:rPr>
              <a:t>Few examples are:</a:t>
            </a:r>
          </a:p>
          <a:p>
            <a:pPr marL="629920" lvl="1" indent="-269875"/>
            <a:r>
              <a:rPr lang="en-GB" dirty="0">
                <a:cs typeface="Arial"/>
              </a:rPr>
              <a:t>Ensemble member</a:t>
            </a:r>
          </a:p>
          <a:p>
            <a:pPr marL="629920" lvl="1" indent="-269875"/>
            <a:r>
              <a:rPr lang="en-GB" dirty="0">
                <a:cs typeface="Arial"/>
              </a:rPr>
              <a:t>Reforecast model date or version</a:t>
            </a:r>
          </a:p>
          <a:p>
            <a:pPr marL="629920" lvl="1" indent="-269875"/>
            <a:r>
              <a:rPr lang="en-GB" dirty="0">
                <a:cs typeface="Arial"/>
              </a:rPr>
              <a:t>Model origin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6FF72F-A12E-4849-8DA7-F4713797822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A5EA60-72E2-47E4-83B1-6C04CDD973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</p:spTree>
    <p:extLst>
      <p:ext uri="{BB962C8B-B14F-4D97-AF65-F5344CB8AC3E}">
        <p14:creationId xmlns:p14="http://schemas.microsoft.com/office/powerpoint/2010/main" val="19355317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85A0D-B229-4580-A07E-F2255BC993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Where to go from here at ECMWF: what we need…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655F7C-828B-4FD1-AC24-D1D1A0D26170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GB" dirty="0"/>
              <a:t>Improve how the various time concepts are encoded: it is not straightforward to determine in CF if the content of a file is an analysis, a forecast, a reforecast, a collection of one of the previous types mentioned, or something else.</a:t>
            </a:r>
          </a:p>
          <a:p>
            <a:pPr indent="0">
              <a:buNone/>
            </a:pPr>
            <a:endParaRPr lang="en-GB" dirty="0"/>
          </a:p>
          <a:p>
            <a:r>
              <a:rPr lang="en-GB" dirty="0"/>
              <a:t>Improve the consistency in the </a:t>
            </a:r>
            <a:r>
              <a:rPr lang="en-GB" b="1" i="1" dirty="0" err="1"/>
              <a:t>standard_name</a:t>
            </a:r>
            <a:r>
              <a:rPr lang="en-GB" b="1" i="1" dirty="0"/>
              <a:t> </a:t>
            </a:r>
            <a:r>
              <a:rPr lang="en-GB" dirty="0"/>
              <a:t>table: some standard names are really long and sometimes they contain post processing information or sign convention !</a:t>
            </a:r>
          </a:p>
          <a:p>
            <a:pPr lvl="1"/>
            <a:endParaRPr lang="en-GB" dirty="0"/>
          </a:p>
          <a:p>
            <a:r>
              <a:rPr lang="en-GB" dirty="0"/>
              <a:t>Replace the </a:t>
            </a:r>
            <a:r>
              <a:rPr lang="en-GB" b="1" i="1" dirty="0" err="1"/>
              <a:t>cell_methods</a:t>
            </a:r>
            <a:r>
              <a:rPr lang="en-GB" b="1" i="1" dirty="0"/>
              <a:t> </a:t>
            </a:r>
            <a:r>
              <a:rPr lang="en-GB" dirty="0"/>
              <a:t>attribute by either a set of attributes or by an external dummy variable with attributes </a:t>
            </a:r>
          </a:p>
          <a:p>
            <a:pPr lvl="1"/>
            <a:r>
              <a:rPr lang="en-GB" dirty="0"/>
              <a:t>one long string to fit it all is not working for complex or multiple post processing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175882-CC02-4497-B19D-64BFDEF9CB1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7E2D41-432B-47E4-8D91-B54834AA03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851994DA-9D1B-4776-8737-1D523E5817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2372" y="2513112"/>
            <a:ext cx="18473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19665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619C339C-8077-47FD-9111-8A92ACC0B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1D04B4E-9751-4F6D-AB91-D14EF0E3C524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indent="0" algn="ctr">
              <a:buNone/>
            </a:pPr>
            <a:r>
              <a:rPr lang="en-GB" sz="4400" dirty="0"/>
              <a:t>Where to go from here?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4EA88E-3C7C-402C-97DB-0F82F48B1B7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fld id="{E4AB80EA-DB86-D849-B86F-15DAF31F0474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095963-7E9F-4700-BB19-98304D7D23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prstGeom prst="rect">
            <a:avLst/>
          </a:prstGeom>
        </p:spPr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33717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1FA78-CF49-49AD-9D72-E75BBC7F8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D21AA4-1223-45DC-ACC1-C6C649121FF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029600" y="6308255"/>
            <a:ext cx="2159224" cy="216000"/>
          </a:xfrm>
        </p:spPr>
        <p:txBody>
          <a:bodyPr/>
          <a:lstStyle/>
          <a:p>
            <a:fld id="{E4AB80EA-DB86-D849-B86F-15DAF31F0474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53F25F-5887-4B92-A087-80E82FF8E1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9C62DBC-F25D-4F83-9B7B-1D31F04DAA25}"/>
              </a:ext>
            </a:extLst>
          </p:cNvPr>
          <p:cNvSpPr/>
          <p:nvPr/>
        </p:nvSpPr>
        <p:spPr>
          <a:xfrm>
            <a:off x="1070062" y="5115339"/>
            <a:ext cx="9879548" cy="9276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Storage backend (HDF)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3824FD3-7985-4A25-B4EB-2B8CD32288C3}"/>
              </a:ext>
            </a:extLst>
          </p:cNvPr>
          <p:cNvSpPr/>
          <p:nvPr/>
        </p:nvSpPr>
        <p:spPr>
          <a:xfrm>
            <a:off x="1070062" y="4072797"/>
            <a:ext cx="9879548" cy="9276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/>
              <a:t>NetCDF</a:t>
            </a:r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92D2CE6-9D88-4A45-A220-76976747D2CD}"/>
              </a:ext>
            </a:extLst>
          </p:cNvPr>
          <p:cNvSpPr/>
          <p:nvPr/>
        </p:nvSpPr>
        <p:spPr>
          <a:xfrm>
            <a:off x="1070062" y="2367649"/>
            <a:ext cx="9879548" cy="159025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CF Convention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BFEEE41-EECC-4F7C-AE18-489CF1A6E607}"/>
              </a:ext>
            </a:extLst>
          </p:cNvPr>
          <p:cNvSpPr/>
          <p:nvPr/>
        </p:nvSpPr>
        <p:spPr>
          <a:xfrm>
            <a:off x="1070062" y="1325107"/>
            <a:ext cx="9879548" cy="9276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Tons of profile “based on CF” (CMIP, ECMWF, CF Radial, etc.)</a:t>
            </a:r>
          </a:p>
        </p:txBody>
      </p:sp>
    </p:spTree>
    <p:extLst>
      <p:ext uri="{BB962C8B-B14F-4D97-AF65-F5344CB8AC3E}">
        <p14:creationId xmlns:p14="http://schemas.microsoft.com/office/powerpoint/2010/main" val="42387927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1FA78-CF49-49AD-9D72-E75BBC7F8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D21AA4-1223-45DC-ACC1-C6C649121FF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029600" y="6308255"/>
            <a:ext cx="2159224" cy="216000"/>
          </a:xfrm>
        </p:spPr>
        <p:txBody>
          <a:bodyPr/>
          <a:lstStyle/>
          <a:p>
            <a:fld id="{E4AB80EA-DB86-D849-B86F-15DAF31F0474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53F25F-5887-4B92-A087-80E82FF8E1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9C62DBC-F25D-4F83-9B7B-1D31F04DAA25}"/>
              </a:ext>
            </a:extLst>
          </p:cNvPr>
          <p:cNvSpPr/>
          <p:nvPr/>
        </p:nvSpPr>
        <p:spPr>
          <a:xfrm>
            <a:off x="1070062" y="5115339"/>
            <a:ext cx="9879548" cy="9276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Storage backend (HDF)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3824FD3-7985-4A25-B4EB-2B8CD32288C3}"/>
              </a:ext>
            </a:extLst>
          </p:cNvPr>
          <p:cNvSpPr/>
          <p:nvPr/>
        </p:nvSpPr>
        <p:spPr>
          <a:xfrm>
            <a:off x="1070062" y="4072797"/>
            <a:ext cx="9879548" cy="9276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/>
              <a:t>NetCDF</a:t>
            </a:r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92D2CE6-9D88-4A45-A220-76976747D2CD}"/>
              </a:ext>
            </a:extLst>
          </p:cNvPr>
          <p:cNvSpPr/>
          <p:nvPr/>
        </p:nvSpPr>
        <p:spPr>
          <a:xfrm>
            <a:off x="1070062" y="2367649"/>
            <a:ext cx="9879548" cy="159025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CF Convention</a:t>
            </a:r>
          </a:p>
        </p:txBody>
      </p:sp>
    </p:spTree>
    <p:extLst>
      <p:ext uri="{BB962C8B-B14F-4D97-AF65-F5344CB8AC3E}">
        <p14:creationId xmlns:p14="http://schemas.microsoft.com/office/powerpoint/2010/main" val="3773535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1FA78-CF49-49AD-9D72-E75BBC7F8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D21AA4-1223-45DC-ACC1-C6C649121FF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029600" y="6308255"/>
            <a:ext cx="2159224" cy="216000"/>
          </a:xfrm>
        </p:spPr>
        <p:txBody>
          <a:bodyPr/>
          <a:lstStyle/>
          <a:p>
            <a:fld id="{E4AB80EA-DB86-D849-B86F-15DAF31F0474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53F25F-5887-4B92-A087-80E82FF8E1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9C62DBC-F25D-4F83-9B7B-1D31F04DAA25}"/>
              </a:ext>
            </a:extLst>
          </p:cNvPr>
          <p:cNvSpPr/>
          <p:nvPr/>
        </p:nvSpPr>
        <p:spPr>
          <a:xfrm>
            <a:off x="1070062" y="5115339"/>
            <a:ext cx="9879548" cy="9276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Storage backend (HDF)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3824FD3-7985-4A25-B4EB-2B8CD32288C3}"/>
              </a:ext>
            </a:extLst>
          </p:cNvPr>
          <p:cNvSpPr/>
          <p:nvPr/>
        </p:nvSpPr>
        <p:spPr>
          <a:xfrm>
            <a:off x="1070062" y="4076504"/>
            <a:ext cx="9879548" cy="9276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/>
              <a:t>NetCDF</a:t>
            </a:r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7CBC112-6791-416B-9510-BEDCEE3B6BD6}"/>
              </a:ext>
            </a:extLst>
          </p:cNvPr>
          <p:cNvSpPr/>
          <p:nvPr/>
        </p:nvSpPr>
        <p:spPr>
          <a:xfrm>
            <a:off x="1076690" y="3037669"/>
            <a:ext cx="9879548" cy="9276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CF structure/standard (attributes, </a:t>
            </a:r>
            <a:r>
              <a:rPr lang="en-GB" dirty="0" err="1"/>
              <a:t>Cf</a:t>
            </a:r>
            <a:r>
              <a:rPr lang="en-GB" dirty="0"/>
              <a:t> data model, etc.)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C5F95CB-8B06-4518-9AD3-2BF812D36A8C}"/>
              </a:ext>
            </a:extLst>
          </p:cNvPr>
          <p:cNvSpPr/>
          <p:nvPr/>
        </p:nvSpPr>
        <p:spPr>
          <a:xfrm>
            <a:off x="1076690" y="1998834"/>
            <a:ext cx="9879548" cy="9276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CF controlled vocabularies</a:t>
            </a:r>
          </a:p>
        </p:txBody>
      </p:sp>
    </p:spTree>
    <p:extLst>
      <p:ext uri="{BB962C8B-B14F-4D97-AF65-F5344CB8AC3E}">
        <p14:creationId xmlns:p14="http://schemas.microsoft.com/office/powerpoint/2010/main" val="33145170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1FA78-CF49-49AD-9D72-E75BBC7F8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One possible way of working together….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D21AA4-1223-45DC-ACC1-C6C649121FF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029600" y="6308255"/>
            <a:ext cx="2159224" cy="216000"/>
          </a:xfrm>
        </p:spPr>
        <p:txBody>
          <a:bodyPr/>
          <a:lstStyle/>
          <a:p>
            <a:fld id="{E4AB80EA-DB86-D849-B86F-15DAF31F0474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53F25F-5887-4B92-A087-80E82FF8E1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9C62DBC-F25D-4F83-9B7B-1D31F04DAA25}"/>
              </a:ext>
            </a:extLst>
          </p:cNvPr>
          <p:cNvSpPr/>
          <p:nvPr/>
        </p:nvSpPr>
        <p:spPr>
          <a:xfrm>
            <a:off x="1076690" y="5115339"/>
            <a:ext cx="9879548" cy="9276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Storage backend (HDF)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3824FD3-7985-4A25-B4EB-2B8CD32288C3}"/>
              </a:ext>
            </a:extLst>
          </p:cNvPr>
          <p:cNvSpPr/>
          <p:nvPr/>
        </p:nvSpPr>
        <p:spPr>
          <a:xfrm>
            <a:off x="1076690" y="4076504"/>
            <a:ext cx="9879548" cy="9276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/>
              <a:t>NetCDF</a:t>
            </a:r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7CBC112-6791-416B-9510-BEDCEE3B6BD6}"/>
              </a:ext>
            </a:extLst>
          </p:cNvPr>
          <p:cNvSpPr/>
          <p:nvPr/>
        </p:nvSpPr>
        <p:spPr>
          <a:xfrm>
            <a:off x="1076690" y="3037669"/>
            <a:ext cx="9879548" cy="9276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CF structure/standard (attributes, </a:t>
            </a:r>
            <a:r>
              <a:rPr lang="en-GB" dirty="0" err="1"/>
              <a:t>Cf</a:t>
            </a:r>
            <a:r>
              <a:rPr lang="en-GB" dirty="0"/>
              <a:t> data model, etc.)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C5F95CB-8B06-4518-9AD3-2BF812D36A8C}"/>
              </a:ext>
            </a:extLst>
          </p:cNvPr>
          <p:cNvSpPr/>
          <p:nvPr/>
        </p:nvSpPr>
        <p:spPr>
          <a:xfrm>
            <a:off x="1076690" y="1953802"/>
            <a:ext cx="4688006" cy="9276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CF vocabularies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C4688D-F3A8-4201-89D2-EC01F6FEF159}"/>
              </a:ext>
            </a:extLst>
          </p:cNvPr>
          <p:cNvSpPr/>
          <p:nvPr/>
        </p:nvSpPr>
        <p:spPr>
          <a:xfrm>
            <a:off x="6268232" y="1953802"/>
            <a:ext cx="4688006" cy="9276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WMO vocabularies</a:t>
            </a:r>
          </a:p>
        </p:txBody>
      </p:sp>
    </p:spTree>
    <p:extLst>
      <p:ext uri="{BB962C8B-B14F-4D97-AF65-F5344CB8AC3E}">
        <p14:creationId xmlns:p14="http://schemas.microsoft.com/office/powerpoint/2010/main" val="17233331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590953-2049-4C1A-A726-C9E8AE529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happens if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F71332-983B-4045-99A9-31D419D06013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GB" dirty="0"/>
              <a:t>WMO needs (really badly) a new “structure” or “feature” requiring amending the underlying level?</a:t>
            </a:r>
          </a:p>
          <a:p>
            <a:pPr lvl="1"/>
            <a:r>
              <a:rPr lang="en-GB" dirty="0"/>
              <a:t>If it follows the CF philosophy and extend CF without violating the CF model  -&gt; we are good</a:t>
            </a:r>
          </a:p>
          <a:p>
            <a:pPr lvl="1"/>
            <a:r>
              <a:rPr lang="en-GB" dirty="0"/>
              <a:t>But what if is not the case?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3EAAF0-E472-4509-81EF-A478471EA26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B80EA-DB86-D849-B86F-15DAF31F0474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E8A152-FFF1-4BBD-A790-1FFC99DC23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27135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280CC7-24F3-4EF4-91C5-DB1F8ACCB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Concluding remarks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CAB124-257B-4691-8B3F-4AAF749B47D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9416DD-2895-4655-B8AA-0A8154B91F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D3547F62-1387-4F7B-B799-FC22EE1EEEDC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GB" dirty="0"/>
              <a:t>ECMWF </a:t>
            </a:r>
            <a:r>
              <a:rPr lang="en-GB" dirty="0" err="1"/>
              <a:t>NetCDF</a:t>
            </a:r>
            <a:r>
              <a:rPr lang="en-GB" dirty="0"/>
              <a:t> profile is not another attempt to create a new universal convention</a:t>
            </a:r>
          </a:p>
          <a:p>
            <a:r>
              <a:rPr lang="en-GB" dirty="0"/>
              <a:t>It could be used as a starting point to building the WMO profile at least for the NWP part.</a:t>
            </a:r>
          </a:p>
          <a:p>
            <a:r>
              <a:rPr lang="en-GB" dirty="0"/>
              <a:t>Some work still to be done to bring all the basic concepts we need for the NWP community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B2CC5E5F-3E61-44FE-AFCE-299DB82B95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7657" y="2895563"/>
            <a:ext cx="5714286" cy="323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488220"/>
      </p:ext>
    </p:extLst>
  </p:cSld>
  <p:clrMapOvr>
    <a:masterClrMapping/>
  </p:clrMapOvr>
</p:sld>
</file>

<file path=ppt/theme/theme1.xml><?xml version="1.0" encoding="utf-8"?>
<a:theme xmlns:a="http://schemas.openxmlformats.org/drawingml/2006/main" name="ECMWF Dark 16:9 gre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ECMWF_16.9_dark_grey.potx" id="{24F062EE-6EF0-4F7E-967A-3DF58B1904E0}" vid="{51EFC176-5E09-43DA-9663-AD7E5F099B4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ECMWF_16.9_dark_grey</Template>
  <TotalTime>2549</TotalTime>
  <Words>1268</Words>
  <Application>Microsoft Office PowerPoint</Application>
  <PresentationFormat>Custom</PresentationFormat>
  <Paragraphs>195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Calibri</vt:lpstr>
      <vt:lpstr>ECMWF Dark 16:9 grey</vt:lpstr>
      <vt:lpstr>PowerPoint Presentation</vt:lpstr>
      <vt:lpstr>Usage of NetCDF  @ ECMWF</vt:lpstr>
      <vt:lpstr>The only exception: Ocean data</vt:lpstr>
      <vt:lpstr>Usage of NetCDF for Copernicus (covered by P.-A. presentation)</vt:lpstr>
      <vt:lpstr>The ECMWF NetCDF “profile”</vt:lpstr>
      <vt:lpstr>Spatiotemporal Coordinates </vt:lpstr>
      <vt:lpstr>Time: Only 1 Time axis but several time coordinates</vt:lpstr>
      <vt:lpstr>Time in NWP</vt:lpstr>
      <vt:lpstr>Time: getting one Forecast</vt:lpstr>
      <vt:lpstr>Time: getting the best possible estimate (merged forecast)</vt:lpstr>
      <vt:lpstr>Time: comparing forecast with various reference time but same valid time</vt:lpstr>
      <vt:lpstr>More generally, we want to concatenate and slice on demand</vt:lpstr>
      <vt:lpstr>Data variables</vt:lpstr>
      <vt:lpstr>Need for other type of coordinates or concepts</vt:lpstr>
      <vt:lpstr>Where to go from here at ECMWF: what we need…</vt:lpstr>
      <vt:lpstr>PowerPoint Presentation</vt:lpstr>
      <vt:lpstr>PowerPoint Presentation</vt:lpstr>
      <vt:lpstr>PowerPoint Presentation</vt:lpstr>
      <vt:lpstr>PowerPoint Presentation</vt:lpstr>
      <vt:lpstr>One possible way of working together….</vt:lpstr>
      <vt:lpstr>What happens if</vt:lpstr>
      <vt:lpstr>Concluding remarks</vt:lpstr>
    </vt:vector>
  </TitlesOfParts>
  <Company>ECMWF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Sebastien Villaume</dc:creator>
  <cp:lastModifiedBy>Sebastien Villaume</cp:lastModifiedBy>
  <cp:revision>44</cp:revision>
  <dcterms:created xsi:type="dcterms:W3CDTF">2019-09-18T17:03:00Z</dcterms:created>
  <dcterms:modified xsi:type="dcterms:W3CDTF">2019-09-20T13:23:08Z</dcterms:modified>
</cp:coreProperties>
</file>