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9" r:id="rId2"/>
    <p:sldId id="264" r:id="rId3"/>
    <p:sldId id="265" r:id="rId4"/>
    <p:sldId id="266" r:id="rId5"/>
    <p:sldId id="272" r:id="rId6"/>
    <p:sldId id="273" r:id="rId7"/>
    <p:sldId id="277" r:id="rId8"/>
    <p:sldId id="274" r:id="rId9"/>
    <p:sldId id="278" r:id="rId10"/>
    <p:sldId id="275" r:id="rId11"/>
    <p:sldId id="268" r:id="rId12"/>
    <p:sldId id="276" r:id="rId1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756"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81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1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81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22B45C4-BC43-4AEE-971C-73FEEFBF937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F8B6FDD8-F36F-42EF-9EE8-65A269226226}"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5C575D40-9A29-4BAC-84FC-560D4ABAF70D}"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0B3DA5C4-C13E-4962-9FC3-2185762AA9C4}"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3FFBA6EF-72E1-4BF0-AFE3-BCAEA1E3FCC8}"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C479946D-C97D-463F-80EC-C2553E2FF312}"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8924C8DB-A050-4E2F-8EB4-2C7CD03B9537}"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0681396B-4066-4FF6-BC69-F7327429DC2A}"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C32B871E-D6A5-42AF-874C-E51D0589E488}"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796A5A4F-CDC7-411A-A16C-7A198C95EE5B}"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9BA08F01-1065-4A26-B350-8A5085825891}"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05EA0E93-8DE9-4EEF-885A-373FD8C04185}"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5CA2470B-FD9E-43E4-8570-83F144174003}"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827088" y="1773238"/>
            <a:ext cx="7416800" cy="523220"/>
          </a:xfrm>
          <a:prstGeom prst="rect">
            <a:avLst/>
          </a:prstGeom>
          <a:noFill/>
          <a:ln w="9525">
            <a:noFill/>
            <a:miter lim="800000"/>
            <a:headEnd/>
            <a:tailEnd/>
          </a:ln>
        </p:spPr>
        <p:txBody>
          <a:bodyPr>
            <a:spAutoFit/>
          </a:bodyPr>
          <a:lstStyle/>
          <a:p>
            <a:pPr algn="ctr"/>
            <a:r>
              <a:rPr lang="en-US" sz="2800" b="1" dirty="0" smtClean="0"/>
              <a:t>CF governance and WMO</a:t>
            </a:r>
            <a:endParaRPr lang="en-US" sz="2800" b="1" dirty="0"/>
          </a:p>
        </p:txBody>
      </p:sp>
      <p:sp>
        <p:nvSpPr>
          <p:cNvPr id="2051" name="Text Box 3"/>
          <p:cNvSpPr txBox="1">
            <a:spLocks noChangeArrowheads="1"/>
          </p:cNvSpPr>
          <p:nvPr/>
        </p:nvSpPr>
        <p:spPr bwMode="auto">
          <a:xfrm>
            <a:off x="755328" y="2708920"/>
            <a:ext cx="7560319" cy="1708160"/>
          </a:xfrm>
          <a:prstGeom prst="rect">
            <a:avLst/>
          </a:prstGeom>
          <a:noFill/>
          <a:ln w="9525">
            <a:noFill/>
            <a:miter lim="800000"/>
            <a:headEnd/>
            <a:tailEnd/>
          </a:ln>
        </p:spPr>
        <p:txBody>
          <a:bodyPr wrap="square">
            <a:spAutoFit/>
          </a:bodyPr>
          <a:lstStyle/>
          <a:p>
            <a:pPr algn="ctr">
              <a:spcBef>
                <a:spcPct val="50000"/>
              </a:spcBef>
            </a:pPr>
            <a:r>
              <a:rPr lang="en-GB" sz="2000" b="1" dirty="0"/>
              <a:t>Jonathan </a:t>
            </a:r>
            <a:r>
              <a:rPr lang="en-GB" sz="2000" b="1" dirty="0" smtClean="0"/>
              <a:t>Gregory</a:t>
            </a:r>
            <a:endParaRPr lang="en-GB" sz="2000" b="1" baseline="30000" dirty="0"/>
          </a:p>
          <a:p>
            <a:pPr algn="ctr"/>
            <a:r>
              <a:rPr lang="en-GB" sz="2000" dirty="0" smtClean="0"/>
              <a:t>NCAS-Climate</a:t>
            </a:r>
            <a:r>
              <a:rPr lang="en-GB" sz="2000" dirty="0"/>
              <a:t>, University of </a:t>
            </a:r>
            <a:r>
              <a:rPr lang="en-GB" sz="2000" dirty="0" smtClean="0"/>
              <a:t>Reading, UK</a:t>
            </a:r>
            <a:endParaRPr lang="en-GB" sz="2000" dirty="0"/>
          </a:p>
          <a:p>
            <a:pPr algn="ctr"/>
            <a:r>
              <a:rPr lang="en-GB" sz="2000" dirty="0" smtClean="0"/>
              <a:t>Met </a:t>
            </a:r>
            <a:r>
              <a:rPr lang="en-GB" sz="2000" dirty="0"/>
              <a:t>Office Hadley Centre, </a:t>
            </a:r>
            <a:r>
              <a:rPr lang="en-GB" sz="2000" dirty="0" smtClean="0"/>
              <a:t>Exeter, UK</a:t>
            </a:r>
          </a:p>
          <a:p>
            <a:pPr algn="ctr">
              <a:spcBef>
                <a:spcPts val="600"/>
              </a:spcBef>
            </a:pPr>
            <a:r>
              <a:rPr lang="en-US" sz="2000" dirty="0" smtClean="0"/>
              <a:t>on behalf of the CF governance panel: Karl Taylor (chair),</a:t>
            </a:r>
          </a:p>
          <a:p>
            <a:pPr algn="ctr"/>
            <a:r>
              <a:rPr lang="en-US" sz="2000" dirty="0" smtClean="0"/>
              <a:t>Ethan Davis, Jonathan Gregory, Bryan Lawrence, Rich </a:t>
            </a:r>
            <a:r>
              <a:rPr lang="en-US" sz="2000" dirty="0" err="1" smtClean="0"/>
              <a:t>Signell</a:t>
            </a:r>
            <a:endParaRPr lang="en-GB" sz="2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75544" y="1052736"/>
            <a:ext cx="7920880" cy="5186035"/>
          </a:xfrm>
          <a:prstGeom prst="rect">
            <a:avLst/>
          </a:prstGeom>
          <a:noFill/>
        </p:spPr>
        <p:txBody>
          <a:bodyPr wrap="square" rtlCol="0">
            <a:spAutoFit/>
          </a:bodyPr>
          <a:lstStyle/>
          <a:p>
            <a:pPr>
              <a:spcBef>
                <a:spcPts val="600"/>
              </a:spcBef>
            </a:pPr>
            <a:r>
              <a:rPr lang="en-GB" dirty="0"/>
              <a:t>CF is a convention for the use of </a:t>
            </a:r>
            <a:r>
              <a:rPr lang="en-GB" dirty="0" err="1"/>
              <a:t>netCDF</a:t>
            </a:r>
            <a:r>
              <a:rPr lang="en-GB" dirty="0"/>
              <a:t> </a:t>
            </a:r>
            <a:r>
              <a:rPr lang="en-GB" dirty="0" smtClean="0"/>
              <a:t>files and a metadata convention.</a:t>
            </a:r>
            <a:endParaRPr lang="en-GB" dirty="0"/>
          </a:p>
          <a:p>
            <a:pPr>
              <a:spcBef>
                <a:spcPts val="600"/>
              </a:spcBef>
            </a:pPr>
            <a:r>
              <a:rPr lang="en-GB" dirty="0" smtClean="0"/>
              <a:t>CF is designed to promote the processing and sharing of geoscientific datasets. Originally intended for climate and forecast data from atmosphere and ocean models, it has been expanded for use with observational data and in other aspects of Earth science.</a:t>
            </a:r>
          </a:p>
          <a:p>
            <a:pPr>
              <a:spcBef>
                <a:spcPts val="600"/>
              </a:spcBef>
            </a:pPr>
            <a:r>
              <a:rPr lang="en-GB" dirty="0" smtClean="0"/>
              <a:t>Many modelling centres </a:t>
            </a:r>
            <a:r>
              <a:rPr lang="en-GB" dirty="0"/>
              <a:t>previously had (and some still have) their own data format. </a:t>
            </a:r>
            <a:r>
              <a:rPr lang="en-GB" dirty="0" err="1"/>
              <a:t>NetCDF</a:t>
            </a:r>
            <a:r>
              <a:rPr lang="en-GB" dirty="0"/>
              <a:t> is attractive because it is portable, binary, easily translatable to and from ASCII, and supported by a lot of freely available software.</a:t>
            </a:r>
            <a:endParaRPr lang="en-US" dirty="0"/>
          </a:p>
          <a:p>
            <a:pPr>
              <a:spcBef>
                <a:spcPts val="600"/>
              </a:spcBef>
            </a:pPr>
            <a:r>
              <a:rPr lang="en-GB" dirty="0" smtClean="0"/>
              <a:t>CF began in 1999, building on earlier conventions (COARDS, GDT and CSM). First public version October 2003, latest version 1.7 in August 2017.</a:t>
            </a:r>
            <a:endParaRPr lang="en-US" dirty="0"/>
          </a:p>
          <a:p>
            <a:pPr>
              <a:spcBef>
                <a:spcPts val="600"/>
              </a:spcBef>
            </a:pPr>
            <a:r>
              <a:rPr lang="en-US" dirty="0" err="1"/>
              <a:t>Unidata</a:t>
            </a:r>
            <a:r>
              <a:rPr lang="en-US" dirty="0"/>
              <a:t>, NASA and OGC endorse CF.</a:t>
            </a:r>
          </a:p>
          <a:p>
            <a:pPr>
              <a:spcBef>
                <a:spcPts val="600"/>
              </a:spcBef>
            </a:pPr>
            <a:r>
              <a:rPr lang="en-US" dirty="0" smtClean="0"/>
              <a:t>CF has been adopted by many projects. An important one is the Coupled Model </a:t>
            </a:r>
            <a:r>
              <a:rPr lang="en-US" dirty="0" err="1" smtClean="0"/>
              <a:t>Intercomparison</a:t>
            </a:r>
            <a:r>
              <a:rPr lang="en-US" dirty="0" smtClean="0"/>
              <a:t> Project (of the World Climate Research </a:t>
            </a:r>
            <a:r>
              <a:rPr lang="en-US" dirty="0" err="1" smtClean="0"/>
              <a:t>Programme</a:t>
            </a:r>
            <a:r>
              <a:rPr lang="en-US" dirty="0" smtClean="0"/>
              <a:t> of WMO/IOC-UNESO/ISC), a collaboration of climate </a:t>
            </a:r>
            <a:r>
              <a:rPr lang="en-US" dirty="0" err="1" smtClean="0"/>
              <a:t>centres</a:t>
            </a:r>
            <a:r>
              <a:rPr lang="en-US" dirty="0" smtClean="0"/>
              <a:t> worldwide that underlies much climate research and informs the assessments of the Inter-governmental Panel on Climate Change. The CMIP5 dataset is 4.2 PB of CF-</a:t>
            </a:r>
            <a:r>
              <a:rPr lang="en-US" dirty="0" err="1" smtClean="0"/>
              <a:t>netCDF</a:t>
            </a:r>
            <a:r>
              <a:rPr lang="en-US" dirty="0" smtClean="0"/>
              <a:t> data, hosted by the Earth System Grid.</a:t>
            </a:r>
            <a:endParaRPr lang="en-GB" i="1" dirty="0"/>
          </a:p>
        </p:txBody>
      </p:sp>
      <p:sp>
        <p:nvSpPr>
          <p:cNvPr id="6" name="Text Box 2"/>
          <p:cNvSpPr txBox="1">
            <a:spLocks noChangeArrowheads="1"/>
          </p:cNvSpPr>
          <p:nvPr/>
        </p:nvSpPr>
        <p:spPr bwMode="auto">
          <a:xfrm>
            <a:off x="827584" y="476672"/>
            <a:ext cx="7416800" cy="461665"/>
          </a:xfrm>
          <a:prstGeom prst="rect">
            <a:avLst/>
          </a:prstGeom>
          <a:noFill/>
          <a:ln w="9525">
            <a:noFill/>
            <a:miter lim="800000"/>
            <a:headEnd/>
            <a:tailEnd/>
          </a:ln>
        </p:spPr>
        <p:txBody>
          <a:bodyPr>
            <a:spAutoFit/>
          </a:bodyPr>
          <a:lstStyle/>
          <a:p>
            <a:pPr algn="ctr"/>
            <a:r>
              <a:rPr lang="en-US" sz="2400" dirty="0"/>
              <a:t>Origin and applications of CF</a:t>
            </a:r>
            <a:r>
              <a:rPr lang="en-GB" sz="2400" dirty="0"/>
              <a:t> </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827584" y="476672"/>
            <a:ext cx="7416800" cy="461665"/>
          </a:xfrm>
          <a:prstGeom prst="rect">
            <a:avLst/>
          </a:prstGeom>
          <a:noFill/>
          <a:ln w="9525">
            <a:noFill/>
            <a:miter lim="800000"/>
            <a:headEnd/>
            <a:tailEnd/>
          </a:ln>
        </p:spPr>
        <p:txBody>
          <a:bodyPr>
            <a:spAutoFit/>
          </a:bodyPr>
          <a:lstStyle/>
          <a:p>
            <a:pPr algn="ctr"/>
            <a:r>
              <a:rPr lang="en-US" sz="2400" dirty="0" smtClean="0"/>
              <a:t>Purposes and principles of CF</a:t>
            </a:r>
            <a:endParaRPr lang="en-US" sz="2400" dirty="0"/>
          </a:p>
        </p:txBody>
      </p:sp>
      <p:sp>
        <p:nvSpPr>
          <p:cNvPr id="3" name="TextBox 2"/>
          <p:cNvSpPr txBox="1"/>
          <p:nvPr/>
        </p:nvSpPr>
        <p:spPr>
          <a:xfrm>
            <a:off x="611560" y="1052736"/>
            <a:ext cx="7920880" cy="5216813"/>
          </a:xfrm>
          <a:prstGeom prst="rect">
            <a:avLst/>
          </a:prstGeom>
          <a:noFill/>
        </p:spPr>
        <p:txBody>
          <a:bodyPr wrap="square" rtlCol="0">
            <a:spAutoFit/>
          </a:bodyPr>
          <a:lstStyle/>
          <a:p>
            <a:pPr>
              <a:spcBef>
                <a:spcPts val="600"/>
              </a:spcBef>
            </a:pPr>
            <a:r>
              <a:rPr lang="en-US" dirty="0" smtClean="0"/>
              <a:t>CF metadata is mostly for </a:t>
            </a:r>
            <a:r>
              <a:rPr lang="en-GB" dirty="0" smtClean="0"/>
              <a:t>“use” of data, rather than “discovery”.</a:t>
            </a:r>
          </a:p>
          <a:p>
            <a:pPr>
              <a:spcBef>
                <a:spcPts val="600"/>
              </a:spcBef>
            </a:pPr>
            <a:r>
              <a:rPr lang="en-GB" i="1" dirty="0" smtClean="0"/>
              <a:t>The </a:t>
            </a:r>
            <a:r>
              <a:rPr lang="en-GB" i="1" dirty="0"/>
              <a:t>conventions define metadata that provide a definitive description of what the data in each variable represents, and of the spatial and temporal properties of the data. This enables users of data from different sources to decide which quantities are comparable, and facilitates building applications with powerful extraction, </a:t>
            </a:r>
            <a:r>
              <a:rPr lang="en-GB" i="1" dirty="0" err="1"/>
              <a:t>regridding</a:t>
            </a:r>
            <a:r>
              <a:rPr lang="en-GB" i="1" dirty="0"/>
              <a:t>, and display </a:t>
            </a:r>
            <a:r>
              <a:rPr lang="en-GB" i="1" dirty="0" smtClean="0"/>
              <a:t>capabilities.</a:t>
            </a:r>
          </a:p>
          <a:p>
            <a:pPr>
              <a:spcBef>
                <a:spcPts val="600"/>
              </a:spcBef>
            </a:pPr>
            <a:r>
              <a:rPr lang="en-GB" dirty="0" smtClean="0"/>
              <a:t>Data </a:t>
            </a:r>
            <a:r>
              <a:rPr lang="en-GB" dirty="0"/>
              <a:t>should be </a:t>
            </a:r>
            <a:r>
              <a:rPr lang="en-GB" dirty="0" smtClean="0"/>
              <a:t>self-describing, needing no external tables for interpretation.</a:t>
            </a:r>
          </a:p>
          <a:p>
            <a:pPr>
              <a:spcBef>
                <a:spcPts val="600"/>
              </a:spcBef>
            </a:pPr>
            <a:r>
              <a:rPr lang="en-GB" dirty="0"/>
              <a:t>Metadata should be readable by humans and easily parsed by programs.</a:t>
            </a:r>
          </a:p>
          <a:p>
            <a:pPr>
              <a:spcBef>
                <a:spcPts val="600"/>
              </a:spcBef>
            </a:pPr>
            <a:r>
              <a:rPr lang="en-GB" dirty="0" smtClean="0"/>
              <a:t>Avoid </a:t>
            </a:r>
            <a:r>
              <a:rPr lang="en-GB" dirty="0"/>
              <a:t>being </a:t>
            </a:r>
            <a:r>
              <a:rPr lang="en-GB" dirty="0" smtClean="0"/>
              <a:t>onerous </a:t>
            </a:r>
            <a:r>
              <a:rPr lang="en-GB" dirty="0"/>
              <a:t>for </a:t>
            </a:r>
            <a:r>
              <a:rPr lang="en-GB" dirty="0" smtClean="0"/>
              <a:t>data-writers</a:t>
            </a:r>
            <a:r>
              <a:rPr lang="en-GB" dirty="0"/>
              <a:t> and limit </a:t>
            </a:r>
            <a:r>
              <a:rPr lang="en-GB" dirty="0" smtClean="0"/>
              <a:t>the possibilities for mistakes.</a:t>
            </a:r>
          </a:p>
          <a:p>
            <a:pPr>
              <a:spcBef>
                <a:spcPts val="600"/>
              </a:spcBef>
            </a:pPr>
            <a:r>
              <a:rPr lang="en-GB" dirty="0" smtClean="0"/>
              <a:t>Minimise redundancy to reduce </a:t>
            </a:r>
            <a:r>
              <a:rPr lang="en-GB" dirty="0"/>
              <a:t>the chance of </a:t>
            </a:r>
            <a:r>
              <a:rPr lang="en-GB" dirty="0" smtClean="0"/>
              <a:t>inconsistency.</a:t>
            </a:r>
          </a:p>
          <a:p>
            <a:pPr>
              <a:spcBef>
                <a:spcPts val="600"/>
              </a:spcBef>
            </a:pPr>
            <a:r>
              <a:rPr lang="en-GB" dirty="0"/>
              <a:t>Develop conventions only for existing common use-cases.</a:t>
            </a:r>
          </a:p>
          <a:p>
            <a:pPr>
              <a:spcBef>
                <a:spcPts val="600"/>
              </a:spcBef>
            </a:pPr>
            <a:r>
              <a:rPr lang="en-GB" dirty="0" smtClean="0"/>
              <a:t>Provide conventions to allow data-writers to describe the data they want to provide, rather than prescribing what data they should provide.</a:t>
            </a:r>
          </a:p>
          <a:p>
            <a:pPr>
              <a:spcBef>
                <a:spcPts val="600"/>
              </a:spcBef>
            </a:pPr>
            <a:r>
              <a:rPr lang="en-GB" dirty="0" smtClean="0"/>
              <a:t>Resist providing new ways to do something we can already do.</a:t>
            </a:r>
          </a:p>
          <a:p>
            <a:pPr>
              <a:spcBef>
                <a:spcPts val="600"/>
              </a:spcBef>
            </a:pPr>
            <a:r>
              <a:rPr lang="en-GB" dirty="0" smtClean="0"/>
              <a:t>Maintain backward-compatibility if possible––so far, it has been possible, and all existing data complies with the latest version.</a:t>
            </a:r>
            <a:endParaRPr lang="en-GB" dirty="0"/>
          </a:p>
        </p:txBody>
      </p:sp>
    </p:spTree>
    <p:extLst>
      <p:ext uri="{BB962C8B-B14F-4D97-AF65-F5344CB8AC3E}">
        <p14:creationId xmlns:p14="http://schemas.microsoft.com/office/powerpoint/2010/main" val="51100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a:spLocks noChangeArrowheads="1"/>
          </p:cNvSpPr>
          <p:nvPr/>
        </p:nvSpPr>
        <p:spPr bwMode="auto">
          <a:xfrm>
            <a:off x="827584" y="476672"/>
            <a:ext cx="7416800" cy="461665"/>
          </a:xfrm>
          <a:prstGeom prst="rect">
            <a:avLst/>
          </a:prstGeom>
          <a:noFill/>
          <a:ln w="9525">
            <a:noFill/>
            <a:miter lim="800000"/>
            <a:headEnd/>
            <a:tailEnd/>
          </a:ln>
        </p:spPr>
        <p:txBody>
          <a:bodyPr>
            <a:spAutoFit/>
          </a:bodyPr>
          <a:lstStyle/>
          <a:p>
            <a:pPr algn="ctr"/>
            <a:r>
              <a:rPr lang="en-US" sz="2400" dirty="0" smtClean="0"/>
              <a:t>Components of CF</a:t>
            </a:r>
            <a:endParaRPr lang="en-US" sz="2400" dirty="0"/>
          </a:p>
        </p:txBody>
      </p:sp>
      <p:sp>
        <p:nvSpPr>
          <p:cNvPr id="4" name="TextBox 3"/>
          <p:cNvSpPr txBox="1"/>
          <p:nvPr/>
        </p:nvSpPr>
        <p:spPr>
          <a:xfrm>
            <a:off x="611560" y="1052736"/>
            <a:ext cx="8136904" cy="5170646"/>
          </a:xfrm>
          <a:prstGeom prst="rect">
            <a:avLst/>
          </a:prstGeom>
          <a:noFill/>
        </p:spPr>
        <p:txBody>
          <a:bodyPr wrap="square" rtlCol="0">
            <a:spAutoFit/>
          </a:bodyPr>
          <a:lstStyle/>
          <a:p>
            <a:pPr>
              <a:spcBef>
                <a:spcPts val="600"/>
              </a:spcBef>
            </a:pPr>
            <a:r>
              <a:rPr lang="en-GB" dirty="0"/>
              <a:t>C</a:t>
            </a:r>
            <a:r>
              <a:rPr lang="en-GB" dirty="0" smtClean="0"/>
              <a:t>onventions document, version 1.7 has 151 pages, </a:t>
            </a:r>
            <a:r>
              <a:rPr lang="en-GB" dirty="0" err="1" smtClean="0"/>
              <a:t>AsciiDoc</a:t>
            </a:r>
            <a:r>
              <a:rPr lang="en-GB" dirty="0" smtClean="0"/>
              <a:t> source in GitHub</a:t>
            </a:r>
          </a:p>
          <a:p>
            <a:pPr>
              <a:spcBef>
                <a:spcPts val="600"/>
              </a:spcBef>
            </a:pPr>
            <a:r>
              <a:rPr lang="en-GB" dirty="0"/>
              <a:t>C</a:t>
            </a:r>
            <a:r>
              <a:rPr lang="en-GB" dirty="0" smtClean="0"/>
              <a:t>onformance requirements and recommendations</a:t>
            </a:r>
          </a:p>
          <a:p>
            <a:pPr>
              <a:spcBef>
                <a:spcPts val="600"/>
              </a:spcBef>
            </a:pPr>
            <a:r>
              <a:rPr lang="en-GB" dirty="0"/>
              <a:t>C</a:t>
            </a:r>
            <a:r>
              <a:rPr lang="en-GB" dirty="0" smtClean="0"/>
              <a:t>ontrolled vocabularies, especially</a:t>
            </a:r>
          </a:p>
          <a:p>
            <a:pPr>
              <a:spcBef>
                <a:spcPts val="600"/>
              </a:spcBef>
            </a:pPr>
            <a:r>
              <a:rPr lang="en-GB" dirty="0"/>
              <a:t> </a:t>
            </a:r>
            <a:r>
              <a:rPr lang="en-GB" dirty="0" smtClean="0"/>
              <a:t>  Standard name table, version 66 has 4363 entries, each with a definition e.g.</a:t>
            </a:r>
          </a:p>
          <a:p>
            <a:pPr>
              <a:spcBef>
                <a:spcPts val="0"/>
              </a:spcBef>
            </a:pPr>
            <a:r>
              <a:rPr lang="en-GB" sz="1600" dirty="0"/>
              <a:t> </a:t>
            </a:r>
            <a:r>
              <a:rPr lang="en-GB" sz="1600" dirty="0" smtClean="0"/>
              <a:t>  </a:t>
            </a:r>
            <a:r>
              <a:rPr lang="en-GB" sz="1600" dirty="0" err="1" smtClean="0">
                <a:latin typeface="Courier New" panose="02070309020205020404" pitchFamily="49" charset="0"/>
                <a:cs typeface="Courier New" panose="02070309020205020404" pitchFamily="49" charset="0"/>
              </a:rPr>
              <a:t>air_temperature</a:t>
            </a:r>
            <a:r>
              <a:rPr lang="en-GB" sz="1600" dirty="0" smtClean="0"/>
              <a:t> </a:t>
            </a:r>
            <a:r>
              <a:rPr lang="en-GB" sz="1600" dirty="0" smtClean="0">
                <a:latin typeface="+mj-lt"/>
              </a:rPr>
              <a:t>(</a:t>
            </a:r>
            <a:r>
              <a:rPr lang="en-GB" sz="1600" dirty="0" smtClean="0">
                <a:latin typeface="Courier New" panose="02070309020205020404" pitchFamily="49" charset="0"/>
                <a:cs typeface="Courier New" panose="02070309020205020404" pitchFamily="49" charset="0"/>
              </a:rPr>
              <a:t>K</a:t>
            </a:r>
            <a:r>
              <a:rPr lang="en-GB" sz="1600" dirty="0" smtClean="0"/>
              <a:t>)</a:t>
            </a:r>
          </a:p>
          <a:p>
            <a:pPr>
              <a:spcBef>
                <a:spcPts val="0"/>
              </a:spcBef>
            </a:pPr>
            <a:r>
              <a:rPr lang="en-GB" sz="1600" dirty="0"/>
              <a:t> </a:t>
            </a:r>
            <a:r>
              <a:rPr lang="en-GB" sz="1600" dirty="0" smtClean="0"/>
              <a:t>  </a:t>
            </a:r>
            <a:r>
              <a:rPr lang="en-GB" sz="1600" dirty="0" err="1" smtClean="0">
                <a:latin typeface="Courier New" panose="02070309020205020404" pitchFamily="49" charset="0"/>
                <a:cs typeface="Courier New" panose="02070309020205020404" pitchFamily="49" charset="0"/>
              </a:rPr>
              <a:t>toa_net_downward_shortwave_flux_assuming_clear_sky</a:t>
            </a:r>
            <a:r>
              <a:rPr lang="en-GB" sz="1600" dirty="0" smtClean="0"/>
              <a:t>  (</a:t>
            </a:r>
            <a:r>
              <a:rPr lang="en-GB" sz="1600" dirty="0" smtClean="0">
                <a:latin typeface="Courier New" panose="02070309020205020404" pitchFamily="49" charset="0"/>
                <a:cs typeface="Courier New" panose="02070309020205020404" pitchFamily="49" charset="0"/>
              </a:rPr>
              <a:t>W m-2</a:t>
            </a:r>
            <a:r>
              <a:rPr lang="en-GB" sz="1600" dirty="0" smtClean="0"/>
              <a:t>)</a:t>
            </a:r>
          </a:p>
          <a:p>
            <a:pPr>
              <a:spcBef>
                <a:spcPts val="0"/>
              </a:spcBef>
            </a:pPr>
            <a:r>
              <a:rPr lang="en-GB" sz="1600" dirty="0"/>
              <a:t> </a:t>
            </a:r>
            <a:r>
              <a:rPr lang="en-GB" sz="1600" dirty="0" smtClean="0"/>
              <a:t>  </a:t>
            </a:r>
            <a:r>
              <a:rPr lang="en-GB" sz="1600" dirty="0" err="1" smtClean="0">
                <a:latin typeface="Courier New" panose="02070309020205020404" pitchFamily="49" charset="0"/>
                <a:cs typeface="Courier New" panose="02070309020205020404" pitchFamily="49" charset="0"/>
              </a:rPr>
              <a:t>tendency_of_ocean_mole_content_of_calcite_expressed_as_carbon</a:t>
            </a:r>
            <a:r>
              <a:rPr lang="en-GB" sz="1600" dirty="0" smtClean="0">
                <a:latin typeface="Courier New" panose="02070309020205020404" pitchFamily="49" charset="0"/>
                <a:cs typeface="Courier New" panose="02070309020205020404" pitchFamily="49" charset="0"/>
              </a:rPr>
              <a:t>_</a:t>
            </a:r>
          </a:p>
          <a:p>
            <a:pPr>
              <a:spcBef>
                <a:spcPts val="0"/>
              </a:spcBef>
            </a:pPr>
            <a:r>
              <a:rPr lang="en-GB" sz="1600" dirty="0">
                <a:latin typeface="Courier New" panose="02070309020205020404" pitchFamily="49" charset="0"/>
                <a:cs typeface="Courier New" panose="02070309020205020404" pitchFamily="49" charset="0"/>
              </a:rPr>
              <a:t> </a:t>
            </a:r>
            <a:r>
              <a:rPr lang="en-GB" sz="1600" dirty="0" smtClean="0">
                <a:latin typeface="Courier New" panose="02070309020205020404" pitchFamily="49" charset="0"/>
                <a:cs typeface="Courier New" panose="02070309020205020404" pitchFamily="49" charset="0"/>
              </a:rPr>
              <a:t>  </a:t>
            </a:r>
            <a:r>
              <a:rPr lang="en-GB" sz="1600" dirty="0" err="1" smtClean="0">
                <a:latin typeface="Courier New" panose="02070309020205020404" pitchFamily="49" charset="0"/>
                <a:cs typeface="Courier New" panose="02070309020205020404" pitchFamily="49" charset="0"/>
              </a:rPr>
              <a:t>due_to_biological_production</a:t>
            </a:r>
            <a:r>
              <a:rPr lang="en-GB" sz="1600" dirty="0" smtClean="0">
                <a:latin typeface="Courier New" panose="02070309020205020404" pitchFamily="49" charset="0"/>
                <a:cs typeface="Courier New" panose="02070309020205020404" pitchFamily="49" charset="0"/>
              </a:rPr>
              <a:t> </a:t>
            </a:r>
            <a:r>
              <a:rPr lang="en-GB" sz="1600" dirty="0" smtClean="0"/>
              <a:t>(</a:t>
            </a:r>
            <a:r>
              <a:rPr lang="en-GB" sz="1600" dirty="0" err="1" smtClean="0">
                <a:latin typeface="Courier New" panose="02070309020205020404" pitchFamily="49" charset="0"/>
                <a:cs typeface="Courier New" panose="02070309020205020404" pitchFamily="49" charset="0"/>
              </a:rPr>
              <a:t>mol</a:t>
            </a:r>
            <a:r>
              <a:rPr lang="en-GB" sz="1600" dirty="0" smtClean="0">
                <a:latin typeface="Courier New" panose="02070309020205020404" pitchFamily="49" charset="0"/>
                <a:cs typeface="Courier New" panose="02070309020205020404" pitchFamily="49" charset="0"/>
              </a:rPr>
              <a:t> m-2 s-1</a:t>
            </a:r>
            <a:r>
              <a:rPr lang="en-GB" sz="1600" dirty="0" smtClean="0"/>
              <a:t>)</a:t>
            </a:r>
          </a:p>
          <a:p>
            <a:pPr>
              <a:spcBef>
                <a:spcPts val="0"/>
              </a:spcBef>
            </a:pPr>
            <a:r>
              <a:rPr lang="en-GB" sz="1600" dirty="0"/>
              <a:t> </a:t>
            </a:r>
            <a:r>
              <a:rPr lang="en-GB" sz="1600" dirty="0" smtClean="0"/>
              <a:t>  </a:t>
            </a:r>
            <a:r>
              <a:rPr lang="en-GB" dirty="0" smtClean="0"/>
              <a:t>NB The standard name is </a:t>
            </a:r>
            <a:r>
              <a:rPr lang="en-GB" dirty="0" smtClean="0">
                <a:solidFill>
                  <a:srgbClr val="FF0000"/>
                </a:solidFill>
              </a:rPr>
              <a:t>only one part</a:t>
            </a:r>
            <a:r>
              <a:rPr lang="en-GB" dirty="0" smtClean="0"/>
              <a:t> of the description of the data.</a:t>
            </a:r>
          </a:p>
          <a:p>
            <a:pPr>
              <a:spcBef>
                <a:spcPts val="600"/>
              </a:spcBef>
            </a:pPr>
            <a:r>
              <a:rPr lang="en-GB" dirty="0" smtClean="0"/>
              <a:t>Data model (CFDM), presented by David </a:t>
            </a:r>
            <a:r>
              <a:rPr lang="en-GB" dirty="0" err="1" smtClean="0"/>
              <a:t>Hassell</a:t>
            </a:r>
            <a:r>
              <a:rPr lang="en-GB" dirty="0" smtClean="0"/>
              <a:t>, independent of </a:t>
            </a:r>
            <a:r>
              <a:rPr lang="en-GB" dirty="0" err="1" smtClean="0"/>
              <a:t>netCDF</a:t>
            </a:r>
            <a:endParaRPr lang="en-GB" dirty="0" smtClean="0"/>
          </a:p>
          <a:p>
            <a:pPr>
              <a:spcBef>
                <a:spcPts val="600"/>
              </a:spcBef>
            </a:pPr>
            <a:r>
              <a:rPr lang="en-GB" dirty="0" smtClean="0"/>
              <a:t>Supporting software, especially</a:t>
            </a:r>
          </a:p>
          <a:p>
            <a:pPr>
              <a:spcBef>
                <a:spcPts val="600"/>
              </a:spcBef>
            </a:pPr>
            <a:r>
              <a:rPr lang="en-GB" dirty="0"/>
              <a:t>   </a:t>
            </a:r>
            <a:r>
              <a:rPr lang="en-GB" dirty="0" smtClean="0"/>
              <a:t>CFDM python library (ncas-cms.github.io/</a:t>
            </a:r>
            <a:r>
              <a:rPr lang="en-GB" dirty="0" err="1" smtClean="0"/>
              <a:t>cfdm</a:t>
            </a:r>
            <a:r>
              <a:rPr lang="en-GB" dirty="0" smtClean="0"/>
              <a:t>), a reference implementation</a:t>
            </a:r>
          </a:p>
          <a:p>
            <a:pPr>
              <a:spcBef>
                <a:spcPts val="600"/>
              </a:spcBef>
            </a:pPr>
            <a:r>
              <a:rPr lang="en-GB" dirty="0"/>
              <a:t>   CF-checker </a:t>
            </a:r>
            <a:r>
              <a:rPr lang="en-GB" dirty="0" smtClean="0"/>
              <a:t>(github.com/</a:t>
            </a:r>
            <a:r>
              <a:rPr lang="en-GB" dirty="0" err="1" smtClean="0"/>
              <a:t>cedadev</a:t>
            </a:r>
            <a:r>
              <a:rPr lang="en-GB" dirty="0" smtClean="0"/>
              <a:t>/</a:t>
            </a:r>
            <a:r>
              <a:rPr lang="en-GB" dirty="0" err="1" smtClean="0"/>
              <a:t>cf</a:t>
            </a:r>
            <a:r>
              <a:rPr lang="en-GB" dirty="0" smtClean="0"/>
              <a:t>-checker), a </a:t>
            </a:r>
            <a:r>
              <a:rPr lang="en-GB" dirty="0"/>
              <a:t>utility to verify </a:t>
            </a:r>
            <a:r>
              <a:rPr lang="en-GB" dirty="0" smtClean="0"/>
              <a:t>compliance</a:t>
            </a:r>
          </a:p>
          <a:p>
            <a:pPr>
              <a:spcBef>
                <a:spcPts val="600"/>
              </a:spcBef>
            </a:pPr>
            <a:r>
              <a:rPr lang="en-GB" dirty="0" smtClean="0"/>
              <a:t>Website (cfconventions.org), maintained in GitHub, including</a:t>
            </a:r>
          </a:p>
          <a:p>
            <a:pPr>
              <a:spcBef>
                <a:spcPts val="600"/>
              </a:spcBef>
            </a:pPr>
            <a:r>
              <a:rPr lang="en-GB" dirty="0"/>
              <a:t> </a:t>
            </a:r>
            <a:r>
              <a:rPr lang="en-GB" dirty="0" smtClean="0"/>
              <a:t>  Links to all the above</a:t>
            </a:r>
          </a:p>
          <a:p>
            <a:pPr>
              <a:spcBef>
                <a:spcPts val="600"/>
              </a:spcBef>
            </a:pPr>
            <a:r>
              <a:rPr lang="en-GB" dirty="0"/>
              <a:t> </a:t>
            </a:r>
            <a:r>
              <a:rPr lang="en-GB" dirty="0" smtClean="0"/>
              <a:t>  Discussion of changes</a:t>
            </a:r>
            <a:r>
              <a:rPr lang="en-GB" dirty="0"/>
              <a:t> </a:t>
            </a:r>
            <a:r>
              <a:rPr lang="en-GB" dirty="0" smtClean="0"/>
              <a:t>and description of governance</a:t>
            </a:r>
          </a:p>
        </p:txBody>
      </p:sp>
    </p:spTree>
    <p:extLst>
      <p:ext uri="{BB962C8B-B14F-4D97-AF65-F5344CB8AC3E}">
        <p14:creationId xmlns:p14="http://schemas.microsoft.com/office/powerpoint/2010/main" val="1144916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4">
                                            <p:txEl>
                                              <p:pRg st="13" end="13"/>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
                                            <p:txEl>
                                              <p:pRg st="14" end="14"/>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827584" y="476672"/>
            <a:ext cx="7416800" cy="461665"/>
          </a:xfrm>
          <a:prstGeom prst="rect">
            <a:avLst/>
          </a:prstGeom>
          <a:noFill/>
          <a:ln w="9525">
            <a:noFill/>
            <a:miter lim="800000"/>
            <a:headEnd/>
            <a:tailEnd/>
          </a:ln>
        </p:spPr>
        <p:txBody>
          <a:bodyPr>
            <a:spAutoFit/>
          </a:bodyPr>
          <a:lstStyle/>
          <a:p>
            <a:pPr algn="ctr"/>
            <a:r>
              <a:rPr lang="en-US" sz="2400" dirty="0" smtClean="0"/>
              <a:t>CF community and discussion</a:t>
            </a:r>
            <a:endParaRPr lang="en-US" sz="2400" dirty="0"/>
          </a:p>
        </p:txBody>
      </p:sp>
      <p:sp>
        <p:nvSpPr>
          <p:cNvPr id="3" name="TextBox 2"/>
          <p:cNvSpPr txBox="1"/>
          <p:nvPr/>
        </p:nvSpPr>
        <p:spPr>
          <a:xfrm>
            <a:off x="611560" y="1052736"/>
            <a:ext cx="7920880" cy="4278094"/>
          </a:xfrm>
          <a:prstGeom prst="rect">
            <a:avLst/>
          </a:prstGeom>
          <a:noFill/>
        </p:spPr>
        <p:txBody>
          <a:bodyPr wrap="square" rtlCol="0">
            <a:spAutoFit/>
          </a:bodyPr>
          <a:lstStyle/>
          <a:p>
            <a:pPr>
              <a:spcBef>
                <a:spcPts val="600"/>
              </a:spcBef>
            </a:pPr>
            <a:r>
              <a:rPr lang="en-GB" dirty="0" smtClean="0"/>
              <a:t>The community comprises all who use CF or contribute to its development.</a:t>
            </a:r>
          </a:p>
          <a:p>
            <a:pPr>
              <a:spcBef>
                <a:spcPts val="600"/>
              </a:spcBef>
            </a:pPr>
            <a:r>
              <a:rPr lang="en-GB" dirty="0" smtClean="0"/>
              <a:t>Discussion of changes to the convention and the standard name table is online in </a:t>
            </a:r>
            <a:r>
              <a:rPr lang="en-GB" dirty="0" smtClean="0"/>
              <a:t>public, involving dozens of people. </a:t>
            </a:r>
            <a:r>
              <a:rPr lang="en-GB" dirty="0" smtClean="0"/>
              <a:t>Recently there has been an annual workshop too.</a:t>
            </a:r>
          </a:p>
          <a:p>
            <a:pPr>
              <a:spcBef>
                <a:spcPts val="600"/>
              </a:spcBef>
            </a:pPr>
            <a:r>
              <a:rPr lang="en-GB" dirty="0" smtClean="0"/>
              <a:t>Anyone can make a make a proposal for change as a GitHub issue (that’s about to become so––previously by </a:t>
            </a:r>
            <a:r>
              <a:rPr lang="en-GB" dirty="0" err="1" smtClean="0"/>
              <a:t>trac</a:t>
            </a:r>
            <a:r>
              <a:rPr lang="en-GB" dirty="0" smtClean="0"/>
              <a:t> and email list).</a:t>
            </a:r>
          </a:p>
          <a:p>
            <a:pPr>
              <a:spcBef>
                <a:spcPts val="600"/>
              </a:spcBef>
            </a:pPr>
            <a:r>
              <a:rPr lang="en-GB" dirty="0" smtClean="0"/>
              <a:t>The manager of standard names (Alison </a:t>
            </a:r>
            <a:r>
              <a:rPr lang="en-GB" dirty="0" err="1" smtClean="0"/>
              <a:t>Pamment</a:t>
            </a:r>
            <a:r>
              <a:rPr lang="en-GB" dirty="0" smtClean="0"/>
              <a:t>) updates the standard name table several times a year with agreed changes. Contributions leading to agreed changes have been made by 156 individuals so far.</a:t>
            </a:r>
          </a:p>
          <a:p>
            <a:pPr>
              <a:spcBef>
                <a:spcPts val="600"/>
              </a:spcBef>
            </a:pPr>
            <a:r>
              <a:rPr lang="en-GB" dirty="0" smtClean="0"/>
              <a:t>Following migration to GitHub, the updating procedure for the conventions has not quite been settled. The manager of conventions (David </a:t>
            </a:r>
            <a:r>
              <a:rPr lang="en-GB" dirty="0" err="1" smtClean="0"/>
              <a:t>Hassell</a:t>
            </a:r>
            <a:r>
              <a:rPr lang="en-GB" dirty="0" smtClean="0"/>
              <a:t>) and others are working on this. An update is expected once or twice a year in future. The last update incorporated ~30 changes agreed over four years. The conventions now have ten authors in addition to the original five.</a:t>
            </a:r>
          </a:p>
        </p:txBody>
      </p:sp>
    </p:spTree>
    <p:extLst>
      <p:ext uri="{BB962C8B-B14F-4D97-AF65-F5344CB8AC3E}">
        <p14:creationId xmlns:p14="http://schemas.microsoft.com/office/powerpoint/2010/main" val="4094960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827584" y="476672"/>
            <a:ext cx="7416800" cy="461665"/>
          </a:xfrm>
          <a:prstGeom prst="rect">
            <a:avLst/>
          </a:prstGeom>
          <a:noFill/>
          <a:ln w="9525">
            <a:noFill/>
            <a:miter lim="800000"/>
            <a:headEnd/>
            <a:tailEnd/>
          </a:ln>
        </p:spPr>
        <p:txBody>
          <a:bodyPr>
            <a:spAutoFit/>
          </a:bodyPr>
          <a:lstStyle/>
          <a:p>
            <a:pPr algn="ctr"/>
            <a:r>
              <a:rPr lang="en-US" sz="2400" dirty="0" smtClean="0"/>
              <a:t>CF governance</a:t>
            </a:r>
            <a:endParaRPr lang="en-US" sz="2400" dirty="0"/>
          </a:p>
        </p:txBody>
      </p:sp>
      <p:sp>
        <p:nvSpPr>
          <p:cNvPr id="4" name="TextBox 3"/>
          <p:cNvSpPr txBox="1"/>
          <p:nvPr/>
        </p:nvSpPr>
        <p:spPr>
          <a:xfrm>
            <a:off x="906300" y="1813466"/>
            <a:ext cx="7184984" cy="369332"/>
          </a:xfrm>
          <a:prstGeom prst="rect">
            <a:avLst/>
          </a:prstGeom>
          <a:noFill/>
          <a:ln w="38100">
            <a:solidFill>
              <a:schemeClr val="tx1"/>
            </a:solidFill>
          </a:ln>
        </p:spPr>
        <p:txBody>
          <a:bodyPr wrap="square" rtlCol="0">
            <a:spAutoFit/>
          </a:bodyPr>
          <a:lstStyle/>
          <a:p>
            <a:pPr algn="ctr"/>
            <a:r>
              <a:rPr lang="en-GB" dirty="0" smtClean="0">
                <a:solidFill>
                  <a:srgbClr val="FF0000"/>
                </a:solidFill>
              </a:rPr>
              <a:t>WMO/WCRP Working Group on Coupled Modelling</a:t>
            </a:r>
          </a:p>
        </p:txBody>
      </p:sp>
      <p:sp>
        <p:nvSpPr>
          <p:cNvPr id="5" name="TextBox 4"/>
          <p:cNvSpPr txBox="1"/>
          <p:nvPr/>
        </p:nvSpPr>
        <p:spPr>
          <a:xfrm>
            <a:off x="908492" y="2182798"/>
            <a:ext cx="7182792" cy="2308324"/>
          </a:xfrm>
          <a:prstGeom prst="rect">
            <a:avLst/>
          </a:prstGeom>
          <a:noFill/>
          <a:ln w="38100">
            <a:solidFill>
              <a:schemeClr val="tx1"/>
            </a:solidFill>
          </a:ln>
        </p:spPr>
        <p:txBody>
          <a:bodyPr wrap="square" rtlCol="0">
            <a:spAutoFit/>
          </a:bodyPr>
          <a:lstStyle/>
          <a:p>
            <a:pPr algn="ctr"/>
            <a:r>
              <a:rPr lang="en-GB" dirty="0" smtClean="0">
                <a:solidFill>
                  <a:srgbClr val="FF0000"/>
                </a:solidFill>
              </a:rPr>
              <a:t>CF governance panel</a:t>
            </a:r>
          </a:p>
          <a:p>
            <a:pPr algn="ctr"/>
            <a:r>
              <a:rPr lang="en-GB" dirty="0" smtClean="0"/>
              <a:t>Nominees of contributing organisations, CF committee chair, others</a:t>
            </a:r>
          </a:p>
          <a:p>
            <a:pPr algn="ctr"/>
            <a:r>
              <a:rPr lang="en-GB" i="1" dirty="0" smtClean="0"/>
              <a:t>Responsible for stewardship of CF and its constitution</a:t>
            </a:r>
          </a:p>
          <a:p>
            <a:pPr algn="ctr"/>
            <a:r>
              <a:rPr lang="en-GB" i="1" dirty="0" smtClean="0"/>
              <a:t>Promote the use of CF by WCRP and other communities</a:t>
            </a:r>
          </a:p>
          <a:p>
            <a:pPr algn="ctr"/>
            <a:r>
              <a:rPr lang="en-GB" i="1" dirty="0" smtClean="0"/>
              <a:t>Attempt </a:t>
            </a:r>
            <a:r>
              <a:rPr lang="en-GB" i="1" dirty="0"/>
              <a:t>to influence developing metadata standards of </a:t>
            </a:r>
            <a:r>
              <a:rPr lang="en-GB" i="1" dirty="0" smtClean="0"/>
              <a:t>WMO</a:t>
            </a:r>
          </a:p>
          <a:p>
            <a:pPr algn="ctr"/>
            <a:r>
              <a:rPr lang="en-GB" i="1" dirty="0" smtClean="0"/>
              <a:t>Encourage </a:t>
            </a:r>
            <a:r>
              <a:rPr lang="en-GB" i="1" dirty="0"/>
              <a:t>continued support of CF by benevolent </a:t>
            </a:r>
            <a:r>
              <a:rPr lang="en-GB" i="1" dirty="0" smtClean="0"/>
              <a:t>organisations</a:t>
            </a:r>
          </a:p>
          <a:p>
            <a:pPr algn="ctr"/>
            <a:r>
              <a:rPr lang="en-GB" i="1" dirty="0" smtClean="0"/>
              <a:t>Appoint the CF committee(s), having regarding </a:t>
            </a:r>
            <a:r>
              <a:rPr lang="en-GB" i="1" dirty="0"/>
              <a:t>to </a:t>
            </a:r>
            <a:r>
              <a:rPr lang="en-GB" i="1" dirty="0" smtClean="0"/>
              <a:t>relevant expertise, representation </a:t>
            </a:r>
            <a:r>
              <a:rPr lang="en-GB" i="1" dirty="0"/>
              <a:t>of a variety of communities and </a:t>
            </a:r>
            <a:r>
              <a:rPr lang="en-GB" i="1" dirty="0" smtClean="0"/>
              <a:t>geographical spread.</a:t>
            </a:r>
          </a:p>
        </p:txBody>
      </p:sp>
      <p:sp>
        <p:nvSpPr>
          <p:cNvPr id="6" name="TextBox 5"/>
          <p:cNvSpPr txBox="1"/>
          <p:nvPr/>
        </p:nvSpPr>
        <p:spPr>
          <a:xfrm>
            <a:off x="910684" y="4491122"/>
            <a:ext cx="7182792" cy="1754326"/>
          </a:xfrm>
          <a:prstGeom prst="rect">
            <a:avLst/>
          </a:prstGeom>
          <a:noFill/>
          <a:ln w="38100">
            <a:solidFill>
              <a:schemeClr val="tx1"/>
            </a:solidFill>
          </a:ln>
        </p:spPr>
        <p:txBody>
          <a:bodyPr wrap="square" rtlCol="0">
            <a:spAutoFit/>
          </a:bodyPr>
          <a:lstStyle/>
          <a:p>
            <a:pPr algn="ctr"/>
            <a:r>
              <a:rPr lang="en-GB" dirty="0" smtClean="0">
                <a:solidFill>
                  <a:srgbClr val="FF0000"/>
                </a:solidFill>
              </a:rPr>
              <a:t>CF (conventions and standard names) committee</a:t>
            </a:r>
            <a:endParaRPr lang="en-GB" dirty="0"/>
          </a:p>
          <a:p>
            <a:pPr algn="ctr"/>
            <a:r>
              <a:rPr lang="en-GB" dirty="0" smtClean="0"/>
              <a:t>13 members at present, including the two secretaries of CF</a:t>
            </a:r>
          </a:p>
          <a:p>
            <a:pPr algn="ctr"/>
            <a:r>
              <a:rPr lang="en-GB" dirty="0" smtClean="0">
                <a:solidFill>
                  <a:schemeClr val="bg1">
                    <a:lumMod val="75000"/>
                  </a:schemeClr>
                </a:solidFill>
              </a:rPr>
              <a:t>Chair serves for 3 years, members for 5, reappointment possible</a:t>
            </a:r>
          </a:p>
          <a:p>
            <a:pPr algn="ctr"/>
            <a:r>
              <a:rPr lang="en-GB" i="1" dirty="0" smtClean="0"/>
              <a:t>Responsible for the content of and for publishing the standard</a:t>
            </a:r>
          </a:p>
          <a:p>
            <a:pPr algn="ctr"/>
            <a:r>
              <a:rPr lang="en-GB" i="1" dirty="0" smtClean="0"/>
              <a:t>Oversee and contribute to debate and maintain public records of it</a:t>
            </a:r>
          </a:p>
          <a:p>
            <a:pPr algn="ctr"/>
            <a:r>
              <a:rPr lang="en-GB" i="1" dirty="0" smtClean="0"/>
              <a:t>Decide and publish the rules for changes</a:t>
            </a:r>
          </a:p>
        </p:txBody>
      </p:sp>
      <p:sp>
        <p:nvSpPr>
          <p:cNvPr id="8" name="TextBox 7"/>
          <p:cNvSpPr txBox="1"/>
          <p:nvPr/>
        </p:nvSpPr>
        <p:spPr>
          <a:xfrm>
            <a:off x="611560" y="1052736"/>
            <a:ext cx="7920880" cy="646331"/>
          </a:xfrm>
          <a:prstGeom prst="rect">
            <a:avLst/>
          </a:prstGeom>
          <a:noFill/>
        </p:spPr>
        <p:txBody>
          <a:bodyPr wrap="square" rtlCol="0">
            <a:spAutoFit/>
          </a:bodyPr>
          <a:lstStyle/>
          <a:p>
            <a:pPr>
              <a:spcBef>
                <a:spcPts val="600"/>
              </a:spcBef>
            </a:pPr>
            <a:r>
              <a:rPr lang="en-GB" dirty="0" smtClean="0"/>
              <a:t>In its early years CF </a:t>
            </a:r>
            <a:r>
              <a:rPr lang="en-GB" dirty="0"/>
              <a:t>was </a:t>
            </a:r>
            <a:r>
              <a:rPr lang="en-GB" dirty="0" smtClean="0"/>
              <a:t>governed </a:t>
            </a:r>
            <a:r>
              <a:rPr lang="en-GB" dirty="0"/>
              <a:t>by its </a:t>
            </a:r>
            <a:r>
              <a:rPr lang="en-GB" dirty="0" smtClean="0"/>
              <a:t>five original </a:t>
            </a:r>
            <a:r>
              <a:rPr lang="en-GB" dirty="0"/>
              <a:t>authors. The current governance structure was set up in </a:t>
            </a:r>
            <a:r>
              <a:rPr lang="en-GB" dirty="0" smtClean="0"/>
              <a:t>2007.</a:t>
            </a:r>
            <a:endParaRPr lang="en-GB" dirty="0"/>
          </a:p>
        </p:txBody>
      </p:sp>
    </p:spTree>
    <p:extLst>
      <p:ext uri="{BB962C8B-B14F-4D97-AF65-F5344CB8AC3E}">
        <p14:creationId xmlns:p14="http://schemas.microsoft.com/office/powerpoint/2010/main" val="16920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6">
                                            <p:txEl>
                                              <p:pRg st="3" end="3"/>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6">
                                            <p:txEl>
                                              <p:pRg st="4" end="4"/>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827584" y="476672"/>
            <a:ext cx="7416800" cy="461665"/>
          </a:xfrm>
          <a:prstGeom prst="rect">
            <a:avLst/>
          </a:prstGeom>
          <a:noFill/>
          <a:ln w="9525">
            <a:noFill/>
            <a:miter lim="800000"/>
            <a:headEnd/>
            <a:tailEnd/>
          </a:ln>
        </p:spPr>
        <p:txBody>
          <a:bodyPr>
            <a:spAutoFit/>
          </a:bodyPr>
          <a:lstStyle/>
          <a:p>
            <a:pPr algn="ctr"/>
            <a:r>
              <a:rPr lang="en-US" sz="2400" dirty="0" smtClean="0"/>
              <a:t>CF governance panel and resources</a:t>
            </a:r>
            <a:endParaRPr lang="en-US" sz="2400" dirty="0"/>
          </a:p>
        </p:txBody>
      </p:sp>
      <p:sp>
        <p:nvSpPr>
          <p:cNvPr id="3" name="TextBox 2"/>
          <p:cNvSpPr txBox="1"/>
          <p:nvPr/>
        </p:nvSpPr>
        <p:spPr>
          <a:xfrm>
            <a:off x="611560" y="1052736"/>
            <a:ext cx="7920880" cy="2893100"/>
          </a:xfrm>
          <a:prstGeom prst="rect">
            <a:avLst/>
          </a:prstGeom>
          <a:noFill/>
        </p:spPr>
        <p:txBody>
          <a:bodyPr wrap="square" rtlCol="0">
            <a:spAutoFit/>
          </a:bodyPr>
          <a:lstStyle/>
          <a:p>
            <a:pPr>
              <a:spcBef>
                <a:spcPts val="600"/>
              </a:spcBef>
            </a:pPr>
            <a:r>
              <a:rPr lang="en-GB" dirty="0"/>
              <a:t>Karl </a:t>
            </a:r>
            <a:r>
              <a:rPr lang="en-GB" dirty="0" smtClean="0"/>
              <a:t>Taylor, original author, chair </a:t>
            </a:r>
            <a:r>
              <a:rPr lang="en-GB" dirty="0"/>
              <a:t>of the panel and the committee, </a:t>
            </a:r>
            <a:r>
              <a:rPr lang="en-GB" dirty="0" smtClean="0"/>
              <a:t>for PCMDI (LLNL), which supports CF on GitHub and the web</a:t>
            </a:r>
          </a:p>
          <a:p>
            <a:pPr>
              <a:spcBef>
                <a:spcPts val="600"/>
              </a:spcBef>
            </a:pPr>
            <a:r>
              <a:rPr lang="en-GB" dirty="0" smtClean="0"/>
              <a:t>Bryan Lawrence, for NCAS, which funds the secretaries of conventions and standard names</a:t>
            </a:r>
          </a:p>
          <a:p>
            <a:pPr>
              <a:spcBef>
                <a:spcPts val="600"/>
              </a:spcBef>
            </a:pPr>
            <a:r>
              <a:rPr lang="en-GB" dirty="0" smtClean="0"/>
              <a:t>Ethan Davis, for </a:t>
            </a:r>
            <a:r>
              <a:rPr lang="en-GB" dirty="0" err="1" smtClean="0"/>
              <a:t>Unidata</a:t>
            </a:r>
            <a:r>
              <a:rPr lang="en-GB" dirty="0" smtClean="0"/>
              <a:t> and the NSF </a:t>
            </a:r>
            <a:r>
              <a:rPr lang="en-GB" dirty="0" err="1" smtClean="0"/>
              <a:t>EarthCube</a:t>
            </a:r>
            <a:r>
              <a:rPr lang="en-GB" dirty="0" smtClean="0"/>
              <a:t> project, which enabled the last three annual meetings and associated work</a:t>
            </a:r>
          </a:p>
          <a:p>
            <a:pPr>
              <a:spcBef>
                <a:spcPts val="600"/>
              </a:spcBef>
            </a:pPr>
            <a:r>
              <a:rPr lang="en-GB" dirty="0" smtClean="0"/>
              <a:t>Rich </a:t>
            </a:r>
            <a:r>
              <a:rPr lang="en-GB" dirty="0" err="1" smtClean="0"/>
              <a:t>Signell</a:t>
            </a:r>
            <a:r>
              <a:rPr lang="en-GB" dirty="0" smtClean="0"/>
              <a:t>, research oceanographer at USGS</a:t>
            </a:r>
          </a:p>
          <a:p>
            <a:pPr>
              <a:spcBef>
                <a:spcPts val="600"/>
              </a:spcBef>
            </a:pPr>
            <a:r>
              <a:rPr lang="en-GB" dirty="0" smtClean="0"/>
              <a:t>Jonathan Gregory, original author and climate scientist at NCAS, University of Reading and the Met Office</a:t>
            </a:r>
          </a:p>
        </p:txBody>
      </p:sp>
    </p:spTree>
    <p:extLst>
      <p:ext uri="{BB962C8B-B14F-4D97-AF65-F5344CB8AC3E}">
        <p14:creationId xmlns:p14="http://schemas.microsoft.com/office/powerpoint/2010/main" val="17771073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827584" y="476672"/>
            <a:ext cx="7416800" cy="461665"/>
          </a:xfrm>
          <a:prstGeom prst="rect">
            <a:avLst/>
          </a:prstGeom>
          <a:noFill/>
          <a:ln w="9525">
            <a:noFill/>
            <a:miter lim="800000"/>
            <a:headEnd/>
            <a:tailEnd/>
          </a:ln>
        </p:spPr>
        <p:txBody>
          <a:bodyPr>
            <a:spAutoFit/>
          </a:bodyPr>
          <a:lstStyle/>
          <a:p>
            <a:pPr algn="ctr"/>
            <a:r>
              <a:rPr lang="en-US" sz="2400" dirty="0" smtClean="0"/>
              <a:t>Procedure for changes</a:t>
            </a:r>
            <a:endParaRPr lang="en-US" sz="2400" dirty="0"/>
          </a:p>
        </p:txBody>
      </p:sp>
      <p:sp>
        <p:nvSpPr>
          <p:cNvPr id="3" name="TextBox 2"/>
          <p:cNvSpPr txBox="1"/>
          <p:nvPr/>
        </p:nvSpPr>
        <p:spPr>
          <a:xfrm>
            <a:off x="611560" y="1052736"/>
            <a:ext cx="7920880" cy="3016210"/>
          </a:xfrm>
          <a:prstGeom prst="rect">
            <a:avLst/>
          </a:prstGeom>
          <a:noFill/>
        </p:spPr>
        <p:txBody>
          <a:bodyPr wrap="square" rtlCol="0">
            <a:spAutoFit/>
          </a:bodyPr>
          <a:lstStyle/>
          <a:p>
            <a:pPr>
              <a:spcBef>
                <a:spcPts val="600"/>
              </a:spcBef>
            </a:pPr>
            <a:r>
              <a:rPr lang="en-GB" dirty="0" smtClean="0"/>
              <a:t>Decisions </a:t>
            </a:r>
            <a:r>
              <a:rPr lang="en-GB" dirty="0"/>
              <a:t>are made by consensus, </a:t>
            </a:r>
            <a:r>
              <a:rPr lang="en-GB" dirty="0" smtClean="0"/>
              <a:t>involving </a:t>
            </a:r>
            <a:r>
              <a:rPr lang="en-GB" dirty="0"/>
              <a:t>days to a few months of discussion. Reaching agreement in this </a:t>
            </a:r>
            <a:r>
              <a:rPr lang="en-GB" dirty="0" smtClean="0"/>
              <a:t>way is </a:t>
            </a:r>
            <a:r>
              <a:rPr lang="en-GB" dirty="0"/>
              <a:t>often very hard work, and can be frustrating, </a:t>
            </a:r>
            <a:r>
              <a:rPr lang="en-GB" dirty="0" smtClean="0"/>
              <a:t>but the </a:t>
            </a:r>
            <a:r>
              <a:rPr lang="en-GB" dirty="0"/>
              <a:t>success of CF appears to justify the effort</a:t>
            </a:r>
            <a:r>
              <a:rPr lang="en-GB" dirty="0" smtClean="0"/>
              <a:t>.</a:t>
            </a:r>
            <a:endParaRPr lang="en-GB" i="1" dirty="0" smtClean="0"/>
          </a:p>
          <a:p>
            <a:pPr>
              <a:spcBef>
                <a:spcPts val="600"/>
              </a:spcBef>
            </a:pPr>
            <a:r>
              <a:rPr lang="en-GB" dirty="0" smtClean="0"/>
              <a:t>Changes to the convention are agreed when three weeks have passed with no contributions having been made, provided</a:t>
            </a:r>
            <a:r>
              <a:rPr lang="en-GB" dirty="0"/>
              <a:t> at least three contributors have expressed </a:t>
            </a:r>
            <a:r>
              <a:rPr lang="en-GB" dirty="0" smtClean="0"/>
              <a:t>support, </a:t>
            </a:r>
            <a:r>
              <a:rPr lang="en-GB" dirty="0"/>
              <a:t>including at least two members of the </a:t>
            </a:r>
            <a:r>
              <a:rPr lang="en-GB" dirty="0" smtClean="0"/>
              <a:t>committee.</a:t>
            </a:r>
          </a:p>
          <a:p>
            <a:pPr>
              <a:spcBef>
                <a:spcPts val="600"/>
              </a:spcBef>
            </a:pPr>
            <a:r>
              <a:rPr lang="en-GB" dirty="0"/>
              <a:t>If a</a:t>
            </a:r>
            <a:r>
              <a:rPr lang="en-GB" dirty="0" smtClean="0"/>
              <a:t> </a:t>
            </a:r>
            <a:r>
              <a:rPr lang="en-GB" dirty="0"/>
              <a:t>change, once implemented in the conventions, subsequently turns out to be materially </a:t>
            </a:r>
            <a:r>
              <a:rPr lang="en-GB" dirty="0" smtClean="0"/>
              <a:t>flawed (meaning </a:t>
            </a:r>
            <a:r>
              <a:rPr lang="en-GB" dirty="0"/>
              <a:t>that data written following the convention could be somehow erroneous or </a:t>
            </a:r>
            <a:r>
              <a:rPr lang="en-GB" dirty="0" smtClean="0"/>
              <a:t>ambiguous), a new version will be prepared urgently to revoke the change. </a:t>
            </a:r>
            <a:r>
              <a:rPr lang="en-GB" i="1" dirty="0" smtClean="0"/>
              <a:t>So far, this has never happened.</a:t>
            </a:r>
            <a:endParaRPr lang="en-GB" i="1" dirty="0"/>
          </a:p>
        </p:txBody>
      </p:sp>
    </p:spTree>
    <p:extLst>
      <p:ext uri="{BB962C8B-B14F-4D97-AF65-F5344CB8AC3E}">
        <p14:creationId xmlns:p14="http://schemas.microsoft.com/office/powerpoint/2010/main" val="129875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827584" y="476672"/>
            <a:ext cx="7416800" cy="461665"/>
          </a:xfrm>
          <a:prstGeom prst="rect">
            <a:avLst/>
          </a:prstGeom>
          <a:noFill/>
          <a:ln w="9525">
            <a:noFill/>
            <a:miter lim="800000"/>
            <a:headEnd/>
            <a:tailEnd/>
          </a:ln>
        </p:spPr>
        <p:txBody>
          <a:bodyPr>
            <a:spAutoFit/>
          </a:bodyPr>
          <a:lstStyle/>
          <a:p>
            <a:pPr algn="ctr"/>
            <a:r>
              <a:rPr lang="en-US" sz="2400" dirty="0" smtClean="0"/>
              <a:t>Problems with making changes</a:t>
            </a:r>
            <a:endParaRPr lang="en-US" sz="2400" dirty="0"/>
          </a:p>
        </p:txBody>
      </p:sp>
      <p:sp>
        <p:nvSpPr>
          <p:cNvPr id="3" name="TextBox 2"/>
          <p:cNvSpPr txBox="1"/>
          <p:nvPr/>
        </p:nvSpPr>
        <p:spPr>
          <a:xfrm>
            <a:off x="611560" y="1052736"/>
            <a:ext cx="7920880" cy="4154984"/>
          </a:xfrm>
          <a:prstGeom prst="rect">
            <a:avLst/>
          </a:prstGeom>
          <a:noFill/>
        </p:spPr>
        <p:txBody>
          <a:bodyPr wrap="square" rtlCol="0">
            <a:spAutoFit/>
          </a:bodyPr>
          <a:lstStyle/>
          <a:p>
            <a:pPr>
              <a:spcBef>
                <a:spcPts val="600"/>
              </a:spcBef>
            </a:pPr>
            <a:r>
              <a:rPr lang="en-GB" dirty="0" smtClean="0"/>
              <a:t>Many people and institutions use CF, but relatively few contribute to it.</a:t>
            </a:r>
          </a:p>
          <a:p>
            <a:pPr>
              <a:spcBef>
                <a:spcPts val="600"/>
              </a:spcBef>
            </a:pPr>
            <a:r>
              <a:rPr lang="en-GB" dirty="0" smtClean="0"/>
              <a:t>Someone </a:t>
            </a:r>
            <a:r>
              <a:rPr lang="en-GB" dirty="0" smtClean="0"/>
              <a:t>says, “I want CF to support </a:t>
            </a:r>
            <a:r>
              <a:rPr lang="en-GB" i="1" dirty="0" smtClean="0"/>
              <a:t>X</a:t>
            </a:r>
            <a:r>
              <a:rPr lang="en-GB" dirty="0" smtClean="0"/>
              <a:t>”.</a:t>
            </a:r>
          </a:p>
          <a:p>
            <a:pPr>
              <a:spcBef>
                <a:spcPts val="600"/>
              </a:spcBef>
            </a:pPr>
            <a:r>
              <a:rPr lang="en-GB" dirty="0" smtClean="0"/>
              <a:t>If </a:t>
            </a:r>
            <a:r>
              <a:rPr lang="en-GB" i="1" dirty="0" smtClean="0"/>
              <a:t>X</a:t>
            </a:r>
            <a:r>
              <a:rPr lang="en-GB" dirty="0" smtClean="0"/>
              <a:t> is non-trivial and not obviously similar to things CF already supports, working out a convention for it often requires hard thinking.</a:t>
            </a:r>
          </a:p>
          <a:p>
            <a:pPr>
              <a:spcBef>
                <a:spcPts val="600"/>
              </a:spcBef>
            </a:pPr>
            <a:r>
              <a:rPr lang="en-GB" dirty="0" smtClean="0"/>
              <a:t>That may take quite a lot of time, because CF </a:t>
            </a:r>
            <a:r>
              <a:rPr lang="en-GB" dirty="0"/>
              <a:t>development </a:t>
            </a:r>
            <a:r>
              <a:rPr lang="en-GB" dirty="0" smtClean="0"/>
              <a:t>is a spare-time activity for </a:t>
            </a:r>
            <a:r>
              <a:rPr lang="en-GB" dirty="0"/>
              <a:t>most participants</a:t>
            </a:r>
            <a:r>
              <a:rPr lang="en-GB" dirty="0" smtClean="0"/>
              <a:t>.</a:t>
            </a:r>
          </a:p>
          <a:p>
            <a:pPr>
              <a:spcBef>
                <a:spcPts val="600"/>
              </a:spcBef>
            </a:pPr>
            <a:r>
              <a:rPr lang="en-GB" dirty="0" smtClean="0"/>
              <a:t>Someone says, “I want CF to support </a:t>
            </a:r>
            <a:r>
              <a:rPr lang="en-GB" i="1" dirty="0" smtClean="0"/>
              <a:t>X</a:t>
            </a:r>
            <a:r>
              <a:rPr lang="en-GB" dirty="0" smtClean="0"/>
              <a:t> like we do in convention </a:t>
            </a:r>
            <a:r>
              <a:rPr lang="en-GB" i="1" dirty="0" smtClean="0"/>
              <a:t>Y</a:t>
            </a:r>
            <a:r>
              <a:rPr lang="en-GB" dirty="0" smtClean="0"/>
              <a:t>”.</a:t>
            </a:r>
          </a:p>
          <a:p>
            <a:pPr>
              <a:spcBef>
                <a:spcPts val="600"/>
              </a:spcBef>
            </a:pPr>
            <a:r>
              <a:rPr lang="en-GB" dirty="0" smtClean="0"/>
              <a:t>We do not just bolt new things onto the convention, because they may not suit the existing structure (especially the data model), and often there is a way to do </a:t>
            </a:r>
            <a:r>
              <a:rPr lang="en-GB" i="1" dirty="0" smtClean="0"/>
              <a:t>X</a:t>
            </a:r>
            <a:r>
              <a:rPr lang="en-GB" dirty="0" smtClean="0"/>
              <a:t> which requires little or no change to CF but a different view of </a:t>
            </a:r>
            <a:r>
              <a:rPr lang="en-GB" i="1" dirty="0" smtClean="0"/>
              <a:t>X</a:t>
            </a:r>
            <a:r>
              <a:rPr lang="en-GB" dirty="0" smtClean="0"/>
              <a:t> from that presented by </a:t>
            </a:r>
            <a:r>
              <a:rPr lang="en-GB" i="1" dirty="0" smtClean="0"/>
              <a:t>Y</a:t>
            </a:r>
            <a:r>
              <a:rPr lang="en-GB" dirty="0" smtClean="0"/>
              <a:t>.</a:t>
            </a:r>
          </a:p>
          <a:p>
            <a:pPr>
              <a:spcBef>
                <a:spcPts val="600"/>
              </a:spcBef>
            </a:pPr>
            <a:r>
              <a:rPr lang="en-GB" dirty="0" smtClean="0"/>
              <a:t>To work out how to deal with </a:t>
            </a:r>
            <a:r>
              <a:rPr lang="en-GB" i="1" dirty="0" smtClean="0"/>
              <a:t>X</a:t>
            </a:r>
            <a:r>
              <a:rPr lang="en-GB" dirty="0" smtClean="0"/>
              <a:t> in CF, we have to understand what </a:t>
            </a:r>
            <a:r>
              <a:rPr lang="en-GB" i="1" dirty="0" smtClean="0"/>
              <a:t>X</a:t>
            </a:r>
            <a:r>
              <a:rPr lang="en-GB" dirty="0" smtClean="0"/>
              <a:t> means thoroughly. That may be difficult.</a:t>
            </a:r>
          </a:p>
        </p:txBody>
      </p:sp>
    </p:spTree>
    <p:extLst>
      <p:ext uri="{BB962C8B-B14F-4D97-AF65-F5344CB8AC3E}">
        <p14:creationId xmlns:p14="http://schemas.microsoft.com/office/powerpoint/2010/main" val="3507840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827584" y="476672"/>
            <a:ext cx="7416800" cy="461665"/>
          </a:xfrm>
          <a:prstGeom prst="rect">
            <a:avLst/>
          </a:prstGeom>
          <a:noFill/>
          <a:ln w="9525">
            <a:noFill/>
            <a:miter lim="800000"/>
            <a:headEnd/>
            <a:tailEnd/>
          </a:ln>
        </p:spPr>
        <p:txBody>
          <a:bodyPr>
            <a:spAutoFit/>
          </a:bodyPr>
          <a:lstStyle/>
          <a:p>
            <a:pPr algn="ctr"/>
            <a:r>
              <a:rPr lang="en-US" sz="2400" dirty="0" smtClean="0"/>
              <a:t>WMO interests, benefits and concerns for CF</a:t>
            </a:r>
            <a:endParaRPr lang="en-US" sz="2400" dirty="0"/>
          </a:p>
        </p:txBody>
      </p:sp>
      <p:sp>
        <p:nvSpPr>
          <p:cNvPr id="3" name="TextBox 2"/>
          <p:cNvSpPr txBox="1"/>
          <p:nvPr/>
        </p:nvSpPr>
        <p:spPr>
          <a:xfrm>
            <a:off x="611560" y="1052736"/>
            <a:ext cx="7920880" cy="3247043"/>
          </a:xfrm>
          <a:prstGeom prst="rect">
            <a:avLst/>
          </a:prstGeom>
          <a:noFill/>
        </p:spPr>
        <p:txBody>
          <a:bodyPr wrap="square" rtlCol="0">
            <a:spAutoFit/>
          </a:bodyPr>
          <a:lstStyle/>
          <a:p>
            <a:pPr>
              <a:spcBef>
                <a:spcPts val="600"/>
              </a:spcBef>
            </a:pPr>
            <a:r>
              <a:rPr lang="en-GB" dirty="0"/>
              <a:t>Formal involvement of WMO would offer a solid institutional anchor for CF</a:t>
            </a:r>
            <a:r>
              <a:rPr lang="en-GB" dirty="0" smtClean="0"/>
              <a:t>.</a:t>
            </a:r>
          </a:p>
          <a:p>
            <a:pPr>
              <a:spcBef>
                <a:spcPts val="600"/>
              </a:spcBef>
            </a:pPr>
            <a:r>
              <a:rPr lang="en-GB" dirty="0" smtClean="0"/>
              <a:t>We would like to understand better what interests WMO has in using CF.</a:t>
            </a:r>
            <a:endParaRPr lang="en-GB" dirty="0"/>
          </a:p>
          <a:p>
            <a:pPr>
              <a:spcBef>
                <a:spcPts val="600"/>
              </a:spcBef>
            </a:pPr>
            <a:r>
              <a:rPr lang="en-GB" dirty="0"/>
              <a:t>We presume WMO wishes to govern its own uses of CF. Would it do this by deciding more restrictive or additional rules of its own, like e.g. CMIP?</a:t>
            </a:r>
          </a:p>
          <a:p>
            <a:pPr>
              <a:spcBef>
                <a:spcPts val="600"/>
              </a:spcBef>
            </a:pPr>
            <a:r>
              <a:rPr lang="en-GB" dirty="0" smtClean="0"/>
              <a:t>We welcome WMO contributing to the development of CF by CF processes. How would WMO get involved? Could WMO contribute staff resources?</a:t>
            </a:r>
          </a:p>
          <a:p>
            <a:pPr>
              <a:spcBef>
                <a:spcPts val="600"/>
              </a:spcBef>
            </a:pPr>
            <a:r>
              <a:rPr lang="en-GB" dirty="0" smtClean="0"/>
              <a:t>When CF development is slow, will WMO be impatient?</a:t>
            </a:r>
          </a:p>
          <a:p>
            <a:pPr>
              <a:spcBef>
                <a:spcPts val="600"/>
              </a:spcBef>
            </a:pPr>
            <a:r>
              <a:rPr lang="en-GB" dirty="0" smtClean="0"/>
              <a:t>The existing CF community would not wish to lose its independence or flexibility in developing the CF standard to meet research needs. Could this conflict with the needs of the WMO?</a:t>
            </a:r>
            <a:endParaRPr lang="en-GB" dirty="0"/>
          </a:p>
        </p:txBody>
      </p:sp>
    </p:spTree>
    <p:extLst>
      <p:ext uri="{BB962C8B-B14F-4D97-AF65-F5344CB8AC3E}">
        <p14:creationId xmlns:p14="http://schemas.microsoft.com/office/powerpoint/2010/main" val="2128390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74270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827584" y="476672"/>
            <a:ext cx="7416800" cy="461665"/>
          </a:xfrm>
          <a:prstGeom prst="rect">
            <a:avLst/>
          </a:prstGeom>
          <a:noFill/>
          <a:ln w="9525">
            <a:noFill/>
            <a:miter lim="800000"/>
            <a:headEnd/>
            <a:tailEnd/>
          </a:ln>
        </p:spPr>
        <p:txBody>
          <a:bodyPr>
            <a:spAutoFit/>
          </a:bodyPr>
          <a:lstStyle/>
          <a:p>
            <a:pPr algn="ctr"/>
            <a:r>
              <a:rPr lang="en-US" sz="2400" dirty="0" smtClean="0"/>
              <a:t>CF data model</a:t>
            </a:r>
            <a:r>
              <a:rPr lang="en-GB" sz="2400" dirty="0" smtClean="0"/>
              <a:t>––</a:t>
            </a:r>
            <a:r>
              <a:rPr lang="en-US" sz="2400" dirty="0" smtClean="0"/>
              <a:t>see presentation by David </a:t>
            </a:r>
            <a:r>
              <a:rPr lang="en-US" sz="2400" dirty="0" err="1" smtClean="0"/>
              <a:t>Hassell</a:t>
            </a:r>
            <a:endParaRPr lang="en-US" sz="2400" dirty="0"/>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1124744"/>
            <a:ext cx="4248472" cy="5148666"/>
          </a:xfrm>
          <a:prstGeom prst="rect">
            <a:avLst/>
          </a:prstGeom>
        </p:spPr>
      </p:pic>
      <p:sp>
        <p:nvSpPr>
          <p:cNvPr id="4" name="TextBox 3"/>
          <p:cNvSpPr txBox="1"/>
          <p:nvPr/>
        </p:nvSpPr>
        <p:spPr>
          <a:xfrm>
            <a:off x="4860032" y="1124744"/>
            <a:ext cx="3672408" cy="4324261"/>
          </a:xfrm>
          <a:prstGeom prst="rect">
            <a:avLst/>
          </a:prstGeom>
          <a:noFill/>
        </p:spPr>
        <p:txBody>
          <a:bodyPr wrap="square" rtlCol="0">
            <a:spAutoFit/>
          </a:bodyPr>
          <a:lstStyle/>
          <a:p>
            <a:pPr>
              <a:spcBef>
                <a:spcPts val="600"/>
              </a:spcBef>
            </a:pPr>
            <a:r>
              <a:rPr lang="en-GB" dirty="0" smtClean="0"/>
              <a:t>A CF field corresponds to </a:t>
            </a:r>
            <a:r>
              <a:rPr lang="en-GB" dirty="0"/>
              <a:t>a CF-</a:t>
            </a:r>
            <a:r>
              <a:rPr lang="en-GB" dirty="0" err="1"/>
              <a:t>netCDF</a:t>
            </a:r>
            <a:r>
              <a:rPr lang="en-GB" dirty="0"/>
              <a:t> data variable with all of its </a:t>
            </a:r>
            <a:r>
              <a:rPr lang="en-GB" dirty="0" smtClean="0"/>
              <a:t>metadata. A field consists </a:t>
            </a:r>
            <a:r>
              <a:rPr lang="en-GB" dirty="0"/>
              <a:t>of a data </a:t>
            </a:r>
            <a:r>
              <a:rPr lang="en-GB" dirty="0" smtClean="0"/>
              <a:t>array, the definition of its domain by coordinates, </a:t>
            </a:r>
            <a:r>
              <a:rPr lang="en-GB" dirty="0"/>
              <a:t>ancillary </a:t>
            </a:r>
            <a:r>
              <a:rPr lang="en-GB" dirty="0" smtClean="0"/>
              <a:t>metadata fields </a:t>
            </a:r>
            <a:r>
              <a:rPr lang="en-GB" dirty="0"/>
              <a:t>defined over the </a:t>
            </a:r>
            <a:r>
              <a:rPr lang="en-GB" dirty="0" smtClean="0"/>
              <a:t>domain</a:t>
            </a:r>
            <a:r>
              <a:rPr lang="en-GB" dirty="0"/>
              <a:t>, </a:t>
            </a:r>
            <a:r>
              <a:rPr lang="en-GB" dirty="0" smtClean="0"/>
              <a:t>cell methods to </a:t>
            </a:r>
            <a:r>
              <a:rPr lang="en-GB" dirty="0"/>
              <a:t>describe </a:t>
            </a:r>
            <a:r>
              <a:rPr lang="en-GB" dirty="0" smtClean="0"/>
              <a:t>how the </a:t>
            </a:r>
            <a:r>
              <a:rPr lang="en-GB" dirty="0"/>
              <a:t>cell values represent the </a:t>
            </a:r>
            <a:r>
              <a:rPr lang="en-GB" dirty="0" smtClean="0"/>
              <a:t>variation of </a:t>
            </a:r>
            <a:r>
              <a:rPr lang="en-GB" dirty="0"/>
              <a:t>the physical quantity within the cells </a:t>
            </a:r>
            <a:r>
              <a:rPr lang="en-GB" dirty="0" smtClean="0"/>
              <a:t>of the domain, and </a:t>
            </a:r>
            <a:r>
              <a:rPr lang="en-GB" dirty="0"/>
              <a:t>optional properties to </a:t>
            </a:r>
            <a:r>
              <a:rPr lang="en-GB" dirty="0" smtClean="0"/>
              <a:t>describe aspects </a:t>
            </a:r>
            <a:r>
              <a:rPr lang="en-GB" dirty="0"/>
              <a:t>of the data that are independent of the domain</a:t>
            </a:r>
            <a:r>
              <a:rPr lang="en-GB" dirty="0" smtClean="0"/>
              <a:t>.</a:t>
            </a:r>
          </a:p>
          <a:p>
            <a:pPr>
              <a:spcBef>
                <a:spcPts val="600"/>
              </a:spcBef>
            </a:pPr>
            <a:r>
              <a:rPr lang="en-GB" dirty="0" smtClean="0"/>
              <a:t>The data model is independent of the </a:t>
            </a:r>
            <a:r>
              <a:rPr lang="en-GB" dirty="0" err="1" smtClean="0"/>
              <a:t>netCDF</a:t>
            </a:r>
            <a:r>
              <a:rPr lang="en-GB" dirty="0" smtClean="0"/>
              <a:t> encoding.</a:t>
            </a:r>
          </a:p>
        </p:txBody>
      </p:sp>
    </p:spTree>
    <p:extLst>
      <p:ext uri="{BB962C8B-B14F-4D97-AF65-F5344CB8AC3E}">
        <p14:creationId xmlns:p14="http://schemas.microsoft.com/office/powerpoint/2010/main" val="3371959463"/>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670</TotalTime>
  <Words>1479</Words>
  <Application>Microsoft Office PowerPoint</Application>
  <PresentationFormat>On-screen Show (4:3)</PresentationFormat>
  <Paragraphs>91</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Courier New</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CGAM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cgam</dc:creator>
  <cp:lastModifiedBy>Jonathan Gregory</cp:lastModifiedBy>
  <cp:revision>85</cp:revision>
  <dcterms:created xsi:type="dcterms:W3CDTF">2000-01-19T13:40:54Z</dcterms:created>
  <dcterms:modified xsi:type="dcterms:W3CDTF">2019-09-18T21:14:05Z</dcterms:modified>
</cp:coreProperties>
</file>