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19"/>
  </p:notesMasterIdLst>
  <p:sldIdLst>
    <p:sldId id="256" r:id="rId2"/>
    <p:sldId id="497" r:id="rId3"/>
    <p:sldId id="259" r:id="rId4"/>
    <p:sldId id="519" r:id="rId5"/>
    <p:sldId id="521" r:id="rId6"/>
    <p:sldId id="507" r:id="rId7"/>
    <p:sldId id="508" r:id="rId8"/>
    <p:sldId id="516" r:id="rId9"/>
    <p:sldId id="510" r:id="rId10"/>
    <p:sldId id="527" r:id="rId11"/>
    <p:sldId id="512" r:id="rId12"/>
    <p:sldId id="524" r:id="rId13"/>
    <p:sldId id="526" r:id="rId14"/>
    <p:sldId id="529" r:id="rId15"/>
    <p:sldId id="525" r:id="rId16"/>
    <p:sldId id="513" r:id="rId17"/>
    <p:sldId id="517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53" autoAdjust="0"/>
    <p:restoredTop sz="87783" autoAdjust="0"/>
  </p:normalViewPr>
  <p:slideViewPr>
    <p:cSldViewPr>
      <p:cViewPr varScale="1">
        <p:scale>
          <a:sx n="69" d="100"/>
          <a:sy n="69" d="100"/>
        </p:scale>
        <p:origin x="-90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FB0A5E-43A5-4A9E-A551-74801274147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C9665-9C34-4501-B0AD-9F64A07C33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325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b="0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C9665-9C34-4501-B0AD-9F64A07C33B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469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C9665-9C34-4501-B0AD-9F64A07C33B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135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3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4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sz="1200" b="0" dirty="0" smtClean="0">
              <a:solidFill>
                <a:srgbClr val="3333FF"/>
              </a:solidFill>
              <a:latin typeface="Arial" panose="020B060402020202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5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6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7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zh-CN" sz="1200" dirty="0" smtClean="0">
              <a:solidFill>
                <a:srgbClr val="3333FF"/>
              </a:solidFill>
              <a:latin typeface="Arial" panose="020B0604020202020204" pitchFamily="34" charset="0"/>
              <a:ea typeface="+mn-ea"/>
            </a:endParaRPr>
          </a:p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8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9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10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endParaRPr lang="zh-CN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2591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11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12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13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14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effectLst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15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892806CE-4F6B-4632-A564-C3F64CE9599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16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CN" b="0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818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/>
            <a:fld id="{9E157585-0CC8-4D1A-8802-7262EB6CE7D8}" type="slidenum">
              <a:rPr kumimoji="0" lang="en-US" altLang="zh-CN" sz="1200" b="0" smtClean="0">
                <a:latin typeface="Arial" pitchFamily="34" charset="0"/>
              </a:rPr>
              <a:pPr eaLnBrk="1" hangingPunct="1"/>
              <a:t>17</a:t>
            </a:fld>
            <a:endParaRPr kumimoji="0" lang="en-US" altLang="zh-CN" sz="1200" b="0" smtClean="0">
              <a:latin typeface="Arial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dirty="0" smtClean="0"/>
          </a:p>
          <a:p>
            <a:endParaRPr lang="en-US" altLang="zh-CN" b="1" dirty="0" smtClean="0"/>
          </a:p>
          <a:p>
            <a:endParaRPr lang="zh-CN" altLang="en-US" dirty="0" smtClean="0"/>
          </a:p>
          <a:p>
            <a:pPr eaLnBrk="1" hangingPunct="1"/>
            <a:endParaRPr lang="zh-CN" altLang="zh-CN" dirty="0" smtClean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74785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52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498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176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809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0463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07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92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93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190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78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233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气象局机关LOgo_ppt_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838"/>
            <a:ext cx="933450" cy="981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7341C-BCFF-42E7-90AF-5247D57240FB}" type="datetimeFigureOut">
              <a:rPr lang="zh-CN" altLang="en-US"/>
              <a:pPr>
                <a:defRPr/>
              </a:pPr>
              <a:t>2019/9/17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F2AFC-D14C-45CF-B867-CB9DE90725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687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530820CF-B880-4189-942D-D702A7CBA730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9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aof@cma.gov.c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emf"/><Relationship Id="rId7" Type="http://schemas.openxmlformats.org/officeDocument/2006/relationships/image" Target="../media/image2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10" Type="http://schemas.openxmlformats.org/officeDocument/2006/relationships/image" Target="../media/image32.emf"/><Relationship Id="rId4" Type="http://schemas.openxmlformats.org/officeDocument/2006/relationships/image" Target="../media/image26.emf"/><Relationship Id="rId9" Type="http://schemas.openxmlformats.org/officeDocument/2006/relationships/image" Target="../media/image31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7504" y="1412776"/>
            <a:ext cx="914400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3600" b="1" dirty="0" smtClean="0">
                <a:solidFill>
                  <a:srgbClr val="0000CC"/>
                </a:solidFill>
                <a:ea typeface="黑体" pitchFamily="2" charset="-122"/>
              </a:rPr>
              <a:t/>
            </a:r>
            <a:br>
              <a:rPr lang="en-US" altLang="zh-CN" sz="3600" b="1" dirty="0" smtClean="0">
                <a:solidFill>
                  <a:srgbClr val="0000CC"/>
                </a:solidFill>
                <a:ea typeface="黑体" pitchFamily="2" charset="-122"/>
              </a:rPr>
            </a:br>
            <a:r>
              <a:rPr kumimoji="1" lang="en-US" altLang="zh-CN" sz="4000" b="1" dirty="0">
                <a:solidFill>
                  <a:srgbClr val="0000CC"/>
                </a:solidFill>
                <a:latin typeface="Arial" panose="020B0604020202020204" pitchFamily="34" charset="0"/>
                <a:ea typeface="黑体" pitchFamily="49" charset="-122"/>
                <a:cs typeface="Arial" panose="020B0604020202020204" pitchFamily="34" charset="0"/>
              </a:rPr>
              <a:t>Use of CF and </a:t>
            </a:r>
            <a:r>
              <a:rPr kumimoji="1" lang="en-US" altLang="zh-CN" sz="4000" b="1" dirty="0" err="1">
                <a:solidFill>
                  <a:srgbClr val="0000CC"/>
                </a:solidFill>
                <a:latin typeface="Arial" panose="020B0604020202020204" pitchFamily="34" charset="0"/>
                <a:ea typeface="黑体" pitchFamily="49" charset="-122"/>
                <a:cs typeface="Arial" panose="020B0604020202020204" pitchFamily="34" charset="0"/>
              </a:rPr>
              <a:t>netCDF</a:t>
            </a:r>
            <a:r>
              <a:rPr kumimoji="1" lang="en-US" altLang="zh-CN" sz="4000" b="1" dirty="0">
                <a:solidFill>
                  <a:srgbClr val="0000CC"/>
                </a:solidFill>
                <a:latin typeface="Arial" panose="020B0604020202020204" pitchFamily="34" charset="0"/>
                <a:ea typeface="黑体" pitchFamily="49" charset="-122"/>
                <a:cs typeface="Arial" panose="020B0604020202020204" pitchFamily="34" charset="0"/>
              </a:rPr>
              <a:t> at </a:t>
            </a:r>
            <a:r>
              <a:rPr kumimoji="1" lang="en-US" altLang="zh-CN" sz="4000" b="1" dirty="0" smtClean="0">
                <a:solidFill>
                  <a:srgbClr val="0000CC"/>
                </a:solidFill>
                <a:latin typeface="Arial" panose="020B0604020202020204" pitchFamily="34" charset="0"/>
                <a:ea typeface="黑体" pitchFamily="49" charset="-122"/>
                <a:cs typeface="Arial" panose="020B0604020202020204" pitchFamily="34" charset="0"/>
              </a:rPr>
              <a:t>CMA</a:t>
            </a:r>
            <a:r>
              <a:rPr kumimoji="1" lang="en-US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黑体" pitchFamily="49" charset="-122"/>
                <a:cs typeface="Arial" panose="020B0604020202020204" pitchFamily="34" charset="0"/>
              </a:rPr>
              <a:t/>
            </a:r>
            <a:br>
              <a:rPr kumimoji="1" lang="en-US" altLang="en-US" sz="4000" b="1" dirty="0">
                <a:solidFill>
                  <a:srgbClr val="0000CC"/>
                </a:solidFill>
                <a:latin typeface="Arial" panose="020B0604020202020204" pitchFamily="34" charset="0"/>
                <a:ea typeface="黑体" pitchFamily="49" charset="-122"/>
                <a:cs typeface="Arial" panose="020B0604020202020204" pitchFamily="34" charset="0"/>
              </a:rPr>
            </a:br>
            <a:endParaRPr kumimoji="1" lang="en-US" altLang="en-US" sz="4000" b="1" dirty="0">
              <a:solidFill>
                <a:srgbClr val="0000CC"/>
              </a:solidFill>
              <a:latin typeface="Arial" panose="020B0604020202020204" pitchFamily="34" charset="0"/>
              <a:ea typeface="黑体" pitchFamily="49" charset="-122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899592" y="3789362"/>
            <a:ext cx="7920880" cy="1943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lnSpc>
                <a:spcPts val="3000"/>
              </a:lnSpc>
            </a:pPr>
            <a:endParaRPr kumimoji="1" lang="en-US" altLang="zh-CN" sz="3200" b="1" dirty="0" smtClean="0">
              <a:ea typeface="黑体" pitchFamily="2" charset="-122"/>
            </a:endParaRPr>
          </a:p>
          <a:p>
            <a:pPr algn="ctr">
              <a:lnSpc>
                <a:spcPts val="3000"/>
              </a:lnSpc>
            </a:pPr>
            <a:r>
              <a:rPr kumimoji="1" lang="en-US" altLang="zh-CN" sz="2000" b="1" dirty="0" smtClean="0">
                <a:ea typeface="黑体" pitchFamily="49" charset="-122"/>
                <a:cs typeface="Arial" panose="020B0604020202020204" pitchFamily="34" charset="0"/>
              </a:rPr>
              <a:t>GAO Feng</a:t>
            </a:r>
          </a:p>
          <a:p>
            <a:pPr algn="ctr">
              <a:lnSpc>
                <a:spcPts val="3000"/>
              </a:lnSpc>
            </a:pPr>
            <a:r>
              <a:rPr kumimoji="1" lang="en-US" altLang="zh-CN" sz="2000" b="1" dirty="0" smtClean="0">
                <a:ea typeface="黑体" pitchFamily="49" charset="-122"/>
                <a:cs typeface="Arial" panose="020B0604020202020204" pitchFamily="34" charset="0"/>
              </a:rPr>
              <a:t>National </a:t>
            </a:r>
            <a:r>
              <a:rPr kumimoji="1" lang="en-US" altLang="zh-CN" sz="2000" b="1" dirty="0">
                <a:ea typeface="黑体" pitchFamily="49" charset="-122"/>
                <a:cs typeface="Arial" panose="020B0604020202020204" pitchFamily="34" charset="0"/>
              </a:rPr>
              <a:t>Meteorological Information </a:t>
            </a:r>
            <a:r>
              <a:rPr kumimoji="1" lang="en-US" altLang="zh-CN" sz="2000" b="1" dirty="0" smtClean="0">
                <a:ea typeface="黑体" pitchFamily="49" charset="-122"/>
                <a:cs typeface="Arial" panose="020B0604020202020204" pitchFamily="34" charset="0"/>
              </a:rPr>
              <a:t>Center, CMA</a:t>
            </a:r>
            <a:endParaRPr kumimoji="1" lang="en-US" altLang="zh-CN" sz="2000" b="1" dirty="0">
              <a:ea typeface="黑体" pitchFamily="49" charset="-122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</a:pPr>
            <a:r>
              <a:rPr kumimoji="1" lang="en-US" altLang="en-US" sz="2000" b="1" dirty="0" smtClean="0">
                <a:ea typeface="黑体" pitchFamily="49" charset="-122"/>
                <a:cs typeface="Arial" panose="020B0604020202020204" pitchFamily="34" charset="0"/>
                <a:hlinkClick r:id="rId3"/>
              </a:rPr>
              <a:t>gaof@cma.gov.cn</a:t>
            </a:r>
            <a:endParaRPr kumimoji="1" lang="en-US" altLang="en-US" sz="2000" b="1" dirty="0" smtClean="0">
              <a:ea typeface="黑体" pitchFamily="49" charset="-122"/>
              <a:cs typeface="Arial" panose="020B0604020202020204" pitchFamily="34" charset="0"/>
            </a:endParaRPr>
          </a:p>
          <a:p>
            <a:pPr algn="ctr">
              <a:lnSpc>
                <a:spcPts val="3000"/>
              </a:lnSpc>
            </a:pPr>
            <a:endParaRPr kumimoji="1" lang="en-US" altLang="en-US" sz="2000" b="1" dirty="0">
              <a:ea typeface="黑体" pitchFamily="49" charset="-122"/>
              <a:cs typeface="Arial" panose="020B0604020202020204" pitchFamily="34" charset="0"/>
            </a:endParaRPr>
          </a:p>
          <a:p>
            <a:pPr algn="r">
              <a:lnSpc>
                <a:spcPts val="3000"/>
              </a:lnSpc>
            </a:pPr>
            <a:r>
              <a:rPr kumimoji="1" lang="en-US" altLang="zh-CN" sz="2000" b="1" dirty="0" smtClean="0">
                <a:ea typeface="黑体" pitchFamily="49" charset="-122"/>
                <a:cs typeface="Arial" panose="020B0604020202020204" pitchFamily="34" charset="0"/>
              </a:rPr>
              <a:t>Sep.</a:t>
            </a:r>
            <a:r>
              <a:rPr kumimoji="1" lang="en-US" altLang="en-US" sz="2000" b="1" dirty="0" smtClean="0">
                <a:ea typeface="黑体" pitchFamily="49" charset="-122"/>
                <a:cs typeface="Arial" panose="020B0604020202020204" pitchFamily="34" charset="0"/>
              </a:rPr>
              <a:t> 20th </a:t>
            </a:r>
            <a:r>
              <a:rPr kumimoji="1" lang="en-US" altLang="en-US" sz="2000" b="1" dirty="0">
                <a:ea typeface="黑体" pitchFamily="49" charset="-122"/>
                <a:cs typeface="Arial" panose="020B0604020202020204" pitchFamily="34" charset="0"/>
              </a:rPr>
              <a:t>,</a:t>
            </a:r>
            <a:r>
              <a:rPr kumimoji="1" lang="en-US" altLang="en-US" sz="2000" b="1" dirty="0" smtClean="0">
                <a:ea typeface="黑体" pitchFamily="49" charset="-122"/>
                <a:cs typeface="Arial" panose="020B0604020202020204" pitchFamily="34" charset="0"/>
              </a:rPr>
              <a:t>2019</a:t>
            </a:r>
            <a:r>
              <a:rPr kumimoji="1" lang="en-US" altLang="en-US" sz="2800" b="1" dirty="0">
                <a:ea typeface="黑体" pitchFamily="2" charset="-122"/>
              </a:rPr>
              <a:t/>
            </a:r>
            <a:br>
              <a:rPr kumimoji="1" lang="en-US" altLang="en-US" sz="2800" b="1" dirty="0">
                <a:ea typeface="黑体" pitchFamily="2" charset="-122"/>
              </a:rPr>
            </a:br>
            <a:endParaRPr kumimoji="1" lang="en-US" altLang="en-US" sz="2800" b="1" dirty="0">
              <a:ea typeface="黑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971819" y="44004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u="sng" dirty="0" err="1" smtClean="0"/>
              <a:t>netCDF</a:t>
            </a:r>
            <a:r>
              <a:rPr lang="en-US" altLang="zh-CN" sz="2400" b="1" u="sng" dirty="0" smtClean="0"/>
              <a:t> </a:t>
            </a:r>
            <a:r>
              <a:rPr lang="en-US" altLang="zh-CN" sz="2400" b="1" u="sng" dirty="0"/>
              <a:t>CF conventions </a:t>
            </a:r>
            <a:endParaRPr lang="en-US" altLang="zh-CN" sz="2400" b="1" u="sng" dirty="0" smtClean="0"/>
          </a:p>
          <a:p>
            <a:pPr algn="ctr"/>
            <a:r>
              <a:rPr lang="en-US" altLang="zh-CN" sz="2400" b="1" u="sng" dirty="0" smtClean="0"/>
              <a:t>for </a:t>
            </a:r>
            <a:r>
              <a:rPr lang="en-US" altLang="zh-CN" sz="2400" b="1" u="sng" dirty="0"/>
              <a:t>WMO data exchange</a:t>
            </a:r>
            <a:endParaRPr lang="zh-CN" altLang="en-US" sz="2400" u="sng" dirty="0"/>
          </a:p>
        </p:txBody>
      </p:sp>
    </p:spTree>
    <p:extLst>
      <p:ext uri="{BB962C8B-B14F-4D97-AF65-F5344CB8AC3E}">
        <p14:creationId xmlns:p14="http://schemas.microsoft.com/office/powerpoint/2010/main" val="405046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/>
          <a:lstStyle/>
          <a:p>
            <a:pPr eaLnBrk="0" hangingPunct="0"/>
            <a:r>
              <a:rPr kumimoji="1" lang="en-US" altLang="zh-CN" dirty="0">
                <a:solidFill>
                  <a:srgbClr val="0000CC"/>
                </a:solidFill>
                <a:latin typeface="Arial Black" pitchFamily="34" charset="0"/>
                <a:ea typeface="黑体" pitchFamily="49" charset="-122"/>
                <a:cs typeface="+mn-cs"/>
              </a:rPr>
              <a:t>Outline</a:t>
            </a:r>
            <a:endParaRPr kumimoji="1" lang="zh-CN" altLang="en-US" dirty="0">
              <a:solidFill>
                <a:srgbClr val="0000CC"/>
              </a:solidFill>
              <a:latin typeface="Arial Black" pitchFamily="34" charset="0"/>
              <a:ea typeface="黑体" pitchFamily="49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608" y="1960240"/>
            <a:ext cx="7344816" cy="3052936"/>
          </a:xfrm>
        </p:spPr>
        <p:txBody>
          <a:bodyPr/>
          <a:lstStyle/>
          <a:p>
            <a:pPr marL="514350" indent="-514350">
              <a:lnSpc>
                <a:spcPct val="140000"/>
              </a:lnSpc>
              <a:buFont typeface="Times New Roman" pitchFamily="18" charset="0"/>
              <a:buAutoNum type="arabicPeriod"/>
            </a:pP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Using of </a:t>
            </a:r>
            <a:r>
              <a:rPr kumimoji="1" lang="en-US" altLang="zh-CN" sz="2800" b="1" dirty="0" err="1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netCDF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 in CMA</a:t>
            </a:r>
          </a:p>
          <a:p>
            <a:pPr marL="514350" indent="-514350">
              <a:lnSpc>
                <a:spcPct val="140000"/>
              </a:lnSpc>
              <a:buFont typeface="Times New Roman" pitchFamily="18" charset="0"/>
              <a:buAutoNum type="arabicPeriod"/>
            </a:pP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CMA data </a:t>
            </a:r>
            <a:r>
              <a:rPr kumimoji="1"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element 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specification</a:t>
            </a:r>
          </a:p>
          <a:p>
            <a:pPr marL="514350" indent="-514350">
              <a:lnSpc>
                <a:spcPct val="140000"/>
              </a:lnSpc>
              <a:buFont typeface="Times New Roman" pitchFamily="18" charset="0"/>
              <a:buAutoNum type="arabicPeriod"/>
            </a:pPr>
            <a:r>
              <a:rPr kumimoji="1"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Summary and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309470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23528" y="980728"/>
            <a:ext cx="8712968" cy="79208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Some 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observation data and products of CMA have been stored in NC 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format</a:t>
            </a:r>
            <a:endParaRPr lang="en-GB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24366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3840" y="1844824"/>
            <a:ext cx="83326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Wind Profiler </a:t>
            </a:r>
            <a:r>
              <a:rPr lang="en-US" altLang="zh-CN" sz="1600" dirty="0" smtClean="0"/>
              <a:t>Radar </a:t>
            </a:r>
            <a:r>
              <a:rPr lang="en-US" altLang="zh-CN" sz="1600" dirty="0"/>
              <a:t>data and products </a:t>
            </a:r>
            <a:r>
              <a:rPr lang="en-US" altLang="zh-CN" sz="1600" dirty="0" smtClean="0"/>
              <a:t>(WPR</a:t>
            </a:r>
            <a:r>
              <a:rPr lang="en-US" altLang="zh-CN" sz="1600" dirty="0"/>
              <a:t>) of China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CMA </a:t>
            </a:r>
            <a:r>
              <a:rPr lang="en-US" altLang="zh-CN" sz="1600" dirty="0" smtClean="0"/>
              <a:t>Ocean</a:t>
            </a:r>
            <a:r>
              <a:rPr lang="en-US" altLang="zh-CN" sz="1600" dirty="0"/>
              <a:t> Data Analysis System Global Sea Surface Temperature </a:t>
            </a:r>
            <a:r>
              <a:rPr lang="zh-CN" altLang="zh-CN" sz="1600" dirty="0"/>
              <a:t>（</a:t>
            </a:r>
            <a:r>
              <a:rPr lang="en-US" altLang="zh-CN" sz="1600" dirty="0"/>
              <a:t>V1.0</a:t>
            </a:r>
            <a:r>
              <a:rPr lang="zh-CN" altLang="zh-CN" sz="1600" dirty="0"/>
              <a:t>）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 smtClean="0"/>
              <a:t>CMA Land </a:t>
            </a:r>
            <a:r>
              <a:rPr lang="en-US" altLang="zh-CN" sz="1600" dirty="0"/>
              <a:t>Data Assimilation Products (CLDAS-V2.0</a:t>
            </a:r>
            <a:r>
              <a:rPr lang="zh-CN" altLang="en-US" sz="1600" dirty="0"/>
              <a:t>，</a:t>
            </a:r>
            <a:r>
              <a:rPr lang="en-US" altLang="zh-CN" sz="1600" dirty="0"/>
              <a:t>RT,NRT)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 smtClean="0"/>
              <a:t>East </a:t>
            </a:r>
            <a:r>
              <a:rPr lang="en-US" altLang="zh-CN" sz="1600" dirty="0"/>
              <a:t>Asia </a:t>
            </a:r>
            <a:r>
              <a:rPr lang="en-US" altLang="zh-CN" sz="1600" dirty="0" smtClean="0"/>
              <a:t> High </a:t>
            </a:r>
            <a:r>
              <a:rPr lang="en-US" altLang="zh-CN" sz="1600" dirty="0"/>
              <a:t>Resolution Land </a:t>
            </a:r>
            <a:r>
              <a:rPr lang="en-US" altLang="zh-CN" sz="1600" dirty="0" smtClean="0"/>
              <a:t>Driving </a:t>
            </a:r>
            <a:r>
              <a:rPr lang="en-US" altLang="zh-CN" sz="1600" dirty="0"/>
              <a:t>Field and Soil Moisture Products in East Asia (HRCLDAS</a:t>
            </a:r>
            <a:r>
              <a:rPr lang="zh-CN" altLang="en-US" sz="1600" dirty="0"/>
              <a:t> </a:t>
            </a:r>
            <a:r>
              <a:rPr lang="en-US" altLang="zh-CN" sz="1600" dirty="0"/>
              <a:t>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FY-4A Satellite Level 1 Data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FY-4A Satellite Level 2 Data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FY-3D Satellite Level 1 Data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FY-3C Satellite Level 1 Data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FY-3C Satellite Level 2 Data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600" dirty="0"/>
              <a:t>…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596696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241176" y="980525"/>
            <a:ext cx="8229600" cy="24014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22" y="2024237"/>
            <a:ext cx="3074614" cy="436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13126"/>
            <a:ext cx="3384767" cy="4540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内容占位符 2"/>
          <p:cNvSpPr txBox="1">
            <a:spLocks/>
          </p:cNvSpPr>
          <p:nvPr/>
        </p:nvSpPr>
        <p:spPr>
          <a:xfrm>
            <a:off x="440396" y="980728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Wind Profiler Radar data and products (WPR) of 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China </a:t>
            </a:r>
            <a:r>
              <a:rPr lang="en-GB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in </a:t>
            </a:r>
            <a:r>
              <a:rPr lang="en-GB" altLang="zh-CN" sz="2400" dirty="0" err="1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netCDF</a:t>
            </a:r>
            <a:r>
              <a:rPr lang="en-GB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format:</a:t>
            </a:r>
            <a:endParaRPr lang="en-GB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107504" y="24366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6491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4097" name="Picture 1" descr="C:\Users\DELL\AppData\Roaming\Tencent\Users\552494594\QQ\WinTemp\RichOle\GHL__WT}_0Q26AB3X)JST3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23" y="1848372"/>
            <a:ext cx="3700221" cy="4965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938" y="2070724"/>
            <a:ext cx="3166875" cy="476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632" y="2204864"/>
            <a:ext cx="3055367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内容占位符 2"/>
          <p:cNvSpPr txBox="1">
            <a:spLocks/>
          </p:cNvSpPr>
          <p:nvPr/>
        </p:nvSpPr>
        <p:spPr>
          <a:xfrm>
            <a:off x="392248" y="1120072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FY-4A Satellite 2 level data    (Refer 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to </a:t>
            </a:r>
            <a:r>
              <a:rPr lang="en-GB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CF-1.7) </a:t>
            </a:r>
            <a:endParaRPr lang="en-GB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TextBox 1"/>
          <p:cNvSpPr txBox="1"/>
          <p:nvPr/>
        </p:nvSpPr>
        <p:spPr>
          <a:xfrm>
            <a:off x="59356" y="16698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7472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52" y="1800200"/>
            <a:ext cx="3148257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402" y="2132856"/>
            <a:ext cx="4476070" cy="4513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内容占位符 2"/>
          <p:cNvSpPr txBox="1">
            <a:spLocks/>
          </p:cNvSpPr>
          <p:nvPr/>
        </p:nvSpPr>
        <p:spPr>
          <a:xfrm>
            <a:off x="392248" y="908720"/>
            <a:ext cx="8500232" cy="11568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CMA Ocean Data Analysis System Global Sea Surface </a:t>
            </a:r>
            <a:endParaRPr lang="en-US" altLang="zh-CN" sz="2400" dirty="0" smtClean="0">
              <a:solidFill>
                <a:srgbClr val="3333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zh-CN" altLang="zh-CN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（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V1.0</a:t>
            </a:r>
            <a:r>
              <a:rPr lang="zh-CN" altLang="zh-CN" sz="2400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r>
              <a:rPr lang="en-GB" altLang="zh-CN" sz="18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(</a:t>
            </a:r>
            <a:r>
              <a:rPr lang="en-US" altLang="zh-CN" sz="18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Refer to</a:t>
            </a:r>
            <a:r>
              <a:rPr lang="en-GB" altLang="zh-CN" sz="18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 CF-1.0) </a:t>
            </a:r>
            <a:endParaRPr lang="en-GB" altLang="zh-CN" sz="18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59356" y="16698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921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3" name="内容占位符 2"/>
          <p:cNvSpPr txBox="1">
            <a:spLocks/>
          </p:cNvSpPr>
          <p:nvPr/>
        </p:nvSpPr>
        <p:spPr>
          <a:xfrm>
            <a:off x="198313" y="3374356"/>
            <a:ext cx="3291112" cy="223503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support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climate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operational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climate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enable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operational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staff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climate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products</a:t>
            </a:r>
            <a:r>
              <a:rPr kumimoji="1" lang="zh-CN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most convenient way</a:t>
            </a:r>
            <a:endParaRPr kumimoji="1" lang="zh-CN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矩形 303"/>
          <p:cNvSpPr/>
          <p:nvPr/>
        </p:nvSpPr>
        <p:spPr>
          <a:xfrm>
            <a:off x="317775" y="2872749"/>
            <a:ext cx="1942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002060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CIPAS</a:t>
            </a:r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内容占位符 2"/>
          <p:cNvSpPr txBox="1">
            <a:spLocks/>
          </p:cNvSpPr>
          <p:nvPr/>
        </p:nvSpPr>
        <p:spPr>
          <a:xfrm>
            <a:off x="196950" y="1504862"/>
            <a:ext cx="8947049" cy="113204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/>
              <a:t>Based on the </a:t>
            </a:r>
            <a:r>
              <a:rPr lang="en-US" altLang="zh-CN" sz="2000" dirty="0" err="1"/>
              <a:t>NetCDF</a:t>
            </a:r>
            <a:r>
              <a:rPr lang="en-US" altLang="zh-CN" sz="2000" dirty="0"/>
              <a:t> file library, </a:t>
            </a:r>
            <a:r>
              <a:rPr lang="en-US" altLang="zh-CN" sz="2000" dirty="0" smtClean="0"/>
              <a:t>BCC has </a:t>
            </a:r>
            <a:r>
              <a:rPr lang="en-US" altLang="zh-CN" sz="2000" dirty="0"/>
              <a:t>constructed the CIPAS(Climate Intelligent Prediction and Analysis </a:t>
            </a:r>
            <a:r>
              <a:rPr lang="en-US" altLang="zh-CN" sz="2000" dirty="0" smtClean="0"/>
              <a:t>System).</a:t>
            </a:r>
            <a:endParaRPr lang="zh-CN" altLang="zh-CN" sz="2000" dirty="0"/>
          </a:p>
          <a:p>
            <a:endParaRPr lang="en-GB" altLang="zh-CN" sz="2000" dirty="0" smtClean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TextBox 1"/>
          <p:cNvSpPr txBox="1"/>
          <p:nvPr/>
        </p:nvSpPr>
        <p:spPr>
          <a:xfrm>
            <a:off x="59356" y="16698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24" name="内容占位符 2"/>
          <p:cNvSpPr txBox="1">
            <a:spLocks/>
          </p:cNvSpPr>
          <p:nvPr/>
        </p:nvSpPr>
        <p:spPr>
          <a:xfrm>
            <a:off x="254927" y="954459"/>
            <a:ext cx="8712968" cy="79208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dirty="0" err="1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NetCDF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is widely used in the climate 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operations</a:t>
            </a:r>
            <a:endParaRPr lang="en-GB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05" name="组合 304">
            <a:extLst>
              <a:ext uri="{FF2B5EF4-FFF2-40B4-BE49-F238E27FC236}">
                <a16:creationId xmlns:a16="http://schemas.microsoft.com/office/drawing/2014/main" xmlns="" id="{5146D870-82CC-47BE-A921-B10F1B754C57}"/>
              </a:ext>
            </a:extLst>
          </p:cNvPr>
          <p:cNvGrpSpPr/>
          <p:nvPr/>
        </p:nvGrpSpPr>
        <p:grpSpPr>
          <a:xfrm>
            <a:off x="3635896" y="2835367"/>
            <a:ext cx="5253122" cy="3401945"/>
            <a:chOff x="216205" y="2228125"/>
            <a:chExt cx="8548701" cy="3745593"/>
          </a:xfrm>
          <a:solidFill>
            <a:schemeClr val="bg1"/>
          </a:solidFill>
        </p:grpSpPr>
        <p:pic>
          <p:nvPicPr>
            <p:cNvPr id="306" name="图片 305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3A842026-6E2E-4DED-8617-5413B0E47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05658" y="2254913"/>
              <a:ext cx="1885819" cy="1249800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07" name="图片 306" descr="图片包含 屏幕截图&#10;&#10;已生成高可信度的说明">
              <a:extLst>
                <a:ext uri="{FF2B5EF4-FFF2-40B4-BE49-F238E27FC236}">
                  <a16:creationId xmlns:a16="http://schemas.microsoft.com/office/drawing/2014/main" xmlns="" id="{46D3DD57-CFF5-43A8-A4AC-0DAF457B4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63116" y="2260972"/>
              <a:ext cx="1739193" cy="1194563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08" name="图片 307" descr="图片包含 地图, 文字&#10;&#10;已生成极高可信度的说明">
              <a:extLst>
                <a:ext uri="{FF2B5EF4-FFF2-40B4-BE49-F238E27FC236}">
                  <a16:creationId xmlns:a16="http://schemas.microsoft.com/office/drawing/2014/main" xmlns="" id="{A01B9F47-5071-4B61-B523-B04C412497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3891478" y="2254912"/>
              <a:ext cx="1353551" cy="1249800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09" name="图片 308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7FD641C0-89A0-4C92-9C42-64DD3ECD46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flipH="1">
              <a:off x="2044690" y="3349727"/>
              <a:ext cx="1807754" cy="1236435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0" name="图片 309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6547D2F5-35FE-4A8E-AB10-2062678CD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13432" y="2232597"/>
              <a:ext cx="1512182" cy="1248263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1" name="图片 310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4D2A07AF-235A-439E-9C4C-8A8539716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13432" y="3480860"/>
              <a:ext cx="1256075" cy="1024591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2" name="图片 311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DE6F715A-C2BC-4935-8C05-FCCEBBA57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flipH="1">
              <a:off x="216205" y="4657692"/>
              <a:ext cx="1512181" cy="1316026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3" name="图片 312" descr="图片包含 地图, 文字&#10;&#10;已生成极高可信度的说明">
              <a:extLst>
                <a:ext uri="{FF2B5EF4-FFF2-40B4-BE49-F238E27FC236}">
                  <a16:creationId xmlns:a16="http://schemas.microsoft.com/office/drawing/2014/main" xmlns="" id="{6E386ED9-4912-432A-BC9C-6B2DF0C0002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flipH="1">
              <a:off x="4009565" y="3504713"/>
              <a:ext cx="1353551" cy="887470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4" name="图片 313" descr="图片包含 屏幕截图&#10;&#10;已生成高可信度的说明">
              <a:extLst>
                <a:ext uri="{FF2B5EF4-FFF2-40B4-BE49-F238E27FC236}">
                  <a16:creationId xmlns:a16="http://schemas.microsoft.com/office/drawing/2014/main" xmlns="" id="{43F49CF8-D035-419E-A6CC-078F1565585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929475" y="4505451"/>
              <a:ext cx="1885819" cy="1200875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5" name="图片 314">
              <a:extLst>
                <a:ext uri="{FF2B5EF4-FFF2-40B4-BE49-F238E27FC236}">
                  <a16:creationId xmlns:a16="http://schemas.microsoft.com/office/drawing/2014/main" xmlns="" id="{55A181E3-456C-4441-9023-F98CE33094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402151" y="3492183"/>
              <a:ext cx="1818246" cy="1013268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6" name="图片 315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49BBFE00-A8A7-4BBF-BE98-35D7F9F7A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016383" y="4573478"/>
              <a:ext cx="1385768" cy="1130839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7" name="图片 316">
              <a:extLst>
                <a:ext uri="{FF2B5EF4-FFF2-40B4-BE49-F238E27FC236}">
                  <a16:creationId xmlns:a16="http://schemas.microsoft.com/office/drawing/2014/main" xmlns="" id="{FA60BBFD-7B3F-4C59-9B48-D316579F8B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444561" y="4540468"/>
              <a:ext cx="1775836" cy="1130839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8" name="图片 317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217D6D2B-3AF5-4300-841F-082DD7F462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 flipH="1">
              <a:off x="7377519" y="2228125"/>
              <a:ext cx="1387387" cy="1200875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19" name="图片 318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712EB4E1-6E87-415C-9CB4-4C3B07824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 flipH="1">
              <a:off x="7434782" y="3403760"/>
              <a:ext cx="1259644" cy="1182402"/>
            </a:xfrm>
            <a:prstGeom prst="rect">
              <a:avLst/>
            </a:prstGeom>
            <a:grpFill/>
            <a:ln>
              <a:noFill/>
            </a:ln>
          </p:spPr>
        </p:pic>
        <p:pic>
          <p:nvPicPr>
            <p:cNvPr id="320" name="图片 319" descr="图片包含 文字, 地图&#10;&#10;已生成极高可信度的说明">
              <a:extLst>
                <a:ext uri="{FF2B5EF4-FFF2-40B4-BE49-F238E27FC236}">
                  <a16:creationId xmlns:a16="http://schemas.microsoft.com/office/drawing/2014/main" xmlns="" id="{8A93C8A4-F010-47CD-B1C7-B8A65F364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 flipH="1">
              <a:off x="7418223" y="4710495"/>
              <a:ext cx="1346683" cy="1051302"/>
            </a:xfrm>
            <a:prstGeom prst="rect">
              <a:avLst/>
            </a:prstGeom>
            <a:grp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4475807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298450" y="908720"/>
            <a:ext cx="8229600" cy="24014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456BFC68-0255-4853-842C-920F043BF465}"/>
              </a:ext>
            </a:extLst>
          </p:cNvPr>
          <p:cNvSpPr/>
          <p:nvPr/>
        </p:nvSpPr>
        <p:spPr>
          <a:xfrm>
            <a:off x="49170" y="908720"/>
            <a:ext cx="9094829" cy="314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spcBef>
                <a:spcPct val="35000"/>
              </a:spcBef>
              <a:spcAft>
                <a:spcPct val="35000"/>
              </a:spcAft>
              <a:buFont typeface="Wingdings" panose="05000000000000000000" pitchFamily="2" charset="2"/>
              <a:buChar char="l"/>
            </a:pP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the CIPAS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data from different sources are converted into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unified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NC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files. </a:t>
            </a:r>
            <a:endParaRPr lang="en-GB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  <a:p>
            <a:pPr marL="342900" lvl="1" indent="-342900" fontAlgn="base">
              <a:buFont typeface="Arial" panose="020B0604020202020204" pitchFamily="34" charset="0"/>
              <a:buChar char="•"/>
            </a:pPr>
            <a:r>
              <a:rPr lang="en-US" altLang="zh-CN" sz="2200" dirty="0">
                <a:solidFill>
                  <a:srgbClr val="002060"/>
                </a:solidFill>
              </a:rPr>
              <a:t>DATA CONVERSION </a:t>
            </a:r>
            <a:r>
              <a:rPr lang="en-US" altLang="zh-CN" sz="2200" dirty="0" smtClean="0">
                <a:solidFill>
                  <a:srgbClr val="002060"/>
                </a:solidFill>
              </a:rPr>
              <a:t>ENGINE</a:t>
            </a:r>
            <a:r>
              <a:rPr lang="en-US" altLang="zh-CN" sz="2200" dirty="0">
                <a:solidFill>
                  <a:srgbClr val="002060"/>
                </a:solidFill>
              </a:rPr>
              <a:t>: Unify data from various sources into NC format. </a:t>
            </a:r>
          </a:p>
          <a:p>
            <a:pPr marL="342900" lvl="1" indent="-342900" fontAlgn="base">
              <a:buFont typeface="Arial" panose="020B0604020202020204" pitchFamily="34" charset="0"/>
              <a:buChar char="•"/>
            </a:pPr>
            <a:r>
              <a:rPr lang="en-US" altLang="zh-CN" sz="2200" dirty="0" smtClean="0">
                <a:solidFill>
                  <a:srgbClr val="002060"/>
                </a:solidFill>
              </a:rPr>
              <a:t>achieve the data conversion. The engine includes three components: </a:t>
            </a:r>
            <a:endParaRPr lang="en-US" altLang="zh-CN" sz="2200" dirty="0">
              <a:solidFill>
                <a:srgbClr val="002060"/>
              </a:solidFill>
            </a:endParaRP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r>
              <a:rPr lang="en-US" altLang="zh-CN" sz="2000" dirty="0" smtClean="0">
                <a:solidFill>
                  <a:srgbClr val="002060"/>
                </a:solidFill>
              </a:rPr>
              <a:t>DATA DISTINGUISH: </a:t>
            </a:r>
            <a:r>
              <a:rPr lang="en-US" altLang="zh-CN" sz="1600" dirty="0" smtClean="0">
                <a:solidFill>
                  <a:srgbClr val="002060"/>
                </a:solidFill>
              </a:rPr>
              <a:t>i</a:t>
            </a:r>
            <a:r>
              <a:rPr lang="en-US" altLang="zh-CN" sz="1600" dirty="0" smtClean="0"/>
              <a:t>dentify </a:t>
            </a:r>
            <a:r>
              <a:rPr lang="en-US" altLang="zh-CN" sz="1600" dirty="0"/>
              <a:t>data sources, </a:t>
            </a:r>
            <a:r>
              <a:rPr lang="en-US" altLang="zh-CN" sz="1600" dirty="0" smtClean="0"/>
              <a:t>get </a:t>
            </a:r>
            <a:r>
              <a:rPr lang="en-US" altLang="zh-CN" sz="1600" dirty="0"/>
              <a:t>the corresponding processing rules(self-defined).</a:t>
            </a:r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r>
              <a:rPr lang="en-US" altLang="zh-CN" sz="2000" dirty="0" smtClean="0">
                <a:solidFill>
                  <a:srgbClr val="002060"/>
                </a:solidFill>
              </a:rPr>
              <a:t>FILE PROCESSING:  </a:t>
            </a:r>
            <a:r>
              <a:rPr lang="en-US" altLang="zh-CN" sz="1600" dirty="0"/>
              <a:t>decompression, </a:t>
            </a:r>
            <a:r>
              <a:rPr lang="en-US" altLang="zh-CN" sz="1600" dirty="0" smtClean="0"/>
              <a:t>file naming…</a:t>
            </a:r>
            <a:endParaRPr lang="en-US" altLang="zh-CN" sz="1600" dirty="0"/>
          </a:p>
          <a:p>
            <a:pPr marL="800100" lvl="1" indent="-342900" fontAlgn="base">
              <a:buFont typeface="Wingdings" panose="05000000000000000000" pitchFamily="2" charset="2"/>
              <a:buChar char="Ø"/>
            </a:pPr>
            <a:r>
              <a:rPr lang="en-US" altLang="zh-CN" sz="2000" dirty="0" smtClean="0">
                <a:solidFill>
                  <a:srgbClr val="002060"/>
                </a:solidFill>
              </a:rPr>
              <a:t>DATA PROCESSING</a:t>
            </a:r>
            <a:r>
              <a:rPr lang="en-US" altLang="zh-CN" sz="1600" dirty="0" smtClean="0">
                <a:solidFill>
                  <a:srgbClr val="002060"/>
                </a:solidFill>
              </a:rPr>
              <a:t>: </a:t>
            </a:r>
            <a:r>
              <a:rPr lang="en-US" altLang="zh-CN" sz="1600" dirty="0"/>
              <a:t>multi-source data </a:t>
            </a:r>
            <a:r>
              <a:rPr lang="en-US" altLang="zh-CN" sz="1600" dirty="0" smtClean="0"/>
              <a:t>integration, </a:t>
            </a:r>
            <a:r>
              <a:rPr lang="en-US" altLang="zh-CN" sz="1600" dirty="0"/>
              <a:t>time scale </a:t>
            </a:r>
            <a:r>
              <a:rPr lang="en-US" altLang="zh-CN" sz="1600" dirty="0" smtClean="0"/>
              <a:t>regularity, </a:t>
            </a:r>
            <a:r>
              <a:rPr lang="en-US" altLang="zh-CN" sz="1600" dirty="0"/>
              <a:t>basic statistical </a:t>
            </a:r>
            <a:r>
              <a:rPr lang="en-US" altLang="zh-CN" sz="1600" dirty="0" smtClean="0"/>
              <a:t>…</a:t>
            </a: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88036" y="4090103"/>
            <a:ext cx="5750104" cy="1931185"/>
            <a:chOff x="498" y="1842"/>
            <a:chExt cx="4764" cy="1600"/>
          </a:xfrm>
        </p:grpSpPr>
        <p:sp>
          <p:nvSpPr>
            <p:cNvPr id="9" name="AutoShape 3"/>
            <p:cNvSpPr>
              <a:spLocks noChangeAspect="1" noChangeArrowheads="1" noTextEdit="1"/>
            </p:cNvSpPr>
            <p:nvPr/>
          </p:nvSpPr>
          <p:spPr bwMode="auto">
            <a:xfrm>
              <a:off x="498" y="1842"/>
              <a:ext cx="4764" cy="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grpSp>
          <p:nvGrpSpPr>
            <p:cNvPr id="11" name="Group 205"/>
            <p:cNvGrpSpPr>
              <a:grpSpLocks/>
            </p:cNvGrpSpPr>
            <p:nvPr/>
          </p:nvGrpSpPr>
          <p:grpSpPr bwMode="auto">
            <a:xfrm>
              <a:off x="524" y="1868"/>
              <a:ext cx="1387" cy="1567"/>
              <a:chOff x="524" y="1868"/>
              <a:chExt cx="1387" cy="1567"/>
            </a:xfrm>
          </p:grpSpPr>
          <p:sp>
            <p:nvSpPr>
              <p:cNvPr id="102" name="Line 5"/>
              <p:cNvSpPr>
                <a:spLocks noChangeShapeType="1"/>
              </p:cNvSpPr>
              <p:nvPr/>
            </p:nvSpPr>
            <p:spPr bwMode="auto">
              <a:xfrm flipH="1">
                <a:off x="1426" y="2630"/>
                <a:ext cx="366" cy="0"/>
              </a:xfrm>
              <a:prstGeom prst="line">
                <a:avLst/>
              </a:prstGeom>
              <a:noFill/>
              <a:ln w="80963" cap="rnd">
                <a:solidFill>
                  <a:srgbClr val="7F7F7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03" name="Freeform 6"/>
              <p:cNvSpPr>
                <a:spLocks/>
              </p:cNvSpPr>
              <p:nvPr/>
            </p:nvSpPr>
            <p:spPr bwMode="auto">
              <a:xfrm>
                <a:off x="1749" y="2553"/>
                <a:ext cx="162" cy="163"/>
              </a:xfrm>
              <a:custGeom>
                <a:avLst/>
                <a:gdLst>
                  <a:gd name="T0" fmla="*/ 304 w 304"/>
                  <a:gd name="T1" fmla="*/ 144 h 304"/>
                  <a:gd name="T2" fmla="*/ 0 w 304"/>
                  <a:gd name="T3" fmla="*/ 304 h 304"/>
                  <a:gd name="T4" fmla="*/ 5 w 304"/>
                  <a:gd name="T5" fmla="*/ 302 h 304"/>
                  <a:gd name="T6" fmla="*/ 5 w 304"/>
                  <a:gd name="T7" fmla="*/ 2 h 304"/>
                  <a:gd name="T8" fmla="*/ 0 w 304"/>
                  <a:gd name="T9" fmla="*/ 0 h 304"/>
                  <a:gd name="T10" fmla="*/ 304 w 304"/>
                  <a:gd name="T11" fmla="*/ 144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4" h="304">
                    <a:moveTo>
                      <a:pt x="304" y="144"/>
                    </a:moveTo>
                    <a:lnTo>
                      <a:pt x="0" y="304"/>
                    </a:lnTo>
                    <a:lnTo>
                      <a:pt x="5" y="302"/>
                    </a:lnTo>
                    <a:cubicBezTo>
                      <a:pt x="52" y="207"/>
                      <a:pt x="52" y="96"/>
                      <a:pt x="5" y="2"/>
                    </a:cubicBezTo>
                    <a:lnTo>
                      <a:pt x="0" y="0"/>
                    </a:lnTo>
                    <a:lnTo>
                      <a:pt x="304" y="144"/>
                    </a:lnTo>
                    <a:close/>
                  </a:path>
                </a:pathLst>
              </a:custGeom>
              <a:solidFill>
                <a:srgbClr val="7F7F7F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04" name="Rectangle 7"/>
              <p:cNvSpPr>
                <a:spLocks noChangeArrowheads="1"/>
              </p:cNvSpPr>
              <p:nvPr/>
            </p:nvSpPr>
            <p:spPr bwMode="auto">
              <a:xfrm>
                <a:off x="541" y="1885"/>
                <a:ext cx="902" cy="152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pic>
            <p:nvPicPr>
              <p:cNvPr id="105" name="Picture 8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1" y="1885"/>
                <a:ext cx="902" cy="1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6" name="Rectangle 9"/>
              <p:cNvSpPr>
                <a:spLocks noChangeArrowheads="1"/>
              </p:cNvSpPr>
              <p:nvPr/>
            </p:nvSpPr>
            <p:spPr bwMode="auto">
              <a:xfrm>
                <a:off x="541" y="1885"/>
                <a:ext cx="902" cy="152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07" name="Rectangle 10"/>
              <p:cNvSpPr>
                <a:spLocks noChangeArrowheads="1"/>
              </p:cNvSpPr>
              <p:nvPr/>
            </p:nvSpPr>
            <p:spPr bwMode="auto">
              <a:xfrm>
                <a:off x="524" y="1868"/>
                <a:ext cx="945" cy="1567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08" name="Freeform 11"/>
              <p:cNvSpPr>
                <a:spLocks/>
              </p:cNvSpPr>
              <p:nvPr/>
            </p:nvSpPr>
            <p:spPr bwMode="auto">
              <a:xfrm>
                <a:off x="524" y="1868"/>
                <a:ext cx="936" cy="1558"/>
              </a:xfrm>
              <a:custGeom>
                <a:avLst/>
                <a:gdLst>
                  <a:gd name="T0" fmla="*/ 32 w 1760"/>
                  <a:gd name="T1" fmla="*/ 2848 h 2912"/>
                  <a:gd name="T2" fmla="*/ 1728 w 1760"/>
                  <a:gd name="T3" fmla="*/ 2848 h 2912"/>
                  <a:gd name="T4" fmla="*/ 1696 w 1760"/>
                  <a:gd name="T5" fmla="*/ 2880 h 2912"/>
                  <a:gd name="T6" fmla="*/ 1696 w 1760"/>
                  <a:gd name="T7" fmla="*/ 32 h 2912"/>
                  <a:gd name="T8" fmla="*/ 1728 w 1760"/>
                  <a:gd name="T9" fmla="*/ 64 h 2912"/>
                  <a:gd name="T10" fmla="*/ 32 w 1760"/>
                  <a:gd name="T11" fmla="*/ 64 h 2912"/>
                  <a:gd name="T12" fmla="*/ 64 w 1760"/>
                  <a:gd name="T13" fmla="*/ 32 h 2912"/>
                  <a:gd name="T14" fmla="*/ 64 w 1760"/>
                  <a:gd name="T15" fmla="*/ 2880 h 2912"/>
                  <a:gd name="T16" fmla="*/ 32 w 1760"/>
                  <a:gd name="T17" fmla="*/ 2912 h 2912"/>
                  <a:gd name="T18" fmla="*/ 0 w 1760"/>
                  <a:gd name="T19" fmla="*/ 2880 h 2912"/>
                  <a:gd name="T20" fmla="*/ 0 w 1760"/>
                  <a:gd name="T21" fmla="*/ 32 h 2912"/>
                  <a:gd name="T22" fmla="*/ 32 w 1760"/>
                  <a:gd name="T23" fmla="*/ 0 h 2912"/>
                  <a:gd name="T24" fmla="*/ 1728 w 1760"/>
                  <a:gd name="T25" fmla="*/ 0 h 2912"/>
                  <a:gd name="T26" fmla="*/ 1760 w 1760"/>
                  <a:gd name="T27" fmla="*/ 32 h 2912"/>
                  <a:gd name="T28" fmla="*/ 1760 w 1760"/>
                  <a:gd name="T29" fmla="*/ 2880 h 2912"/>
                  <a:gd name="T30" fmla="*/ 1728 w 1760"/>
                  <a:gd name="T31" fmla="*/ 2912 h 2912"/>
                  <a:gd name="T32" fmla="*/ 32 w 1760"/>
                  <a:gd name="T33" fmla="*/ 2912 h 2912"/>
                  <a:gd name="T34" fmla="*/ 0 w 1760"/>
                  <a:gd name="T35" fmla="*/ 2880 h 2912"/>
                  <a:gd name="T36" fmla="*/ 32 w 1760"/>
                  <a:gd name="T37" fmla="*/ 2848 h 2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60" h="2912">
                    <a:moveTo>
                      <a:pt x="32" y="2848"/>
                    </a:moveTo>
                    <a:lnTo>
                      <a:pt x="1728" y="2848"/>
                    </a:lnTo>
                    <a:lnTo>
                      <a:pt x="1696" y="2880"/>
                    </a:lnTo>
                    <a:lnTo>
                      <a:pt x="1696" y="32"/>
                    </a:lnTo>
                    <a:lnTo>
                      <a:pt x="1728" y="64"/>
                    </a:lnTo>
                    <a:lnTo>
                      <a:pt x="32" y="64"/>
                    </a:lnTo>
                    <a:lnTo>
                      <a:pt x="64" y="32"/>
                    </a:lnTo>
                    <a:lnTo>
                      <a:pt x="64" y="2880"/>
                    </a:lnTo>
                    <a:cubicBezTo>
                      <a:pt x="64" y="2898"/>
                      <a:pt x="50" y="2912"/>
                      <a:pt x="32" y="2912"/>
                    </a:cubicBezTo>
                    <a:cubicBezTo>
                      <a:pt x="15" y="2912"/>
                      <a:pt x="0" y="2898"/>
                      <a:pt x="0" y="2880"/>
                    </a:cubicBezTo>
                    <a:lnTo>
                      <a:pt x="0" y="32"/>
                    </a:lnTo>
                    <a:cubicBezTo>
                      <a:pt x="0" y="15"/>
                      <a:pt x="15" y="0"/>
                      <a:pt x="32" y="0"/>
                    </a:cubicBezTo>
                    <a:lnTo>
                      <a:pt x="1728" y="0"/>
                    </a:lnTo>
                    <a:cubicBezTo>
                      <a:pt x="1746" y="0"/>
                      <a:pt x="1760" y="15"/>
                      <a:pt x="1760" y="32"/>
                    </a:cubicBezTo>
                    <a:lnTo>
                      <a:pt x="1760" y="2880"/>
                    </a:lnTo>
                    <a:cubicBezTo>
                      <a:pt x="1760" y="2898"/>
                      <a:pt x="1746" y="2912"/>
                      <a:pt x="1728" y="2912"/>
                    </a:cubicBezTo>
                    <a:lnTo>
                      <a:pt x="32" y="2912"/>
                    </a:lnTo>
                    <a:cubicBezTo>
                      <a:pt x="15" y="2912"/>
                      <a:pt x="0" y="2898"/>
                      <a:pt x="0" y="2880"/>
                    </a:cubicBezTo>
                    <a:cubicBezTo>
                      <a:pt x="0" y="2863"/>
                      <a:pt x="15" y="2848"/>
                      <a:pt x="32" y="28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09" name="Rectangle 12"/>
              <p:cNvSpPr>
                <a:spLocks noChangeArrowheads="1"/>
              </p:cNvSpPr>
              <p:nvPr/>
            </p:nvSpPr>
            <p:spPr bwMode="auto">
              <a:xfrm>
                <a:off x="524" y="1868"/>
                <a:ext cx="945" cy="1567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0" name="Rectangle 13"/>
              <p:cNvSpPr>
                <a:spLocks noChangeArrowheads="1"/>
              </p:cNvSpPr>
              <p:nvPr/>
            </p:nvSpPr>
            <p:spPr bwMode="auto">
              <a:xfrm>
                <a:off x="532" y="1876"/>
                <a:ext cx="894" cy="151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1" name="Rectangle 14"/>
              <p:cNvSpPr>
                <a:spLocks noChangeArrowheads="1"/>
              </p:cNvSpPr>
              <p:nvPr/>
            </p:nvSpPr>
            <p:spPr bwMode="auto">
              <a:xfrm>
                <a:off x="532" y="1876"/>
                <a:ext cx="894" cy="1516"/>
              </a:xfrm>
              <a:prstGeom prst="rect">
                <a:avLst/>
              </a:prstGeom>
              <a:noFill/>
              <a:ln w="53975" cap="rnd">
                <a:solidFill>
                  <a:srgbClr val="00B05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2" name="Rectangle 15"/>
              <p:cNvSpPr>
                <a:spLocks noChangeArrowheads="1"/>
              </p:cNvSpPr>
              <p:nvPr/>
            </p:nvSpPr>
            <p:spPr bwMode="auto">
              <a:xfrm>
                <a:off x="575" y="1953"/>
                <a:ext cx="825" cy="257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pic>
            <p:nvPicPr>
              <p:cNvPr id="113" name="Picture 16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" y="1953"/>
                <a:ext cx="825" cy="2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" name="Rectangle 17"/>
              <p:cNvSpPr>
                <a:spLocks noChangeArrowheads="1"/>
              </p:cNvSpPr>
              <p:nvPr/>
            </p:nvSpPr>
            <p:spPr bwMode="auto">
              <a:xfrm>
                <a:off x="575" y="1953"/>
                <a:ext cx="825" cy="257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5" name="Rectangle 18"/>
              <p:cNvSpPr>
                <a:spLocks noChangeArrowheads="1"/>
              </p:cNvSpPr>
              <p:nvPr/>
            </p:nvSpPr>
            <p:spPr bwMode="auto">
              <a:xfrm>
                <a:off x="566" y="1945"/>
                <a:ext cx="843" cy="27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6" name="Freeform 19"/>
              <p:cNvSpPr>
                <a:spLocks/>
              </p:cNvSpPr>
              <p:nvPr/>
            </p:nvSpPr>
            <p:spPr bwMode="auto">
              <a:xfrm>
                <a:off x="570" y="1949"/>
                <a:ext cx="835" cy="266"/>
              </a:xfrm>
              <a:custGeom>
                <a:avLst/>
                <a:gdLst>
                  <a:gd name="T0" fmla="*/ 8 w 1568"/>
                  <a:gd name="T1" fmla="*/ 480 h 496"/>
                  <a:gd name="T2" fmla="*/ 1560 w 1568"/>
                  <a:gd name="T3" fmla="*/ 480 h 496"/>
                  <a:gd name="T4" fmla="*/ 1552 w 1568"/>
                  <a:gd name="T5" fmla="*/ 488 h 496"/>
                  <a:gd name="T6" fmla="*/ 1552 w 1568"/>
                  <a:gd name="T7" fmla="*/ 8 h 496"/>
                  <a:gd name="T8" fmla="*/ 1560 w 1568"/>
                  <a:gd name="T9" fmla="*/ 16 h 496"/>
                  <a:gd name="T10" fmla="*/ 8 w 1568"/>
                  <a:gd name="T11" fmla="*/ 16 h 496"/>
                  <a:gd name="T12" fmla="*/ 16 w 1568"/>
                  <a:gd name="T13" fmla="*/ 8 h 496"/>
                  <a:gd name="T14" fmla="*/ 16 w 1568"/>
                  <a:gd name="T15" fmla="*/ 488 h 496"/>
                  <a:gd name="T16" fmla="*/ 8 w 1568"/>
                  <a:gd name="T17" fmla="*/ 496 h 496"/>
                  <a:gd name="T18" fmla="*/ 0 w 1568"/>
                  <a:gd name="T19" fmla="*/ 488 h 496"/>
                  <a:gd name="T20" fmla="*/ 0 w 1568"/>
                  <a:gd name="T21" fmla="*/ 8 h 496"/>
                  <a:gd name="T22" fmla="*/ 8 w 1568"/>
                  <a:gd name="T23" fmla="*/ 0 h 496"/>
                  <a:gd name="T24" fmla="*/ 1560 w 1568"/>
                  <a:gd name="T25" fmla="*/ 0 h 496"/>
                  <a:gd name="T26" fmla="*/ 1568 w 1568"/>
                  <a:gd name="T27" fmla="*/ 8 h 496"/>
                  <a:gd name="T28" fmla="*/ 1568 w 1568"/>
                  <a:gd name="T29" fmla="*/ 488 h 496"/>
                  <a:gd name="T30" fmla="*/ 1560 w 1568"/>
                  <a:gd name="T31" fmla="*/ 496 h 496"/>
                  <a:gd name="T32" fmla="*/ 8 w 1568"/>
                  <a:gd name="T33" fmla="*/ 496 h 496"/>
                  <a:gd name="T34" fmla="*/ 0 w 1568"/>
                  <a:gd name="T35" fmla="*/ 488 h 496"/>
                  <a:gd name="T36" fmla="*/ 8 w 1568"/>
                  <a:gd name="T37" fmla="*/ 48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8" h="496">
                    <a:moveTo>
                      <a:pt x="8" y="480"/>
                    </a:moveTo>
                    <a:lnTo>
                      <a:pt x="1560" y="480"/>
                    </a:lnTo>
                    <a:lnTo>
                      <a:pt x="1552" y="488"/>
                    </a:lnTo>
                    <a:lnTo>
                      <a:pt x="1552" y="8"/>
                    </a:lnTo>
                    <a:lnTo>
                      <a:pt x="1560" y="16"/>
                    </a:lnTo>
                    <a:lnTo>
                      <a:pt x="8" y="16"/>
                    </a:lnTo>
                    <a:lnTo>
                      <a:pt x="16" y="8"/>
                    </a:lnTo>
                    <a:lnTo>
                      <a:pt x="16" y="488"/>
                    </a:lnTo>
                    <a:cubicBezTo>
                      <a:pt x="16" y="493"/>
                      <a:pt x="13" y="496"/>
                      <a:pt x="8" y="496"/>
                    </a:cubicBezTo>
                    <a:cubicBezTo>
                      <a:pt x="4" y="496"/>
                      <a:pt x="0" y="493"/>
                      <a:pt x="0" y="488"/>
                    </a:cubicBezTo>
                    <a:lnTo>
                      <a:pt x="0" y="8"/>
                    </a:lnTo>
                    <a:cubicBezTo>
                      <a:pt x="0" y="4"/>
                      <a:pt x="4" y="0"/>
                      <a:pt x="8" y="0"/>
                    </a:cubicBezTo>
                    <a:lnTo>
                      <a:pt x="1560" y="0"/>
                    </a:lnTo>
                    <a:cubicBezTo>
                      <a:pt x="1565" y="0"/>
                      <a:pt x="1568" y="4"/>
                      <a:pt x="1568" y="8"/>
                    </a:cubicBezTo>
                    <a:lnTo>
                      <a:pt x="1568" y="488"/>
                    </a:lnTo>
                    <a:cubicBezTo>
                      <a:pt x="1568" y="493"/>
                      <a:pt x="1565" y="496"/>
                      <a:pt x="1560" y="496"/>
                    </a:cubicBezTo>
                    <a:lnTo>
                      <a:pt x="8" y="496"/>
                    </a:lnTo>
                    <a:cubicBezTo>
                      <a:pt x="4" y="496"/>
                      <a:pt x="0" y="493"/>
                      <a:pt x="0" y="488"/>
                    </a:cubicBezTo>
                    <a:cubicBezTo>
                      <a:pt x="0" y="484"/>
                      <a:pt x="4" y="480"/>
                      <a:pt x="8" y="4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7" name="Rectangle 20"/>
              <p:cNvSpPr>
                <a:spLocks noChangeArrowheads="1"/>
              </p:cNvSpPr>
              <p:nvPr/>
            </p:nvSpPr>
            <p:spPr bwMode="auto">
              <a:xfrm>
                <a:off x="566" y="1945"/>
                <a:ext cx="843" cy="27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8" name="Rectangle 21"/>
              <p:cNvSpPr>
                <a:spLocks noChangeArrowheads="1"/>
              </p:cNvSpPr>
              <p:nvPr/>
            </p:nvSpPr>
            <p:spPr bwMode="auto">
              <a:xfrm>
                <a:off x="549" y="1928"/>
                <a:ext cx="843" cy="8"/>
              </a:xfrm>
              <a:prstGeom prst="rect">
                <a:avLst/>
              </a:prstGeom>
              <a:solidFill>
                <a:srgbClr val="7B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19" name="Rectangle 22"/>
              <p:cNvSpPr>
                <a:spLocks noChangeArrowheads="1"/>
              </p:cNvSpPr>
              <p:nvPr/>
            </p:nvSpPr>
            <p:spPr bwMode="auto">
              <a:xfrm>
                <a:off x="549" y="1936"/>
                <a:ext cx="843" cy="9"/>
              </a:xfrm>
              <a:prstGeom prst="rect">
                <a:avLst/>
              </a:prstGeom>
              <a:solidFill>
                <a:srgbClr val="98FF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0" name="Rectangle 23"/>
              <p:cNvSpPr>
                <a:spLocks noChangeArrowheads="1"/>
              </p:cNvSpPr>
              <p:nvPr/>
            </p:nvSpPr>
            <p:spPr bwMode="auto">
              <a:xfrm>
                <a:off x="549" y="1945"/>
                <a:ext cx="843" cy="8"/>
              </a:xfrm>
              <a:prstGeom prst="rect">
                <a:avLst/>
              </a:prstGeom>
              <a:solidFill>
                <a:srgbClr val="97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1" name="Rectangle 24"/>
              <p:cNvSpPr>
                <a:spLocks noChangeArrowheads="1"/>
              </p:cNvSpPr>
              <p:nvPr/>
            </p:nvSpPr>
            <p:spPr bwMode="auto">
              <a:xfrm>
                <a:off x="549" y="1953"/>
                <a:ext cx="843" cy="9"/>
              </a:xfrm>
              <a:prstGeom prst="rect">
                <a:avLst/>
              </a:prstGeom>
              <a:solidFill>
                <a:srgbClr val="96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2" name="Rectangle 25"/>
              <p:cNvSpPr>
                <a:spLocks noChangeArrowheads="1"/>
              </p:cNvSpPr>
              <p:nvPr/>
            </p:nvSpPr>
            <p:spPr bwMode="auto">
              <a:xfrm>
                <a:off x="549" y="1962"/>
                <a:ext cx="843" cy="8"/>
              </a:xfrm>
              <a:prstGeom prst="rect">
                <a:avLst/>
              </a:prstGeom>
              <a:solidFill>
                <a:srgbClr val="95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3" name="Rectangle 26"/>
              <p:cNvSpPr>
                <a:spLocks noChangeArrowheads="1"/>
              </p:cNvSpPr>
              <p:nvPr/>
            </p:nvSpPr>
            <p:spPr bwMode="auto">
              <a:xfrm>
                <a:off x="549" y="1970"/>
                <a:ext cx="843" cy="9"/>
              </a:xfrm>
              <a:prstGeom prst="rect">
                <a:avLst/>
              </a:prstGeom>
              <a:solidFill>
                <a:srgbClr val="94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4" name="Rectangle 27"/>
              <p:cNvSpPr>
                <a:spLocks noChangeArrowheads="1"/>
              </p:cNvSpPr>
              <p:nvPr/>
            </p:nvSpPr>
            <p:spPr bwMode="auto">
              <a:xfrm>
                <a:off x="549" y="1979"/>
                <a:ext cx="843" cy="17"/>
              </a:xfrm>
              <a:prstGeom prst="rect">
                <a:avLst/>
              </a:prstGeom>
              <a:solidFill>
                <a:srgbClr val="93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5" name="Rectangle 28"/>
              <p:cNvSpPr>
                <a:spLocks noChangeArrowheads="1"/>
              </p:cNvSpPr>
              <p:nvPr/>
            </p:nvSpPr>
            <p:spPr bwMode="auto">
              <a:xfrm>
                <a:off x="549" y="1996"/>
                <a:ext cx="843" cy="9"/>
              </a:xfrm>
              <a:prstGeom prst="rect">
                <a:avLst/>
              </a:prstGeom>
              <a:solidFill>
                <a:srgbClr val="92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6" name="Rectangle 29"/>
              <p:cNvSpPr>
                <a:spLocks noChangeArrowheads="1"/>
              </p:cNvSpPr>
              <p:nvPr/>
            </p:nvSpPr>
            <p:spPr bwMode="auto">
              <a:xfrm>
                <a:off x="549" y="2005"/>
                <a:ext cx="843" cy="8"/>
              </a:xfrm>
              <a:prstGeom prst="rect">
                <a:avLst/>
              </a:prstGeom>
              <a:solidFill>
                <a:srgbClr val="91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7" name="Rectangle 30"/>
              <p:cNvSpPr>
                <a:spLocks noChangeArrowheads="1"/>
              </p:cNvSpPr>
              <p:nvPr/>
            </p:nvSpPr>
            <p:spPr bwMode="auto">
              <a:xfrm>
                <a:off x="549" y="2013"/>
                <a:ext cx="843" cy="9"/>
              </a:xfrm>
              <a:prstGeom prst="rect">
                <a:avLst/>
              </a:prstGeom>
              <a:solidFill>
                <a:srgbClr val="90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8" name="Rectangle 31"/>
              <p:cNvSpPr>
                <a:spLocks noChangeArrowheads="1"/>
              </p:cNvSpPr>
              <p:nvPr/>
            </p:nvSpPr>
            <p:spPr bwMode="auto">
              <a:xfrm>
                <a:off x="549" y="2022"/>
                <a:ext cx="843" cy="8"/>
              </a:xfrm>
              <a:prstGeom prst="rect">
                <a:avLst/>
              </a:prstGeom>
              <a:solidFill>
                <a:srgbClr val="8F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29" name="Rectangle 32"/>
              <p:cNvSpPr>
                <a:spLocks noChangeArrowheads="1"/>
              </p:cNvSpPr>
              <p:nvPr/>
            </p:nvSpPr>
            <p:spPr bwMode="auto">
              <a:xfrm>
                <a:off x="549" y="2030"/>
                <a:ext cx="843" cy="9"/>
              </a:xfrm>
              <a:prstGeom prst="rect">
                <a:avLst/>
              </a:prstGeom>
              <a:solidFill>
                <a:srgbClr val="8E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0" name="Rectangle 33"/>
              <p:cNvSpPr>
                <a:spLocks noChangeArrowheads="1"/>
              </p:cNvSpPr>
              <p:nvPr/>
            </p:nvSpPr>
            <p:spPr bwMode="auto">
              <a:xfrm>
                <a:off x="549" y="2039"/>
                <a:ext cx="843" cy="9"/>
              </a:xfrm>
              <a:prstGeom prst="rect">
                <a:avLst/>
              </a:prstGeom>
              <a:solidFill>
                <a:srgbClr val="8D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1" name="Rectangle 34"/>
              <p:cNvSpPr>
                <a:spLocks noChangeArrowheads="1"/>
              </p:cNvSpPr>
              <p:nvPr/>
            </p:nvSpPr>
            <p:spPr bwMode="auto">
              <a:xfrm>
                <a:off x="549" y="2048"/>
                <a:ext cx="843" cy="8"/>
              </a:xfrm>
              <a:prstGeom prst="rect">
                <a:avLst/>
              </a:prstGeom>
              <a:solidFill>
                <a:srgbClr val="8C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2" name="Rectangle 35"/>
              <p:cNvSpPr>
                <a:spLocks noChangeArrowheads="1"/>
              </p:cNvSpPr>
              <p:nvPr/>
            </p:nvSpPr>
            <p:spPr bwMode="auto">
              <a:xfrm>
                <a:off x="549" y="2056"/>
                <a:ext cx="843" cy="9"/>
              </a:xfrm>
              <a:prstGeom prst="rect">
                <a:avLst/>
              </a:prstGeom>
              <a:solidFill>
                <a:srgbClr val="8B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3" name="Rectangle 36"/>
              <p:cNvSpPr>
                <a:spLocks noChangeArrowheads="1"/>
              </p:cNvSpPr>
              <p:nvPr/>
            </p:nvSpPr>
            <p:spPr bwMode="auto">
              <a:xfrm>
                <a:off x="549" y="2065"/>
                <a:ext cx="843" cy="8"/>
              </a:xfrm>
              <a:prstGeom prst="rect">
                <a:avLst/>
              </a:prstGeom>
              <a:solidFill>
                <a:srgbClr val="8A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4" name="Rectangle 37"/>
              <p:cNvSpPr>
                <a:spLocks noChangeArrowheads="1"/>
              </p:cNvSpPr>
              <p:nvPr/>
            </p:nvSpPr>
            <p:spPr bwMode="auto">
              <a:xfrm>
                <a:off x="549" y="2073"/>
                <a:ext cx="843" cy="9"/>
              </a:xfrm>
              <a:prstGeom prst="rect">
                <a:avLst/>
              </a:prstGeom>
              <a:solidFill>
                <a:srgbClr val="89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5" name="Rectangle 38"/>
              <p:cNvSpPr>
                <a:spLocks noChangeArrowheads="1"/>
              </p:cNvSpPr>
              <p:nvPr/>
            </p:nvSpPr>
            <p:spPr bwMode="auto">
              <a:xfrm>
                <a:off x="549" y="2082"/>
                <a:ext cx="843" cy="8"/>
              </a:xfrm>
              <a:prstGeom prst="rect">
                <a:avLst/>
              </a:prstGeom>
              <a:solidFill>
                <a:srgbClr val="88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6" name="Rectangle 39"/>
              <p:cNvSpPr>
                <a:spLocks noChangeArrowheads="1"/>
              </p:cNvSpPr>
              <p:nvPr/>
            </p:nvSpPr>
            <p:spPr bwMode="auto">
              <a:xfrm>
                <a:off x="549" y="2090"/>
                <a:ext cx="843" cy="9"/>
              </a:xfrm>
              <a:prstGeom prst="rect">
                <a:avLst/>
              </a:prstGeom>
              <a:solidFill>
                <a:srgbClr val="87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7" name="Rectangle 40"/>
              <p:cNvSpPr>
                <a:spLocks noChangeArrowheads="1"/>
              </p:cNvSpPr>
              <p:nvPr/>
            </p:nvSpPr>
            <p:spPr bwMode="auto">
              <a:xfrm>
                <a:off x="549" y="2099"/>
                <a:ext cx="843" cy="9"/>
              </a:xfrm>
              <a:prstGeom prst="rect">
                <a:avLst/>
              </a:prstGeom>
              <a:solidFill>
                <a:srgbClr val="86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8" name="Rectangle 41"/>
              <p:cNvSpPr>
                <a:spLocks noChangeArrowheads="1"/>
              </p:cNvSpPr>
              <p:nvPr/>
            </p:nvSpPr>
            <p:spPr bwMode="auto">
              <a:xfrm>
                <a:off x="549" y="2108"/>
                <a:ext cx="843" cy="8"/>
              </a:xfrm>
              <a:prstGeom prst="rect">
                <a:avLst/>
              </a:prstGeom>
              <a:solidFill>
                <a:srgbClr val="85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39" name="Rectangle 42"/>
              <p:cNvSpPr>
                <a:spLocks noChangeArrowheads="1"/>
              </p:cNvSpPr>
              <p:nvPr/>
            </p:nvSpPr>
            <p:spPr bwMode="auto">
              <a:xfrm>
                <a:off x="549" y="2116"/>
                <a:ext cx="843" cy="17"/>
              </a:xfrm>
              <a:prstGeom prst="rect">
                <a:avLst/>
              </a:prstGeom>
              <a:solidFill>
                <a:srgbClr val="84F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0" name="Rectangle 43"/>
              <p:cNvSpPr>
                <a:spLocks noChangeArrowheads="1"/>
              </p:cNvSpPr>
              <p:nvPr/>
            </p:nvSpPr>
            <p:spPr bwMode="auto">
              <a:xfrm>
                <a:off x="549" y="2133"/>
                <a:ext cx="843" cy="9"/>
              </a:xfrm>
              <a:prstGeom prst="rect">
                <a:avLst/>
              </a:prstGeom>
              <a:solidFill>
                <a:srgbClr val="83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1" name="Rectangle 44"/>
              <p:cNvSpPr>
                <a:spLocks noChangeArrowheads="1"/>
              </p:cNvSpPr>
              <p:nvPr/>
            </p:nvSpPr>
            <p:spPr bwMode="auto">
              <a:xfrm>
                <a:off x="549" y="2142"/>
                <a:ext cx="843" cy="8"/>
              </a:xfrm>
              <a:prstGeom prst="rect">
                <a:avLst/>
              </a:prstGeom>
              <a:solidFill>
                <a:srgbClr val="82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2" name="Rectangle 45"/>
              <p:cNvSpPr>
                <a:spLocks noChangeArrowheads="1"/>
              </p:cNvSpPr>
              <p:nvPr/>
            </p:nvSpPr>
            <p:spPr bwMode="auto">
              <a:xfrm>
                <a:off x="549" y="2150"/>
                <a:ext cx="843" cy="9"/>
              </a:xfrm>
              <a:prstGeom prst="rect">
                <a:avLst/>
              </a:prstGeom>
              <a:solidFill>
                <a:srgbClr val="81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3" name="Rectangle 46"/>
              <p:cNvSpPr>
                <a:spLocks noChangeArrowheads="1"/>
              </p:cNvSpPr>
              <p:nvPr/>
            </p:nvSpPr>
            <p:spPr bwMode="auto">
              <a:xfrm>
                <a:off x="549" y="2159"/>
                <a:ext cx="843" cy="8"/>
              </a:xfrm>
              <a:prstGeom prst="rect">
                <a:avLst/>
              </a:prstGeom>
              <a:solidFill>
                <a:srgbClr val="80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4" name="Rectangle 47"/>
              <p:cNvSpPr>
                <a:spLocks noChangeArrowheads="1"/>
              </p:cNvSpPr>
              <p:nvPr/>
            </p:nvSpPr>
            <p:spPr bwMode="auto">
              <a:xfrm>
                <a:off x="549" y="2167"/>
                <a:ext cx="843" cy="9"/>
              </a:xfrm>
              <a:prstGeom prst="rect">
                <a:avLst/>
              </a:prstGeom>
              <a:solidFill>
                <a:srgbClr val="7FF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5" name="Rectangle 48"/>
              <p:cNvSpPr>
                <a:spLocks noChangeArrowheads="1"/>
              </p:cNvSpPr>
              <p:nvPr/>
            </p:nvSpPr>
            <p:spPr bwMode="auto">
              <a:xfrm>
                <a:off x="549" y="2176"/>
                <a:ext cx="843" cy="9"/>
              </a:xfrm>
              <a:prstGeom prst="rect">
                <a:avLst/>
              </a:prstGeom>
              <a:solidFill>
                <a:srgbClr val="7EF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6" name="Rectangle 49"/>
              <p:cNvSpPr>
                <a:spLocks noChangeArrowheads="1"/>
              </p:cNvSpPr>
              <p:nvPr/>
            </p:nvSpPr>
            <p:spPr bwMode="auto">
              <a:xfrm>
                <a:off x="549" y="2185"/>
                <a:ext cx="843" cy="8"/>
              </a:xfrm>
              <a:prstGeom prst="rect">
                <a:avLst/>
              </a:prstGeom>
              <a:solidFill>
                <a:srgbClr val="7D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7" name="Rectangle 50"/>
              <p:cNvSpPr>
                <a:spLocks noChangeArrowheads="1"/>
              </p:cNvSpPr>
              <p:nvPr/>
            </p:nvSpPr>
            <p:spPr bwMode="auto">
              <a:xfrm>
                <a:off x="549" y="2193"/>
                <a:ext cx="843" cy="9"/>
              </a:xfrm>
              <a:prstGeom prst="rect">
                <a:avLst/>
              </a:prstGeom>
              <a:solidFill>
                <a:srgbClr val="7C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8" name="Rectangle 51"/>
              <p:cNvSpPr>
                <a:spLocks noChangeArrowheads="1"/>
              </p:cNvSpPr>
              <p:nvPr/>
            </p:nvSpPr>
            <p:spPr bwMode="auto">
              <a:xfrm>
                <a:off x="549" y="2202"/>
                <a:ext cx="843" cy="8"/>
              </a:xfrm>
              <a:prstGeom prst="rect">
                <a:avLst/>
              </a:prstGeom>
              <a:solidFill>
                <a:srgbClr val="7B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49" name="Rectangle 52"/>
              <p:cNvSpPr>
                <a:spLocks noChangeArrowheads="1"/>
              </p:cNvSpPr>
              <p:nvPr/>
            </p:nvSpPr>
            <p:spPr bwMode="auto">
              <a:xfrm>
                <a:off x="566" y="1936"/>
                <a:ext cx="826" cy="257"/>
              </a:xfrm>
              <a:prstGeom prst="rect">
                <a:avLst/>
              </a:prstGeom>
              <a:noFill/>
              <a:ln w="47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50" name="Rectangle 53"/>
              <p:cNvSpPr>
                <a:spLocks noChangeArrowheads="1"/>
              </p:cNvSpPr>
              <p:nvPr/>
            </p:nvSpPr>
            <p:spPr bwMode="auto">
              <a:xfrm>
                <a:off x="839" y="1962"/>
                <a:ext cx="294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zh-CN" sz="1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Grib</a:t>
                </a:r>
                <a:endParaRPr kumimoji="0" lang="zh-CN" altLang="zh-CN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51" name="Rectangle 54"/>
              <p:cNvSpPr>
                <a:spLocks noChangeArrowheads="1"/>
              </p:cNvSpPr>
              <p:nvPr/>
            </p:nvSpPr>
            <p:spPr bwMode="auto">
              <a:xfrm>
                <a:off x="575" y="2210"/>
                <a:ext cx="825" cy="257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pic>
            <p:nvPicPr>
              <p:cNvPr id="152" name="Picture 5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" y="2210"/>
                <a:ext cx="825" cy="2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" name="Rectangle 56"/>
              <p:cNvSpPr>
                <a:spLocks noChangeArrowheads="1"/>
              </p:cNvSpPr>
              <p:nvPr/>
            </p:nvSpPr>
            <p:spPr bwMode="auto">
              <a:xfrm>
                <a:off x="575" y="2210"/>
                <a:ext cx="825" cy="257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54" name="Rectangle 57"/>
              <p:cNvSpPr>
                <a:spLocks noChangeArrowheads="1"/>
              </p:cNvSpPr>
              <p:nvPr/>
            </p:nvSpPr>
            <p:spPr bwMode="auto">
              <a:xfrm>
                <a:off x="566" y="2202"/>
                <a:ext cx="843" cy="27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55" name="Freeform 58"/>
              <p:cNvSpPr>
                <a:spLocks/>
              </p:cNvSpPr>
              <p:nvPr/>
            </p:nvSpPr>
            <p:spPr bwMode="auto">
              <a:xfrm>
                <a:off x="570" y="2206"/>
                <a:ext cx="835" cy="265"/>
              </a:xfrm>
              <a:custGeom>
                <a:avLst/>
                <a:gdLst>
                  <a:gd name="T0" fmla="*/ 8 w 1568"/>
                  <a:gd name="T1" fmla="*/ 480 h 496"/>
                  <a:gd name="T2" fmla="*/ 1560 w 1568"/>
                  <a:gd name="T3" fmla="*/ 480 h 496"/>
                  <a:gd name="T4" fmla="*/ 1552 w 1568"/>
                  <a:gd name="T5" fmla="*/ 488 h 496"/>
                  <a:gd name="T6" fmla="*/ 1552 w 1568"/>
                  <a:gd name="T7" fmla="*/ 8 h 496"/>
                  <a:gd name="T8" fmla="*/ 1560 w 1568"/>
                  <a:gd name="T9" fmla="*/ 16 h 496"/>
                  <a:gd name="T10" fmla="*/ 8 w 1568"/>
                  <a:gd name="T11" fmla="*/ 16 h 496"/>
                  <a:gd name="T12" fmla="*/ 16 w 1568"/>
                  <a:gd name="T13" fmla="*/ 8 h 496"/>
                  <a:gd name="T14" fmla="*/ 16 w 1568"/>
                  <a:gd name="T15" fmla="*/ 488 h 496"/>
                  <a:gd name="T16" fmla="*/ 8 w 1568"/>
                  <a:gd name="T17" fmla="*/ 496 h 496"/>
                  <a:gd name="T18" fmla="*/ 0 w 1568"/>
                  <a:gd name="T19" fmla="*/ 488 h 496"/>
                  <a:gd name="T20" fmla="*/ 0 w 1568"/>
                  <a:gd name="T21" fmla="*/ 8 h 496"/>
                  <a:gd name="T22" fmla="*/ 8 w 1568"/>
                  <a:gd name="T23" fmla="*/ 0 h 496"/>
                  <a:gd name="T24" fmla="*/ 1560 w 1568"/>
                  <a:gd name="T25" fmla="*/ 0 h 496"/>
                  <a:gd name="T26" fmla="*/ 1568 w 1568"/>
                  <a:gd name="T27" fmla="*/ 8 h 496"/>
                  <a:gd name="T28" fmla="*/ 1568 w 1568"/>
                  <a:gd name="T29" fmla="*/ 488 h 496"/>
                  <a:gd name="T30" fmla="*/ 1560 w 1568"/>
                  <a:gd name="T31" fmla="*/ 496 h 496"/>
                  <a:gd name="T32" fmla="*/ 8 w 1568"/>
                  <a:gd name="T33" fmla="*/ 496 h 496"/>
                  <a:gd name="T34" fmla="*/ 0 w 1568"/>
                  <a:gd name="T35" fmla="*/ 488 h 496"/>
                  <a:gd name="T36" fmla="*/ 8 w 1568"/>
                  <a:gd name="T37" fmla="*/ 48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8" h="496">
                    <a:moveTo>
                      <a:pt x="8" y="480"/>
                    </a:moveTo>
                    <a:lnTo>
                      <a:pt x="1560" y="480"/>
                    </a:lnTo>
                    <a:lnTo>
                      <a:pt x="1552" y="488"/>
                    </a:lnTo>
                    <a:lnTo>
                      <a:pt x="1552" y="8"/>
                    </a:lnTo>
                    <a:lnTo>
                      <a:pt x="1560" y="16"/>
                    </a:lnTo>
                    <a:lnTo>
                      <a:pt x="8" y="16"/>
                    </a:lnTo>
                    <a:lnTo>
                      <a:pt x="16" y="8"/>
                    </a:lnTo>
                    <a:lnTo>
                      <a:pt x="16" y="488"/>
                    </a:lnTo>
                    <a:cubicBezTo>
                      <a:pt x="16" y="493"/>
                      <a:pt x="13" y="496"/>
                      <a:pt x="8" y="496"/>
                    </a:cubicBezTo>
                    <a:cubicBezTo>
                      <a:pt x="4" y="496"/>
                      <a:pt x="0" y="493"/>
                      <a:pt x="0" y="488"/>
                    </a:cubicBezTo>
                    <a:lnTo>
                      <a:pt x="0" y="8"/>
                    </a:lnTo>
                    <a:cubicBezTo>
                      <a:pt x="0" y="4"/>
                      <a:pt x="4" y="0"/>
                      <a:pt x="8" y="0"/>
                    </a:cubicBezTo>
                    <a:lnTo>
                      <a:pt x="1560" y="0"/>
                    </a:lnTo>
                    <a:cubicBezTo>
                      <a:pt x="1565" y="0"/>
                      <a:pt x="1568" y="4"/>
                      <a:pt x="1568" y="8"/>
                    </a:cubicBezTo>
                    <a:lnTo>
                      <a:pt x="1568" y="488"/>
                    </a:lnTo>
                    <a:cubicBezTo>
                      <a:pt x="1568" y="493"/>
                      <a:pt x="1565" y="496"/>
                      <a:pt x="1560" y="496"/>
                    </a:cubicBezTo>
                    <a:lnTo>
                      <a:pt x="8" y="496"/>
                    </a:lnTo>
                    <a:cubicBezTo>
                      <a:pt x="4" y="496"/>
                      <a:pt x="0" y="493"/>
                      <a:pt x="0" y="488"/>
                    </a:cubicBezTo>
                    <a:cubicBezTo>
                      <a:pt x="0" y="484"/>
                      <a:pt x="4" y="480"/>
                      <a:pt x="8" y="4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56" name="Rectangle 59"/>
              <p:cNvSpPr>
                <a:spLocks noChangeArrowheads="1"/>
              </p:cNvSpPr>
              <p:nvPr/>
            </p:nvSpPr>
            <p:spPr bwMode="auto">
              <a:xfrm>
                <a:off x="566" y="2202"/>
                <a:ext cx="843" cy="27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57" name="Rectangle 60"/>
              <p:cNvSpPr>
                <a:spLocks noChangeArrowheads="1"/>
              </p:cNvSpPr>
              <p:nvPr/>
            </p:nvSpPr>
            <p:spPr bwMode="auto">
              <a:xfrm>
                <a:off x="549" y="2185"/>
                <a:ext cx="843" cy="8"/>
              </a:xfrm>
              <a:prstGeom prst="rect">
                <a:avLst/>
              </a:prstGeom>
              <a:solidFill>
                <a:srgbClr val="7B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58" name="Rectangle 61"/>
              <p:cNvSpPr>
                <a:spLocks noChangeArrowheads="1"/>
              </p:cNvSpPr>
              <p:nvPr/>
            </p:nvSpPr>
            <p:spPr bwMode="auto">
              <a:xfrm>
                <a:off x="549" y="2193"/>
                <a:ext cx="843" cy="9"/>
              </a:xfrm>
              <a:prstGeom prst="rect">
                <a:avLst/>
              </a:prstGeom>
              <a:solidFill>
                <a:srgbClr val="98FF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59" name="Rectangle 62"/>
              <p:cNvSpPr>
                <a:spLocks noChangeArrowheads="1"/>
              </p:cNvSpPr>
              <p:nvPr/>
            </p:nvSpPr>
            <p:spPr bwMode="auto">
              <a:xfrm>
                <a:off x="549" y="2202"/>
                <a:ext cx="843" cy="8"/>
              </a:xfrm>
              <a:prstGeom prst="rect">
                <a:avLst/>
              </a:prstGeom>
              <a:solidFill>
                <a:srgbClr val="97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0" name="Rectangle 63"/>
              <p:cNvSpPr>
                <a:spLocks noChangeArrowheads="1"/>
              </p:cNvSpPr>
              <p:nvPr/>
            </p:nvSpPr>
            <p:spPr bwMode="auto">
              <a:xfrm>
                <a:off x="549" y="2210"/>
                <a:ext cx="843" cy="9"/>
              </a:xfrm>
              <a:prstGeom prst="rect">
                <a:avLst/>
              </a:prstGeom>
              <a:solidFill>
                <a:srgbClr val="96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1" name="Rectangle 64"/>
              <p:cNvSpPr>
                <a:spLocks noChangeArrowheads="1"/>
              </p:cNvSpPr>
              <p:nvPr/>
            </p:nvSpPr>
            <p:spPr bwMode="auto">
              <a:xfrm>
                <a:off x="549" y="2219"/>
                <a:ext cx="843" cy="8"/>
              </a:xfrm>
              <a:prstGeom prst="rect">
                <a:avLst/>
              </a:prstGeom>
              <a:solidFill>
                <a:srgbClr val="95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2" name="Rectangle 65"/>
              <p:cNvSpPr>
                <a:spLocks noChangeArrowheads="1"/>
              </p:cNvSpPr>
              <p:nvPr/>
            </p:nvSpPr>
            <p:spPr bwMode="auto">
              <a:xfrm>
                <a:off x="549" y="2227"/>
                <a:ext cx="843" cy="9"/>
              </a:xfrm>
              <a:prstGeom prst="rect">
                <a:avLst/>
              </a:prstGeom>
              <a:solidFill>
                <a:srgbClr val="94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3" name="Rectangle 66"/>
              <p:cNvSpPr>
                <a:spLocks noChangeArrowheads="1"/>
              </p:cNvSpPr>
              <p:nvPr/>
            </p:nvSpPr>
            <p:spPr bwMode="auto">
              <a:xfrm>
                <a:off x="549" y="2236"/>
                <a:ext cx="843" cy="17"/>
              </a:xfrm>
              <a:prstGeom prst="rect">
                <a:avLst/>
              </a:prstGeom>
              <a:solidFill>
                <a:srgbClr val="93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4" name="Rectangle 67"/>
              <p:cNvSpPr>
                <a:spLocks noChangeArrowheads="1"/>
              </p:cNvSpPr>
              <p:nvPr/>
            </p:nvSpPr>
            <p:spPr bwMode="auto">
              <a:xfrm>
                <a:off x="549" y="2253"/>
                <a:ext cx="843" cy="9"/>
              </a:xfrm>
              <a:prstGeom prst="rect">
                <a:avLst/>
              </a:prstGeom>
              <a:solidFill>
                <a:srgbClr val="92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5" name="Rectangle 68"/>
              <p:cNvSpPr>
                <a:spLocks noChangeArrowheads="1"/>
              </p:cNvSpPr>
              <p:nvPr/>
            </p:nvSpPr>
            <p:spPr bwMode="auto">
              <a:xfrm>
                <a:off x="549" y="2262"/>
                <a:ext cx="843" cy="8"/>
              </a:xfrm>
              <a:prstGeom prst="rect">
                <a:avLst/>
              </a:prstGeom>
              <a:solidFill>
                <a:srgbClr val="91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6" name="Rectangle 69"/>
              <p:cNvSpPr>
                <a:spLocks noChangeArrowheads="1"/>
              </p:cNvSpPr>
              <p:nvPr/>
            </p:nvSpPr>
            <p:spPr bwMode="auto">
              <a:xfrm>
                <a:off x="549" y="2270"/>
                <a:ext cx="843" cy="9"/>
              </a:xfrm>
              <a:prstGeom prst="rect">
                <a:avLst/>
              </a:prstGeom>
              <a:solidFill>
                <a:srgbClr val="90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7" name="Rectangle 70"/>
              <p:cNvSpPr>
                <a:spLocks noChangeArrowheads="1"/>
              </p:cNvSpPr>
              <p:nvPr/>
            </p:nvSpPr>
            <p:spPr bwMode="auto">
              <a:xfrm>
                <a:off x="549" y="2279"/>
                <a:ext cx="843" cy="8"/>
              </a:xfrm>
              <a:prstGeom prst="rect">
                <a:avLst/>
              </a:prstGeom>
              <a:solidFill>
                <a:srgbClr val="8F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8" name="Rectangle 71"/>
              <p:cNvSpPr>
                <a:spLocks noChangeArrowheads="1"/>
              </p:cNvSpPr>
              <p:nvPr/>
            </p:nvSpPr>
            <p:spPr bwMode="auto">
              <a:xfrm>
                <a:off x="549" y="2287"/>
                <a:ext cx="843" cy="9"/>
              </a:xfrm>
              <a:prstGeom prst="rect">
                <a:avLst/>
              </a:prstGeom>
              <a:solidFill>
                <a:srgbClr val="8E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69" name="Rectangle 72"/>
              <p:cNvSpPr>
                <a:spLocks noChangeArrowheads="1"/>
              </p:cNvSpPr>
              <p:nvPr/>
            </p:nvSpPr>
            <p:spPr bwMode="auto">
              <a:xfrm>
                <a:off x="549" y="2296"/>
                <a:ext cx="843" cy="8"/>
              </a:xfrm>
              <a:prstGeom prst="rect">
                <a:avLst/>
              </a:prstGeom>
              <a:solidFill>
                <a:srgbClr val="8D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0" name="Rectangle 73"/>
              <p:cNvSpPr>
                <a:spLocks noChangeArrowheads="1"/>
              </p:cNvSpPr>
              <p:nvPr/>
            </p:nvSpPr>
            <p:spPr bwMode="auto">
              <a:xfrm>
                <a:off x="549" y="2304"/>
                <a:ext cx="843" cy="9"/>
              </a:xfrm>
              <a:prstGeom prst="rect">
                <a:avLst/>
              </a:prstGeom>
              <a:solidFill>
                <a:srgbClr val="8C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1" name="Rectangle 74"/>
              <p:cNvSpPr>
                <a:spLocks noChangeArrowheads="1"/>
              </p:cNvSpPr>
              <p:nvPr/>
            </p:nvSpPr>
            <p:spPr bwMode="auto">
              <a:xfrm>
                <a:off x="549" y="2313"/>
                <a:ext cx="843" cy="9"/>
              </a:xfrm>
              <a:prstGeom prst="rect">
                <a:avLst/>
              </a:prstGeom>
              <a:solidFill>
                <a:srgbClr val="8B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2" name="Rectangle 75"/>
              <p:cNvSpPr>
                <a:spLocks noChangeArrowheads="1"/>
              </p:cNvSpPr>
              <p:nvPr/>
            </p:nvSpPr>
            <p:spPr bwMode="auto">
              <a:xfrm>
                <a:off x="549" y="2322"/>
                <a:ext cx="843" cy="8"/>
              </a:xfrm>
              <a:prstGeom prst="rect">
                <a:avLst/>
              </a:prstGeom>
              <a:solidFill>
                <a:srgbClr val="8A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3" name="Rectangle 76"/>
              <p:cNvSpPr>
                <a:spLocks noChangeArrowheads="1"/>
              </p:cNvSpPr>
              <p:nvPr/>
            </p:nvSpPr>
            <p:spPr bwMode="auto">
              <a:xfrm>
                <a:off x="549" y="2330"/>
                <a:ext cx="843" cy="9"/>
              </a:xfrm>
              <a:prstGeom prst="rect">
                <a:avLst/>
              </a:prstGeom>
              <a:solidFill>
                <a:srgbClr val="89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4" name="Rectangle 77"/>
              <p:cNvSpPr>
                <a:spLocks noChangeArrowheads="1"/>
              </p:cNvSpPr>
              <p:nvPr/>
            </p:nvSpPr>
            <p:spPr bwMode="auto">
              <a:xfrm>
                <a:off x="549" y="2339"/>
                <a:ext cx="843" cy="8"/>
              </a:xfrm>
              <a:prstGeom prst="rect">
                <a:avLst/>
              </a:prstGeom>
              <a:solidFill>
                <a:srgbClr val="88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5" name="Rectangle 78"/>
              <p:cNvSpPr>
                <a:spLocks noChangeArrowheads="1"/>
              </p:cNvSpPr>
              <p:nvPr/>
            </p:nvSpPr>
            <p:spPr bwMode="auto">
              <a:xfrm>
                <a:off x="549" y="2347"/>
                <a:ext cx="843" cy="9"/>
              </a:xfrm>
              <a:prstGeom prst="rect">
                <a:avLst/>
              </a:prstGeom>
              <a:solidFill>
                <a:srgbClr val="87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6" name="Rectangle 79"/>
              <p:cNvSpPr>
                <a:spLocks noChangeArrowheads="1"/>
              </p:cNvSpPr>
              <p:nvPr/>
            </p:nvSpPr>
            <p:spPr bwMode="auto">
              <a:xfrm>
                <a:off x="549" y="2356"/>
                <a:ext cx="843" cy="8"/>
              </a:xfrm>
              <a:prstGeom prst="rect">
                <a:avLst/>
              </a:prstGeom>
              <a:solidFill>
                <a:srgbClr val="86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7" name="Rectangle 80"/>
              <p:cNvSpPr>
                <a:spLocks noChangeArrowheads="1"/>
              </p:cNvSpPr>
              <p:nvPr/>
            </p:nvSpPr>
            <p:spPr bwMode="auto">
              <a:xfrm>
                <a:off x="549" y="2364"/>
                <a:ext cx="843" cy="9"/>
              </a:xfrm>
              <a:prstGeom prst="rect">
                <a:avLst/>
              </a:prstGeom>
              <a:solidFill>
                <a:srgbClr val="85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8" name="Rectangle 81"/>
              <p:cNvSpPr>
                <a:spLocks noChangeArrowheads="1"/>
              </p:cNvSpPr>
              <p:nvPr/>
            </p:nvSpPr>
            <p:spPr bwMode="auto">
              <a:xfrm>
                <a:off x="549" y="2373"/>
                <a:ext cx="843" cy="17"/>
              </a:xfrm>
              <a:prstGeom prst="rect">
                <a:avLst/>
              </a:prstGeom>
              <a:solidFill>
                <a:srgbClr val="84F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79" name="Rectangle 82"/>
              <p:cNvSpPr>
                <a:spLocks noChangeArrowheads="1"/>
              </p:cNvSpPr>
              <p:nvPr/>
            </p:nvSpPr>
            <p:spPr bwMode="auto">
              <a:xfrm>
                <a:off x="549" y="2390"/>
                <a:ext cx="843" cy="9"/>
              </a:xfrm>
              <a:prstGeom prst="rect">
                <a:avLst/>
              </a:prstGeom>
              <a:solidFill>
                <a:srgbClr val="83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0" name="Rectangle 83"/>
              <p:cNvSpPr>
                <a:spLocks noChangeArrowheads="1"/>
              </p:cNvSpPr>
              <p:nvPr/>
            </p:nvSpPr>
            <p:spPr bwMode="auto">
              <a:xfrm>
                <a:off x="549" y="2399"/>
                <a:ext cx="843" cy="8"/>
              </a:xfrm>
              <a:prstGeom prst="rect">
                <a:avLst/>
              </a:prstGeom>
              <a:solidFill>
                <a:srgbClr val="82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1" name="Rectangle 84"/>
              <p:cNvSpPr>
                <a:spLocks noChangeArrowheads="1"/>
              </p:cNvSpPr>
              <p:nvPr/>
            </p:nvSpPr>
            <p:spPr bwMode="auto">
              <a:xfrm>
                <a:off x="549" y="2407"/>
                <a:ext cx="843" cy="9"/>
              </a:xfrm>
              <a:prstGeom prst="rect">
                <a:avLst/>
              </a:prstGeom>
              <a:solidFill>
                <a:srgbClr val="81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2" name="Rectangle 85"/>
              <p:cNvSpPr>
                <a:spLocks noChangeArrowheads="1"/>
              </p:cNvSpPr>
              <p:nvPr/>
            </p:nvSpPr>
            <p:spPr bwMode="auto">
              <a:xfrm>
                <a:off x="549" y="2416"/>
                <a:ext cx="843" cy="8"/>
              </a:xfrm>
              <a:prstGeom prst="rect">
                <a:avLst/>
              </a:prstGeom>
              <a:solidFill>
                <a:srgbClr val="80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3" name="Rectangle 86"/>
              <p:cNvSpPr>
                <a:spLocks noChangeArrowheads="1"/>
              </p:cNvSpPr>
              <p:nvPr/>
            </p:nvSpPr>
            <p:spPr bwMode="auto">
              <a:xfrm>
                <a:off x="549" y="2424"/>
                <a:ext cx="843" cy="17"/>
              </a:xfrm>
              <a:prstGeom prst="rect">
                <a:avLst/>
              </a:prstGeom>
              <a:solidFill>
                <a:srgbClr val="7FF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4" name="Rectangle 87"/>
              <p:cNvSpPr>
                <a:spLocks noChangeArrowheads="1"/>
              </p:cNvSpPr>
              <p:nvPr/>
            </p:nvSpPr>
            <p:spPr bwMode="auto">
              <a:xfrm>
                <a:off x="549" y="2441"/>
                <a:ext cx="843" cy="9"/>
              </a:xfrm>
              <a:prstGeom prst="rect">
                <a:avLst/>
              </a:prstGeom>
              <a:solidFill>
                <a:srgbClr val="7E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5" name="Rectangle 88"/>
              <p:cNvSpPr>
                <a:spLocks noChangeArrowheads="1"/>
              </p:cNvSpPr>
              <p:nvPr/>
            </p:nvSpPr>
            <p:spPr bwMode="auto">
              <a:xfrm>
                <a:off x="549" y="2450"/>
                <a:ext cx="843" cy="9"/>
              </a:xfrm>
              <a:prstGeom prst="rect">
                <a:avLst/>
              </a:prstGeom>
              <a:solidFill>
                <a:srgbClr val="7D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6" name="Rectangle 89"/>
              <p:cNvSpPr>
                <a:spLocks noChangeArrowheads="1"/>
              </p:cNvSpPr>
              <p:nvPr/>
            </p:nvSpPr>
            <p:spPr bwMode="auto">
              <a:xfrm>
                <a:off x="549" y="2459"/>
                <a:ext cx="843" cy="8"/>
              </a:xfrm>
              <a:prstGeom prst="rect">
                <a:avLst/>
              </a:prstGeom>
              <a:solidFill>
                <a:srgbClr val="7C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7" name="Rectangle 90"/>
              <p:cNvSpPr>
                <a:spLocks noChangeArrowheads="1"/>
              </p:cNvSpPr>
              <p:nvPr/>
            </p:nvSpPr>
            <p:spPr bwMode="auto">
              <a:xfrm>
                <a:off x="566" y="2193"/>
                <a:ext cx="826" cy="266"/>
              </a:xfrm>
              <a:prstGeom prst="rect">
                <a:avLst/>
              </a:prstGeom>
              <a:noFill/>
              <a:ln w="47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88" name="Rectangle 91"/>
              <p:cNvSpPr>
                <a:spLocks noChangeArrowheads="1"/>
              </p:cNvSpPr>
              <p:nvPr/>
            </p:nvSpPr>
            <p:spPr bwMode="auto">
              <a:xfrm>
                <a:off x="804" y="2218"/>
                <a:ext cx="368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zh-CN" sz="16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ASCII</a:t>
                </a:r>
                <a:endParaRPr kumimoji="0" lang="zh-CN" altLang="zh-CN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89" name="Rectangle 92"/>
              <p:cNvSpPr>
                <a:spLocks noChangeArrowheads="1"/>
              </p:cNvSpPr>
              <p:nvPr/>
            </p:nvSpPr>
            <p:spPr bwMode="auto">
              <a:xfrm>
                <a:off x="575" y="2467"/>
                <a:ext cx="825" cy="266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pic>
            <p:nvPicPr>
              <p:cNvPr id="190" name="Picture 93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" y="2467"/>
                <a:ext cx="825" cy="2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1" name="Rectangle 94"/>
              <p:cNvSpPr>
                <a:spLocks noChangeArrowheads="1"/>
              </p:cNvSpPr>
              <p:nvPr/>
            </p:nvSpPr>
            <p:spPr bwMode="auto">
              <a:xfrm>
                <a:off x="575" y="2467"/>
                <a:ext cx="825" cy="266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2" name="Rectangle 95"/>
              <p:cNvSpPr>
                <a:spLocks noChangeArrowheads="1"/>
              </p:cNvSpPr>
              <p:nvPr/>
            </p:nvSpPr>
            <p:spPr bwMode="auto">
              <a:xfrm>
                <a:off x="566" y="2459"/>
                <a:ext cx="843" cy="282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3" name="Freeform 96"/>
              <p:cNvSpPr>
                <a:spLocks/>
              </p:cNvSpPr>
              <p:nvPr/>
            </p:nvSpPr>
            <p:spPr bwMode="auto">
              <a:xfrm>
                <a:off x="570" y="2463"/>
                <a:ext cx="835" cy="274"/>
              </a:xfrm>
              <a:custGeom>
                <a:avLst/>
                <a:gdLst>
                  <a:gd name="T0" fmla="*/ 8 w 1568"/>
                  <a:gd name="T1" fmla="*/ 496 h 512"/>
                  <a:gd name="T2" fmla="*/ 1560 w 1568"/>
                  <a:gd name="T3" fmla="*/ 496 h 512"/>
                  <a:gd name="T4" fmla="*/ 1552 w 1568"/>
                  <a:gd name="T5" fmla="*/ 504 h 512"/>
                  <a:gd name="T6" fmla="*/ 1552 w 1568"/>
                  <a:gd name="T7" fmla="*/ 8 h 512"/>
                  <a:gd name="T8" fmla="*/ 1560 w 1568"/>
                  <a:gd name="T9" fmla="*/ 16 h 512"/>
                  <a:gd name="T10" fmla="*/ 8 w 1568"/>
                  <a:gd name="T11" fmla="*/ 16 h 512"/>
                  <a:gd name="T12" fmla="*/ 16 w 1568"/>
                  <a:gd name="T13" fmla="*/ 8 h 512"/>
                  <a:gd name="T14" fmla="*/ 16 w 1568"/>
                  <a:gd name="T15" fmla="*/ 504 h 512"/>
                  <a:gd name="T16" fmla="*/ 8 w 1568"/>
                  <a:gd name="T17" fmla="*/ 512 h 512"/>
                  <a:gd name="T18" fmla="*/ 0 w 1568"/>
                  <a:gd name="T19" fmla="*/ 504 h 512"/>
                  <a:gd name="T20" fmla="*/ 0 w 1568"/>
                  <a:gd name="T21" fmla="*/ 8 h 512"/>
                  <a:gd name="T22" fmla="*/ 8 w 1568"/>
                  <a:gd name="T23" fmla="*/ 0 h 512"/>
                  <a:gd name="T24" fmla="*/ 1560 w 1568"/>
                  <a:gd name="T25" fmla="*/ 0 h 512"/>
                  <a:gd name="T26" fmla="*/ 1568 w 1568"/>
                  <a:gd name="T27" fmla="*/ 8 h 512"/>
                  <a:gd name="T28" fmla="*/ 1568 w 1568"/>
                  <a:gd name="T29" fmla="*/ 504 h 512"/>
                  <a:gd name="T30" fmla="*/ 1560 w 1568"/>
                  <a:gd name="T31" fmla="*/ 512 h 512"/>
                  <a:gd name="T32" fmla="*/ 8 w 1568"/>
                  <a:gd name="T33" fmla="*/ 512 h 512"/>
                  <a:gd name="T34" fmla="*/ 0 w 1568"/>
                  <a:gd name="T35" fmla="*/ 504 h 512"/>
                  <a:gd name="T36" fmla="*/ 8 w 1568"/>
                  <a:gd name="T37" fmla="*/ 496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8" h="512">
                    <a:moveTo>
                      <a:pt x="8" y="496"/>
                    </a:moveTo>
                    <a:lnTo>
                      <a:pt x="1560" y="496"/>
                    </a:lnTo>
                    <a:lnTo>
                      <a:pt x="1552" y="504"/>
                    </a:lnTo>
                    <a:lnTo>
                      <a:pt x="1552" y="8"/>
                    </a:lnTo>
                    <a:lnTo>
                      <a:pt x="1560" y="16"/>
                    </a:lnTo>
                    <a:lnTo>
                      <a:pt x="8" y="16"/>
                    </a:lnTo>
                    <a:lnTo>
                      <a:pt x="16" y="8"/>
                    </a:lnTo>
                    <a:lnTo>
                      <a:pt x="16" y="504"/>
                    </a:lnTo>
                    <a:cubicBezTo>
                      <a:pt x="16" y="509"/>
                      <a:pt x="13" y="512"/>
                      <a:pt x="8" y="512"/>
                    </a:cubicBezTo>
                    <a:cubicBezTo>
                      <a:pt x="4" y="512"/>
                      <a:pt x="0" y="509"/>
                      <a:pt x="0" y="504"/>
                    </a:cubicBezTo>
                    <a:lnTo>
                      <a:pt x="0" y="8"/>
                    </a:lnTo>
                    <a:cubicBezTo>
                      <a:pt x="0" y="4"/>
                      <a:pt x="4" y="0"/>
                      <a:pt x="8" y="0"/>
                    </a:cubicBezTo>
                    <a:lnTo>
                      <a:pt x="1560" y="0"/>
                    </a:lnTo>
                    <a:cubicBezTo>
                      <a:pt x="1565" y="0"/>
                      <a:pt x="1568" y="4"/>
                      <a:pt x="1568" y="8"/>
                    </a:cubicBezTo>
                    <a:lnTo>
                      <a:pt x="1568" y="504"/>
                    </a:lnTo>
                    <a:cubicBezTo>
                      <a:pt x="1568" y="509"/>
                      <a:pt x="1565" y="512"/>
                      <a:pt x="1560" y="512"/>
                    </a:cubicBezTo>
                    <a:lnTo>
                      <a:pt x="8" y="512"/>
                    </a:lnTo>
                    <a:cubicBezTo>
                      <a:pt x="4" y="512"/>
                      <a:pt x="0" y="509"/>
                      <a:pt x="0" y="504"/>
                    </a:cubicBezTo>
                    <a:cubicBezTo>
                      <a:pt x="0" y="500"/>
                      <a:pt x="4" y="496"/>
                      <a:pt x="8" y="4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4" name="Rectangle 97"/>
              <p:cNvSpPr>
                <a:spLocks noChangeArrowheads="1"/>
              </p:cNvSpPr>
              <p:nvPr/>
            </p:nvSpPr>
            <p:spPr bwMode="auto">
              <a:xfrm>
                <a:off x="566" y="2459"/>
                <a:ext cx="843" cy="282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5" name="Rectangle 98"/>
              <p:cNvSpPr>
                <a:spLocks noChangeArrowheads="1"/>
              </p:cNvSpPr>
              <p:nvPr/>
            </p:nvSpPr>
            <p:spPr bwMode="auto">
              <a:xfrm>
                <a:off x="549" y="2441"/>
                <a:ext cx="843" cy="9"/>
              </a:xfrm>
              <a:prstGeom prst="rect">
                <a:avLst/>
              </a:prstGeom>
              <a:solidFill>
                <a:srgbClr val="7C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6" name="Rectangle 99"/>
              <p:cNvSpPr>
                <a:spLocks noChangeArrowheads="1"/>
              </p:cNvSpPr>
              <p:nvPr/>
            </p:nvSpPr>
            <p:spPr bwMode="auto">
              <a:xfrm>
                <a:off x="549" y="2450"/>
                <a:ext cx="843" cy="9"/>
              </a:xfrm>
              <a:prstGeom prst="rect">
                <a:avLst/>
              </a:prstGeom>
              <a:solidFill>
                <a:srgbClr val="99FF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7" name="Rectangle 100"/>
              <p:cNvSpPr>
                <a:spLocks noChangeArrowheads="1"/>
              </p:cNvSpPr>
              <p:nvPr/>
            </p:nvSpPr>
            <p:spPr bwMode="auto">
              <a:xfrm>
                <a:off x="549" y="2459"/>
                <a:ext cx="843" cy="8"/>
              </a:xfrm>
              <a:prstGeom prst="rect">
                <a:avLst/>
              </a:prstGeom>
              <a:solidFill>
                <a:srgbClr val="98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8" name="Rectangle 101"/>
              <p:cNvSpPr>
                <a:spLocks noChangeArrowheads="1"/>
              </p:cNvSpPr>
              <p:nvPr/>
            </p:nvSpPr>
            <p:spPr bwMode="auto">
              <a:xfrm>
                <a:off x="549" y="2467"/>
                <a:ext cx="843" cy="9"/>
              </a:xfrm>
              <a:prstGeom prst="rect">
                <a:avLst/>
              </a:prstGeom>
              <a:solidFill>
                <a:srgbClr val="97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199" name="Rectangle 102"/>
              <p:cNvSpPr>
                <a:spLocks noChangeArrowheads="1"/>
              </p:cNvSpPr>
              <p:nvPr/>
            </p:nvSpPr>
            <p:spPr bwMode="auto">
              <a:xfrm>
                <a:off x="549" y="2476"/>
                <a:ext cx="843" cy="8"/>
              </a:xfrm>
              <a:prstGeom prst="rect">
                <a:avLst/>
              </a:prstGeom>
              <a:solidFill>
                <a:srgbClr val="96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0" name="Rectangle 103"/>
              <p:cNvSpPr>
                <a:spLocks noChangeArrowheads="1"/>
              </p:cNvSpPr>
              <p:nvPr/>
            </p:nvSpPr>
            <p:spPr bwMode="auto">
              <a:xfrm>
                <a:off x="549" y="2484"/>
                <a:ext cx="843" cy="9"/>
              </a:xfrm>
              <a:prstGeom prst="rect">
                <a:avLst/>
              </a:prstGeom>
              <a:solidFill>
                <a:srgbClr val="95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1" name="Rectangle 104"/>
              <p:cNvSpPr>
                <a:spLocks noChangeArrowheads="1"/>
              </p:cNvSpPr>
              <p:nvPr/>
            </p:nvSpPr>
            <p:spPr bwMode="auto">
              <a:xfrm>
                <a:off x="549" y="2493"/>
                <a:ext cx="843" cy="8"/>
              </a:xfrm>
              <a:prstGeom prst="rect">
                <a:avLst/>
              </a:prstGeom>
              <a:solidFill>
                <a:srgbClr val="94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2" name="Rectangle 105"/>
              <p:cNvSpPr>
                <a:spLocks noChangeArrowheads="1"/>
              </p:cNvSpPr>
              <p:nvPr/>
            </p:nvSpPr>
            <p:spPr bwMode="auto">
              <a:xfrm>
                <a:off x="549" y="2501"/>
                <a:ext cx="843" cy="9"/>
              </a:xfrm>
              <a:prstGeom prst="rect">
                <a:avLst/>
              </a:prstGeom>
              <a:solidFill>
                <a:srgbClr val="93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3" name="Rectangle 106"/>
              <p:cNvSpPr>
                <a:spLocks noChangeArrowheads="1"/>
              </p:cNvSpPr>
              <p:nvPr/>
            </p:nvSpPr>
            <p:spPr bwMode="auto">
              <a:xfrm>
                <a:off x="549" y="2510"/>
                <a:ext cx="843" cy="17"/>
              </a:xfrm>
              <a:prstGeom prst="rect">
                <a:avLst/>
              </a:prstGeom>
              <a:solidFill>
                <a:srgbClr val="92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4" name="Rectangle 107"/>
              <p:cNvSpPr>
                <a:spLocks noChangeArrowheads="1"/>
              </p:cNvSpPr>
              <p:nvPr/>
            </p:nvSpPr>
            <p:spPr bwMode="auto">
              <a:xfrm>
                <a:off x="549" y="2527"/>
                <a:ext cx="843" cy="9"/>
              </a:xfrm>
              <a:prstGeom prst="rect">
                <a:avLst/>
              </a:prstGeom>
              <a:solidFill>
                <a:srgbClr val="91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5" name="Rectangle 108"/>
              <p:cNvSpPr>
                <a:spLocks noChangeArrowheads="1"/>
              </p:cNvSpPr>
              <p:nvPr/>
            </p:nvSpPr>
            <p:spPr bwMode="auto">
              <a:xfrm>
                <a:off x="549" y="2536"/>
                <a:ext cx="843" cy="8"/>
              </a:xfrm>
              <a:prstGeom prst="rect">
                <a:avLst/>
              </a:prstGeom>
              <a:solidFill>
                <a:srgbClr val="90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6" name="Rectangle 109"/>
              <p:cNvSpPr>
                <a:spLocks noChangeArrowheads="1"/>
              </p:cNvSpPr>
              <p:nvPr/>
            </p:nvSpPr>
            <p:spPr bwMode="auto">
              <a:xfrm>
                <a:off x="549" y="2544"/>
                <a:ext cx="843" cy="9"/>
              </a:xfrm>
              <a:prstGeom prst="rect">
                <a:avLst/>
              </a:prstGeom>
              <a:solidFill>
                <a:srgbClr val="8F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7" name="Rectangle 110"/>
              <p:cNvSpPr>
                <a:spLocks noChangeArrowheads="1"/>
              </p:cNvSpPr>
              <p:nvPr/>
            </p:nvSpPr>
            <p:spPr bwMode="auto">
              <a:xfrm>
                <a:off x="549" y="2553"/>
                <a:ext cx="843" cy="8"/>
              </a:xfrm>
              <a:prstGeom prst="rect">
                <a:avLst/>
              </a:prstGeom>
              <a:solidFill>
                <a:srgbClr val="8E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8" name="Rectangle 111"/>
              <p:cNvSpPr>
                <a:spLocks noChangeArrowheads="1"/>
              </p:cNvSpPr>
              <p:nvPr/>
            </p:nvSpPr>
            <p:spPr bwMode="auto">
              <a:xfrm>
                <a:off x="549" y="2561"/>
                <a:ext cx="843" cy="9"/>
              </a:xfrm>
              <a:prstGeom prst="rect">
                <a:avLst/>
              </a:prstGeom>
              <a:solidFill>
                <a:srgbClr val="8D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09" name="Rectangle 112"/>
              <p:cNvSpPr>
                <a:spLocks noChangeArrowheads="1"/>
              </p:cNvSpPr>
              <p:nvPr/>
            </p:nvSpPr>
            <p:spPr bwMode="auto">
              <a:xfrm>
                <a:off x="549" y="2570"/>
                <a:ext cx="843" cy="9"/>
              </a:xfrm>
              <a:prstGeom prst="rect">
                <a:avLst/>
              </a:prstGeom>
              <a:solidFill>
                <a:srgbClr val="8C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0" name="Rectangle 113"/>
              <p:cNvSpPr>
                <a:spLocks noChangeArrowheads="1"/>
              </p:cNvSpPr>
              <p:nvPr/>
            </p:nvSpPr>
            <p:spPr bwMode="auto">
              <a:xfrm>
                <a:off x="549" y="2579"/>
                <a:ext cx="843" cy="8"/>
              </a:xfrm>
              <a:prstGeom prst="rect">
                <a:avLst/>
              </a:prstGeom>
              <a:solidFill>
                <a:srgbClr val="8B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1" name="Rectangle 114"/>
              <p:cNvSpPr>
                <a:spLocks noChangeArrowheads="1"/>
              </p:cNvSpPr>
              <p:nvPr/>
            </p:nvSpPr>
            <p:spPr bwMode="auto">
              <a:xfrm>
                <a:off x="549" y="2587"/>
                <a:ext cx="843" cy="9"/>
              </a:xfrm>
              <a:prstGeom prst="rect">
                <a:avLst/>
              </a:prstGeom>
              <a:solidFill>
                <a:srgbClr val="8A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2" name="Rectangle 115"/>
              <p:cNvSpPr>
                <a:spLocks noChangeArrowheads="1"/>
              </p:cNvSpPr>
              <p:nvPr/>
            </p:nvSpPr>
            <p:spPr bwMode="auto">
              <a:xfrm>
                <a:off x="549" y="2596"/>
                <a:ext cx="843" cy="8"/>
              </a:xfrm>
              <a:prstGeom prst="rect">
                <a:avLst/>
              </a:prstGeom>
              <a:solidFill>
                <a:srgbClr val="89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3" name="Rectangle 116"/>
              <p:cNvSpPr>
                <a:spLocks noChangeArrowheads="1"/>
              </p:cNvSpPr>
              <p:nvPr/>
            </p:nvSpPr>
            <p:spPr bwMode="auto">
              <a:xfrm>
                <a:off x="549" y="2604"/>
                <a:ext cx="843" cy="9"/>
              </a:xfrm>
              <a:prstGeom prst="rect">
                <a:avLst/>
              </a:prstGeom>
              <a:solidFill>
                <a:srgbClr val="88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4" name="Rectangle 117"/>
              <p:cNvSpPr>
                <a:spLocks noChangeArrowheads="1"/>
              </p:cNvSpPr>
              <p:nvPr/>
            </p:nvSpPr>
            <p:spPr bwMode="auto">
              <a:xfrm>
                <a:off x="549" y="2613"/>
                <a:ext cx="843" cy="8"/>
              </a:xfrm>
              <a:prstGeom prst="rect">
                <a:avLst/>
              </a:prstGeom>
              <a:solidFill>
                <a:srgbClr val="87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5" name="Rectangle 118"/>
              <p:cNvSpPr>
                <a:spLocks noChangeArrowheads="1"/>
              </p:cNvSpPr>
              <p:nvPr/>
            </p:nvSpPr>
            <p:spPr bwMode="auto">
              <a:xfrm>
                <a:off x="549" y="2621"/>
                <a:ext cx="843" cy="9"/>
              </a:xfrm>
              <a:prstGeom prst="rect">
                <a:avLst/>
              </a:prstGeom>
              <a:solidFill>
                <a:srgbClr val="86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6" name="Rectangle 119"/>
              <p:cNvSpPr>
                <a:spLocks noChangeArrowheads="1"/>
              </p:cNvSpPr>
              <p:nvPr/>
            </p:nvSpPr>
            <p:spPr bwMode="auto">
              <a:xfrm>
                <a:off x="549" y="2630"/>
                <a:ext cx="843" cy="8"/>
              </a:xfrm>
              <a:prstGeom prst="rect">
                <a:avLst/>
              </a:prstGeom>
              <a:solidFill>
                <a:srgbClr val="85F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7" name="Rectangle 120"/>
              <p:cNvSpPr>
                <a:spLocks noChangeArrowheads="1"/>
              </p:cNvSpPr>
              <p:nvPr/>
            </p:nvSpPr>
            <p:spPr bwMode="auto">
              <a:xfrm>
                <a:off x="549" y="2638"/>
                <a:ext cx="843" cy="9"/>
              </a:xfrm>
              <a:prstGeom prst="rect">
                <a:avLst/>
              </a:prstGeom>
              <a:solidFill>
                <a:srgbClr val="84F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8" name="Rectangle 121"/>
              <p:cNvSpPr>
                <a:spLocks noChangeArrowheads="1"/>
              </p:cNvSpPr>
              <p:nvPr/>
            </p:nvSpPr>
            <p:spPr bwMode="auto">
              <a:xfrm>
                <a:off x="549" y="2647"/>
                <a:ext cx="843" cy="17"/>
              </a:xfrm>
              <a:prstGeom prst="rect">
                <a:avLst/>
              </a:prstGeom>
              <a:solidFill>
                <a:srgbClr val="83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19" name="Rectangle 122"/>
              <p:cNvSpPr>
                <a:spLocks noChangeArrowheads="1"/>
              </p:cNvSpPr>
              <p:nvPr/>
            </p:nvSpPr>
            <p:spPr bwMode="auto">
              <a:xfrm>
                <a:off x="549" y="2664"/>
                <a:ext cx="843" cy="9"/>
              </a:xfrm>
              <a:prstGeom prst="rect">
                <a:avLst/>
              </a:prstGeom>
              <a:solidFill>
                <a:srgbClr val="82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0" name="Rectangle 123"/>
              <p:cNvSpPr>
                <a:spLocks noChangeArrowheads="1"/>
              </p:cNvSpPr>
              <p:nvPr/>
            </p:nvSpPr>
            <p:spPr bwMode="auto">
              <a:xfrm>
                <a:off x="549" y="2673"/>
                <a:ext cx="843" cy="8"/>
              </a:xfrm>
              <a:prstGeom prst="rect">
                <a:avLst/>
              </a:prstGeom>
              <a:solidFill>
                <a:srgbClr val="81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1" name="Rectangle 124"/>
              <p:cNvSpPr>
                <a:spLocks noChangeArrowheads="1"/>
              </p:cNvSpPr>
              <p:nvPr/>
            </p:nvSpPr>
            <p:spPr bwMode="auto">
              <a:xfrm>
                <a:off x="549" y="2681"/>
                <a:ext cx="843" cy="9"/>
              </a:xfrm>
              <a:prstGeom prst="rect">
                <a:avLst/>
              </a:prstGeom>
              <a:solidFill>
                <a:srgbClr val="80F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2" name="Rectangle 125"/>
              <p:cNvSpPr>
                <a:spLocks noChangeArrowheads="1"/>
              </p:cNvSpPr>
              <p:nvPr/>
            </p:nvSpPr>
            <p:spPr bwMode="auto">
              <a:xfrm>
                <a:off x="549" y="2690"/>
                <a:ext cx="843" cy="8"/>
              </a:xfrm>
              <a:prstGeom prst="rect">
                <a:avLst/>
              </a:prstGeom>
              <a:solidFill>
                <a:srgbClr val="7FF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3" name="Rectangle 126"/>
              <p:cNvSpPr>
                <a:spLocks noChangeArrowheads="1"/>
              </p:cNvSpPr>
              <p:nvPr/>
            </p:nvSpPr>
            <p:spPr bwMode="auto">
              <a:xfrm>
                <a:off x="549" y="2698"/>
                <a:ext cx="843" cy="9"/>
              </a:xfrm>
              <a:prstGeom prst="rect">
                <a:avLst/>
              </a:prstGeom>
              <a:solidFill>
                <a:srgbClr val="7E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4" name="Rectangle 127"/>
              <p:cNvSpPr>
                <a:spLocks noChangeArrowheads="1"/>
              </p:cNvSpPr>
              <p:nvPr/>
            </p:nvSpPr>
            <p:spPr bwMode="auto">
              <a:xfrm>
                <a:off x="549" y="2707"/>
                <a:ext cx="843" cy="9"/>
              </a:xfrm>
              <a:prstGeom prst="rect">
                <a:avLst/>
              </a:prstGeom>
              <a:solidFill>
                <a:srgbClr val="7D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5" name="Rectangle 128"/>
              <p:cNvSpPr>
                <a:spLocks noChangeArrowheads="1"/>
              </p:cNvSpPr>
              <p:nvPr/>
            </p:nvSpPr>
            <p:spPr bwMode="auto">
              <a:xfrm>
                <a:off x="549" y="2716"/>
                <a:ext cx="843" cy="8"/>
              </a:xfrm>
              <a:prstGeom prst="rect">
                <a:avLst/>
              </a:prstGeom>
              <a:solidFill>
                <a:srgbClr val="7C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6" name="Rectangle 129"/>
              <p:cNvSpPr>
                <a:spLocks noChangeArrowheads="1"/>
              </p:cNvSpPr>
              <p:nvPr/>
            </p:nvSpPr>
            <p:spPr bwMode="auto">
              <a:xfrm>
                <a:off x="566" y="2459"/>
                <a:ext cx="826" cy="257"/>
              </a:xfrm>
              <a:prstGeom prst="rect">
                <a:avLst/>
              </a:prstGeom>
              <a:noFill/>
              <a:ln w="47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27" name="Rectangle 130"/>
              <p:cNvSpPr>
                <a:spLocks noChangeArrowheads="1"/>
              </p:cNvSpPr>
              <p:nvPr/>
            </p:nvSpPr>
            <p:spPr bwMode="auto">
              <a:xfrm>
                <a:off x="860" y="2481"/>
                <a:ext cx="261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1600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TXT</a:t>
                </a:r>
                <a:endPara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28" name="Rectangle 131"/>
              <p:cNvSpPr>
                <a:spLocks noChangeArrowheads="1"/>
              </p:cNvSpPr>
              <p:nvPr/>
            </p:nvSpPr>
            <p:spPr bwMode="auto">
              <a:xfrm>
                <a:off x="575" y="2733"/>
                <a:ext cx="825" cy="39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pic>
            <p:nvPicPr>
              <p:cNvPr id="229" name="Picture 132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" y="2733"/>
                <a:ext cx="825" cy="3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0" name="Rectangle 133"/>
              <p:cNvSpPr>
                <a:spLocks noChangeArrowheads="1"/>
              </p:cNvSpPr>
              <p:nvPr/>
            </p:nvSpPr>
            <p:spPr bwMode="auto">
              <a:xfrm>
                <a:off x="575" y="2733"/>
                <a:ext cx="825" cy="39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1" name="Rectangle 134"/>
              <p:cNvSpPr>
                <a:spLocks noChangeArrowheads="1"/>
              </p:cNvSpPr>
              <p:nvPr/>
            </p:nvSpPr>
            <p:spPr bwMode="auto">
              <a:xfrm>
                <a:off x="566" y="2724"/>
                <a:ext cx="843" cy="411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2" name="Freeform 135"/>
              <p:cNvSpPr>
                <a:spLocks/>
              </p:cNvSpPr>
              <p:nvPr/>
            </p:nvSpPr>
            <p:spPr bwMode="auto">
              <a:xfrm>
                <a:off x="570" y="2728"/>
                <a:ext cx="835" cy="403"/>
              </a:xfrm>
              <a:custGeom>
                <a:avLst/>
                <a:gdLst>
                  <a:gd name="T0" fmla="*/ 8 w 1568"/>
                  <a:gd name="T1" fmla="*/ 736 h 752"/>
                  <a:gd name="T2" fmla="*/ 1560 w 1568"/>
                  <a:gd name="T3" fmla="*/ 736 h 752"/>
                  <a:gd name="T4" fmla="*/ 1552 w 1568"/>
                  <a:gd name="T5" fmla="*/ 744 h 752"/>
                  <a:gd name="T6" fmla="*/ 1552 w 1568"/>
                  <a:gd name="T7" fmla="*/ 8 h 752"/>
                  <a:gd name="T8" fmla="*/ 1560 w 1568"/>
                  <a:gd name="T9" fmla="*/ 16 h 752"/>
                  <a:gd name="T10" fmla="*/ 8 w 1568"/>
                  <a:gd name="T11" fmla="*/ 16 h 752"/>
                  <a:gd name="T12" fmla="*/ 16 w 1568"/>
                  <a:gd name="T13" fmla="*/ 8 h 752"/>
                  <a:gd name="T14" fmla="*/ 16 w 1568"/>
                  <a:gd name="T15" fmla="*/ 744 h 752"/>
                  <a:gd name="T16" fmla="*/ 8 w 1568"/>
                  <a:gd name="T17" fmla="*/ 752 h 752"/>
                  <a:gd name="T18" fmla="*/ 0 w 1568"/>
                  <a:gd name="T19" fmla="*/ 744 h 752"/>
                  <a:gd name="T20" fmla="*/ 0 w 1568"/>
                  <a:gd name="T21" fmla="*/ 8 h 752"/>
                  <a:gd name="T22" fmla="*/ 8 w 1568"/>
                  <a:gd name="T23" fmla="*/ 0 h 752"/>
                  <a:gd name="T24" fmla="*/ 1560 w 1568"/>
                  <a:gd name="T25" fmla="*/ 0 h 752"/>
                  <a:gd name="T26" fmla="*/ 1568 w 1568"/>
                  <a:gd name="T27" fmla="*/ 8 h 752"/>
                  <a:gd name="T28" fmla="*/ 1568 w 1568"/>
                  <a:gd name="T29" fmla="*/ 744 h 752"/>
                  <a:gd name="T30" fmla="*/ 1560 w 1568"/>
                  <a:gd name="T31" fmla="*/ 752 h 752"/>
                  <a:gd name="T32" fmla="*/ 8 w 1568"/>
                  <a:gd name="T33" fmla="*/ 752 h 752"/>
                  <a:gd name="T34" fmla="*/ 0 w 1568"/>
                  <a:gd name="T35" fmla="*/ 744 h 752"/>
                  <a:gd name="T36" fmla="*/ 8 w 1568"/>
                  <a:gd name="T37" fmla="*/ 736 h 7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8" h="752">
                    <a:moveTo>
                      <a:pt x="8" y="736"/>
                    </a:moveTo>
                    <a:lnTo>
                      <a:pt x="1560" y="736"/>
                    </a:lnTo>
                    <a:lnTo>
                      <a:pt x="1552" y="744"/>
                    </a:lnTo>
                    <a:lnTo>
                      <a:pt x="1552" y="8"/>
                    </a:lnTo>
                    <a:lnTo>
                      <a:pt x="1560" y="16"/>
                    </a:lnTo>
                    <a:lnTo>
                      <a:pt x="8" y="16"/>
                    </a:lnTo>
                    <a:lnTo>
                      <a:pt x="16" y="8"/>
                    </a:lnTo>
                    <a:lnTo>
                      <a:pt x="16" y="744"/>
                    </a:lnTo>
                    <a:cubicBezTo>
                      <a:pt x="16" y="749"/>
                      <a:pt x="13" y="752"/>
                      <a:pt x="8" y="752"/>
                    </a:cubicBezTo>
                    <a:cubicBezTo>
                      <a:pt x="4" y="752"/>
                      <a:pt x="0" y="749"/>
                      <a:pt x="0" y="744"/>
                    </a:cubicBezTo>
                    <a:lnTo>
                      <a:pt x="0" y="8"/>
                    </a:lnTo>
                    <a:cubicBezTo>
                      <a:pt x="0" y="4"/>
                      <a:pt x="4" y="0"/>
                      <a:pt x="8" y="0"/>
                    </a:cubicBezTo>
                    <a:lnTo>
                      <a:pt x="1560" y="0"/>
                    </a:lnTo>
                    <a:cubicBezTo>
                      <a:pt x="1565" y="0"/>
                      <a:pt x="1568" y="4"/>
                      <a:pt x="1568" y="8"/>
                    </a:cubicBezTo>
                    <a:lnTo>
                      <a:pt x="1568" y="744"/>
                    </a:lnTo>
                    <a:cubicBezTo>
                      <a:pt x="1568" y="749"/>
                      <a:pt x="1565" y="752"/>
                      <a:pt x="1560" y="752"/>
                    </a:cubicBezTo>
                    <a:lnTo>
                      <a:pt x="8" y="752"/>
                    </a:lnTo>
                    <a:cubicBezTo>
                      <a:pt x="4" y="752"/>
                      <a:pt x="0" y="749"/>
                      <a:pt x="0" y="744"/>
                    </a:cubicBezTo>
                    <a:cubicBezTo>
                      <a:pt x="0" y="740"/>
                      <a:pt x="4" y="736"/>
                      <a:pt x="8" y="7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3" name="Rectangle 136"/>
              <p:cNvSpPr>
                <a:spLocks noChangeArrowheads="1"/>
              </p:cNvSpPr>
              <p:nvPr/>
            </p:nvSpPr>
            <p:spPr bwMode="auto">
              <a:xfrm>
                <a:off x="566" y="2724"/>
                <a:ext cx="843" cy="411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4" name="Rectangle 137"/>
              <p:cNvSpPr>
                <a:spLocks noChangeArrowheads="1"/>
              </p:cNvSpPr>
              <p:nvPr/>
            </p:nvSpPr>
            <p:spPr bwMode="auto">
              <a:xfrm>
                <a:off x="549" y="2698"/>
                <a:ext cx="843" cy="9"/>
              </a:xfrm>
              <a:prstGeom prst="rect">
                <a:avLst/>
              </a:prstGeom>
              <a:solidFill>
                <a:srgbClr val="7C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5" name="Rectangle 138"/>
              <p:cNvSpPr>
                <a:spLocks noChangeArrowheads="1"/>
              </p:cNvSpPr>
              <p:nvPr/>
            </p:nvSpPr>
            <p:spPr bwMode="auto">
              <a:xfrm>
                <a:off x="549" y="2707"/>
                <a:ext cx="843" cy="9"/>
              </a:xfrm>
              <a:prstGeom prst="rect">
                <a:avLst/>
              </a:prstGeom>
              <a:solidFill>
                <a:srgbClr val="99FF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6" name="Rectangle 139"/>
              <p:cNvSpPr>
                <a:spLocks noChangeArrowheads="1"/>
              </p:cNvSpPr>
              <p:nvPr/>
            </p:nvSpPr>
            <p:spPr bwMode="auto">
              <a:xfrm>
                <a:off x="549" y="2716"/>
                <a:ext cx="843" cy="8"/>
              </a:xfrm>
              <a:prstGeom prst="rect">
                <a:avLst/>
              </a:prstGeom>
              <a:solidFill>
                <a:srgbClr val="98FF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7" name="Rectangle 140"/>
              <p:cNvSpPr>
                <a:spLocks noChangeArrowheads="1"/>
              </p:cNvSpPr>
              <p:nvPr/>
            </p:nvSpPr>
            <p:spPr bwMode="auto">
              <a:xfrm>
                <a:off x="549" y="2724"/>
                <a:ext cx="843" cy="9"/>
              </a:xfrm>
              <a:prstGeom prst="rect">
                <a:avLst/>
              </a:prstGeom>
              <a:solidFill>
                <a:srgbClr val="98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8" name="Rectangle 141"/>
              <p:cNvSpPr>
                <a:spLocks noChangeArrowheads="1"/>
              </p:cNvSpPr>
              <p:nvPr/>
            </p:nvSpPr>
            <p:spPr bwMode="auto">
              <a:xfrm>
                <a:off x="549" y="2733"/>
                <a:ext cx="843" cy="8"/>
              </a:xfrm>
              <a:prstGeom prst="rect">
                <a:avLst/>
              </a:prstGeom>
              <a:solidFill>
                <a:srgbClr val="97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39" name="Rectangle 142"/>
              <p:cNvSpPr>
                <a:spLocks noChangeArrowheads="1"/>
              </p:cNvSpPr>
              <p:nvPr/>
            </p:nvSpPr>
            <p:spPr bwMode="auto">
              <a:xfrm>
                <a:off x="549" y="2741"/>
                <a:ext cx="843" cy="9"/>
              </a:xfrm>
              <a:prstGeom prst="rect">
                <a:avLst/>
              </a:prstGeom>
              <a:solidFill>
                <a:srgbClr val="96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0" name="Rectangle 143"/>
              <p:cNvSpPr>
                <a:spLocks noChangeArrowheads="1"/>
              </p:cNvSpPr>
              <p:nvPr/>
            </p:nvSpPr>
            <p:spPr bwMode="auto">
              <a:xfrm>
                <a:off x="549" y="2750"/>
                <a:ext cx="843" cy="8"/>
              </a:xfrm>
              <a:prstGeom prst="rect">
                <a:avLst/>
              </a:prstGeom>
              <a:solidFill>
                <a:srgbClr val="96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1" name="Rectangle 144"/>
              <p:cNvSpPr>
                <a:spLocks noChangeArrowheads="1"/>
              </p:cNvSpPr>
              <p:nvPr/>
            </p:nvSpPr>
            <p:spPr bwMode="auto">
              <a:xfrm>
                <a:off x="549" y="2758"/>
                <a:ext cx="843" cy="9"/>
              </a:xfrm>
              <a:prstGeom prst="rect">
                <a:avLst/>
              </a:prstGeom>
              <a:solidFill>
                <a:srgbClr val="95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2" name="Rectangle 145"/>
              <p:cNvSpPr>
                <a:spLocks noChangeArrowheads="1"/>
              </p:cNvSpPr>
              <p:nvPr/>
            </p:nvSpPr>
            <p:spPr bwMode="auto">
              <a:xfrm>
                <a:off x="549" y="2767"/>
                <a:ext cx="843" cy="8"/>
              </a:xfrm>
              <a:prstGeom prst="rect">
                <a:avLst/>
              </a:prstGeom>
              <a:solidFill>
                <a:srgbClr val="94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3" name="Rectangle 146"/>
              <p:cNvSpPr>
                <a:spLocks noChangeArrowheads="1"/>
              </p:cNvSpPr>
              <p:nvPr/>
            </p:nvSpPr>
            <p:spPr bwMode="auto">
              <a:xfrm>
                <a:off x="549" y="2775"/>
                <a:ext cx="843" cy="9"/>
              </a:xfrm>
              <a:prstGeom prst="rect">
                <a:avLst/>
              </a:prstGeom>
              <a:solidFill>
                <a:srgbClr val="94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4" name="Rectangle 147"/>
              <p:cNvSpPr>
                <a:spLocks noChangeArrowheads="1"/>
              </p:cNvSpPr>
              <p:nvPr/>
            </p:nvSpPr>
            <p:spPr bwMode="auto">
              <a:xfrm>
                <a:off x="549" y="2784"/>
                <a:ext cx="843" cy="17"/>
              </a:xfrm>
              <a:prstGeom prst="rect">
                <a:avLst/>
              </a:prstGeom>
              <a:solidFill>
                <a:srgbClr val="93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5" name="Rectangle 148"/>
              <p:cNvSpPr>
                <a:spLocks noChangeArrowheads="1"/>
              </p:cNvSpPr>
              <p:nvPr/>
            </p:nvSpPr>
            <p:spPr bwMode="auto">
              <a:xfrm>
                <a:off x="549" y="2801"/>
                <a:ext cx="843" cy="17"/>
              </a:xfrm>
              <a:prstGeom prst="rect">
                <a:avLst/>
              </a:prstGeom>
              <a:solidFill>
                <a:srgbClr val="92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6" name="Rectangle 149"/>
              <p:cNvSpPr>
                <a:spLocks noChangeArrowheads="1"/>
              </p:cNvSpPr>
              <p:nvPr/>
            </p:nvSpPr>
            <p:spPr bwMode="auto">
              <a:xfrm>
                <a:off x="549" y="2818"/>
                <a:ext cx="843" cy="9"/>
              </a:xfrm>
              <a:prstGeom prst="rect">
                <a:avLst/>
              </a:prstGeom>
              <a:solidFill>
                <a:srgbClr val="91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7" name="Rectangle 150"/>
              <p:cNvSpPr>
                <a:spLocks noChangeArrowheads="1"/>
              </p:cNvSpPr>
              <p:nvPr/>
            </p:nvSpPr>
            <p:spPr bwMode="auto">
              <a:xfrm>
                <a:off x="549" y="2827"/>
                <a:ext cx="843" cy="17"/>
              </a:xfrm>
              <a:prstGeom prst="rect">
                <a:avLst/>
              </a:prstGeom>
              <a:solidFill>
                <a:srgbClr val="90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8" name="Rectangle 151"/>
              <p:cNvSpPr>
                <a:spLocks noChangeArrowheads="1"/>
              </p:cNvSpPr>
              <p:nvPr/>
            </p:nvSpPr>
            <p:spPr bwMode="auto">
              <a:xfrm>
                <a:off x="549" y="2844"/>
                <a:ext cx="843" cy="9"/>
              </a:xfrm>
              <a:prstGeom prst="rect">
                <a:avLst/>
              </a:prstGeom>
              <a:solidFill>
                <a:srgbClr val="8F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49" name="Rectangle 152"/>
              <p:cNvSpPr>
                <a:spLocks noChangeArrowheads="1"/>
              </p:cNvSpPr>
              <p:nvPr/>
            </p:nvSpPr>
            <p:spPr bwMode="auto">
              <a:xfrm>
                <a:off x="549" y="2853"/>
                <a:ext cx="843" cy="17"/>
              </a:xfrm>
              <a:prstGeom prst="rect">
                <a:avLst/>
              </a:prstGeom>
              <a:solidFill>
                <a:srgbClr val="8E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0" name="Rectangle 153"/>
              <p:cNvSpPr>
                <a:spLocks noChangeArrowheads="1"/>
              </p:cNvSpPr>
              <p:nvPr/>
            </p:nvSpPr>
            <p:spPr bwMode="auto">
              <a:xfrm>
                <a:off x="549" y="2870"/>
                <a:ext cx="843" cy="8"/>
              </a:xfrm>
              <a:prstGeom prst="rect">
                <a:avLst/>
              </a:prstGeom>
              <a:solidFill>
                <a:srgbClr val="8D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1" name="Rectangle 154"/>
              <p:cNvSpPr>
                <a:spLocks noChangeArrowheads="1"/>
              </p:cNvSpPr>
              <p:nvPr/>
            </p:nvSpPr>
            <p:spPr bwMode="auto">
              <a:xfrm>
                <a:off x="549" y="2878"/>
                <a:ext cx="843" cy="17"/>
              </a:xfrm>
              <a:prstGeom prst="rect">
                <a:avLst/>
              </a:prstGeom>
              <a:solidFill>
                <a:srgbClr val="8C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2" name="Rectangle 155"/>
              <p:cNvSpPr>
                <a:spLocks noChangeArrowheads="1"/>
              </p:cNvSpPr>
              <p:nvPr/>
            </p:nvSpPr>
            <p:spPr bwMode="auto">
              <a:xfrm>
                <a:off x="549" y="2895"/>
                <a:ext cx="843" cy="9"/>
              </a:xfrm>
              <a:prstGeom prst="rect">
                <a:avLst/>
              </a:prstGeom>
              <a:solidFill>
                <a:srgbClr val="8B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3" name="Rectangle 156"/>
              <p:cNvSpPr>
                <a:spLocks noChangeArrowheads="1"/>
              </p:cNvSpPr>
              <p:nvPr/>
            </p:nvSpPr>
            <p:spPr bwMode="auto">
              <a:xfrm>
                <a:off x="549" y="2904"/>
                <a:ext cx="843" cy="17"/>
              </a:xfrm>
              <a:prstGeom prst="rect">
                <a:avLst/>
              </a:prstGeom>
              <a:solidFill>
                <a:srgbClr val="8A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4" name="Rectangle 157"/>
              <p:cNvSpPr>
                <a:spLocks noChangeArrowheads="1"/>
              </p:cNvSpPr>
              <p:nvPr/>
            </p:nvSpPr>
            <p:spPr bwMode="auto">
              <a:xfrm>
                <a:off x="549" y="2921"/>
                <a:ext cx="843" cy="9"/>
              </a:xfrm>
              <a:prstGeom prst="rect">
                <a:avLst/>
              </a:prstGeom>
              <a:solidFill>
                <a:srgbClr val="89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5" name="Rectangle 158"/>
              <p:cNvSpPr>
                <a:spLocks noChangeArrowheads="1"/>
              </p:cNvSpPr>
              <p:nvPr/>
            </p:nvSpPr>
            <p:spPr bwMode="auto">
              <a:xfrm>
                <a:off x="549" y="2930"/>
                <a:ext cx="843" cy="17"/>
              </a:xfrm>
              <a:prstGeom prst="rect">
                <a:avLst/>
              </a:prstGeom>
              <a:solidFill>
                <a:srgbClr val="88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6" name="Rectangle 159"/>
              <p:cNvSpPr>
                <a:spLocks noChangeArrowheads="1"/>
              </p:cNvSpPr>
              <p:nvPr/>
            </p:nvSpPr>
            <p:spPr bwMode="auto">
              <a:xfrm>
                <a:off x="549" y="2947"/>
                <a:ext cx="843" cy="8"/>
              </a:xfrm>
              <a:prstGeom prst="rect">
                <a:avLst/>
              </a:prstGeom>
              <a:solidFill>
                <a:srgbClr val="87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7" name="Rectangle 160"/>
              <p:cNvSpPr>
                <a:spLocks noChangeArrowheads="1"/>
              </p:cNvSpPr>
              <p:nvPr/>
            </p:nvSpPr>
            <p:spPr bwMode="auto">
              <a:xfrm>
                <a:off x="549" y="2955"/>
                <a:ext cx="843" cy="17"/>
              </a:xfrm>
              <a:prstGeom prst="rect">
                <a:avLst/>
              </a:prstGeom>
              <a:solidFill>
                <a:srgbClr val="86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8" name="Rectangle 161"/>
              <p:cNvSpPr>
                <a:spLocks noChangeArrowheads="1"/>
              </p:cNvSpPr>
              <p:nvPr/>
            </p:nvSpPr>
            <p:spPr bwMode="auto">
              <a:xfrm>
                <a:off x="549" y="2972"/>
                <a:ext cx="843" cy="9"/>
              </a:xfrm>
              <a:prstGeom prst="rect">
                <a:avLst/>
              </a:prstGeom>
              <a:solidFill>
                <a:srgbClr val="85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59" name="Rectangle 162"/>
              <p:cNvSpPr>
                <a:spLocks noChangeArrowheads="1"/>
              </p:cNvSpPr>
              <p:nvPr/>
            </p:nvSpPr>
            <p:spPr bwMode="auto">
              <a:xfrm>
                <a:off x="549" y="2981"/>
                <a:ext cx="843" cy="26"/>
              </a:xfrm>
              <a:prstGeom prst="rect">
                <a:avLst/>
              </a:prstGeom>
              <a:solidFill>
                <a:srgbClr val="84F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0" name="Rectangle 163"/>
              <p:cNvSpPr>
                <a:spLocks noChangeArrowheads="1"/>
              </p:cNvSpPr>
              <p:nvPr/>
            </p:nvSpPr>
            <p:spPr bwMode="auto">
              <a:xfrm>
                <a:off x="549" y="3007"/>
                <a:ext cx="843" cy="17"/>
              </a:xfrm>
              <a:prstGeom prst="rect">
                <a:avLst/>
              </a:prstGeom>
              <a:solidFill>
                <a:srgbClr val="83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1" name="Rectangle 164"/>
              <p:cNvSpPr>
                <a:spLocks noChangeArrowheads="1"/>
              </p:cNvSpPr>
              <p:nvPr/>
            </p:nvSpPr>
            <p:spPr bwMode="auto">
              <a:xfrm>
                <a:off x="549" y="3024"/>
                <a:ext cx="843" cy="8"/>
              </a:xfrm>
              <a:prstGeom prst="rect">
                <a:avLst/>
              </a:prstGeom>
              <a:solidFill>
                <a:srgbClr val="82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2" name="Rectangle 165"/>
              <p:cNvSpPr>
                <a:spLocks noChangeArrowheads="1"/>
              </p:cNvSpPr>
              <p:nvPr/>
            </p:nvSpPr>
            <p:spPr bwMode="auto">
              <a:xfrm>
                <a:off x="549" y="3032"/>
                <a:ext cx="843" cy="18"/>
              </a:xfrm>
              <a:prstGeom prst="rect">
                <a:avLst/>
              </a:prstGeom>
              <a:solidFill>
                <a:srgbClr val="81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3" name="Rectangle 166"/>
              <p:cNvSpPr>
                <a:spLocks noChangeArrowheads="1"/>
              </p:cNvSpPr>
              <p:nvPr/>
            </p:nvSpPr>
            <p:spPr bwMode="auto">
              <a:xfrm>
                <a:off x="549" y="3050"/>
                <a:ext cx="843" cy="8"/>
              </a:xfrm>
              <a:prstGeom prst="rect">
                <a:avLst/>
              </a:prstGeom>
              <a:solidFill>
                <a:srgbClr val="80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4" name="Rectangle 167"/>
              <p:cNvSpPr>
                <a:spLocks noChangeArrowheads="1"/>
              </p:cNvSpPr>
              <p:nvPr/>
            </p:nvSpPr>
            <p:spPr bwMode="auto">
              <a:xfrm>
                <a:off x="549" y="3058"/>
                <a:ext cx="843" cy="17"/>
              </a:xfrm>
              <a:prstGeom prst="rect">
                <a:avLst/>
              </a:prstGeom>
              <a:solidFill>
                <a:srgbClr val="7FF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5" name="Rectangle 168"/>
              <p:cNvSpPr>
                <a:spLocks noChangeArrowheads="1"/>
              </p:cNvSpPr>
              <p:nvPr/>
            </p:nvSpPr>
            <p:spPr bwMode="auto">
              <a:xfrm>
                <a:off x="549" y="3075"/>
                <a:ext cx="843" cy="9"/>
              </a:xfrm>
              <a:prstGeom prst="rect">
                <a:avLst/>
              </a:prstGeom>
              <a:solidFill>
                <a:srgbClr val="7EF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6" name="Rectangle 169"/>
              <p:cNvSpPr>
                <a:spLocks noChangeArrowheads="1"/>
              </p:cNvSpPr>
              <p:nvPr/>
            </p:nvSpPr>
            <p:spPr bwMode="auto">
              <a:xfrm>
                <a:off x="549" y="3084"/>
                <a:ext cx="843" cy="17"/>
              </a:xfrm>
              <a:prstGeom prst="rect">
                <a:avLst/>
              </a:prstGeom>
              <a:solidFill>
                <a:srgbClr val="7D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7" name="Rectangle 170"/>
              <p:cNvSpPr>
                <a:spLocks noChangeArrowheads="1"/>
              </p:cNvSpPr>
              <p:nvPr/>
            </p:nvSpPr>
            <p:spPr bwMode="auto">
              <a:xfrm>
                <a:off x="549" y="3101"/>
                <a:ext cx="843" cy="8"/>
              </a:xfrm>
              <a:prstGeom prst="rect">
                <a:avLst/>
              </a:prstGeom>
              <a:solidFill>
                <a:srgbClr val="7CFF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8" name="Rectangle 171"/>
              <p:cNvSpPr>
                <a:spLocks noChangeArrowheads="1"/>
              </p:cNvSpPr>
              <p:nvPr/>
            </p:nvSpPr>
            <p:spPr bwMode="auto">
              <a:xfrm>
                <a:off x="566" y="2716"/>
                <a:ext cx="826" cy="393"/>
              </a:xfrm>
              <a:prstGeom prst="rect">
                <a:avLst/>
              </a:prstGeom>
              <a:noFill/>
              <a:ln w="47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69" name="Rectangle 172"/>
              <p:cNvSpPr>
                <a:spLocks noChangeArrowheads="1"/>
              </p:cNvSpPr>
              <p:nvPr/>
            </p:nvSpPr>
            <p:spPr bwMode="auto">
              <a:xfrm>
                <a:off x="745" y="2809"/>
                <a:ext cx="521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zh-CN" sz="1600" dirty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RDBMS</a:t>
                </a:r>
                <a:endParaRPr kumimoji="0" lang="zh-CN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0" name="Rectangle 173"/>
              <p:cNvSpPr>
                <a:spLocks noChangeArrowheads="1"/>
              </p:cNvSpPr>
              <p:nvPr/>
            </p:nvSpPr>
            <p:spPr bwMode="auto">
              <a:xfrm>
                <a:off x="575" y="3127"/>
                <a:ext cx="825" cy="256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pic>
            <p:nvPicPr>
              <p:cNvPr id="271" name="Picture 174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5" y="3127"/>
                <a:ext cx="825" cy="2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72" name="Rectangle 175"/>
              <p:cNvSpPr>
                <a:spLocks noChangeArrowheads="1"/>
              </p:cNvSpPr>
              <p:nvPr/>
            </p:nvSpPr>
            <p:spPr bwMode="auto">
              <a:xfrm>
                <a:off x="575" y="3127"/>
                <a:ext cx="825" cy="256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73" name="Rectangle 176"/>
              <p:cNvSpPr>
                <a:spLocks noChangeArrowheads="1"/>
              </p:cNvSpPr>
              <p:nvPr/>
            </p:nvSpPr>
            <p:spPr bwMode="auto">
              <a:xfrm>
                <a:off x="566" y="3118"/>
                <a:ext cx="843" cy="27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74" name="Freeform 177"/>
              <p:cNvSpPr>
                <a:spLocks/>
              </p:cNvSpPr>
              <p:nvPr/>
            </p:nvSpPr>
            <p:spPr bwMode="auto">
              <a:xfrm>
                <a:off x="570" y="3122"/>
                <a:ext cx="835" cy="266"/>
              </a:xfrm>
              <a:custGeom>
                <a:avLst/>
                <a:gdLst>
                  <a:gd name="T0" fmla="*/ 8 w 1568"/>
                  <a:gd name="T1" fmla="*/ 480 h 496"/>
                  <a:gd name="T2" fmla="*/ 1560 w 1568"/>
                  <a:gd name="T3" fmla="*/ 480 h 496"/>
                  <a:gd name="T4" fmla="*/ 1552 w 1568"/>
                  <a:gd name="T5" fmla="*/ 488 h 496"/>
                  <a:gd name="T6" fmla="*/ 1552 w 1568"/>
                  <a:gd name="T7" fmla="*/ 8 h 496"/>
                  <a:gd name="T8" fmla="*/ 1560 w 1568"/>
                  <a:gd name="T9" fmla="*/ 16 h 496"/>
                  <a:gd name="T10" fmla="*/ 8 w 1568"/>
                  <a:gd name="T11" fmla="*/ 16 h 496"/>
                  <a:gd name="T12" fmla="*/ 16 w 1568"/>
                  <a:gd name="T13" fmla="*/ 8 h 496"/>
                  <a:gd name="T14" fmla="*/ 16 w 1568"/>
                  <a:gd name="T15" fmla="*/ 488 h 496"/>
                  <a:gd name="T16" fmla="*/ 8 w 1568"/>
                  <a:gd name="T17" fmla="*/ 496 h 496"/>
                  <a:gd name="T18" fmla="*/ 0 w 1568"/>
                  <a:gd name="T19" fmla="*/ 488 h 496"/>
                  <a:gd name="T20" fmla="*/ 0 w 1568"/>
                  <a:gd name="T21" fmla="*/ 8 h 496"/>
                  <a:gd name="T22" fmla="*/ 8 w 1568"/>
                  <a:gd name="T23" fmla="*/ 0 h 496"/>
                  <a:gd name="T24" fmla="*/ 1560 w 1568"/>
                  <a:gd name="T25" fmla="*/ 0 h 496"/>
                  <a:gd name="T26" fmla="*/ 1568 w 1568"/>
                  <a:gd name="T27" fmla="*/ 8 h 496"/>
                  <a:gd name="T28" fmla="*/ 1568 w 1568"/>
                  <a:gd name="T29" fmla="*/ 488 h 496"/>
                  <a:gd name="T30" fmla="*/ 1560 w 1568"/>
                  <a:gd name="T31" fmla="*/ 496 h 496"/>
                  <a:gd name="T32" fmla="*/ 8 w 1568"/>
                  <a:gd name="T33" fmla="*/ 496 h 496"/>
                  <a:gd name="T34" fmla="*/ 0 w 1568"/>
                  <a:gd name="T35" fmla="*/ 488 h 496"/>
                  <a:gd name="T36" fmla="*/ 8 w 1568"/>
                  <a:gd name="T37" fmla="*/ 480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68" h="496">
                    <a:moveTo>
                      <a:pt x="8" y="480"/>
                    </a:moveTo>
                    <a:lnTo>
                      <a:pt x="1560" y="480"/>
                    </a:lnTo>
                    <a:lnTo>
                      <a:pt x="1552" y="488"/>
                    </a:lnTo>
                    <a:lnTo>
                      <a:pt x="1552" y="8"/>
                    </a:lnTo>
                    <a:lnTo>
                      <a:pt x="1560" y="16"/>
                    </a:lnTo>
                    <a:lnTo>
                      <a:pt x="8" y="16"/>
                    </a:lnTo>
                    <a:lnTo>
                      <a:pt x="16" y="8"/>
                    </a:lnTo>
                    <a:lnTo>
                      <a:pt x="16" y="488"/>
                    </a:lnTo>
                    <a:cubicBezTo>
                      <a:pt x="16" y="493"/>
                      <a:pt x="13" y="496"/>
                      <a:pt x="8" y="496"/>
                    </a:cubicBezTo>
                    <a:cubicBezTo>
                      <a:pt x="4" y="496"/>
                      <a:pt x="0" y="493"/>
                      <a:pt x="0" y="488"/>
                    </a:cubicBezTo>
                    <a:lnTo>
                      <a:pt x="0" y="8"/>
                    </a:lnTo>
                    <a:cubicBezTo>
                      <a:pt x="0" y="4"/>
                      <a:pt x="4" y="0"/>
                      <a:pt x="8" y="0"/>
                    </a:cubicBezTo>
                    <a:lnTo>
                      <a:pt x="1560" y="0"/>
                    </a:lnTo>
                    <a:cubicBezTo>
                      <a:pt x="1565" y="0"/>
                      <a:pt x="1568" y="4"/>
                      <a:pt x="1568" y="8"/>
                    </a:cubicBezTo>
                    <a:lnTo>
                      <a:pt x="1568" y="488"/>
                    </a:lnTo>
                    <a:cubicBezTo>
                      <a:pt x="1568" y="493"/>
                      <a:pt x="1565" y="496"/>
                      <a:pt x="1560" y="496"/>
                    </a:cubicBezTo>
                    <a:lnTo>
                      <a:pt x="8" y="496"/>
                    </a:lnTo>
                    <a:cubicBezTo>
                      <a:pt x="4" y="496"/>
                      <a:pt x="0" y="493"/>
                      <a:pt x="0" y="488"/>
                    </a:cubicBezTo>
                    <a:cubicBezTo>
                      <a:pt x="0" y="484"/>
                      <a:pt x="4" y="480"/>
                      <a:pt x="8" y="4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75" name="Rectangle 178"/>
              <p:cNvSpPr>
                <a:spLocks noChangeArrowheads="1"/>
              </p:cNvSpPr>
              <p:nvPr/>
            </p:nvSpPr>
            <p:spPr bwMode="auto">
              <a:xfrm>
                <a:off x="566" y="3118"/>
                <a:ext cx="843" cy="274"/>
              </a:xfrm>
              <a:prstGeom prst="rect">
                <a:avLst/>
              </a:pr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76" name="Rectangle 179"/>
              <p:cNvSpPr>
                <a:spLocks noChangeArrowheads="1"/>
              </p:cNvSpPr>
              <p:nvPr/>
            </p:nvSpPr>
            <p:spPr bwMode="auto">
              <a:xfrm>
                <a:off x="549" y="3092"/>
                <a:ext cx="843" cy="9"/>
              </a:xfrm>
              <a:prstGeom prst="rect">
                <a:avLst/>
              </a:prstGeom>
              <a:solidFill>
                <a:srgbClr val="7CFF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77" name="Rectangle 180"/>
              <p:cNvSpPr>
                <a:spLocks noChangeArrowheads="1"/>
              </p:cNvSpPr>
              <p:nvPr/>
            </p:nvSpPr>
            <p:spPr bwMode="auto">
              <a:xfrm>
                <a:off x="549" y="3101"/>
                <a:ext cx="843" cy="8"/>
              </a:xfrm>
              <a:prstGeom prst="rect">
                <a:avLst/>
              </a:prstGeom>
              <a:solidFill>
                <a:srgbClr val="99FF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78" name="Rectangle 181"/>
              <p:cNvSpPr>
                <a:spLocks noChangeArrowheads="1"/>
              </p:cNvSpPr>
              <p:nvPr/>
            </p:nvSpPr>
            <p:spPr bwMode="auto">
              <a:xfrm>
                <a:off x="549" y="3109"/>
                <a:ext cx="843" cy="9"/>
              </a:xfrm>
              <a:prstGeom prst="rect">
                <a:avLst/>
              </a:prstGeom>
              <a:solidFill>
                <a:srgbClr val="98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79" name="Rectangle 182"/>
              <p:cNvSpPr>
                <a:spLocks noChangeArrowheads="1"/>
              </p:cNvSpPr>
              <p:nvPr/>
            </p:nvSpPr>
            <p:spPr bwMode="auto">
              <a:xfrm>
                <a:off x="549" y="3118"/>
                <a:ext cx="843" cy="9"/>
              </a:xfrm>
              <a:prstGeom prst="rect">
                <a:avLst/>
              </a:prstGeom>
              <a:solidFill>
                <a:srgbClr val="97FF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0" name="Rectangle 183"/>
              <p:cNvSpPr>
                <a:spLocks noChangeArrowheads="1"/>
              </p:cNvSpPr>
              <p:nvPr/>
            </p:nvSpPr>
            <p:spPr bwMode="auto">
              <a:xfrm>
                <a:off x="549" y="3127"/>
                <a:ext cx="843" cy="8"/>
              </a:xfrm>
              <a:prstGeom prst="rect">
                <a:avLst/>
              </a:prstGeom>
              <a:solidFill>
                <a:srgbClr val="96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1" name="Rectangle 184"/>
              <p:cNvSpPr>
                <a:spLocks noChangeArrowheads="1"/>
              </p:cNvSpPr>
              <p:nvPr/>
            </p:nvSpPr>
            <p:spPr bwMode="auto">
              <a:xfrm>
                <a:off x="549" y="3135"/>
                <a:ext cx="843" cy="9"/>
              </a:xfrm>
              <a:prstGeom prst="rect">
                <a:avLst/>
              </a:prstGeom>
              <a:solidFill>
                <a:srgbClr val="95FF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2" name="Rectangle 185"/>
              <p:cNvSpPr>
                <a:spLocks noChangeArrowheads="1"/>
              </p:cNvSpPr>
              <p:nvPr/>
            </p:nvSpPr>
            <p:spPr bwMode="auto">
              <a:xfrm>
                <a:off x="549" y="3144"/>
                <a:ext cx="843" cy="8"/>
              </a:xfrm>
              <a:prstGeom prst="rect">
                <a:avLst/>
              </a:prstGeom>
              <a:solidFill>
                <a:srgbClr val="94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3" name="Rectangle 186"/>
              <p:cNvSpPr>
                <a:spLocks noChangeArrowheads="1"/>
              </p:cNvSpPr>
              <p:nvPr/>
            </p:nvSpPr>
            <p:spPr bwMode="auto">
              <a:xfrm>
                <a:off x="549" y="3152"/>
                <a:ext cx="843" cy="9"/>
              </a:xfrm>
              <a:prstGeom prst="rect">
                <a:avLst/>
              </a:prstGeom>
              <a:solidFill>
                <a:srgbClr val="93FF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4" name="Rectangle 187"/>
              <p:cNvSpPr>
                <a:spLocks noChangeArrowheads="1"/>
              </p:cNvSpPr>
              <p:nvPr/>
            </p:nvSpPr>
            <p:spPr bwMode="auto">
              <a:xfrm>
                <a:off x="549" y="3161"/>
                <a:ext cx="843" cy="17"/>
              </a:xfrm>
              <a:prstGeom prst="rect">
                <a:avLst/>
              </a:prstGeom>
              <a:solidFill>
                <a:srgbClr val="92FF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5" name="Rectangle 188"/>
              <p:cNvSpPr>
                <a:spLocks noChangeArrowheads="1"/>
              </p:cNvSpPr>
              <p:nvPr/>
            </p:nvSpPr>
            <p:spPr bwMode="auto">
              <a:xfrm>
                <a:off x="549" y="3178"/>
                <a:ext cx="843" cy="9"/>
              </a:xfrm>
              <a:prstGeom prst="rect">
                <a:avLst/>
              </a:prstGeom>
              <a:solidFill>
                <a:srgbClr val="91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6" name="Rectangle 189"/>
              <p:cNvSpPr>
                <a:spLocks noChangeArrowheads="1"/>
              </p:cNvSpPr>
              <p:nvPr/>
            </p:nvSpPr>
            <p:spPr bwMode="auto">
              <a:xfrm>
                <a:off x="549" y="3187"/>
                <a:ext cx="843" cy="8"/>
              </a:xfrm>
              <a:prstGeom prst="rect">
                <a:avLst/>
              </a:prstGeom>
              <a:solidFill>
                <a:srgbClr val="90F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7" name="Rectangle 190"/>
              <p:cNvSpPr>
                <a:spLocks noChangeArrowheads="1"/>
              </p:cNvSpPr>
              <p:nvPr/>
            </p:nvSpPr>
            <p:spPr bwMode="auto">
              <a:xfrm>
                <a:off x="549" y="3195"/>
                <a:ext cx="843" cy="9"/>
              </a:xfrm>
              <a:prstGeom prst="rect">
                <a:avLst/>
              </a:prstGeom>
              <a:solidFill>
                <a:srgbClr val="8F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8" name="Rectangle 191"/>
              <p:cNvSpPr>
                <a:spLocks noChangeArrowheads="1"/>
              </p:cNvSpPr>
              <p:nvPr/>
            </p:nvSpPr>
            <p:spPr bwMode="auto">
              <a:xfrm>
                <a:off x="549" y="3204"/>
                <a:ext cx="843" cy="8"/>
              </a:xfrm>
              <a:prstGeom prst="rect">
                <a:avLst/>
              </a:prstGeom>
              <a:solidFill>
                <a:srgbClr val="8EFF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89" name="Rectangle 192"/>
              <p:cNvSpPr>
                <a:spLocks noChangeArrowheads="1"/>
              </p:cNvSpPr>
              <p:nvPr/>
            </p:nvSpPr>
            <p:spPr bwMode="auto">
              <a:xfrm>
                <a:off x="549" y="3212"/>
                <a:ext cx="843" cy="9"/>
              </a:xfrm>
              <a:prstGeom prst="rect">
                <a:avLst/>
              </a:prstGeom>
              <a:solidFill>
                <a:srgbClr val="8D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0" name="Rectangle 193"/>
              <p:cNvSpPr>
                <a:spLocks noChangeArrowheads="1"/>
              </p:cNvSpPr>
              <p:nvPr/>
            </p:nvSpPr>
            <p:spPr bwMode="auto">
              <a:xfrm>
                <a:off x="549" y="3221"/>
                <a:ext cx="843" cy="8"/>
              </a:xfrm>
              <a:prstGeom prst="rect">
                <a:avLst/>
              </a:prstGeom>
              <a:solidFill>
                <a:srgbClr val="8C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1" name="Rectangle 194"/>
              <p:cNvSpPr>
                <a:spLocks noChangeArrowheads="1"/>
              </p:cNvSpPr>
              <p:nvPr/>
            </p:nvSpPr>
            <p:spPr bwMode="auto">
              <a:xfrm>
                <a:off x="549" y="3229"/>
                <a:ext cx="843" cy="9"/>
              </a:xfrm>
              <a:prstGeom prst="rect">
                <a:avLst/>
              </a:prstGeom>
              <a:solidFill>
                <a:srgbClr val="8B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2" name="Rectangle 195"/>
              <p:cNvSpPr>
                <a:spLocks noChangeArrowheads="1"/>
              </p:cNvSpPr>
              <p:nvPr/>
            </p:nvSpPr>
            <p:spPr bwMode="auto">
              <a:xfrm>
                <a:off x="549" y="3238"/>
                <a:ext cx="843" cy="8"/>
              </a:xfrm>
              <a:prstGeom prst="rect">
                <a:avLst/>
              </a:prstGeom>
              <a:solidFill>
                <a:srgbClr val="8AFF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3" name="Rectangle 196"/>
              <p:cNvSpPr>
                <a:spLocks noChangeArrowheads="1"/>
              </p:cNvSpPr>
              <p:nvPr/>
            </p:nvSpPr>
            <p:spPr bwMode="auto">
              <a:xfrm>
                <a:off x="549" y="3246"/>
                <a:ext cx="843" cy="9"/>
              </a:xfrm>
              <a:prstGeom prst="rect">
                <a:avLst/>
              </a:prstGeom>
              <a:solidFill>
                <a:srgbClr val="89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4" name="Rectangle 197"/>
              <p:cNvSpPr>
                <a:spLocks noChangeArrowheads="1"/>
              </p:cNvSpPr>
              <p:nvPr/>
            </p:nvSpPr>
            <p:spPr bwMode="auto">
              <a:xfrm>
                <a:off x="549" y="3255"/>
                <a:ext cx="843" cy="9"/>
              </a:xfrm>
              <a:prstGeom prst="rect">
                <a:avLst/>
              </a:prstGeom>
              <a:solidFill>
                <a:srgbClr val="88FF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5" name="Rectangle 198"/>
              <p:cNvSpPr>
                <a:spLocks noChangeArrowheads="1"/>
              </p:cNvSpPr>
              <p:nvPr/>
            </p:nvSpPr>
            <p:spPr bwMode="auto">
              <a:xfrm>
                <a:off x="549" y="3264"/>
                <a:ext cx="843" cy="8"/>
              </a:xfrm>
              <a:prstGeom prst="rect">
                <a:avLst/>
              </a:prstGeom>
              <a:solidFill>
                <a:srgbClr val="87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6" name="Rectangle 199"/>
              <p:cNvSpPr>
                <a:spLocks noChangeArrowheads="1"/>
              </p:cNvSpPr>
              <p:nvPr/>
            </p:nvSpPr>
            <p:spPr bwMode="auto">
              <a:xfrm>
                <a:off x="549" y="3272"/>
                <a:ext cx="843" cy="9"/>
              </a:xfrm>
              <a:prstGeom prst="rect">
                <a:avLst/>
              </a:prstGeom>
              <a:solidFill>
                <a:srgbClr val="86FF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7" name="Rectangle 200"/>
              <p:cNvSpPr>
                <a:spLocks noChangeArrowheads="1"/>
              </p:cNvSpPr>
              <p:nvPr/>
            </p:nvSpPr>
            <p:spPr bwMode="auto">
              <a:xfrm>
                <a:off x="549" y="3281"/>
                <a:ext cx="843" cy="8"/>
              </a:xfrm>
              <a:prstGeom prst="rect">
                <a:avLst/>
              </a:prstGeom>
              <a:solidFill>
                <a:srgbClr val="85F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8" name="Rectangle 201"/>
              <p:cNvSpPr>
                <a:spLocks noChangeArrowheads="1"/>
              </p:cNvSpPr>
              <p:nvPr/>
            </p:nvSpPr>
            <p:spPr bwMode="auto">
              <a:xfrm>
                <a:off x="549" y="3289"/>
                <a:ext cx="843" cy="9"/>
              </a:xfrm>
              <a:prstGeom prst="rect">
                <a:avLst/>
              </a:prstGeom>
              <a:solidFill>
                <a:srgbClr val="84FF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299" name="Rectangle 202"/>
              <p:cNvSpPr>
                <a:spLocks noChangeArrowheads="1"/>
              </p:cNvSpPr>
              <p:nvPr/>
            </p:nvSpPr>
            <p:spPr bwMode="auto">
              <a:xfrm>
                <a:off x="549" y="3298"/>
                <a:ext cx="843" cy="17"/>
              </a:xfrm>
              <a:prstGeom prst="rect">
                <a:avLst/>
              </a:prstGeom>
              <a:solidFill>
                <a:srgbClr val="83FF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300" name="Rectangle 203"/>
              <p:cNvSpPr>
                <a:spLocks noChangeArrowheads="1"/>
              </p:cNvSpPr>
              <p:nvPr/>
            </p:nvSpPr>
            <p:spPr bwMode="auto">
              <a:xfrm>
                <a:off x="549" y="3315"/>
                <a:ext cx="843" cy="9"/>
              </a:xfrm>
              <a:prstGeom prst="rect">
                <a:avLst/>
              </a:prstGeom>
              <a:solidFill>
                <a:srgbClr val="82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  <p:sp>
            <p:nvSpPr>
              <p:cNvPr id="301" name="Rectangle 204"/>
              <p:cNvSpPr>
                <a:spLocks noChangeArrowheads="1"/>
              </p:cNvSpPr>
              <p:nvPr/>
            </p:nvSpPr>
            <p:spPr bwMode="auto">
              <a:xfrm>
                <a:off x="549" y="3324"/>
                <a:ext cx="843" cy="8"/>
              </a:xfrm>
              <a:prstGeom prst="rect">
                <a:avLst/>
              </a:prstGeom>
              <a:solidFill>
                <a:srgbClr val="81FF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/>
              </a:p>
            </p:txBody>
          </p:sp>
        </p:grpSp>
        <p:sp>
          <p:nvSpPr>
            <p:cNvPr id="12" name="Rectangle 206"/>
            <p:cNvSpPr>
              <a:spLocks noChangeArrowheads="1"/>
            </p:cNvSpPr>
            <p:nvPr/>
          </p:nvSpPr>
          <p:spPr bwMode="auto">
            <a:xfrm>
              <a:off x="549" y="3332"/>
              <a:ext cx="843" cy="9"/>
            </a:xfrm>
            <a:prstGeom prst="rect">
              <a:avLst/>
            </a:prstGeom>
            <a:solidFill>
              <a:srgbClr val="80F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3" name="Rectangle 207"/>
            <p:cNvSpPr>
              <a:spLocks noChangeArrowheads="1"/>
            </p:cNvSpPr>
            <p:nvPr/>
          </p:nvSpPr>
          <p:spPr bwMode="auto">
            <a:xfrm>
              <a:off x="549" y="3341"/>
              <a:ext cx="843" cy="8"/>
            </a:xfrm>
            <a:prstGeom prst="rect">
              <a:avLst/>
            </a:prstGeom>
            <a:solidFill>
              <a:srgbClr val="7FF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4" name="Rectangle 208"/>
            <p:cNvSpPr>
              <a:spLocks noChangeArrowheads="1"/>
            </p:cNvSpPr>
            <p:nvPr/>
          </p:nvSpPr>
          <p:spPr bwMode="auto">
            <a:xfrm>
              <a:off x="549" y="3349"/>
              <a:ext cx="843" cy="9"/>
            </a:xfrm>
            <a:prstGeom prst="rect">
              <a:avLst/>
            </a:prstGeom>
            <a:solidFill>
              <a:srgbClr val="7EFF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5" name="Rectangle 209"/>
            <p:cNvSpPr>
              <a:spLocks noChangeArrowheads="1"/>
            </p:cNvSpPr>
            <p:nvPr/>
          </p:nvSpPr>
          <p:spPr bwMode="auto">
            <a:xfrm>
              <a:off x="549" y="3358"/>
              <a:ext cx="843" cy="8"/>
            </a:xfrm>
            <a:prstGeom prst="rect">
              <a:avLst/>
            </a:prstGeom>
            <a:solidFill>
              <a:srgbClr val="7DFF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6" name="Rectangle 210"/>
            <p:cNvSpPr>
              <a:spLocks noChangeArrowheads="1"/>
            </p:cNvSpPr>
            <p:nvPr/>
          </p:nvSpPr>
          <p:spPr bwMode="auto">
            <a:xfrm>
              <a:off x="549" y="3366"/>
              <a:ext cx="843" cy="9"/>
            </a:xfrm>
            <a:prstGeom prst="rect">
              <a:avLst/>
            </a:prstGeom>
            <a:solidFill>
              <a:srgbClr val="7CFF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7" name="Rectangle 211"/>
            <p:cNvSpPr>
              <a:spLocks noChangeArrowheads="1"/>
            </p:cNvSpPr>
            <p:nvPr/>
          </p:nvSpPr>
          <p:spPr bwMode="auto">
            <a:xfrm>
              <a:off x="566" y="3109"/>
              <a:ext cx="826" cy="257"/>
            </a:xfrm>
            <a:prstGeom prst="rect">
              <a:avLst/>
            </a:prstGeom>
            <a:noFill/>
            <a:ln w="47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9" name="Rectangle 213"/>
            <p:cNvSpPr>
              <a:spLocks noChangeArrowheads="1"/>
            </p:cNvSpPr>
            <p:nvPr/>
          </p:nvSpPr>
          <p:spPr bwMode="auto">
            <a:xfrm>
              <a:off x="790" y="3140"/>
              <a:ext cx="441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1600" dirty="0" smtClea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others</a:t>
              </a:r>
              <a:endParaRPr kumimoji="0" 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214"/>
            <p:cNvSpPr>
              <a:spLocks noChangeArrowheads="1"/>
            </p:cNvSpPr>
            <p:nvPr/>
          </p:nvSpPr>
          <p:spPr bwMode="auto">
            <a:xfrm>
              <a:off x="4329" y="2253"/>
              <a:ext cx="902" cy="797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pic>
          <p:nvPicPr>
            <p:cNvPr id="21" name="Picture 2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9" y="2253"/>
              <a:ext cx="902" cy="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Rectangle 216"/>
            <p:cNvSpPr>
              <a:spLocks noChangeArrowheads="1"/>
            </p:cNvSpPr>
            <p:nvPr/>
          </p:nvSpPr>
          <p:spPr bwMode="auto">
            <a:xfrm>
              <a:off x="4329" y="2253"/>
              <a:ext cx="902" cy="797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23" name="Rectangle 217"/>
            <p:cNvSpPr>
              <a:spLocks noChangeArrowheads="1"/>
            </p:cNvSpPr>
            <p:nvPr/>
          </p:nvSpPr>
          <p:spPr bwMode="auto">
            <a:xfrm>
              <a:off x="4312" y="2236"/>
              <a:ext cx="945" cy="839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24" name="Freeform 218"/>
            <p:cNvSpPr>
              <a:spLocks/>
            </p:cNvSpPr>
            <p:nvPr/>
          </p:nvSpPr>
          <p:spPr bwMode="auto">
            <a:xfrm>
              <a:off x="4312" y="2236"/>
              <a:ext cx="936" cy="831"/>
            </a:xfrm>
            <a:custGeom>
              <a:avLst/>
              <a:gdLst>
                <a:gd name="T0" fmla="*/ 32 w 1760"/>
                <a:gd name="T1" fmla="*/ 1488 h 1552"/>
                <a:gd name="T2" fmla="*/ 1728 w 1760"/>
                <a:gd name="T3" fmla="*/ 1488 h 1552"/>
                <a:gd name="T4" fmla="*/ 1696 w 1760"/>
                <a:gd name="T5" fmla="*/ 1520 h 1552"/>
                <a:gd name="T6" fmla="*/ 1696 w 1760"/>
                <a:gd name="T7" fmla="*/ 32 h 1552"/>
                <a:gd name="T8" fmla="*/ 1728 w 1760"/>
                <a:gd name="T9" fmla="*/ 64 h 1552"/>
                <a:gd name="T10" fmla="*/ 32 w 1760"/>
                <a:gd name="T11" fmla="*/ 64 h 1552"/>
                <a:gd name="T12" fmla="*/ 64 w 1760"/>
                <a:gd name="T13" fmla="*/ 32 h 1552"/>
                <a:gd name="T14" fmla="*/ 64 w 1760"/>
                <a:gd name="T15" fmla="*/ 1520 h 1552"/>
                <a:gd name="T16" fmla="*/ 32 w 1760"/>
                <a:gd name="T17" fmla="*/ 1552 h 1552"/>
                <a:gd name="T18" fmla="*/ 0 w 1760"/>
                <a:gd name="T19" fmla="*/ 1520 h 1552"/>
                <a:gd name="T20" fmla="*/ 0 w 1760"/>
                <a:gd name="T21" fmla="*/ 32 h 1552"/>
                <a:gd name="T22" fmla="*/ 32 w 1760"/>
                <a:gd name="T23" fmla="*/ 0 h 1552"/>
                <a:gd name="T24" fmla="*/ 1728 w 1760"/>
                <a:gd name="T25" fmla="*/ 0 h 1552"/>
                <a:gd name="T26" fmla="*/ 1760 w 1760"/>
                <a:gd name="T27" fmla="*/ 32 h 1552"/>
                <a:gd name="T28" fmla="*/ 1760 w 1760"/>
                <a:gd name="T29" fmla="*/ 1520 h 1552"/>
                <a:gd name="T30" fmla="*/ 1728 w 1760"/>
                <a:gd name="T31" fmla="*/ 1552 h 1552"/>
                <a:gd name="T32" fmla="*/ 32 w 1760"/>
                <a:gd name="T33" fmla="*/ 1552 h 1552"/>
                <a:gd name="T34" fmla="*/ 0 w 1760"/>
                <a:gd name="T35" fmla="*/ 1520 h 1552"/>
                <a:gd name="T36" fmla="*/ 32 w 1760"/>
                <a:gd name="T37" fmla="*/ 1488 h 1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60" h="1552">
                  <a:moveTo>
                    <a:pt x="32" y="1488"/>
                  </a:moveTo>
                  <a:lnTo>
                    <a:pt x="1728" y="1488"/>
                  </a:lnTo>
                  <a:lnTo>
                    <a:pt x="1696" y="1520"/>
                  </a:lnTo>
                  <a:lnTo>
                    <a:pt x="1696" y="32"/>
                  </a:lnTo>
                  <a:lnTo>
                    <a:pt x="1728" y="64"/>
                  </a:lnTo>
                  <a:lnTo>
                    <a:pt x="32" y="64"/>
                  </a:lnTo>
                  <a:lnTo>
                    <a:pt x="64" y="32"/>
                  </a:lnTo>
                  <a:lnTo>
                    <a:pt x="64" y="1520"/>
                  </a:lnTo>
                  <a:cubicBezTo>
                    <a:pt x="64" y="1538"/>
                    <a:pt x="50" y="1552"/>
                    <a:pt x="32" y="1552"/>
                  </a:cubicBezTo>
                  <a:cubicBezTo>
                    <a:pt x="15" y="1552"/>
                    <a:pt x="0" y="1538"/>
                    <a:pt x="0" y="1520"/>
                  </a:cubicBezTo>
                  <a:lnTo>
                    <a:pt x="0" y="32"/>
                  </a:lnTo>
                  <a:cubicBezTo>
                    <a:pt x="0" y="15"/>
                    <a:pt x="15" y="0"/>
                    <a:pt x="32" y="0"/>
                  </a:cubicBezTo>
                  <a:lnTo>
                    <a:pt x="1728" y="0"/>
                  </a:lnTo>
                  <a:cubicBezTo>
                    <a:pt x="1746" y="0"/>
                    <a:pt x="1760" y="15"/>
                    <a:pt x="1760" y="32"/>
                  </a:cubicBezTo>
                  <a:lnTo>
                    <a:pt x="1760" y="1520"/>
                  </a:lnTo>
                  <a:cubicBezTo>
                    <a:pt x="1760" y="1538"/>
                    <a:pt x="1746" y="1552"/>
                    <a:pt x="1728" y="1552"/>
                  </a:cubicBezTo>
                  <a:lnTo>
                    <a:pt x="32" y="1552"/>
                  </a:lnTo>
                  <a:cubicBezTo>
                    <a:pt x="15" y="1552"/>
                    <a:pt x="0" y="1538"/>
                    <a:pt x="0" y="1520"/>
                  </a:cubicBezTo>
                  <a:cubicBezTo>
                    <a:pt x="0" y="1503"/>
                    <a:pt x="15" y="1488"/>
                    <a:pt x="32" y="1488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25" name="Rectangle 219"/>
            <p:cNvSpPr>
              <a:spLocks noChangeArrowheads="1"/>
            </p:cNvSpPr>
            <p:nvPr/>
          </p:nvSpPr>
          <p:spPr bwMode="auto">
            <a:xfrm>
              <a:off x="4312" y="2236"/>
              <a:ext cx="945" cy="839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26" name="Rectangle 220"/>
            <p:cNvSpPr>
              <a:spLocks noChangeArrowheads="1"/>
            </p:cNvSpPr>
            <p:nvPr/>
          </p:nvSpPr>
          <p:spPr bwMode="auto">
            <a:xfrm>
              <a:off x="4312" y="2236"/>
              <a:ext cx="902" cy="79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27" name="Rectangle 221"/>
            <p:cNvSpPr>
              <a:spLocks noChangeArrowheads="1"/>
            </p:cNvSpPr>
            <p:nvPr/>
          </p:nvSpPr>
          <p:spPr bwMode="auto">
            <a:xfrm>
              <a:off x="4312" y="2236"/>
              <a:ext cx="902" cy="796"/>
            </a:xfrm>
            <a:prstGeom prst="rect">
              <a:avLst/>
            </a:prstGeom>
            <a:noFill/>
            <a:ln w="53975" cap="rnd">
              <a:solidFill>
                <a:srgbClr val="00B05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28" name="Rectangle 222"/>
            <p:cNvSpPr>
              <a:spLocks noChangeArrowheads="1"/>
            </p:cNvSpPr>
            <p:nvPr/>
          </p:nvSpPr>
          <p:spPr bwMode="auto">
            <a:xfrm>
              <a:off x="4363" y="2313"/>
              <a:ext cx="826" cy="677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pic>
          <p:nvPicPr>
            <p:cNvPr id="29" name="Picture 223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3" y="2313"/>
              <a:ext cx="826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 224"/>
            <p:cNvSpPr>
              <a:spLocks noChangeArrowheads="1"/>
            </p:cNvSpPr>
            <p:nvPr/>
          </p:nvSpPr>
          <p:spPr bwMode="auto">
            <a:xfrm>
              <a:off x="4363" y="2313"/>
              <a:ext cx="826" cy="677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1" name="Rectangle 225"/>
            <p:cNvSpPr>
              <a:spLocks noChangeArrowheads="1"/>
            </p:cNvSpPr>
            <p:nvPr/>
          </p:nvSpPr>
          <p:spPr bwMode="auto">
            <a:xfrm>
              <a:off x="4354" y="2304"/>
              <a:ext cx="843" cy="694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2" name="Freeform 226"/>
            <p:cNvSpPr>
              <a:spLocks/>
            </p:cNvSpPr>
            <p:nvPr/>
          </p:nvSpPr>
          <p:spPr bwMode="auto">
            <a:xfrm>
              <a:off x="4359" y="2309"/>
              <a:ext cx="834" cy="685"/>
            </a:xfrm>
            <a:custGeom>
              <a:avLst/>
              <a:gdLst>
                <a:gd name="T0" fmla="*/ 8 w 1568"/>
                <a:gd name="T1" fmla="*/ 1264 h 1280"/>
                <a:gd name="T2" fmla="*/ 1560 w 1568"/>
                <a:gd name="T3" fmla="*/ 1264 h 1280"/>
                <a:gd name="T4" fmla="*/ 1552 w 1568"/>
                <a:gd name="T5" fmla="*/ 1272 h 1280"/>
                <a:gd name="T6" fmla="*/ 1552 w 1568"/>
                <a:gd name="T7" fmla="*/ 8 h 1280"/>
                <a:gd name="T8" fmla="*/ 1560 w 1568"/>
                <a:gd name="T9" fmla="*/ 16 h 1280"/>
                <a:gd name="T10" fmla="*/ 8 w 1568"/>
                <a:gd name="T11" fmla="*/ 16 h 1280"/>
                <a:gd name="T12" fmla="*/ 16 w 1568"/>
                <a:gd name="T13" fmla="*/ 8 h 1280"/>
                <a:gd name="T14" fmla="*/ 16 w 1568"/>
                <a:gd name="T15" fmla="*/ 1272 h 1280"/>
                <a:gd name="T16" fmla="*/ 8 w 1568"/>
                <a:gd name="T17" fmla="*/ 1280 h 1280"/>
                <a:gd name="T18" fmla="*/ 0 w 1568"/>
                <a:gd name="T19" fmla="*/ 1272 h 1280"/>
                <a:gd name="T20" fmla="*/ 0 w 1568"/>
                <a:gd name="T21" fmla="*/ 8 h 1280"/>
                <a:gd name="T22" fmla="*/ 8 w 1568"/>
                <a:gd name="T23" fmla="*/ 0 h 1280"/>
                <a:gd name="T24" fmla="*/ 1560 w 1568"/>
                <a:gd name="T25" fmla="*/ 0 h 1280"/>
                <a:gd name="T26" fmla="*/ 1568 w 1568"/>
                <a:gd name="T27" fmla="*/ 8 h 1280"/>
                <a:gd name="T28" fmla="*/ 1568 w 1568"/>
                <a:gd name="T29" fmla="*/ 1272 h 1280"/>
                <a:gd name="T30" fmla="*/ 1560 w 1568"/>
                <a:gd name="T31" fmla="*/ 1280 h 1280"/>
                <a:gd name="T32" fmla="*/ 8 w 1568"/>
                <a:gd name="T33" fmla="*/ 1280 h 1280"/>
                <a:gd name="T34" fmla="*/ 0 w 1568"/>
                <a:gd name="T35" fmla="*/ 1272 h 1280"/>
                <a:gd name="T36" fmla="*/ 8 w 1568"/>
                <a:gd name="T37" fmla="*/ 1264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8" h="1280">
                  <a:moveTo>
                    <a:pt x="8" y="1264"/>
                  </a:moveTo>
                  <a:lnTo>
                    <a:pt x="1560" y="1264"/>
                  </a:lnTo>
                  <a:lnTo>
                    <a:pt x="1552" y="1272"/>
                  </a:lnTo>
                  <a:lnTo>
                    <a:pt x="1552" y="8"/>
                  </a:lnTo>
                  <a:lnTo>
                    <a:pt x="1560" y="16"/>
                  </a:lnTo>
                  <a:lnTo>
                    <a:pt x="8" y="16"/>
                  </a:lnTo>
                  <a:lnTo>
                    <a:pt x="16" y="8"/>
                  </a:lnTo>
                  <a:lnTo>
                    <a:pt x="16" y="1272"/>
                  </a:lnTo>
                  <a:cubicBezTo>
                    <a:pt x="16" y="1277"/>
                    <a:pt x="13" y="1280"/>
                    <a:pt x="8" y="1280"/>
                  </a:cubicBezTo>
                  <a:cubicBezTo>
                    <a:pt x="4" y="1280"/>
                    <a:pt x="0" y="1277"/>
                    <a:pt x="0" y="1272"/>
                  </a:cubicBezTo>
                  <a:lnTo>
                    <a:pt x="0" y="8"/>
                  </a:lnTo>
                  <a:cubicBezTo>
                    <a:pt x="0" y="4"/>
                    <a:pt x="4" y="0"/>
                    <a:pt x="8" y="0"/>
                  </a:cubicBezTo>
                  <a:lnTo>
                    <a:pt x="1560" y="0"/>
                  </a:lnTo>
                  <a:cubicBezTo>
                    <a:pt x="1565" y="0"/>
                    <a:pt x="1568" y="4"/>
                    <a:pt x="1568" y="8"/>
                  </a:cubicBezTo>
                  <a:lnTo>
                    <a:pt x="1568" y="1272"/>
                  </a:lnTo>
                  <a:cubicBezTo>
                    <a:pt x="1568" y="1277"/>
                    <a:pt x="1565" y="1280"/>
                    <a:pt x="1560" y="1280"/>
                  </a:cubicBezTo>
                  <a:lnTo>
                    <a:pt x="8" y="1280"/>
                  </a:lnTo>
                  <a:cubicBezTo>
                    <a:pt x="4" y="1280"/>
                    <a:pt x="0" y="1277"/>
                    <a:pt x="0" y="1272"/>
                  </a:cubicBezTo>
                  <a:cubicBezTo>
                    <a:pt x="0" y="1268"/>
                    <a:pt x="4" y="1264"/>
                    <a:pt x="8" y="1264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3" name="Rectangle 227"/>
            <p:cNvSpPr>
              <a:spLocks noChangeArrowheads="1"/>
            </p:cNvSpPr>
            <p:nvPr/>
          </p:nvSpPr>
          <p:spPr bwMode="auto">
            <a:xfrm>
              <a:off x="4354" y="2304"/>
              <a:ext cx="843" cy="694"/>
            </a:xfrm>
            <a:prstGeom prst="rect">
              <a:avLst/>
            </a:pr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4" name="Rectangle 228"/>
            <p:cNvSpPr>
              <a:spLocks noChangeArrowheads="1"/>
            </p:cNvSpPr>
            <p:nvPr/>
          </p:nvSpPr>
          <p:spPr bwMode="auto">
            <a:xfrm>
              <a:off x="4337" y="2287"/>
              <a:ext cx="843" cy="9"/>
            </a:xfrm>
            <a:prstGeom prst="rect">
              <a:avLst/>
            </a:prstGeom>
            <a:solidFill>
              <a:srgbClr val="7BFF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5" name="Rectangle 229"/>
            <p:cNvSpPr>
              <a:spLocks noChangeArrowheads="1"/>
            </p:cNvSpPr>
            <p:nvPr/>
          </p:nvSpPr>
          <p:spPr bwMode="auto">
            <a:xfrm>
              <a:off x="4337" y="2296"/>
              <a:ext cx="843" cy="8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6" name="Rectangle 230"/>
            <p:cNvSpPr>
              <a:spLocks noChangeArrowheads="1"/>
            </p:cNvSpPr>
            <p:nvPr/>
          </p:nvSpPr>
          <p:spPr bwMode="auto">
            <a:xfrm>
              <a:off x="4337" y="2304"/>
              <a:ext cx="843" cy="9"/>
            </a:xfrm>
            <a:prstGeom prst="rect">
              <a:avLst/>
            </a:prstGeom>
            <a:solidFill>
              <a:srgbClr val="98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7" name="Rectangle 231"/>
            <p:cNvSpPr>
              <a:spLocks noChangeArrowheads="1"/>
            </p:cNvSpPr>
            <p:nvPr/>
          </p:nvSpPr>
          <p:spPr bwMode="auto">
            <a:xfrm>
              <a:off x="4337" y="2313"/>
              <a:ext cx="843" cy="17"/>
            </a:xfrm>
            <a:prstGeom prst="rect">
              <a:avLst/>
            </a:prstGeom>
            <a:solidFill>
              <a:srgbClr val="98F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8" name="Rectangle 232"/>
            <p:cNvSpPr>
              <a:spLocks noChangeArrowheads="1"/>
            </p:cNvSpPr>
            <p:nvPr/>
          </p:nvSpPr>
          <p:spPr bwMode="auto">
            <a:xfrm>
              <a:off x="4337" y="2330"/>
              <a:ext cx="843" cy="17"/>
            </a:xfrm>
            <a:prstGeom prst="rect">
              <a:avLst/>
            </a:prstGeom>
            <a:solidFill>
              <a:srgbClr val="97F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39" name="Rectangle 233"/>
            <p:cNvSpPr>
              <a:spLocks noChangeArrowheads="1"/>
            </p:cNvSpPr>
            <p:nvPr/>
          </p:nvSpPr>
          <p:spPr bwMode="auto">
            <a:xfrm>
              <a:off x="4337" y="2347"/>
              <a:ext cx="843" cy="9"/>
            </a:xfrm>
            <a:prstGeom prst="rect">
              <a:avLst/>
            </a:prstGeom>
            <a:solidFill>
              <a:srgbClr val="96F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0" name="Rectangle 234"/>
            <p:cNvSpPr>
              <a:spLocks noChangeArrowheads="1"/>
            </p:cNvSpPr>
            <p:nvPr/>
          </p:nvSpPr>
          <p:spPr bwMode="auto">
            <a:xfrm>
              <a:off x="4337" y="2356"/>
              <a:ext cx="843" cy="17"/>
            </a:xfrm>
            <a:prstGeom prst="rect">
              <a:avLst/>
            </a:prstGeom>
            <a:solidFill>
              <a:srgbClr val="96F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1" name="Rectangle 235"/>
            <p:cNvSpPr>
              <a:spLocks noChangeArrowheads="1"/>
            </p:cNvSpPr>
            <p:nvPr/>
          </p:nvSpPr>
          <p:spPr bwMode="auto">
            <a:xfrm>
              <a:off x="4337" y="2373"/>
              <a:ext cx="843" cy="17"/>
            </a:xfrm>
            <a:prstGeom prst="rect">
              <a:avLst/>
            </a:prstGeom>
            <a:solidFill>
              <a:srgbClr val="95F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2" name="Rectangle 236"/>
            <p:cNvSpPr>
              <a:spLocks noChangeArrowheads="1"/>
            </p:cNvSpPr>
            <p:nvPr/>
          </p:nvSpPr>
          <p:spPr bwMode="auto">
            <a:xfrm>
              <a:off x="4337" y="2390"/>
              <a:ext cx="843" cy="9"/>
            </a:xfrm>
            <a:prstGeom prst="rect">
              <a:avLst/>
            </a:prstGeom>
            <a:solidFill>
              <a:srgbClr val="94FF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3" name="Rectangle 237"/>
            <p:cNvSpPr>
              <a:spLocks noChangeArrowheads="1"/>
            </p:cNvSpPr>
            <p:nvPr/>
          </p:nvSpPr>
          <p:spPr bwMode="auto">
            <a:xfrm>
              <a:off x="4337" y="2399"/>
              <a:ext cx="843" cy="17"/>
            </a:xfrm>
            <a:prstGeom prst="rect">
              <a:avLst/>
            </a:prstGeom>
            <a:solidFill>
              <a:srgbClr val="94FF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4" name="Rectangle 238"/>
            <p:cNvSpPr>
              <a:spLocks noChangeArrowheads="1"/>
            </p:cNvSpPr>
            <p:nvPr/>
          </p:nvSpPr>
          <p:spPr bwMode="auto">
            <a:xfrm>
              <a:off x="4337" y="2416"/>
              <a:ext cx="843" cy="25"/>
            </a:xfrm>
            <a:prstGeom prst="rect">
              <a:avLst/>
            </a:prstGeom>
            <a:solidFill>
              <a:srgbClr val="93FF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5" name="Rectangle 239"/>
            <p:cNvSpPr>
              <a:spLocks noChangeArrowheads="1"/>
            </p:cNvSpPr>
            <p:nvPr/>
          </p:nvSpPr>
          <p:spPr bwMode="auto">
            <a:xfrm>
              <a:off x="4337" y="2441"/>
              <a:ext cx="843" cy="35"/>
            </a:xfrm>
            <a:prstGeom prst="rect">
              <a:avLst/>
            </a:prstGeom>
            <a:solidFill>
              <a:srgbClr val="92FF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6" name="Rectangle 240"/>
            <p:cNvSpPr>
              <a:spLocks noChangeArrowheads="1"/>
            </p:cNvSpPr>
            <p:nvPr/>
          </p:nvSpPr>
          <p:spPr bwMode="auto">
            <a:xfrm>
              <a:off x="4337" y="2476"/>
              <a:ext cx="843" cy="8"/>
            </a:xfrm>
            <a:prstGeom prst="rect">
              <a:avLst/>
            </a:prstGeom>
            <a:solidFill>
              <a:srgbClr val="91FF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7" name="Rectangle 241"/>
            <p:cNvSpPr>
              <a:spLocks noChangeArrowheads="1"/>
            </p:cNvSpPr>
            <p:nvPr/>
          </p:nvSpPr>
          <p:spPr bwMode="auto">
            <a:xfrm>
              <a:off x="4337" y="2484"/>
              <a:ext cx="843" cy="17"/>
            </a:xfrm>
            <a:prstGeom prst="rect">
              <a:avLst/>
            </a:prstGeom>
            <a:solidFill>
              <a:srgbClr val="91F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8" name="Rectangle 242"/>
            <p:cNvSpPr>
              <a:spLocks noChangeArrowheads="1"/>
            </p:cNvSpPr>
            <p:nvPr/>
          </p:nvSpPr>
          <p:spPr bwMode="auto">
            <a:xfrm>
              <a:off x="4337" y="2501"/>
              <a:ext cx="843" cy="18"/>
            </a:xfrm>
            <a:prstGeom prst="rect">
              <a:avLst/>
            </a:prstGeom>
            <a:solidFill>
              <a:srgbClr val="90F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49" name="Rectangle 243"/>
            <p:cNvSpPr>
              <a:spLocks noChangeArrowheads="1"/>
            </p:cNvSpPr>
            <p:nvPr/>
          </p:nvSpPr>
          <p:spPr bwMode="auto">
            <a:xfrm>
              <a:off x="4337" y="2519"/>
              <a:ext cx="843" cy="8"/>
            </a:xfrm>
            <a:prstGeom prst="rect">
              <a:avLst/>
            </a:prstGeom>
            <a:solidFill>
              <a:srgbClr val="8FF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0" name="Rectangle 244"/>
            <p:cNvSpPr>
              <a:spLocks noChangeArrowheads="1"/>
            </p:cNvSpPr>
            <p:nvPr/>
          </p:nvSpPr>
          <p:spPr bwMode="auto">
            <a:xfrm>
              <a:off x="4337" y="2527"/>
              <a:ext cx="843" cy="17"/>
            </a:xfrm>
            <a:prstGeom prst="rect">
              <a:avLst/>
            </a:prstGeom>
            <a:solidFill>
              <a:srgbClr val="8FF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1" name="Rectangle 245"/>
            <p:cNvSpPr>
              <a:spLocks noChangeArrowheads="1"/>
            </p:cNvSpPr>
            <p:nvPr/>
          </p:nvSpPr>
          <p:spPr bwMode="auto">
            <a:xfrm>
              <a:off x="4337" y="2544"/>
              <a:ext cx="843" cy="17"/>
            </a:xfrm>
            <a:prstGeom prst="rect">
              <a:avLst/>
            </a:prstGeom>
            <a:solidFill>
              <a:srgbClr val="8EF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2" name="Rectangle 246"/>
            <p:cNvSpPr>
              <a:spLocks noChangeArrowheads="1"/>
            </p:cNvSpPr>
            <p:nvPr/>
          </p:nvSpPr>
          <p:spPr bwMode="auto">
            <a:xfrm>
              <a:off x="4337" y="2561"/>
              <a:ext cx="843" cy="9"/>
            </a:xfrm>
            <a:prstGeom prst="rect">
              <a:avLst/>
            </a:prstGeom>
            <a:solidFill>
              <a:srgbClr val="8DFF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3" name="Rectangle 247"/>
            <p:cNvSpPr>
              <a:spLocks noChangeArrowheads="1"/>
            </p:cNvSpPr>
            <p:nvPr/>
          </p:nvSpPr>
          <p:spPr bwMode="auto">
            <a:xfrm>
              <a:off x="4337" y="2570"/>
              <a:ext cx="843" cy="17"/>
            </a:xfrm>
            <a:prstGeom prst="rect">
              <a:avLst/>
            </a:prstGeom>
            <a:solidFill>
              <a:srgbClr val="8DF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4" name="Rectangle 248"/>
            <p:cNvSpPr>
              <a:spLocks noChangeArrowheads="1"/>
            </p:cNvSpPr>
            <p:nvPr/>
          </p:nvSpPr>
          <p:spPr bwMode="auto">
            <a:xfrm>
              <a:off x="4337" y="2587"/>
              <a:ext cx="843" cy="17"/>
            </a:xfrm>
            <a:prstGeom prst="rect">
              <a:avLst/>
            </a:prstGeom>
            <a:solidFill>
              <a:srgbClr val="8CF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5" name="Rectangle 249"/>
            <p:cNvSpPr>
              <a:spLocks noChangeArrowheads="1"/>
            </p:cNvSpPr>
            <p:nvPr/>
          </p:nvSpPr>
          <p:spPr bwMode="auto">
            <a:xfrm>
              <a:off x="4337" y="2604"/>
              <a:ext cx="843" cy="26"/>
            </a:xfrm>
            <a:prstGeom prst="rect">
              <a:avLst/>
            </a:prstGeom>
            <a:solidFill>
              <a:srgbClr val="8BF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6" name="Rectangle 250"/>
            <p:cNvSpPr>
              <a:spLocks noChangeArrowheads="1"/>
            </p:cNvSpPr>
            <p:nvPr/>
          </p:nvSpPr>
          <p:spPr bwMode="auto">
            <a:xfrm>
              <a:off x="4337" y="2630"/>
              <a:ext cx="843" cy="17"/>
            </a:xfrm>
            <a:prstGeom prst="rect">
              <a:avLst/>
            </a:prstGeom>
            <a:solidFill>
              <a:srgbClr val="8AF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7" name="Rectangle 251"/>
            <p:cNvSpPr>
              <a:spLocks noChangeArrowheads="1"/>
            </p:cNvSpPr>
            <p:nvPr/>
          </p:nvSpPr>
          <p:spPr bwMode="auto">
            <a:xfrm>
              <a:off x="4337" y="2647"/>
              <a:ext cx="843" cy="9"/>
            </a:xfrm>
            <a:prstGeom prst="rect">
              <a:avLst/>
            </a:prstGeom>
            <a:solidFill>
              <a:srgbClr val="89F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8" name="Rectangle 252"/>
            <p:cNvSpPr>
              <a:spLocks noChangeArrowheads="1"/>
            </p:cNvSpPr>
            <p:nvPr/>
          </p:nvSpPr>
          <p:spPr bwMode="auto">
            <a:xfrm>
              <a:off x="4337" y="2656"/>
              <a:ext cx="843" cy="17"/>
            </a:xfrm>
            <a:prstGeom prst="rect">
              <a:avLst/>
            </a:prstGeom>
            <a:solidFill>
              <a:srgbClr val="89FF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9" name="Rectangle 253"/>
            <p:cNvSpPr>
              <a:spLocks noChangeArrowheads="1"/>
            </p:cNvSpPr>
            <p:nvPr/>
          </p:nvSpPr>
          <p:spPr bwMode="auto">
            <a:xfrm>
              <a:off x="4337" y="2673"/>
              <a:ext cx="843" cy="17"/>
            </a:xfrm>
            <a:prstGeom prst="rect">
              <a:avLst/>
            </a:prstGeom>
            <a:solidFill>
              <a:srgbClr val="88FF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0" name="Rectangle 254"/>
            <p:cNvSpPr>
              <a:spLocks noChangeArrowheads="1"/>
            </p:cNvSpPr>
            <p:nvPr/>
          </p:nvSpPr>
          <p:spPr bwMode="auto">
            <a:xfrm>
              <a:off x="4337" y="2690"/>
              <a:ext cx="843" cy="8"/>
            </a:xfrm>
            <a:prstGeom prst="rect">
              <a:avLst/>
            </a:prstGeom>
            <a:solidFill>
              <a:srgbClr val="87FF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1" name="Rectangle 255"/>
            <p:cNvSpPr>
              <a:spLocks noChangeArrowheads="1"/>
            </p:cNvSpPr>
            <p:nvPr/>
          </p:nvSpPr>
          <p:spPr bwMode="auto">
            <a:xfrm>
              <a:off x="4337" y="2698"/>
              <a:ext cx="843" cy="18"/>
            </a:xfrm>
            <a:prstGeom prst="rect">
              <a:avLst/>
            </a:prstGeom>
            <a:solidFill>
              <a:srgbClr val="87FF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2" name="Rectangle 256"/>
            <p:cNvSpPr>
              <a:spLocks noChangeArrowheads="1"/>
            </p:cNvSpPr>
            <p:nvPr/>
          </p:nvSpPr>
          <p:spPr bwMode="auto">
            <a:xfrm>
              <a:off x="4337" y="2716"/>
              <a:ext cx="843" cy="17"/>
            </a:xfrm>
            <a:prstGeom prst="rect">
              <a:avLst/>
            </a:prstGeom>
            <a:solidFill>
              <a:srgbClr val="86FF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3" name="Rectangle 257"/>
            <p:cNvSpPr>
              <a:spLocks noChangeArrowheads="1"/>
            </p:cNvSpPr>
            <p:nvPr/>
          </p:nvSpPr>
          <p:spPr bwMode="auto">
            <a:xfrm>
              <a:off x="4337" y="2733"/>
              <a:ext cx="843" cy="17"/>
            </a:xfrm>
            <a:prstGeom prst="rect">
              <a:avLst/>
            </a:prstGeom>
            <a:solidFill>
              <a:srgbClr val="85FF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4" name="Rectangle 258"/>
            <p:cNvSpPr>
              <a:spLocks noChangeArrowheads="1"/>
            </p:cNvSpPr>
            <p:nvPr/>
          </p:nvSpPr>
          <p:spPr bwMode="auto">
            <a:xfrm>
              <a:off x="4337" y="2750"/>
              <a:ext cx="843" cy="8"/>
            </a:xfrm>
            <a:prstGeom prst="rect">
              <a:avLst/>
            </a:prstGeom>
            <a:solidFill>
              <a:srgbClr val="85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5" name="Rectangle 259"/>
            <p:cNvSpPr>
              <a:spLocks noChangeArrowheads="1"/>
            </p:cNvSpPr>
            <p:nvPr/>
          </p:nvSpPr>
          <p:spPr bwMode="auto">
            <a:xfrm>
              <a:off x="4337" y="2758"/>
              <a:ext cx="843" cy="35"/>
            </a:xfrm>
            <a:prstGeom prst="rect">
              <a:avLst/>
            </a:prstGeom>
            <a:solidFill>
              <a:srgbClr val="84F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6" name="Rectangle 260"/>
            <p:cNvSpPr>
              <a:spLocks noChangeArrowheads="1"/>
            </p:cNvSpPr>
            <p:nvPr/>
          </p:nvSpPr>
          <p:spPr bwMode="auto">
            <a:xfrm>
              <a:off x="4337" y="2793"/>
              <a:ext cx="843" cy="25"/>
            </a:xfrm>
            <a:prstGeom prst="rect">
              <a:avLst/>
            </a:prstGeom>
            <a:solidFill>
              <a:srgbClr val="83FF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7" name="Rectangle 261"/>
            <p:cNvSpPr>
              <a:spLocks noChangeArrowheads="1"/>
            </p:cNvSpPr>
            <p:nvPr/>
          </p:nvSpPr>
          <p:spPr bwMode="auto">
            <a:xfrm>
              <a:off x="4337" y="2818"/>
              <a:ext cx="843" cy="17"/>
            </a:xfrm>
            <a:prstGeom prst="rect">
              <a:avLst/>
            </a:prstGeom>
            <a:solidFill>
              <a:srgbClr val="82FF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8" name="Rectangle 262"/>
            <p:cNvSpPr>
              <a:spLocks noChangeArrowheads="1"/>
            </p:cNvSpPr>
            <p:nvPr/>
          </p:nvSpPr>
          <p:spPr bwMode="auto">
            <a:xfrm>
              <a:off x="4337" y="2835"/>
              <a:ext cx="843" cy="9"/>
            </a:xfrm>
            <a:prstGeom prst="rect">
              <a:avLst/>
            </a:prstGeom>
            <a:solidFill>
              <a:srgbClr val="82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69" name="Rectangle 263"/>
            <p:cNvSpPr>
              <a:spLocks noChangeArrowheads="1"/>
            </p:cNvSpPr>
            <p:nvPr/>
          </p:nvSpPr>
          <p:spPr bwMode="auto">
            <a:xfrm>
              <a:off x="4337" y="2844"/>
              <a:ext cx="843" cy="17"/>
            </a:xfrm>
            <a:prstGeom prst="rect">
              <a:avLst/>
            </a:prstGeom>
            <a:solidFill>
              <a:srgbClr val="81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0" name="Rectangle 264"/>
            <p:cNvSpPr>
              <a:spLocks noChangeArrowheads="1"/>
            </p:cNvSpPr>
            <p:nvPr/>
          </p:nvSpPr>
          <p:spPr bwMode="auto">
            <a:xfrm>
              <a:off x="4337" y="2861"/>
              <a:ext cx="843" cy="17"/>
            </a:xfrm>
            <a:prstGeom prst="rect">
              <a:avLst/>
            </a:prstGeom>
            <a:solidFill>
              <a:srgbClr val="80FF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1" name="Rectangle 265"/>
            <p:cNvSpPr>
              <a:spLocks noChangeArrowheads="1"/>
            </p:cNvSpPr>
            <p:nvPr/>
          </p:nvSpPr>
          <p:spPr bwMode="auto">
            <a:xfrm>
              <a:off x="4337" y="2878"/>
              <a:ext cx="843" cy="9"/>
            </a:xfrm>
            <a:prstGeom prst="rect">
              <a:avLst/>
            </a:prstGeom>
            <a:solidFill>
              <a:srgbClr val="80F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2" name="Rectangle 266"/>
            <p:cNvSpPr>
              <a:spLocks noChangeArrowheads="1"/>
            </p:cNvSpPr>
            <p:nvPr/>
          </p:nvSpPr>
          <p:spPr bwMode="auto">
            <a:xfrm>
              <a:off x="4337" y="2887"/>
              <a:ext cx="843" cy="17"/>
            </a:xfrm>
            <a:prstGeom prst="rect">
              <a:avLst/>
            </a:prstGeom>
            <a:solidFill>
              <a:srgbClr val="7FF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3" name="Rectangle 267"/>
            <p:cNvSpPr>
              <a:spLocks noChangeArrowheads="1"/>
            </p:cNvSpPr>
            <p:nvPr/>
          </p:nvSpPr>
          <p:spPr bwMode="auto">
            <a:xfrm>
              <a:off x="4337" y="2904"/>
              <a:ext cx="843" cy="17"/>
            </a:xfrm>
            <a:prstGeom prst="rect">
              <a:avLst/>
            </a:prstGeom>
            <a:solidFill>
              <a:srgbClr val="7EF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4" name="Rectangle 268"/>
            <p:cNvSpPr>
              <a:spLocks noChangeArrowheads="1"/>
            </p:cNvSpPr>
            <p:nvPr/>
          </p:nvSpPr>
          <p:spPr bwMode="auto">
            <a:xfrm>
              <a:off x="4337" y="2921"/>
              <a:ext cx="843" cy="9"/>
            </a:xfrm>
            <a:prstGeom prst="rect">
              <a:avLst/>
            </a:prstGeom>
            <a:solidFill>
              <a:srgbClr val="7EFF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5" name="Rectangle 269"/>
            <p:cNvSpPr>
              <a:spLocks noChangeArrowheads="1"/>
            </p:cNvSpPr>
            <p:nvPr/>
          </p:nvSpPr>
          <p:spPr bwMode="auto">
            <a:xfrm>
              <a:off x="4337" y="2930"/>
              <a:ext cx="843" cy="17"/>
            </a:xfrm>
            <a:prstGeom prst="rect">
              <a:avLst/>
            </a:prstGeom>
            <a:solidFill>
              <a:srgbClr val="7DFF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6" name="Rectangle 270"/>
            <p:cNvSpPr>
              <a:spLocks noChangeArrowheads="1"/>
            </p:cNvSpPr>
            <p:nvPr/>
          </p:nvSpPr>
          <p:spPr bwMode="auto">
            <a:xfrm>
              <a:off x="4337" y="2947"/>
              <a:ext cx="843" cy="17"/>
            </a:xfrm>
            <a:prstGeom prst="rect">
              <a:avLst/>
            </a:prstGeom>
            <a:solidFill>
              <a:srgbClr val="7CFF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7" name="Rectangle 271"/>
            <p:cNvSpPr>
              <a:spLocks noChangeArrowheads="1"/>
            </p:cNvSpPr>
            <p:nvPr/>
          </p:nvSpPr>
          <p:spPr bwMode="auto">
            <a:xfrm>
              <a:off x="4337" y="2964"/>
              <a:ext cx="843" cy="8"/>
            </a:xfrm>
            <a:prstGeom prst="rect">
              <a:avLst/>
            </a:prstGeom>
            <a:solidFill>
              <a:srgbClr val="7CFF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8" name="Rectangle 272"/>
            <p:cNvSpPr>
              <a:spLocks noChangeArrowheads="1"/>
            </p:cNvSpPr>
            <p:nvPr/>
          </p:nvSpPr>
          <p:spPr bwMode="auto">
            <a:xfrm>
              <a:off x="4337" y="2972"/>
              <a:ext cx="843" cy="9"/>
            </a:xfrm>
            <a:prstGeom prst="rect">
              <a:avLst/>
            </a:prstGeom>
            <a:solidFill>
              <a:srgbClr val="7BFF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79" name="Rectangle 273"/>
            <p:cNvSpPr>
              <a:spLocks noChangeArrowheads="1"/>
            </p:cNvSpPr>
            <p:nvPr/>
          </p:nvSpPr>
          <p:spPr bwMode="auto">
            <a:xfrm>
              <a:off x="4346" y="2296"/>
              <a:ext cx="826" cy="676"/>
            </a:xfrm>
            <a:prstGeom prst="rect">
              <a:avLst/>
            </a:prstGeom>
            <a:noFill/>
            <a:ln w="47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0" name="Rectangle 274"/>
            <p:cNvSpPr>
              <a:spLocks noChangeArrowheads="1"/>
            </p:cNvSpPr>
            <p:nvPr/>
          </p:nvSpPr>
          <p:spPr bwMode="auto">
            <a:xfrm>
              <a:off x="4435" y="2476"/>
              <a:ext cx="665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NetCDF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1600" dirty="0" smtClea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File </a:t>
              </a:r>
              <a:r>
                <a:rPr lang="en-US" altLang="zh-CN" sz="1600" dirty="0" err="1" smtClea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libary</a:t>
              </a:r>
              <a:endParaRPr kumimoji="0" lang="zh-CN" alt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Line 275"/>
            <p:cNvSpPr>
              <a:spLocks noChangeShapeType="1"/>
            </p:cNvSpPr>
            <p:nvPr/>
          </p:nvSpPr>
          <p:spPr bwMode="auto">
            <a:xfrm flipH="1">
              <a:off x="3835" y="2630"/>
              <a:ext cx="358" cy="0"/>
            </a:xfrm>
            <a:prstGeom prst="line">
              <a:avLst/>
            </a:prstGeom>
            <a:noFill/>
            <a:ln w="80963" cap="rnd">
              <a:solidFill>
                <a:srgbClr val="7F7F7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2" name="Freeform 276"/>
            <p:cNvSpPr>
              <a:spLocks/>
            </p:cNvSpPr>
            <p:nvPr/>
          </p:nvSpPr>
          <p:spPr bwMode="auto">
            <a:xfrm>
              <a:off x="4156" y="2553"/>
              <a:ext cx="156" cy="163"/>
            </a:xfrm>
            <a:custGeom>
              <a:avLst/>
              <a:gdLst>
                <a:gd name="T0" fmla="*/ 292 w 292"/>
                <a:gd name="T1" fmla="*/ 144 h 304"/>
                <a:gd name="T2" fmla="*/ 4 w 292"/>
                <a:gd name="T3" fmla="*/ 304 h 304"/>
                <a:gd name="T4" fmla="*/ 0 w 292"/>
                <a:gd name="T5" fmla="*/ 302 h 304"/>
                <a:gd name="T6" fmla="*/ 0 w 292"/>
                <a:gd name="T7" fmla="*/ 2 h 304"/>
                <a:gd name="T8" fmla="*/ 4 w 292"/>
                <a:gd name="T9" fmla="*/ 0 h 304"/>
                <a:gd name="T10" fmla="*/ 292 w 292"/>
                <a:gd name="T11" fmla="*/ 14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2" h="304">
                  <a:moveTo>
                    <a:pt x="292" y="144"/>
                  </a:moveTo>
                  <a:lnTo>
                    <a:pt x="4" y="304"/>
                  </a:lnTo>
                  <a:lnTo>
                    <a:pt x="0" y="302"/>
                  </a:lnTo>
                  <a:cubicBezTo>
                    <a:pt x="47" y="207"/>
                    <a:pt x="47" y="96"/>
                    <a:pt x="0" y="2"/>
                  </a:cubicBezTo>
                  <a:lnTo>
                    <a:pt x="4" y="0"/>
                  </a:lnTo>
                  <a:lnTo>
                    <a:pt x="292" y="144"/>
                  </a:lnTo>
                  <a:close/>
                </a:path>
              </a:pathLst>
            </a:custGeom>
            <a:solidFill>
              <a:srgbClr val="7F7F7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3" name="Rectangle 277"/>
            <p:cNvSpPr>
              <a:spLocks noChangeArrowheads="1"/>
            </p:cNvSpPr>
            <p:nvPr/>
          </p:nvSpPr>
          <p:spPr bwMode="auto">
            <a:xfrm>
              <a:off x="1911" y="1902"/>
              <a:ext cx="1924" cy="1464"/>
            </a:xfrm>
            <a:prstGeom prst="rect">
              <a:avLst/>
            </a:prstGeom>
            <a:solidFill>
              <a:srgbClr val="99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4" name="Rectangle 278"/>
            <p:cNvSpPr>
              <a:spLocks noChangeArrowheads="1"/>
            </p:cNvSpPr>
            <p:nvPr/>
          </p:nvSpPr>
          <p:spPr bwMode="auto">
            <a:xfrm>
              <a:off x="1911" y="1902"/>
              <a:ext cx="1924" cy="1464"/>
            </a:xfrm>
            <a:prstGeom prst="rect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5" name="Rectangle 279"/>
            <p:cNvSpPr>
              <a:spLocks noChangeArrowheads="1"/>
            </p:cNvSpPr>
            <p:nvPr/>
          </p:nvSpPr>
          <p:spPr bwMode="auto">
            <a:xfrm>
              <a:off x="2618" y="2262"/>
              <a:ext cx="1089" cy="325"/>
            </a:xfrm>
            <a:prstGeom prst="rect">
              <a:avLst/>
            </a:prstGeom>
            <a:solidFill>
              <a:srgbClr val="CCF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6" name="Rectangle 280"/>
            <p:cNvSpPr>
              <a:spLocks noChangeArrowheads="1"/>
            </p:cNvSpPr>
            <p:nvPr/>
          </p:nvSpPr>
          <p:spPr bwMode="auto">
            <a:xfrm>
              <a:off x="2618" y="2262"/>
              <a:ext cx="1089" cy="325"/>
            </a:xfrm>
            <a:prstGeom prst="rect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7" name="Rectangle 281"/>
            <p:cNvSpPr>
              <a:spLocks noChangeArrowheads="1"/>
            </p:cNvSpPr>
            <p:nvPr/>
          </p:nvSpPr>
          <p:spPr bwMode="auto">
            <a:xfrm>
              <a:off x="2618" y="2296"/>
              <a:ext cx="1089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DATA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rPr>
                <a:t>PROCESSING</a:t>
              </a: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282"/>
            <p:cNvSpPr>
              <a:spLocks noChangeArrowheads="1"/>
            </p:cNvSpPr>
            <p:nvPr/>
          </p:nvSpPr>
          <p:spPr bwMode="auto">
            <a:xfrm>
              <a:off x="2618" y="2955"/>
              <a:ext cx="1089" cy="326"/>
            </a:xfrm>
            <a:prstGeom prst="rect">
              <a:avLst/>
            </a:prstGeom>
            <a:solidFill>
              <a:srgbClr val="CCF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89" name="Rectangle 283"/>
            <p:cNvSpPr>
              <a:spLocks noChangeArrowheads="1"/>
            </p:cNvSpPr>
            <p:nvPr/>
          </p:nvSpPr>
          <p:spPr bwMode="auto">
            <a:xfrm>
              <a:off x="2618" y="2955"/>
              <a:ext cx="1089" cy="326"/>
            </a:xfrm>
            <a:prstGeom prst="rect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90" name="Rectangle 284"/>
            <p:cNvSpPr>
              <a:spLocks noChangeArrowheads="1"/>
            </p:cNvSpPr>
            <p:nvPr/>
          </p:nvSpPr>
          <p:spPr bwMode="auto">
            <a:xfrm>
              <a:off x="2618" y="2999"/>
              <a:ext cx="1089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1200" dirty="0" smtClea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FILES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PROCESSING</a:t>
              </a: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91" name="Rectangle 285"/>
            <p:cNvSpPr>
              <a:spLocks noChangeArrowheads="1"/>
            </p:cNvSpPr>
            <p:nvPr/>
          </p:nvSpPr>
          <p:spPr bwMode="auto">
            <a:xfrm>
              <a:off x="1932" y="2257"/>
              <a:ext cx="425" cy="985"/>
            </a:xfrm>
            <a:prstGeom prst="rect">
              <a:avLst/>
            </a:prstGeom>
            <a:solidFill>
              <a:srgbClr val="CCFF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92" name="Rectangle 286"/>
            <p:cNvSpPr>
              <a:spLocks noChangeArrowheads="1"/>
            </p:cNvSpPr>
            <p:nvPr/>
          </p:nvSpPr>
          <p:spPr bwMode="auto">
            <a:xfrm>
              <a:off x="1932" y="2240"/>
              <a:ext cx="442" cy="985"/>
            </a:xfrm>
            <a:prstGeom prst="rect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93" name="Rectangle 287"/>
            <p:cNvSpPr>
              <a:spLocks noChangeArrowheads="1"/>
            </p:cNvSpPr>
            <p:nvPr/>
          </p:nvSpPr>
          <p:spPr bwMode="auto">
            <a:xfrm>
              <a:off x="1964" y="2383"/>
              <a:ext cx="393" cy="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1200" dirty="0" smtClean="0"/>
                <a:t>DATA</a:t>
              </a:r>
            </a:p>
            <a:p>
              <a:pPr lvl="0"/>
              <a:endParaRPr lang="en-US" altLang="zh-CN" sz="1200" dirty="0" smtClean="0"/>
            </a:p>
            <a:p>
              <a:pPr lvl="0"/>
              <a:r>
                <a:rPr lang="en-US" altLang="zh-CN" sz="1200" dirty="0" smtClean="0"/>
                <a:t>DISTINGUISH</a:t>
              </a: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94" name="Rectangle 288"/>
            <p:cNvSpPr>
              <a:spLocks noChangeArrowheads="1"/>
            </p:cNvSpPr>
            <p:nvPr/>
          </p:nvSpPr>
          <p:spPr bwMode="auto">
            <a:xfrm>
              <a:off x="2133" y="2604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5" name="Rectangle 289"/>
            <p:cNvSpPr>
              <a:spLocks noChangeArrowheads="1"/>
            </p:cNvSpPr>
            <p:nvPr/>
          </p:nvSpPr>
          <p:spPr bwMode="auto">
            <a:xfrm>
              <a:off x="2133" y="2766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8" name="Line 292"/>
            <p:cNvSpPr>
              <a:spLocks noChangeShapeType="1"/>
            </p:cNvSpPr>
            <p:nvPr/>
          </p:nvSpPr>
          <p:spPr bwMode="auto">
            <a:xfrm flipH="1" flipV="1">
              <a:off x="2374" y="3109"/>
              <a:ext cx="184" cy="9"/>
            </a:xfrm>
            <a:prstGeom prst="line">
              <a:avLst/>
            </a:prstGeom>
            <a:noFill/>
            <a:ln w="174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99" name="Freeform 293"/>
            <p:cNvSpPr>
              <a:spLocks/>
            </p:cNvSpPr>
            <p:nvPr/>
          </p:nvSpPr>
          <p:spPr bwMode="auto">
            <a:xfrm>
              <a:off x="2538" y="3081"/>
              <a:ext cx="80" cy="80"/>
            </a:xfrm>
            <a:custGeom>
              <a:avLst/>
              <a:gdLst>
                <a:gd name="T0" fmla="*/ 149 w 149"/>
                <a:gd name="T1" fmla="*/ 69 h 150"/>
                <a:gd name="T2" fmla="*/ 5 w 149"/>
                <a:gd name="T3" fmla="*/ 149 h 150"/>
                <a:gd name="T4" fmla="*/ 2 w 149"/>
                <a:gd name="T5" fmla="*/ 150 h 150"/>
                <a:gd name="T6" fmla="*/ 0 w 149"/>
                <a:gd name="T7" fmla="*/ 0 h 150"/>
                <a:gd name="T8" fmla="*/ 5 w 149"/>
                <a:gd name="T9" fmla="*/ 5 h 150"/>
                <a:gd name="T10" fmla="*/ 149 w 149"/>
                <a:gd name="T11" fmla="*/ 6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9" h="150">
                  <a:moveTo>
                    <a:pt x="149" y="69"/>
                  </a:moveTo>
                  <a:lnTo>
                    <a:pt x="5" y="149"/>
                  </a:lnTo>
                  <a:lnTo>
                    <a:pt x="2" y="150"/>
                  </a:lnTo>
                  <a:cubicBezTo>
                    <a:pt x="25" y="103"/>
                    <a:pt x="24" y="47"/>
                    <a:pt x="0" y="0"/>
                  </a:cubicBezTo>
                  <a:lnTo>
                    <a:pt x="5" y="5"/>
                  </a:lnTo>
                  <a:lnTo>
                    <a:pt x="149" y="69"/>
                  </a:lnTo>
                  <a:close/>
                </a:path>
              </a:pathLst>
            </a:custGeom>
            <a:solidFill>
              <a:srgbClr val="40404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00" name="Line 294"/>
            <p:cNvSpPr>
              <a:spLocks noChangeShapeType="1"/>
            </p:cNvSpPr>
            <p:nvPr/>
          </p:nvSpPr>
          <p:spPr bwMode="auto">
            <a:xfrm flipV="1">
              <a:off x="3163" y="2647"/>
              <a:ext cx="0" cy="308"/>
            </a:xfrm>
            <a:prstGeom prst="line">
              <a:avLst/>
            </a:prstGeom>
            <a:noFill/>
            <a:ln w="174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101" name="Freeform 295"/>
            <p:cNvSpPr>
              <a:spLocks/>
            </p:cNvSpPr>
            <p:nvPr/>
          </p:nvSpPr>
          <p:spPr bwMode="auto">
            <a:xfrm>
              <a:off x="3120" y="2587"/>
              <a:ext cx="85" cy="79"/>
            </a:xfrm>
            <a:custGeom>
              <a:avLst/>
              <a:gdLst>
                <a:gd name="T0" fmla="*/ 80 w 160"/>
                <a:gd name="T1" fmla="*/ 0 h 147"/>
                <a:gd name="T2" fmla="*/ 160 w 160"/>
                <a:gd name="T3" fmla="*/ 144 h 147"/>
                <a:gd name="T4" fmla="*/ 153 w 160"/>
                <a:gd name="T5" fmla="*/ 147 h 147"/>
                <a:gd name="T6" fmla="*/ 3 w 160"/>
                <a:gd name="T7" fmla="*/ 147 h 147"/>
                <a:gd name="T8" fmla="*/ 0 w 160"/>
                <a:gd name="T9" fmla="*/ 144 h 147"/>
                <a:gd name="T10" fmla="*/ 80 w 160"/>
                <a:gd name="T11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147">
                  <a:moveTo>
                    <a:pt x="80" y="0"/>
                  </a:moveTo>
                  <a:lnTo>
                    <a:pt x="160" y="144"/>
                  </a:lnTo>
                  <a:lnTo>
                    <a:pt x="153" y="147"/>
                  </a:lnTo>
                  <a:cubicBezTo>
                    <a:pt x="105" y="124"/>
                    <a:pt x="50" y="124"/>
                    <a:pt x="3" y="147"/>
                  </a:cubicBezTo>
                  <a:lnTo>
                    <a:pt x="0" y="14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40404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</p:grpSp>
      <p:sp>
        <p:nvSpPr>
          <p:cNvPr id="303" name="TextBox 1"/>
          <p:cNvSpPr txBox="1"/>
          <p:nvPr/>
        </p:nvSpPr>
        <p:spPr>
          <a:xfrm>
            <a:off x="59356" y="16698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57070" y="3861048"/>
            <a:ext cx="22429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Conversion Engine </a:t>
            </a:r>
            <a:endParaRPr lang="zh-CN" altLang="en-US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98077" y="5985809"/>
            <a:ext cx="7282235" cy="4308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lvl="1" indent="-342900" fontAlgn="base">
              <a:buFont typeface="Arial" panose="020B0604020202020204" pitchFamily="34" charset="0"/>
              <a:buChar char="•"/>
            </a:pPr>
            <a:r>
              <a:rPr lang="en-US" altLang="zh-CN" sz="2200" dirty="0">
                <a:solidFill>
                  <a:srgbClr val="002060"/>
                </a:solidFill>
              </a:rPr>
              <a:t>Five unifications have been achieved after transformation          </a:t>
            </a:r>
            <a:endParaRPr lang="zh-CN" altLang="en-US" sz="2200" dirty="0">
              <a:solidFill>
                <a:srgbClr val="002060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77104" y="4411741"/>
            <a:ext cx="1512000" cy="2098054"/>
            <a:chOff x="7385987" y="4211266"/>
            <a:chExt cx="1512000" cy="2098054"/>
          </a:xfrm>
        </p:grpSpPr>
        <p:sp>
          <p:nvSpPr>
            <p:cNvPr id="302" name="矩形: 圆角 7">
              <a:extLst>
                <a:ext uri="{FF2B5EF4-FFF2-40B4-BE49-F238E27FC236}">
                  <a16:creationId xmlns:a16="http://schemas.microsoft.com/office/drawing/2014/main" xmlns="" id="{35E85A94-881A-45C8-9A4C-AB68329F065E}"/>
                </a:ext>
              </a:extLst>
            </p:cNvPr>
            <p:cNvSpPr/>
            <p:nvPr/>
          </p:nvSpPr>
          <p:spPr>
            <a:xfrm>
              <a:off x="7385987" y="4211266"/>
              <a:ext cx="1512000" cy="3600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/>
                <a:t>File catalogue</a:t>
              </a:r>
              <a:endParaRPr lang="zh-CN" altLang="en-US" sz="1600" dirty="0"/>
            </a:p>
          </p:txBody>
        </p:sp>
        <p:sp>
          <p:nvSpPr>
            <p:cNvPr id="304" name="矩形: 圆角 10">
              <a:extLst>
                <a:ext uri="{FF2B5EF4-FFF2-40B4-BE49-F238E27FC236}">
                  <a16:creationId xmlns:a16="http://schemas.microsoft.com/office/drawing/2014/main" xmlns="" id="{999E144F-8721-481D-990A-2B1CBA3D0AC7}"/>
                </a:ext>
              </a:extLst>
            </p:cNvPr>
            <p:cNvSpPr/>
            <p:nvPr/>
          </p:nvSpPr>
          <p:spPr>
            <a:xfrm>
              <a:off x="7385987" y="4645779"/>
              <a:ext cx="1512000" cy="3600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/>
                <a:t>File naming</a:t>
              </a:r>
              <a:endParaRPr lang="zh-CN" altLang="en-US" sz="1600" dirty="0"/>
            </a:p>
          </p:txBody>
        </p:sp>
        <p:sp>
          <p:nvSpPr>
            <p:cNvPr id="305" name="矩形: 圆角 12">
              <a:extLst>
                <a:ext uri="{FF2B5EF4-FFF2-40B4-BE49-F238E27FC236}">
                  <a16:creationId xmlns:a16="http://schemas.microsoft.com/office/drawing/2014/main" xmlns="" id="{32F741FA-1CA8-4675-A01C-C1001F28EF41}"/>
                </a:ext>
              </a:extLst>
            </p:cNvPr>
            <p:cNvSpPr/>
            <p:nvPr/>
          </p:nvSpPr>
          <p:spPr>
            <a:xfrm>
              <a:off x="7385987" y="5080292"/>
              <a:ext cx="1512000" cy="3600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/>
                <a:t>attribute</a:t>
              </a:r>
              <a:endParaRPr lang="zh-CN" altLang="en-US" sz="1600" dirty="0"/>
            </a:p>
          </p:txBody>
        </p:sp>
        <p:sp>
          <p:nvSpPr>
            <p:cNvPr id="306" name="矩形: 圆角 13">
              <a:extLst>
                <a:ext uri="{FF2B5EF4-FFF2-40B4-BE49-F238E27FC236}">
                  <a16:creationId xmlns:a16="http://schemas.microsoft.com/office/drawing/2014/main" xmlns="" id="{DB0D2397-9861-4E35-97EB-53D88AF195B8}"/>
                </a:ext>
              </a:extLst>
            </p:cNvPr>
            <p:cNvSpPr/>
            <p:nvPr/>
          </p:nvSpPr>
          <p:spPr>
            <a:xfrm>
              <a:off x="7385987" y="5514805"/>
              <a:ext cx="1512000" cy="3600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/>
                <a:t>signature value</a:t>
              </a:r>
              <a:endParaRPr lang="zh-CN" altLang="en-US" sz="1600" dirty="0"/>
            </a:p>
          </p:txBody>
        </p:sp>
        <p:sp>
          <p:nvSpPr>
            <p:cNvPr id="307" name="矩形: 圆角 14">
              <a:extLst>
                <a:ext uri="{FF2B5EF4-FFF2-40B4-BE49-F238E27FC236}">
                  <a16:creationId xmlns:a16="http://schemas.microsoft.com/office/drawing/2014/main" xmlns="" id="{4E84B716-764C-45EB-90E8-F8C3591908A0}"/>
                </a:ext>
              </a:extLst>
            </p:cNvPr>
            <p:cNvSpPr/>
            <p:nvPr/>
          </p:nvSpPr>
          <p:spPr>
            <a:xfrm>
              <a:off x="7385987" y="5949320"/>
              <a:ext cx="1512000" cy="360000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/>
                <a:t>dimension </a:t>
              </a:r>
              <a:endParaRPr lang="zh-CN" alt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28191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59356" y="16698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9364488"/>
              </p:ext>
            </p:extLst>
          </p:nvPr>
        </p:nvGraphicFramePr>
        <p:xfrm>
          <a:off x="899495" y="2708920"/>
          <a:ext cx="7200801" cy="3096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1372874"/>
                <a:gridCol w="1357528"/>
                <a:gridCol w="1770689"/>
                <a:gridCol w="1475574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Model Name</a:t>
                      </a:r>
                      <a:endParaRPr lang="zh-CN" alt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Initial Field</a:t>
                      </a:r>
                      <a:endParaRPr lang="zh-CN" alt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Model Output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Forecast Application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For other Center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584056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DERF 2.0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/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Seasonal Forecast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/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656064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S2S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Grib2</a:t>
                      </a:r>
                      <a:endParaRPr lang="zh-CN" altLang="en-US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CMIP6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netCDF</a:t>
                      </a:r>
                      <a:endParaRPr lang="zh-CN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456BFC68-0255-4853-842C-920F043BF465}"/>
              </a:ext>
            </a:extLst>
          </p:cNvPr>
          <p:cNvSpPr/>
          <p:nvPr/>
        </p:nvSpPr>
        <p:spPr>
          <a:xfrm>
            <a:off x="107504" y="980728"/>
            <a:ext cx="87847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File Format used in BCC Climate Model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vl="0"/>
            <a:r>
              <a:rPr lang="en-US" altLang="zh-CN" sz="1000" dirty="0" smtClean="0">
                <a:solidFill>
                  <a:srgbClr val="002060"/>
                </a:solidFill>
              </a:rPr>
              <a:t>     </a:t>
            </a:r>
          </a:p>
          <a:p>
            <a:pPr lvl="0"/>
            <a:r>
              <a:rPr lang="en-US" altLang="zh-CN" sz="2200" dirty="0" smtClean="0">
                <a:solidFill>
                  <a:srgbClr val="002060"/>
                </a:solidFill>
              </a:rPr>
              <a:t>     All </a:t>
            </a:r>
            <a:r>
              <a:rPr lang="en-US" altLang="zh-CN" sz="2200" dirty="0">
                <a:solidFill>
                  <a:srgbClr val="002060"/>
                </a:solidFill>
              </a:rPr>
              <a:t>the climate model input data sources of CMA are stored in NC format, and the output products are also in NC format at present</a:t>
            </a:r>
            <a:r>
              <a:rPr lang="en-US" altLang="zh-CN" sz="2200" dirty="0" smtClean="0">
                <a:solidFill>
                  <a:srgbClr val="002060"/>
                </a:solidFill>
              </a:rPr>
              <a:t>.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1712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59356" y="166982"/>
            <a:ext cx="39388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The use of NC in CMA</a:t>
            </a:r>
            <a:endParaRPr kumimoji="1"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456BFC68-0255-4853-842C-920F043BF465}"/>
              </a:ext>
            </a:extLst>
          </p:cNvPr>
          <p:cNvSpPr/>
          <p:nvPr/>
        </p:nvSpPr>
        <p:spPr>
          <a:xfrm>
            <a:off x="107504" y="980728"/>
            <a:ext cx="8784784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</a:rPr>
              <a:t>File Format used in BCC Climate 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</a:rPr>
              <a:t>Model System</a:t>
            </a:r>
            <a:endParaRPr lang="zh-CN" altLang="en-US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0"/>
          <a:stretch/>
        </p:blipFill>
        <p:spPr bwMode="auto">
          <a:xfrm>
            <a:off x="4702085" y="2492896"/>
            <a:ext cx="4433990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矩形 1"/>
          <p:cNvSpPr/>
          <p:nvPr/>
        </p:nvSpPr>
        <p:spPr>
          <a:xfrm>
            <a:off x="5473460" y="1916832"/>
            <a:ext cx="3748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rgbClr val="002060"/>
                </a:solidFill>
              </a:rPr>
              <a:t>DERF </a:t>
            </a:r>
            <a:r>
              <a:rPr lang="en-US" altLang="zh-CN" dirty="0">
                <a:solidFill>
                  <a:srgbClr val="002060"/>
                </a:solidFill>
              </a:rPr>
              <a:t>2.0</a:t>
            </a:r>
            <a:r>
              <a:rPr lang="zh-CN" altLang="en-US" dirty="0">
                <a:solidFill>
                  <a:srgbClr val="002060"/>
                </a:solidFill>
              </a:rPr>
              <a:t> </a:t>
            </a:r>
            <a:r>
              <a:rPr lang="en-US" altLang="zh-CN" dirty="0">
                <a:solidFill>
                  <a:srgbClr val="002060"/>
                </a:solidFill>
              </a:rPr>
              <a:t>model </a:t>
            </a:r>
            <a:r>
              <a:rPr lang="en-US" altLang="zh-CN" dirty="0" smtClean="0">
                <a:solidFill>
                  <a:srgbClr val="002060"/>
                </a:solidFill>
              </a:rPr>
              <a:t>prediction(</a:t>
            </a:r>
            <a:r>
              <a:rPr lang="en-US" altLang="zh-CN" b="1" dirty="0" smtClean="0">
                <a:solidFill>
                  <a:srgbClr val="002060"/>
                </a:solidFill>
              </a:rPr>
              <a:t>output</a:t>
            </a:r>
            <a:r>
              <a:rPr lang="en-US" altLang="zh-CN" dirty="0">
                <a:solidFill>
                  <a:srgbClr val="002060"/>
                </a:solidFill>
              </a:rPr>
              <a:t>)</a:t>
            </a:r>
            <a:endParaRPr lang="zh-CN" altLang="en-US" dirty="0">
              <a:solidFill>
                <a:srgbClr val="00206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7504" y="1893162"/>
            <a:ext cx="4378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rgbClr val="002060"/>
                </a:solidFill>
              </a:rPr>
              <a:t>DERF </a:t>
            </a:r>
            <a:r>
              <a:rPr lang="en-US" altLang="zh-CN" dirty="0">
                <a:solidFill>
                  <a:srgbClr val="002060"/>
                </a:solidFill>
              </a:rPr>
              <a:t>2.0</a:t>
            </a:r>
            <a:r>
              <a:rPr lang="zh-CN" altLang="en-US" dirty="0">
                <a:solidFill>
                  <a:srgbClr val="002060"/>
                </a:solidFill>
              </a:rPr>
              <a:t> </a:t>
            </a:r>
            <a:r>
              <a:rPr lang="en-US" altLang="zh-CN" dirty="0">
                <a:solidFill>
                  <a:srgbClr val="002060"/>
                </a:solidFill>
              </a:rPr>
              <a:t>model initial field </a:t>
            </a:r>
            <a:r>
              <a:rPr lang="en-US" altLang="zh-CN" dirty="0" smtClean="0">
                <a:solidFill>
                  <a:srgbClr val="002060"/>
                </a:solidFill>
              </a:rPr>
              <a:t>dataset(</a:t>
            </a:r>
            <a:r>
              <a:rPr lang="en-US" altLang="zh-CN" b="1" dirty="0" smtClean="0">
                <a:solidFill>
                  <a:srgbClr val="002060"/>
                </a:solidFill>
              </a:rPr>
              <a:t>input</a:t>
            </a:r>
            <a:r>
              <a:rPr lang="en-US" altLang="zh-CN" dirty="0">
                <a:solidFill>
                  <a:srgbClr val="002060"/>
                </a:solidFill>
              </a:rPr>
              <a:t>)</a:t>
            </a:r>
            <a:endParaRPr lang="zh-CN" altLang="en-US" dirty="0">
              <a:solidFill>
                <a:srgbClr val="002060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" y="2492896"/>
            <a:ext cx="4594343" cy="3384376"/>
            <a:chOff x="-891630" y="2977928"/>
            <a:chExt cx="5049584" cy="3677126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82606" y="2977928"/>
              <a:ext cx="5040560" cy="367712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 w="9525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  <a:effectLst>
              <a:reflection blurRad="12700" stA="38000" endPos="28000" dist="5000" dir="5400000" sy="-100000" algn="bl" rotWithShape="0"/>
            </a:effectLst>
            <a:extLst/>
          </p:spPr>
        </p:pic>
        <p:sp>
          <p:nvSpPr>
            <p:cNvPr id="13" name="流程图: 磁盘 12"/>
            <p:cNvSpPr/>
            <p:nvPr/>
          </p:nvSpPr>
          <p:spPr>
            <a:xfrm>
              <a:off x="-880618" y="3034779"/>
              <a:ext cx="792088" cy="504056"/>
            </a:xfrm>
            <a:prstGeom prst="flowChartMagneticDisk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 smtClean="0"/>
                <a:t>Grapes dataset</a:t>
              </a:r>
              <a:endParaRPr lang="zh-CN" altLang="en-US" sz="1200" dirty="0"/>
            </a:p>
          </p:txBody>
        </p:sp>
        <p:sp>
          <p:nvSpPr>
            <p:cNvPr id="14" name="右箭头 13"/>
            <p:cNvSpPr/>
            <p:nvPr/>
          </p:nvSpPr>
          <p:spPr>
            <a:xfrm rot="5400000" flipV="1">
              <a:off x="-633090" y="3560545"/>
              <a:ext cx="297032" cy="280031"/>
            </a:xfrm>
            <a:prstGeom prst="rightArrow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15" name="直角上箭头 14"/>
            <p:cNvSpPr/>
            <p:nvPr/>
          </p:nvSpPr>
          <p:spPr>
            <a:xfrm rot="16200000" flipH="1" flipV="1">
              <a:off x="-654728" y="4267736"/>
              <a:ext cx="615115" cy="386802"/>
            </a:xfrm>
            <a:prstGeom prst="bentUpArrow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2101" name="Picture 5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91630" y="3849077"/>
              <a:ext cx="1552412" cy="33257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chemeClr val="bg1">
                  <a:lumMod val="75000"/>
                </a:schemeClr>
              </a:solidFill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3707725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59356" y="166982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Data </a:t>
            </a:r>
            <a:r>
              <a:rPr kumimoji="1"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element 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specification in CMA</a:t>
            </a:r>
            <a:endParaRPr kumimoji="1" lang="en-US" altLang="zh-CN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1520" y="1412776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50000"/>
              </a:lnSpc>
              <a:spcAft>
                <a:spcPct val="0"/>
              </a:spcAft>
              <a:buFont typeface="Arial" charset="0"/>
              <a:buChar char="•"/>
            </a:pPr>
            <a:r>
              <a:rPr lang="en-US" altLang="zh-CN" sz="2400" dirty="0">
                <a:latin typeface="Arial" panose="020B0604020202020204" pitchFamily="34" charset="0"/>
              </a:rPr>
              <a:t>CMA is also developing a </a:t>
            </a:r>
            <a:r>
              <a:rPr lang="en-US" altLang="zh-CN" sz="2400" dirty="0" smtClean="0">
                <a:latin typeface="Arial" panose="020B0604020202020204" pitchFamily="34" charset="0"/>
              </a:rPr>
              <a:t>rule, similar </a:t>
            </a:r>
            <a:r>
              <a:rPr lang="en-US" altLang="zh-CN" sz="2400" dirty="0">
                <a:latin typeface="Arial" panose="020B0604020202020204" pitchFamily="34" charset="0"/>
              </a:rPr>
              <a:t>like CF-Data elements for meteorology, including 1 general and 25 different elements of the data source standard fascicle. </a:t>
            </a:r>
            <a:endParaRPr lang="en-US" altLang="zh-CN" sz="2400" dirty="0" smtClean="0">
              <a:latin typeface="Arial" panose="020B0604020202020204" pitchFamily="34" charset="0"/>
            </a:endParaRPr>
          </a:p>
          <a:p>
            <a:pPr marL="342900" indent="-342900" fontAlgn="base">
              <a:lnSpc>
                <a:spcPct val="150000"/>
              </a:lnSpc>
              <a:spcAft>
                <a:spcPct val="0"/>
              </a:spcAft>
              <a:buFont typeface="Arial" charset="0"/>
              <a:buChar char="•"/>
            </a:pPr>
            <a:r>
              <a:rPr lang="en-US" altLang="zh-CN" sz="2400" dirty="0" smtClean="0">
                <a:latin typeface="Arial" panose="020B0604020202020204" pitchFamily="34" charset="0"/>
              </a:rPr>
              <a:t>It </a:t>
            </a:r>
            <a:r>
              <a:rPr lang="en-US" altLang="zh-CN" sz="2400" dirty="0">
                <a:latin typeface="Arial" panose="020B0604020202020204" pitchFamily="34" charset="0"/>
              </a:rPr>
              <a:t>will be applied to CMA data </a:t>
            </a:r>
            <a:r>
              <a:rPr lang="en-US" altLang="zh-CN" sz="2400" dirty="0" smtClean="0">
                <a:latin typeface="Arial" panose="020B0604020202020204" pitchFamily="34" charset="0"/>
              </a:rPr>
              <a:t>collection, </a:t>
            </a:r>
            <a:r>
              <a:rPr lang="en-US" altLang="zh-CN" sz="2400" dirty="0">
                <a:latin typeface="Arial" panose="020B0604020202020204" pitchFamily="34" charset="0"/>
              </a:rPr>
              <a:t>transmission, analysis, processing, storage, release, and application to solve the inconsistency of the same data elements in each </a:t>
            </a:r>
            <a:r>
              <a:rPr lang="en-US" altLang="zh-CN" sz="2400" dirty="0" smtClean="0">
                <a:latin typeface="Arial" panose="020B0604020202020204" pitchFamily="34" charset="0"/>
              </a:rPr>
              <a:t>weather and climate operations.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9683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496" y="901124"/>
            <a:ext cx="9072008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Classification 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of Data elements for meteorology</a:t>
            </a:r>
            <a:endParaRPr lang="zh-CN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indent="-342900" fontAlgn="base">
              <a:lnSpc>
                <a:spcPct val="120000"/>
              </a:lnSpc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latin typeface="Arial" panose="020B0604020202020204" pitchFamily="34" charset="0"/>
              </a:rPr>
              <a:t>The </a:t>
            </a:r>
            <a:r>
              <a:rPr lang="en-US" altLang="zh-CN" sz="2000" dirty="0">
                <a:latin typeface="Arial" panose="020B0604020202020204" pitchFamily="34" charset="0"/>
              </a:rPr>
              <a:t>classification of data elements for meteorology refers to BUFR descriptor </a:t>
            </a:r>
            <a:r>
              <a:rPr lang="en-US" altLang="zh-CN" sz="2000" dirty="0" smtClean="0">
                <a:latin typeface="Arial" panose="020B0604020202020204" pitchFamily="34" charset="0"/>
              </a:rPr>
              <a:t>classification</a:t>
            </a:r>
          </a:p>
          <a:p>
            <a:pPr marL="342900" indent="-342900" fontAlgn="base">
              <a:lnSpc>
                <a:spcPct val="120000"/>
              </a:lnSpc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latin typeface="Arial" panose="020B0604020202020204" pitchFamily="34" charset="0"/>
              </a:rPr>
              <a:t>At the same time, it </a:t>
            </a:r>
            <a:r>
              <a:rPr lang="en-US" altLang="zh-CN" sz="2000" dirty="0">
                <a:latin typeface="Arial" panose="020B0604020202020204" pitchFamily="34" charset="0"/>
              </a:rPr>
              <a:t>is extended, </a:t>
            </a:r>
            <a:r>
              <a:rPr lang="en-US" altLang="zh-CN" sz="2000" dirty="0" smtClean="0">
                <a:latin typeface="Arial" panose="020B0604020202020204" pitchFamily="34" charset="0"/>
              </a:rPr>
              <a:t>like space </a:t>
            </a:r>
            <a:r>
              <a:rPr lang="en-US" altLang="zh-CN" sz="2000" dirty="0">
                <a:latin typeface="Arial" panose="020B0604020202020204" pitchFamily="34" charset="0"/>
              </a:rPr>
              <a:t>weather, disasters, agriculture and ecological weather, atmospheric diagnostic physical quantities, etc.</a:t>
            </a:r>
            <a:endParaRPr lang="zh-CN" altLang="zh-CN" sz="2000" dirty="0">
              <a:latin typeface="Arial" panose="020B0604020202020204" pitchFamily="34" charset="0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59356" y="166982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Data </a:t>
            </a:r>
            <a:r>
              <a:rPr kumimoji="1"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element 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specification in CMA</a:t>
            </a:r>
            <a:endParaRPr kumimoji="1" lang="en-US" altLang="zh-CN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504" y="3024697"/>
            <a:ext cx="4500000" cy="358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979727"/>
            <a:ext cx="4500000" cy="361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8857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456BFC68-0255-4853-842C-920F043BF465}"/>
              </a:ext>
            </a:extLst>
          </p:cNvPr>
          <p:cNvSpPr/>
          <p:nvPr/>
        </p:nvSpPr>
        <p:spPr>
          <a:xfrm>
            <a:off x="323528" y="1442393"/>
            <a:ext cx="907300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There are 16 </a:t>
            </a:r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common </a:t>
            </a:r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elements (see the table below)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Which cover 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BUFR </a:t>
            </a:r>
            <a:r>
              <a:rPr lang="en-US" altLang="zh-CN" sz="2000" dirty="0">
                <a:latin typeface="Arial" panose="020B0604020202020204" pitchFamily="34" charset="0"/>
                <a:cs typeface="Arial" panose="020B0604020202020204" pitchFamily="34" charset="0"/>
              </a:rPr>
              <a:t>descriptors and 10 </a:t>
            </a:r>
            <a:r>
              <a:rPr lang="en-US" altLang="zh-CN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CF metadata. </a:t>
            </a:r>
            <a:endParaRPr lang="zh-CN" altLang="zh-CN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rgbClr val="3333FF"/>
              </a:solidFill>
              <a:latin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000" dirty="0">
              <a:solidFill>
                <a:srgbClr val="3333FF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rgbClr val="3333FF"/>
                </a:solidFill>
                <a:latin typeface="Arial" panose="020B0604020202020204" pitchFamily="34" charset="0"/>
              </a:rPr>
              <a:t> </a:t>
            </a:r>
            <a:endParaRPr lang="zh-CN" altLang="en-US" sz="20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TextBox 1"/>
          <p:cNvSpPr txBox="1"/>
          <p:nvPr/>
        </p:nvSpPr>
        <p:spPr>
          <a:xfrm>
            <a:off x="59356" y="166982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Data </a:t>
            </a:r>
            <a:r>
              <a:rPr kumimoji="1"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element 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specification in CMA</a:t>
            </a:r>
            <a:endParaRPr kumimoji="1" lang="en-US" altLang="zh-CN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9272" y="980728"/>
            <a:ext cx="70108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Attributes of data elements for meteorology</a:t>
            </a:r>
            <a:endParaRPr lang="zh-CN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425" y="2420888"/>
            <a:ext cx="5404991" cy="418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73951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TextBox 1"/>
          <p:cNvSpPr txBox="1"/>
          <p:nvPr/>
        </p:nvSpPr>
        <p:spPr>
          <a:xfrm>
            <a:off x="59356" y="166982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Data </a:t>
            </a:r>
            <a:r>
              <a:rPr kumimoji="1"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element 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specification in CMA</a:t>
            </a:r>
            <a:endParaRPr kumimoji="1" lang="en-US" altLang="zh-CN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99272" y="980728"/>
            <a:ext cx="70108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Attributes of data elements for meteorology</a:t>
            </a:r>
            <a:endParaRPr lang="zh-CN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1755960"/>
            <a:ext cx="9505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difference 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the </a:t>
            </a: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 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</a:t>
            </a: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attributes</a:t>
            </a:r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among BUFR, CF and the specification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16" y="2060848"/>
            <a:ext cx="8708864" cy="4493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3373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137009"/>
            <a:ext cx="5117626" cy="272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82693" y="2157101"/>
            <a:ext cx="1304524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dirty="0" smtClean="0"/>
              <a:t>Registration</a:t>
            </a:r>
            <a:endParaRPr lang="zh-CN" altLang="en-US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51" y="2713073"/>
            <a:ext cx="5901393" cy="3087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657882" y="2713073"/>
            <a:ext cx="286668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dirty="0"/>
              <a:t>Inquiry, Import, Amendment</a:t>
            </a:r>
            <a:endParaRPr lang="zh-CN" altLang="en-US" dirty="0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882" y="3500101"/>
            <a:ext cx="5907828" cy="2947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779912" y="3500101"/>
            <a:ext cx="74732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dirty="0" smtClean="0"/>
              <a:t>Check</a:t>
            </a:r>
            <a:endParaRPr lang="zh-CN" altLang="en-US" dirty="0"/>
          </a:p>
        </p:txBody>
      </p:sp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955" y="4256693"/>
            <a:ext cx="5423045" cy="277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712291" y="4369257"/>
            <a:ext cx="1238801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dirty="0" smtClean="0"/>
              <a:t>Monitoring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50327" y="1209526"/>
            <a:ext cx="8723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dirty="0">
                <a:latin typeface="Arial" panose="020B0604020202020204" pitchFamily="34" charset="0"/>
                <a:cs typeface="Arial" panose="020B0604020202020204" pitchFamily="34" charset="0"/>
              </a:rPr>
              <a:t>CMA has developed a system to manage the data element standard, realize sharing in the whole process of meteorological business, and ensure the "global" consistency of data element definition. 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59356" y="166982"/>
            <a:ext cx="6059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Data </a:t>
            </a:r>
            <a:r>
              <a:rPr kumimoji="1" lang="en-US" altLang="zh-CN" sz="2800" b="1" dirty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element </a:t>
            </a: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specification in CMA</a:t>
            </a:r>
            <a:endParaRPr kumimoji="1" lang="en-US" altLang="zh-CN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36512" y="807095"/>
            <a:ext cx="7356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400" dirty="0" smtClean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Management of data elements for meteorology</a:t>
            </a:r>
            <a:endParaRPr lang="zh-CN" altLang="zh-CN" sz="2400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71001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-381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rot="10800000" flipV="1">
            <a:off x="24706" y="764704"/>
            <a:ext cx="6929438" cy="4571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4800000" scaled="0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1"/>
          <p:cNvSpPr txBox="1"/>
          <p:nvPr/>
        </p:nvSpPr>
        <p:spPr>
          <a:xfrm>
            <a:off x="107504" y="116632"/>
            <a:ext cx="5577168" cy="6265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en-US" altLang="zh-CN" sz="2800" b="1" dirty="0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Summary and </a:t>
            </a:r>
            <a:r>
              <a:rPr kumimoji="1" lang="en-US" altLang="zh-CN" sz="2800" b="1" dirty="0" err="1" smtClean="0">
                <a:solidFill>
                  <a:srgbClr val="0000CC"/>
                </a:solidFill>
                <a:latin typeface="Arial" panose="020B0604020202020204" pitchFamily="34" charset="0"/>
                <a:ea typeface="幼圆" pitchFamily="49" charset="-122"/>
                <a:cs typeface="Arial" panose="020B0604020202020204" pitchFamily="34" charset="0"/>
              </a:rPr>
              <a:t>Recommentation</a:t>
            </a:r>
            <a:endParaRPr kumimoji="1" lang="en-US" altLang="zh-CN" sz="2800" b="1" dirty="0">
              <a:solidFill>
                <a:srgbClr val="0000CC"/>
              </a:solidFill>
              <a:latin typeface="Arial" panose="020B0604020202020204" pitchFamily="34" charset="0"/>
              <a:ea typeface="幼圆" pitchFamily="49" charset="-122"/>
              <a:cs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1484" y="980728"/>
            <a:ext cx="9022516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romanUcPeriod"/>
            </a:pP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zh-CN" sz="24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altLang="zh-CN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etCDF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format, formally stored data and productions, has been used in CMA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mong which,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climate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field application is well and widely, but few  data and production follow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CF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standard.</a:t>
            </a:r>
            <a:endParaRPr lang="zh-CN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romanUcPeriod"/>
            </a:pP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CMA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is working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on “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The data elements for meteorology” specification, which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refers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to BUFR and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will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considered to refer to CF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specification  later.</a:t>
            </a:r>
            <a:endParaRPr lang="zh-CN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romanUcPeriod"/>
            </a:pP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We believe that the application of CF specification in satellite and radar data is a challenge  and urgent. Suggest to enhance the applicability of CF specifications for satellite and radar data</a:t>
            </a:r>
            <a:r>
              <a:rPr lang="en-US" altLang="zh-C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zh-CN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6566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24905" y="1988840"/>
            <a:ext cx="41633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72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94556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国家气象信息中心PPT模板</Template>
  <TotalTime>5972</TotalTime>
  <Words>750</Words>
  <Application>Microsoft Office PowerPoint</Application>
  <PresentationFormat>全屏显示(4:3)</PresentationFormat>
  <Paragraphs>148</Paragraphs>
  <Slides>17</Slides>
  <Notes>17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PowerPoint 演示文稿</vt:lpstr>
      <vt:lpstr>Outline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高峰(部门领导)</cp:lastModifiedBy>
  <cp:revision>335</cp:revision>
  <dcterms:modified xsi:type="dcterms:W3CDTF">2019-09-17T12:03:32Z</dcterms:modified>
</cp:coreProperties>
</file>