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5" r:id="rId1"/>
  </p:sldMasterIdLst>
  <p:notesMasterIdLst>
    <p:notesMasterId r:id="rId27"/>
  </p:notesMasterIdLst>
  <p:sldIdLst>
    <p:sldId id="257" r:id="rId2"/>
    <p:sldId id="267" r:id="rId3"/>
    <p:sldId id="259" r:id="rId4"/>
    <p:sldId id="260" r:id="rId5"/>
    <p:sldId id="264" r:id="rId6"/>
    <p:sldId id="280" r:id="rId7"/>
    <p:sldId id="275" r:id="rId8"/>
    <p:sldId id="276" r:id="rId9"/>
    <p:sldId id="266" r:id="rId10"/>
    <p:sldId id="281" r:id="rId11"/>
    <p:sldId id="269" r:id="rId12"/>
    <p:sldId id="277" r:id="rId13"/>
    <p:sldId id="270" r:id="rId14"/>
    <p:sldId id="271" r:id="rId15"/>
    <p:sldId id="274" r:id="rId16"/>
    <p:sldId id="273" r:id="rId17"/>
    <p:sldId id="268" r:id="rId18"/>
    <p:sldId id="278" r:id="rId19"/>
    <p:sldId id="279" r:id="rId20"/>
    <p:sldId id="282" r:id="rId21"/>
    <p:sldId id="263" r:id="rId22"/>
    <p:sldId id="283" r:id="rId23"/>
    <p:sldId id="285" r:id="rId24"/>
    <p:sldId id="284" r:id="rId25"/>
    <p:sldId id="265" r:id="rId26"/>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0DE3B13-7CC1-8140-A750-46C323FD52DE}">
          <p14:sldIdLst>
            <p14:sldId id="257"/>
            <p14:sldId id="267"/>
            <p14:sldId id="259"/>
            <p14:sldId id="260"/>
            <p14:sldId id="264"/>
            <p14:sldId id="280"/>
            <p14:sldId id="275"/>
            <p14:sldId id="276"/>
            <p14:sldId id="266"/>
            <p14:sldId id="281"/>
            <p14:sldId id="269"/>
            <p14:sldId id="277"/>
            <p14:sldId id="270"/>
            <p14:sldId id="271"/>
            <p14:sldId id="274"/>
            <p14:sldId id="273"/>
            <p14:sldId id="268"/>
            <p14:sldId id="278"/>
            <p14:sldId id="279"/>
            <p14:sldId id="282"/>
            <p14:sldId id="263"/>
            <p14:sldId id="283"/>
            <p14:sldId id="285"/>
            <p14:sldId id="284"/>
            <p14:sldId id="265"/>
          </p14:sldIdLst>
        </p14:section>
      </p14:sectionLst>
    </p:ex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DA1C"/>
    <a:srgbClr val="1C2A5F"/>
    <a:srgbClr val="3879AA"/>
    <a:srgbClr val="1F204A"/>
    <a:srgbClr val="648FB8"/>
    <a:srgbClr val="6D8FB8"/>
    <a:srgbClr val="01225A"/>
    <a:srgbClr val="01225B"/>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766" autoAdjust="0"/>
    <p:restoredTop sz="63422" autoAdjust="0"/>
  </p:normalViewPr>
  <p:slideViewPr>
    <p:cSldViewPr snapToGrid="0" snapToObjects="1">
      <p:cViewPr varScale="1">
        <p:scale>
          <a:sx n="149" d="100"/>
          <a:sy n="149" d="100"/>
        </p:scale>
        <p:origin x="2448" y="176"/>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B85F93-3331-FC49-AD6A-9F1BADDFFD3B}" type="datetimeFigureOut">
              <a:rPr lang="en-US" smtClean="0"/>
              <a:t>9/13/19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EBD3B4A-6097-FB45-A0CD-0CBBE2D005F2}" type="slidenum">
              <a:rPr lang="en-US" smtClean="0"/>
              <a:t>‹#›</a:t>
            </a:fld>
            <a:endParaRPr lang="en-US"/>
          </a:p>
        </p:txBody>
      </p:sp>
    </p:spTree>
    <p:extLst>
      <p:ext uri="{BB962C8B-B14F-4D97-AF65-F5344CB8AC3E}">
        <p14:creationId xmlns:p14="http://schemas.microsoft.com/office/powerpoint/2010/main" val="302605486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Tried to focus on this whilst putting slides together</a:t>
            </a:r>
          </a:p>
        </p:txBody>
      </p:sp>
      <p:sp>
        <p:nvSpPr>
          <p:cNvPr id="4" name="Slide Number Placeholder 3"/>
          <p:cNvSpPr>
            <a:spLocks noGrp="1"/>
          </p:cNvSpPr>
          <p:nvPr>
            <p:ph type="sldNum" sz="quarter" idx="5"/>
          </p:nvPr>
        </p:nvSpPr>
        <p:spPr/>
        <p:txBody>
          <a:bodyPr/>
          <a:lstStyle/>
          <a:p>
            <a:fld id="{FA283C06-E239-6A4D-87AC-15C8D1D99BDE}" type="slidenum">
              <a:rPr lang="en-US" smtClean="0"/>
              <a:t>2</a:t>
            </a:fld>
            <a:endParaRPr lang="en-US"/>
          </a:p>
        </p:txBody>
      </p:sp>
    </p:spTree>
    <p:extLst>
      <p:ext uri="{BB962C8B-B14F-4D97-AF65-F5344CB8AC3E}">
        <p14:creationId xmlns:p14="http://schemas.microsoft.com/office/powerpoint/2010/main" val="2419891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aim of these slides is to give an outline of how </a:t>
            </a:r>
            <a:r>
              <a:rPr lang="en-US" dirty="0" err="1"/>
              <a:t>NetCDF</a:t>
            </a:r>
            <a:r>
              <a:rPr lang="en-US" dirty="0"/>
              <a:t> is used in the OBSERVATIONAL (emphasize not model) oceanographic community. This will include:</a:t>
            </a:r>
          </a:p>
          <a:p>
            <a:r>
              <a:rPr lang="en-US" dirty="0"/>
              <a:t>	- a brief overview of why </a:t>
            </a:r>
            <a:r>
              <a:rPr lang="en-US" dirty="0" err="1"/>
              <a:t>NetCDF</a:t>
            </a:r>
            <a:r>
              <a:rPr lang="en-US" dirty="0"/>
              <a:t> is widely used</a:t>
            </a:r>
          </a:p>
          <a:p>
            <a:r>
              <a:rPr lang="en-US" dirty="0"/>
              <a:t>	- some example </a:t>
            </a:r>
            <a:r>
              <a:rPr lang="en-US" dirty="0" err="1"/>
              <a:t>NetCDF</a:t>
            </a:r>
            <a:r>
              <a:rPr lang="en-US" dirty="0"/>
              <a:t> layouts and relationship to the CF conventions</a:t>
            </a:r>
          </a:p>
          <a:p>
            <a:r>
              <a:rPr lang="en-US" dirty="0"/>
              <a:t>	- potential interoperability / governance issues</a:t>
            </a:r>
          </a:p>
          <a:p>
            <a:r>
              <a:rPr lang="en-US" dirty="0"/>
              <a:t>	- any recommendations</a:t>
            </a:r>
          </a:p>
        </p:txBody>
      </p:sp>
      <p:sp>
        <p:nvSpPr>
          <p:cNvPr id="4" name="Slide Number Placeholder 3"/>
          <p:cNvSpPr>
            <a:spLocks noGrp="1"/>
          </p:cNvSpPr>
          <p:nvPr>
            <p:ph type="sldNum" sz="quarter" idx="5"/>
          </p:nvPr>
        </p:nvSpPr>
        <p:spPr/>
        <p:txBody>
          <a:bodyPr/>
          <a:lstStyle/>
          <a:p>
            <a:fld id="{FA283C06-E239-6A4D-87AC-15C8D1D99BDE}" type="slidenum">
              <a:rPr lang="en-US" smtClean="0"/>
              <a:t>3</a:t>
            </a:fld>
            <a:endParaRPr lang="en-US"/>
          </a:p>
        </p:txBody>
      </p:sp>
    </p:spTree>
    <p:extLst>
      <p:ext uri="{BB962C8B-B14F-4D97-AF65-F5344CB8AC3E}">
        <p14:creationId xmlns:p14="http://schemas.microsoft.com/office/powerpoint/2010/main" val="2772813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was going to try and phrase something around why </a:t>
            </a:r>
            <a:r>
              <a:rPr lang="en-US" dirty="0" err="1"/>
              <a:t>NetCDF</a:t>
            </a:r>
            <a:r>
              <a:rPr lang="en-US" dirty="0"/>
              <a:t> is widely used in the oceanographic community but someone has already done the work, with a nice </a:t>
            </a:r>
            <a:r>
              <a:rPr lang="en-US" dirty="0" err="1"/>
              <a:t>summarty</a:t>
            </a:r>
            <a:r>
              <a:rPr lang="en-US" dirty="0"/>
              <a:t> from WOCE</a:t>
            </a:r>
          </a:p>
        </p:txBody>
      </p:sp>
      <p:sp>
        <p:nvSpPr>
          <p:cNvPr id="4" name="Slide Number Placeholder 3"/>
          <p:cNvSpPr>
            <a:spLocks noGrp="1"/>
          </p:cNvSpPr>
          <p:nvPr>
            <p:ph type="sldNum" sz="quarter" idx="5"/>
          </p:nvPr>
        </p:nvSpPr>
        <p:spPr/>
        <p:txBody>
          <a:bodyPr/>
          <a:lstStyle/>
          <a:p>
            <a:fld id="{FA283C06-E239-6A4D-87AC-15C8D1D99BDE}" type="slidenum">
              <a:rPr lang="en-US" smtClean="0"/>
              <a:t>4</a:t>
            </a:fld>
            <a:endParaRPr lang="en-US"/>
          </a:p>
        </p:txBody>
      </p:sp>
    </p:spTree>
    <p:extLst>
      <p:ext uri="{BB962C8B-B14F-4D97-AF65-F5344CB8AC3E}">
        <p14:creationId xmlns:p14="http://schemas.microsoft.com/office/powerpoint/2010/main" val="39588100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Reiterating the main points from the previous slide</a:t>
            </a:r>
          </a:p>
        </p:txBody>
      </p:sp>
      <p:sp>
        <p:nvSpPr>
          <p:cNvPr id="4" name="Slide Number Placeholder 3"/>
          <p:cNvSpPr>
            <a:spLocks noGrp="1"/>
          </p:cNvSpPr>
          <p:nvPr>
            <p:ph type="sldNum" sz="quarter" idx="5"/>
          </p:nvPr>
        </p:nvSpPr>
        <p:spPr/>
        <p:txBody>
          <a:bodyPr/>
          <a:lstStyle/>
          <a:p>
            <a:fld id="{FA283C06-E239-6A4D-87AC-15C8D1D99BDE}" type="slidenum">
              <a:rPr lang="en-US" smtClean="0"/>
              <a:t>5</a:t>
            </a:fld>
            <a:endParaRPr lang="en-US"/>
          </a:p>
        </p:txBody>
      </p:sp>
    </p:spTree>
    <p:extLst>
      <p:ext uri="{BB962C8B-B14F-4D97-AF65-F5344CB8AC3E}">
        <p14:creationId xmlns:p14="http://schemas.microsoft.com/office/powerpoint/2010/main" val="1724969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flexibility can be an issue for interoperability, hence conventions developed.</a:t>
            </a:r>
          </a:p>
        </p:txBody>
      </p:sp>
      <p:sp>
        <p:nvSpPr>
          <p:cNvPr id="4" name="Slide Number Placeholder 3"/>
          <p:cNvSpPr>
            <a:spLocks noGrp="1"/>
          </p:cNvSpPr>
          <p:nvPr>
            <p:ph type="sldNum" sz="quarter" idx="5"/>
          </p:nvPr>
        </p:nvSpPr>
        <p:spPr/>
        <p:txBody>
          <a:bodyPr/>
          <a:lstStyle/>
          <a:p>
            <a:fld id="{FA283C06-E239-6A4D-87AC-15C8D1D99BDE}" type="slidenum">
              <a:rPr lang="en-US" smtClean="0"/>
              <a:t>6</a:t>
            </a:fld>
            <a:endParaRPr lang="en-US"/>
          </a:p>
        </p:txBody>
      </p:sp>
    </p:spTree>
    <p:extLst>
      <p:ext uri="{BB962C8B-B14F-4D97-AF65-F5344CB8AC3E}">
        <p14:creationId xmlns:p14="http://schemas.microsoft.com/office/powerpoint/2010/main" val="486408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 observing platforms, wide variety ranging from autonomous vehicles, mooring arrays to fully equipped scientific cruises</a:t>
            </a:r>
          </a:p>
        </p:txBody>
      </p:sp>
      <p:sp>
        <p:nvSpPr>
          <p:cNvPr id="4" name="Slide Number Placeholder 3"/>
          <p:cNvSpPr>
            <a:spLocks noGrp="1"/>
          </p:cNvSpPr>
          <p:nvPr>
            <p:ph type="sldNum" sz="quarter" idx="5"/>
          </p:nvPr>
        </p:nvSpPr>
        <p:spPr/>
        <p:txBody>
          <a:bodyPr/>
          <a:lstStyle/>
          <a:p>
            <a:fld id="{FA283C06-E239-6A4D-87AC-15C8D1D99BDE}" type="slidenum">
              <a:rPr lang="en-US" smtClean="0"/>
              <a:t>9</a:t>
            </a:fld>
            <a:endParaRPr lang="en-US"/>
          </a:p>
        </p:txBody>
      </p:sp>
    </p:spTree>
    <p:extLst>
      <p:ext uri="{BB962C8B-B14F-4D97-AF65-F5344CB8AC3E}">
        <p14:creationId xmlns:p14="http://schemas.microsoft.com/office/powerpoint/2010/main" val="30469313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Nearly all observations, if not all, fall into the discrete geometries categories. Examples on this slide</a:t>
            </a:r>
          </a:p>
        </p:txBody>
      </p:sp>
      <p:sp>
        <p:nvSpPr>
          <p:cNvPr id="4" name="Slide Number Placeholder 3"/>
          <p:cNvSpPr>
            <a:spLocks noGrp="1"/>
          </p:cNvSpPr>
          <p:nvPr>
            <p:ph type="sldNum" sz="quarter" idx="5"/>
          </p:nvPr>
        </p:nvSpPr>
        <p:spPr/>
        <p:txBody>
          <a:bodyPr/>
          <a:lstStyle/>
          <a:p>
            <a:fld id="{FA283C06-E239-6A4D-87AC-15C8D1D99BDE}" type="slidenum">
              <a:rPr lang="en-US" smtClean="0"/>
              <a:t>10</a:t>
            </a:fld>
            <a:endParaRPr lang="en-US"/>
          </a:p>
        </p:txBody>
      </p:sp>
    </p:spTree>
    <p:extLst>
      <p:ext uri="{BB962C8B-B14F-4D97-AF65-F5344CB8AC3E}">
        <p14:creationId xmlns:p14="http://schemas.microsoft.com/office/powerpoint/2010/main" val="19790871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give a feel for the data over the next few slides example from one of the IMOS gliders shown</a:t>
            </a:r>
          </a:p>
        </p:txBody>
      </p:sp>
      <p:sp>
        <p:nvSpPr>
          <p:cNvPr id="4" name="Slide Number Placeholder 3"/>
          <p:cNvSpPr>
            <a:spLocks noGrp="1"/>
          </p:cNvSpPr>
          <p:nvPr>
            <p:ph type="sldNum" sz="quarter" idx="5"/>
          </p:nvPr>
        </p:nvSpPr>
        <p:spPr/>
        <p:txBody>
          <a:bodyPr/>
          <a:lstStyle/>
          <a:p>
            <a:fld id="{FA283C06-E239-6A4D-87AC-15C8D1D99BDE}" type="slidenum">
              <a:rPr lang="en-US" smtClean="0"/>
              <a:t>11</a:t>
            </a:fld>
            <a:endParaRPr lang="en-US"/>
          </a:p>
        </p:txBody>
      </p:sp>
    </p:spTree>
    <p:extLst>
      <p:ext uri="{BB962C8B-B14F-4D97-AF65-F5344CB8AC3E}">
        <p14:creationId xmlns:p14="http://schemas.microsoft.com/office/powerpoint/2010/main" val="1945502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that for most oceanographic applications / data the CF </a:t>
            </a:r>
            <a:r>
              <a:rPr lang="en-US" dirty="0" err="1"/>
              <a:t>onventions</a:t>
            </a:r>
            <a:r>
              <a:rPr lang="en-US" dirty="0"/>
              <a:t> are extended by additional conventions, in this case IMOS (Integrated Marine Observing </a:t>
            </a:r>
            <a:r>
              <a:rPr lang="en-US" dirty="0" err="1"/>
              <a:t>Systerm</a:t>
            </a:r>
            <a:r>
              <a:rPr lang="en-US" dirty="0"/>
              <a:t>).</a:t>
            </a:r>
          </a:p>
          <a:p>
            <a:endParaRPr lang="en-US" dirty="0"/>
          </a:p>
          <a:p>
            <a:r>
              <a:rPr lang="en-US" dirty="0"/>
              <a:t>Will address why this is later.</a:t>
            </a:r>
          </a:p>
        </p:txBody>
      </p:sp>
      <p:sp>
        <p:nvSpPr>
          <p:cNvPr id="4" name="Slide Number Placeholder 3"/>
          <p:cNvSpPr>
            <a:spLocks noGrp="1"/>
          </p:cNvSpPr>
          <p:nvPr>
            <p:ph type="sldNum" sz="quarter" idx="5"/>
          </p:nvPr>
        </p:nvSpPr>
        <p:spPr/>
        <p:txBody>
          <a:bodyPr/>
          <a:lstStyle/>
          <a:p>
            <a:fld id="{FA283C06-E239-6A4D-87AC-15C8D1D99BDE}" type="slidenum">
              <a:rPr lang="en-US" smtClean="0"/>
              <a:t>12</a:t>
            </a:fld>
            <a:endParaRPr lang="en-US"/>
          </a:p>
        </p:txBody>
      </p:sp>
    </p:spTree>
    <p:extLst>
      <p:ext uri="{BB962C8B-B14F-4D97-AF65-F5344CB8AC3E}">
        <p14:creationId xmlns:p14="http://schemas.microsoft.com/office/powerpoint/2010/main" val="193613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just shows the start of output from headers / </a:t>
            </a:r>
            <a:r>
              <a:rPr lang="en-US" dirty="0" err="1"/>
              <a:t>ncdump</a:t>
            </a:r>
            <a:r>
              <a:rPr lang="en-US" dirty="0"/>
              <a:t> for the file</a:t>
            </a:r>
          </a:p>
          <a:p>
            <a:endParaRPr lang="en-US" dirty="0"/>
          </a:p>
          <a:p>
            <a:pPr marL="171450" indent="-171450">
              <a:buFontTx/>
              <a:buChar char="-"/>
            </a:pPr>
            <a:r>
              <a:rPr lang="en-US" dirty="0"/>
              <a:t>Note single dimension variable</a:t>
            </a:r>
          </a:p>
          <a:p>
            <a:pPr marL="171450" indent="-171450">
              <a:buFontTx/>
              <a:buChar char="-"/>
            </a:pPr>
            <a:r>
              <a:rPr lang="en-US" dirty="0"/>
              <a:t>Able to include metadata, e.g. platform type, serial number </a:t>
            </a:r>
            <a:r>
              <a:rPr lang="en-US" dirty="0" err="1"/>
              <a:t>etc</a:t>
            </a:r>
            <a:endParaRPr lang="en-US" dirty="0"/>
          </a:p>
          <a:p>
            <a:pPr marL="171450" indent="-171450">
              <a:buFontTx/>
              <a:buChar char="-"/>
            </a:pPr>
            <a:r>
              <a:rPr lang="en-US" dirty="0"/>
              <a:t>Fully self describing datasets</a:t>
            </a:r>
          </a:p>
        </p:txBody>
      </p:sp>
      <p:sp>
        <p:nvSpPr>
          <p:cNvPr id="4" name="Slide Number Placeholder 3"/>
          <p:cNvSpPr>
            <a:spLocks noGrp="1"/>
          </p:cNvSpPr>
          <p:nvPr>
            <p:ph type="sldNum" sz="quarter" idx="5"/>
          </p:nvPr>
        </p:nvSpPr>
        <p:spPr/>
        <p:txBody>
          <a:bodyPr/>
          <a:lstStyle/>
          <a:p>
            <a:fld id="{FA283C06-E239-6A4D-87AC-15C8D1D99BDE}" type="slidenum">
              <a:rPr lang="en-US" smtClean="0"/>
              <a:t>13</a:t>
            </a:fld>
            <a:endParaRPr lang="en-US"/>
          </a:p>
        </p:txBody>
      </p:sp>
    </p:spTree>
    <p:extLst>
      <p:ext uri="{BB962C8B-B14F-4D97-AF65-F5344CB8AC3E}">
        <p14:creationId xmlns:p14="http://schemas.microsoft.com/office/powerpoint/2010/main" val="11745781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or the 4 coordinate variables plus measured parameter.</a:t>
            </a:r>
          </a:p>
        </p:txBody>
      </p:sp>
      <p:sp>
        <p:nvSpPr>
          <p:cNvPr id="4" name="Slide Number Placeholder 3"/>
          <p:cNvSpPr>
            <a:spLocks noGrp="1"/>
          </p:cNvSpPr>
          <p:nvPr>
            <p:ph type="sldNum" sz="quarter" idx="5"/>
          </p:nvPr>
        </p:nvSpPr>
        <p:spPr/>
        <p:txBody>
          <a:bodyPr/>
          <a:lstStyle/>
          <a:p>
            <a:fld id="{FA283C06-E239-6A4D-87AC-15C8D1D99BDE}" type="slidenum">
              <a:rPr lang="en-US" smtClean="0"/>
              <a:t>14</a:t>
            </a:fld>
            <a:endParaRPr lang="en-US"/>
          </a:p>
        </p:txBody>
      </p:sp>
    </p:spTree>
    <p:extLst>
      <p:ext uri="{BB962C8B-B14F-4D97-AF65-F5344CB8AC3E}">
        <p14:creationId xmlns:p14="http://schemas.microsoft.com/office/powerpoint/2010/main" val="20832267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 of ancillary variable</a:t>
            </a:r>
          </a:p>
          <a:p>
            <a:pPr marL="171450" indent="-171450">
              <a:buFontTx/>
              <a:buChar char="-"/>
            </a:pPr>
            <a:r>
              <a:rPr lang="en-US" dirty="0"/>
              <a:t>Qualifier appended to variable name and standard name, in this case quality flag</a:t>
            </a:r>
          </a:p>
          <a:p>
            <a:pPr marL="171450" indent="-171450">
              <a:buFontTx/>
              <a:buChar char="-"/>
            </a:pPr>
            <a:r>
              <a:rPr lang="en-US" dirty="0"/>
              <a:t>Flag values and meanings embedded in variable attributes</a:t>
            </a:r>
          </a:p>
        </p:txBody>
      </p:sp>
      <p:sp>
        <p:nvSpPr>
          <p:cNvPr id="4" name="Slide Number Placeholder 3"/>
          <p:cNvSpPr>
            <a:spLocks noGrp="1"/>
          </p:cNvSpPr>
          <p:nvPr>
            <p:ph type="sldNum" sz="quarter" idx="5"/>
          </p:nvPr>
        </p:nvSpPr>
        <p:spPr/>
        <p:txBody>
          <a:bodyPr/>
          <a:lstStyle/>
          <a:p>
            <a:fld id="{FA283C06-E239-6A4D-87AC-15C8D1D99BDE}" type="slidenum">
              <a:rPr lang="en-US" smtClean="0"/>
              <a:t>15</a:t>
            </a:fld>
            <a:endParaRPr lang="en-US"/>
          </a:p>
        </p:txBody>
      </p:sp>
    </p:spTree>
    <p:extLst>
      <p:ext uri="{BB962C8B-B14F-4D97-AF65-F5344CB8AC3E}">
        <p14:creationId xmlns:p14="http://schemas.microsoft.com/office/powerpoint/2010/main" val="2862892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 going to show any more </a:t>
            </a:r>
            <a:r>
              <a:rPr lang="en-US" dirty="0" err="1"/>
              <a:t>NetCDF</a:t>
            </a:r>
            <a:r>
              <a:rPr lang="en-US" dirty="0"/>
              <a:t> structure – hopefully </a:t>
            </a:r>
            <a:r>
              <a:rPr lang="en-US" dirty="0" err="1"/>
              <a:t>everyong</a:t>
            </a:r>
            <a:r>
              <a:rPr lang="en-US" dirty="0"/>
              <a:t> familiar </a:t>
            </a:r>
            <a:r>
              <a:rPr lang="en-US" dirty="0" err="1"/>
              <a:t>NetCDF</a:t>
            </a:r>
            <a:r>
              <a:rPr lang="en-US" dirty="0"/>
              <a:t>.</a:t>
            </a:r>
          </a:p>
        </p:txBody>
      </p:sp>
      <p:sp>
        <p:nvSpPr>
          <p:cNvPr id="4" name="Slide Number Placeholder 3"/>
          <p:cNvSpPr>
            <a:spLocks noGrp="1"/>
          </p:cNvSpPr>
          <p:nvPr>
            <p:ph type="sldNum" sz="quarter" idx="5"/>
          </p:nvPr>
        </p:nvSpPr>
        <p:spPr/>
        <p:txBody>
          <a:bodyPr/>
          <a:lstStyle/>
          <a:p>
            <a:fld id="{FA283C06-E239-6A4D-87AC-15C8D1D99BDE}" type="slidenum">
              <a:rPr lang="en-US" smtClean="0"/>
              <a:t>16</a:t>
            </a:fld>
            <a:endParaRPr lang="en-US"/>
          </a:p>
        </p:txBody>
      </p:sp>
    </p:spTree>
    <p:extLst>
      <p:ext uri="{BB962C8B-B14F-4D97-AF65-F5344CB8AC3E}">
        <p14:creationId xmlns:p14="http://schemas.microsoft.com/office/powerpoint/2010/main" val="37862907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 of variables from 6 different files where the standard name is </a:t>
            </a:r>
            <a:r>
              <a:rPr lang="en-US" dirty="0" err="1"/>
              <a:t>sea_water_temperature</a:t>
            </a:r>
            <a:endParaRPr lang="en-US" dirty="0"/>
          </a:p>
          <a:p>
            <a:endParaRPr lang="en-US" dirty="0"/>
          </a:p>
          <a:p>
            <a:pPr marL="171450" indent="-171450">
              <a:buFontTx/>
              <a:buChar char="-"/>
            </a:pPr>
            <a:r>
              <a:rPr lang="en-US" dirty="0"/>
              <a:t>Majority following </a:t>
            </a:r>
            <a:r>
              <a:rPr lang="en-US" dirty="0" err="1"/>
              <a:t>OceanSites</a:t>
            </a:r>
            <a:r>
              <a:rPr lang="en-US" dirty="0"/>
              <a:t> parameter list, with variable name beginning TEMP_</a:t>
            </a:r>
          </a:p>
          <a:p>
            <a:pPr marL="171450" indent="-171450">
              <a:buFontTx/>
              <a:buChar char="-"/>
            </a:pPr>
            <a:r>
              <a:rPr lang="en-US" dirty="0"/>
              <a:t>Units all the same but different text representation (but all valid with </a:t>
            </a:r>
            <a:r>
              <a:rPr lang="en-US" dirty="0" err="1"/>
              <a:t>udunits</a:t>
            </a:r>
            <a:r>
              <a:rPr lang="en-US" dirty="0"/>
              <a:t>)</a:t>
            </a:r>
          </a:p>
          <a:p>
            <a:pPr marL="171450" indent="-171450">
              <a:buFontTx/>
              <a:buChar char="-"/>
            </a:pPr>
            <a:r>
              <a:rPr lang="en-US" dirty="0"/>
              <a:t>Mix of conventions used with different governance bodies</a:t>
            </a:r>
          </a:p>
          <a:p>
            <a:pPr marL="171450" indent="-171450">
              <a:buFontTx/>
              <a:buChar char="-"/>
            </a:pPr>
            <a:endParaRPr lang="en-US" dirty="0"/>
          </a:p>
          <a:p>
            <a:pPr marL="171450" indent="-171450">
              <a:buFontTx/>
              <a:buChar char="-"/>
            </a:pPr>
            <a:r>
              <a:rPr lang="en-US" dirty="0"/>
              <a:t>Note, major issue as some appear to be standard deviations rather than sea water temperature! More information should be given by </a:t>
            </a:r>
            <a:r>
              <a:rPr lang="en-US" dirty="0" err="1"/>
              <a:t>cell_methods</a:t>
            </a:r>
            <a:r>
              <a:rPr lang="en-US" dirty="0"/>
              <a:t>.</a:t>
            </a:r>
          </a:p>
        </p:txBody>
      </p:sp>
      <p:sp>
        <p:nvSpPr>
          <p:cNvPr id="4" name="Slide Number Placeholder 3"/>
          <p:cNvSpPr>
            <a:spLocks noGrp="1"/>
          </p:cNvSpPr>
          <p:nvPr>
            <p:ph type="sldNum" sz="quarter" idx="5"/>
          </p:nvPr>
        </p:nvSpPr>
        <p:spPr/>
        <p:txBody>
          <a:bodyPr/>
          <a:lstStyle/>
          <a:p>
            <a:fld id="{FA283C06-E239-6A4D-87AC-15C8D1D99BDE}" type="slidenum">
              <a:rPr lang="en-US" smtClean="0"/>
              <a:t>17</a:t>
            </a:fld>
            <a:endParaRPr lang="en-US"/>
          </a:p>
        </p:txBody>
      </p:sp>
    </p:spTree>
    <p:extLst>
      <p:ext uri="{BB962C8B-B14F-4D97-AF65-F5344CB8AC3E}">
        <p14:creationId xmlns:p14="http://schemas.microsoft.com/office/powerpoint/2010/main" val="3301083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Moh</a:t>
            </a:r>
            <a:r>
              <a:rPr lang="en-US" dirty="0"/>
              <a:t> (Argo) vs Sievert (IMOS) per m as example of units for conductivity. </a:t>
            </a:r>
          </a:p>
        </p:txBody>
      </p:sp>
      <p:sp>
        <p:nvSpPr>
          <p:cNvPr id="4" name="Slide Number Placeholder 3"/>
          <p:cNvSpPr>
            <a:spLocks noGrp="1"/>
          </p:cNvSpPr>
          <p:nvPr>
            <p:ph type="sldNum" sz="quarter" idx="5"/>
          </p:nvPr>
        </p:nvSpPr>
        <p:spPr/>
        <p:txBody>
          <a:bodyPr/>
          <a:lstStyle/>
          <a:p>
            <a:fld id="{FA283C06-E239-6A4D-87AC-15C8D1D99BDE}" type="slidenum">
              <a:rPr lang="en-US" smtClean="0"/>
              <a:t>18</a:t>
            </a:fld>
            <a:endParaRPr lang="en-US"/>
          </a:p>
        </p:txBody>
      </p:sp>
    </p:spTree>
    <p:extLst>
      <p:ext uri="{BB962C8B-B14F-4D97-AF65-F5344CB8AC3E}">
        <p14:creationId xmlns:p14="http://schemas.microsoft.com/office/powerpoint/2010/main" val="3310515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A283C06-E239-6A4D-87AC-15C8D1D99BDE}" type="slidenum">
              <a:rPr lang="en-US" smtClean="0"/>
              <a:t>19</a:t>
            </a:fld>
            <a:endParaRPr lang="en-US"/>
          </a:p>
        </p:txBody>
      </p:sp>
    </p:spTree>
    <p:extLst>
      <p:ext uri="{BB962C8B-B14F-4D97-AF65-F5344CB8AC3E}">
        <p14:creationId xmlns:p14="http://schemas.microsoft.com/office/powerpoint/2010/main" val="20551549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Tried to focus on this whilst putting slides together</a:t>
            </a:r>
          </a:p>
        </p:txBody>
      </p:sp>
      <p:sp>
        <p:nvSpPr>
          <p:cNvPr id="4" name="Slide Number Placeholder 3"/>
          <p:cNvSpPr>
            <a:spLocks noGrp="1"/>
          </p:cNvSpPr>
          <p:nvPr>
            <p:ph type="sldNum" sz="quarter" idx="5"/>
          </p:nvPr>
        </p:nvSpPr>
        <p:spPr/>
        <p:txBody>
          <a:bodyPr/>
          <a:lstStyle/>
          <a:p>
            <a:fld id="{FA283C06-E239-6A4D-87AC-15C8D1D99BDE}" type="slidenum">
              <a:rPr lang="en-US" smtClean="0"/>
              <a:t>20</a:t>
            </a:fld>
            <a:endParaRPr lang="en-US"/>
          </a:p>
        </p:txBody>
      </p:sp>
    </p:spTree>
    <p:extLst>
      <p:ext uri="{BB962C8B-B14F-4D97-AF65-F5344CB8AC3E}">
        <p14:creationId xmlns:p14="http://schemas.microsoft.com/office/powerpoint/2010/main" val="12634325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A283C06-E239-6A4D-87AC-15C8D1D99BDE}" type="slidenum">
              <a:rPr lang="en-US" smtClean="0"/>
              <a:t>21</a:t>
            </a:fld>
            <a:endParaRPr lang="en-US"/>
          </a:p>
        </p:txBody>
      </p:sp>
    </p:spTree>
    <p:extLst>
      <p:ext uri="{BB962C8B-B14F-4D97-AF65-F5344CB8AC3E}">
        <p14:creationId xmlns:p14="http://schemas.microsoft.com/office/powerpoint/2010/main" val="32925923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A283C06-E239-6A4D-87AC-15C8D1D99BDE}" type="slidenum">
              <a:rPr lang="en-US" smtClean="0"/>
              <a:t>22</a:t>
            </a:fld>
            <a:endParaRPr lang="en-US"/>
          </a:p>
        </p:txBody>
      </p:sp>
    </p:spTree>
    <p:extLst>
      <p:ext uri="{BB962C8B-B14F-4D97-AF65-F5344CB8AC3E}">
        <p14:creationId xmlns:p14="http://schemas.microsoft.com/office/powerpoint/2010/main" val="11850372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2" name="Title 1"/>
          <p:cNvSpPr>
            <a:spLocks noGrp="1"/>
          </p:cNvSpPr>
          <p:nvPr>
            <p:ph type="ctrTitle"/>
          </p:nvPr>
        </p:nvSpPr>
        <p:spPr>
          <a:xfrm>
            <a:off x="685800" y="2169319"/>
            <a:ext cx="7772400" cy="478631"/>
          </a:xfrm>
          <a:prstGeom prst="rect">
            <a:avLst/>
          </a:prstGeom>
        </p:spPr>
        <p:txBody>
          <a:bodyPr/>
          <a:lstStyle>
            <a:lvl1pPr>
              <a:defRPr>
                <a:solidFill>
                  <a:srgbClr val="E6DA1C"/>
                </a:solidFill>
              </a:defRPr>
            </a:lvl1pPr>
          </a:lstStyle>
          <a:p>
            <a:r>
              <a:rPr lang="en-GB" dirty="0"/>
              <a:t>Click to edit Master title style</a:t>
            </a:r>
            <a:endParaRPr lang="en-US" dirty="0"/>
          </a:p>
        </p:txBody>
      </p:sp>
      <p:sp>
        <p:nvSpPr>
          <p:cNvPr id="3" name="Subtitle 2"/>
          <p:cNvSpPr>
            <a:spLocks noGrp="1"/>
          </p:cNvSpPr>
          <p:nvPr>
            <p:ph type="subTitle" idx="1"/>
          </p:nvPr>
        </p:nvSpPr>
        <p:spPr>
          <a:xfrm>
            <a:off x="1371600" y="2733675"/>
            <a:ext cx="6400800" cy="276225"/>
          </a:xfrm>
          <a:prstGeom prst="rect">
            <a:avLst/>
          </a:prstGeom>
        </p:spPr>
        <p:txBody>
          <a:bodyPr>
            <a:normAutofit/>
          </a:bodyPr>
          <a:lstStyle>
            <a:lvl1pPr marL="0" indent="0" algn="ctr">
              <a:buNone/>
              <a:defRPr sz="150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spTree>
    <p:extLst>
      <p:ext uri="{BB962C8B-B14F-4D97-AF65-F5344CB8AC3E}">
        <p14:creationId xmlns:p14="http://schemas.microsoft.com/office/powerpoint/2010/main" val="4177775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GB"/>
              <a:t>Click to edit Master title style</a:t>
            </a:r>
            <a:endParaRPr lang="en-US"/>
          </a:p>
        </p:txBody>
      </p:sp>
      <p:sp>
        <p:nvSpPr>
          <p:cNvPr id="3" name="Content Placeholder 2"/>
          <p:cNvSpPr>
            <a:spLocks noGrp="1"/>
          </p:cNvSpPr>
          <p:nvPr>
            <p:ph idx="1"/>
          </p:nvPr>
        </p:nvSpPr>
        <p:spPr>
          <a:xfrm>
            <a:off x="457200" y="1200151"/>
            <a:ext cx="8229600" cy="3394472"/>
          </a:xfrm>
          <a:prstGeom prst="rect">
            <a:avLst/>
          </a:prstGeom>
        </p:spPr>
        <p:txBody>
          <a:bodyPr/>
          <a:lstStyle/>
          <a:p>
            <a:pPr lvl="0"/>
            <a:r>
              <a:rPr lang="en-GB" dirty="0"/>
              <a:t>Click to edit Master text styles</a:t>
            </a:r>
          </a:p>
          <a:p>
            <a:pPr lvl="1"/>
            <a:r>
              <a:rPr lang="en-GB" dirty="0"/>
              <a:t>Second level</a:t>
            </a:r>
          </a:p>
          <a:p>
            <a:pPr lvl="2"/>
            <a:r>
              <a:rPr lang="en-GB" dirty="0"/>
              <a:t>Third level</a:t>
            </a:r>
          </a:p>
        </p:txBody>
      </p:sp>
    </p:spTree>
    <p:extLst>
      <p:ext uri="{BB962C8B-B14F-4D97-AF65-F5344CB8AC3E}">
        <p14:creationId xmlns:p14="http://schemas.microsoft.com/office/powerpoint/2010/main" val="2908822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2076451"/>
            <a:ext cx="7772400" cy="438150"/>
          </a:xfrm>
          <a:prstGeom prst="rect">
            <a:avLst/>
          </a:prstGeom>
        </p:spPr>
        <p:txBody>
          <a:bodyPr anchor="t">
            <a:normAutofit/>
          </a:bodyPr>
          <a:lstStyle>
            <a:lvl1pPr algn="ctr">
              <a:defRPr sz="3000" b="0" i="0" cap="none"/>
            </a:lvl1pPr>
          </a:lstStyle>
          <a:p>
            <a:r>
              <a:rPr lang="en-GB" dirty="0"/>
              <a:t>Click to edit Master title style</a:t>
            </a:r>
            <a:endParaRPr lang="en-US" dirty="0"/>
          </a:p>
        </p:txBody>
      </p:sp>
      <p:sp>
        <p:nvSpPr>
          <p:cNvPr id="3" name="Text Placeholder 2"/>
          <p:cNvSpPr>
            <a:spLocks noGrp="1"/>
          </p:cNvSpPr>
          <p:nvPr>
            <p:ph type="body" idx="1"/>
          </p:nvPr>
        </p:nvSpPr>
        <p:spPr>
          <a:xfrm>
            <a:off x="722313" y="2524126"/>
            <a:ext cx="7772400" cy="419099"/>
          </a:xfrm>
          <a:prstGeom prst="rect">
            <a:avLst/>
          </a:prstGeom>
        </p:spPr>
        <p:txBody>
          <a:bodyPr anchor="ctr" anchorCtr="0">
            <a:normAutofit/>
          </a:bodyPr>
          <a:lstStyle>
            <a:lvl1pPr marL="0" indent="0" algn="ctr">
              <a:buNone/>
              <a:defRPr sz="1500" b="1" i="0" cap="all">
                <a:solidFill>
                  <a:srgbClr val="3879AA"/>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dirty="0"/>
              <a:t>Click to edit Master text styles</a:t>
            </a:r>
          </a:p>
        </p:txBody>
      </p:sp>
    </p:spTree>
    <p:extLst>
      <p:ext uri="{BB962C8B-B14F-4D97-AF65-F5344CB8AC3E}">
        <p14:creationId xmlns:p14="http://schemas.microsoft.com/office/powerpoint/2010/main" val="450805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GB"/>
              <a:t>Click to edit Master title style</a:t>
            </a:r>
            <a:endParaRPr lang="en-US"/>
          </a:p>
        </p:txBody>
      </p:sp>
      <p:sp>
        <p:nvSpPr>
          <p:cNvPr id="3" name="Content Placeholder 2"/>
          <p:cNvSpPr>
            <a:spLocks noGrp="1"/>
          </p:cNvSpPr>
          <p:nvPr>
            <p:ph sz="half" idx="1"/>
          </p:nvPr>
        </p:nvSpPr>
        <p:spPr>
          <a:xfrm>
            <a:off x="457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Click to edit Master text styles</a:t>
            </a:r>
          </a:p>
          <a:p>
            <a:pPr lvl="1"/>
            <a:r>
              <a:rPr lang="en-GB" dirty="0"/>
              <a:t>Second level</a:t>
            </a:r>
          </a:p>
          <a:p>
            <a:pPr lvl="2"/>
            <a:r>
              <a:rPr lang="en-GB" dirty="0"/>
              <a:t>Third level</a:t>
            </a:r>
          </a:p>
        </p:txBody>
      </p:sp>
      <p:sp>
        <p:nvSpPr>
          <p:cNvPr id="4" name="Content Placeholder 3"/>
          <p:cNvSpPr>
            <a:spLocks noGrp="1"/>
          </p:cNvSpPr>
          <p:nvPr>
            <p:ph sz="half" idx="2"/>
          </p:nvPr>
        </p:nvSpPr>
        <p:spPr>
          <a:xfrm>
            <a:off x="4648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Click to edit Master text styles</a:t>
            </a:r>
          </a:p>
          <a:p>
            <a:pPr lvl="1"/>
            <a:r>
              <a:rPr lang="en-GB" dirty="0"/>
              <a:t>Second level</a:t>
            </a:r>
          </a:p>
          <a:p>
            <a:pPr lvl="2"/>
            <a:r>
              <a:rPr lang="en-GB" dirty="0"/>
              <a:t>Third level</a:t>
            </a:r>
          </a:p>
        </p:txBody>
      </p:sp>
    </p:spTree>
    <p:extLst>
      <p:ext uri="{BB962C8B-B14F-4D97-AF65-F5344CB8AC3E}">
        <p14:creationId xmlns:p14="http://schemas.microsoft.com/office/powerpoint/2010/main" val="3307878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3910411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21806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a:prstGeom prst="rect">
            <a:avLst/>
          </a:prstGeo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Tree>
    <p:extLst>
      <p:ext uri="{BB962C8B-B14F-4D97-AF65-F5344CB8AC3E}">
        <p14:creationId xmlns:p14="http://schemas.microsoft.com/office/powerpoint/2010/main" val="1145238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a:prstGeom prst="rect">
            <a:avLst/>
          </a:prstGeo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Tree>
    <p:extLst>
      <p:ext uri="{BB962C8B-B14F-4D97-AF65-F5344CB8AC3E}">
        <p14:creationId xmlns:p14="http://schemas.microsoft.com/office/powerpoint/2010/main" val="691707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0" cstate="print">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GB" dirty="0"/>
              <a:t>Header Arial bold 30pt dark blue</a:t>
            </a:r>
            <a:endParaRPr lang="en-US" dirty="0"/>
          </a:p>
        </p:txBody>
      </p:sp>
      <p:sp>
        <p:nvSpPr>
          <p:cNvPr id="8" name="Text Placeholder 2"/>
          <p:cNvSpPr>
            <a:spLocks noGrp="1"/>
          </p:cNvSpPr>
          <p:nvPr>
            <p:ph type="body" idx="1"/>
          </p:nvPr>
        </p:nvSpPr>
        <p:spPr>
          <a:xfrm>
            <a:off x="457200" y="1200151"/>
            <a:ext cx="8229600" cy="322499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 black</a:t>
            </a:r>
          </a:p>
          <a:p>
            <a:pPr lvl="2"/>
            <a:r>
              <a:rPr lang="en-GB" dirty="0"/>
              <a:t>Second level whit</a:t>
            </a:r>
          </a:p>
        </p:txBody>
      </p:sp>
    </p:spTree>
    <p:extLst>
      <p:ext uri="{BB962C8B-B14F-4D97-AF65-F5344CB8AC3E}">
        <p14:creationId xmlns:p14="http://schemas.microsoft.com/office/powerpoint/2010/main" val="1632233332"/>
      </p:ext>
    </p:extLst>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1" r:id="rId5"/>
    <p:sldLayoutId id="2147483662" r:id="rId6"/>
    <p:sldLayoutId id="2147483663" r:id="rId7"/>
    <p:sldLayoutId id="2147483664" r:id="rId8"/>
  </p:sldLayoutIdLst>
  <p:txStyles>
    <p:titleStyle>
      <a:lvl1pPr algn="ctr" defTabSz="457200" rtl="0" eaLnBrk="1" latinLnBrk="0" hangingPunct="1">
        <a:spcBef>
          <a:spcPct val="0"/>
        </a:spcBef>
        <a:buNone/>
        <a:defRPr sz="3000" kern="1200">
          <a:solidFill>
            <a:srgbClr val="1F204A"/>
          </a:solidFill>
          <a:latin typeface="+mj-lt"/>
          <a:ea typeface="+mj-ea"/>
          <a:cs typeface="+mj-cs"/>
        </a:defRPr>
      </a:lvl1pPr>
    </p:titleStyle>
    <p:bodyStyle>
      <a:lvl1pPr marL="0" indent="0" algn="l" defTabSz="457200" rtl="0" eaLnBrk="1" latinLnBrk="0" hangingPunct="1">
        <a:spcBef>
          <a:spcPct val="20000"/>
        </a:spcBef>
        <a:buFontTx/>
        <a:buNone/>
        <a:defRPr sz="2000" kern="1200">
          <a:solidFill>
            <a:srgbClr val="3879AA"/>
          </a:solidFill>
          <a:latin typeface="+mn-lt"/>
          <a:ea typeface="+mn-ea"/>
          <a:cs typeface="+mn-cs"/>
        </a:defRPr>
      </a:lvl1pPr>
      <a:lvl2pPr marL="0" indent="-216000" algn="l" defTabSz="457200" rtl="0" eaLnBrk="1" latinLnBrk="0" hangingPunct="1">
        <a:spcBef>
          <a:spcPts val="480"/>
        </a:spcBef>
        <a:buFont typeface="Arial"/>
        <a:buChar char="•"/>
        <a:defRPr sz="2000" kern="1200">
          <a:solidFill>
            <a:schemeClr val="tx1"/>
          </a:solidFill>
          <a:latin typeface="+mn-lt"/>
          <a:ea typeface="+mn-ea"/>
          <a:cs typeface="+mn-cs"/>
        </a:defRPr>
      </a:lvl2pPr>
      <a:lvl3pPr marL="0" indent="-216000" algn="l" defTabSz="457200" rtl="0" eaLnBrk="1" latinLnBrk="0" hangingPunct="1">
        <a:spcBef>
          <a:spcPct val="20000"/>
        </a:spcBef>
        <a:buFont typeface="Arial"/>
        <a:buChar char="•"/>
        <a:defRPr sz="15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cfconventions.org/faq.html#principles" TargetMode="External"/><Relationship Id="rId2" Type="http://schemas.openxmlformats.org/officeDocument/2006/relationships/hyperlink" Target="http://cfconventions.org/Data/cf-conventions/cf-conventions-1.7/cf-conventions.html#_goal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png"/><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nodc.noaa.gov/data/formats/netcdf/v2.0/index.html"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codes.wmo.int/bufr4/b/22/_042"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noc.ac.uk/files/images/story/NOC_008.jpg" TargetMode="External"/><Relationship Id="rId2" Type="http://schemas.openxmlformats.org/officeDocument/2006/relationships/hyperlink" Target="https://commons.wikimedia.org/wiki/File:CTDdeploy.jp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D421B-D3A0-004F-B898-1D6745F08885}"/>
              </a:ext>
            </a:extLst>
          </p:cNvPr>
          <p:cNvSpPr>
            <a:spLocks noGrp="1"/>
          </p:cNvSpPr>
          <p:nvPr>
            <p:ph type="ctrTitle"/>
          </p:nvPr>
        </p:nvSpPr>
        <p:spPr/>
        <p:txBody>
          <a:bodyPr>
            <a:normAutofit fontScale="90000"/>
          </a:bodyPr>
          <a:lstStyle/>
          <a:p>
            <a:r>
              <a:rPr lang="en-US" dirty="0"/>
              <a:t>CF/</a:t>
            </a:r>
            <a:r>
              <a:rPr lang="en-US" dirty="0" err="1"/>
              <a:t>NetCDF</a:t>
            </a:r>
            <a:r>
              <a:rPr lang="en-US" dirty="0"/>
              <a:t> for Marine and Oceanographic data</a:t>
            </a:r>
            <a:br>
              <a:rPr lang="en-US" dirty="0"/>
            </a:br>
            <a:endParaRPr lang="en-US" dirty="0"/>
          </a:p>
        </p:txBody>
      </p:sp>
      <p:sp>
        <p:nvSpPr>
          <p:cNvPr id="5" name="Subtitle 4">
            <a:extLst>
              <a:ext uri="{FF2B5EF4-FFF2-40B4-BE49-F238E27FC236}">
                <a16:creationId xmlns:a16="http://schemas.microsoft.com/office/drawing/2014/main" id="{B905C023-2737-C04C-A8AB-917C271302F9}"/>
              </a:ext>
            </a:extLst>
          </p:cNvPr>
          <p:cNvSpPr>
            <a:spLocks noGrp="1"/>
          </p:cNvSpPr>
          <p:nvPr>
            <p:ph type="subTitle" idx="1"/>
          </p:nvPr>
        </p:nvSpPr>
        <p:spPr>
          <a:xfrm>
            <a:off x="1371600" y="2733675"/>
            <a:ext cx="6400800" cy="1148369"/>
          </a:xfrm>
        </p:spPr>
        <p:txBody>
          <a:bodyPr>
            <a:normAutofit/>
          </a:bodyPr>
          <a:lstStyle/>
          <a:p>
            <a:r>
              <a:rPr lang="en-US" dirty="0"/>
              <a:t>David I. Berry</a:t>
            </a:r>
            <a:r>
              <a:rPr lang="en-US" baseline="30000" dirty="0"/>
              <a:t>1</a:t>
            </a:r>
            <a:r>
              <a:rPr lang="en-US" dirty="0"/>
              <a:t>, Kevin O’BRIEN</a:t>
            </a:r>
            <a:r>
              <a:rPr lang="en-US" baseline="30000" dirty="0"/>
              <a:t>2</a:t>
            </a:r>
          </a:p>
          <a:p>
            <a:endParaRPr lang="en-US" baseline="30000" dirty="0"/>
          </a:p>
          <a:p>
            <a:pPr marL="342900" indent="-342900">
              <a:buAutoNum type="arabicParenR"/>
            </a:pPr>
            <a:r>
              <a:rPr lang="en-US" sz="1200" dirty="0"/>
              <a:t>National Oceanography </a:t>
            </a:r>
            <a:r>
              <a:rPr lang="en-US" sz="1200" dirty="0" err="1"/>
              <a:t>centre</a:t>
            </a:r>
            <a:endParaRPr lang="en-US" sz="1200" dirty="0"/>
          </a:p>
          <a:p>
            <a:pPr marL="342900" indent="-342900">
              <a:buAutoNum type="arabicParenR"/>
            </a:pPr>
            <a:r>
              <a:rPr lang="en-US" sz="1200" dirty="0"/>
              <a:t>Pacific marine environmental laboratory, NOAA</a:t>
            </a:r>
          </a:p>
        </p:txBody>
      </p:sp>
    </p:spTree>
    <p:extLst>
      <p:ext uri="{BB962C8B-B14F-4D97-AF65-F5344CB8AC3E}">
        <p14:creationId xmlns:p14="http://schemas.microsoft.com/office/powerpoint/2010/main" val="3800533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F2A15-E185-234A-8D27-7025565D62DC}"/>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2ABB6195-6CA5-5A44-8E3F-08B079B6797B}"/>
              </a:ext>
            </a:extLst>
          </p:cNvPr>
          <p:cNvSpPr>
            <a:spLocks noGrp="1"/>
          </p:cNvSpPr>
          <p:nvPr>
            <p:ph idx="1"/>
          </p:nvPr>
        </p:nvSpPr>
        <p:spPr/>
        <p:txBody>
          <a:bodyPr/>
          <a:lstStyle/>
          <a:p>
            <a:pPr algn="ctr"/>
            <a:endParaRPr lang="en-GB" dirty="0"/>
          </a:p>
          <a:p>
            <a:pPr algn="ctr"/>
            <a:endParaRPr lang="en-GB" dirty="0"/>
          </a:p>
          <a:p>
            <a:pPr algn="ctr"/>
            <a:r>
              <a:rPr lang="en-GB" dirty="0"/>
              <a:t>”A primary aim for the workshop is to investigate a potential governance model for the </a:t>
            </a:r>
            <a:r>
              <a:rPr lang="en-GB" dirty="0" err="1"/>
              <a:t>netCDF</a:t>
            </a:r>
            <a:r>
              <a:rPr lang="en-GB" dirty="0"/>
              <a:t>-CF data representations to be used in WIS in a framework of collaboration with the CF community.”</a:t>
            </a:r>
            <a:br>
              <a:rPr lang="en-GB" dirty="0"/>
            </a:br>
            <a:endParaRPr lang="en-US" dirty="0"/>
          </a:p>
        </p:txBody>
      </p:sp>
    </p:spTree>
    <p:extLst>
      <p:ext uri="{BB962C8B-B14F-4D97-AF65-F5344CB8AC3E}">
        <p14:creationId xmlns:p14="http://schemas.microsoft.com/office/powerpoint/2010/main" val="2345934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5FBA7-00AB-BC46-9D55-976EC4617826}"/>
              </a:ext>
            </a:extLst>
          </p:cNvPr>
          <p:cNvSpPr>
            <a:spLocks noGrp="1"/>
          </p:cNvSpPr>
          <p:nvPr>
            <p:ph type="title"/>
          </p:nvPr>
        </p:nvSpPr>
        <p:spPr/>
        <p:txBody>
          <a:bodyPr/>
          <a:lstStyle/>
          <a:p>
            <a:r>
              <a:rPr lang="en-US" dirty="0"/>
              <a:t>Outline</a:t>
            </a:r>
          </a:p>
        </p:txBody>
      </p:sp>
      <p:sp>
        <p:nvSpPr>
          <p:cNvPr id="3" name="Content Placeholder 2">
            <a:extLst>
              <a:ext uri="{FF2B5EF4-FFF2-40B4-BE49-F238E27FC236}">
                <a16:creationId xmlns:a16="http://schemas.microsoft.com/office/drawing/2014/main" id="{8E5D379D-C8B9-D645-A133-BA6620CE2154}"/>
              </a:ext>
            </a:extLst>
          </p:cNvPr>
          <p:cNvSpPr>
            <a:spLocks noGrp="1"/>
          </p:cNvSpPr>
          <p:nvPr>
            <p:ph idx="1"/>
          </p:nvPr>
        </p:nvSpPr>
        <p:spPr>
          <a:xfrm>
            <a:off x="457200" y="1200151"/>
            <a:ext cx="8229600" cy="3394472"/>
          </a:xfrm>
        </p:spPr>
        <p:txBody>
          <a:bodyPr>
            <a:normAutofit/>
          </a:bodyPr>
          <a:lstStyle/>
          <a:p>
            <a:r>
              <a:rPr lang="en-US" sz="1800" dirty="0"/>
              <a:t>Background</a:t>
            </a:r>
          </a:p>
          <a:p>
            <a:pPr lvl="1"/>
            <a:r>
              <a:rPr lang="en-US" sz="1800" dirty="0"/>
              <a:t>Why </a:t>
            </a:r>
            <a:r>
              <a:rPr lang="en-US" sz="1800" dirty="0" err="1"/>
              <a:t>NetCDF</a:t>
            </a:r>
            <a:endParaRPr lang="en-US" sz="1800" dirty="0"/>
          </a:p>
          <a:p>
            <a:pPr lvl="1"/>
            <a:r>
              <a:rPr lang="en-US" sz="1800" dirty="0"/>
              <a:t>CF conventions</a:t>
            </a:r>
          </a:p>
          <a:p>
            <a:pPr lvl="1"/>
            <a:endParaRPr lang="en-US" sz="1800" dirty="0"/>
          </a:p>
          <a:p>
            <a:r>
              <a:rPr lang="en-US" sz="1800" dirty="0"/>
              <a:t>Observation sources and </a:t>
            </a:r>
            <a:r>
              <a:rPr lang="en-US" sz="1800" dirty="0" err="1"/>
              <a:t>NetCDF</a:t>
            </a:r>
            <a:r>
              <a:rPr lang="en-US" sz="1800" dirty="0"/>
              <a:t> layouts</a:t>
            </a:r>
          </a:p>
          <a:p>
            <a:pPr lvl="1"/>
            <a:endParaRPr lang="en-US" sz="1800" dirty="0"/>
          </a:p>
          <a:p>
            <a:r>
              <a:rPr lang="en-US" sz="1800" dirty="0"/>
              <a:t>Potential issue </a:t>
            </a:r>
          </a:p>
          <a:p>
            <a:endParaRPr lang="en-US" sz="1800" dirty="0"/>
          </a:p>
          <a:p>
            <a:r>
              <a:rPr lang="en-US" sz="1800" dirty="0"/>
              <a:t>Potential solutions / recommendations</a:t>
            </a:r>
          </a:p>
        </p:txBody>
      </p:sp>
    </p:spTree>
    <p:extLst>
      <p:ext uri="{BB962C8B-B14F-4D97-AF65-F5344CB8AC3E}">
        <p14:creationId xmlns:p14="http://schemas.microsoft.com/office/powerpoint/2010/main" val="31150360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796D2-F9AC-8C46-9E64-31750CB6E066}"/>
              </a:ext>
            </a:extLst>
          </p:cNvPr>
          <p:cNvSpPr>
            <a:spLocks noGrp="1"/>
          </p:cNvSpPr>
          <p:nvPr>
            <p:ph type="title"/>
          </p:nvPr>
        </p:nvSpPr>
        <p:spPr/>
        <p:txBody>
          <a:bodyPr/>
          <a:lstStyle/>
          <a:p>
            <a:r>
              <a:rPr lang="en-US" dirty="0"/>
              <a:t>Background – why </a:t>
            </a:r>
            <a:r>
              <a:rPr lang="en-US" dirty="0" err="1"/>
              <a:t>NetCDF</a:t>
            </a:r>
            <a:endParaRPr lang="en-US" dirty="0"/>
          </a:p>
        </p:txBody>
      </p:sp>
      <p:sp>
        <p:nvSpPr>
          <p:cNvPr id="3" name="Content Placeholder 2">
            <a:extLst>
              <a:ext uri="{FF2B5EF4-FFF2-40B4-BE49-F238E27FC236}">
                <a16:creationId xmlns:a16="http://schemas.microsoft.com/office/drawing/2014/main" id="{24153B7D-18BA-5B41-8446-36AA871C97C0}"/>
              </a:ext>
            </a:extLst>
          </p:cNvPr>
          <p:cNvSpPr>
            <a:spLocks noGrp="1"/>
          </p:cNvSpPr>
          <p:nvPr>
            <p:ph idx="1"/>
          </p:nvPr>
        </p:nvSpPr>
        <p:spPr/>
        <p:txBody>
          <a:bodyPr>
            <a:normAutofit/>
          </a:bodyPr>
          <a:lstStyle/>
          <a:p>
            <a:r>
              <a:rPr lang="en-US" sz="1800" dirty="0"/>
              <a:t>Summarized nicely by the WOCE (World Ocean Circulation Experiment)</a:t>
            </a:r>
          </a:p>
          <a:p>
            <a:endParaRPr lang="en-US" sz="1800" dirty="0"/>
          </a:p>
          <a:p>
            <a:pPr marL="342900" lvl="1" indent="0" algn="just">
              <a:buNone/>
            </a:pPr>
            <a:r>
              <a:rPr lang="en-GB" sz="1400" dirty="0"/>
              <a:t>“All of the WOCE Global Data is now in </a:t>
            </a:r>
            <a:r>
              <a:rPr lang="en-GB" sz="1400" dirty="0" err="1"/>
              <a:t>netCDF</a:t>
            </a:r>
            <a:r>
              <a:rPr lang="en-GB" sz="1400" dirty="0"/>
              <a:t> format. </a:t>
            </a:r>
            <a:r>
              <a:rPr lang="en-GB" sz="1400" dirty="0">
                <a:solidFill>
                  <a:srgbClr val="FF0000"/>
                </a:solidFill>
              </a:rPr>
              <a:t>This format has many advantages, the most important of which is that it is self-describing, meaning that software packages can directly read the data and determine its structure, the variable names and essential metadata such as the units.</a:t>
            </a:r>
            <a:r>
              <a:rPr lang="en-GB" sz="1400" dirty="0"/>
              <a:t> This </a:t>
            </a:r>
            <a:r>
              <a:rPr lang="en-GB" sz="1400" dirty="0">
                <a:solidFill>
                  <a:srgbClr val="FF0000"/>
                </a:solidFill>
              </a:rPr>
              <a:t>self-describing</a:t>
            </a:r>
            <a:r>
              <a:rPr lang="en-GB" sz="1400" dirty="0"/>
              <a:t> aspect of </a:t>
            </a:r>
            <a:r>
              <a:rPr lang="en-GB" sz="1400" dirty="0" err="1"/>
              <a:t>netCDF</a:t>
            </a:r>
            <a:r>
              <a:rPr lang="en-GB" sz="1400" dirty="0"/>
              <a:t> file format means that the information needed to ensure accurate work (reduce the incidence of errors) is available with the data itself. Secondly, it means that programs described below can examine a </a:t>
            </a:r>
            <a:r>
              <a:rPr lang="en-GB" sz="1400" dirty="0" err="1"/>
              <a:t>netCDF</a:t>
            </a:r>
            <a:r>
              <a:rPr lang="en-GB" sz="1400" dirty="0"/>
              <a:t> file and generate the code needed to read the file whether it be </a:t>
            </a:r>
            <a:r>
              <a:rPr lang="en-GB" sz="1400" dirty="0">
                <a:solidFill>
                  <a:srgbClr val="FF0000"/>
                </a:solidFill>
              </a:rPr>
              <a:t>Fortran, C/C++, JAVA or PERL</a:t>
            </a:r>
            <a:r>
              <a:rPr lang="en-GB" sz="1400" dirty="0"/>
              <a:t>. </a:t>
            </a:r>
            <a:r>
              <a:rPr lang="en-GB" sz="1400" dirty="0">
                <a:solidFill>
                  <a:srgbClr val="FF0000"/>
                </a:solidFill>
              </a:rPr>
              <a:t>Thirdly, plotting and analysis packages</a:t>
            </a:r>
            <a:r>
              <a:rPr lang="en-GB" sz="1400" dirty="0"/>
              <a:t> (e.g. Ferret, IDL, </a:t>
            </a:r>
            <a:r>
              <a:rPr lang="en-GB" sz="1400" dirty="0" err="1"/>
              <a:t>Matlab</a:t>
            </a:r>
            <a:r>
              <a:rPr lang="en-GB" sz="1400" dirty="0"/>
              <a:t>) can </a:t>
            </a:r>
            <a:r>
              <a:rPr lang="en-GB" sz="1400" dirty="0">
                <a:solidFill>
                  <a:srgbClr val="FF0000"/>
                </a:solidFill>
              </a:rPr>
              <a:t>directly read the </a:t>
            </a:r>
            <a:r>
              <a:rPr lang="en-GB" sz="1400" dirty="0" err="1">
                <a:solidFill>
                  <a:srgbClr val="FF0000"/>
                </a:solidFill>
              </a:rPr>
              <a:t>netCDF</a:t>
            </a:r>
            <a:r>
              <a:rPr lang="en-GB" sz="1400" dirty="0">
                <a:solidFill>
                  <a:srgbClr val="FF0000"/>
                </a:solidFill>
              </a:rPr>
              <a:t> files for plotting or analysis.</a:t>
            </a:r>
            <a:r>
              <a:rPr lang="en-GB" sz="1400" dirty="0"/>
              <a:t>”</a:t>
            </a:r>
          </a:p>
          <a:p>
            <a:pPr marL="342900" lvl="1" indent="0" algn="just">
              <a:buNone/>
            </a:pPr>
            <a:endParaRPr lang="en-GB" sz="1400" dirty="0"/>
          </a:p>
          <a:p>
            <a:pPr algn="just"/>
            <a:r>
              <a:rPr lang="en-GB" sz="1000" dirty="0"/>
              <a:t>https://</a:t>
            </a:r>
            <a:r>
              <a:rPr lang="en-GB" sz="1000" dirty="0" err="1"/>
              <a:t>www.nodc.noaa.gov</a:t>
            </a:r>
            <a:r>
              <a:rPr lang="en-GB" sz="1000" dirty="0"/>
              <a:t>/</a:t>
            </a:r>
            <a:r>
              <a:rPr lang="en-GB" sz="1000" dirty="0" err="1"/>
              <a:t>woce</a:t>
            </a:r>
            <a:r>
              <a:rPr lang="en-GB" sz="1000" dirty="0"/>
              <a:t>/woce_v3/wocedata_1/</a:t>
            </a:r>
            <a:r>
              <a:rPr lang="en-GB" sz="1000" dirty="0" err="1"/>
              <a:t>cmdac</a:t>
            </a:r>
            <a:r>
              <a:rPr lang="en-GB" sz="1000" dirty="0"/>
              <a:t>/primer/</a:t>
            </a:r>
            <a:r>
              <a:rPr lang="en-GB" sz="1000" dirty="0" err="1"/>
              <a:t>why.htm</a:t>
            </a:r>
            <a:endParaRPr lang="en-GB" sz="1000" dirty="0"/>
          </a:p>
        </p:txBody>
      </p:sp>
    </p:spTree>
    <p:extLst>
      <p:ext uri="{BB962C8B-B14F-4D97-AF65-F5344CB8AC3E}">
        <p14:creationId xmlns:p14="http://schemas.microsoft.com/office/powerpoint/2010/main" val="2898292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47379-2E60-A84F-B640-B502C7B9CF3C}"/>
              </a:ext>
            </a:extLst>
          </p:cNvPr>
          <p:cNvSpPr>
            <a:spLocks noGrp="1"/>
          </p:cNvSpPr>
          <p:nvPr>
            <p:ph type="title"/>
          </p:nvPr>
        </p:nvSpPr>
        <p:spPr/>
        <p:txBody>
          <a:bodyPr/>
          <a:lstStyle/>
          <a:p>
            <a:r>
              <a:rPr lang="en-US" dirty="0"/>
              <a:t>Background – why </a:t>
            </a:r>
            <a:r>
              <a:rPr lang="en-US" dirty="0" err="1"/>
              <a:t>NetCDF</a:t>
            </a:r>
            <a:endParaRPr lang="en-US" dirty="0"/>
          </a:p>
        </p:txBody>
      </p:sp>
      <p:sp>
        <p:nvSpPr>
          <p:cNvPr id="3" name="Content Placeholder 2">
            <a:extLst>
              <a:ext uri="{FF2B5EF4-FFF2-40B4-BE49-F238E27FC236}">
                <a16:creationId xmlns:a16="http://schemas.microsoft.com/office/drawing/2014/main" id="{06882BDB-E004-084B-B7D0-E2BD6153E16B}"/>
              </a:ext>
            </a:extLst>
          </p:cNvPr>
          <p:cNvSpPr>
            <a:spLocks noGrp="1"/>
          </p:cNvSpPr>
          <p:nvPr>
            <p:ph idx="1"/>
          </p:nvPr>
        </p:nvSpPr>
        <p:spPr/>
        <p:txBody>
          <a:bodyPr>
            <a:normAutofit/>
          </a:bodyPr>
          <a:lstStyle/>
          <a:p>
            <a:r>
              <a:rPr lang="en-US" sz="1100" dirty="0"/>
              <a:t>Self describing format</a:t>
            </a:r>
          </a:p>
          <a:p>
            <a:pPr lvl="1"/>
            <a:r>
              <a:rPr lang="en-US" sz="1100" dirty="0"/>
              <a:t>Scale, offset, units</a:t>
            </a:r>
          </a:p>
          <a:p>
            <a:pPr lvl="1"/>
            <a:r>
              <a:rPr lang="en-US" sz="1100" dirty="0"/>
              <a:t>Attributes (missing values, units, related variables </a:t>
            </a:r>
            <a:r>
              <a:rPr lang="en-US" sz="1100" dirty="0" err="1"/>
              <a:t>etc</a:t>
            </a:r>
            <a:r>
              <a:rPr lang="en-US" sz="1100" dirty="0"/>
              <a:t>)</a:t>
            </a:r>
          </a:p>
          <a:p>
            <a:r>
              <a:rPr lang="en-US" sz="1100" dirty="0"/>
              <a:t>APIs available for many programming languages, e.g.</a:t>
            </a:r>
          </a:p>
          <a:p>
            <a:pPr lvl="1"/>
            <a:r>
              <a:rPr lang="en-US" sz="1100" dirty="0"/>
              <a:t>C / C++</a:t>
            </a:r>
          </a:p>
          <a:p>
            <a:pPr lvl="1"/>
            <a:r>
              <a:rPr lang="en-US" sz="1100" dirty="0"/>
              <a:t>Fortran</a:t>
            </a:r>
          </a:p>
          <a:p>
            <a:pPr lvl="1"/>
            <a:r>
              <a:rPr lang="en-US" sz="1100" dirty="0"/>
              <a:t>Python</a:t>
            </a:r>
          </a:p>
          <a:p>
            <a:r>
              <a:rPr lang="en-US" sz="1100" dirty="0"/>
              <a:t>Wide support in different analysis packages</a:t>
            </a:r>
          </a:p>
          <a:p>
            <a:pPr lvl="1"/>
            <a:r>
              <a:rPr lang="en-US" sz="1100" dirty="0" err="1"/>
              <a:t>Matlab</a:t>
            </a:r>
            <a:endParaRPr lang="en-US" sz="1100" dirty="0"/>
          </a:p>
          <a:p>
            <a:pPr lvl="1"/>
            <a:r>
              <a:rPr lang="en-US" sz="1100" dirty="0"/>
              <a:t>Ferret</a:t>
            </a:r>
          </a:p>
          <a:p>
            <a:pPr lvl="1"/>
            <a:r>
              <a:rPr lang="en-US" sz="1100" dirty="0"/>
              <a:t>IDL</a:t>
            </a:r>
          </a:p>
          <a:p>
            <a:pPr lvl="1"/>
            <a:r>
              <a:rPr lang="en-US" sz="1100" dirty="0"/>
              <a:t>R</a:t>
            </a:r>
          </a:p>
          <a:p>
            <a:r>
              <a:rPr lang="en-US" sz="1100" dirty="0"/>
              <a:t>Flexible</a:t>
            </a:r>
          </a:p>
        </p:txBody>
      </p:sp>
    </p:spTree>
    <p:extLst>
      <p:ext uri="{BB962C8B-B14F-4D97-AF65-F5344CB8AC3E}">
        <p14:creationId xmlns:p14="http://schemas.microsoft.com/office/powerpoint/2010/main" val="3534632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47379-2E60-A84F-B640-B502C7B9CF3C}"/>
              </a:ext>
            </a:extLst>
          </p:cNvPr>
          <p:cNvSpPr>
            <a:spLocks noGrp="1"/>
          </p:cNvSpPr>
          <p:nvPr>
            <p:ph type="title"/>
          </p:nvPr>
        </p:nvSpPr>
        <p:spPr/>
        <p:txBody>
          <a:bodyPr/>
          <a:lstStyle/>
          <a:p>
            <a:r>
              <a:rPr lang="en-US" dirty="0"/>
              <a:t>Background – why </a:t>
            </a:r>
            <a:r>
              <a:rPr lang="en-US" dirty="0" err="1"/>
              <a:t>NetCDF</a:t>
            </a:r>
            <a:endParaRPr lang="en-US" dirty="0"/>
          </a:p>
        </p:txBody>
      </p:sp>
      <p:sp>
        <p:nvSpPr>
          <p:cNvPr id="3" name="Content Placeholder 2">
            <a:extLst>
              <a:ext uri="{FF2B5EF4-FFF2-40B4-BE49-F238E27FC236}">
                <a16:creationId xmlns:a16="http://schemas.microsoft.com/office/drawing/2014/main" id="{06882BDB-E004-084B-B7D0-E2BD6153E16B}"/>
              </a:ext>
            </a:extLst>
          </p:cNvPr>
          <p:cNvSpPr>
            <a:spLocks noGrp="1"/>
          </p:cNvSpPr>
          <p:nvPr>
            <p:ph idx="1"/>
          </p:nvPr>
        </p:nvSpPr>
        <p:spPr/>
        <p:txBody>
          <a:bodyPr>
            <a:normAutofit/>
          </a:bodyPr>
          <a:lstStyle/>
          <a:p>
            <a:r>
              <a:rPr lang="en-US" sz="1100" dirty="0"/>
              <a:t>Self describing format</a:t>
            </a:r>
          </a:p>
          <a:p>
            <a:pPr lvl="1"/>
            <a:r>
              <a:rPr lang="en-US" sz="1100" dirty="0"/>
              <a:t>Scale, offset, units</a:t>
            </a:r>
          </a:p>
          <a:p>
            <a:pPr lvl="1"/>
            <a:r>
              <a:rPr lang="en-US" sz="1100" dirty="0"/>
              <a:t>Attributes (missing values, units, related variables </a:t>
            </a:r>
            <a:r>
              <a:rPr lang="en-US" sz="1100" dirty="0" err="1"/>
              <a:t>etc</a:t>
            </a:r>
            <a:r>
              <a:rPr lang="en-US" sz="1100" dirty="0"/>
              <a:t>)</a:t>
            </a:r>
          </a:p>
          <a:p>
            <a:r>
              <a:rPr lang="en-US" sz="1100" dirty="0"/>
              <a:t>APIs available for many programming languages, e.g.</a:t>
            </a:r>
          </a:p>
          <a:p>
            <a:pPr lvl="1"/>
            <a:r>
              <a:rPr lang="en-US" sz="1100" dirty="0"/>
              <a:t>C / C++</a:t>
            </a:r>
          </a:p>
          <a:p>
            <a:pPr lvl="1"/>
            <a:r>
              <a:rPr lang="en-US" sz="1100" dirty="0"/>
              <a:t>Fortran</a:t>
            </a:r>
          </a:p>
          <a:p>
            <a:pPr lvl="1"/>
            <a:r>
              <a:rPr lang="en-US" sz="1100" dirty="0"/>
              <a:t>Python</a:t>
            </a:r>
          </a:p>
          <a:p>
            <a:r>
              <a:rPr lang="en-US" sz="1100" dirty="0"/>
              <a:t>Wide support in different analysis packages</a:t>
            </a:r>
          </a:p>
          <a:p>
            <a:pPr lvl="1"/>
            <a:r>
              <a:rPr lang="en-US" sz="1100" dirty="0" err="1"/>
              <a:t>Matlab</a:t>
            </a:r>
            <a:endParaRPr lang="en-US" sz="1100" dirty="0"/>
          </a:p>
          <a:p>
            <a:pPr lvl="1"/>
            <a:r>
              <a:rPr lang="en-US" sz="1100" dirty="0"/>
              <a:t>Ferret</a:t>
            </a:r>
          </a:p>
          <a:p>
            <a:pPr lvl="1"/>
            <a:r>
              <a:rPr lang="en-US" sz="1100" dirty="0"/>
              <a:t>IDL</a:t>
            </a:r>
          </a:p>
          <a:p>
            <a:pPr lvl="1"/>
            <a:r>
              <a:rPr lang="en-US" sz="1100" dirty="0"/>
              <a:t>R</a:t>
            </a:r>
          </a:p>
          <a:p>
            <a:r>
              <a:rPr lang="en-US" sz="1100" dirty="0">
                <a:solidFill>
                  <a:srgbClr val="FF0000"/>
                </a:solidFill>
              </a:rPr>
              <a:t>Flexible</a:t>
            </a:r>
          </a:p>
        </p:txBody>
      </p:sp>
    </p:spTree>
    <p:extLst>
      <p:ext uri="{BB962C8B-B14F-4D97-AF65-F5344CB8AC3E}">
        <p14:creationId xmlns:p14="http://schemas.microsoft.com/office/powerpoint/2010/main" val="1269836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F54C5-F14E-7B43-A651-348FC3FD159C}"/>
              </a:ext>
            </a:extLst>
          </p:cNvPr>
          <p:cNvSpPr>
            <a:spLocks noGrp="1"/>
          </p:cNvSpPr>
          <p:nvPr>
            <p:ph type="title"/>
          </p:nvPr>
        </p:nvSpPr>
        <p:spPr/>
        <p:txBody>
          <a:bodyPr>
            <a:normAutofit/>
          </a:bodyPr>
          <a:lstStyle/>
          <a:p>
            <a:r>
              <a:rPr lang="en-US" sz="2800" dirty="0"/>
              <a:t>CF Conventions</a:t>
            </a:r>
          </a:p>
        </p:txBody>
      </p:sp>
      <p:sp>
        <p:nvSpPr>
          <p:cNvPr id="3" name="Content Placeholder 2">
            <a:extLst>
              <a:ext uri="{FF2B5EF4-FFF2-40B4-BE49-F238E27FC236}">
                <a16:creationId xmlns:a16="http://schemas.microsoft.com/office/drawing/2014/main" id="{201423EA-556D-0F4E-9F6E-33B5C4CE1700}"/>
              </a:ext>
            </a:extLst>
          </p:cNvPr>
          <p:cNvSpPr>
            <a:spLocks noGrp="1"/>
          </p:cNvSpPr>
          <p:nvPr>
            <p:ph idx="1"/>
          </p:nvPr>
        </p:nvSpPr>
        <p:spPr/>
        <p:txBody>
          <a:bodyPr>
            <a:normAutofit/>
          </a:bodyPr>
          <a:lstStyle/>
          <a:p>
            <a:pPr marL="342900" lvl="1" indent="0">
              <a:buNone/>
            </a:pPr>
            <a:r>
              <a:rPr lang="en-GB" sz="1400" dirty="0"/>
              <a:t>“The purpose of the CF conventions is to require conforming datasets to contain sufficient metadata that they are self-describing in the sense that each variable in the file has an associated description of what it represents, including physical units if appropriate, and that each value can be located in space (relative to earth-based coordinates) and time.”</a:t>
            </a:r>
          </a:p>
          <a:p>
            <a:endParaRPr lang="en-GB" sz="1400" dirty="0"/>
          </a:p>
          <a:p>
            <a:r>
              <a:rPr lang="en-GB" sz="1400" dirty="0"/>
              <a:t>Source: </a:t>
            </a:r>
            <a:r>
              <a:rPr lang="en-GB" sz="1400" dirty="0">
                <a:hlinkClick r:id="rId2"/>
              </a:rPr>
              <a:t>http://cfconventions.org/Data/cf-conventions/cf-conventions-1.7/cf-conventions.html#_goals</a:t>
            </a:r>
            <a:endParaRPr lang="en-GB" sz="1400" dirty="0"/>
          </a:p>
          <a:p>
            <a:endParaRPr lang="en-GB" sz="1400" dirty="0"/>
          </a:p>
          <a:p>
            <a:pPr marL="342900" lvl="1" indent="0">
              <a:buNone/>
            </a:pPr>
            <a:r>
              <a:rPr lang="en-GB" sz="1400" dirty="0"/>
              <a:t>“Principles of CF include self-describing data (no external tables needed for understanding); metadata equally readable by humans and software; minimum redundancy and maximum simplicity; and a development process focusing on existing needs.”</a:t>
            </a:r>
          </a:p>
          <a:p>
            <a:endParaRPr lang="en-GB" sz="1400" dirty="0"/>
          </a:p>
          <a:p>
            <a:r>
              <a:rPr lang="en-GB" sz="1400" dirty="0"/>
              <a:t>Source: </a:t>
            </a:r>
            <a:r>
              <a:rPr lang="en-GB" sz="1400" dirty="0">
                <a:hlinkClick r:id="rId3"/>
              </a:rPr>
              <a:t>http://cfconventions.org/faq.html#principles</a:t>
            </a:r>
            <a:endParaRPr lang="en-GB" sz="1400" dirty="0"/>
          </a:p>
          <a:p>
            <a:endParaRPr lang="en-US" sz="1400" dirty="0"/>
          </a:p>
        </p:txBody>
      </p:sp>
    </p:spTree>
    <p:extLst>
      <p:ext uri="{BB962C8B-B14F-4D97-AF65-F5344CB8AC3E}">
        <p14:creationId xmlns:p14="http://schemas.microsoft.com/office/powerpoint/2010/main" val="2016281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956F0-942F-0944-A847-A98CAE871BB9}"/>
              </a:ext>
            </a:extLst>
          </p:cNvPr>
          <p:cNvSpPr>
            <a:spLocks noGrp="1"/>
          </p:cNvSpPr>
          <p:nvPr>
            <p:ph type="title"/>
          </p:nvPr>
        </p:nvSpPr>
        <p:spPr/>
        <p:txBody>
          <a:bodyPr/>
          <a:lstStyle/>
          <a:p>
            <a:r>
              <a:rPr lang="en-US" dirty="0"/>
              <a:t>CF Conventions - comments</a:t>
            </a:r>
          </a:p>
        </p:txBody>
      </p:sp>
      <p:sp>
        <p:nvSpPr>
          <p:cNvPr id="3" name="Content Placeholder 2">
            <a:extLst>
              <a:ext uri="{FF2B5EF4-FFF2-40B4-BE49-F238E27FC236}">
                <a16:creationId xmlns:a16="http://schemas.microsoft.com/office/drawing/2014/main" id="{8DCFD902-C302-9146-A305-73F69C04A513}"/>
              </a:ext>
            </a:extLst>
          </p:cNvPr>
          <p:cNvSpPr>
            <a:spLocks noGrp="1"/>
          </p:cNvSpPr>
          <p:nvPr>
            <p:ph idx="1"/>
          </p:nvPr>
        </p:nvSpPr>
        <p:spPr/>
        <p:txBody>
          <a:bodyPr>
            <a:normAutofit/>
          </a:bodyPr>
          <a:lstStyle/>
          <a:p>
            <a:r>
              <a:rPr lang="en-US" sz="1800" dirty="0"/>
              <a:t>CF Conventions initially aimed at model data, i.e. gridded fields containing </a:t>
            </a:r>
            <a:r>
              <a:rPr lang="en-US" sz="1800" dirty="0" err="1"/>
              <a:t>spatio</a:t>
            </a:r>
            <a:r>
              <a:rPr lang="en-US" sz="1800" dirty="0"/>
              <a:t>-temporal means and related statistics.</a:t>
            </a:r>
          </a:p>
          <a:p>
            <a:endParaRPr lang="en-US" sz="1800" dirty="0"/>
          </a:p>
          <a:p>
            <a:r>
              <a:rPr lang="en-US" sz="1800" dirty="0"/>
              <a:t>Most oceanographic (and other) observational data point observations (including series of points), sometimes temporal averages.</a:t>
            </a:r>
          </a:p>
          <a:p>
            <a:endParaRPr lang="en-US" sz="1800" dirty="0"/>
          </a:p>
          <a:p>
            <a:r>
              <a:rPr lang="en-US" sz="1800" dirty="0"/>
              <a:t>Recent versions of CF conventions (since 2011, v1.6) contain Discrete Sampling Geometries, allowing these observations to conform to the CF conventions.</a:t>
            </a:r>
          </a:p>
        </p:txBody>
      </p:sp>
    </p:spTree>
    <p:extLst>
      <p:ext uri="{BB962C8B-B14F-4D97-AF65-F5344CB8AC3E}">
        <p14:creationId xmlns:p14="http://schemas.microsoft.com/office/powerpoint/2010/main" val="3974673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7DAE3-BC6A-B04B-977C-90E0EC6543A2}"/>
              </a:ext>
            </a:extLst>
          </p:cNvPr>
          <p:cNvSpPr>
            <a:spLocks noGrp="1"/>
          </p:cNvSpPr>
          <p:nvPr>
            <p:ph type="title"/>
          </p:nvPr>
        </p:nvSpPr>
        <p:spPr/>
        <p:txBody>
          <a:bodyPr/>
          <a:lstStyle/>
          <a:p>
            <a:pPr algn="l"/>
            <a:r>
              <a:rPr lang="en-US" dirty="0"/>
              <a:t>Observation types</a:t>
            </a:r>
          </a:p>
        </p:txBody>
      </p:sp>
      <p:pic>
        <p:nvPicPr>
          <p:cNvPr id="7" name="Picture 6">
            <a:extLst>
              <a:ext uri="{FF2B5EF4-FFF2-40B4-BE49-F238E27FC236}">
                <a16:creationId xmlns:a16="http://schemas.microsoft.com/office/drawing/2014/main" id="{10454023-7615-8A46-8652-6E6991AB998C}"/>
              </a:ext>
            </a:extLst>
          </p:cNvPr>
          <p:cNvPicPr>
            <a:picLocks noChangeAspect="1"/>
          </p:cNvPicPr>
          <p:nvPr/>
        </p:nvPicPr>
        <p:blipFill>
          <a:blip r:embed="rId3"/>
          <a:stretch>
            <a:fillRect/>
          </a:stretch>
        </p:blipFill>
        <p:spPr>
          <a:xfrm>
            <a:off x="4812677" y="2423802"/>
            <a:ext cx="3543300" cy="2495074"/>
          </a:xfrm>
          <a:prstGeom prst="rect">
            <a:avLst/>
          </a:prstGeom>
        </p:spPr>
      </p:pic>
      <p:pic>
        <p:nvPicPr>
          <p:cNvPr id="9" name="Picture 8">
            <a:extLst>
              <a:ext uri="{FF2B5EF4-FFF2-40B4-BE49-F238E27FC236}">
                <a16:creationId xmlns:a16="http://schemas.microsoft.com/office/drawing/2014/main" id="{3A32317D-E417-3440-BAC8-9A9C7033530D}"/>
              </a:ext>
            </a:extLst>
          </p:cNvPr>
          <p:cNvPicPr>
            <a:picLocks noChangeAspect="1"/>
          </p:cNvPicPr>
          <p:nvPr/>
        </p:nvPicPr>
        <p:blipFill>
          <a:blip r:embed="rId4"/>
          <a:stretch>
            <a:fillRect/>
          </a:stretch>
        </p:blipFill>
        <p:spPr>
          <a:xfrm>
            <a:off x="1363436" y="1403220"/>
            <a:ext cx="2107747" cy="3515656"/>
          </a:xfrm>
          <a:prstGeom prst="rect">
            <a:avLst/>
          </a:prstGeom>
        </p:spPr>
      </p:pic>
      <p:pic>
        <p:nvPicPr>
          <p:cNvPr id="11" name="Picture 10">
            <a:extLst>
              <a:ext uri="{FF2B5EF4-FFF2-40B4-BE49-F238E27FC236}">
                <a16:creationId xmlns:a16="http://schemas.microsoft.com/office/drawing/2014/main" id="{AE720A97-0C95-234A-89A8-A34FB774DFF9}"/>
              </a:ext>
            </a:extLst>
          </p:cNvPr>
          <p:cNvPicPr>
            <a:picLocks noChangeAspect="1"/>
          </p:cNvPicPr>
          <p:nvPr/>
        </p:nvPicPr>
        <p:blipFill>
          <a:blip r:embed="rId5"/>
          <a:stretch>
            <a:fillRect/>
          </a:stretch>
        </p:blipFill>
        <p:spPr>
          <a:xfrm>
            <a:off x="4572000" y="431134"/>
            <a:ext cx="4345102" cy="1748903"/>
          </a:xfrm>
          <a:prstGeom prst="rect">
            <a:avLst/>
          </a:prstGeom>
        </p:spPr>
      </p:pic>
      <p:pic>
        <p:nvPicPr>
          <p:cNvPr id="5" name="Picture 4">
            <a:extLst>
              <a:ext uri="{FF2B5EF4-FFF2-40B4-BE49-F238E27FC236}">
                <a16:creationId xmlns:a16="http://schemas.microsoft.com/office/drawing/2014/main" id="{A5DD5A53-3C0D-164C-9DFF-37945CF4B017}"/>
              </a:ext>
            </a:extLst>
          </p:cNvPr>
          <p:cNvPicPr>
            <a:picLocks noChangeAspect="1"/>
          </p:cNvPicPr>
          <p:nvPr/>
        </p:nvPicPr>
        <p:blipFill>
          <a:blip r:embed="rId6"/>
          <a:stretch>
            <a:fillRect/>
          </a:stretch>
        </p:blipFill>
        <p:spPr>
          <a:xfrm>
            <a:off x="1363436" y="1391376"/>
            <a:ext cx="2107747" cy="1577321"/>
          </a:xfrm>
          <a:prstGeom prst="rect">
            <a:avLst/>
          </a:prstGeom>
        </p:spPr>
      </p:pic>
    </p:spTree>
    <p:extLst>
      <p:ext uri="{BB962C8B-B14F-4D97-AF65-F5344CB8AC3E}">
        <p14:creationId xmlns:p14="http://schemas.microsoft.com/office/powerpoint/2010/main" val="3281751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D6D3B-7754-CF4D-91CE-E8F14F3F2EE3}"/>
              </a:ext>
            </a:extLst>
          </p:cNvPr>
          <p:cNvSpPr>
            <a:spLocks noGrp="1"/>
          </p:cNvSpPr>
          <p:nvPr>
            <p:ph type="title"/>
          </p:nvPr>
        </p:nvSpPr>
        <p:spPr/>
        <p:txBody>
          <a:bodyPr>
            <a:normAutofit fontScale="90000"/>
          </a:bodyPr>
          <a:lstStyle/>
          <a:p>
            <a:r>
              <a:rPr lang="en-US" dirty="0"/>
              <a:t>Observation (feature) types – discrete geometries</a:t>
            </a:r>
          </a:p>
        </p:txBody>
      </p:sp>
      <p:graphicFrame>
        <p:nvGraphicFramePr>
          <p:cNvPr id="4" name="Content Placeholder 3">
            <a:extLst>
              <a:ext uri="{FF2B5EF4-FFF2-40B4-BE49-F238E27FC236}">
                <a16:creationId xmlns:a16="http://schemas.microsoft.com/office/drawing/2014/main" id="{0890E30F-4DAF-F548-AC02-03CF928186F6}"/>
              </a:ext>
            </a:extLst>
          </p:cNvPr>
          <p:cNvGraphicFramePr>
            <a:graphicFrameLocks noGrp="1"/>
          </p:cNvGraphicFramePr>
          <p:nvPr>
            <p:ph idx="1"/>
            <p:extLst>
              <p:ext uri="{D42A27DB-BD31-4B8C-83A1-F6EECF244321}">
                <p14:modId xmlns:p14="http://schemas.microsoft.com/office/powerpoint/2010/main" val="3768041502"/>
              </p:ext>
            </p:extLst>
          </p:nvPr>
        </p:nvGraphicFramePr>
        <p:xfrm>
          <a:off x="628650" y="1268016"/>
          <a:ext cx="7886700" cy="3040380"/>
        </p:xfrm>
        <a:graphic>
          <a:graphicData uri="http://schemas.openxmlformats.org/drawingml/2006/table">
            <a:tbl>
              <a:tblPr firstRow="1" bandRow="1">
                <a:tableStyleId>{5C22544A-7EE6-4342-B048-85BDC9FD1C3A}</a:tableStyleId>
              </a:tblPr>
              <a:tblGrid>
                <a:gridCol w="1673678">
                  <a:extLst>
                    <a:ext uri="{9D8B030D-6E8A-4147-A177-3AD203B41FA5}">
                      <a16:colId xmlns:a16="http://schemas.microsoft.com/office/drawing/2014/main" val="548478954"/>
                    </a:ext>
                  </a:extLst>
                </a:gridCol>
                <a:gridCol w="2351315">
                  <a:extLst>
                    <a:ext uri="{9D8B030D-6E8A-4147-A177-3AD203B41FA5}">
                      <a16:colId xmlns:a16="http://schemas.microsoft.com/office/drawing/2014/main" val="2373504646"/>
                    </a:ext>
                  </a:extLst>
                </a:gridCol>
                <a:gridCol w="3861707">
                  <a:extLst>
                    <a:ext uri="{9D8B030D-6E8A-4147-A177-3AD203B41FA5}">
                      <a16:colId xmlns:a16="http://schemas.microsoft.com/office/drawing/2014/main" val="1134933196"/>
                    </a:ext>
                  </a:extLst>
                </a:gridCol>
              </a:tblGrid>
              <a:tr h="278130">
                <a:tc>
                  <a:txBody>
                    <a:bodyPr/>
                    <a:lstStyle/>
                    <a:p>
                      <a:pPr algn="ctr"/>
                      <a:r>
                        <a:rPr lang="en-US" sz="1400" dirty="0"/>
                        <a:t>CF feature type</a:t>
                      </a:r>
                    </a:p>
                  </a:txBody>
                  <a:tcPr marL="68580" marR="68580" marT="34290" marB="34290"/>
                </a:tc>
                <a:tc>
                  <a:txBody>
                    <a:bodyPr/>
                    <a:lstStyle/>
                    <a:p>
                      <a:pPr algn="ctr"/>
                      <a:r>
                        <a:rPr lang="en-US" sz="1400" dirty="0"/>
                        <a:t>Examples</a:t>
                      </a:r>
                    </a:p>
                  </a:txBody>
                  <a:tcPr marL="68580" marR="68580" marT="34290" marB="34290"/>
                </a:tc>
                <a:tc>
                  <a:txBody>
                    <a:bodyPr/>
                    <a:lstStyle/>
                    <a:p>
                      <a:r>
                        <a:rPr lang="en-US" sz="1400" dirty="0"/>
                        <a:t>Parameters (not exhaustive)</a:t>
                      </a:r>
                    </a:p>
                  </a:txBody>
                  <a:tcPr marL="68580" marR="68580" marT="34290" marB="34290"/>
                </a:tc>
                <a:extLst>
                  <a:ext uri="{0D108BD9-81ED-4DB2-BD59-A6C34878D82A}">
                    <a16:rowId xmlns:a16="http://schemas.microsoft.com/office/drawing/2014/main" val="1811467332"/>
                  </a:ext>
                </a:extLst>
              </a:tr>
              <a:tr h="480060">
                <a:tc>
                  <a:txBody>
                    <a:bodyPr/>
                    <a:lstStyle/>
                    <a:p>
                      <a:r>
                        <a:rPr lang="en-US" sz="1400" dirty="0"/>
                        <a:t>point</a:t>
                      </a:r>
                    </a:p>
                  </a:txBody>
                  <a:tcPr marL="68580" marR="68580" marT="34290" marB="34290"/>
                </a:tc>
                <a:tc>
                  <a:txBody>
                    <a:bodyPr/>
                    <a:lstStyle/>
                    <a:p>
                      <a:r>
                        <a:rPr lang="en-US" sz="1400" dirty="0"/>
                        <a:t>Synoptic weather reports</a:t>
                      </a:r>
                    </a:p>
                  </a:txBody>
                  <a:tcPr marL="68580" marR="68580" marT="34290" marB="34290"/>
                </a:tc>
                <a:tc>
                  <a:txBody>
                    <a:bodyPr/>
                    <a:lstStyle/>
                    <a:p>
                      <a:r>
                        <a:rPr lang="en-US" sz="1400" dirty="0"/>
                        <a:t>Surface meteorology: Sea level pressure, SST, wind, weather, temperature and humidity</a:t>
                      </a:r>
                    </a:p>
                  </a:txBody>
                  <a:tcPr marL="68580" marR="68580" marT="34290" marB="34290"/>
                </a:tc>
                <a:extLst>
                  <a:ext uri="{0D108BD9-81ED-4DB2-BD59-A6C34878D82A}">
                    <a16:rowId xmlns:a16="http://schemas.microsoft.com/office/drawing/2014/main" val="3351453333"/>
                  </a:ext>
                </a:extLst>
              </a:tr>
              <a:tr h="480060">
                <a:tc>
                  <a:txBody>
                    <a:bodyPr/>
                    <a:lstStyle/>
                    <a:p>
                      <a:r>
                        <a:rPr lang="en-US" sz="1400" dirty="0" err="1"/>
                        <a:t>timeSeries</a:t>
                      </a:r>
                      <a:endParaRPr lang="en-US" sz="1400" dirty="0"/>
                    </a:p>
                  </a:txBody>
                  <a:tcPr marL="68580" marR="68580" marT="34290" marB="34290"/>
                </a:tc>
                <a:tc>
                  <a:txBody>
                    <a:bodyPr/>
                    <a:lstStyle/>
                    <a:p>
                      <a:r>
                        <a:rPr lang="en-US" sz="1400" dirty="0"/>
                        <a:t>Tide gauge data, surface moorings</a:t>
                      </a:r>
                    </a:p>
                  </a:txBody>
                  <a:tcPr marL="68580" marR="68580" marT="34290" marB="34290"/>
                </a:tc>
                <a:tc>
                  <a:txBody>
                    <a:bodyPr/>
                    <a:lstStyle/>
                    <a:p>
                      <a:r>
                        <a:rPr lang="en-US" sz="1400" dirty="0"/>
                        <a:t>Water level, temperature, surface meteorology, waves</a:t>
                      </a:r>
                    </a:p>
                  </a:txBody>
                  <a:tcPr marL="68580" marR="68580" marT="34290" marB="34290"/>
                </a:tc>
                <a:extLst>
                  <a:ext uri="{0D108BD9-81ED-4DB2-BD59-A6C34878D82A}">
                    <a16:rowId xmlns:a16="http://schemas.microsoft.com/office/drawing/2014/main" val="3644275165"/>
                  </a:ext>
                </a:extLst>
              </a:tr>
              <a:tr h="480060">
                <a:tc>
                  <a:txBody>
                    <a:bodyPr/>
                    <a:lstStyle/>
                    <a:p>
                      <a:r>
                        <a:rPr lang="en-US" sz="1400" dirty="0"/>
                        <a:t>trajectory</a:t>
                      </a:r>
                    </a:p>
                  </a:txBody>
                  <a:tcPr marL="68580" marR="68580" marT="34290" marB="34290"/>
                </a:tc>
                <a:tc>
                  <a:txBody>
                    <a:bodyPr/>
                    <a:lstStyle/>
                    <a:p>
                      <a:r>
                        <a:rPr lang="en-US" sz="1400" dirty="0"/>
                        <a:t>TSG / underway data / surface gliders, gliders</a:t>
                      </a:r>
                    </a:p>
                  </a:txBody>
                  <a:tcPr marL="68580" marR="68580" marT="34290" marB="34290"/>
                </a:tc>
                <a:tc>
                  <a:txBody>
                    <a:bodyPr/>
                    <a:lstStyle/>
                    <a:p>
                      <a:r>
                        <a:rPr lang="en-US" sz="1400" dirty="0"/>
                        <a:t>SST, salinity, biogeochemical parameters, surface meteorology</a:t>
                      </a:r>
                    </a:p>
                  </a:txBody>
                  <a:tcPr marL="68580" marR="68580" marT="34290" marB="34290"/>
                </a:tc>
                <a:extLst>
                  <a:ext uri="{0D108BD9-81ED-4DB2-BD59-A6C34878D82A}">
                    <a16:rowId xmlns:a16="http://schemas.microsoft.com/office/drawing/2014/main" val="1010437386"/>
                  </a:ext>
                </a:extLst>
              </a:tr>
              <a:tr h="278130">
                <a:tc>
                  <a:txBody>
                    <a:bodyPr/>
                    <a:lstStyle/>
                    <a:p>
                      <a:r>
                        <a:rPr lang="en-US" sz="1400" dirty="0"/>
                        <a:t>profile</a:t>
                      </a:r>
                    </a:p>
                  </a:txBody>
                  <a:tcPr marL="68580" marR="68580" marT="34290" marB="34290"/>
                </a:tc>
                <a:tc>
                  <a:txBody>
                    <a:bodyPr/>
                    <a:lstStyle/>
                    <a:p>
                      <a:r>
                        <a:rPr lang="en-US" sz="1400" dirty="0"/>
                        <a:t>Profiling floats, CTD casts</a:t>
                      </a:r>
                    </a:p>
                  </a:txBody>
                  <a:tcPr marL="68580" marR="68580" marT="34290" marB="34290"/>
                </a:tc>
                <a:tc>
                  <a:txBody>
                    <a:bodyPr/>
                    <a:lstStyle/>
                    <a:p>
                      <a:r>
                        <a:rPr lang="en-US" sz="1400" dirty="0"/>
                        <a:t>Pressure, temperature, salinity, currents</a:t>
                      </a:r>
                    </a:p>
                  </a:txBody>
                  <a:tcPr marL="68580" marR="68580" marT="34290" marB="34290"/>
                </a:tc>
                <a:extLst>
                  <a:ext uri="{0D108BD9-81ED-4DB2-BD59-A6C34878D82A}">
                    <a16:rowId xmlns:a16="http://schemas.microsoft.com/office/drawing/2014/main" val="719959352"/>
                  </a:ext>
                </a:extLst>
              </a:tr>
              <a:tr h="480060">
                <a:tc>
                  <a:txBody>
                    <a:bodyPr/>
                    <a:lstStyle/>
                    <a:p>
                      <a:r>
                        <a:rPr lang="en-US" sz="1400" dirty="0" err="1"/>
                        <a:t>timeSeriesProfile</a:t>
                      </a:r>
                      <a:endParaRPr lang="en-US" sz="1400" dirty="0"/>
                    </a:p>
                  </a:txBody>
                  <a:tcPr marL="68580" marR="68580" marT="34290" marB="34290"/>
                </a:tc>
                <a:tc>
                  <a:txBody>
                    <a:bodyPr/>
                    <a:lstStyle/>
                    <a:p>
                      <a:r>
                        <a:rPr lang="en-US" sz="1400" dirty="0"/>
                        <a:t>Oceanographic moorings</a:t>
                      </a: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Pressure, temperature, salinity, currents</a:t>
                      </a:r>
                    </a:p>
                    <a:p>
                      <a:endParaRPr lang="en-US" sz="1400" dirty="0"/>
                    </a:p>
                  </a:txBody>
                  <a:tcPr marL="68580" marR="68580" marT="34290" marB="34290"/>
                </a:tc>
                <a:extLst>
                  <a:ext uri="{0D108BD9-81ED-4DB2-BD59-A6C34878D82A}">
                    <a16:rowId xmlns:a16="http://schemas.microsoft.com/office/drawing/2014/main" val="2214756793"/>
                  </a:ext>
                </a:extLst>
              </a:tr>
              <a:tr h="480060">
                <a:tc>
                  <a:txBody>
                    <a:bodyPr/>
                    <a:lstStyle/>
                    <a:p>
                      <a:r>
                        <a:rPr lang="en-US" sz="1400" dirty="0" err="1"/>
                        <a:t>trajectoryProfile</a:t>
                      </a:r>
                      <a:endParaRPr lang="en-US" sz="1400" dirty="0"/>
                    </a:p>
                  </a:txBody>
                  <a:tcPr marL="68580" marR="68580" marT="34290" marB="34290"/>
                </a:tc>
                <a:tc>
                  <a:txBody>
                    <a:bodyPr/>
                    <a:lstStyle/>
                    <a:p>
                      <a:r>
                        <a:rPr lang="en-US" sz="1400" dirty="0"/>
                        <a:t>Gliders </a:t>
                      </a: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Pressure, temperature, salinity, currents, biogeochemical</a:t>
                      </a:r>
                    </a:p>
                  </a:txBody>
                  <a:tcPr marL="68580" marR="68580" marT="34290" marB="34290"/>
                </a:tc>
                <a:extLst>
                  <a:ext uri="{0D108BD9-81ED-4DB2-BD59-A6C34878D82A}">
                    <a16:rowId xmlns:a16="http://schemas.microsoft.com/office/drawing/2014/main" val="334018883"/>
                  </a:ext>
                </a:extLst>
              </a:tr>
            </a:tbl>
          </a:graphicData>
        </a:graphic>
      </p:graphicFrame>
    </p:spTree>
    <p:extLst>
      <p:ext uri="{BB962C8B-B14F-4D97-AF65-F5344CB8AC3E}">
        <p14:creationId xmlns:p14="http://schemas.microsoft.com/office/powerpoint/2010/main" val="2854144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AD841-2058-1049-810C-F65919252CF8}"/>
              </a:ext>
            </a:extLst>
          </p:cNvPr>
          <p:cNvSpPr>
            <a:spLocks noGrp="1"/>
          </p:cNvSpPr>
          <p:nvPr>
            <p:ph type="title"/>
          </p:nvPr>
        </p:nvSpPr>
        <p:spPr/>
        <p:txBody>
          <a:bodyPr/>
          <a:lstStyle/>
          <a:p>
            <a:r>
              <a:rPr lang="en-US" dirty="0"/>
              <a:t>Example file – IMOS glider (truncated)</a:t>
            </a:r>
          </a:p>
        </p:txBody>
      </p:sp>
      <p:sp>
        <p:nvSpPr>
          <p:cNvPr id="3" name="Content Placeholder 2">
            <a:extLst>
              <a:ext uri="{FF2B5EF4-FFF2-40B4-BE49-F238E27FC236}">
                <a16:creationId xmlns:a16="http://schemas.microsoft.com/office/drawing/2014/main" id="{7A2E2294-87BC-1041-A92D-975D16A1CB79}"/>
              </a:ext>
            </a:extLst>
          </p:cNvPr>
          <p:cNvSpPr>
            <a:spLocks noGrp="1"/>
          </p:cNvSpPr>
          <p:nvPr>
            <p:ph idx="1"/>
          </p:nvPr>
        </p:nvSpPr>
        <p:spPr/>
        <p:txBody>
          <a:bodyPr/>
          <a:lstStyle/>
          <a:p>
            <a:pPr marL="342900" indent="-342900">
              <a:buFont typeface="Arial" panose="020B0604020202020204" pitchFamily="34" charset="0"/>
              <a:buChar char="•"/>
            </a:pPr>
            <a:r>
              <a:rPr lang="en-US" dirty="0"/>
              <a:t>Trajectory data type</a:t>
            </a:r>
          </a:p>
          <a:p>
            <a:pPr marL="342900" indent="-342900">
              <a:buFont typeface="Arial" panose="020B0604020202020204" pitchFamily="34" charset="0"/>
              <a:buChar char="•"/>
            </a:pPr>
            <a:r>
              <a:rPr lang="en-US" dirty="0"/>
              <a:t>CF1.6 and IMOS 1.4 conventions</a:t>
            </a:r>
          </a:p>
          <a:p>
            <a:pPr marL="342900" indent="-342900">
              <a:buFont typeface="Arial" panose="020B0604020202020204" pitchFamily="34" charset="0"/>
              <a:buChar char="•"/>
            </a:pPr>
            <a:r>
              <a:rPr lang="en-US" dirty="0"/>
              <a:t>Single </a:t>
            </a:r>
            <a:r>
              <a:rPr lang="en-US" dirty="0" err="1"/>
              <a:t>NetCDF</a:t>
            </a:r>
            <a:r>
              <a:rPr lang="en-US" dirty="0"/>
              <a:t> dimension variable (time)</a:t>
            </a:r>
          </a:p>
          <a:p>
            <a:pPr marL="342900" indent="-342900">
              <a:buFont typeface="Arial" panose="020B0604020202020204" pitchFamily="34" charset="0"/>
              <a:buChar char="•"/>
            </a:pPr>
            <a:r>
              <a:rPr lang="en-US" dirty="0"/>
              <a:t>Coordinates for each instance given by separate longitude, latitude, depth and and time variables</a:t>
            </a:r>
          </a:p>
          <a:p>
            <a:pPr marL="342900" indent="-342900">
              <a:buFont typeface="Arial" panose="020B0604020202020204" pitchFamily="34" charset="0"/>
              <a:buChar char="•"/>
            </a:pPr>
            <a:r>
              <a:rPr lang="en-US" dirty="0"/>
              <a:t>Links between observations and coordinate variables given in ‘coordinates’ attribute</a:t>
            </a:r>
          </a:p>
        </p:txBody>
      </p:sp>
    </p:spTree>
    <p:extLst>
      <p:ext uri="{BB962C8B-B14F-4D97-AF65-F5344CB8AC3E}">
        <p14:creationId xmlns:p14="http://schemas.microsoft.com/office/powerpoint/2010/main" val="106045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AD841-2058-1049-810C-F65919252CF8}"/>
              </a:ext>
            </a:extLst>
          </p:cNvPr>
          <p:cNvSpPr>
            <a:spLocks noGrp="1"/>
          </p:cNvSpPr>
          <p:nvPr>
            <p:ph type="title"/>
          </p:nvPr>
        </p:nvSpPr>
        <p:spPr/>
        <p:txBody>
          <a:bodyPr/>
          <a:lstStyle/>
          <a:p>
            <a:r>
              <a:rPr lang="en-US" dirty="0"/>
              <a:t>Example file – IMOS glider (truncated)</a:t>
            </a:r>
          </a:p>
        </p:txBody>
      </p:sp>
      <p:sp>
        <p:nvSpPr>
          <p:cNvPr id="3" name="Content Placeholder 2">
            <a:extLst>
              <a:ext uri="{FF2B5EF4-FFF2-40B4-BE49-F238E27FC236}">
                <a16:creationId xmlns:a16="http://schemas.microsoft.com/office/drawing/2014/main" id="{7A2E2294-87BC-1041-A92D-975D16A1CB79}"/>
              </a:ext>
            </a:extLst>
          </p:cNvPr>
          <p:cNvSpPr>
            <a:spLocks noGrp="1"/>
          </p:cNvSpPr>
          <p:nvPr>
            <p:ph idx="1"/>
          </p:nvPr>
        </p:nvSpPr>
        <p:spPr/>
        <p:txBody>
          <a:bodyPr/>
          <a:lstStyle/>
          <a:p>
            <a:pPr marL="342900" indent="-342900">
              <a:buFont typeface="Arial" panose="020B0604020202020204" pitchFamily="34" charset="0"/>
              <a:buChar char="•"/>
            </a:pPr>
            <a:r>
              <a:rPr lang="en-US" dirty="0"/>
              <a:t>Trajectory data type</a:t>
            </a:r>
          </a:p>
          <a:p>
            <a:pPr marL="342900" indent="-342900">
              <a:buFont typeface="Arial" panose="020B0604020202020204" pitchFamily="34" charset="0"/>
              <a:buChar char="•"/>
            </a:pPr>
            <a:r>
              <a:rPr lang="en-US" dirty="0"/>
              <a:t>CF1.6 and </a:t>
            </a:r>
            <a:r>
              <a:rPr lang="en-US" dirty="0">
                <a:solidFill>
                  <a:srgbClr val="FF0000"/>
                </a:solidFill>
              </a:rPr>
              <a:t>IMOS 1.4 conventions</a:t>
            </a:r>
          </a:p>
          <a:p>
            <a:pPr marL="342900" indent="-342900">
              <a:buFont typeface="Arial" panose="020B0604020202020204" pitchFamily="34" charset="0"/>
              <a:buChar char="•"/>
            </a:pPr>
            <a:r>
              <a:rPr lang="en-US" dirty="0"/>
              <a:t>Single </a:t>
            </a:r>
            <a:r>
              <a:rPr lang="en-US" dirty="0" err="1"/>
              <a:t>NetCDF</a:t>
            </a:r>
            <a:r>
              <a:rPr lang="en-US" dirty="0"/>
              <a:t> dimension variable (time)</a:t>
            </a:r>
          </a:p>
          <a:p>
            <a:pPr marL="342900" indent="-342900">
              <a:buFont typeface="Arial" panose="020B0604020202020204" pitchFamily="34" charset="0"/>
              <a:buChar char="•"/>
            </a:pPr>
            <a:r>
              <a:rPr lang="en-US" dirty="0"/>
              <a:t>Coordinates for each instance given by separate longitude, latitude, depth and and time variables</a:t>
            </a:r>
          </a:p>
          <a:p>
            <a:pPr marL="342900" indent="-342900">
              <a:buFont typeface="Arial" panose="020B0604020202020204" pitchFamily="34" charset="0"/>
              <a:buChar char="•"/>
            </a:pPr>
            <a:r>
              <a:rPr lang="en-US" dirty="0"/>
              <a:t>Links between observations and coordinate variables given in ‘coordinates’ attribute</a:t>
            </a:r>
          </a:p>
        </p:txBody>
      </p:sp>
    </p:spTree>
    <p:extLst>
      <p:ext uri="{BB962C8B-B14F-4D97-AF65-F5344CB8AC3E}">
        <p14:creationId xmlns:p14="http://schemas.microsoft.com/office/powerpoint/2010/main" val="3614921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AA4D778-F410-1948-925E-8702C6029F74}"/>
              </a:ext>
            </a:extLst>
          </p:cNvPr>
          <p:cNvPicPr>
            <a:picLocks noGrp="1" noChangeAspect="1"/>
          </p:cNvPicPr>
          <p:nvPr>
            <p:ph idx="1"/>
          </p:nvPr>
        </p:nvPicPr>
        <p:blipFill>
          <a:blip r:embed="rId3"/>
          <a:stretch>
            <a:fillRect/>
          </a:stretch>
        </p:blipFill>
        <p:spPr>
          <a:xfrm>
            <a:off x="789385" y="1024772"/>
            <a:ext cx="7886700" cy="2773680"/>
          </a:xfrm>
        </p:spPr>
      </p:pic>
    </p:spTree>
    <p:extLst>
      <p:ext uri="{BB962C8B-B14F-4D97-AF65-F5344CB8AC3E}">
        <p14:creationId xmlns:p14="http://schemas.microsoft.com/office/powerpoint/2010/main" val="40792782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27D5650-A154-FC42-893B-4D3E5B717EF6}"/>
              </a:ext>
            </a:extLst>
          </p:cNvPr>
          <p:cNvPicPr>
            <a:picLocks noChangeAspect="1"/>
          </p:cNvPicPr>
          <p:nvPr/>
        </p:nvPicPr>
        <p:blipFill>
          <a:blip r:embed="rId3"/>
          <a:stretch>
            <a:fillRect/>
          </a:stretch>
        </p:blipFill>
        <p:spPr>
          <a:xfrm>
            <a:off x="154781" y="703660"/>
            <a:ext cx="4848225" cy="1562100"/>
          </a:xfrm>
          <a:prstGeom prst="rect">
            <a:avLst/>
          </a:prstGeom>
        </p:spPr>
      </p:pic>
      <p:pic>
        <p:nvPicPr>
          <p:cNvPr id="7" name="Picture 6">
            <a:extLst>
              <a:ext uri="{FF2B5EF4-FFF2-40B4-BE49-F238E27FC236}">
                <a16:creationId xmlns:a16="http://schemas.microsoft.com/office/drawing/2014/main" id="{67F15E83-3290-DF4E-B78A-E2A78DE5C90E}"/>
              </a:ext>
            </a:extLst>
          </p:cNvPr>
          <p:cNvPicPr>
            <a:picLocks noChangeAspect="1"/>
          </p:cNvPicPr>
          <p:nvPr/>
        </p:nvPicPr>
        <p:blipFill>
          <a:blip r:embed="rId4"/>
          <a:stretch>
            <a:fillRect/>
          </a:stretch>
        </p:blipFill>
        <p:spPr>
          <a:xfrm>
            <a:off x="154781" y="2742010"/>
            <a:ext cx="5705475" cy="1647825"/>
          </a:xfrm>
          <a:prstGeom prst="rect">
            <a:avLst/>
          </a:prstGeom>
        </p:spPr>
      </p:pic>
      <p:pic>
        <p:nvPicPr>
          <p:cNvPr id="9" name="Picture 8">
            <a:extLst>
              <a:ext uri="{FF2B5EF4-FFF2-40B4-BE49-F238E27FC236}">
                <a16:creationId xmlns:a16="http://schemas.microsoft.com/office/drawing/2014/main" id="{23F34916-C12D-E54C-8885-B39C1B8F3DD6}"/>
              </a:ext>
            </a:extLst>
          </p:cNvPr>
          <p:cNvPicPr>
            <a:picLocks noChangeAspect="1"/>
          </p:cNvPicPr>
          <p:nvPr/>
        </p:nvPicPr>
        <p:blipFill>
          <a:blip r:embed="rId5"/>
          <a:stretch>
            <a:fillRect/>
          </a:stretch>
        </p:blipFill>
        <p:spPr>
          <a:xfrm>
            <a:off x="4210050" y="617935"/>
            <a:ext cx="5610225" cy="1647825"/>
          </a:xfrm>
          <a:prstGeom prst="rect">
            <a:avLst/>
          </a:prstGeom>
        </p:spPr>
      </p:pic>
      <p:pic>
        <p:nvPicPr>
          <p:cNvPr id="10" name="Picture 9">
            <a:extLst>
              <a:ext uri="{FF2B5EF4-FFF2-40B4-BE49-F238E27FC236}">
                <a16:creationId xmlns:a16="http://schemas.microsoft.com/office/drawing/2014/main" id="{5A73AB53-0195-224E-8CBD-212B0CCF0530}"/>
              </a:ext>
            </a:extLst>
          </p:cNvPr>
          <p:cNvPicPr>
            <a:picLocks noChangeAspect="1"/>
          </p:cNvPicPr>
          <p:nvPr/>
        </p:nvPicPr>
        <p:blipFill>
          <a:blip r:embed="rId6"/>
          <a:stretch>
            <a:fillRect/>
          </a:stretch>
        </p:blipFill>
        <p:spPr>
          <a:xfrm>
            <a:off x="4210050" y="2742010"/>
            <a:ext cx="5076825" cy="1514475"/>
          </a:xfrm>
          <a:prstGeom prst="rect">
            <a:avLst/>
          </a:prstGeom>
        </p:spPr>
      </p:pic>
    </p:spTree>
    <p:extLst>
      <p:ext uri="{BB962C8B-B14F-4D97-AF65-F5344CB8AC3E}">
        <p14:creationId xmlns:p14="http://schemas.microsoft.com/office/powerpoint/2010/main" val="3803946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1CABED0-3F8D-E94C-9B81-D505C7166606}"/>
              </a:ext>
            </a:extLst>
          </p:cNvPr>
          <p:cNvPicPr>
            <a:picLocks noChangeAspect="1"/>
          </p:cNvPicPr>
          <p:nvPr/>
        </p:nvPicPr>
        <p:blipFill>
          <a:blip r:embed="rId3"/>
          <a:stretch>
            <a:fillRect/>
          </a:stretch>
        </p:blipFill>
        <p:spPr>
          <a:xfrm>
            <a:off x="1019175" y="1062038"/>
            <a:ext cx="7105650" cy="3019425"/>
          </a:xfrm>
          <a:prstGeom prst="rect">
            <a:avLst/>
          </a:prstGeom>
        </p:spPr>
      </p:pic>
    </p:spTree>
    <p:extLst>
      <p:ext uri="{BB962C8B-B14F-4D97-AF65-F5344CB8AC3E}">
        <p14:creationId xmlns:p14="http://schemas.microsoft.com/office/powerpoint/2010/main" val="1360081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38B5AC-F1BC-2243-A458-EA6B68A8A1E3}"/>
              </a:ext>
            </a:extLst>
          </p:cNvPr>
          <p:cNvSpPr>
            <a:spLocks noGrp="1"/>
          </p:cNvSpPr>
          <p:nvPr>
            <p:ph idx="1"/>
          </p:nvPr>
        </p:nvSpPr>
        <p:spPr>
          <a:xfrm>
            <a:off x="628650" y="565547"/>
            <a:ext cx="7886700" cy="4106465"/>
          </a:xfrm>
        </p:spPr>
        <p:txBody>
          <a:bodyPr>
            <a:normAutofit/>
          </a:bodyPr>
          <a:lstStyle/>
          <a:p>
            <a:r>
              <a:rPr lang="en-US" sz="1800" dirty="0"/>
              <a:t>Most oceanographic data follows a similar pattern (as expected if following CF conventions).</a:t>
            </a:r>
          </a:p>
          <a:p>
            <a:endParaRPr lang="en-US" sz="1800" dirty="0"/>
          </a:p>
          <a:p>
            <a:r>
              <a:rPr lang="en-US" sz="1800" dirty="0"/>
              <a:t>Typically single dimension variable with linked coordinate variables. </a:t>
            </a:r>
          </a:p>
          <a:p>
            <a:endParaRPr lang="en-US" sz="1800" dirty="0"/>
          </a:p>
          <a:p>
            <a:r>
              <a:rPr lang="en-US" sz="1800" dirty="0"/>
              <a:t>Additional metadata / flags given in ancillary variables.</a:t>
            </a:r>
          </a:p>
          <a:p>
            <a:endParaRPr lang="en-US" sz="1800" dirty="0"/>
          </a:p>
          <a:p>
            <a:r>
              <a:rPr lang="en-US" sz="1800" dirty="0"/>
              <a:t>Processing given by cell methods, e.g. standard deviation / variance.</a:t>
            </a:r>
          </a:p>
          <a:p>
            <a:endParaRPr lang="en-US" sz="1800" dirty="0"/>
          </a:p>
          <a:p>
            <a:r>
              <a:rPr lang="en-US" sz="1800" dirty="0"/>
              <a:t>However, even when nominally following the same convention(s) difference in coding can be found.</a:t>
            </a:r>
          </a:p>
          <a:p>
            <a:endParaRPr lang="en-US" sz="1800" dirty="0"/>
          </a:p>
          <a:p>
            <a:endParaRPr lang="en-US" sz="1800" dirty="0"/>
          </a:p>
        </p:txBody>
      </p:sp>
    </p:spTree>
    <p:extLst>
      <p:ext uri="{BB962C8B-B14F-4D97-AF65-F5344CB8AC3E}">
        <p14:creationId xmlns:p14="http://schemas.microsoft.com/office/powerpoint/2010/main" val="41417098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A5B47-65BC-994B-A717-D2F290234972}"/>
              </a:ext>
            </a:extLst>
          </p:cNvPr>
          <p:cNvSpPr>
            <a:spLocks noGrp="1"/>
          </p:cNvSpPr>
          <p:nvPr>
            <p:ph type="title"/>
          </p:nvPr>
        </p:nvSpPr>
        <p:spPr>
          <a:xfrm>
            <a:off x="200025" y="145257"/>
            <a:ext cx="7886700" cy="497681"/>
          </a:xfrm>
        </p:spPr>
        <p:txBody>
          <a:bodyPr>
            <a:normAutofit fontScale="90000"/>
          </a:bodyPr>
          <a:lstStyle/>
          <a:p>
            <a:r>
              <a:rPr lang="en-US" dirty="0" err="1"/>
              <a:t>sea_water_temperature</a:t>
            </a:r>
            <a:r>
              <a:rPr lang="en-US" dirty="0"/>
              <a:t> example</a:t>
            </a:r>
          </a:p>
        </p:txBody>
      </p:sp>
      <p:graphicFrame>
        <p:nvGraphicFramePr>
          <p:cNvPr id="5" name="Table 4">
            <a:extLst>
              <a:ext uri="{FF2B5EF4-FFF2-40B4-BE49-F238E27FC236}">
                <a16:creationId xmlns:a16="http://schemas.microsoft.com/office/drawing/2014/main" id="{1F00931C-D43B-CF42-997D-B86D9EFE17D5}"/>
              </a:ext>
            </a:extLst>
          </p:cNvPr>
          <p:cNvGraphicFramePr>
            <a:graphicFrameLocks noGrp="1"/>
          </p:cNvGraphicFramePr>
          <p:nvPr/>
        </p:nvGraphicFramePr>
        <p:xfrm>
          <a:off x="285750" y="759032"/>
          <a:ext cx="8576073" cy="4349002"/>
        </p:xfrm>
        <a:graphic>
          <a:graphicData uri="http://schemas.openxmlformats.org/drawingml/2006/table">
            <a:tbl>
              <a:tblPr>
                <a:tableStyleId>{5C22544A-7EE6-4342-B048-85BDC9FD1C3A}</a:tableStyleId>
              </a:tblPr>
              <a:tblGrid>
                <a:gridCol w="1760935">
                  <a:extLst>
                    <a:ext uri="{9D8B030D-6E8A-4147-A177-3AD203B41FA5}">
                      <a16:colId xmlns:a16="http://schemas.microsoft.com/office/drawing/2014/main" val="3444922845"/>
                    </a:ext>
                  </a:extLst>
                </a:gridCol>
                <a:gridCol w="1830818">
                  <a:extLst>
                    <a:ext uri="{9D8B030D-6E8A-4147-A177-3AD203B41FA5}">
                      <a16:colId xmlns:a16="http://schemas.microsoft.com/office/drawing/2014/main" val="1619366344"/>
                    </a:ext>
                  </a:extLst>
                </a:gridCol>
                <a:gridCol w="1048704">
                  <a:extLst>
                    <a:ext uri="{9D8B030D-6E8A-4147-A177-3AD203B41FA5}">
                      <a16:colId xmlns:a16="http://schemas.microsoft.com/office/drawing/2014/main" val="1494747682"/>
                    </a:ext>
                  </a:extLst>
                </a:gridCol>
                <a:gridCol w="1416822">
                  <a:extLst>
                    <a:ext uri="{9D8B030D-6E8A-4147-A177-3AD203B41FA5}">
                      <a16:colId xmlns:a16="http://schemas.microsoft.com/office/drawing/2014/main" val="3175637030"/>
                    </a:ext>
                  </a:extLst>
                </a:gridCol>
                <a:gridCol w="2518794">
                  <a:extLst>
                    <a:ext uri="{9D8B030D-6E8A-4147-A177-3AD203B41FA5}">
                      <a16:colId xmlns:a16="http://schemas.microsoft.com/office/drawing/2014/main" val="4083323516"/>
                    </a:ext>
                  </a:extLst>
                </a:gridCol>
              </a:tblGrid>
              <a:tr h="193102">
                <a:tc>
                  <a:txBody>
                    <a:bodyPr/>
                    <a:lstStyle/>
                    <a:p>
                      <a:pPr algn="ctr" fontAlgn="b"/>
                      <a:r>
                        <a:rPr lang="en-GB" sz="1100" b="1" u="none" strike="noStrike" dirty="0">
                          <a:effectLst/>
                        </a:rPr>
                        <a:t>Variable name</a:t>
                      </a:r>
                      <a:endParaRPr lang="en-GB" sz="1100" b="1" i="0" u="none" strike="noStrike" dirty="0">
                        <a:solidFill>
                          <a:srgbClr val="000000"/>
                        </a:solidFill>
                        <a:effectLst/>
                        <a:latin typeface="Calibri" panose="020F0502020204030204" pitchFamily="34" charset="0"/>
                      </a:endParaRPr>
                    </a:p>
                  </a:txBody>
                  <a:tcPr marL="7000" marR="7000" marT="7000" marB="0" anchor="b"/>
                </a:tc>
                <a:tc>
                  <a:txBody>
                    <a:bodyPr/>
                    <a:lstStyle/>
                    <a:p>
                      <a:pPr algn="ctr" fontAlgn="b"/>
                      <a:r>
                        <a:rPr lang="en-GB" sz="1100" b="1" u="none" strike="noStrike" dirty="0">
                          <a:effectLst/>
                        </a:rPr>
                        <a:t>Long name</a:t>
                      </a:r>
                      <a:endParaRPr lang="en-GB" sz="1100" b="1" i="0" u="none" strike="noStrike" dirty="0">
                        <a:solidFill>
                          <a:srgbClr val="000000"/>
                        </a:solidFill>
                        <a:effectLst/>
                        <a:latin typeface="Calibri" panose="020F0502020204030204" pitchFamily="34" charset="0"/>
                      </a:endParaRPr>
                    </a:p>
                  </a:txBody>
                  <a:tcPr marL="7000" marR="7000" marT="7000" marB="0" anchor="b"/>
                </a:tc>
                <a:tc>
                  <a:txBody>
                    <a:bodyPr/>
                    <a:lstStyle/>
                    <a:p>
                      <a:pPr algn="ctr" fontAlgn="b"/>
                      <a:r>
                        <a:rPr lang="en-GB" sz="1100" b="1" u="none" strike="noStrike" dirty="0">
                          <a:effectLst/>
                        </a:rPr>
                        <a:t>Units</a:t>
                      </a:r>
                      <a:endParaRPr lang="en-GB" sz="1100" b="1" i="0" u="none" strike="noStrike" dirty="0">
                        <a:solidFill>
                          <a:srgbClr val="000000"/>
                        </a:solidFill>
                        <a:effectLst/>
                        <a:latin typeface="Calibri" panose="020F0502020204030204" pitchFamily="34" charset="0"/>
                      </a:endParaRPr>
                    </a:p>
                  </a:txBody>
                  <a:tcPr marL="7000" marR="7000" marT="7000" marB="0" anchor="b"/>
                </a:tc>
                <a:tc>
                  <a:txBody>
                    <a:bodyPr/>
                    <a:lstStyle/>
                    <a:p>
                      <a:pPr algn="ctr" fontAlgn="b"/>
                      <a:r>
                        <a:rPr lang="en-GB" sz="1100" b="1" u="none" strike="noStrike" dirty="0">
                          <a:effectLst/>
                        </a:rPr>
                        <a:t>Data source</a:t>
                      </a:r>
                      <a:endParaRPr lang="en-GB" sz="1100" b="1" i="0" u="none" strike="noStrike" dirty="0">
                        <a:solidFill>
                          <a:srgbClr val="000000"/>
                        </a:solidFill>
                        <a:effectLst/>
                        <a:latin typeface="Calibri" panose="020F0502020204030204" pitchFamily="34" charset="0"/>
                      </a:endParaRPr>
                    </a:p>
                  </a:txBody>
                  <a:tcPr marL="7000" marR="7000" marT="7000" marB="0" anchor="b"/>
                </a:tc>
                <a:tc>
                  <a:txBody>
                    <a:bodyPr/>
                    <a:lstStyle/>
                    <a:p>
                      <a:pPr algn="ctr" fontAlgn="b"/>
                      <a:r>
                        <a:rPr lang="en-GB" sz="1100" b="1" u="none" strike="noStrike" dirty="0">
                          <a:effectLst/>
                        </a:rPr>
                        <a:t>Conventions</a:t>
                      </a:r>
                      <a:endParaRPr lang="en-GB" sz="1100" b="1" i="0" u="none" strike="noStrike" dirty="0">
                        <a:solidFill>
                          <a:srgbClr val="000000"/>
                        </a:solidFill>
                        <a:effectLst/>
                        <a:latin typeface="Calibri" panose="020F0502020204030204" pitchFamily="34" charset="0"/>
                      </a:endParaRPr>
                    </a:p>
                  </a:txBody>
                  <a:tcPr marL="7000" marR="7000" marT="7000" marB="0" anchor="b"/>
                </a:tc>
                <a:extLst>
                  <a:ext uri="{0D108BD9-81ED-4DB2-BD59-A6C34878D82A}">
                    <a16:rowId xmlns:a16="http://schemas.microsoft.com/office/drawing/2014/main" val="919660148"/>
                  </a:ext>
                </a:extLst>
              </a:tr>
              <a:tr h="378110">
                <a:tc>
                  <a:txBody>
                    <a:bodyPr/>
                    <a:lstStyle/>
                    <a:p>
                      <a:pPr algn="l" fontAlgn="b"/>
                      <a:r>
                        <a:rPr lang="en-GB" sz="1100" u="none" strike="noStrike" dirty="0">
                          <a:effectLst/>
                        </a:rPr>
                        <a:t>TEMP</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a:effectLst/>
                        </a:rPr>
                        <a:t>Sea temperature in-situ ITS-90 scale</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a:effectLst/>
                        </a:rPr>
                        <a:t>degree_Celsius</a:t>
                      </a:r>
                      <a:endParaRPr lang="en-GB" sz="1100" b="0" i="0" u="none" strike="noStrike">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a:effectLst/>
                        </a:rPr>
                        <a:t>Argo</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a:effectLst/>
                        </a:rPr>
                        <a:t>Argo-3.1 CF-1.6</a:t>
                      </a:r>
                      <a:endParaRPr lang="en-GB" sz="1100" b="0" i="0" u="none" strike="noStrike">
                        <a:solidFill>
                          <a:srgbClr val="000000"/>
                        </a:solidFill>
                        <a:effectLst/>
                        <a:latin typeface="Calibri" panose="020F0502020204030204" pitchFamily="34" charset="0"/>
                      </a:endParaRPr>
                    </a:p>
                  </a:txBody>
                  <a:tcPr marL="7000" marR="7000" marT="7000" marB="0" anchor="b">
                    <a:solidFill>
                      <a:schemeClr val="bg2"/>
                    </a:solidFill>
                  </a:tcPr>
                </a:tc>
                <a:extLst>
                  <a:ext uri="{0D108BD9-81ED-4DB2-BD59-A6C34878D82A}">
                    <a16:rowId xmlns:a16="http://schemas.microsoft.com/office/drawing/2014/main" val="3558153985"/>
                  </a:ext>
                </a:extLst>
              </a:tr>
              <a:tr h="378110">
                <a:tc>
                  <a:txBody>
                    <a:bodyPr/>
                    <a:lstStyle/>
                    <a:p>
                      <a:pPr algn="l" fontAlgn="b"/>
                      <a:r>
                        <a:rPr lang="en-GB" sz="1100" u="none" strike="noStrike">
                          <a:effectLst/>
                        </a:rPr>
                        <a:t>TEMP_ADJUSTED</a:t>
                      </a:r>
                      <a:endParaRPr lang="en-GB" sz="1100" b="0" i="0" u="none" strike="noStrike">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a:effectLst/>
                        </a:rPr>
                        <a:t>Sea temperature in-situ ITS-90 scale</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err="1">
                          <a:effectLst/>
                        </a:rPr>
                        <a:t>degree_Celsius</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a:effectLst/>
                        </a:rPr>
                        <a:t>Argo</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a:effectLst/>
                        </a:rPr>
                        <a:t>Argo-3.1 CF-1.6</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extLst>
                  <a:ext uri="{0D108BD9-81ED-4DB2-BD59-A6C34878D82A}">
                    <a16:rowId xmlns:a16="http://schemas.microsoft.com/office/drawing/2014/main" val="2747613536"/>
                  </a:ext>
                </a:extLst>
              </a:tr>
              <a:tr h="378110">
                <a:tc>
                  <a:txBody>
                    <a:bodyPr/>
                    <a:lstStyle/>
                    <a:p>
                      <a:pPr algn="l" fontAlgn="b"/>
                      <a:r>
                        <a:rPr lang="en-GB" sz="1100" u="none" strike="noStrike">
                          <a:effectLst/>
                        </a:rPr>
                        <a:t>TEMP</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sea water temperature</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degree_Celsius</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dirty="0">
                          <a:effectLst/>
                        </a:rPr>
                        <a:t>Bermuda Atlantic Timeseries</a:t>
                      </a:r>
                      <a:endParaRPr lang="en-GB" sz="1100" b="0" i="0" u="none" strike="noStrike" dirty="0">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CF-1.4, OceanSITES 1.1</a:t>
                      </a:r>
                      <a:endParaRPr lang="en-GB" sz="1100" b="0" i="0" u="none" strike="noStrike">
                        <a:solidFill>
                          <a:srgbClr val="000000"/>
                        </a:solidFill>
                        <a:effectLst/>
                        <a:latin typeface="Calibri" panose="020F0502020204030204" pitchFamily="34" charset="0"/>
                      </a:endParaRPr>
                    </a:p>
                  </a:txBody>
                  <a:tcPr marL="7000" marR="7000" marT="7000" marB="0" anchor="b"/>
                </a:tc>
                <a:extLst>
                  <a:ext uri="{0D108BD9-81ED-4DB2-BD59-A6C34878D82A}">
                    <a16:rowId xmlns:a16="http://schemas.microsoft.com/office/drawing/2014/main" val="1825744293"/>
                  </a:ext>
                </a:extLst>
              </a:tr>
              <a:tr h="193102">
                <a:tc>
                  <a:txBody>
                    <a:bodyPr/>
                    <a:lstStyle/>
                    <a:p>
                      <a:pPr algn="l" fontAlgn="b"/>
                      <a:r>
                        <a:rPr lang="en-GB" sz="1100" u="none" strike="noStrike" dirty="0">
                          <a:effectLst/>
                        </a:rPr>
                        <a:t>TEMP</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err="1">
                          <a:effectLst/>
                        </a:rPr>
                        <a:t>sea_water_temperature</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a:effectLst/>
                        </a:rPr>
                        <a:t>Celsius</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a:effectLst/>
                        </a:rPr>
                        <a:t>IMOS Glider (AU)</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a:effectLst/>
                        </a:rPr>
                        <a:t>CF-1.6,IMOS-1.4</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extLst>
                  <a:ext uri="{0D108BD9-81ED-4DB2-BD59-A6C34878D82A}">
                    <a16:rowId xmlns:a16="http://schemas.microsoft.com/office/drawing/2014/main" val="3270203883"/>
                  </a:ext>
                </a:extLst>
              </a:tr>
              <a:tr h="378110">
                <a:tc>
                  <a:txBody>
                    <a:bodyPr/>
                    <a:lstStyle/>
                    <a:p>
                      <a:pPr algn="l" fontAlgn="b"/>
                      <a:r>
                        <a:rPr lang="en-GB" sz="1100" u="none" strike="noStrike" dirty="0">
                          <a:effectLst/>
                        </a:rPr>
                        <a:t>temperature</a:t>
                      </a:r>
                      <a:endParaRPr lang="en-GB" sz="1100" b="0" i="0" u="none" strike="noStrike" dirty="0">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Sea Water Temperature</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Celsius</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dirty="0">
                          <a:effectLst/>
                        </a:rPr>
                        <a:t>IOOS Glider (US)</a:t>
                      </a:r>
                      <a:endParaRPr lang="en-GB" sz="1100" b="0" i="0" u="none" strike="noStrike" dirty="0">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Unidata Dataset Discovery v1.0, COARDS, CF-1.6</a:t>
                      </a:r>
                      <a:endParaRPr lang="en-GB" sz="1100" b="0" i="0" u="none" strike="noStrike">
                        <a:solidFill>
                          <a:srgbClr val="000000"/>
                        </a:solidFill>
                        <a:effectLst/>
                        <a:latin typeface="Calibri" panose="020F0502020204030204" pitchFamily="34" charset="0"/>
                      </a:endParaRPr>
                    </a:p>
                  </a:txBody>
                  <a:tcPr marL="7000" marR="7000" marT="7000" marB="0" anchor="b"/>
                </a:tc>
                <a:extLst>
                  <a:ext uri="{0D108BD9-81ED-4DB2-BD59-A6C34878D82A}">
                    <a16:rowId xmlns:a16="http://schemas.microsoft.com/office/drawing/2014/main" val="2461638377"/>
                  </a:ext>
                </a:extLst>
              </a:tr>
              <a:tr h="378110">
                <a:tc>
                  <a:txBody>
                    <a:bodyPr/>
                    <a:lstStyle/>
                    <a:p>
                      <a:pPr algn="l" fontAlgn="b"/>
                      <a:r>
                        <a:rPr lang="en-GB" sz="1100" u="none" strike="noStrike" dirty="0">
                          <a:effectLst/>
                        </a:rPr>
                        <a:t>temperature</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a:effectLst/>
                        </a:rPr>
                        <a:t>Sea Water Temperature</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a:effectLst/>
                        </a:rPr>
                        <a:t>Celsius</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a:effectLst/>
                        </a:rPr>
                        <a:t>Rutgers SLOCUM glider</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tc>
                  <a:txBody>
                    <a:bodyPr/>
                    <a:lstStyle/>
                    <a:p>
                      <a:pPr algn="l" fontAlgn="b"/>
                      <a:r>
                        <a:rPr lang="en-GB" sz="1100" u="none" strike="noStrike" dirty="0" err="1">
                          <a:effectLst/>
                        </a:rPr>
                        <a:t>Unidata</a:t>
                      </a:r>
                      <a:r>
                        <a:rPr lang="en-GB" sz="1100" u="none" strike="noStrike" dirty="0">
                          <a:effectLst/>
                        </a:rPr>
                        <a:t> Dataset Discovery v1.0, COARDS, CF-1.6</a:t>
                      </a:r>
                      <a:endParaRPr lang="en-GB" sz="1100" b="0" i="0" u="none" strike="noStrike" dirty="0">
                        <a:solidFill>
                          <a:srgbClr val="000000"/>
                        </a:solidFill>
                        <a:effectLst/>
                        <a:latin typeface="Calibri" panose="020F0502020204030204" pitchFamily="34" charset="0"/>
                      </a:endParaRPr>
                    </a:p>
                  </a:txBody>
                  <a:tcPr marL="7000" marR="7000" marT="7000" marB="0" anchor="b">
                    <a:solidFill>
                      <a:schemeClr val="bg2"/>
                    </a:solidFill>
                  </a:tcPr>
                </a:tc>
                <a:extLst>
                  <a:ext uri="{0D108BD9-81ED-4DB2-BD59-A6C34878D82A}">
                    <a16:rowId xmlns:a16="http://schemas.microsoft.com/office/drawing/2014/main" val="3643197861"/>
                  </a:ext>
                </a:extLst>
              </a:tr>
              <a:tr h="193102">
                <a:tc>
                  <a:txBody>
                    <a:bodyPr/>
                    <a:lstStyle/>
                    <a:p>
                      <a:pPr algn="l" fontAlgn="b"/>
                      <a:r>
                        <a:rPr lang="en-GB" sz="1100" u="none" strike="noStrike" dirty="0">
                          <a:effectLst/>
                        </a:rPr>
                        <a:t>TEMP_SBE37_MEAN</a:t>
                      </a:r>
                      <a:endParaRPr lang="en-GB" sz="1100" b="0" i="0" u="none" strike="noStrike" dirty="0">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dirty="0">
                          <a:effectLst/>
                        </a:rPr>
                        <a:t>Seawater temperature</a:t>
                      </a:r>
                      <a:endParaRPr lang="en-GB" sz="1100" b="0" i="0" u="none" strike="noStrike" dirty="0">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degrees_c</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Saildrone glider</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CF-1.6, ACDD-1.3</a:t>
                      </a:r>
                      <a:endParaRPr lang="en-GB" sz="1100" b="0" i="0" u="none" strike="noStrike">
                        <a:solidFill>
                          <a:srgbClr val="000000"/>
                        </a:solidFill>
                        <a:effectLst/>
                        <a:latin typeface="Calibri" panose="020F0502020204030204" pitchFamily="34" charset="0"/>
                      </a:endParaRPr>
                    </a:p>
                  </a:txBody>
                  <a:tcPr marL="7000" marR="7000" marT="7000" marB="0" anchor="b"/>
                </a:tc>
                <a:extLst>
                  <a:ext uri="{0D108BD9-81ED-4DB2-BD59-A6C34878D82A}">
                    <a16:rowId xmlns:a16="http://schemas.microsoft.com/office/drawing/2014/main" val="3437046720"/>
                  </a:ext>
                </a:extLst>
              </a:tr>
              <a:tr h="193102">
                <a:tc>
                  <a:txBody>
                    <a:bodyPr/>
                    <a:lstStyle/>
                    <a:p>
                      <a:pPr algn="l" fontAlgn="b"/>
                      <a:r>
                        <a:rPr lang="en-GB" sz="1100" u="none" strike="noStrike">
                          <a:effectLst/>
                        </a:rPr>
                        <a:t>TEMP_CTD_RBR_MEAN</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Seawater temperature</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degrees_c</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Saildrone glider</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dirty="0">
                          <a:effectLst/>
                        </a:rPr>
                        <a:t>CF-1.6, ACDD-1.3</a:t>
                      </a:r>
                      <a:endParaRPr lang="en-GB" sz="1100" b="0" i="0" u="none" strike="noStrike" dirty="0">
                        <a:solidFill>
                          <a:srgbClr val="000000"/>
                        </a:solidFill>
                        <a:effectLst/>
                        <a:latin typeface="Calibri" panose="020F0502020204030204" pitchFamily="34" charset="0"/>
                      </a:endParaRPr>
                    </a:p>
                  </a:txBody>
                  <a:tcPr marL="7000" marR="7000" marT="7000" marB="0" anchor="b"/>
                </a:tc>
                <a:extLst>
                  <a:ext uri="{0D108BD9-81ED-4DB2-BD59-A6C34878D82A}">
                    <a16:rowId xmlns:a16="http://schemas.microsoft.com/office/drawing/2014/main" val="4226239237"/>
                  </a:ext>
                </a:extLst>
              </a:tr>
              <a:tr h="378110">
                <a:tc>
                  <a:txBody>
                    <a:bodyPr/>
                    <a:lstStyle/>
                    <a:p>
                      <a:pPr algn="l" fontAlgn="b"/>
                      <a:r>
                        <a:rPr lang="en-GB" sz="1100" u="none" strike="noStrike" dirty="0">
                          <a:effectLst/>
                        </a:rPr>
                        <a:t>TEMP_O2_AANDERAA_MEAN</a:t>
                      </a:r>
                      <a:endParaRPr lang="en-GB" sz="1100" b="0" i="0" u="none" strike="noStrike" dirty="0">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Seawater temperature</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degrees_c</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Saildrone glider</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dirty="0">
                          <a:effectLst/>
                        </a:rPr>
                        <a:t>CF-1.6, ACDD-1.3</a:t>
                      </a:r>
                      <a:endParaRPr lang="en-GB" sz="1100" b="0" i="0" u="none" strike="noStrike" dirty="0">
                        <a:solidFill>
                          <a:srgbClr val="000000"/>
                        </a:solidFill>
                        <a:effectLst/>
                        <a:latin typeface="Calibri" panose="020F0502020204030204" pitchFamily="34" charset="0"/>
                      </a:endParaRPr>
                    </a:p>
                  </a:txBody>
                  <a:tcPr marL="7000" marR="7000" marT="7000" marB="0" anchor="b"/>
                </a:tc>
                <a:extLst>
                  <a:ext uri="{0D108BD9-81ED-4DB2-BD59-A6C34878D82A}">
                    <a16:rowId xmlns:a16="http://schemas.microsoft.com/office/drawing/2014/main" val="1406197088"/>
                  </a:ext>
                </a:extLst>
              </a:tr>
              <a:tr h="193102">
                <a:tc>
                  <a:txBody>
                    <a:bodyPr/>
                    <a:lstStyle/>
                    <a:p>
                      <a:pPr algn="l" fontAlgn="b"/>
                      <a:r>
                        <a:rPr lang="en-GB" sz="1100" u="none" strike="noStrike" dirty="0">
                          <a:effectLst/>
                        </a:rPr>
                        <a:t>TEMP_O2_RBR_MEAN</a:t>
                      </a:r>
                      <a:endParaRPr lang="en-GB" sz="1100" b="0" i="0" u="none" strike="noStrike" dirty="0">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Seawater temperature</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degrees_c</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a:effectLst/>
                        </a:rPr>
                        <a:t>Saildrone glider</a:t>
                      </a:r>
                      <a:endParaRPr lang="en-GB" sz="1100" b="0" i="0" u="none" strike="noStrike">
                        <a:solidFill>
                          <a:srgbClr val="000000"/>
                        </a:solidFill>
                        <a:effectLst/>
                        <a:latin typeface="Calibri" panose="020F0502020204030204" pitchFamily="34" charset="0"/>
                      </a:endParaRPr>
                    </a:p>
                  </a:txBody>
                  <a:tcPr marL="7000" marR="7000" marT="7000" marB="0" anchor="b"/>
                </a:tc>
                <a:tc>
                  <a:txBody>
                    <a:bodyPr/>
                    <a:lstStyle/>
                    <a:p>
                      <a:pPr algn="l" fontAlgn="b"/>
                      <a:r>
                        <a:rPr lang="en-GB" sz="1100" u="none" strike="noStrike" dirty="0">
                          <a:effectLst/>
                        </a:rPr>
                        <a:t>CF-1.6, ACDD-1.3</a:t>
                      </a:r>
                    </a:p>
                  </a:txBody>
                  <a:tcPr marL="7000" marR="7000" marT="7000" marB="0" anchor="b"/>
                </a:tc>
                <a:extLst>
                  <a:ext uri="{0D108BD9-81ED-4DB2-BD59-A6C34878D82A}">
                    <a16:rowId xmlns:a16="http://schemas.microsoft.com/office/drawing/2014/main" val="1088799325"/>
                  </a:ext>
                </a:extLst>
              </a:tr>
              <a:tr h="193102">
                <a:tc>
                  <a:txBody>
                    <a:bodyPr/>
                    <a:lstStyle/>
                    <a:p>
                      <a:pPr algn="l" fontAlgn="b"/>
                      <a:r>
                        <a:rPr lang="en-GB" sz="1100" b="0" i="0" u="none" strike="noStrike" dirty="0">
                          <a:solidFill>
                            <a:srgbClr val="000000"/>
                          </a:solidFill>
                          <a:effectLst/>
                          <a:latin typeface="Calibri" panose="020F0502020204030204" pitchFamily="34" charset="0"/>
                        </a:rPr>
                        <a:t>TEMP_SBE37_STDDEV</a:t>
                      </a:r>
                    </a:p>
                  </a:txBody>
                  <a:tcPr marL="7144" marR="7144" marT="7144" marB="0" anchor="b"/>
                </a:tc>
                <a:tc>
                  <a:txBody>
                    <a:bodyPr/>
                    <a:lstStyle/>
                    <a:p>
                      <a:pPr algn="l" fontAlgn="b"/>
                      <a:r>
                        <a:rPr lang="en-GB" sz="1100" b="0" i="0" u="none" strike="noStrike" dirty="0">
                          <a:solidFill>
                            <a:srgbClr val="000000"/>
                          </a:solidFill>
                          <a:effectLst/>
                          <a:latin typeface="Calibri" panose="020F0502020204030204" pitchFamily="34" charset="0"/>
                        </a:rPr>
                        <a:t>Seawater temperature SD</a:t>
                      </a:r>
                    </a:p>
                  </a:txBody>
                  <a:tcPr marL="7144" marR="7144" marT="7144" marB="0" anchor="b"/>
                </a:tc>
                <a:tc>
                  <a:txBody>
                    <a:bodyPr/>
                    <a:lstStyle/>
                    <a:p>
                      <a:pPr algn="l" fontAlgn="b"/>
                      <a:r>
                        <a:rPr lang="en-GB" sz="1100" b="0" i="0" u="none" strike="noStrike">
                          <a:solidFill>
                            <a:srgbClr val="000000"/>
                          </a:solidFill>
                          <a:effectLst/>
                          <a:latin typeface="Calibri" panose="020F0502020204030204" pitchFamily="34" charset="0"/>
                        </a:rPr>
                        <a:t>degrees_c</a:t>
                      </a:r>
                    </a:p>
                  </a:txBody>
                  <a:tcPr marL="7144" marR="7144" marT="7144" marB="0" anchor="b"/>
                </a:tc>
                <a:tc>
                  <a:txBody>
                    <a:bodyPr/>
                    <a:lstStyle/>
                    <a:p>
                      <a:pPr algn="l" fontAlgn="b"/>
                      <a:r>
                        <a:rPr lang="en-GB" sz="1100" b="0" i="0" u="none" strike="noStrike">
                          <a:solidFill>
                            <a:srgbClr val="000000"/>
                          </a:solidFill>
                          <a:effectLst/>
                          <a:latin typeface="Calibri" panose="020F0502020204030204" pitchFamily="34" charset="0"/>
                        </a:rPr>
                        <a:t>Saildrone glider</a:t>
                      </a:r>
                    </a:p>
                  </a:txBody>
                  <a:tcPr marL="7144" marR="7144" marT="7144" marB="0" anchor="b"/>
                </a:tc>
                <a:tc>
                  <a:txBody>
                    <a:bodyPr/>
                    <a:lstStyle/>
                    <a:p>
                      <a:pPr algn="l" fontAlgn="b"/>
                      <a:r>
                        <a:rPr lang="en-GB" sz="1100" b="0" i="0" u="none" strike="noStrike">
                          <a:solidFill>
                            <a:srgbClr val="000000"/>
                          </a:solidFill>
                          <a:effectLst/>
                          <a:latin typeface="Calibri" panose="020F0502020204030204" pitchFamily="34" charset="0"/>
                        </a:rPr>
                        <a:t>CF-1.6, ACDD-1.3</a:t>
                      </a:r>
                    </a:p>
                  </a:txBody>
                  <a:tcPr marL="7144" marR="7144" marT="7144" marB="0" anchor="b"/>
                </a:tc>
                <a:extLst>
                  <a:ext uri="{0D108BD9-81ED-4DB2-BD59-A6C34878D82A}">
                    <a16:rowId xmlns:a16="http://schemas.microsoft.com/office/drawing/2014/main" val="3869053093"/>
                  </a:ext>
                </a:extLst>
              </a:tr>
              <a:tr h="193102">
                <a:tc>
                  <a:txBody>
                    <a:bodyPr/>
                    <a:lstStyle/>
                    <a:p>
                      <a:pPr algn="l" fontAlgn="b"/>
                      <a:r>
                        <a:rPr lang="en-GB" sz="1100" b="0" i="0" u="none" strike="noStrike" dirty="0">
                          <a:solidFill>
                            <a:srgbClr val="000000"/>
                          </a:solidFill>
                          <a:effectLst/>
                          <a:latin typeface="Calibri" panose="020F0502020204030204" pitchFamily="34" charset="0"/>
                        </a:rPr>
                        <a:t>TEMP_CTD_RBR_STDDEV</a:t>
                      </a:r>
                    </a:p>
                  </a:txBody>
                  <a:tcPr marL="7144" marR="7144" marT="7144" marB="0" anchor="b"/>
                </a:tc>
                <a:tc>
                  <a:txBody>
                    <a:bodyPr/>
                    <a:lstStyle/>
                    <a:p>
                      <a:pPr algn="l" fontAlgn="b"/>
                      <a:r>
                        <a:rPr lang="en-GB" sz="1100" b="0" i="0" u="none" strike="noStrike" dirty="0">
                          <a:solidFill>
                            <a:srgbClr val="000000"/>
                          </a:solidFill>
                          <a:effectLst/>
                          <a:latin typeface="Calibri" panose="020F0502020204030204" pitchFamily="34" charset="0"/>
                        </a:rPr>
                        <a:t>Seawater temperature SD</a:t>
                      </a:r>
                    </a:p>
                  </a:txBody>
                  <a:tcPr marL="7144" marR="7144" marT="7144" marB="0" anchor="b"/>
                </a:tc>
                <a:tc>
                  <a:txBody>
                    <a:bodyPr/>
                    <a:lstStyle/>
                    <a:p>
                      <a:pPr algn="l" fontAlgn="b"/>
                      <a:r>
                        <a:rPr lang="en-GB" sz="1100" b="0" i="0" u="none" strike="noStrike" dirty="0" err="1">
                          <a:solidFill>
                            <a:srgbClr val="000000"/>
                          </a:solidFill>
                          <a:effectLst/>
                          <a:latin typeface="Calibri" panose="020F0502020204030204" pitchFamily="34" charset="0"/>
                        </a:rPr>
                        <a:t>degrees_c</a:t>
                      </a:r>
                      <a:endParaRPr lang="en-GB" sz="1100" b="0" i="0" u="none" strike="noStrike" dirty="0">
                        <a:solidFill>
                          <a:srgbClr val="000000"/>
                        </a:solidFill>
                        <a:effectLst/>
                        <a:latin typeface="Calibri" panose="020F0502020204030204" pitchFamily="34" charset="0"/>
                      </a:endParaRPr>
                    </a:p>
                  </a:txBody>
                  <a:tcPr marL="7144" marR="7144" marT="7144" marB="0" anchor="b"/>
                </a:tc>
                <a:tc>
                  <a:txBody>
                    <a:bodyPr/>
                    <a:lstStyle/>
                    <a:p>
                      <a:pPr algn="l" fontAlgn="b"/>
                      <a:r>
                        <a:rPr lang="en-GB" sz="1100" b="0" i="0" u="none" strike="noStrike">
                          <a:solidFill>
                            <a:srgbClr val="000000"/>
                          </a:solidFill>
                          <a:effectLst/>
                          <a:latin typeface="Calibri" panose="020F0502020204030204" pitchFamily="34" charset="0"/>
                        </a:rPr>
                        <a:t>Saildrone glider</a:t>
                      </a:r>
                    </a:p>
                  </a:txBody>
                  <a:tcPr marL="7144" marR="7144" marT="7144" marB="0" anchor="b"/>
                </a:tc>
                <a:tc>
                  <a:txBody>
                    <a:bodyPr/>
                    <a:lstStyle/>
                    <a:p>
                      <a:pPr algn="l" fontAlgn="b"/>
                      <a:r>
                        <a:rPr lang="en-GB" sz="1100" b="0" i="0" u="none" strike="noStrike" dirty="0">
                          <a:solidFill>
                            <a:srgbClr val="000000"/>
                          </a:solidFill>
                          <a:effectLst/>
                          <a:latin typeface="Calibri" panose="020F0502020204030204" pitchFamily="34" charset="0"/>
                        </a:rPr>
                        <a:t>CF-1.6, ACDD-1.3</a:t>
                      </a:r>
                    </a:p>
                  </a:txBody>
                  <a:tcPr marL="7144" marR="7144" marT="7144" marB="0" anchor="b"/>
                </a:tc>
                <a:extLst>
                  <a:ext uri="{0D108BD9-81ED-4DB2-BD59-A6C34878D82A}">
                    <a16:rowId xmlns:a16="http://schemas.microsoft.com/office/drawing/2014/main" val="923802635"/>
                  </a:ext>
                </a:extLst>
              </a:tr>
              <a:tr h="193102">
                <a:tc>
                  <a:txBody>
                    <a:bodyPr/>
                    <a:lstStyle/>
                    <a:p>
                      <a:pPr algn="l" fontAlgn="b"/>
                      <a:r>
                        <a:rPr lang="en-GB" sz="1100" b="0" i="0" u="none" strike="noStrike" dirty="0">
                          <a:solidFill>
                            <a:srgbClr val="000000"/>
                          </a:solidFill>
                          <a:effectLst/>
                          <a:latin typeface="Calibri" panose="020F0502020204030204" pitchFamily="34" charset="0"/>
                        </a:rPr>
                        <a:t>TEMP_O2_AANDERAA_STDDEV</a:t>
                      </a:r>
                    </a:p>
                  </a:txBody>
                  <a:tcPr marL="7144" marR="7144" marT="7144" marB="0" anchor="b"/>
                </a:tc>
                <a:tc>
                  <a:txBody>
                    <a:bodyPr/>
                    <a:lstStyle/>
                    <a:p>
                      <a:pPr algn="l" fontAlgn="b"/>
                      <a:r>
                        <a:rPr lang="en-GB" sz="1100" b="0" i="0" u="none" strike="noStrike">
                          <a:solidFill>
                            <a:srgbClr val="000000"/>
                          </a:solidFill>
                          <a:effectLst/>
                          <a:latin typeface="Calibri" panose="020F0502020204030204" pitchFamily="34" charset="0"/>
                        </a:rPr>
                        <a:t>Seawater temperature SD</a:t>
                      </a:r>
                    </a:p>
                  </a:txBody>
                  <a:tcPr marL="7144" marR="7144" marT="7144" marB="0" anchor="b"/>
                </a:tc>
                <a:tc>
                  <a:txBody>
                    <a:bodyPr/>
                    <a:lstStyle/>
                    <a:p>
                      <a:pPr algn="l" fontAlgn="b"/>
                      <a:r>
                        <a:rPr lang="en-GB" sz="1100" b="0" i="0" u="none" strike="noStrike" dirty="0" err="1">
                          <a:solidFill>
                            <a:srgbClr val="000000"/>
                          </a:solidFill>
                          <a:effectLst/>
                          <a:latin typeface="Calibri" panose="020F0502020204030204" pitchFamily="34" charset="0"/>
                        </a:rPr>
                        <a:t>degrees_c</a:t>
                      </a:r>
                      <a:endParaRPr lang="en-GB" sz="1100" b="0" i="0" u="none" strike="noStrike" dirty="0">
                        <a:solidFill>
                          <a:srgbClr val="000000"/>
                        </a:solidFill>
                        <a:effectLst/>
                        <a:latin typeface="Calibri" panose="020F0502020204030204" pitchFamily="34" charset="0"/>
                      </a:endParaRPr>
                    </a:p>
                  </a:txBody>
                  <a:tcPr marL="7144" marR="7144" marT="7144" marB="0" anchor="b"/>
                </a:tc>
                <a:tc>
                  <a:txBody>
                    <a:bodyPr/>
                    <a:lstStyle/>
                    <a:p>
                      <a:pPr algn="l" fontAlgn="b"/>
                      <a:r>
                        <a:rPr lang="en-GB" sz="1100" b="0" i="0" u="none" strike="noStrike" dirty="0" err="1">
                          <a:solidFill>
                            <a:srgbClr val="000000"/>
                          </a:solidFill>
                          <a:effectLst/>
                          <a:latin typeface="Calibri" panose="020F0502020204030204" pitchFamily="34" charset="0"/>
                        </a:rPr>
                        <a:t>Saildrone</a:t>
                      </a:r>
                      <a:r>
                        <a:rPr lang="en-GB" sz="1100" b="0" i="0" u="none" strike="noStrike" dirty="0">
                          <a:solidFill>
                            <a:srgbClr val="000000"/>
                          </a:solidFill>
                          <a:effectLst/>
                          <a:latin typeface="Calibri" panose="020F0502020204030204" pitchFamily="34" charset="0"/>
                        </a:rPr>
                        <a:t> glider</a:t>
                      </a:r>
                    </a:p>
                  </a:txBody>
                  <a:tcPr marL="7144" marR="7144" marT="7144" marB="0" anchor="b"/>
                </a:tc>
                <a:tc>
                  <a:txBody>
                    <a:bodyPr/>
                    <a:lstStyle/>
                    <a:p>
                      <a:pPr algn="l" fontAlgn="b"/>
                      <a:r>
                        <a:rPr lang="en-GB" sz="1100" b="0" i="0" u="none" strike="noStrike" dirty="0">
                          <a:solidFill>
                            <a:srgbClr val="000000"/>
                          </a:solidFill>
                          <a:effectLst/>
                          <a:latin typeface="Calibri" panose="020F0502020204030204" pitchFamily="34" charset="0"/>
                        </a:rPr>
                        <a:t>CF-1.6, ACDD-1.3</a:t>
                      </a:r>
                    </a:p>
                  </a:txBody>
                  <a:tcPr marL="7144" marR="7144" marT="7144" marB="0" anchor="b"/>
                </a:tc>
                <a:extLst>
                  <a:ext uri="{0D108BD9-81ED-4DB2-BD59-A6C34878D82A}">
                    <a16:rowId xmlns:a16="http://schemas.microsoft.com/office/drawing/2014/main" val="3060107623"/>
                  </a:ext>
                </a:extLst>
              </a:tr>
              <a:tr h="193102">
                <a:tc>
                  <a:txBody>
                    <a:bodyPr/>
                    <a:lstStyle/>
                    <a:p>
                      <a:pPr algn="l" fontAlgn="b"/>
                      <a:r>
                        <a:rPr lang="en-GB" sz="1100" b="0" i="0" u="none" strike="noStrike" dirty="0">
                          <a:solidFill>
                            <a:srgbClr val="000000"/>
                          </a:solidFill>
                          <a:effectLst/>
                          <a:latin typeface="Calibri" panose="020F0502020204030204" pitchFamily="34" charset="0"/>
                        </a:rPr>
                        <a:t>TEMP_O2_RBR_STDDEV</a:t>
                      </a:r>
                    </a:p>
                  </a:txBody>
                  <a:tcPr marL="7144" marR="7144" marT="7144" marB="0" anchor="b"/>
                </a:tc>
                <a:tc>
                  <a:txBody>
                    <a:bodyPr/>
                    <a:lstStyle/>
                    <a:p>
                      <a:pPr algn="l" fontAlgn="b"/>
                      <a:r>
                        <a:rPr lang="en-GB" sz="1100" b="0" i="0" u="none" strike="noStrike">
                          <a:solidFill>
                            <a:srgbClr val="000000"/>
                          </a:solidFill>
                          <a:effectLst/>
                          <a:latin typeface="Calibri" panose="020F0502020204030204" pitchFamily="34" charset="0"/>
                        </a:rPr>
                        <a:t>Seawater temperature SD</a:t>
                      </a:r>
                    </a:p>
                  </a:txBody>
                  <a:tcPr marL="7144" marR="7144" marT="7144" marB="0" anchor="b"/>
                </a:tc>
                <a:tc>
                  <a:txBody>
                    <a:bodyPr/>
                    <a:lstStyle/>
                    <a:p>
                      <a:pPr algn="l" fontAlgn="b"/>
                      <a:r>
                        <a:rPr lang="en-GB" sz="1100" b="0" i="0" u="none" strike="noStrike">
                          <a:solidFill>
                            <a:srgbClr val="000000"/>
                          </a:solidFill>
                          <a:effectLst/>
                          <a:latin typeface="Calibri" panose="020F0502020204030204" pitchFamily="34" charset="0"/>
                        </a:rPr>
                        <a:t>degrees_c</a:t>
                      </a:r>
                    </a:p>
                  </a:txBody>
                  <a:tcPr marL="7144" marR="7144" marT="7144" marB="0" anchor="b"/>
                </a:tc>
                <a:tc>
                  <a:txBody>
                    <a:bodyPr/>
                    <a:lstStyle/>
                    <a:p>
                      <a:pPr algn="l" fontAlgn="b"/>
                      <a:r>
                        <a:rPr lang="en-GB" sz="1100" b="0" i="0" u="none" strike="noStrike" dirty="0" err="1">
                          <a:solidFill>
                            <a:srgbClr val="000000"/>
                          </a:solidFill>
                          <a:effectLst/>
                          <a:latin typeface="Calibri" panose="020F0502020204030204" pitchFamily="34" charset="0"/>
                        </a:rPr>
                        <a:t>Saildrone</a:t>
                      </a:r>
                      <a:r>
                        <a:rPr lang="en-GB" sz="1100" b="0" i="0" u="none" strike="noStrike" dirty="0">
                          <a:solidFill>
                            <a:srgbClr val="000000"/>
                          </a:solidFill>
                          <a:effectLst/>
                          <a:latin typeface="Calibri" panose="020F0502020204030204" pitchFamily="34" charset="0"/>
                        </a:rPr>
                        <a:t> glider</a:t>
                      </a:r>
                    </a:p>
                  </a:txBody>
                  <a:tcPr marL="7144" marR="7144" marT="7144" marB="0" anchor="b"/>
                </a:tc>
                <a:tc>
                  <a:txBody>
                    <a:bodyPr/>
                    <a:lstStyle/>
                    <a:p>
                      <a:pPr algn="l" fontAlgn="b"/>
                      <a:r>
                        <a:rPr lang="en-GB" sz="1100" b="0" i="0" u="none" strike="noStrike" dirty="0">
                          <a:solidFill>
                            <a:srgbClr val="000000"/>
                          </a:solidFill>
                          <a:effectLst/>
                          <a:latin typeface="Calibri" panose="020F0502020204030204" pitchFamily="34" charset="0"/>
                        </a:rPr>
                        <a:t>CF-1.6, ACDD-1.3</a:t>
                      </a:r>
                    </a:p>
                  </a:txBody>
                  <a:tcPr marL="7144" marR="7144" marT="7144" marB="0" anchor="b"/>
                </a:tc>
                <a:extLst>
                  <a:ext uri="{0D108BD9-81ED-4DB2-BD59-A6C34878D82A}">
                    <a16:rowId xmlns:a16="http://schemas.microsoft.com/office/drawing/2014/main" val="3466625302"/>
                  </a:ext>
                </a:extLst>
              </a:tr>
              <a:tr h="193102">
                <a:tc>
                  <a:txBody>
                    <a:bodyPr/>
                    <a:lstStyle/>
                    <a:p>
                      <a:pPr algn="l" fontAlgn="b"/>
                      <a:r>
                        <a:rPr lang="en-GB" sz="1100" b="0" i="0" u="none" strike="noStrike" dirty="0">
                          <a:solidFill>
                            <a:srgbClr val="000000"/>
                          </a:solidFill>
                          <a:effectLst/>
                          <a:latin typeface="Calibri" panose="020F0502020204030204" pitchFamily="34" charset="0"/>
                        </a:rPr>
                        <a:t>OTV</a:t>
                      </a:r>
                    </a:p>
                  </a:txBody>
                  <a:tcPr marL="7144" marR="7144" marT="7144" marB="0" anchor="b"/>
                </a:tc>
                <a:tc>
                  <a:txBody>
                    <a:bodyPr/>
                    <a:lstStyle/>
                    <a:p>
                      <a:pPr algn="l" fontAlgn="b"/>
                      <a:r>
                        <a:rPr lang="en-GB" sz="1100" b="0" i="0" u="none" strike="noStrike" dirty="0">
                          <a:solidFill>
                            <a:srgbClr val="000000"/>
                          </a:solidFill>
                          <a:effectLst/>
                          <a:latin typeface="Calibri" panose="020F0502020204030204" pitchFamily="34" charset="0"/>
                        </a:rPr>
                        <a:t>SST 2</a:t>
                      </a:r>
                    </a:p>
                  </a:txBody>
                  <a:tcPr marL="7144" marR="7144" marT="7144" marB="0" anchor="b"/>
                </a:tc>
                <a:tc>
                  <a:txBody>
                    <a:bodyPr/>
                    <a:lstStyle/>
                    <a:p>
                      <a:pPr algn="l" fontAlgn="b"/>
                      <a:r>
                        <a:rPr lang="en-GB" sz="1100" b="0" i="0" u="none" strike="noStrike" dirty="0" err="1">
                          <a:solidFill>
                            <a:srgbClr val="000000"/>
                          </a:solidFill>
                          <a:effectLst/>
                          <a:latin typeface="Calibri" panose="020F0502020204030204" pitchFamily="34" charset="0"/>
                        </a:rPr>
                        <a:t>celsius</a:t>
                      </a:r>
                      <a:endParaRPr lang="en-GB" sz="1100" b="0" i="0" u="none" strike="noStrike" dirty="0">
                        <a:solidFill>
                          <a:srgbClr val="000000"/>
                        </a:solidFill>
                        <a:effectLst/>
                        <a:latin typeface="Calibri" panose="020F0502020204030204" pitchFamily="34" charset="0"/>
                      </a:endParaRPr>
                    </a:p>
                  </a:txBody>
                  <a:tcPr marL="7144" marR="7144" marT="7144" marB="0" anchor="b"/>
                </a:tc>
                <a:tc>
                  <a:txBody>
                    <a:bodyPr/>
                    <a:lstStyle/>
                    <a:p>
                      <a:pPr algn="l" fontAlgn="b"/>
                      <a:r>
                        <a:rPr lang="en-GB" sz="1100" b="0" i="0" u="none" strike="noStrike" dirty="0">
                          <a:solidFill>
                            <a:srgbClr val="000000"/>
                          </a:solidFill>
                          <a:effectLst/>
                          <a:latin typeface="Calibri" panose="020F0502020204030204" pitchFamily="34" charset="0"/>
                        </a:rPr>
                        <a:t>ICOADS</a:t>
                      </a:r>
                    </a:p>
                  </a:txBody>
                  <a:tcPr marL="7144" marR="7144" marT="7144" marB="0" anchor="b"/>
                </a:tc>
                <a:tc>
                  <a:txBody>
                    <a:bodyPr/>
                    <a:lstStyle/>
                    <a:p>
                      <a:pPr algn="l" fontAlgn="b"/>
                      <a:r>
                        <a:rPr lang="en-GB" sz="1100" b="0" i="0" u="none" strike="noStrike" dirty="0">
                          <a:solidFill>
                            <a:srgbClr val="000000"/>
                          </a:solidFill>
                          <a:effectLst/>
                          <a:latin typeface="Calibri" panose="020F0502020204030204" pitchFamily="34" charset="0"/>
                        </a:rPr>
                        <a:t>CF-1.6, ACDD-1.3</a:t>
                      </a:r>
                    </a:p>
                  </a:txBody>
                  <a:tcPr marL="7144" marR="7144" marT="7144" marB="0" anchor="b"/>
                </a:tc>
                <a:extLst>
                  <a:ext uri="{0D108BD9-81ED-4DB2-BD59-A6C34878D82A}">
                    <a16:rowId xmlns:a16="http://schemas.microsoft.com/office/drawing/2014/main" val="262975229"/>
                  </a:ext>
                </a:extLst>
              </a:tr>
            </a:tbl>
          </a:graphicData>
        </a:graphic>
      </p:graphicFrame>
    </p:spTree>
    <p:extLst>
      <p:ext uri="{BB962C8B-B14F-4D97-AF65-F5344CB8AC3E}">
        <p14:creationId xmlns:p14="http://schemas.microsoft.com/office/powerpoint/2010/main" val="1016705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F9C36-939E-1144-826F-FFC32BC17182}"/>
              </a:ext>
            </a:extLst>
          </p:cNvPr>
          <p:cNvSpPr>
            <a:spLocks noGrp="1"/>
          </p:cNvSpPr>
          <p:nvPr>
            <p:ph type="title"/>
          </p:nvPr>
        </p:nvSpPr>
        <p:spPr/>
        <p:txBody>
          <a:bodyPr/>
          <a:lstStyle/>
          <a:p>
            <a:r>
              <a:rPr lang="en-US" dirty="0" err="1"/>
              <a:t>sea_water_temperature</a:t>
            </a:r>
            <a:r>
              <a:rPr lang="en-US" dirty="0"/>
              <a:t> (cont.)</a:t>
            </a:r>
          </a:p>
        </p:txBody>
      </p:sp>
      <p:sp>
        <p:nvSpPr>
          <p:cNvPr id="3" name="Content Placeholder 2">
            <a:extLst>
              <a:ext uri="{FF2B5EF4-FFF2-40B4-BE49-F238E27FC236}">
                <a16:creationId xmlns:a16="http://schemas.microsoft.com/office/drawing/2014/main" id="{3417430E-94F9-BC42-A160-FAEB5664F43C}"/>
              </a:ext>
            </a:extLst>
          </p:cNvPr>
          <p:cNvSpPr>
            <a:spLocks noGrp="1"/>
          </p:cNvSpPr>
          <p:nvPr>
            <p:ph idx="1"/>
          </p:nvPr>
        </p:nvSpPr>
        <p:spPr/>
        <p:txBody>
          <a:bodyPr>
            <a:normAutofit/>
          </a:bodyPr>
          <a:lstStyle/>
          <a:p>
            <a:pPr marL="285750" indent="-285750">
              <a:buFont typeface="Arial" panose="020B0604020202020204" pitchFamily="34" charset="0"/>
              <a:buChar char="•"/>
            </a:pPr>
            <a:r>
              <a:rPr lang="en-US" sz="1800" dirty="0"/>
              <a:t>Some standardization of naming conventions (both variable name and long name).</a:t>
            </a:r>
          </a:p>
          <a:p>
            <a:pPr marL="285750" indent="-285750">
              <a:buFont typeface="Arial" panose="020B0604020202020204" pitchFamily="34" charset="0"/>
              <a:buChar char="•"/>
            </a:pPr>
            <a:r>
              <a:rPr lang="en-US" sz="1800" dirty="0"/>
              <a:t>Different representations for the units, but all valid according to </a:t>
            </a:r>
            <a:r>
              <a:rPr lang="en-US" sz="1800" dirty="0" err="1"/>
              <a:t>udunits</a:t>
            </a:r>
            <a:r>
              <a:rPr lang="en-US" sz="1800" dirty="0"/>
              <a:t> package (and hence CF conventions).</a:t>
            </a:r>
          </a:p>
          <a:p>
            <a:pPr marL="285750" indent="-285750">
              <a:buFont typeface="Arial" panose="020B0604020202020204" pitchFamily="34" charset="0"/>
              <a:buChar char="•"/>
            </a:pPr>
            <a:r>
              <a:rPr lang="en-US" sz="1800" dirty="0"/>
              <a:t>Standard name does not always indicate when the contents of the variable (e.g. standard deviations on previous slide).</a:t>
            </a:r>
          </a:p>
          <a:p>
            <a:pPr marL="285750" indent="-285750">
              <a:buFont typeface="Arial" panose="020B0604020202020204" pitchFamily="34" charset="0"/>
              <a:buChar char="•"/>
            </a:pPr>
            <a:r>
              <a:rPr lang="en-US" sz="1800" dirty="0"/>
              <a:t>Multiple standards used extending CF conventions, some of those extending each other (e.g. </a:t>
            </a:r>
            <a:r>
              <a:rPr lang="en-US" sz="1800" dirty="0" err="1"/>
              <a:t>OceanSITES</a:t>
            </a:r>
            <a:r>
              <a:rPr lang="en-US" sz="1800" dirty="0"/>
              <a:t> and Argo).</a:t>
            </a:r>
          </a:p>
          <a:p>
            <a:pPr marL="285750" indent="-285750">
              <a:buFont typeface="Arial" panose="020B0604020202020204" pitchFamily="34" charset="0"/>
              <a:buChar char="•"/>
            </a:pPr>
            <a:r>
              <a:rPr lang="en-US" sz="1800" dirty="0"/>
              <a:t>Most enforce use of </a:t>
            </a:r>
            <a:r>
              <a:rPr lang="en-US" sz="1800" dirty="0" err="1"/>
              <a:t>standard_name</a:t>
            </a:r>
            <a:r>
              <a:rPr lang="en-US" sz="1800" dirty="0"/>
              <a:t> but not always consistent in unit naming convention</a:t>
            </a:r>
          </a:p>
        </p:txBody>
      </p:sp>
    </p:spTree>
    <p:extLst>
      <p:ext uri="{BB962C8B-B14F-4D97-AF65-F5344CB8AC3E}">
        <p14:creationId xmlns:p14="http://schemas.microsoft.com/office/powerpoint/2010/main" val="39728634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1D546-6E1E-CA4D-8E82-E5D47E9449AB}"/>
              </a:ext>
            </a:extLst>
          </p:cNvPr>
          <p:cNvSpPr>
            <a:spLocks noGrp="1"/>
          </p:cNvSpPr>
          <p:nvPr>
            <p:ph type="title"/>
          </p:nvPr>
        </p:nvSpPr>
        <p:spPr/>
        <p:txBody>
          <a:bodyPr>
            <a:normAutofit fontScale="90000"/>
          </a:bodyPr>
          <a:lstStyle/>
          <a:p>
            <a:r>
              <a:rPr lang="en-US" dirty="0"/>
              <a:t>Partial list of conventions extending CF conventions</a:t>
            </a:r>
          </a:p>
        </p:txBody>
      </p:sp>
      <p:graphicFrame>
        <p:nvGraphicFramePr>
          <p:cNvPr id="4" name="Content Placeholder 3">
            <a:extLst>
              <a:ext uri="{FF2B5EF4-FFF2-40B4-BE49-F238E27FC236}">
                <a16:creationId xmlns:a16="http://schemas.microsoft.com/office/drawing/2014/main" id="{013237F7-BDD5-A148-88E6-AB7D1E3CDBCE}"/>
              </a:ext>
            </a:extLst>
          </p:cNvPr>
          <p:cNvGraphicFramePr>
            <a:graphicFrameLocks noGrp="1"/>
          </p:cNvGraphicFramePr>
          <p:nvPr>
            <p:ph idx="1"/>
            <p:extLst>
              <p:ext uri="{D42A27DB-BD31-4B8C-83A1-F6EECF244321}">
                <p14:modId xmlns:p14="http://schemas.microsoft.com/office/powerpoint/2010/main" val="4248475730"/>
              </p:ext>
            </p:extLst>
          </p:nvPr>
        </p:nvGraphicFramePr>
        <p:xfrm>
          <a:off x="751653" y="1063229"/>
          <a:ext cx="7775970" cy="2827020"/>
        </p:xfrm>
        <a:graphic>
          <a:graphicData uri="http://schemas.openxmlformats.org/drawingml/2006/table">
            <a:tbl>
              <a:tblPr firstRow="1" bandRow="1">
                <a:tableStyleId>{5C22544A-7EE6-4342-B048-85BDC9FD1C3A}</a:tableStyleId>
              </a:tblPr>
              <a:tblGrid>
                <a:gridCol w="1332824">
                  <a:extLst>
                    <a:ext uri="{9D8B030D-6E8A-4147-A177-3AD203B41FA5}">
                      <a16:colId xmlns:a16="http://schemas.microsoft.com/office/drawing/2014/main" val="1520846356"/>
                    </a:ext>
                  </a:extLst>
                </a:gridCol>
                <a:gridCol w="941691">
                  <a:extLst>
                    <a:ext uri="{9D8B030D-6E8A-4147-A177-3AD203B41FA5}">
                      <a16:colId xmlns:a16="http://schemas.microsoft.com/office/drawing/2014/main" val="1938930512"/>
                    </a:ext>
                  </a:extLst>
                </a:gridCol>
                <a:gridCol w="2103656">
                  <a:extLst>
                    <a:ext uri="{9D8B030D-6E8A-4147-A177-3AD203B41FA5}">
                      <a16:colId xmlns:a16="http://schemas.microsoft.com/office/drawing/2014/main" val="1100587376"/>
                    </a:ext>
                  </a:extLst>
                </a:gridCol>
                <a:gridCol w="3397799">
                  <a:extLst>
                    <a:ext uri="{9D8B030D-6E8A-4147-A177-3AD203B41FA5}">
                      <a16:colId xmlns:a16="http://schemas.microsoft.com/office/drawing/2014/main" val="2823931685"/>
                    </a:ext>
                  </a:extLst>
                </a:gridCol>
              </a:tblGrid>
              <a:tr h="278130">
                <a:tc>
                  <a:txBody>
                    <a:bodyPr/>
                    <a:lstStyle/>
                    <a:p>
                      <a:r>
                        <a:rPr lang="en-US" sz="1400" dirty="0"/>
                        <a:t>Convention</a:t>
                      </a:r>
                    </a:p>
                  </a:txBody>
                  <a:tcPr marL="68580" marR="68580" marT="34290" marB="34290"/>
                </a:tc>
                <a:tc>
                  <a:txBody>
                    <a:bodyPr/>
                    <a:lstStyle/>
                    <a:p>
                      <a:pPr algn="ctr"/>
                      <a:r>
                        <a:rPr lang="en-US" sz="1400" dirty="0"/>
                        <a:t>Version</a:t>
                      </a:r>
                    </a:p>
                  </a:txBody>
                  <a:tcPr marL="68580" marR="68580" marT="34290" marB="34290"/>
                </a:tc>
                <a:tc>
                  <a:txBody>
                    <a:bodyPr/>
                    <a:lstStyle/>
                    <a:p>
                      <a:pPr algn="ctr"/>
                      <a:r>
                        <a:rPr lang="en-US" sz="1400" dirty="0"/>
                        <a:t>Date</a:t>
                      </a:r>
                    </a:p>
                  </a:txBody>
                  <a:tcPr marL="68580" marR="68580" marT="34290" marB="34290"/>
                </a:tc>
                <a:tc>
                  <a:txBody>
                    <a:bodyPr/>
                    <a:lstStyle/>
                    <a:p>
                      <a:r>
                        <a:rPr lang="en-US" sz="1400" dirty="0"/>
                        <a:t>URL</a:t>
                      </a:r>
                    </a:p>
                  </a:txBody>
                  <a:tcPr marL="68580" marR="68580" marT="34290" marB="34290"/>
                </a:tc>
                <a:extLst>
                  <a:ext uri="{0D108BD9-81ED-4DB2-BD59-A6C34878D82A}">
                    <a16:rowId xmlns:a16="http://schemas.microsoft.com/office/drawing/2014/main" val="1554299409"/>
                  </a:ext>
                </a:extLst>
              </a:tr>
              <a:tr h="278130">
                <a:tc>
                  <a:txBody>
                    <a:bodyPr/>
                    <a:lstStyle/>
                    <a:p>
                      <a:r>
                        <a:rPr lang="en-US" sz="1400" dirty="0" err="1"/>
                        <a:t>OceanSITES</a:t>
                      </a:r>
                      <a:endParaRPr lang="en-US" sz="1400" dirty="0"/>
                    </a:p>
                  </a:txBody>
                  <a:tcPr marL="68580" marR="68580" marT="34290" marB="34290"/>
                </a:tc>
                <a:tc>
                  <a:txBody>
                    <a:bodyPr/>
                    <a:lstStyle/>
                    <a:p>
                      <a:pPr algn="ctr"/>
                      <a:r>
                        <a:rPr lang="en-US" sz="1400" dirty="0"/>
                        <a:t>1.3</a:t>
                      </a:r>
                    </a:p>
                  </a:txBody>
                  <a:tcPr marL="68580" marR="68580" marT="34290" marB="34290"/>
                </a:tc>
                <a:tc>
                  <a:txBody>
                    <a:bodyPr/>
                    <a:lstStyle/>
                    <a:p>
                      <a:r>
                        <a:rPr lang="en-US" sz="1400" dirty="0"/>
                        <a:t>January 2015</a:t>
                      </a:r>
                    </a:p>
                  </a:txBody>
                  <a:tcPr marL="68580" marR="68580" marT="34290" marB="34290"/>
                </a:tc>
                <a:tc>
                  <a:txBody>
                    <a:bodyPr/>
                    <a:lstStyle/>
                    <a:p>
                      <a:r>
                        <a:rPr lang="en-US" sz="1400" dirty="0"/>
                        <a:t>http://</a:t>
                      </a:r>
                      <a:r>
                        <a:rPr lang="en-US" sz="1400" dirty="0" err="1"/>
                        <a:t>www.oceansites.org</a:t>
                      </a:r>
                      <a:r>
                        <a:rPr lang="en-US" sz="1400" dirty="0"/>
                        <a:t>/data/</a:t>
                      </a:r>
                    </a:p>
                  </a:txBody>
                  <a:tcPr marL="68580" marR="68580" marT="34290" marB="34290"/>
                </a:tc>
                <a:extLst>
                  <a:ext uri="{0D108BD9-81ED-4DB2-BD59-A6C34878D82A}">
                    <a16:rowId xmlns:a16="http://schemas.microsoft.com/office/drawing/2014/main" val="424519312"/>
                  </a:ext>
                </a:extLst>
              </a:tr>
              <a:tr h="480060">
                <a:tc>
                  <a:txBody>
                    <a:bodyPr/>
                    <a:lstStyle/>
                    <a:p>
                      <a:r>
                        <a:rPr lang="en-US" sz="1400" dirty="0"/>
                        <a:t>Argo</a:t>
                      </a:r>
                    </a:p>
                  </a:txBody>
                  <a:tcPr marL="68580" marR="68580" marT="34290" marB="34290"/>
                </a:tc>
                <a:tc>
                  <a:txBody>
                    <a:bodyPr/>
                    <a:lstStyle/>
                    <a:p>
                      <a:pPr algn="ctr"/>
                      <a:r>
                        <a:rPr lang="en-US" sz="1400" dirty="0"/>
                        <a:t>3.2</a:t>
                      </a:r>
                    </a:p>
                  </a:txBody>
                  <a:tcPr marL="68580" marR="68580" marT="34290" marB="34290"/>
                </a:tc>
                <a:tc>
                  <a:txBody>
                    <a:bodyPr/>
                    <a:lstStyle/>
                    <a:p>
                      <a:r>
                        <a:rPr lang="en-US" sz="1400" dirty="0"/>
                        <a:t>September 2017</a:t>
                      </a:r>
                    </a:p>
                  </a:txBody>
                  <a:tcPr marL="68580" marR="68580" marT="34290" marB="34290"/>
                </a:tc>
                <a:tc>
                  <a:txBody>
                    <a:bodyPr/>
                    <a:lstStyle/>
                    <a:p>
                      <a:r>
                        <a:rPr lang="en-US" sz="1400" dirty="0"/>
                        <a:t>https://</a:t>
                      </a:r>
                      <a:r>
                        <a:rPr lang="en-US" sz="1400" dirty="0" err="1"/>
                        <a:t>archimer.ifremer.fr</a:t>
                      </a:r>
                      <a:r>
                        <a:rPr lang="en-US" sz="1400" dirty="0"/>
                        <a:t>/doc/00187/29825/</a:t>
                      </a:r>
                    </a:p>
                  </a:txBody>
                  <a:tcPr marL="68580" marR="68580" marT="34290" marB="34290"/>
                </a:tc>
                <a:extLst>
                  <a:ext uri="{0D108BD9-81ED-4DB2-BD59-A6C34878D82A}">
                    <a16:rowId xmlns:a16="http://schemas.microsoft.com/office/drawing/2014/main" val="3248377931"/>
                  </a:ext>
                </a:extLst>
              </a:tr>
              <a:tr h="278130">
                <a:tc>
                  <a:txBody>
                    <a:bodyPr/>
                    <a:lstStyle/>
                    <a:p>
                      <a:r>
                        <a:rPr lang="en-US" sz="1400" dirty="0"/>
                        <a:t>IMOS</a:t>
                      </a:r>
                    </a:p>
                  </a:txBody>
                  <a:tcPr marL="68580" marR="68580" marT="34290" marB="34290"/>
                </a:tc>
                <a:tc>
                  <a:txBody>
                    <a:bodyPr/>
                    <a:lstStyle/>
                    <a:p>
                      <a:pPr algn="ctr"/>
                      <a:r>
                        <a:rPr lang="en-US" sz="1400" dirty="0"/>
                        <a:t>1.4</a:t>
                      </a:r>
                    </a:p>
                  </a:txBody>
                  <a:tcPr marL="68580" marR="68580" marT="34290" marB="34290"/>
                </a:tc>
                <a:tc>
                  <a:txBody>
                    <a:bodyPr/>
                    <a:lstStyle/>
                    <a:p>
                      <a:r>
                        <a:rPr lang="en-US" sz="1400" dirty="0"/>
                        <a:t>August 2015</a:t>
                      </a:r>
                    </a:p>
                  </a:txBody>
                  <a:tcPr marL="68580" marR="68580" marT="34290" marB="34290"/>
                </a:tc>
                <a:tc>
                  <a:txBody>
                    <a:bodyPr/>
                    <a:lstStyle/>
                    <a:p>
                      <a:endParaRPr lang="en-US" sz="1400" dirty="0"/>
                    </a:p>
                  </a:txBody>
                  <a:tcPr marL="68580" marR="68580" marT="34290" marB="34290"/>
                </a:tc>
                <a:extLst>
                  <a:ext uri="{0D108BD9-81ED-4DB2-BD59-A6C34878D82A}">
                    <a16:rowId xmlns:a16="http://schemas.microsoft.com/office/drawing/2014/main" val="3069548318"/>
                  </a:ext>
                </a:extLst>
              </a:tr>
              <a:tr h="480060">
                <a:tc>
                  <a:txBody>
                    <a:bodyPr/>
                    <a:lstStyle/>
                    <a:p>
                      <a:r>
                        <a:rPr lang="en-US" sz="1400" dirty="0" err="1"/>
                        <a:t>SeaDataNet</a:t>
                      </a:r>
                      <a:endParaRPr lang="en-US" sz="1400" dirty="0"/>
                    </a:p>
                  </a:txBody>
                  <a:tcPr marL="68580" marR="68580" marT="34290" marB="34290"/>
                </a:tc>
                <a:tc>
                  <a:txBody>
                    <a:bodyPr/>
                    <a:lstStyle/>
                    <a:p>
                      <a:pPr algn="ctr"/>
                      <a:r>
                        <a:rPr lang="en-US" sz="1400" dirty="0"/>
                        <a:t>1.21</a:t>
                      </a:r>
                    </a:p>
                  </a:txBody>
                  <a:tcPr marL="68580" marR="68580" marT="34290" marB="34290"/>
                </a:tc>
                <a:tc>
                  <a:txBody>
                    <a:bodyPr/>
                    <a:lstStyle/>
                    <a:p>
                      <a:r>
                        <a:rPr lang="en-US" sz="1400" dirty="0"/>
                        <a:t>September 2019</a:t>
                      </a:r>
                    </a:p>
                  </a:txBody>
                  <a:tcPr marL="68580" marR="68580" marT="34290" marB="34290"/>
                </a:tc>
                <a:tc>
                  <a:txBody>
                    <a:bodyPr/>
                    <a:lstStyle/>
                    <a:p>
                      <a:r>
                        <a:rPr lang="en-US" sz="1400" dirty="0"/>
                        <a:t>https://</a:t>
                      </a:r>
                      <a:r>
                        <a:rPr lang="en-US" sz="1400" dirty="0" err="1"/>
                        <a:t>archimer.ifremer.fr</a:t>
                      </a:r>
                      <a:r>
                        <a:rPr lang="en-US" sz="1400" dirty="0"/>
                        <a:t>/doc/00454/56547/</a:t>
                      </a:r>
                    </a:p>
                  </a:txBody>
                  <a:tcPr marL="68580" marR="68580" marT="34290" marB="34290"/>
                </a:tc>
                <a:extLst>
                  <a:ext uri="{0D108BD9-81ED-4DB2-BD59-A6C34878D82A}">
                    <a16:rowId xmlns:a16="http://schemas.microsoft.com/office/drawing/2014/main" val="3949474982"/>
                  </a:ext>
                </a:extLst>
              </a:tr>
              <a:tr h="480060">
                <a:tc>
                  <a:txBody>
                    <a:bodyPr/>
                    <a:lstStyle/>
                    <a:p>
                      <a:r>
                        <a:rPr lang="en-US" sz="1400" dirty="0"/>
                        <a:t>EGO</a:t>
                      </a:r>
                    </a:p>
                  </a:txBody>
                  <a:tcPr marL="68580" marR="68580" marT="34290" marB="34290"/>
                </a:tc>
                <a:tc>
                  <a:txBody>
                    <a:bodyPr/>
                    <a:lstStyle/>
                    <a:p>
                      <a:pPr algn="ctr"/>
                      <a:r>
                        <a:rPr lang="en-US" sz="1400" dirty="0"/>
                        <a:t>1.2</a:t>
                      </a:r>
                    </a:p>
                  </a:txBody>
                  <a:tcPr marL="68580" marR="68580" marT="34290" marB="34290"/>
                </a:tc>
                <a:tc>
                  <a:txBody>
                    <a:bodyPr/>
                    <a:lstStyle/>
                    <a:p>
                      <a:r>
                        <a:rPr lang="en-US" sz="1400" dirty="0"/>
                        <a:t>May 2017</a:t>
                      </a:r>
                    </a:p>
                  </a:txBody>
                  <a:tcPr marL="68580" marR="68580" marT="34290" marB="34290"/>
                </a:tc>
                <a:tc>
                  <a:txBody>
                    <a:bodyPr/>
                    <a:lstStyle/>
                    <a:p>
                      <a:r>
                        <a:rPr lang="en-US" sz="1400" dirty="0"/>
                        <a:t>https://</a:t>
                      </a:r>
                      <a:r>
                        <a:rPr lang="en-US" sz="1400" dirty="0" err="1"/>
                        <a:t>archimer.ifremer.fr</a:t>
                      </a:r>
                      <a:r>
                        <a:rPr lang="en-US" sz="1400" dirty="0"/>
                        <a:t>/doc/00239/34980/</a:t>
                      </a:r>
                    </a:p>
                  </a:txBody>
                  <a:tcPr marL="68580" marR="68580" marT="34290" marB="34290"/>
                </a:tc>
                <a:extLst>
                  <a:ext uri="{0D108BD9-81ED-4DB2-BD59-A6C34878D82A}">
                    <a16:rowId xmlns:a16="http://schemas.microsoft.com/office/drawing/2014/main" val="1544604089"/>
                  </a:ext>
                </a:extLst>
              </a:tr>
              <a:tr h="480060">
                <a:tc>
                  <a:txBody>
                    <a:bodyPr/>
                    <a:lstStyle/>
                    <a:p>
                      <a:r>
                        <a:rPr lang="en-US" sz="1400" dirty="0"/>
                        <a:t>NCEI </a:t>
                      </a:r>
                      <a:r>
                        <a:rPr lang="en-US" sz="1400" dirty="0" err="1"/>
                        <a:t>NetCDF</a:t>
                      </a:r>
                      <a:r>
                        <a:rPr lang="en-US" sz="1400" dirty="0"/>
                        <a:t> templates</a:t>
                      </a:r>
                    </a:p>
                  </a:txBody>
                  <a:tcPr marL="68580" marR="68580" marT="34290" marB="34290"/>
                </a:tc>
                <a:tc>
                  <a:txBody>
                    <a:bodyPr/>
                    <a:lstStyle/>
                    <a:p>
                      <a:pPr algn="ctr"/>
                      <a:r>
                        <a:rPr lang="en-US" sz="1400" dirty="0"/>
                        <a:t>2.0</a:t>
                      </a:r>
                    </a:p>
                  </a:txBody>
                  <a:tcPr marL="68580" marR="68580" marT="34290" marB="34290"/>
                </a:tc>
                <a:tc>
                  <a:txBody>
                    <a:bodyPr/>
                    <a:lstStyle/>
                    <a:p>
                      <a:r>
                        <a:rPr lang="en-US" sz="1400" dirty="0"/>
                        <a:t>December 2015</a:t>
                      </a:r>
                    </a:p>
                  </a:txBody>
                  <a:tcPr marL="68580" marR="68580" marT="34290" marB="34290"/>
                </a:tc>
                <a:tc>
                  <a:txBody>
                    <a:bodyPr/>
                    <a:lstStyle/>
                    <a:p>
                      <a:r>
                        <a:rPr lang="en-US" sz="1400" dirty="0">
                          <a:hlinkClick r:id="rId3"/>
                        </a:rPr>
                        <a:t>https://</a:t>
                      </a:r>
                      <a:r>
                        <a:rPr lang="en-US" sz="1400" dirty="0" err="1">
                          <a:hlinkClick r:id="rId3"/>
                        </a:rPr>
                        <a:t>www.nodc.noaa.gov</a:t>
                      </a:r>
                      <a:r>
                        <a:rPr lang="en-US" sz="1400" dirty="0">
                          <a:hlinkClick r:id="rId3"/>
                        </a:rPr>
                        <a:t>/data/formats/</a:t>
                      </a:r>
                      <a:r>
                        <a:rPr lang="en-US" sz="1400" dirty="0" err="1">
                          <a:hlinkClick r:id="rId3"/>
                        </a:rPr>
                        <a:t>netcdf</a:t>
                      </a:r>
                      <a:r>
                        <a:rPr lang="en-US" sz="1400" dirty="0">
                          <a:hlinkClick r:id="rId3"/>
                        </a:rPr>
                        <a:t>/v2.0/</a:t>
                      </a:r>
                      <a:r>
                        <a:rPr lang="en-US" sz="1400" dirty="0" err="1">
                          <a:hlinkClick r:id="rId3"/>
                        </a:rPr>
                        <a:t>index.html</a:t>
                      </a:r>
                      <a:endParaRPr lang="en-US" sz="1400" dirty="0"/>
                    </a:p>
                  </a:txBody>
                  <a:tcPr marL="68580" marR="68580" marT="34290" marB="34290"/>
                </a:tc>
                <a:extLst>
                  <a:ext uri="{0D108BD9-81ED-4DB2-BD59-A6C34878D82A}">
                    <a16:rowId xmlns:a16="http://schemas.microsoft.com/office/drawing/2014/main" val="4154734798"/>
                  </a:ext>
                </a:extLst>
              </a:tr>
            </a:tbl>
          </a:graphicData>
        </a:graphic>
      </p:graphicFrame>
    </p:spTree>
    <p:extLst>
      <p:ext uri="{BB962C8B-B14F-4D97-AF65-F5344CB8AC3E}">
        <p14:creationId xmlns:p14="http://schemas.microsoft.com/office/powerpoint/2010/main" val="38604969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F2A15-E185-234A-8D27-7025565D62D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ABB6195-6CA5-5A44-8E3F-08B079B6797B}"/>
              </a:ext>
            </a:extLst>
          </p:cNvPr>
          <p:cNvSpPr>
            <a:spLocks noGrp="1"/>
          </p:cNvSpPr>
          <p:nvPr>
            <p:ph idx="1"/>
          </p:nvPr>
        </p:nvSpPr>
        <p:spPr/>
        <p:txBody>
          <a:bodyPr/>
          <a:lstStyle/>
          <a:p>
            <a:pPr algn="ctr"/>
            <a:endParaRPr lang="en-GB" dirty="0"/>
          </a:p>
          <a:p>
            <a:pPr algn="ctr"/>
            <a:endParaRPr lang="en-GB" dirty="0"/>
          </a:p>
          <a:p>
            <a:pPr algn="ctr"/>
            <a:r>
              <a:rPr lang="en-GB" dirty="0"/>
              <a:t>”A primary aim for the workshop is to investigate a potential governance model for the </a:t>
            </a:r>
            <a:r>
              <a:rPr lang="en-GB" dirty="0" err="1"/>
              <a:t>netCDF</a:t>
            </a:r>
            <a:r>
              <a:rPr lang="en-GB" dirty="0"/>
              <a:t>-CF data representations to be used in WIS in a framework of collaboration with the CF community.”</a:t>
            </a:r>
            <a:br>
              <a:rPr lang="en-GB" dirty="0"/>
            </a:br>
            <a:endParaRPr lang="en-US" dirty="0"/>
          </a:p>
        </p:txBody>
      </p:sp>
    </p:spTree>
    <p:extLst>
      <p:ext uri="{BB962C8B-B14F-4D97-AF65-F5344CB8AC3E}">
        <p14:creationId xmlns:p14="http://schemas.microsoft.com/office/powerpoint/2010/main" val="39873344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2D757-9DA1-BB4D-81A3-E59DCF481C9C}"/>
              </a:ext>
            </a:extLst>
          </p:cNvPr>
          <p:cNvSpPr>
            <a:spLocks noGrp="1"/>
          </p:cNvSpPr>
          <p:nvPr>
            <p:ph type="title"/>
          </p:nvPr>
        </p:nvSpPr>
        <p:spPr/>
        <p:txBody>
          <a:bodyPr/>
          <a:lstStyle/>
          <a:p>
            <a:r>
              <a:rPr lang="en-US" dirty="0"/>
              <a:t>Potential issues</a:t>
            </a:r>
          </a:p>
        </p:txBody>
      </p:sp>
      <p:sp>
        <p:nvSpPr>
          <p:cNvPr id="3" name="Content Placeholder 2">
            <a:extLst>
              <a:ext uri="{FF2B5EF4-FFF2-40B4-BE49-F238E27FC236}">
                <a16:creationId xmlns:a16="http://schemas.microsoft.com/office/drawing/2014/main" id="{C4C9FE6B-ED18-C04A-A982-3BE526491C4B}"/>
              </a:ext>
            </a:extLst>
          </p:cNvPr>
          <p:cNvSpPr>
            <a:spLocks noGrp="1"/>
          </p:cNvSpPr>
          <p:nvPr>
            <p:ph idx="1"/>
          </p:nvPr>
        </p:nvSpPr>
        <p:spPr/>
        <p:txBody>
          <a:bodyPr/>
          <a:lstStyle/>
          <a:p>
            <a:pPr marL="342900" indent="-342900">
              <a:buFont typeface="Arial" panose="020B0604020202020204" pitchFamily="34" charset="0"/>
              <a:buChar char="•"/>
            </a:pPr>
            <a:r>
              <a:rPr lang="en-US" dirty="0" err="1"/>
              <a:t>standard_name</a:t>
            </a:r>
            <a:r>
              <a:rPr lang="en-US" dirty="0"/>
              <a:t> not mandatory under CF conventions</a:t>
            </a:r>
          </a:p>
          <a:p>
            <a:pPr marL="342900" indent="-342900">
              <a:buFont typeface="Arial" panose="020B0604020202020204" pitchFamily="34" charset="0"/>
              <a:buChar char="•"/>
            </a:pPr>
            <a:r>
              <a:rPr lang="en-US" dirty="0" err="1"/>
              <a:t>standard_name</a:t>
            </a:r>
            <a:r>
              <a:rPr lang="en-US" dirty="0"/>
              <a:t> English only (no internationalization)</a:t>
            </a:r>
          </a:p>
          <a:p>
            <a:pPr marL="342900" indent="-342900">
              <a:buFont typeface="Arial" panose="020B0604020202020204" pitchFamily="34" charset="0"/>
              <a:buChar char="•"/>
            </a:pPr>
            <a:r>
              <a:rPr lang="en-US" dirty="0"/>
              <a:t>specification of units too flexible, different conventions use different representations for the same quantity</a:t>
            </a:r>
          </a:p>
          <a:p>
            <a:pPr marL="342900" indent="-342900">
              <a:buFont typeface="Arial" panose="020B0604020202020204" pitchFamily="34" charset="0"/>
              <a:buChar char="•"/>
            </a:pPr>
            <a:r>
              <a:rPr lang="en-US" dirty="0"/>
              <a:t>mapping between code tables (e.g. QC flags) for different standards / conventions</a:t>
            </a:r>
          </a:p>
          <a:p>
            <a:pPr marL="342900" indent="-342900">
              <a:buFont typeface="Arial" panose="020B0604020202020204" pitchFamily="34" charset="0"/>
              <a:buChar char="•"/>
            </a:pPr>
            <a:r>
              <a:rPr lang="en-US" dirty="0"/>
              <a:t>Potential for collision between conventions or need for multiple versions of the same file</a:t>
            </a:r>
          </a:p>
        </p:txBody>
      </p:sp>
    </p:spTree>
    <p:extLst>
      <p:ext uri="{BB962C8B-B14F-4D97-AF65-F5344CB8AC3E}">
        <p14:creationId xmlns:p14="http://schemas.microsoft.com/office/powerpoint/2010/main" val="1079379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2D757-9DA1-BB4D-81A3-E59DCF481C9C}"/>
              </a:ext>
            </a:extLst>
          </p:cNvPr>
          <p:cNvSpPr>
            <a:spLocks noGrp="1"/>
          </p:cNvSpPr>
          <p:nvPr>
            <p:ph type="title"/>
          </p:nvPr>
        </p:nvSpPr>
        <p:spPr/>
        <p:txBody>
          <a:bodyPr/>
          <a:lstStyle/>
          <a:p>
            <a:r>
              <a:rPr lang="en-US" dirty="0"/>
              <a:t>Potential solutions</a:t>
            </a:r>
          </a:p>
        </p:txBody>
      </p:sp>
      <p:sp>
        <p:nvSpPr>
          <p:cNvPr id="3" name="Content Placeholder 2">
            <a:extLst>
              <a:ext uri="{FF2B5EF4-FFF2-40B4-BE49-F238E27FC236}">
                <a16:creationId xmlns:a16="http://schemas.microsoft.com/office/drawing/2014/main" id="{C4C9FE6B-ED18-C04A-A982-3BE526491C4B}"/>
              </a:ext>
            </a:extLst>
          </p:cNvPr>
          <p:cNvSpPr>
            <a:spLocks noGrp="1"/>
          </p:cNvSpPr>
          <p:nvPr>
            <p:ph idx="1"/>
          </p:nvPr>
        </p:nvSpPr>
        <p:spPr/>
        <p:txBody>
          <a:bodyPr>
            <a:normAutofit/>
          </a:bodyPr>
          <a:lstStyle/>
          <a:p>
            <a:r>
              <a:rPr lang="en-US" sz="1600" dirty="0"/>
              <a:t>Many of the issues addressed by </a:t>
            </a:r>
            <a:r>
              <a:rPr lang="en-US" sz="1600" dirty="0" err="1"/>
              <a:t>SeaDataNet</a:t>
            </a:r>
            <a:r>
              <a:rPr lang="en-US" sz="1600" dirty="0"/>
              <a:t>, e.g. use of URNs for linking to parameter and unit of measurement vocabularies</a:t>
            </a:r>
          </a:p>
          <a:p>
            <a:pPr lvl="1"/>
            <a:r>
              <a:rPr lang="en-US" sz="1600" dirty="0"/>
              <a:t>“</a:t>
            </a:r>
            <a:r>
              <a:rPr lang="en-US" sz="1600" dirty="0" err="1"/>
              <a:t>sdn_parameter_urn</a:t>
            </a:r>
            <a:r>
              <a:rPr lang="en-US" sz="1600" dirty="0"/>
              <a:t>” and “</a:t>
            </a:r>
            <a:r>
              <a:rPr lang="en-US" sz="1600" dirty="0" err="1"/>
              <a:t>sdn_uom_parameter</a:t>
            </a:r>
            <a:r>
              <a:rPr lang="en-US" sz="1600" dirty="0"/>
              <a:t>” attributes for parameter and unit of measurement </a:t>
            </a:r>
            <a:r>
              <a:rPr lang="en-US" sz="1600" dirty="0" err="1"/>
              <a:t>repectivley</a:t>
            </a:r>
            <a:endParaRPr lang="en-US" sz="1600" dirty="0"/>
          </a:p>
          <a:p>
            <a:pPr lvl="1"/>
            <a:r>
              <a:rPr lang="en-US" sz="1600" dirty="0"/>
              <a:t>SDN:P01::TEMPST01 and SDN:P061::UPAA for </a:t>
            </a:r>
            <a:r>
              <a:rPr lang="en-US" sz="1600" dirty="0" err="1"/>
              <a:t>sea_water_temperature</a:t>
            </a:r>
            <a:r>
              <a:rPr lang="en-US" sz="1600" dirty="0"/>
              <a:t> and </a:t>
            </a:r>
            <a:r>
              <a:rPr lang="en-US" sz="1600" dirty="0" err="1"/>
              <a:t>degree_Celsius</a:t>
            </a:r>
            <a:r>
              <a:rPr lang="en-US" sz="1600" dirty="0"/>
              <a:t> respectively</a:t>
            </a:r>
          </a:p>
          <a:p>
            <a:pPr lvl="1"/>
            <a:endParaRPr lang="en-US" sz="1600" dirty="0"/>
          </a:p>
          <a:p>
            <a:r>
              <a:rPr lang="en-US" sz="1600" dirty="0"/>
              <a:t>Use similar approach for WMO controlled vocabularies / code tables</a:t>
            </a:r>
          </a:p>
          <a:p>
            <a:pPr lvl="1"/>
            <a:r>
              <a:rPr lang="en-US" sz="1600" dirty="0"/>
              <a:t>E.g. mandatory “</a:t>
            </a:r>
            <a:r>
              <a:rPr lang="en-US" sz="1600" dirty="0" err="1"/>
              <a:t>wmo_parameter_uri</a:t>
            </a:r>
            <a:r>
              <a:rPr lang="en-US" sz="1600" dirty="0"/>
              <a:t>” attribute (value </a:t>
            </a:r>
            <a:r>
              <a:rPr lang="en-US" sz="1600" dirty="0">
                <a:hlinkClick r:id="rId3"/>
              </a:rPr>
              <a:t>https://codes.wmo.int/bufr4/b/22/_042</a:t>
            </a:r>
            <a:r>
              <a:rPr lang="en-US" sz="1600" dirty="0"/>
              <a:t> for </a:t>
            </a:r>
            <a:r>
              <a:rPr lang="en-US" sz="1600" dirty="0" err="1"/>
              <a:t>sea_water_temperature</a:t>
            </a:r>
            <a:r>
              <a:rPr lang="en-US" sz="1600" dirty="0"/>
              <a:t>)</a:t>
            </a:r>
          </a:p>
          <a:p>
            <a:pPr lvl="1"/>
            <a:endParaRPr lang="en-US" sz="1600" dirty="0"/>
          </a:p>
        </p:txBody>
      </p:sp>
    </p:spTree>
    <p:extLst>
      <p:ext uri="{BB962C8B-B14F-4D97-AF65-F5344CB8AC3E}">
        <p14:creationId xmlns:p14="http://schemas.microsoft.com/office/powerpoint/2010/main" val="35175522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90BF3-AE52-DC4B-A690-6CE314284181}"/>
              </a:ext>
            </a:extLst>
          </p:cNvPr>
          <p:cNvSpPr>
            <a:spLocks noGrp="1"/>
          </p:cNvSpPr>
          <p:nvPr>
            <p:ph type="title"/>
          </p:nvPr>
        </p:nvSpPr>
        <p:spPr/>
        <p:txBody>
          <a:bodyPr/>
          <a:lstStyle/>
          <a:p>
            <a:r>
              <a:rPr lang="en-US" dirty="0" err="1"/>
              <a:t>SeaDataNet</a:t>
            </a:r>
            <a:r>
              <a:rPr lang="en-US" dirty="0"/>
              <a:t> entry</a:t>
            </a:r>
          </a:p>
        </p:txBody>
      </p:sp>
      <p:pic>
        <p:nvPicPr>
          <p:cNvPr id="7" name="Picture 6">
            <a:extLst>
              <a:ext uri="{FF2B5EF4-FFF2-40B4-BE49-F238E27FC236}">
                <a16:creationId xmlns:a16="http://schemas.microsoft.com/office/drawing/2014/main" id="{55BCE184-5751-D246-B387-63811684AC26}"/>
              </a:ext>
            </a:extLst>
          </p:cNvPr>
          <p:cNvPicPr>
            <a:picLocks noChangeAspect="1"/>
          </p:cNvPicPr>
          <p:nvPr/>
        </p:nvPicPr>
        <p:blipFill>
          <a:blip r:embed="rId2"/>
          <a:stretch>
            <a:fillRect/>
          </a:stretch>
        </p:blipFill>
        <p:spPr>
          <a:xfrm>
            <a:off x="2438400" y="1257300"/>
            <a:ext cx="4267200" cy="2628900"/>
          </a:xfrm>
          <a:prstGeom prst="rect">
            <a:avLst/>
          </a:prstGeom>
        </p:spPr>
      </p:pic>
    </p:spTree>
    <p:extLst>
      <p:ext uri="{BB962C8B-B14F-4D97-AF65-F5344CB8AC3E}">
        <p14:creationId xmlns:p14="http://schemas.microsoft.com/office/powerpoint/2010/main" val="42129971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278613F-9F7F-984B-891D-AB1B66283BE7}"/>
              </a:ext>
            </a:extLst>
          </p:cNvPr>
          <p:cNvPicPr>
            <a:picLocks noChangeAspect="1"/>
          </p:cNvPicPr>
          <p:nvPr/>
        </p:nvPicPr>
        <p:blipFill>
          <a:blip r:embed="rId2"/>
          <a:stretch>
            <a:fillRect/>
          </a:stretch>
        </p:blipFill>
        <p:spPr>
          <a:xfrm>
            <a:off x="104775" y="102393"/>
            <a:ext cx="8864204" cy="4967524"/>
          </a:xfrm>
          <a:prstGeom prst="rect">
            <a:avLst/>
          </a:prstGeom>
        </p:spPr>
      </p:pic>
    </p:spTree>
    <p:extLst>
      <p:ext uri="{BB962C8B-B14F-4D97-AF65-F5344CB8AC3E}">
        <p14:creationId xmlns:p14="http://schemas.microsoft.com/office/powerpoint/2010/main" val="8862103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571C6-94EA-934C-9C65-8D185ADBCC8A}"/>
              </a:ext>
            </a:extLst>
          </p:cNvPr>
          <p:cNvSpPr>
            <a:spLocks noGrp="1"/>
          </p:cNvSpPr>
          <p:nvPr>
            <p:ph type="title"/>
          </p:nvPr>
        </p:nvSpPr>
        <p:spPr/>
        <p:txBody>
          <a:bodyPr/>
          <a:lstStyle/>
          <a:p>
            <a:r>
              <a:rPr lang="en-US" dirty="0"/>
              <a:t>Media sources</a:t>
            </a:r>
          </a:p>
        </p:txBody>
      </p:sp>
      <p:sp>
        <p:nvSpPr>
          <p:cNvPr id="3" name="Content Placeholder 2">
            <a:extLst>
              <a:ext uri="{FF2B5EF4-FFF2-40B4-BE49-F238E27FC236}">
                <a16:creationId xmlns:a16="http://schemas.microsoft.com/office/drawing/2014/main" id="{9AEDF601-6CE7-914F-83AD-30D5991DF3ED}"/>
              </a:ext>
            </a:extLst>
          </p:cNvPr>
          <p:cNvSpPr>
            <a:spLocks noGrp="1"/>
          </p:cNvSpPr>
          <p:nvPr>
            <p:ph idx="1"/>
          </p:nvPr>
        </p:nvSpPr>
        <p:spPr/>
        <p:txBody>
          <a:bodyPr>
            <a:normAutofit/>
          </a:bodyPr>
          <a:lstStyle/>
          <a:p>
            <a:pPr marL="285750" indent="-285750">
              <a:buFont typeface="Arial" panose="020B0604020202020204" pitchFamily="34" charset="0"/>
              <a:buChar char="•"/>
            </a:pPr>
            <a:r>
              <a:rPr lang="en-US" sz="1350" dirty="0"/>
              <a:t>CTD photo by Wikipedia user </a:t>
            </a:r>
            <a:r>
              <a:rPr lang="en-US" sz="1350" i="1" dirty="0" err="1"/>
              <a:t>Frhop</a:t>
            </a:r>
            <a:r>
              <a:rPr lang="en-US" sz="1350" dirty="0"/>
              <a:t> published under CC BY-SA 3.0 (available from </a:t>
            </a:r>
            <a:r>
              <a:rPr lang="en-US" sz="1350" dirty="0">
                <a:hlinkClick r:id="rId2"/>
              </a:rPr>
              <a:t>https://commons.wikimedia.org/wiki/File:CTDdeploy.jpg</a:t>
            </a:r>
            <a:r>
              <a:rPr lang="en-US" sz="1350" dirty="0"/>
              <a:t>)</a:t>
            </a:r>
          </a:p>
          <a:p>
            <a:pPr marL="285750" indent="-285750">
              <a:buFont typeface="Arial" panose="020B0604020202020204" pitchFamily="34" charset="0"/>
              <a:buChar char="•"/>
            </a:pPr>
            <a:endParaRPr lang="en-US" sz="1350" dirty="0"/>
          </a:p>
          <a:p>
            <a:pPr marL="285750" indent="-285750">
              <a:buFont typeface="Arial" panose="020B0604020202020204" pitchFamily="34" charset="0"/>
              <a:buChar char="•"/>
            </a:pPr>
            <a:r>
              <a:rPr lang="en-US" sz="1350" dirty="0"/>
              <a:t>Discovery photo from </a:t>
            </a:r>
            <a:r>
              <a:rPr lang="en-US" sz="1350" dirty="0">
                <a:hlinkClick r:id="rId3"/>
              </a:rPr>
              <a:t>https://noc.ac.uk/files/images/story/NOC_008.jpg</a:t>
            </a:r>
            <a:endParaRPr lang="en-US" sz="1350" dirty="0"/>
          </a:p>
          <a:p>
            <a:pPr marL="285750" indent="-285750">
              <a:buFont typeface="Arial" panose="020B0604020202020204" pitchFamily="34" charset="0"/>
              <a:buChar char="•"/>
            </a:pPr>
            <a:endParaRPr lang="en-US" sz="1350" dirty="0"/>
          </a:p>
          <a:p>
            <a:pPr marL="285750" indent="-285750">
              <a:buFont typeface="Arial" panose="020B0604020202020204" pitchFamily="34" charset="0"/>
              <a:buChar char="•"/>
            </a:pPr>
            <a:r>
              <a:rPr lang="en-US" sz="1350" dirty="0"/>
              <a:t>Argo – photo taken of cruise CD135 (personal collection)</a:t>
            </a:r>
          </a:p>
          <a:p>
            <a:pPr marL="285750" indent="-285750">
              <a:buFont typeface="Arial" panose="020B0604020202020204" pitchFamily="34" charset="0"/>
              <a:buChar char="•"/>
            </a:pPr>
            <a:endParaRPr lang="en-US" sz="1350" dirty="0"/>
          </a:p>
          <a:p>
            <a:pPr marL="285750" indent="-285750">
              <a:buFont typeface="Arial" panose="020B0604020202020204" pitchFamily="34" charset="0"/>
              <a:buChar char="•"/>
            </a:pPr>
            <a:r>
              <a:rPr lang="en-US" sz="1350" dirty="0"/>
              <a:t>RAPID array from https://</a:t>
            </a:r>
            <a:r>
              <a:rPr lang="en-US" sz="1350" dirty="0" err="1"/>
              <a:t>www.rapid.ac.uk</a:t>
            </a:r>
            <a:r>
              <a:rPr lang="en-US" sz="1350" dirty="0"/>
              <a:t>/research/</a:t>
            </a:r>
            <a:r>
              <a:rPr lang="en-US" sz="1350" dirty="0" err="1"/>
              <a:t>tenyearsofrapid.php</a:t>
            </a:r>
            <a:endParaRPr lang="en-US" sz="1350" dirty="0"/>
          </a:p>
        </p:txBody>
      </p:sp>
    </p:spTree>
    <p:extLst>
      <p:ext uri="{BB962C8B-B14F-4D97-AF65-F5344CB8AC3E}">
        <p14:creationId xmlns:p14="http://schemas.microsoft.com/office/powerpoint/2010/main" val="2821136024"/>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498</TotalTime>
  <Words>1998</Words>
  <Application>Microsoft Macintosh PowerPoint</Application>
  <PresentationFormat>On-screen Show (16:9)</PresentationFormat>
  <Paragraphs>303</Paragraphs>
  <Slides>25</Slides>
  <Notes>19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vt:i4>
      </vt:variant>
    </vt:vector>
  </HeadingPairs>
  <TitlesOfParts>
    <vt:vector size="28" baseType="lpstr">
      <vt:lpstr>Arial</vt:lpstr>
      <vt:lpstr>Calibri</vt:lpstr>
      <vt:lpstr>Custom Design</vt:lpstr>
      <vt:lpstr>CF/NetCDF for Marine and Oceanographic data </vt:lpstr>
      <vt:lpstr>PowerPoint Presentation</vt:lpstr>
      <vt:lpstr>Outline</vt:lpstr>
      <vt:lpstr>Background – why NetCDF</vt:lpstr>
      <vt:lpstr>Background – why NetCDF</vt:lpstr>
      <vt:lpstr>Background – why NetCDF</vt:lpstr>
      <vt:lpstr>CF Conventions</vt:lpstr>
      <vt:lpstr>CF Conventions - comments</vt:lpstr>
      <vt:lpstr>Observation types</vt:lpstr>
      <vt:lpstr>Observation (feature) types – discrete geometries</vt:lpstr>
      <vt:lpstr>Example file – IMOS glider (truncated)</vt:lpstr>
      <vt:lpstr>Example file – IMOS glider (truncated)</vt:lpstr>
      <vt:lpstr>PowerPoint Presentation</vt:lpstr>
      <vt:lpstr>PowerPoint Presentation</vt:lpstr>
      <vt:lpstr>PowerPoint Presentation</vt:lpstr>
      <vt:lpstr>PowerPoint Presentation</vt:lpstr>
      <vt:lpstr>sea_water_temperature example</vt:lpstr>
      <vt:lpstr>sea_water_temperature (cont.)</vt:lpstr>
      <vt:lpstr>Partial list of conventions extending CF conventions</vt:lpstr>
      <vt:lpstr>PowerPoint Presentation</vt:lpstr>
      <vt:lpstr>Potential issues</vt:lpstr>
      <vt:lpstr>Potential solutions</vt:lpstr>
      <vt:lpstr>SeaDataNet entry</vt:lpstr>
      <vt:lpstr>PowerPoint Presentation</vt:lpstr>
      <vt:lpstr>Media sources</vt:lpstr>
    </vt:vector>
  </TitlesOfParts>
  <Company>SCC</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Headings in Calibri bold</dc:title>
  <dc:creator>Dan</dc:creator>
  <cp:lastModifiedBy>David Berry</cp:lastModifiedBy>
  <cp:revision>64</cp:revision>
  <dcterms:created xsi:type="dcterms:W3CDTF">2014-08-15T14:28:23Z</dcterms:created>
  <dcterms:modified xsi:type="dcterms:W3CDTF">2019-09-13T08:57:02Z</dcterms:modified>
</cp:coreProperties>
</file>