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sldIdLst>
    <p:sldId id="256" r:id="rId5"/>
    <p:sldId id="257" r:id="rId6"/>
    <p:sldId id="260" r:id="rId7"/>
    <p:sldId id="261" r:id="rId8"/>
    <p:sldId id="262" r:id="rId9"/>
    <p:sldId id="263" r:id="rId10"/>
    <p:sldId id="259"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CC"/>
    <a:srgbClr val="0033CC"/>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6" d="100"/>
          <a:sy n="76" d="100"/>
        </p:scale>
        <p:origin x="-1206"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27/08/2019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dirty="0"/>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799685"/>
            <a:ext cx="7772400" cy="1470025"/>
          </a:xfrm>
        </p:spPr>
        <p:txBody>
          <a:bodyPr/>
          <a:lstStyle/>
          <a:p>
            <a:r>
              <a:rPr lang="ja-JP" altLang="en-US" smtClean="0"/>
              <a:t>マスター タイトルの書式設定</a:t>
            </a:r>
            <a:endParaRPr lang="en-US" dirty="0"/>
          </a:p>
        </p:txBody>
      </p:sp>
      <p:sp>
        <p:nvSpPr>
          <p:cNvPr id="3" name="Subtitle 2"/>
          <p:cNvSpPr>
            <a:spLocks noGrp="1"/>
          </p:cNvSpPr>
          <p:nvPr>
            <p:ph type="subTitle" idx="1"/>
          </p:nvPr>
        </p:nvSpPr>
        <p:spPr>
          <a:xfrm>
            <a:off x="2383276" y="3681919"/>
            <a:ext cx="60749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6" name="Subtitle 2"/>
          <p:cNvSpPr txBox="1">
            <a:spLocks/>
          </p:cNvSpPr>
          <p:nvPr userDrawn="1"/>
        </p:nvSpPr>
        <p:spPr>
          <a:xfrm>
            <a:off x="5258611" y="5819978"/>
            <a:ext cx="3639765" cy="65256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600" b="0" dirty="0" smtClean="0">
                <a:solidFill>
                  <a:srgbClr val="003399"/>
                </a:solidFill>
                <a:latin typeface="Calibri" panose="020F0502020204030204" pitchFamily="34" charset="0"/>
                <a:cs typeface="Calibri" panose="020F0502020204030204" pitchFamily="34" charset="0"/>
              </a:rPr>
              <a:t>CBS ET-WISC/TT-GISC</a:t>
            </a:r>
            <a:r>
              <a:rPr lang="en-US" sz="1600" b="0" baseline="0" dirty="0" smtClean="0">
                <a:solidFill>
                  <a:srgbClr val="003399"/>
                </a:solidFill>
                <a:latin typeface="Calibri" panose="020F0502020204030204" pitchFamily="34" charset="0"/>
                <a:cs typeface="Calibri" panose="020F0502020204030204" pitchFamily="34" charset="0"/>
              </a:rPr>
              <a:t> 2019</a:t>
            </a:r>
          </a:p>
          <a:p>
            <a:r>
              <a:rPr lang="en-US" sz="1600" b="0" dirty="0" smtClean="0">
                <a:solidFill>
                  <a:srgbClr val="003399"/>
                </a:solidFill>
                <a:latin typeface="Calibri" panose="020F0502020204030204" pitchFamily="34" charset="0"/>
                <a:cs typeface="Calibri" panose="020F0502020204030204" pitchFamily="34" charset="0"/>
              </a:rPr>
              <a:t>Offenbach,</a:t>
            </a:r>
            <a:r>
              <a:rPr lang="en-US" sz="1600" b="0" baseline="0" dirty="0" smtClean="0">
                <a:solidFill>
                  <a:srgbClr val="003399"/>
                </a:solidFill>
                <a:latin typeface="Calibri" panose="020F0502020204030204" pitchFamily="34" charset="0"/>
                <a:cs typeface="Calibri" panose="020F0502020204030204" pitchFamily="34" charset="0"/>
              </a:rPr>
              <a:t> Germany, 26-29 August 2019</a:t>
            </a:r>
            <a:endParaRPr lang="en-US" sz="1600" b="0" dirty="0">
              <a:solidFill>
                <a:srgbClr val="003399"/>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8"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9" name="Slide Number Placeholder 5"/>
          <p:cNvSpPr>
            <a:spLocks noGrp="1"/>
          </p:cNvSpPr>
          <p:nvPr>
            <p:ph type="sldNum" sz="quarter" idx="10"/>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5"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7"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2" name="図 1"/>
          <p:cNvPicPr>
            <a:picLocks noChangeAspect="1"/>
          </p:cNvPicPr>
          <p:nvPr userDrawn="1"/>
        </p:nvPicPr>
        <p:blipFill>
          <a:blip r:embed="rId2"/>
          <a:stretch>
            <a:fillRect/>
          </a:stretch>
        </p:blipFill>
        <p:spPr>
          <a:xfrm>
            <a:off x="-397" y="-297"/>
            <a:ext cx="9144793" cy="6858594"/>
          </a:xfrm>
          <a:prstGeom prst="rect">
            <a:avLst/>
          </a:prstGeom>
        </p:spPr>
      </p:pic>
      <p:sp>
        <p:nvSpPr>
          <p:cNvPr id="5" name="Title 1"/>
          <p:cNvSpPr txBox="1">
            <a:spLocks/>
          </p:cNvSpPr>
          <p:nvPr userDrawn="1"/>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6"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9" name="Slide Number Placeholder 5"/>
          <p:cNvSpPr>
            <a:spLocks noGrp="1"/>
          </p:cNvSpPr>
          <p:nvPr>
            <p:ph type="sldNum" sz="quarter" idx="4"/>
          </p:nvPr>
        </p:nvSpPr>
        <p:spPr>
          <a:xfrm>
            <a:off x="6215974" y="6356350"/>
            <a:ext cx="2470826" cy="365125"/>
          </a:xfrm>
          <a:prstGeom prst="rect">
            <a:avLst/>
          </a:prstGeom>
        </p:spPr>
        <p:txBody>
          <a:bodyPr anchor="b"/>
          <a:lstStyle>
            <a:lvl1pPr algn="r">
              <a:defRPr sz="1200">
                <a:solidFill>
                  <a:schemeClr val="tx1">
                    <a:lumMod val="50000"/>
                    <a:lumOff val="50000"/>
                  </a:schemeClr>
                </a:solidFill>
              </a:defRPr>
            </a:lvl1pPr>
          </a:lstStyle>
          <a:p>
            <a:r>
              <a:rPr lang="en-US" smtClean="0"/>
              <a:t>TT-GISC201</a:t>
            </a:r>
            <a:r>
              <a:rPr lang="en-US" altLang="ja-JP" smtClean="0"/>
              <a:t>9 26-29 Aug. 2019 </a:t>
            </a:r>
            <a:r>
              <a:rPr lang="en-US" smtClean="0"/>
              <a:t> 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6" r:id="rId6"/>
    <p:sldLayoutId id="2147483655" r:id="rId7"/>
  </p:sldLayoutIdLst>
  <p:hf hdr="0"/>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_Appendix_C_&#8211;"/><Relationship Id="rId2" Type="http://schemas.openxmlformats.org/officeDocument/2006/relationships/hyperlink" Target="http://wis.wmo.int/doc=2869" TargetMode="External"/><Relationship Id="rId1" Type="http://schemas.openxmlformats.org/officeDocument/2006/relationships/slideLayout" Target="../slideLayouts/slideLayout2.xml"/><Relationship Id="rId4" Type="http://schemas.openxmlformats.org/officeDocument/2006/relationships/hyperlink" Target="http://wis.wmo.int/doc=1253"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smtClean="0"/>
              <a:t>Work Plan</a:t>
            </a:r>
            <a:br>
              <a:rPr lang="en-US" altLang="ja-JP" dirty="0" smtClean="0"/>
            </a:br>
            <a:r>
              <a:rPr lang="en-US" altLang="ja-JP" dirty="0" smtClean="0"/>
              <a:t>TT-GISC/08</a:t>
            </a:r>
            <a:endParaRPr lang="en-US" dirty="0"/>
          </a:p>
        </p:txBody>
      </p:sp>
      <p:sp>
        <p:nvSpPr>
          <p:cNvPr id="3" name="サブタイトル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85896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dirty="0" smtClean="0"/>
              <a:t>TT-GISC/08</a:t>
            </a:r>
            <a:endParaRPr lang="en-US" dirty="0"/>
          </a:p>
        </p:txBody>
      </p:sp>
      <p:sp>
        <p:nvSpPr>
          <p:cNvPr id="4" name="スライド番号プレースホルダー 3"/>
          <p:cNvSpPr>
            <a:spLocks noGrp="1"/>
          </p:cNvSpPr>
          <p:nvPr>
            <p:ph type="sldNum" sz="quarter" idx="4"/>
          </p:nvPr>
        </p:nvSpPr>
        <p:spPr/>
        <p:txBody>
          <a:bodyPr/>
          <a:lstStyle/>
          <a:p>
            <a:r>
              <a:rPr lang="en-US" dirty="0" smtClean="0"/>
              <a:t>TT-GISC201</a:t>
            </a:r>
            <a:r>
              <a:rPr lang="en-US" altLang="ja-JP" dirty="0" smtClean="0"/>
              <a:t>9 26-29 Aug. 2019 </a:t>
            </a:r>
            <a:r>
              <a:rPr lang="en-US" dirty="0" smtClean="0"/>
              <a:t> p</a:t>
            </a:r>
            <a:fld id="{9259AF2F-52C6-9B46-B8B2-0579234AE62E}" type="slidenum">
              <a:rPr lang="en-US" smtClean="0"/>
              <a:pPr/>
              <a:t>2</a:t>
            </a:fld>
            <a:endParaRPr lang="en-US" dirty="0"/>
          </a:p>
        </p:txBody>
      </p:sp>
      <p:graphicFrame>
        <p:nvGraphicFramePr>
          <p:cNvPr id="7" name="表 6"/>
          <p:cNvGraphicFramePr>
            <a:graphicFrameLocks noGrp="1"/>
          </p:cNvGraphicFramePr>
          <p:nvPr>
            <p:extLst>
              <p:ext uri="{D42A27DB-BD31-4B8C-83A1-F6EECF244321}">
                <p14:modId xmlns:p14="http://schemas.microsoft.com/office/powerpoint/2010/main" val="681874140"/>
              </p:ext>
            </p:extLst>
          </p:nvPr>
        </p:nvGraphicFramePr>
        <p:xfrm>
          <a:off x="175365" y="3532981"/>
          <a:ext cx="8755693" cy="1515008"/>
        </p:xfrm>
        <a:graphic>
          <a:graphicData uri="http://schemas.openxmlformats.org/drawingml/2006/table">
            <a:tbl>
              <a:tblPr firstRow="1" firstCol="1" lastRow="1" lastCol="1" bandRow="1" bandCol="1">
                <a:tableStyleId>{5940675A-B579-460E-94D1-54222C63F5DA}</a:tableStyleId>
              </a:tblPr>
              <a:tblGrid>
                <a:gridCol w="1208153"/>
                <a:gridCol w="3808902"/>
                <a:gridCol w="1218888"/>
                <a:gridCol w="2519750"/>
              </a:tblGrid>
              <a:tr h="1515008">
                <a:tc>
                  <a:txBody>
                    <a:bodyPr/>
                    <a:lstStyle/>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TT-GISC/08</a:t>
                      </a:r>
                      <a:endParaRPr lang="ja-JP" sz="1800" kern="100" dirty="0">
                        <a:solidFill>
                          <a:schemeClr val="tx1"/>
                        </a:solidFill>
                        <a:effectLst/>
                        <a:latin typeface="Century"/>
                        <a:ea typeface="ＭＳ 明朝"/>
                        <a:cs typeface="Times New Roman"/>
                      </a:endParaRPr>
                    </a:p>
                  </a:txBody>
                  <a:tcPr marL="0" marR="0" marT="0" marB="0"/>
                </a:tc>
                <a:tc>
                  <a:txBody>
                    <a:bodyPr/>
                    <a:lstStyle/>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User </a:t>
                      </a:r>
                      <a:r>
                        <a:rPr lang="en-GB" sz="1800" kern="100" spc="5" dirty="0">
                          <a:effectLst/>
                        </a:rPr>
                        <a:t>registration parameters</a:t>
                      </a:r>
                      <a:endParaRPr lang="ja-JP" sz="1800" kern="100" dirty="0">
                        <a:effectLst/>
                      </a:endParaRPr>
                    </a:p>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Propose </a:t>
                      </a:r>
                      <a:r>
                        <a:rPr lang="en-GB" sz="1800" kern="100" spc="5" dirty="0">
                          <a:effectLst/>
                        </a:rPr>
                        <a:t>a recommendation procedure </a:t>
                      </a:r>
                      <a:endParaRPr lang="en-GB" sz="1800" kern="100" spc="5" dirty="0" smtClean="0">
                        <a:effectLst/>
                      </a:endParaRPr>
                    </a:p>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for </a:t>
                      </a:r>
                      <a:r>
                        <a:rPr lang="en-GB" sz="1800" kern="100" spc="5" dirty="0">
                          <a:effectLst/>
                        </a:rPr>
                        <a:t>more consistency between GISC for </a:t>
                      </a:r>
                      <a:endParaRPr lang="en-GB" sz="1800" kern="100" spc="5" dirty="0" smtClean="0">
                        <a:effectLst/>
                      </a:endParaRPr>
                    </a:p>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user </a:t>
                      </a:r>
                      <a:r>
                        <a:rPr lang="en-GB" sz="1800" kern="100" spc="5" dirty="0">
                          <a:effectLst/>
                        </a:rPr>
                        <a:t>registration</a:t>
                      </a:r>
                      <a:endParaRPr lang="ja-JP" sz="1800" kern="100" dirty="0">
                        <a:solidFill>
                          <a:schemeClr val="tx1"/>
                        </a:solidFill>
                        <a:effectLst/>
                        <a:latin typeface="Century"/>
                        <a:ea typeface="ＭＳ 明朝"/>
                        <a:cs typeface="Times New Roman"/>
                      </a:endParaRPr>
                    </a:p>
                  </a:txBody>
                  <a:tcPr marL="0" marR="0" marT="0" marB="0"/>
                </a:tc>
                <a:tc>
                  <a:txBody>
                    <a:bodyPr/>
                    <a:lstStyle/>
                    <a:p>
                      <a:pPr>
                        <a:lnSpc>
                          <a:spcPts val="1250"/>
                        </a:lnSpc>
                        <a:spcAft>
                          <a:spcPts val="0"/>
                        </a:spcAft>
                      </a:pPr>
                      <a:r>
                        <a:rPr lang="en-GB" sz="1800" kern="100" spc="5" dirty="0">
                          <a:effectLst/>
                        </a:rPr>
                        <a:t> </a:t>
                      </a:r>
                      <a:endParaRPr lang="ja-JP" sz="1800" kern="100" dirty="0">
                        <a:solidFill>
                          <a:schemeClr val="tx1"/>
                        </a:solidFill>
                        <a:effectLst/>
                        <a:latin typeface="Century"/>
                        <a:ea typeface="ＭＳ 明朝"/>
                        <a:cs typeface="Times New Roman"/>
                      </a:endParaRPr>
                    </a:p>
                  </a:txBody>
                  <a:tcPr marL="0" marR="0" marT="0" marB="0"/>
                </a:tc>
                <a:tc>
                  <a:txBody>
                    <a:bodyPr/>
                    <a:lstStyle/>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Issue </a:t>
                      </a:r>
                      <a:r>
                        <a:rPr lang="en-GB" sz="1800" kern="100" spc="5" dirty="0">
                          <a:effectLst/>
                        </a:rPr>
                        <a:t>considered at </a:t>
                      </a:r>
                      <a:r>
                        <a:rPr lang="en-GB" sz="1800" kern="100" spc="5" dirty="0" smtClean="0">
                          <a:effectLst/>
                        </a:rPr>
                        <a:t>TT-</a:t>
                      </a:r>
                    </a:p>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effectLst/>
                        </a:rPr>
                        <a:t>GISC </a:t>
                      </a:r>
                      <a:r>
                        <a:rPr lang="en-GB" sz="1800" kern="100" spc="5" dirty="0">
                          <a:effectLst/>
                        </a:rPr>
                        <a:t>2015. </a:t>
                      </a:r>
                      <a:endParaRPr lang="ja-JP" sz="1800" kern="100" dirty="0">
                        <a:effectLst/>
                      </a:endParaRPr>
                    </a:p>
                    <a:p>
                      <a:pPr marL="64770">
                        <a:lnSpc>
                          <a:spcPts val="1250"/>
                        </a:lnSpc>
                        <a:spcAft>
                          <a:spcPts val="0"/>
                        </a:spcAft>
                      </a:pPr>
                      <a:endParaRPr lang="en-GB" sz="1800" kern="100" spc="5" dirty="0" smtClean="0">
                        <a:effectLst/>
                      </a:endParaRPr>
                    </a:p>
                    <a:p>
                      <a:pPr marL="64770">
                        <a:lnSpc>
                          <a:spcPts val="1250"/>
                        </a:lnSpc>
                        <a:spcAft>
                          <a:spcPts val="0"/>
                        </a:spcAft>
                      </a:pPr>
                      <a:r>
                        <a:rPr lang="en-GB" sz="1800" kern="100" spc="5" dirty="0" smtClean="0">
                          <a:solidFill>
                            <a:srgbClr val="FF0000"/>
                          </a:solidFill>
                          <a:effectLst/>
                        </a:rPr>
                        <a:t>No </a:t>
                      </a:r>
                      <a:r>
                        <a:rPr lang="en-GB" sz="1800" kern="100" spc="5" dirty="0">
                          <a:solidFill>
                            <a:srgbClr val="FF0000"/>
                          </a:solidFill>
                          <a:effectLst/>
                        </a:rPr>
                        <a:t>further progress</a:t>
                      </a:r>
                      <a:endParaRPr lang="ja-JP" sz="1800" kern="100" dirty="0">
                        <a:solidFill>
                          <a:srgbClr val="FF0000"/>
                        </a:solidFill>
                        <a:effectLst/>
                        <a:latin typeface="Century"/>
                        <a:ea typeface="ＭＳ 明朝"/>
                        <a:cs typeface="Times New Roman"/>
                      </a:endParaRPr>
                    </a:p>
                  </a:txBody>
                  <a:tcPr marL="0" marR="0" marT="0" marB="0"/>
                </a:tc>
              </a:tr>
            </a:tbl>
          </a:graphicData>
        </a:graphic>
      </p:graphicFrame>
      <p:graphicFrame>
        <p:nvGraphicFramePr>
          <p:cNvPr id="8" name="表 7"/>
          <p:cNvGraphicFramePr>
            <a:graphicFrameLocks noGrp="1"/>
          </p:cNvGraphicFramePr>
          <p:nvPr>
            <p:extLst>
              <p:ext uri="{D42A27DB-BD31-4B8C-83A1-F6EECF244321}">
                <p14:modId xmlns:p14="http://schemas.microsoft.com/office/powerpoint/2010/main" val="1461891444"/>
              </p:ext>
            </p:extLst>
          </p:nvPr>
        </p:nvGraphicFramePr>
        <p:xfrm>
          <a:off x="175365" y="2693096"/>
          <a:ext cx="8755693" cy="738111"/>
        </p:xfrm>
        <a:graphic>
          <a:graphicData uri="http://schemas.openxmlformats.org/drawingml/2006/table">
            <a:tbl>
              <a:tblPr firstRow="1" firstCol="1" lastRow="1" lastCol="1" bandRow="1" bandCol="1">
                <a:tableStyleId>{5940675A-B579-460E-94D1-54222C63F5DA}</a:tableStyleId>
              </a:tblPr>
              <a:tblGrid>
                <a:gridCol w="1208153"/>
                <a:gridCol w="3808902"/>
                <a:gridCol w="1218888"/>
                <a:gridCol w="2519750"/>
              </a:tblGrid>
              <a:tr h="738111">
                <a:tc>
                  <a:txBody>
                    <a:bodyPr/>
                    <a:lstStyle/>
                    <a:p>
                      <a:pPr marL="64770" algn="ctr">
                        <a:lnSpc>
                          <a:spcPts val="1145"/>
                        </a:lnSpc>
                        <a:spcAft>
                          <a:spcPts val="0"/>
                        </a:spcAft>
                      </a:pPr>
                      <a:r>
                        <a:rPr lang="en-GB" sz="1800" kern="100" dirty="0">
                          <a:effectLst/>
                        </a:rPr>
                        <a:t>Re</a:t>
                      </a:r>
                      <a:r>
                        <a:rPr lang="en-GB" sz="1800" kern="100" spc="5" dirty="0">
                          <a:effectLst/>
                        </a:rPr>
                        <a:t>f</a:t>
                      </a:r>
                      <a:r>
                        <a:rPr lang="en-GB" sz="1800" kern="100" dirty="0">
                          <a:effectLst/>
                        </a:rPr>
                        <a:t>erence</a:t>
                      </a:r>
                      <a:endParaRPr lang="ja-JP" sz="1800" kern="100" dirty="0">
                        <a:solidFill>
                          <a:schemeClr val="tx1"/>
                        </a:solidFill>
                        <a:effectLst/>
                        <a:latin typeface="Century"/>
                        <a:ea typeface="ＭＳ 明朝"/>
                        <a:cs typeface="Times New Roman"/>
                      </a:endParaRPr>
                    </a:p>
                  </a:txBody>
                  <a:tcPr marL="0" marR="0" marT="0" marB="0" anchor="ctr"/>
                </a:tc>
                <a:tc>
                  <a:txBody>
                    <a:bodyPr/>
                    <a:lstStyle/>
                    <a:p>
                      <a:pPr marL="64770" algn="ctr">
                        <a:lnSpc>
                          <a:spcPts val="1145"/>
                        </a:lnSpc>
                        <a:spcAft>
                          <a:spcPts val="0"/>
                        </a:spcAft>
                      </a:pPr>
                      <a:r>
                        <a:rPr lang="en-GB" sz="1800" kern="100" dirty="0">
                          <a:effectLst/>
                        </a:rPr>
                        <a:t>Ac</a:t>
                      </a:r>
                      <a:r>
                        <a:rPr lang="en-GB" sz="1800" kern="100" spc="5" dirty="0">
                          <a:effectLst/>
                        </a:rPr>
                        <a:t>t</a:t>
                      </a:r>
                      <a:r>
                        <a:rPr lang="en-GB" sz="1800" kern="100" dirty="0">
                          <a:effectLst/>
                        </a:rPr>
                        <a:t>ion TT-GISC</a:t>
                      </a:r>
                      <a:endParaRPr lang="ja-JP" sz="1800" kern="100" dirty="0">
                        <a:solidFill>
                          <a:schemeClr val="tx1"/>
                        </a:solidFill>
                        <a:effectLst/>
                        <a:latin typeface="Century"/>
                        <a:ea typeface="ＭＳ 明朝"/>
                        <a:cs typeface="Times New Roman"/>
                      </a:endParaRPr>
                    </a:p>
                  </a:txBody>
                  <a:tcPr marL="0" marR="0" marT="0" marB="0" anchor="ctr"/>
                </a:tc>
                <a:tc>
                  <a:txBody>
                    <a:bodyPr/>
                    <a:lstStyle/>
                    <a:p>
                      <a:pPr marL="64770" algn="ctr">
                        <a:lnSpc>
                          <a:spcPts val="1255"/>
                        </a:lnSpc>
                        <a:spcAft>
                          <a:spcPts val="0"/>
                        </a:spcAft>
                      </a:pPr>
                      <a:r>
                        <a:rPr lang="en-GB" sz="1800" kern="100" spc="5" dirty="0">
                          <a:effectLst/>
                        </a:rPr>
                        <a:t>P</a:t>
                      </a:r>
                      <a:r>
                        <a:rPr lang="en-GB" sz="1800" kern="100" spc="-10" dirty="0">
                          <a:effectLst/>
                        </a:rPr>
                        <a:t>e</a:t>
                      </a:r>
                      <a:r>
                        <a:rPr lang="en-GB" sz="1800" kern="100" dirty="0">
                          <a:effectLst/>
                        </a:rPr>
                        <a:t>rson</a:t>
                      </a:r>
                      <a:endParaRPr lang="ja-JP" sz="1800" kern="100" dirty="0">
                        <a:effectLst/>
                      </a:endParaRPr>
                    </a:p>
                    <a:p>
                      <a:pPr marL="64770" algn="ctr">
                        <a:lnSpc>
                          <a:spcPts val="1255"/>
                        </a:lnSpc>
                        <a:spcAft>
                          <a:spcPts val="0"/>
                        </a:spcAft>
                      </a:pPr>
                      <a:r>
                        <a:rPr lang="en-GB" sz="1800" kern="100" spc="-10" dirty="0">
                          <a:effectLst/>
                        </a:rPr>
                        <a:t>i</a:t>
                      </a:r>
                      <a:r>
                        <a:rPr lang="en-GB" sz="1800" kern="100" dirty="0">
                          <a:effectLst/>
                        </a:rPr>
                        <a:t>f i</a:t>
                      </a:r>
                      <a:r>
                        <a:rPr lang="en-GB" sz="1800" kern="100" spc="-15" dirty="0">
                          <a:effectLst/>
                        </a:rPr>
                        <a:t>d</a:t>
                      </a:r>
                      <a:r>
                        <a:rPr lang="en-GB" sz="1800" kern="100" dirty="0">
                          <a:effectLst/>
                        </a:rPr>
                        <a:t>en</a:t>
                      </a:r>
                      <a:r>
                        <a:rPr lang="en-GB" sz="1800" kern="100" spc="-10" dirty="0">
                          <a:effectLst/>
                        </a:rPr>
                        <a:t>ti</a:t>
                      </a:r>
                      <a:r>
                        <a:rPr lang="en-GB" sz="1800" kern="100" dirty="0">
                          <a:effectLst/>
                        </a:rPr>
                        <a:t>fied</a:t>
                      </a:r>
                      <a:endParaRPr lang="ja-JP" sz="1800" kern="100" dirty="0">
                        <a:solidFill>
                          <a:schemeClr val="tx1"/>
                        </a:solidFill>
                        <a:effectLst/>
                        <a:latin typeface="Century"/>
                        <a:ea typeface="ＭＳ 明朝"/>
                        <a:cs typeface="Times New Roman"/>
                      </a:endParaRPr>
                    </a:p>
                  </a:txBody>
                  <a:tcPr marL="0" marR="0" marT="0" marB="0" anchor="ctr"/>
                </a:tc>
                <a:tc>
                  <a:txBody>
                    <a:bodyPr/>
                    <a:lstStyle/>
                    <a:p>
                      <a:pPr marL="64770" algn="ctr">
                        <a:lnSpc>
                          <a:spcPts val="1255"/>
                        </a:lnSpc>
                        <a:spcAft>
                          <a:spcPts val="0"/>
                        </a:spcAft>
                      </a:pPr>
                      <a:r>
                        <a:rPr lang="en-GB" sz="1800" kern="100" spc="5" dirty="0">
                          <a:effectLst/>
                        </a:rPr>
                        <a:t>Status</a:t>
                      </a:r>
                      <a:endParaRPr lang="ja-JP" sz="1800" kern="100" dirty="0">
                        <a:solidFill>
                          <a:schemeClr val="tx1"/>
                        </a:solidFill>
                        <a:effectLst/>
                        <a:latin typeface="Century"/>
                        <a:ea typeface="ＭＳ 明朝"/>
                        <a:cs typeface="Times New Roman"/>
                      </a:endParaRPr>
                    </a:p>
                  </a:txBody>
                  <a:tcPr marL="0" marR="0" marT="0" marB="0" anchor="ctr"/>
                </a:tc>
              </a:tr>
            </a:tbl>
          </a:graphicData>
        </a:graphic>
      </p:graphicFrame>
    </p:spTree>
    <p:extLst>
      <p:ext uri="{BB962C8B-B14F-4D97-AF65-F5344CB8AC3E}">
        <p14:creationId xmlns:p14="http://schemas.microsoft.com/office/powerpoint/2010/main" val="876382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TT-GISC2014 Final report</a:t>
            </a:r>
            <a:endParaRPr kumimoji="1" lang="ja-JP" altLang="en-US" dirty="0"/>
          </a:p>
        </p:txBody>
      </p:sp>
      <p:sp>
        <p:nvSpPr>
          <p:cNvPr id="3" name="コンテンツ プレースホルダー 2"/>
          <p:cNvSpPr>
            <a:spLocks noGrp="1"/>
          </p:cNvSpPr>
          <p:nvPr>
            <p:ph idx="1"/>
          </p:nvPr>
        </p:nvSpPr>
        <p:spPr/>
        <p:txBody>
          <a:bodyPr>
            <a:normAutofit fontScale="77500" lnSpcReduction="20000"/>
          </a:bodyPr>
          <a:lstStyle/>
          <a:p>
            <a:r>
              <a:rPr lang="en-GB" altLang="ja-JP" b="1" i="1" dirty="0"/>
              <a:t>8.2 User registration parameters</a:t>
            </a:r>
            <a:endParaRPr lang="ja-JP" altLang="ja-JP" b="1" i="1" dirty="0"/>
          </a:p>
          <a:p>
            <a:pPr lvl="0"/>
            <a:r>
              <a:rPr lang="en-GB" altLang="ja-JP" dirty="0"/>
              <a:t>Mr. </a:t>
            </a:r>
            <a:r>
              <a:rPr lang="en-GB" altLang="ja-JP" dirty="0" err="1"/>
              <a:t>Shigeharu</a:t>
            </a:r>
            <a:r>
              <a:rPr lang="en-GB" altLang="ja-JP" dirty="0"/>
              <a:t> NISHIKAWA reported user registration parameters and procedures used by each operational GISC as described in </a:t>
            </a:r>
            <a:r>
              <a:rPr lang="en-GB" altLang="ja-JP" u="sng" dirty="0">
                <a:hlinkClick r:id="rId2"/>
              </a:rPr>
              <a:t>Doc 07r1</a:t>
            </a:r>
            <a:r>
              <a:rPr lang="en-GB" altLang="ja-JP" dirty="0"/>
              <a:t> and key elements summarised in </a:t>
            </a:r>
            <a:r>
              <a:rPr lang="en-GB" altLang="ja-JP" u="sng" dirty="0">
                <a:hlinkClick r:id="rId3"/>
              </a:rPr>
              <a:t>Appendix C</a:t>
            </a:r>
            <a:r>
              <a:rPr lang="en-GB" altLang="ja-JP" dirty="0"/>
              <a:t>. The meeting expressed its appreciation the work done by JMA and noted that the report summarized the current practices across the GISCs and would be a useful information for the work being </a:t>
            </a:r>
            <a:r>
              <a:rPr lang="en-GB" altLang="ja-JP" u="sng" dirty="0">
                <a:solidFill>
                  <a:srgbClr val="FF0000"/>
                </a:solidFill>
              </a:rPr>
              <a:t>undertaken by the TT-GISC working group on federation.</a:t>
            </a:r>
            <a:r>
              <a:rPr lang="en-GB" altLang="ja-JP" dirty="0"/>
              <a:t> The details are also useful in the interim for GISC to GISC backup exchange of user details. The meeting also noted that the Guide to IT Security (</a:t>
            </a:r>
            <a:r>
              <a:rPr lang="en-GB" altLang="ja-JP" u="sng" dirty="0">
                <a:hlinkClick r:id="rId4"/>
              </a:rPr>
              <a:t>http://wis.wmo.int/doc=1253</a:t>
            </a:r>
            <a:r>
              <a:rPr lang="en-GB" altLang="ja-JP" dirty="0"/>
              <a:t>) should be used as a reference by GISCs in establishing their own procedures and by the “user federation” working group.</a:t>
            </a:r>
            <a:endParaRPr lang="ja-JP" altLang="ja-JP" dirty="0"/>
          </a:p>
          <a:p>
            <a:endParaRPr kumimoji="1" lang="ja-JP" altLang="en-US" dirty="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3</a:t>
            </a:fld>
            <a:endParaRPr lang="en-US" dirty="0"/>
          </a:p>
        </p:txBody>
      </p:sp>
    </p:spTree>
    <p:extLst>
      <p:ext uri="{BB962C8B-B14F-4D97-AF65-F5344CB8AC3E}">
        <p14:creationId xmlns:p14="http://schemas.microsoft.com/office/powerpoint/2010/main" val="717085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Appendix C (1/3)</a:t>
            </a:r>
            <a:endParaRPr kumimoji="1" lang="ja-JP" altLang="en-US" dirty="0"/>
          </a:p>
        </p:txBody>
      </p:sp>
      <p:sp>
        <p:nvSpPr>
          <p:cNvPr id="3" name="コンテンツ プレースホルダー 2"/>
          <p:cNvSpPr>
            <a:spLocks noGrp="1"/>
          </p:cNvSpPr>
          <p:nvPr>
            <p:ph idx="1"/>
          </p:nvPr>
        </p:nvSpPr>
        <p:spPr/>
        <p:txBody>
          <a:bodyPr>
            <a:normAutofit fontScale="40000" lnSpcReduction="20000"/>
          </a:bodyPr>
          <a:lstStyle/>
          <a:p>
            <a:r>
              <a:rPr lang="en-GB" altLang="ja-JP" b="1" dirty="0"/>
              <a:t>Appendix C – User registration parameters</a:t>
            </a:r>
            <a:endParaRPr lang="ja-JP" altLang="ja-JP" b="1" dirty="0"/>
          </a:p>
          <a:p>
            <a:r>
              <a:rPr lang="en-GB" altLang="ja-JP" dirty="0"/>
              <a:t>Annex 1 and 2 to Section 8.2 </a:t>
            </a:r>
            <a:endParaRPr lang="ja-JP" altLang="ja-JP" dirty="0"/>
          </a:p>
          <a:p>
            <a:r>
              <a:rPr lang="en-GB" altLang="ja-JP" dirty="0"/>
              <a:t>(Guidance only as TT-GISC suggests GISCs should use IT Security Guide)</a:t>
            </a:r>
            <a:endParaRPr lang="ja-JP" altLang="ja-JP" dirty="0"/>
          </a:p>
          <a:p>
            <a:r>
              <a:rPr lang="en-US" altLang="ja-JP" b="1" dirty="0"/>
              <a:t>Annex 1 - User registration parameters</a:t>
            </a:r>
            <a:endParaRPr lang="ja-JP" altLang="ja-JP" b="1" dirty="0"/>
          </a:p>
          <a:p>
            <a:r>
              <a:rPr lang="en-US" altLang="ja-JP" dirty="0"/>
              <a:t>User registration parameters can be categorized into next 6 items.</a:t>
            </a:r>
            <a:endParaRPr lang="ja-JP" altLang="ja-JP" dirty="0"/>
          </a:p>
          <a:p>
            <a:pPr lvl="0"/>
            <a:r>
              <a:rPr lang="en-US" altLang="ja-JP" dirty="0"/>
              <a:t>User properties (Mandatory)</a:t>
            </a:r>
            <a:endParaRPr lang="ja-JP" altLang="ja-JP" dirty="0"/>
          </a:p>
          <a:p>
            <a:pPr lvl="0"/>
            <a:r>
              <a:rPr lang="en-US" altLang="ja-JP" dirty="0"/>
              <a:t>User properties (Optional)</a:t>
            </a:r>
            <a:endParaRPr lang="ja-JP" altLang="ja-JP" dirty="0"/>
          </a:p>
          <a:p>
            <a:pPr lvl="0"/>
            <a:r>
              <a:rPr lang="en-US" altLang="ja-JP" dirty="0"/>
              <a:t>User privileges</a:t>
            </a:r>
            <a:endParaRPr lang="ja-JP" altLang="ja-JP" dirty="0"/>
          </a:p>
          <a:p>
            <a:pPr lvl="0"/>
            <a:r>
              <a:rPr lang="en-US" altLang="ja-JP" dirty="0"/>
              <a:t>Subscription</a:t>
            </a:r>
            <a:endParaRPr lang="ja-JP" altLang="ja-JP" dirty="0"/>
          </a:p>
          <a:p>
            <a:pPr lvl="0"/>
            <a:r>
              <a:rPr lang="en-US" altLang="ja-JP" dirty="0"/>
              <a:t>Metadata</a:t>
            </a:r>
            <a:endParaRPr lang="ja-JP" altLang="ja-JP" dirty="0"/>
          </a:p>
          <a:p>
            <a:pPr lvl="0"/>
            <a:r>
              <a:rPr lang="en-US" altLang="ja-JP" dirty="0"/>
              <a:t>Other parameters</a:t>
            </a:r>
            <a:endParaRPr lang="ja-JP" altLang="ja-JP" dirty="0"/>
          </a:p>
          <a:p>
            <a:r>
              <a:rPr lang="en-US" altLang="ja-JP" dirty="0"/>
              <a:t> </a:t>
            </a:r>
            <a:endParaRPr lang="ja-JP" altLang="ja-JP" dirty="0"/>
          </a:p>
          <a:p>
            <a:pPr lvl="0"/>
            <a:r>
              <a:rPr lang="en-US" altLang="ja-JP" b="1" dirty="0"/>
              <a:t>User properties  (Mandatory)</a:t>
            </a:r>
            <a:endParaRPr lang="ja-JP" altLang="ja-JP" dirty="0"/>
          </a:p>
          <a:p>
            <a:r>
              <a:rPr lang="en-US" altLang="ja-JP" dirty="0"/>
              <a:t>This is mandatory parameters as minimum set of user properties to login, to recognize user-roll and to communicate with users. </a:t>
            </a:r>
            <a:endParaRPr lang="ja-JP" altLang="ja-JP" dirty="0"/>
          </a:p>
          <a:p>
            <a:pPr lvl="0"/>
            <a:r>
              <a:rPr lang="en-US" altLang="ja-JP" dirty="0"/>
              <a:t>User ID</a:t>
            </a:r>
            <a:endParaRPr lang="ja-JP" altLang="ja-JP" dirty="0"/>
          </a:p>
          <a:p>
            <a:pPr lvl="0"/>
            <a:r>
              <a:rPr lang="en-US" altLang="ja-JP" dirty="0"/>
              <a:t>Password</a:t>
            </a:r>
            <a:endParaRPr lang="ja-JP" altLang="ja-JP" dirty="0"/>
          </a:p>
          <a:p>
            <a:pPr lvl="0"/>
            <a:r>
              <a:rPr lang="en-US" altLang="ja-JP" dirty="0"/>
              <a:t>Organization</a:t>
            </a:r>
            <a:endParaRPr lang="ja-JP" altLang="ja-JP" dirty="0"/>
          </a:p>
          <a:p>
            <a:pPr lvl="0"/>
            <a:r>
              <a:rPr lang="en-US" altLang="ja-JP" dirty="0"/>
              <a:t>User Name</a:t>
            </a:r>
            <a:endParaRPr lang="ja-JP" altLang="ja-JP" dirty="0"/>
          </a:p>
          <a:p>
            <a:pPr lvl="0"/>
            <a:r>
              <a:rPr lang="en-US" altLang="ja-JP" dirty="0" smtClean="0"/>
              <a:t>Email</a:t>
            </a:r>
            <a:endParaRPr lang="ja-JP" altLang="ja-JP" dirty="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4</a:t>
            </a:fld>
            <a:endParaRPr lang="en-US" dirty="0"/>
          </a:p>
        </p:txBody>
      </p:sp>
    </p:spTree>
    <p:extLst>
      <p:ext uri="{BB962C8B-B14F-4D97-AF65-F5344CB8AC3E}">
        <p14:creationId xmlns:p14="http://schemas.microsoft.com/office/powerpoint/2010/main" val="35456866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Appendix C </a:t>
            </a:r>
            <a:r>
              <a:rPr lang="en-US" altLang="ja-JP" dirty="0" smtClean="0"/>
              <a:t>(2/3</a:t>
            </a:r>
            <a:r>
              <a:rPr lang="en-US" altLang="ja-JP" dirty="0"/>
              <a:t>)</a:t>
            </a:r>
            <a:endParaRPr kumimoji="1" lang="ja-JP" altLang="en-US" dirty="0"/>
          </a:p>
        </p:txBody>
      </p:sp>
      <p:sp>
        <p:nvSpPr>
          <p:cNvPr id="3" name="コンテンツ プレースホルダー 2"/>
          <p:cNvSpPr>
            <a:spLocks noGrp="1"/>
          </p:cNvSpPr>
          <p:nvPr>
            <p:ph idx="1"/>
          </p:nvPr>
        </p:nvSpPr>
        <p:spPr/>
        <p:txBody>
          <a:bodyPr>
            <a:normAutofit fontScale="40000" lnSpcReduction="20000"/>
          </a:bodyPr>
          <a:lstStyle/>
          <a:p>
            <a:pPr lvl="0"/>
            <a:r>
              <a:rPr lang="en-US" altLang="ja-JP" b="1" dirty="0"/>
              <a:t>User properties  (Optional)</a:t>
            </a:r>
            <a:endParaRPr lang="ja-JP" altLang="ja-JP" dirty="0"/>
          </a:p>
          <a:p>
            <a:r>
              <a:rPr lang="en-US" altLang="ja-JP" dirty="0"/>
              <a:t>Following users parameters can be stored as necessary.</a:t>
            </a:r>
            <a:endParaRPr lang="ja-JP" altLang="ja-JP" dirty="0"/>
          </a:p>
          <a:p>
            <a:pPr lvl="0"/>
            <a:r>
              <a:rPr lang="en-US" altLang="ja-JP" dirty="0"/>
              <a:t>Address</a:t>
            </a:r>
            <a:endParaRPr lang="ja-JP" altLang="ja-JP" dirty="0"/>
          </a:p>
          <a:p>
            <a:pPr lvl="0"/>
            <a:r>
              <a:rPr lang="en-US" altLang="ja-JP" dirty="0"/>
              <a:t>Phone number</a:t>
            </a:r>
            <a:endParaRPr lang="ja-JP" altLang="ja-JP" dirty="0"/>
          </a:p>
          <a:p>
            <a:pPr lvl="0"/>
            <a:r>
              <a:rPr lang="en-US" altLang="ja-JP" dirty="0"/>
              <a:t>Fax number</a:t>
            </a:r>
            <a:endParaRPr lang="ja-JP" altLang="ja-JP" dirty="0"/>
          </a:p>
          <a:p>
            <a:pPr lvl="0"/>
            <a:r>
              <a:rPr lang="en-US" altLang="ja-JP" dirty="0"/>
              <a:t>Member of WMO</a:t>
            </a:r>
            <a:endParaRPr lang="ja-JP" altLang="ja-JP" dirty="0"/>
          </a:p>
          <a:p>
            <a:pPr lvl="0"/>
            <a:r>
              <a:rPr lang="en-US" altLang="ja-JP" dirty="0"/>
              <a:t>Register Type</a:t>
            </a:r>
            <a:endParaRPr lang="ja-JP" altLang="ja-JP" dirty="0"/>
          </a:p>
          <a:p>
            <a:pPr lvl="0"/>
            <a:r>
              <a:rPr lang="en-US" altLang="ja-JP" dirty="0"/>
              <a:t>Period</a:t>
            </a:r>
            <a:endParaRPr lang="ja-JP" altLang="ja-JP" dirty="0"/>
          </a:p>
          <a:p>
            <a:pPr lvl="0"/>
            <a:r>
              <a:rPr lang="en-US" altLang="ja-JP" dirty="0"/>
              <a:t>Homepage</a:t>
            </a:r>
            <a:endParaRPr lang="ja-JP" altLang="ja-JP" dirty="0"/>
          </a:p>
          <a:p>
            <a:pPr lvl="0"/>
            <a:r>
              <a:rPr lang="en-US" altLang="ja-JP" dirty="0"/>
              <a:t>Occupation</a:t>
            </a:r>
            <a:endParaRPr lang="ja-JP" altLang="ja-JP" dirty="0"/>
          </a:p>
          <a:p>
            <a:pPr lvl="0"/>
            <a:r>
              <a:rPr lang="en-US" altLang="ja-JP" b="1" dirty="0"/>
              <a:t>User  privileges</a:t>
            </a:r>
            <a:endParaRPr lang="ja-JP" altLang="ja-JP" dirty="0"/>
          </a:p>
          <a:p>
            <a:pPr lvl="0"/>
            <a:r>
              <a:rPr lang="en-US" altLang="ja-JP" dirty="0"/>
              <a:t>Group</a:t>
            </a:r>
            <a:endParaRPr lang="ja-JP" altLang="ja-JP" dirty="0"/>
          </a:p>
          <a:p>
            <a:pPr lvl="0"/>
            <a:r>
              <a:rPr lang="en-US" altLang="ja-JP" dirty="0"/>
              <a:t>Class of service</a:t>
            </a:r>
            <a:endParaRPr lang="ja-JP" altLang="ja-JP" dirty="0"/>
          </a:p>
          <a:p>
            <a:pPr lvl="0"/>
            <a:r>
              <a:rPr lang="en-US" altLang="ja-JP" dirty="0"/>
              <a:t>Backup</a:t>
            </a:r>
            <a:endParaRPr lang="ja-JP" altLang="ja-JP" dirty="0"/>
          </a:p>
          <a:p>
            <a:pPr lvl="0"/>
            <a:r>
              <a:rPr lang="en-US" altLang="ja-JP" dirty="0"/>
              <a:t>User mode</a:t>
            </a:r>
            <a:endParaRPr lang="ja-JP" altLang="ja-JP" dirty="0"/>
          </a:p>
          <a:p>
            <a:pPr lvl="0"/>
            <a:r>
              <a:rPr lang="en-US" altLang="ja-JP" b="1" dirty="0"/>
              <a:t>Subscription (GTS, DAR)</a:t>
            </a:r>
            <a:endParaRPr lang="ja-JP" altLang="ja-JP" dirty="0"/>
          </a:p>
          <a:p>
            <a:pPr lvl="0"/>
            <a:r>
              <a:rPr lang="en-US" altLang="ja-JP" dirty="0"/>
              <a:t>email address</a:t>
            </a:r>
            <a:endParaRPr lang="ja-JP" altLang="ja-JP" dirty="0"/>
          </a:p>
          <a:p>
            <a:pPr lvl="0"/>
            <a:r>
              <a:rPr lang="en-US" altLang="ja-JP" dirty="0"/>
              <a:t>ftp settings (host, port, path, user, password, directory, active/passive, etc...)</a:t>
            </a:r>
            <a:endParaRPr lang="ja-JP" altLang="ja-JP" dirty="0"/>
          </a:p>
          <a:p>
            <a:pPr lvl="0"/>
            <a:r>
              <a:rPr lang="en-US" altLang="ja-JP" dirty="0"/>
              <a:t>product/data name, interval, period (for DAR)</a:t>
            </a:r>
            <a:endParaRPr lang="ja-JP" altLang="ja-JP" dirty="0"/>
          </a:p>
          <a:p>
            <a:pPr lvl="0"/>
            <a:r>
              <a:rPr lang="en-US" altLang="ja-JP" dirty="0" smtClean="0"/>
              <a:t>User authorization data must be stored with encryption.</a:t>
            </a:r>
            <a:endParaRPr lang="ja-JP" altLang="ja-JP" dirty="0" smtClean="0"/>
          </a:p>
          <a:p>
            <a:endParaRPr lang="ja-JP" altLang="en-US" dirty="0"/>
          </a:p>
          <a:p>
            <a:endParaRPr kumimoji="1" lang="ja-JP" altLang="en-US" dirty="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5</a:t>
            </a:fld>
            <a:endParaRPr lang="en-US" dirty="0"/>
          </a:p>
        </p:txBody>
      </p:sp>
    </p:spTree>
    <p:extLst>
      <p:ext uri="{BB962C8B-B14F-4D97-AF65-F5344CB8AC3E}">
        <p14:creationId xmlns:p14="http://schemas.microsoft.com/office/powerpoint/2010/main" val="3040085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Appendix C </a:t>
            </a:r>
            <a:r>
              <a:rPr lang="en-US" altLang="ja-JP" dirty="0" smtClean="0"/>
              <a:t>(3/3</a:t>
            </a:r>
            <a:r>
              <a:rPr lang="en-US" altLang="ja-JP" dirty="0"/>
              <a:t>)</a:t>
            </a:r>
            <a:endParaRPr kumimoji="1" lang="ja-JP" altLang="en-US" dirty="0"/>
          </a:p>
        </p:txBody>
      </p:sp>
      <p:sp>
        <p:nvSpPr>
          <p:cNvPr id="3" name="コンテンツ プレースホルダー 2"/>
          <p:cNvSpPr>
            <a:spLocks noGrp="1"/>
          </p:cNvSpPr>
          <p:nvPr>
            <p:ph idx="1"/>
          </p:nvPr>
        </p:nvSpPr>
        <p:spPr/>
        <p:txBody>
          <a:bodyPr>
            <a:normAutofit fontScale="47500" lnSpcReduction="20000"/>
          </a:bodyPr>
          <a:lstStyle/>
          <a:p>
            <a:pPr lvl="0"/>
            <a:r>
              <a:rPr lang="en-US" altLang="ja-JP" b="1" dirty="0"/>
              <a:t>Metadata</a:t>
            </a:r>
            <a:endParaRPr lang="ja-JP" altLang="ja-JP" dirty="0"/>
          </a:p>
          <a:p>
            <a:pPr lvl="0"/>
            <a:r>
              <a:rPr lang="en-US" altLang="ja-JP" dirty="0"/>
              <a:t>OAI –Set name</a:t>
            </a:r>
            <a:endParaRPr lang="ja-JP" altLang="ja-JP" dirty="0"/>
          </a:p>
          <a:p>
            <a:pPr lvl="0"/>
            <a:r>
              <a:rPr lang="en-US" altLang="ja-JP" b="1" dirty="0"/>
              <a:t>Other parameters</a:t>
            </a:r>
            <a:endParaRPr lang="ja-JP" altLang="ja-JP" dirty="0"/>
          </a:p>
          <a:p>
            <a:pPr lvl="0"/>
            <a:r>
              <a:rPr lang="en-US" altLang="ja-JP" dirty="0"/>
              <a:t>As necessary</a:t>
            </a:r>
            <a:endParaRPr lang="ja-JP" altLang="ja-JP" dirty="0"/>
          </a:p>
          <a:p>
            <a:r>
              <a:rPr lang="en-US" altLang="ja-JP" b="1" dirty="0"/>
              <a:t>Annex 2 - Standard procedures of user registration</a:t>
            </a:r>
            <a:endParaRPr lang="ja-JP" altLang="ja-JP" b="1" dirty="0"/>
          </a:p>
          <a:p>
            <a:r>
              <a:rPr lang="en-US" altLang="ja-JP" dirty="0"/>
              <a:t>Following items can be procedure of user registration to keep consistency between GISCs. These are mainly for GISC portal transmitted by http protocol. Regarding ftp protocol (for subscription via GTS, DAR), users can transmit password without encryption. In that case, It will be recommended that user ID’s password and ftp account password will be set different each other.</a:t>
            </a:r>
            <a:endParaRPr lang="ja-JP" altLang="ja-JP" dirty="0"/>
          </a:p>
          <a:p>
            <a:r>
              <a:rPr lang="en-US" altLang="ja-JP" b="1" dirty="0"/>
              <a:t>User ID</a:t>
            </a:r>
            <a:endParaRPr lang="ja-JP" altLang="ja-JP" dirty="0"/>
          </a:p>
          <a:p>
            <a:pPr lvl="0"/>
            <a:r>
              <a:rPr lang="en-US" altLang="ja-JP" dirty="0"/>
              <a:t>User ID must be provided to person.</a:t>
            </a:r>
            <a:endParaRPr lang="ja-JP" altLang="ja-JP" dirty="0"/>
          </a:p>
          <a:p>
            <a:pPr lvl="0"/>
            <a:r>
              <a:rPr lang="en-US" altLang="ja-JP" dirty="0"/>
              <a:t>Administrator must provide user ID to users without delay.</a:t>
            </a:r>
            <a:endParaRPr lang="ja-JP" altLang="ja-JP" dirty="0"/>
          </a:p>
          <a:p>
            <a:pPr lvl="0"/>
            <a:r>
              <a:rPr lang="en-US" altLang="ja-JP" dirty="0"/>
              <a:t>Administrator must set user role to users adequately.</a:t>
            </a:r>
            <a:endParaRPr lang="ja-JP" altLang="ja-JP" dirty="0"/>
          </a:p>
          <a:p>
            <a:pPr lvl="0"/>
            <a:r>
              <a:rPr lang="en-US" altLang="ja-JP" dirty="0"/>
              <a:t>Administrator must be able to create, update, remove user ID.</a:t>
            </a:r>
            <a:endParaRPr lang="ja-JP" altLang="ja-JP" dirty="0"/>
          </a:p>
          <a:p>
            <a:r>
              <a:rPr lang="en-US" altLang="ja-JP" b="1" dirty="0"/>
              <a:t>User registration parameters</a:t>
            </a:r>
            <a:endParaRPr lang="ja-JP" altLang="ja-JP" dirty="0"/>
          </a:p>
          <a:p>
            <a:pPr lvl="0"/>
            <a:r>
              <a:rPr lang="en-US" altLang="ja-JP" dirty="0"/>
              <a:t>Administrator must be able to modify user parameters.</a:t>
            </a:r>
            <a:endParaRPr lang="ja-JP" altLang="ja-JP" dirty="0"/>
          </a:p>
          <a:p>
            <a:pPr lvl="0"/>
            <a:r>
              <a:rPr lang="en-US" altLang="ja-JP" dirty="0"/>
              <a:t>Users must be able to modify own parameters.</a:t>
            </a:r>
            <a:endParaRPr lang="ja-JP" altLang="ja-JP" dirty="0"/>
          </a:p>
          <a:p>
            <a:r>
              <a:rPr lang="en-US" altLang="ja-JP" b="1" dirty="0"/>
              <a:t>Handling for user authorization data</a:t>
            </a:r>
            <a:endParaRPr lang="ja-JP" altLang="ja-JP" dirty="0"/>
          </a:p>
          <a:p>
            <a:pPr lvl="0"/>
            <a:r>
              <a:rPr lang="en-US" altLang="ja-JP" dirty="0"/>
              <a:t>User authorization data must be transmitted with encryption.</a:t>
            </a:r>
            <a:endParaRPr lang="ja-JP" altLang="ja-JP" dirty="0"/>
          </a:p>
          <a:p>
            <a:endParaRPr kumimoji="1" lang="ja-JP" altLang="en-US" dirty="0"/>
          </a:p>
        </p:txBody>
      </p:sp>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6</a:t>
            </a:fld>
            <a:endParaRPr lang="en-US" dirty="0"/>
          </a:p>
        </p:txBody>
      </p:sp>
    </p:spTree>
    <p:extLst>
      <p:ext uri="{BB962C8B-B14F-4D97-AF65-F5344CB8AC3E}">
        <p14:creationId xmlns:p14="http://schemas.microsoft.com/office/powerpoint/2010/main" val="3885818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4"/>
          </p:nvPr>
        </p:nvSpPr>
        <p:spPr/>
        <p:txBody>
          <a:bodyPr/>
          <a:lstStyle/>
          <a:p>
            <a:r>
              <a:rPr lang="en-US" smtClean="0"/>
              <a:t>TT-GISC201</a:t>
            </a:r>
            <a:r>
              <a:rPr lang="en-US" altLang="ja-JP" smtClean="0"/>
              <a:t>9 26-29 Aug. 2019 </a:t>
            </a:r>
            <a:r>
              <a:rPr lang="en-US" smtClean="0"/>
              <a:t> p</a:t>
            </a:r>
            <a:fld id="{9259AF2F-52C6-9B46-B8B2-0579234AE62E}" type="slidenum">
              <a:rPr lang="en-US" smtClean="0"/>
              <a:pPr/>
              <a:t>7</a:t>
            </a:fld>
            <a:endParaRPr lang="en-US" dirty="0"/>
          </a:p>
        </p:txBody>
      </p:sp>
    </p:spTree>
    <p:extLst>
      <p:ext uri="{BB962C8B-B14F-4D97-AF65-F5344CB8AC3E}">
        <p14:creationId xmlns:p14="http://schemas.microsoft.com/office/powerpoint/2010/main" val="4248414561"/>
      </p:ext>
    </p:extLst>
  </p:cSld>
  <p:clrMapOvr>
    <a:masterClrMapping/>
  </p:clrMapOvr>
</p:sld>
</file>

<file path=ppt/theme/theme1.xml><?xml version="1.0" encoding="utf-8"?>
<a:theme xmlns:a="http://schemas.openxmlformats.org/drawingml/2006/main" name="TT-GISC2019-AI(xx)-pp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NA xmlns="95a6d21c-7db0-4b7e-981f-b4f22b02b9d8">Not of potential interest</TNA>
    <ReviewDate xmlns="95a6d21c-7db0-4b7e-981f-b4f22b02b9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Met Office Document" ma:contentTypeID="0x01010008EC4BDFB4C3D542892399C37F0B505F00FC87DC03DE605040BCB08D30A4996049" ma:contentTypeVersion="16" ma:contentTypeDescription="" ma:contentTypeScope="" ma:versionID="5c39b67e468ee8c98a213063c2702341">
  <xsd:schema xmlns:xsd="http://www.w3.org/2001/XMLSchema" xmlns:xs="http://www.w3.org/2001/XMLSchema" xmlns:p="http://schemas.microsoft.com/office/2006/metadata/properties" xmlns:ns2="95a6d21c-7db0-4b7e-981f-b4f22b02b9d8" targetNamespace="http://schemas.microsoft.com/office/2006/metadata/properties" ma:root="true" ma:fieldsID="9ae3119e1dcee855f18873c1ab54908f" ns2:_="">
    <xsd:import namespace="95a6d21c-7db0-4b7e-981f-b4f22b02b9d8"/>
    <xsd:element name="properties">
      <xsd:complexType>
        <xsd:sequence>
          <xsd:element name="documentManagement">
            <xsd:complexType>
              <xsd:all>
                <xsd:element ref="ns2:TNA" minOccurs="0"/>
                <xsd:element ref="ns2:Review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d21c-7db0-4b7e-981f-b4f22b02b9d8" elementFormDefault="qualified">
    <xsd:import namespace="http://schemas.microsoft.com/office/2006/documentManagement/types"/>
    <xsd:import namespace="http://schemas.microsoft.com/office/infopath/2007/PartnerControls"/>
    <xsd:element name="TNA" ma:index="1" nillable="true" ma:displayName="TNA" ma:default="Not of potential interest" ma:format="Dropdown" ma:internalName="TNA">
      <xsd:simpleType>
        <xsd:restriction base="dms:Choice">
          <xsd:enumeration value="Not of potential interest"/>
          <xsd:enumeration value="Potential TNA Record"/>
          <xsd:enumeration value="Flagged for TNA"/>
          <xsd:enumeration value="List to TNA"/>
          <xsd:enumeration value="Not listed to TNA"/>
          <xsd:enumeration value="Transferred to TNA"/>
          <xsd:enumeration value="Published by TNA"/>
        </xsd:restriction>
      </xsd:simpleType>
    </xsd:element>
    <xsd:element name="ReviewDate" ma:index="2" nillable="true" ma:displayName="Review Date" ma:format="DateOnly" ma:internalName="Review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5E29DC-C67D-4117-BE38-E1365DDF80DF}">
  <ds:schemaRefs>
    <ds:schemaRef ds:uri="http://schemas.microsoft.com/sharepoint/v3/contenttype/forms"/>
  </ds:schemaRefs>
</ds:datastoreItem>
</file>

<file path=customXml/itemProps2.xml><?xml version="1.0" encoding="utf-8"?>
<ds:datastoreItem xmlns:ds="http://schemas.openxmlformats.org/officeDocument/2006/customXml" ds:itemID="{7F22F6DF-EF47-478B-A9B6-EA2DDDFFBDB1}">
  <ds:schemaRefs>
    <ds:schemaRef ds:uri="95a6d21c-7db0-4b7e-981f-b4f22b02b9d8"/>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012ECB84-1C21-41FB-8A40-6B7B41BE5B3B}">
  <ds:schemaRefs>
    <ds:schemaRef ds:uri="http://schemas.microsoft.com/office/2006/metadata/contentType"/>
    <ds:schemaRef ds:uri="http://schemas.microsoft.com/office/2006/metadata/properties/metaAttributes"/>
    <ds:schemaRef ds:uri="http://www.w3.org/2000/xmlns/"/>
    <ds:schemaRef ds:uri="http://www.w3.org/2001/XMLSchema"/>
    <ds:schemaRef ds:uri="95a6d21c-7db0-4b7e-981f-b4f22b02b9d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TT-GISC2019-AI(xx)-ppt_Template</Template>
  <TotalTime>18</TotalTime>
  <Words>521</Words>
  <Application>Microsoft Office PowerPoint</Application>
  <PresentationFormat>画面に合わせる (4:3)</PresentationFormat>
  <Paragraphs>91</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TT-GISC2019-AI(xx)-ppt_Template</vt:lpstr>
      <vt:lpstr>Work Plan TT-GISC/08</vt:lpstr>
      <vt:lpstr>TT-GISC/08</vt:lpstr>
      <vt:lpstr>TT-GISC2014 Final report</vt:lpstr>
      <vt:lpstr>Appendix C (1/3)</vt:lpstr>
      <vt:lpstr>Appendix C (2/3)</vt:lpstr>
      <vt:lpstr>Appendix C (3/3)</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Plan TT-GISC/08</dc:title>
  <dc:creator>Ken</dc:creator>
  <cp:lastModifiedBy>Ken</cp:lastModifiedBy>
  <cp:revision>2</cp:revision>
  <dcterms:created xsi:type="dcterms:W3CDTF">2019-08-27T06:02:59Z</dcterms:created>
  <dcterms:modified xsi:type="dcterms:W3CDTF">2019-08-27T06:21:03Z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0x01010008EC4BDFB4C3D542892399C37F0B505F00FC87DC03DE605040BCB08D30A4996049</vt:lpwstr>
  </property>
</Properties>
</file>