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60" r:id="rId7"/>
    <p:sldId id="261" r:id="rId8"/>
    <p:sldId id="264" r:id="rId9"/>
    <p:sldId id="265" r:id="rId10"/>
    <p:sldId id="266" r:id="rId11"/>
    <p:sldId id="269" r:id="rId12"/>
    <p:sldId id="271" r:id="rId13"/>
    <p:sldId id="273" r:id="rId14"/>
    <p:sldId id="274" r:id="rId15"/>
    <p:sldId id="277" r:id="rId16"/>
    <p:sldId id="270" r:id="rId17"/>
    <p:sldId id="275" r:id="rId18"/>
    <p:sldId id="25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0" d="100"/>
          <a:sy n="80" d="100"/>
        </p:scale>
        <p:origin x="-8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27/08/2019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tdoc=37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Capacity Development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1404" y="3356243"/>
            <a:ext cx="6074923" cy="1752600"/>
          </a:xfrm>
        </p:spPr>
        <p:txBody>
          <a:bodyPr/>
          <a:lstStyle/>
          <a:p>
            <a:r>
              <a:rPr lang="en-US" dirty="0" err="1" smtClean="0"/>
              <a:t>Sungsoo</a:t>
            </a:r>
            <a:r>
              <a:rPr lang="en-US" dirty="0" smtClean="0"/>
              <a:t> DO, KMA</a:t>
            </a:r>
          </a:p>
          <a:p>
            <a:r>
              <a:rPr lang="en-US" dirty="0" smtClean="0"/>
              <a:t>Agenda item 4.5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altLang="ko-KR" dirty="0"/>
              <a:t>Outline</a:t>
            </a:r>
            <a:endParaRPr 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Agenda</a:t>
            </a:r>
            <a:endParaRPr lang="fr-CH" altLang="ko-KR" dirty="0"/>
          </a:p>
          <a:p>
            <a:pPr lvl="1"/>
            <a:r>
              <a:rPr lang="fr-CH" altLang="ko-KR" dirty="0"/>
              <a:t>Agenda Item </a:t>
            </a:r>
            <a:r>
              <a:rPr lang="fr-CH" altLang="ko-KR" dirty="0" smtClean="0"/>
              <a:t>4.5 – Capacity Development</a:t>
            </a:r>
            <a:endParaRPr lang="fr-CH" altLang="ko-KR" dirty="0"/>
          </a:p>
          <a:p>
            <a:pPr lvl="1">
              <a:buFont typeface="Arial" pitchFamily="34" charset="0"/>
              <a:buChar char="•"/>
            </a:pPr>
            <a:r>
              <a:rPr lang="fr-CH" altLang="ko-KR" sz="2400" dirty="0"/>
              <a:t>Progress on the development of common training materials Training and capacity </a:t>
            </a:r>
            <a:r>
              <a:rPr lang="fr-CH" altLang="ko-KR" sz="2400" dirty="0" smtClean="0"/>
              <a:t>development</a:t>
            </a:r>
            <a:endParaRPr lang="fr-CH" altLang="ko-KR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7638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6284124"/>
              </p:ext>
            </p:extLst>
          </p:nvPr>
        </p:nvGraphicFramePr>
        <p:xfrm>
          <a:off x="247650" y="300760"/>
          <a:ext cx="8763000" cy="5918568"/>
        </p:xfrm>
        <a:graphic>
          <a:graphicData uri="http://schemas.openxmlformats.org/drawingml/2006/table">
            <a:tbl>
              <a:tblPr firstRow="1" firstCol="1" bandRow="1"/>
              <a:tblGrid>
                <a:gridCol w="146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961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9587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Agenda</a:t>
                      </a:r>
                      <a:r>
                        <a:rPr lang="en-GB" sz="1200" b="1" baseline="0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 Item 4.5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Training and capacity development</a:t>
                      </a:r>
                      <a:endParaRPr lang="en-US" sz="18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606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Verdana"/>
                          <a:ea typeface="Arial"/>
                          <a:cs typeface="Arial"/>
                        </a:rPr>
                        <a:t>References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111125" lvl="0" indent="-342900" algn="l" rtl="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 4,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Final report of TT-GISC2018</a:t>
                      </a:r>
                    </a:p>
                    <a:p>
                      <a:pPr marL="0" marR="111125" lvl="0" indent="0" algn="l" rtl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D4. The meeting agreed to the WP7 work plan and to develop common training materials to the proposed scopes as listed in Annex 7 of this report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NZ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930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Verdana"/>
                          <a:ea typeface="Arial"/>
                          <a:cs typeface="Arial"/>
                        </a:rPr>
                        <a:t>Background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1125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Ken </a:t>
                      </a:r>
                      <a:r>
                        <a:rPr kumimoji="1" lang="en-GB" altLang="ko-KR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Tsunoda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Chair TT-GISC, presented the issues, actions and decisions from TT-GISC2017 (presentation) [</a:t>
                      </a:r>
                      <a:r>
                        <a:rPr kumimoji="1" lang="en-GB" altLang="ko-KR" sz="18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http://wis.wmo.int/tdoc=377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]. </a:t>
                      </a:r>
                      <a:endParaRPr kumimoji="1" lang="ko-KR" altLang="ko-KR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Chair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TT-GISC2017 noted the importance of 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 building by GISCs within their area of responsibility was highlighted. An ad-hoc team on capacity building was established.</a:t>
                      </a:r>
                    </a:p>
                    <a:p>
                      <a:pPr marL="285750" marR="111125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en-GB" sz="1800" b="0" i="0" kern="1200" dirty="0" smtClean="0">
                          <a:solidFill>
                            <a:srgbClr val="0033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Decision: </a:t>
                      </a:r>
                      <a:r>
                        <a:rPr kumimoji="1" lang="en-GB" altLang="ko-KR" sz="1800" kern="1200" dirty="0" smtClean="0">
                          <a:solidFill>
                            <a:srgbClr val="0033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 GISCs were urged to list their training materials on the GISC-Ops WIS wiki pages.</a:t>
                      </a:r>
                      <a:endParaRPr kumimoji="1" lang="ko-KR" altLang="ko-KR" sz="1800" kern="1200" dirty="0" smtClean="0">
                        <a:solidFill>
                          <a:srgbClr val="003399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TT-GISC2017 added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ew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work package, WP-7 Capacity Development </a:t>
                      </a:r>
                      <a:r>
                        <a:rPr lang="en-US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into TT-GISC work packages(2017-2020)</a:t>
                      </a: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endParaRPr lang="en-US" sz="18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TT-GISC2018 reviewed the report on capacity development(doc)</a:t>
                      </a: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Sungsoo</a:t>
                      </a: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DO, WP7 team leader proposed two strategic approach, 1. Sharing training materials and 2. Establishing common training materials</a:t>
                      </a: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18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111125" indent="0" algn="just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ET-WISC2019 reviewed the progress on the WP-7</a:t>
                      </a: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Focused on sharing training materials on </a:t>
                      </a:r>
                      <a:r>
                        <a:rPr lang="en-US" sz="18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TrainingAids</a:t>
                      </a: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n-US" sz="18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wis</a:t>
                      </a: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-wiki</a:t>
                      </a: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930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altLang="ko-KR" sz="12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Rationale</a:t>
                      </a:r>
                      <a:endParaRPr lang="en-US" sz="1200" b="1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1125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Provision of training materials is </a:t>
                      </a:r>
                      <a:r>
                        <a:rPr lang="en-NZ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required for 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building of WIS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6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3504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0256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sz="2200" dirty="0" smtClean="0"/>
              <a:t>WP-7 was added to TT-GISC Packages(2017-2020) in TT-GISC2017</a:t>
            </a:r>
          </a:p>
          <a:p>
            <a:pPr marL="0" indent="0">
              <a:buNone/>
            </a:pPr>
            <a:endParaRPr lang="en-US" altLang="ja-JP" sz="2200" dirty="0" smtClean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6729729"/>
              </p:ext>
            </p:extLst>
          </p:nvPr>
        </p:nvGraphicFramePr>
        <p:xfrm>
          <a:off x="457200" y="2622431"/>
          <a:ext cx="8229600" cy="2242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1805"/>
                <a:gridCol w="1523662"/>
                <a:gridCol w="3236646"/>
                <a:gridCol w="2967487"/>
              </a:tblGrid>
              <a:tr h="32472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Work Package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Member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Expected Deliverable/Outcome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</a:tr>
              <a:tr h="32472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ID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unit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934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WP-7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Capacity Development</a:t>
                      </a:r>
                      <a:r>
                        <a:rPr lang="en-US" sz="1400" u="none" strike="noStrike" dirty="0">
                          <a:effectLst/>
                        </a:rPr>
                        <a:t/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by TT-GISC2017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sng" strike="noStrike" dirty="0" err="1">
                          <a:effectLst/>
                        </a:rPr>
                        <a:t>Sungsoo</a:t>
                      </a:r>
                      <a:r>
                        <a:rPr lang="en-US" sz="1400" u="sng" strike="noStrike" dirty="0">
                          <a:effectLst/>
                        </a:rPr>
                        <a:t>(lead, </a:t>
                      </a:r>
                      <a:r>
                        <a:rPr lang="en-US" sz="1400" u="sng" strike="noStrike" dirty="0" err="1">
                          <a:effectLst/>
                        </a:rPr>
                        <a:t>kr</a:t>
                      </a:r>
                      <a:r>
                        <a:rPr lang="en-US" sz="1400" u="sng" strike="noStrike" dirty="0">
                          <a:effectLst/>
                        </a:rPr>
                        <a:t>): ssdo@korea.kr</a:t>
                      </a:r>
                      <a:r>
                        <a:rPr lang="en-US" sz="1400" u="none" strike="noStrike" dirty="0">
                          <a:effectLst/>
                        </a:rPr>
                        <a:t/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SL.Singh</a:t>
                      </a:r>
                      <a:r>
                        <a:rPr lang="en-US" sz="1400" u="none" strike="noStrike" dirty="0">
                          <a:effectLst/>
                        </a:rPr>
                        <a:t>(in): sl.singh@imd.gov.in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LiXiang</a:t>
                      </a:r>
                      <a:r>
                        <a:rPr lang="en-US" sz="1400" u="none" strike="noStrike" dirty="0">
                          <a:effectLst/>
                        </a:rPr>
                        <a:t>(</a:t>
                      </a:r>
                      <a:r>
                        <a:rPr lang="en-US" sz="1400" u="none" strike="noStrike" dirty="0" err="1">
                          <a:effectLst/>
                        </a:rPr>
                        <a:t>cn</a:t>
                      </a:r>
                      <a:r>
                        <a:rPr lang="en-US" sz="1400" u="none" strike="noStrike" dirty="0">
                          <a:effectLst/>
                        </a:rPr>
                        <a:t>): lixiang@cma.gov.cn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Mark(</a:t>
                      </a:r>
                      <a:r>
                        <a:rPr lang="en-US" sz="1400" u="none" strike="noStrike" dirty="0" err="1">
                          <a:effectLst/>
                        </a:rPr>
                        <a:t>uk</a:t>
                      </a:r>
                      <a:r>
                        <a:rPr lang="en-US" sz="1400" u="none" strike="noStrike" dirty="0">
                          <a:effectLst/>
                        </a:rPr>
                        <a:t>): mark.francis@metoffice.gov.uk 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Talal</a:t>
                      </a:r>
                      <a:r>
                        <a:rPr lang="en-US" sz="1400" u="none" strike="noStrike" dirty="0">
                          <a:effectLst/>
                        </a:rPr>
                        <a:t>(</a:t>
                      </a:r>
                      <a:r>
                        <a:rPr lang="en-US" sz="1400" u="none" strike="noStrike" dirty="0" err="1">
                          <a:effectLst/>
                        </a:rPr>
                        <a:t>sa</a:t>
                      </a:r>
                      <a:r>
                        <a:rPr lang="en-US" sz="1400" u="none" strike="noStrike" dirty="0">
                          <a:effectLst/>
                        </a:rPr>
                        <a:t>): talal.alowaibdi@gmail.com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# Develop a common training materials to know fundamentals of </a:t>
                      </a:r>
                      <a:r>
                        <a:rPr lang="en-US" sz="1400" u="none" strike="noStrike" dirty="0" smtClean="0">
                          <a:effectLst/>
                        </a:rPr>
                        <a:t>WIS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2093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Objectives</a:t>
            </a:r>
          </a:p>
          <a:p>
            <a:pPr lvl="1"/>
            <a:r>
              <a:rPr lang="en-US" altLang="ko-KR" dirty="0" smtClean="0"/>
              <a:t>Each </a:t>
            </a:r>
            <a:r>
              <a:rPr lang="en-US" altLang="ko-KR" dirty="0"/>
              <a:t>GISC has utilized its own materials according to the WIS training and learning guide. </a:t>
            </a:r>
            <a:endParaRPr lang="en-US" altLang="ko-KR" dirty="0" smtClean="0"/>
          </a:p>
          <a:p>
            <a:pPr lvl="1"/>
            <a:r>
              <a:rPr lang="en-US" altLang="ko-KR" dirty="0"/>
              <a:t>I</a:t>
            </a:r>
            <a:r>
              <a:rPr lang="en-US" altLang="ko-KR" dirty="0" smtClean="0"/>
              <a:t>t </a:t>
            </a:r>
            <a:r>
              <a:rPr lang="en-US" altLang="ko-KR" dirty="0"/>
              <a:t>is required to consolidate dispersed information and to share each GISC’s training materials </a:t>
            </a:r>
            <a:endParaRPr lang="en-US" altLang="ko-KR" dirty="0" smtClean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Target</a:t>
            </a:r>
          </a:p>
          <a:p>
            <a:pPr lvl="1"/>
            <a:r>
              <a:rPr lang="en-US" altLang="ko-KR" dirty="0" smtClean="0"/>
              <a:t>Members </a:t>
            </a:r>
            <a:r>
              <a:rPr lang="en-US" altLang="ko-KR" dirty="0"/>
              <a:t>who having had little or no knowledge of </a:t>
            </a:r>
            <a:r>
              <a:rPr lang="en-US" altLang="ko-KR" dirty="0" smtClean="0"/>
              <a:t>WIS </a:t>
            </a:r>
          </a:p>
          <a:p>
            <a:pPr lvl="2"/>
            <a:r>
              <a:rPr lang="en-US" altLang="ko-KR" dirty="0"/>
              <a:t>the gaps of national knowledge of WIS among members were </a:t>
            </a:r>
            <a:r>
              <a:rPr lang="en-US" altLang="ko-KR" dirty="0" smtClean="0"/>
              <a:t>identified as </a:t>
            </a:r>
            <a:r>
              <a:rPr lang="en-US" altLang="ko-KR" dirty="0"/>
              <a:t>a result of the survey from WMO Mid-Term Performance Assessment Report 2016-2017</a:t>
            </a:r>
            <a:endParaRPr lang="en-US" altLang="ko-KR" dirty="0" smtClean="0"/>
          </a:p>
          <a:p>
            <a:pPr lvl="2"/>
            <a:r>
              <a:rPr lang="en-US" altLang="ko-KR" dirty="0"/>
              <a:t>The common training materials for WIS should be to fill </a:t>
            </a:r>
            <a:r>
              <a:rPr lang="en-US" altLang="ko-KR" dirty="0" smtClean="0"/>
              <a:t>these gaps</a:t>
            </a:r>
            <a:endParaRPr kumimoji="1" lang="ja-JP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altLang="ja-JP" dirty="0" smtClean="0"/>
              <a:t>Proposed Scope</a:t>
            </a:r>
          </a:p>
          <a:p>
            <a:pPr lvl="1"/>
            <a:r>
              <a:rPr lang="en-US" altLang="ko-KR" dirty="0"/>
              <a:t>Main purpose of training material is to raise the level of competencies for who has little knowledge of WIS.</a:t>
            </a:r>
            <a:r>
              <a:rPr lang="en-US" altLang="ko-KR" dirty="0" smtClean="0"/>
              <a:t> </a:t>
            </a:r>
          </a:p>
          <a:p>
            <a:pPr lvl="1"/>
            <a:r>
              <a:rPr lang="en-US" altLang="ko-KR" dirty="0"/>
              <a:t>Key learning resources for seven WIS competencies are presented from Guide to the WIS but it is difficult for NCs and DCPCs to utilize those </a:t>
            </a:r>
            <a:r>
              <a:rPr lang="en-US" altLang="ko-KR" dirty="0" smtClean="0"/>
              <a:t>resources</a:t>
            </a:r>
          </a:p>
          <a:p>
            <a:pPr lvl="1"/>
            <a:r>
              <a:rPr lang="en-US" altLang="ko-KR" dirty="0"/>
              <a:t>The </a:t>
            </a:r>
            <a:r>
              <a:rPr lang="en-US" altLang="ko-KR" dirty="0" smtClean="0"/>
              <a:t>training </a:t>
            </a:r>
            <a:r>
              <a:rPr lang="en-US" altLang="ko-KR" dirty="0"/>
              <a:t>materials can provide summarized information from key learning resources as a baseline of training </a:t>
            </a:r>
            <a:r>
              <a:rPr lang="en-US" altLang="ko-KR" dirty="0" smtClean="0"/>
              <a:t>materials</a:t>
            </a:r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/>
              <a:t>Each GISC has performed WIS training activities with its own training materials for lecture, presentation and brochure </a:t>
            </a:r>
            <a:r>
              <a:rPr lang="en-US" altLang="ko-KR" dirty="0" err="1" smtClean="0"/>
              <a:t>etc</a:t>
            </a:r>
            <a:endParaRPr lang="en-US" altLang="ko-KR" dirty="0" smtClean="0"/>
          </a:p>
          <a:p>
            <a:pPr lvl="1"/>
            <a:r>
              <a:rPr lang="en-US" altLang="ko-KR" dirty="0"/>
              <a:t>“WIS Training </a:t>
            </a:r>
            <a:r>
              <a:rPr lang="en-US" altLang="ko-KR" dirty="0" smtClean="0"/>
              <a:t>Material(provisional)”, </a:t>
            </a:r>
            <a:r>
              <a:rPr lang="en-US" altLang="ko-KR" dirty="0"/>
              <a:t>shared repository for WIS training materials </a:t>
            </a:r>
            <a:r>
              <a:rPr lang="en-US" altLang="ko-KR" dirty="0" smtClean="0"/>
              <a:t>is </a:t>
            </a:r>
            <a:r>
              <a:rPr lang="en-US" altLang="ko-KR" dirty="0"/>
              <a:t>created in </a:t>
            </a:r>
            <a:r>
              <a:rPr lang="en-US" altLang="ko-KR" dirty="0" err="1"/>
              <a:t>wis</a:t>
            </a:r>
            <a:r>
              <a:rPr lang="en-US" altLang="ko-KR" dirty="0"/>
              <a:t>-wiki and GISCs are collaborating in collecting its own materials not limited to any </a:t>
            </a:r>
            <a:r>
              <a:rPr lang="en-US" altLang="ko-KR" dirty="0" smtClean="0"/>
              <a:t>language</a:t>
            </a:r>
          </a:p>
          <a:p>
            <a:pPr lvl="1"/>
            <a:r>
              <a:rPr lang="en-US" altLang="ko-KR" dirty="0" smtClean="0"/>
              <a:t>Will </a:t>
            </a:r>
            <a:r>
              <a:rPr lang="en-US" altLang="ko-KR" dirty="0"/>
              <a:t>be collected in the directories categorized by key learning resources as shown in the proposed scopes of common training materials.</a:t>
            </a:r>
            <a:endParaRPr lang="ko-KR" altLang="ko-KR" dirty="0"/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Past </a:t>
            </a:r>
            <a:r>
              <a:rPr lang="en-US" altLang="ja-JP" dirty="0" smtClean="0"/>
              <a:t>Progress</a:t>
            </a:r>
            <a:endParaRPr lang="en-US" altLang="ja-JP" dirty="0" smtClean="0"/>
          </a:p>
          <a:p>
            <a:pPr lvl="1"/>
            <a:r>
              <a:rPr lang="en-US" altLang="ko-KR" dirty="0" smtClean="0"/>
              <a:t> Discussed the categories for sharing materials in TT-GISC 2018(</a:t>
            </a:r>
            <a:r>
              <a:rPr lang="en-US" altLang="ko-KR" dirty="0" err="1" smtClean="0"/>
              <a:t>Cassablanca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 smtClean="0"/>
              <a:t> Requested Secretariat to create new menu in </a:t>
            </a:r>
            <a:r>
              <a:rPr lang="en-US" altLang="ko-KR" dirty="0" err="1" smtClean="0"/>
              <a:t>wis</a:t>
            </a:r>
            <a:r>
              <a:rPr lang="en-US" altLang="ko-KR" dirty="0" smtClean="0"/>
              <a:t>-wiki, </a:t>
            </a:r>
            <a:r>
              <a:rPr lang="en-US" altLang="ko-KR" dirty="0" err="1" smtClean="0"/>
              <a:t>TrainingAids</a:t>
            </a:r>
            <a:endParaRPr lang="en-US" altLang="ko-KR" dirty="0" smtClean="0"/>
          </a:p>
          <a:p>
            <a:pPr marL="914400" lvl="2" indent="0">
              <a:buNone/>
            </a:pPr>
            <a:r>
              <a:rPr lang="en-US" altLang="ko-KR" sz="2000" dirty="0" smtClean="0"/>
              <a:t>    [https://wiswiki.wmo.int/tiki-index.php?page=TrainingAids]</a:t>
            </a:r>
          </a:p>
          <a:p>
            <a:pPr lvl="1"/>
            <a:r>
              <a:rPr lang="en-US" altLang="ko-KR" dirty="0" smtClean="0"/>
              <a:t> Secretariat created </a:t>
            </a:r>
            <a:r>
              <a:rPr lang="en-US" altLang="ko-KR" dirty="0" smtClean="0"/>
              <a:t>new </a:t>
            </a:r>
            <a:r>
              <a:rPr lang="en-US" altLang="ko-KR" dirty="0" smtClean="0"/>
              <a:t>menu in </a:t>
            </a:r>
            <a:r>
              <a:rPr lang="en-US" altLang="ko-KR" dirty="0" err="1" smtClean="0"/>
              <a:t>TrainingAids</a:t>
            </a:r>
            <a:r>
              <a:rPr lang="en-US" altLang="ko-KR" dirty="0" smtClean="0"/>
              <a:t> in June 2019.  Thanks to Secretariat.</a:t>
            </a:r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7441" y="2283858"/>
            <a:ext cx="6787487" cy="4072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15668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Sharing training materials; </a:t>
            </a:r>
            <a:r>
              <a:rPr lang="en-US" altLang="ko-KR" dirty="0" smtClean="0"/>
              <a:t>WIS &gt; </a:t>
            </a:r>
            <a:r>
              <a:rPr lang="en-US" altLang="ko-KR" dirty="0" err="1" smtClean="0"/>
              <a:t>TrainingAids</a:t>
            </a:r>
            <a:endParaRPr lang="en-US" altLang="ko-KR" dirty="0" smtClean="0"/>
          </a:p>
          <a:p>
            <a:pPr marL="914400" lvl="2" indent="0">
              <a:buNone/>
            </a:pPr>
            <a:r>
              <a:rPr lang="en-US" altLang="ko-KR" sz="2000" dirty="0" smtClean="0"/>
              <a:t>https</a:t>
            </a:r>
            <a:r>
              <a:rPr lang="en-US" altLang="ko-KR" sz="2000" dirty="0"/>
              <a:t>://wiswiki.wmo.int/tiki-index.php?page=TrainingAids]</a:t>
            </a:r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  <p:sp>
        <p:nvSpPr>
          <p:cNvPr id="8" name="사각형 설명선 7"/>
          <p:cNvSpPr/>
          <p:nvPr/>
        </p:nvSpPr>
        <p:spPr>
          <a:xfrm>
            <a:off x="5469790" y="4169717"/>
            <a:ext cx="2855344" cy="534838"/>
          </a:xfrm>
          <a:prstGeom prst="wedgeRectCallout">
            <a:avLst>
              <a:gd name="adj1" fmla="val -90700"/>
              <a:gd name="adj2" fmla="val 265022"/>
            </a:avLst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432166" y="4150239"/>
            <a:ext cx="2855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 smtClean="0"/>
              <a:t>Training Materials provided by GISCs</a:t>
            </a:r>
            <a:endParaRPr lang="ko-KR" altLang="en-US" sz="1600" dirty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4957" r="23897"/>
          <a:stretch>
            <a:fillRect/>
          </a:stretch>
        </p:blipFill>
        <p:spPr bwMode="auto">
          <a:xfrm>
            <a:off x="429909" y="354845"/>
            <a:ext cx="7772400" cy="582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직선 화살표 연결선 6"/>
          <p:cNvCxnSpPr/>
          <p:nvPr/>
        </p:nvCxnSpPr>
        <p:spPr>
          <a:xfrm>
            <a:off x="2898475" y="2165230"/>
            <a:ext cx="77638" cy="3450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/>
          <p:cNvCxnSpPr/>
          <p:nvPr/>
        </p:nvCxnSpPr>
        <p:spPr>
          <a:xfrm>
            <a:off x="2912859" y="3275116"/>
            <a:ext cx="77638" cy="3450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/>
          <p:nvPr/>
        </p:nvCxnSpPr>
        <p:spPr>
          <a:xfrm>
            <a:off x="2927243" y="4445384"/>
            <a:ext cx="77638" cy="325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Future Progress(suggested)</a:t>
            </a:r>
            <a:endParaRPr lang="en-US" altLang="ja-JP" dirty="0" smtClean="0"/>
          </a:p>
          <a:p>
            <a:pPr lvl="1"/>
            <a:r>
              <a:rPr lang="en-US" altLang="ko-KR" dirty="0" smtClean="0"/>
              <a:t> </a:t>
            </a:r>
            <a:r>
              <a:rPr lang="en-US" altLang="ko-KR" dirty="0" smtClean="0"/>
              <a:t>Re-</a:t>
            </a:r>
            <a:r>
              <a:rPr lang="en-US" altLang="ko-KR" dirty="0" err="1" smtClean="0"/>
              <a:t>organising</a:t>
            </a:r>
            <a:r>
              <a:rPr lang="en-US" altLang="ko-KR" dirty="0" smtClean="0"/>
              <a:t> </a:t>
            </a:r>
            <a:r>
              <a:rPr lang="en-US" altLang="ko-KR" dirty="0" smtClean="0"/>
              <a:t> the configurations in the “Training Materials provided by GISCs”</a:t>
            </a:r>
          </a:p>
          <a:p>
            <a:pPr lvl="2"/>
            <a:r>
              <a:rPr lang="en-US" altLang="ko-KR" dirty="0" smtClean="0"/>
              <a:t>Adding , changing or removing items</a:t>
            </a:r>
          </a:p>
          <a:p>
            <a:pPr lvl="2"/>
            <a:r>
              <a:rPr lang="en-US" altLang="ko-KR" dirty="0" smtClean="0"/>
              <a:t>Reflecting opinions with team members</a:t>
            </a:r>
          </a:p>
          <a:p>
            <a:pPr lvl="1"/>
            <a:r>
              <a:rPr lang="en-US" altLang="ko-KR" dirty="0" smtClean="0"/>
              <a:t> Requesting Secretariat to amend the configurations in the menu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 </a:t>
            </a:r>
            <a:r>
              <a:rPr lang="en-US" altLang="ko-KR" dirty="0" smtClean="0"/>
              <a:t>Encouraging GISCs to upload their own materials in </a:t>
            </a:r>
            <a:r>
              <a:rPr lang="en-US" altLang="ko-KR" dirty="0" smtClean="0"/>
              <a:t>accordance with each item</a:t>
            </a:r>
            <a:endParaRPr lang="en-US" altLang="ko-KR" dirty="0" smtClean="0"/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4000" dirty="0" smtClean="0"/>
              <a:t>WP-7 Capacity Development</a:t>
            </a:r>
            <a:endParaRPr kumimoji="1" lang="ja-JP" altLang="en-US" sz="4000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en-US" altLang="ko-KR" dirty="0" smtClean="0"/>
              <a:t> Work </a:t>
            </a:r>
            <a:r>
              <a:rPr lang="en-US" altLang="ko-KR" dirty="0" smtClean="0"/>
              <a:t>Plan(proposed)</a:t>
            </a:r>
          </a:p>
          <a:p>
            <a:endParaRPr lang="en-US" altLang="ja-JP" dirty="0" smtClean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52118050"/>
              </p:ext>
            </p:extLst>
          </p:nvPr>
        </p:nvGraphicFramePr>
        <p:xfrm>
          <a:off x="687705" y="2523853"/>
          <a:ext cx="7999095" cy="27466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5190"/>
                <a:gridCol w="592335"/>
                <a:gridCol w="715993"/>
                <a:gridCol w="2717320"/>
                <a:gridCol w="1483744"/>
                <a:gridCol w="1604513"/>
              </a:tblGrid>
              <a:tr h="357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Section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Timeline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Work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Participants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Progress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845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Sharing training materials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2019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</a:t>
                      </a:r>
                      <a:r>
                        <a:rPr lang="en-US" sz="1400" dirty="0" smtClean="0">
                          <a:effectLst/>
                        </a:rPr>
                        <a:t>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Re-</a:t>
                      </a:r>
                      <a:r>
                        <a:rPr lang="en-US" sz="1400" dirty="0" err="1" smtClean="0">
                          <a:effectLst/>
                        </a:rPr>
                        <a:t>organising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r>
                        <a:rPr lang="en-US" sz="1400" dirty="0" smtClean="0">
                          <a:effectLst/>
                        </a:rPr>
                        <a:t>the configuration</a:t>
                      </a:r>
                      <a:r>
                        <a:rPr lang="en-US" sz="1400" baseline="0" dirty="0" smtClean="0">
                          <a:effectLst/>
                        </a:rPr>
                        <a:t> in the menu, “Training Materials provided by GISCs”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WP-7 </a:t>
                      </a:r>
                      <a:r>
                        <a:rPr lang="en-US" sz="1400" dirty="0" smtClean="0">
                          <a:effectLst/>
                        </a:rPr>
                        <a:t>team</a:t>
                      </a:r>
                      <a:endParaRPr lang="ko-KR" sz="1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effectLst/>
                          <a:latin typeface="Calibri"/>
                          <a:ea typeface="바탕"/>
                          <a:cs typeface="Times New Roman"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8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effectLst/>
                        </a:rPr>
                        <a:t>4Q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effectLst/>
                        </a:rPr>
                        <a:t>Amending</a:t>
                      </a:r>
                      <a:r>
                        <a:rPr lang="en-US" altLang="ko-KR" sz="1400" baseline="0" dirty="0" smtClean="0">
                          <a:effectLst/>
                        </a:rPr>
                        <a:t> the menu</a:t>
                      </a:r>
                      <a:endParaRPr lang="ko-KR" altLang="ko-KR" sz="1400" dirty="0" smtClean="0">
                        <a:effectLst/>
                        <a:latin typeface="+mn-lt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effectLst/>
                        </a:rPr>
                        <a:t>WMO secretariat</a:t>
                      </a:r>
                      <a:endParaRPr lang="ko-KR" altLang="ko-KR" sz="1400" dirty="0" smtClean="0">
                        <a:effectLst/>
                        <a:latin typeface="+mn-lt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effectLst/>
                          <a:latin typeface="Calibri"/>
                          <a:ea typeface="바탕"/>
                          <a:cs typeface="Times New Roman"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946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2020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Collection of training materials from GISCs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Reviewed </a:t>
                      </a:r>
                      <a:r>
                        <a:rPr lang="en-US" sz="1400" dirty="0">
                          <a:effectLst/>
                        </a:rPr>
                        <a:t>by </a:t>
                      </a:r>
                      <a:r>
                        <a:rPr lang="en-US" sz="1400" dirty="0" smtClean="0">
                          <a:effectLst/>
                        </a:rPr>
                        <a:t>TT-GISC2020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effectLst/>
                        </a:rPr>
                        <a:t>All GISCs</a:t>
                      </a:r>
                      <a:endParaRPr lang="ko-KR" altLang="ko-KR" sz="1400" dirty="0">
                        <a:effectLst/>
                        <a:latin typeface="+mn-lt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ja-JP" dirty="0"/>
              <a:t>Summary (Text for report)</a:t>
            </a:r>
            <a:endParaRPr kumimoji="1" lang="ja-JP" alt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ko-KR" sz="1800" dirty="0" smtClean="0"/>
              <a:t>The meeting reviewed the progress of sharing training materials on </a:t>
            </a:r>
            <a:r>
              <a:rPr lang="en-US" altLang="ko-KR" sz="1800" dirty="0" err="1" smtClean="0"/>
              <a:t>TrainingAids</a:t>
            </a:r>
            <a:r>
              <a:rPr lang="en-US" altLang="ko-KR" sz="1800" dirty="0" smtClean="0"/>
              <a:t> in </a:t>
            </a:r>
            <a:r>
              <a:rPr lang="en-US" altLang="ko-KR" sz="1800" dirty="0" err="1" smtClean="0"/>
              <a:t>wis</a:t>
            </a:r>
            <a:r>
              <a:rPr lang="en-US" altLang="ko-KR" sz="1800" dirty="0" smtClean="0"/>
              <a:t>-wiki </a:t>
            </a:r>
            <a:r>
              <a:rPr lang="en-US" altLang="ko-KR" sz="1800" dirty="0" smtClean="0"/>
              <a:t>[</a:t>
            </a:r>
            <a:r>
              <a:rPr lang="en-US" altLang="ko-KR" sz="1800" dirty="0" smtClean="0"/>
              <a:t>https://wiswiki.wmo.int/tiki-index.php?page=TrainingAids]. </a:t>
            </a:r>
            <a:r>
              <a:rPr lang="en-US" altLang="ko-KR" sz="1800" dirty="0" smtClean="0"/>
              <a:t>The meeting confirmed and evaluated the categories in the new menu created by Secretariat.</a:t>
            </a:r>
          </a:p>
          <a:p>
            <a:r>
              <a:rPr lang="en-US" altLang="ko-KR" sz="1800" dirty="0" smtClean="0"/>
              <a:t>WP-7 team of TT-GISC will consider the amendment of the configurations of the new menu and request Secretariat to </a:t>
            </a:r>
            <a:r>
              <a:rPr lang="en-US" altLang="ko-KR" sz="1800" dirty="0" err="1" smtClean="0"/>
              <a:t>finalise</a:t>
            </a:r>
            <a:r>
              <a:rPr lang="en-US" altLang="ko-KR" sz="1800" dirty="0" smtClean="0"/>
              <a:t> the categories on </a:t>
            </a:r>
            <a:r>
              <a:rPr lang="en-US" altLang="ko-KR" sz="1800" dirty="0" err="1" smtClean="0"/>
              <a:t>wis</a:t>
            </a:r>
            <a:r>
              <a:rPr lang="en-US" altLang="ko-KR" sz="1800" dirty="0" smtClean="0"/>
              <a:t>-wiki.  </a:t>
            </a:r>
            <a:r>
              <a:rPr lang="en-US" altLang="ko-KR" sz="1800" dirty="0" smtClean="0"/>
              <a:t>It is also requested that all GISCs provide their training materials to be available on </a:t>
            </a:r>
            <a:r>
              <a:rPr lang="en-US" altLang="ko-KR" sz="1800" dirty="0" err="1" smtClean="0"/>
              <a:t>wis</a:t>
            </a:r>
            <a:r>
              <a:rPr lang="en-US" altLang="ko-KR" sz="1800" dirty="0" smtClean="0"/>
              <a:t>-wiki </a:t>
            </a:r>
            <a:r>
              <a:rPr lang="en-US" altLang="ko-KR" sz="1800" dirty="0" smtClean="0"/>
              <a:t>page</a:t>
            </a:r>
            <a:r>
              <a:rPr lang="en-US" altLang="ko-KR" sz="1800" dirty="0" smtClean="0"/>
              <a:t> </a:t>
            </a:r>
            <a:r>
              <a:rPr lang="en-US" altLang="ko-KR" sz="1800" dirty="0" smtClean="0"/>
              <a:t>in accordance with each item in the new menu.</a:t>
            </a:r>
            <a:endParaRPr lang="en-US" altLang="ko-KR" sz="1800" dirty="0" smtClean="0"/>
          </a:p>
        </p:txBody>
      </p:sp>
    </p:spTree>
    <p:extLst>
      <p:ext uri="{BB962C8B-B14F-4D97-AF65-F5344CB8AC3E}">
        <p14:creationId xmlns="" xmlns:p14="http://schemas.microsoft.com/office/powerpoint/2010/main" val="1138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9-AI(xx)-pp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95a6d21c-7db0-4b7e-981f-b4f22b02b9d8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368</TotalTime>
  <Words>831</Words>
  <Application>Microsoft Office PowerPoint</Application>
  <PresentationFormat>화면 슬라이드 쇼(4:3)</PresentationFormat>
  <Paragraphs>111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TT-GISC2019-AI(xx)-ppt_Template</vt:lpstr>
      <vt:lpstr>Capacity Development</vt:lpstr>
      <vt:lpstr>Outline</vt:lpstr>
      <vt:lpstr>슬라이드 3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슬라이드 11</vt:lpstr>
      <vt:lpstr>WP-7 Capacity Development</vt:lpstr>
      <vt:lpstr>WP-7 Capacity Development</vt:lpstr>
      <vt:lpstr>Summary (Text for report)</vt:lpstr>
      <vt:lpstr>슬라이드 15</vt:lpstr>
    </vt:vector>
  </TitlesOfParts>
  <Company>Deutscher Wetterdienst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Schremmer Antje</dc:creator>
  <cp:lastModifiedBy>DO SUNGSOO</cp:lastModifiedBy>
  <cp:revision>13</cp:revision>
  <dcterms:created xsi:type="dcterms:W3CDTF">2019-07-02T10:32:12Z</dcterms:created>
  <dcterms:modified xsi:type="dcterms:W3CDTF">2019-08-27T06:00:12Z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