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sldIdLst>
    <p:sldId id="256" r:id="rId5"/>
    <p:sldId id="280" r:id="rId6"/>
    <p:sldId id="291" r:id="rId7"/>
    <p:sldId id="292" r:id="rId8"/>
    <p:sldId id="293" r:id="rId9"/>
    <p:sldId id="281" r:id="rId10"/>
    <p:sldId id="287" r:id="rId11"/>
    <p:sldId id="283" r:id="rId12"/>
    <p:sldId id="284" r:id="rId13"/>
    <p:sldId id="259"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66CC"/>
    <a:srgbClr val="0033CC"/>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66" d="100"/>
          <a:sy n="66" d="100"/>
        </p:scale>
        <p:origin x="-474"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27/08/2019</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dirty="0"/>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7116527-64FD-4ADC-8819-9BFA1E8A93FB}" type="slidenum">
              <a:rPr lang="en-GB" smtClean="0"/>
              <a:t>1</a:t>
            </a:fld>
            <a:endParaRPr lang="en-GB" dirty="0"/>
          </a:p>
        </p:txBody>
      </p:sp>
    </p:spTree>
    <p:extLst>
      <p:ext uri="{BB962C8B-B14F-4D97-AF65-F5344CB8AC3E}">
        <p14:creationId xmlns:p14="http://schemas.microsoft.com/office/powerpoint/2010/main" val="5797808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1799685"/>
            <a:ext cx="7772400" cy="1470025"/>
          </a:xfrm>
        </p:spPr>
        <p:txBody>
          <a:bodyPr/>
          <a:lstStyle/>
          <a:p>
            <a:r>
              <a:rPr lang="zh-CN" altLang="en-US" smtClean="0"/>
              <a:t>单击此处编辑母版标题样式</a:t>
            </a:r>
            <a:endParaRPr lang="en-US" dirty="0"/>
          </a:p>
        </p:txBody>
      </p:sp>
      <p:sp>
        <p:nvSpPr>
          <p:cNvPr id="3" name="Subtitle 2"/>
          <p:cNvSpPr>
            <a:spLocks noGrp="1"/>
          </p:cNvSpPr>
          <p:nvPr>
            <p:ph type="subTitle" idx="1"/>
          </p:nvPr>
        </p:nvSpPr>
        <p:spPr>
          <a:xfrm>
            <a:off x="2383276" y="3681919"/>
            <a:ext cx="60749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6" name="Subtitle 2"/>
          <p:cNvSpPr txBox="1">
            <a:spLocks/>
          </p:cNvSpPr>
          <p:nvPr userDrawn="1"/>
        </p:nvSpPr>
        <p:spPr>
          <a:xfrm>
            <a:off x="5258611" y="5819978"/>
            <a:ext cx="3639765" cy="652562"/>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600" b="0" dirty="0" smtClean="0">
                <a:solidFill>
                  <a:srgbClr val="003399"/>
                </a:solidFill>
                <a:latin typeface="Calibri" panose="020F0502020204030204" pitchFamily="34" charset="0"/>
                <a:cs typeface="Calibri" panose="020F0502020204030204" pitchFamily="34" charset="0"/>
              </a:rPr>
              <a:t>CBS ET-WISC/TT-GISC</a:t>
            </a:r>
            <a:r>
              <a:rPr lang="en-US" sz="1600" b="0" baseline="0" dirty="0" smtClean="0">
                <a:solidFill>
                  <a:srgbClr val="003399"/>
                </a:solidFill>
                <a:latin typeface="Calibri" panose="020F0502020204030204" pitchFamily="34" charset="0"/>
                <a:cs typeface="Calibri" panose="020F0502020204030204" pitchFamily="34" charset="0"/>
              </a:rPr>
              <a:t> 2019</a:t>
            </a:r>
          </a:p>
          <a:p>
            <a:r>
              <a:rPr lang="en-US" sz="1600" b="0" dirty="0" smtClean="0">
                <a:solidFill>
                  <a:srgbClr val="003399"/>
                </a:solidFill>
                <a:latin typeface="Calibri" panose="020F0502020204030204" pitchFamily="34" charset="0"/>
                <a:cs typeface="Calibri" panose="020F0502020204030204" pitchFamily="34" charset="0"/>
              </a:rPr>
              <a:t>Offenbach,</a:t>
            </a:r>
            <a:r>
              <a:rPr lang="en-US" sz="1600" b="0" baseline="0" dirty="0" smtClean="0">
                <a:solidFill>
                  <a:srgbClr val="003399"/>
                </a:solidFill>
                <a:latin typeface="Calibri" panose="020F0502020204030204" pitchFamily="34" charset="0"/>
                <a:cs typeface="Calibri" panose="020F0502020204030204" pitchFamily="34" charset="0"/>
              </a:rPr>
              <a:t> Germany, 26-29 August 2019</a:t>
            </a:r>
            <a:endParaRPr lang="en-US" sz="1600" b="0" dirty="0">
              <a:solidFill>
                <a:srgbClr val="003399"/>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8"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9" name="Slide Number Placeholder 5"/>
          <p:cNvSpPr>
            <a:spLocks noGrp="1"/>
          </p:cNvSpPr>
          <p:nvPr>
            <p:ph type="sldNum" sz="quarter" idx="10"/>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5"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7"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397" y="-297"/>
            <a:ext cx="9144793" cy="6858594"/>
          </a:xfrm>
          <a:prstGeom prst="rect">
            <a:avLst/>
          </a:prstGeom>
        </p:spPr>
      </p:pic>
      <p:sp>
        <p:nvSpPr>
          <p:cNvPr id="5" name="Title 1"/>
          <p:cNvSpPr txBox="1">
            <a:spLocks/>
          </p:cNvSpPr>
          <p:nvPr userDrawn="1"/>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6"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a:t>Titelmasterformat durch Klicken bearbeiten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9"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6" r:id="rId6"/>
    <p:sldLayoutId id="2147483655" r:id="rId7"/>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1628383"/>
            <a:ext cx="8232732" cy="2292680"/>
          </a:xfrm>
        </p:spPr>
        <p:txBody>
          <a:bodyPr>
            <a:normAutofit fontScale="90000"/>
          </a:bodyPr>
          <a:lstStyle/>
          <a:p>
            <a:pPr>
              <a:lnSpc>
                <a:spcPct val="150000"/>
              </a:lnSpc>
            </a:pPr>
            <a:r>
              <a:rPr lang="en-US" altLang="zh-CN" sz="2800" dirty="0"/>
              <a:t>Review Interim Guide for WIS </a:t>
            </a:r>
            <a:r>
              <a:rPr lang="en-US" altLang="zh-CN" sz="2800" dirty="0" smtClean="0"/>
              <a:t>Monitoring</a:t>
            </a:r>
            <a:r>
              <a:rPr lang="en-US" altLang="zh-CN" dirty="0" smtClean="0"/>
              <a:t/>
            </a:r>
            <a:br>
              <a:rPr lang="en-US" altLang="zh-CN" dirty="0" smtClean="0"/>
            </a:br>
            <a:r>
              <a:rPr lang="en-US" altLang="zh-CN" sz="4000" dirty="0"/>
              <a:t>Summary of breakout discussion </a:t>
            </a:r>
            <a:r>
              <a:rPr lang="en-US" altLang="zh-CN" sz="4000" dirty="0" smtClean="0"/>
              <a:t/>
            </a:r>
            <a:br>
              <a:rPr lang="en-US" altLang="zh-CN" sz="4000" dirty="0" smtClean="0"/>
            </a:br>
            <a:r>
              <a:rPr lang="en-US" altLang="zh-CN" sz="4000" dirty="0" smtClean="0"/>
              <a:t>in ET-WISC-2019</a:t>
            </a:r>
            <a:r>
              <a:rPr lang="en-US" altLang="zh-CN" sz="4000" dirty="0"/>
              <a:t>, Beijing</a:t>
            </a:r>
            <a:endParaRPr lang="en-US" dirty="0"/>
          </a:p>
        </p:txBody>
      </p:sp>
      <p:sp>
        <p:nvSpPr>
          <p:cNvPr id="3" name="サブタイトル 2"/>
          <p:cNvSpPr>
            <a:spLocks noGrp="1"/>
          </p:cNvSpPr>
          <p:nvPr>
            <p:ph type="subTitle" idx="1"/>
          </p:nvPr>
        </p:nvSpPr>
        <p:spPr>
          <a:xfrm>
            <a:off x="2383276" y="4208745"/>
            <a:ext cx="5169919" cy="1225774"/>
          </a:xfrm>
        </p:spPr>
        <p:txBody>
          <a:bodyPr/>
          <a:lstStyle/>
          <a:p>
            <a:r>
              <a:rPr lang="en-US" altLang="zh-CN" dirty="0" smtClean="0"/>
              <a:t>Li Xiang</a:t>
            </a:r>
            <a:endParaRPr lang="en-US" dirty="0"/>
          </a:p>
        </p:txBody>
      </p:sp>
    </p:spTree>
    <p:extLst>
      <p:ext uri="{BB962C8B-B14F-4D97-AF65-F5344CB8AC3E}">
        <p14:creationId xmlns:p14="http://schemas.microsoft.com/office/powerpoint/2010/main" val="17858969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dirty="0"/>
              <a:t>Interim Guide for WIS Monitoring</a:t>
            </a:r>
          </a:p>
        </p:txBody>
      </p:sp>
      <p:sp>
        <p:nvSpPr>
          <p:cNvPr id="3" name="コンテンツ プレースホルダー 2"/>
          <p:cNvSpPr>
            <a:spLocks noGrp="1"/>
          </p:cNvSpPr>
          <p:nvPr>
            <p:ph idx="1"/>
          </p:nvPr>
        </p:nvSpPr>
        <p:spPr>
          <a:xfrm>
            <a:off x="457200" y="1600200"/>
            <a:ext cx="8229600" cy="4756150"/>
          </a:xfrm>
        </p:spPr>
        <p:txBody>
          <a:bodyPr>
            <a:normAutofit lnSpcReduction="10000"/>
          </a:bodyPr>
          <a:lstStyle/>
          <a:p>
            <a:r>
              <a:rPr lang="en-US" altLang="zh-CN" sz="2800" dirty="0" smtClean="0"/>
              <a:t>Developed by the WIS </a:t>
            </a:r>
            <a:r>
              <a:rPr lang="en-US" altLang="zh-CN" sz="2800" dirty="0"/>
              <a:t>Monitoring </a:t>
            </a:r>
            <a:r>
              <a:rPr lang="en-US" altLang="zh-CN" sz="2800" dirty="0" smtClean="0"/>
              <a:t>Workshop </a:t>
            </a:r>
            <a:r>
              <a:rPr lang="en-US" altLang="zh-CN" sz="2200" dirty="0" smtClean="0"/>
              <a:t>(Geneva</a:t>
            </a:r>
            <a:r>
              <a:rPr lang="en-US" altLang="zh-CN" sz="2200" dirty="0"/>
              <a:t>, Switzerland, 21-24 January, </a:t>
            </a:r>
            <a:r>
              <a:rPr lang="en-US" altLang="zh-CN" sz="2200" dirty="0" smtClean="0"/>
              <a:t>2014)</a:t>
            </a:r>
            <a:endParaRPr lang="en-US" altLang="zh-CN" sz="2800" dirty="0"/>
          </a:p>
          <a:p>
            <a:pPr lvl="1"/>
            <a:endParaRPr lang="en-US" altLang="zh-CN" sz="900" dirty="0" smtClean="0"/>
          </a:p>
          <a:p>
            <a:pPr lvl="1"/>
            <a:r>
              <a:rPr lang="en-US" altLang="zh-CN" sz="2400" dirty="0" smtClean="0"/>
              <a:t>GISC </a:t>
            </a:r>
            <a:r>
              <a:rPr lang="en-US" altLang="zh-CN" sz="2400" dirty="0"/>
              <a:t>Monitoring and Reporting Requirements</a:t>
            </a:r>
            <a:endParaRPr lang="zh-CN" altLang="zh-CN" sz="2400" dirty="0"/>
          </a:p>
          <a:p>
            <a:pPr lvl="1"/>
            <a:r>
              <a:rPr lang="en-US" altLang="zh-CN" sz="2400" dirty="0"/>
              <a:t>DCPC and NC Monitoring and Reporting Requirements</a:t>
            </a:r>
            <a:endParaRPr lang="en-GB" altLang="zh-CN" sz="2400" dirty="0"/>
          </a:p>
          <a:p>
            <a:pPr lvl="1"/>
            <a:r>
              <a:rPr lang="en-GB" altLang="zh-CN" sz="2400" dirty="0"/>
              <a:t>WIS Monitoring for Programmes</a:t>
            </a:r>
            <a:endParaRPr lang="zh-CN" altLang="zh-CN" sz="2400" dirty="0"/>
          </a:p>
          <a:p>
            <a:pPr lvl="1"/>
            <a:r>
              <a:rPr lang="en-US" altLang="zh-CN" sz="2400" dirty="0" err="1"/>
              <a:t>Utilisation</a:t>
            </a:r>
            <a:r>
              <a:rPr lang="en-US" altLang="zh-CN" sz="2400" dirty="0"/>
              <a:t> of the Reports</a:t>
            </a:r>
          </a:p>
          <a:p>
            <a:endParaRPr lang="en-US" altLang="zh-CN" sz="1400" dirty="0"/>
          </a:p>
          <a:p>
            <a:r>
              <a:rPr lang="en-US" altLang="zh-CN" sz="2800" dirty="0"/>
              <a:t>M</a:t>
            </a:r>
            <a:r>
              <a:rPr lang="en-AU" altLang="zh-CN" sz="2800" dirty="0" err="1"/>
              <a:t>ainly</a:t>
            </a:r>
            <a:r>
              <a:rPr lang="en-AU" altLang="zh-CN" sz="2800" dirty="0"/>
              <a:t> focused performance related matrixes in the WIS monitoring requirement</a:t>
            </a:r>
          </a:p>
          <a:p>
            <a:endParaRPr lang="en-US" altLang="zh-CN" sz="1200" dirty="0" smtClean="0"/>
          </a:p>
          <a:p>
            <a:r>
              <a:rPr lang="en-US" altLang="zh-CN" sz="2800" dirty="0" smtClean="0"/>
              <a:t>To provide </a:t>
            </a:r>
            <a:r>
              <a:rPr lang="en-US" altLang="zh-CN" sz="2800" dirty="0"/>
              <a:t>the procedures for WIS Monitoring that are being used in the GISC Pilot for WIS Monitoring. </a:t>
            </a:r>
          </a:p>
          <a:p>
            <a:pPr marL="0" indent="0">
              <a:buNone/>
            </a:pPr>
            <a:endParaRPr lang="en-US" altLang="zh-CN" sz="2000" dirty="0" smtClean="0"/>
          </a:p>
        </p:txBody>
      </p:sp>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2</a:t>
            </a:fld>
            <a:endParaRPr lang="en-US" dirty="0"/>
          </a:p>
        </p:txBody>
      </p:sp>
    </p:spTree>
    <p:extLst>
      <p:ext uri="{BB962C8B-B14F-4D97-AF65-F5344CB8AC3E}">
        <p14:creationId xmlns:p14="http://schemas.microsoft.com/office/powerpoint/2010/main" val="2130813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65230"/>
          </a:xfrm>
        </p:spPr>
        <p:txBody>
          <a:bodyPr>
            <a:noAutofit/>
          </a:bodyPr>
          <a:lstStyle/>
          <a:p>
            <a:r>
              <a:rPr lang="en-US" altLang="zh-CN" sz="3200" dirty="0" smtClean="0"/>
              <a:t>GISC </a:t>
            </a:r>
            <a:r>
              <a:rPr lang="en-US" altLang="zh-CN" sz="3200" dirty="0"/>
              <a:t>Monitoring and Reporting Requirements</a:t>
            </a:r>
            <a:endParaRPr lang="zh-CN" altLang="zh-CN" sz="3200" dirty="0"/>
          </a:p>
        </p:txBody>
      </p:sp>
      <p:sp>
        <p:nvSpPr>
          <p:cNvPr id="3" name="コンテンツ プレースホルダー 2"/>
          <p:cNvSpPr>
            <a:spLocks noGrp="1"/>
          </p:cNvSpPr>
          <p:nvPr>
            <p:ph idx="1"/>
          </p:nvPr>
        </p:nvSpPr>
        <p:spPr>
          <a:xfrm>
            <a:off x="457200" y="1067299"/>
            <a:ext cx="8229600" cy="5406074"/>
          </a:xfrm>
          <a:solidFill>
            <a:schemeClr val="bg1"/>
          </a:solidFill>
        </p:spPr>
        <p:txBody>
          <a:bodyPr>
            <a:noAutofit/>
          </a:bodyPr>
          <a:lstStyle/>
          <a:p>
            <a:r>
              <a:rPr lang="en-GB" altLang="zh-CN" sz="2000" b="1" dirty="0" smtClean="0"/>
              <a:t>Real-Time </a:t>
            </a:r>
            <a:r>
              <a:rPr lang="en-GB" altLang="zh-CN" sz="2000" b="1" dirty="0"/>
              <a:t>Operations </a:t>
            </a:r>
            <a:r>
              <a:rPr lang="en-GB" altLang="zh-CN" sz="2000" b="1" dirty="0" smtClean="0"/>
              <a:t>Monitoring</a:t>
            </a:r>
          </a:p>
          <a:p>
            <a:pPr lvl="1"/>
            <a:r>
              <a:rPr lang="en-US" altLang="zh-CN" sz="1800" dirty="0"/>
              <a:t>each GISC operator shall continuously monitor in real-time the following items covering the GISC's area of responsibility:</a:t>
            </a:r>
            <a:endParaRPr lang="en-US" altLang="zh-CN" sz="1800" dirty="0" smtClean="0"/>
          </a:p>
          <a:p>
            <a:pPr lvl="2"/>
            <a:r>
              <a:rPr lang="en-US" altLang="zh-CN" sz="1100" i="1" dirty="0"/>
              <a:t>Overall Centre Availability, Network Usage, Application Flows, Network Application Availability, Server Performance (CPU, Storage, Network), Discovery Metadata Exchange, Data and Products, 24-Hour Cache, Specific Message Transmission Monitoring (approach currently under consolidation</a:t>
            </a:r>
            <a:r>
              <a:rPr lang="en-US" altLang="zh-CN" sz="1100" i="1" dirty="0" smtClean="0"/>
              <a:t>)</a:t>
            </a:r>
          </a:p>
          <a:p>
            <a:pPr lvl="2"/>
            <a:endParaRPr lang="zh-CN" altLang="zh-CN" sz="600" i="1" dirty="0"/>
          </a:p>
          <a:p>
            <a:r>
              <a:rPr lang="en-US" altLang="zh-CN" sz="2000" b="1" dirty="0" smtClean="0"/>
              <a:t>Quarterly Reporting</a:t>
            </a:r>
          </a:p>
          <a:p>
            <a:pPr lvl="1"/>
            <a:r>
              <a:rPr lang="en-US" altLang="zh-CN" sz="1800" dirty="0" smtClean="0"/>
              <a:t>each </a:t>
            </a:r>
            <a:r>
              <a:rPr lang="en-US" altLang="zh-CN" sz="1800" dirty="0"/>
              <a:t>GISC operator shall provide a consolidated quarterly report covering the </a:t>
            </a:r>
            <a:r>
              <a:rPr lang="en-US" altLang="zh-CN" sz="1800" dirty="0" err="1"/>
              <a:t>centres</a:t>
            </a:r>
            <a:r>
              <a:rPr lang="en-US" altLang="zh-CN" sz="1800" dirty="0"/>
              <a:t> and networks in its own area of responsibility, for which it is the principal </a:t>
            </a:r>
            <a:r>
              <a:rPr lang="en-US" altLang="zh-CN" sz="1800" dirty="0" smtClean="0"/>
              <a:t>GISC</a:t>
            </a:r>
          </a:p>
          <a:p>
            <a:pPr lvl="2"/>
            <a:r>
              <a:rPr lang="en-GB" altLang="zh-CN" sz="1200" i="1" dirty="0"/>
              <a:t>Service Performance, Operational Infrastructure Performance, Operational Anomalies and Incidents, Evolutions/Upgrades Carried Out During the Reporting Period, Planned Evolutions/Upgrades, User Service Statistics</a:t>
            </a:r>
            <a:r>
              <a:rPr lang="en-GB" altLang="zh-CN" sz="1200" i="1" dirty="0" smtClean="0"/>
              <a:t>.</a:t>
            </a:r>
          </a:p>
          <a:p>
            <a:pPr lvl="2"/>
            <a:endParaRPr lang="en-GB" altLang="zh-CN" sz="800" dirty="0" smtClean="0"/>
          </a:p>
          <a:p>
            <a:r>
              <a:rPr lang="en-GB" altLang="zh-CN" sz="2000" b="1" dirty="0" smtClean="0"/>
              <a:t>Incident Reporting</a:t>
            </a:r>
          </a:p>
          <a:p>
            <a:pPr lvl="1"/>
            <a:r>
              <a:rPr lang="en-GB" altLang="zh-CN" sz="1800" dirty="0"/>
              <a:t>For operational anomalies or incidents that have a significant detrimental impact on either the provision of the WIS services (e.g. failure to fulfil the service requirements) or the availability of the operational infrastructure, an Incident Report should be prepared, and made available to the Secretariat. </a:t>
            </a:r>
            <a:endParaRPr lang="zh-CN" altLang="zh-CN" sz="1800" dirty="0"/>
          </a:p>
          <a:p>
            <a:pPr lvl="2"/>
            <a:r>
              <a:rPr lang="en-US" altLang="zh-CN" sz="1200" i="1" dirty="0"/>
              <a:t>circumstances of the incident, </a:t>
            </a:r>
            <a:r>
              <a:rPr lang="en-GB" altLang="zh-CN" sz="1200" i="1" dirty="0"/>
              <a:t>root cause analysis, measures adopted to avoid a repeat of Incident</a:t>
            </a:r>
            <a:endParaRPr lang="zh-CN" altLang="zh-CN" sz="1200" i="1"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3</a:t>
            </a:fld>
            <a:endParaRPr lang="en-US" dirty="0">
              <a:solidFill>
                <a:prstClr val="black">
                  <a:lumMod val="50000"/>
                  <a:lumOff val="50000"/>
                </a:prstClr>
              </a:solidFill>
            </a:endParaRPr>
          </a:p>
        </p:txBody>
      </p:sp>
    </p:spTree>
    <p:extLst>
      <p:ext uri="{BB962C8B-B14F-4D97-AF65-F5344CB8AC3E}">
        <p14:creationId xmlns:p14="http://schemas.microsoft.com/office/powerpoint/2010/main" val="34629109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65230"/>
          </a:xfrm>
        </p:spPr>
        <p:txBody>
          <a:bodyPr>
            <a:noAutofit/>
          </a:bodyPr>
          <a:lstStyle/>
          <a:p>
            <a:r>
              <a:rPr lang="en-US" altLang="zh-CN" sz="3200" dirty="0"/>
              <a:t>DCPC and NC Monitoring and Reporting Requirements</a:t>
            </a:r>
            <a:endParaRPr lang="zh-CN" altLang="zh-CN" sz="3200" dirty="0"/>
          </a:p>
        </p:txBody>
      </p:sp>
      <p:sp>
        <p:nvSpPr>
          <p:cNvPr id="3" name="コンテンツ プレースホルダー 2"/>
          <p:cNvSpPr>
            <a:spLocks noGrp="1"/>
          </p:cNvSpPr>
          <p:nvPr>
            <p:ph idx="1"/>
          </p:nvPr>
        </p:nvSpPr>
        <p:spPr>
          <a:xfrm>
            <a:off x="457200" y="1252603"/>
            <a:ext cx="8229600" cy="5103747"/>
          </a:xfrm>
        </p:spPr>
        <p:txBody>
          <a:bodyPr>
            <a:noAutofit/>
          </a:bodyPr>
          <a:lstStyle/>
          <a:p>
            <a:r>
              <a:rPr lang="en-GB" altLang="zh-CN" sz="2000" b="1" dirty="0"/>
              <a:t>Purpose</a:t>
            </a:r>
            <a:endParaRPr lang="en-GB" altLang="zh-CN" sz="2000" b="1" dirty="0" smtClean="0"/>
          </a:p>
          <a:p>
            <a:pPr lvl="1"/>
            <a:r>
              <a:rPr lang="en-US" altLang="zh-CN" sz="1800" dirty="0"/>
              <a:t>e</a:t>
            </a:r>
            <a:r>
              <a:rPr lang="en-US" altLang="zh-CN" sz="1800" dirty="0" smtClean="0"/>
              <a:t>ach </a:t>
            </a:r>
            <a:r>
              <a:rPr lang="en-US" altLang="zh-CN" sz="1800" dirty="0"/>
              <a:t>DCPC or NC operator shall provide operations monitoring information to the principal GISC, for the purposes of</a:t>
            </a:r>
            <a:endParaRPr lang="en-US" altLang="zh-CN" sz="1800" dirty="0" smtClean="0"/>
          </a:p>
          <a:p>
            <a:pPr lvl="2"/>
            <a:r>
              <a:rPr lang="en-US" altLang="zh-CN" sz="1100" i="1" dirty="0"/>
              <a:t>a)	Real-time monitoring of the WIS performance of the WIS in the GISC's area of 	responsibility;</a:t>
            </a:r>
          </a:p>
          <a:p>
            <a:pPr lvl="2"/>
            <a:r>
              <a:rPr lang="en-US" altLang="zh-CN" sz="1100" i="1" dirty="0"/>
              <a:t>b)	Generation of statistics, and associated information, for inclusion in the quarterly report 	produced by the GISC.</a:t>
            </a:r>
          </a:p>
          <a:p>
            <a:pPr marL="914400" lvl="2" indent="0">
              <a:buNone/>
            </a:pPr>
            <a:endParaRPr lang="zh-CN" altLang="zh-CN" sz="600" i="1" dirty="0"/>
          </a:p>
          <a:p>
            <a:r>
              <a:rPr lang="en-US" altLang="zh-CN" sz="2000" b="1" dirty="0"/>
              <a:t>Provision of Operations Monitoring Information to GISCs in Real-Time</a:t>
            </a:r>
            <a:endParaRPr lang="en-US" altLang="zh-CN" sz="2000" b="1" dirty="0" smtClean="0"/>
          </a:p>
          <a:p>
            <a:pPr lvl="1"/>
            <a:r>
              <a:rPr lang="en-GB" altLang="zh-CN" sz="1800" dirty="0" smtClean="0"/>
              <a:t>each </a:t>
            </a:r>
            <a:r>
              <a:rPr lang="en-GB" altLang="zh-CN" sz="1800" dirty="0"/>
              <a:t>DCPC or NC operator shall provide continuous operations monitoring information to the "principal GISC", in real-time, which shall include:</a:t>
            </a:r>
            <a:endParaRPr lang="en-US" altLang="zh-CN" sz="1800" dirty="0" smtClean="0"/>
          </a:p>
          <a:p>
            <a:pPr lvl="2"/>
            <a:r>
              <a:rPr lang="en-US" altLang="zh-CN" sz="1200" i="1" dirty="0"/>
              <a:t>Centre Availability, Network Application Availability, Specific Message Transmission Monitoring (approach currently under consolidation</a:t>
            </a:r>
            <a:r>
              <a:rPr lang="en-GB" altLang="zh-CN" sz="1200" i="1" dirty="0" smtClean="0"/>
              <a:t>.</a:t>
            </a:r>
          </a:p>
          <a:p>
            <a:pPr lvl="2"/>
            <a:endParaRPr lang="en-GB" altLang="zh-CN" sz="800" dirty="0" smtClean="0"/>
          </a:p>
          <a:p>
            <a:r>
              <a:rPr lang="en-US" altLang="zh-CN" sz="2000" b="1" dirty="0"/>
              <a:t>Provision of Information to GISCs for Quarterly Reporting</a:t>
            </a:r>
            <a:endParaRPr lang="en-GB" altLang="zh-CN" sz="2000" b="1" dirty="0" smtClean="0"/>
          </a:p>
          <a:p>
            <a:pPr lvl="1"/>
            <a:r>
              <a:rPr lang="en-GB" altLang="zh-CN" sz="1800" dirty="0" smtClean="0"/>
              <a:t>each </a:t>
            </a:r>
            <a:r>
              <a:rPr lang="en-GB" altLang="zh-CN" sz="1800" dirty="0"/>
              <a:t>DCPC or NC operator shall provide information to the principal GISC, synchronised with the quarterly reporting cycle that shall include, where applicable</a:t>
            </a:r>
            <a:r>
              <a:rPr lang="en-GB" altLang="zh-CN" sz="1800" dirty="0" smtClean="0"/>
              <a:t>: </a:t>
            </a:r>
            <a:endParaRPr lang="zh-CN" altLang="zh-CN" sz="1800" dirty="0"/>
          </a:p>
          <a:p>
            <a:pPr lvl="2"/>
            <a:r>
              <a:rPr lang="en-GB" altLang="zh-CN" sz="1200" i="1" dirty="0"/>
              <a:t>Availability of metadata for all products, Number of User Registrations, Type of User, Number of "Dormant" Users, Location (countries) of Users, Type of data accessed, Amount of NRT and off-line data requests, Number of User Queries, Type of User Queries, Mean Time to Closure of User Queries, User Satisfaction</a:t>
            </a:r>
            <a:endParaRPr lang="zh-CN" altLang="zh-CN" sz="1200" i="1"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4</a:t>
            </a:fld>
            <a:endParaRPr lang="en-US" dirty="0">
              <a:solidFill>
                <a:prstClr val="black">
                  <a:lumMod val="50000"/>
                  <a:lumOff val="50000"/>
                </a:prstClr>
              </a:solidFill>
            </a:endParaRPr>
          </a:p>
        </p:txBody>
      </p:sp>
    </p:spTree>
    <p:extLst>
      <p:ext uri="{BB962C8B-B14F-4D97-AF65-F5344CB8AC3E}">
        <p14:creationId xmlns:p14="http://schemas.microsoft.com/office/powerpoint/2010/main" val="14583344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65230"/>
          </a:xfrm>
        </p:spPr>
        <p:txBody>
          <a:bodyPr>
            <a:noAutofit/>
          </a:bodyPr>
          <a:lstStyle/>
          <a:p>
            <a:r>
              <a:rPr lang="en-US" altLang="zh-CN" sz="3200" dirty="0"/>
              <a:t>WIS Monitoring for </a:t>
            </a:r>
            <a:r>
              <a:rPr lang="en-US" altLang="zh-CN" sz="3200" dirty="0" err="1"/>
              <a:t>Programmes</a:t>
            </a:r>
            <a:endParaRPr lang="zh-CN" altLang="zh-CN" sz="3200" dirty="0"/>
          </a:p>
        </p:txBody>
      </p:sp>
      <p:sp>
        <p:nvSpPr>
          <p:cNvPr id="3" name="コンテンツ プレースホルダー 2"/>
          <p:cNvSpPr>
            <a:spLocks noGrp="1"/>
          </p:cNvSpPr>
          <p:nvPr>
            <p:ph idx="1"/>
          </p:nvPr>
        </p:nvSpPr>
        <p:spPr>
          <a:xfrm>
            <a:off x="457200" y="1252603"/>
            <a:ext cx="8229600" cy="5103747"/>
          </a:xfrm>
        </p:spPr>
        <p:txBody>
          <a:bodyPr>
            <a:noAutofit/>
          </a:bodyPr>
          <a:lstStyle/>
          <a:p>
            <a:r>
              <a:rPr lang="en-US" altLang="zh-CN" sz="2000" b="1" dirty="0"/>
              <a:t>Objectives of WIS contributions to monitoring of information exchange by </a:t>
            </a:r>
            <a:r>
              <a:rPr lang="en-US" altLang="zh-CN" sz="2000" b="1" dirty="0" err="1"/>
              <a:t>Programmes</a:t>
            </a:r>
            <a:endParaRPr lang="en-GB" altLang="zh-CN" sz="2000" b="1" dirty="0" smtClean="0"/>
          </a:p>
          <a:p>
            <a:pPr lvl="1"/>
            <a:r>
              <a:rPr lang="en-GB" altLang="zh-CN" sz="1800" dirty="0"/>
              <a:t>WIS provides mechanisms for users to discover information and to transport information to users. WIS support to monitoring by Programmes shall be limited to providing information about access to, and transport of, the information of interest to the Programmes</a:t>
            </a:r>
            <a:endParaRPr lang="en-US" altLang="zh-CN" sz="1800" dirty="0"/>
          </a:p>
          <a:p>
            <a:pPr marL="914400" lvl="2" indent="0">
              <a:buNone/>
            </a:pPr>
            <a:endParaRPr lang="zh-CN" altLang="zh-CN" sz="600" i="1" dirty="0"/>
          </a:p>
          <a:p>
            <a:r>
              <a:rPr lang="en-US" altLang="zh-CN" sz="2000" b="1" dirty="0"/>
              <a:t>Provision of WIS Monitoring Services to </a:t>
            </a:r>
            <a:r>
              <a:rPr lang="en-US" altLang="zh-CN" sz="2000" b="1" dirty="0" err="1"/>
              <a:t>Programmes</a:t>
            </a:r>
            <a:endParaRPr lang="en-US" altLang="zh-CN" sz="2000" b="1" dirty="0" smtClean="0"/>
          </a:p>
          <a:p>
            <a:pPr lvl="1"/>
            <a:r>
              <a:rPr lang="en-GB" altLang="zh-CN" sz="1100" i="1" dirty="0"/>
              <a:t>a)	A count of how many users access the specified metadata records;</a:t>
            </a:r>
            <a:endParaRPr lang="zh-CN" altLang="zh-CN" sz="1100" i="1" dirty="0"/>
          </a:p>
          <a:p>
            <a:pPr lvl="1"/>
            <a:r>
              <a:rPr lang="en-GB" altLang="zh-CN" sz="1100" i="1" dirty="0"/>
              <a:t>b)	A count of how many users follow the links within the specified metadata records to the data source;</a:t>
            </a:r>
            <a:endParaRPr lang="zh-CN" altLang="zh-CN" sz="1100" i="1" dirty="0"/>
          </a:p>
          <a:p>
            <a:pPr lvl="1"/>
            <a:r>
              <a:rPr lang="en-GB" altLang="zh-CN" sz="1100" i="1" dirty="0"/>
              <a:t>c)	For each of the metadata records specified, a count of the number of instances (files, messages, bulletins and equivalent transport containers) of the specified datasets delivered to users classified by subscriptions and ad hoc requests;</a:t>
            </a:r>
            <a:endParaRPr lang="zh-CN" altLang="zh-CN" sz="1100" i="1" dirty="0"/>
          </a:p>
          <a:p>
            <a:pPr lvl="1"/>
            <a:r>
              <a:rPr lang="en-GB" altLang="zh-CN" sz="1100" i="1" dirty="0"/>
              <a:t>d)	Statistics on the time that data instances are received by the GISC;</a:t>
            </a:r>
            <a:endParaRPr lang="zh-CN" altLang="zh-CN" sz="1100" i="1" dirty="0"/>
          </a:p>
          <a:p>
            <a:pPr lvl="1"/>
            <a:r>
              <a:rPr lang="en-GB" altLang="zh-CN" sz="1100" i="1" dirty="0"/>
              <a:t>d)	Statistics on the time of the first attempt by the GISC to deliver dataset instances to users;</a:t>
            </a:r>
            <a:endParaRPr lang="zh-CN" altLang="zh-CN" sz="1100" i="1" dirty="0"/>
          </a:p>
          <a:p>
            <a:pPr lvl="1"/>
            <a:r>
              <a:rPr lang="en-GB" altLang="zh-CN" sz="1100" i="1" dirty="0"/>
              <a:t>f)	The number of dataset instances that are provided to GISCs for exchange;</a:t>
            </a:r>
            <a:endParaRPr lang="zh-CN" altLang="zh-CN" sz="1100" i="1" dirty="0"/>
          </a:p>
          <a:p>
            <a:pPr lvl="1"/>
            <a:r>
              <a:rPr lang="en-GB" altLang="zh-CN" sz="1100" i="1" dirty="0"/>
              <a:t>g)	A count of distinct instances, corresponding to each of the requested metadata records that were received by the GISC;</a:t>
            </a:r>
            <a:endParaRPr lang="zh-CN" altLang="zh-CN" sz="1100" i="1" dirty="0"/>
          </a:p>
          <a:p>
            <a:pPr lvl="1"/>
            <a:r>
              <a:rPr lang="en-GB" altLang="zh-CN" sz="1100" i="1" dirty="0"/>
              <a:t>h)	The number of user requests for data instances corresponding to the specified metadata records classified into subscriptions and ad hoc requests (each response to a subscription is treated as a separate request for monitoring purposes</a:t>
            </a:r>
            <a:r>
              <a:rPr lang="en-GB" altLang="zh-CN" sz="1100" i="1" dirty="0" smtClean="0"/>
              <a:t>).</a:t>
            </a:r>
          </a:p>
          <a:p>
            <a:pPr lvl="2"/>
            <a:endParaRPr lang="en-GB" altLang="zh-CN" sz="700" dirty="0" smtClean="0"/>
          </a:p>
          <a:p>
            <a:r>
              <a:rPr lang="en-US" altLang="zh-CN" sz="2000" b="1" dirty="0"/>
              <a:t>Strategy for future World Weather Watch </a:t>
            </a:r>
            <a:r>
              <a:rPr lang="en-US" altLang="zh-CN" sz="2000" b="1" dirty="0" smtClean="0"/>
              <a:t>monitoring</a:t>
            </a:r>
            <a:endParaRPr lang="en-GB" altLang="zh-CN" sz="2000" b="1" dirty="0" smtClean="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5</a:t>
            </a:fld>
            <a:endParaRPr lang="en-US" dirty="0">
              <a:solidFill>
                <a:prstClr val="black">
                  <a:lumMod val="50000"/>
                  <a:lumOff val="50000"/>
                </a:prstClr>
              </a:solidFill>
            </a:endParaRPr>
          </a:p>
        </p:txBody>
      </p:sp>
    </p:spTree>
    <p:extLst>
      <p:ext uri="{BB962C8B-B14F-4D97-AF65-F5344CB8AC3E}">
        <p14:creationId xmlns:p14="http://schemas.microsoft.com/office/powerpoint/2010/main" val="14410207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en-US" altLang="zh-CN" sz="3600" dirty="0" smtClean="0"/>
              <a:t>Review </a:t>
            </a:r>
            <a:r>
              <a:rPr lang="en-US" altLang="zh-CN" sz="3600" dirty="0"/>
              <a:t>Interim Guide for WIS </a:t>
            </a:r>
            <a:r>
              <a:rPr lang="en-US" altLang="zh-CN" sz="3600" dirty="0" smtClean="0"/>
              <a:t>Monitoring</a:t>
            </a:r>
            <a:endParaRPr lang="en-US" sz="2000" dirty="0"/>
          </a:p>
        </p:txBody>
      </p:sp>
      <p:sp>
        <p:nvSpPr>
          <p:cNvPr id="3" name="コンテンツ プレースホルダー 2"/>
          <p:cNvSpPr>
            <a:spLocks noGrp="1"/>
          </p:cNvSpPr>
          <p:nvPr>
            <p:ph idx="1"/>
          </p:nvPr>
        </p:nvSpPr>
        <p:spPr>
          <a:xfrm>
            <a:off x="457200" y="1306286"/>
            <a:ext cx="8229600" cy="5254171"/>
          </a:xfrm>
          <a:solidFill>
            <a:schemeClr val="bg1"/>
          </a:solidFill>
        </p:spPr>
        <p:txBody>
          <a:bodyPr>
            <a:noAutofit/>
          </a:bodyPr>
          <a:lstStyle/>
          <a:p>
            <a:pPr marL="342900" lvl="1" indent="-342900">
              <a:buFont typeface="Arial"/>
              <a:buChar char="•"/>
            </a:pPr>
            <a:r>
              <a:rPr lang="en-AU" altLang="zh-CN" sz="2400" dirty="0" smtClean="0"/>
              <a:t>TT-GISC-2018</a:t>
            </a:r>
            <a:endParaRPr lang="en-AU" altLang="zh-CN" sz="2400" dirty="0"/>
          </a:p>
          <a:p>
            <a:pPr lvl="1"/>
            <a:r>
              <a:rPr lang="en-US" altLang="zh-CN" sz="1800" dirty="0"/>
              <a:t>E</a:t>
            </a:r>
            <a:r>
              <a:rPr lang="en-AU" altLang="zh-CN" sz="1800" dirty="0" err="1"/>
              <a:t>stablished</a:t>
            </a:r>
            <a:r>
              <a:rPr lang="en-AU" altLang="zh-CN" sz="1800" dirty="0"/>
              <a:t> a work package (WP8) "Technical Regulation Updating", whose role is to draft amendments of Regulations (Manual &amp; Guide) and submit to ET-WISC meeting in March 2019 for discussion</a:t>
            </a:r>
          </a:p>
          <a:p>
            <a:endParaRPr lang="en-GB" altLang="zh-CN" sz="300" dirty="0" smtClean="0"/>
          </a:p>
          <a:p>
            <a:r>
              <a:rPr lang="en-GB" altLang="zh-CN" sz="2400" dirty="0" smtClean="0"/>
              <a:t>ET-WISC-2019, </a:t>
            </a:r>
            <a:r>
              <a:rPr lang="en-US" altLang="zh-CN" sz="1800" i="1" dirty="0"/>
              <a:t>Beijing, China, 12-15 March, 2019</a:t>
            </a:r>
            <a:endParaRPr lang="en-GB" altLang="zh-CN" sz="1800" i="1" dirty="0" smtClean="0"/>
          </a:p>
          <a:p>
            <a:pPr lvl="1"/>
            <a:r>
              <a:rPr lang="en-AU" altLang="zh-CN" sz="2400" dirty="0" smtClean="0"/>
              <a:t>TT-GISC WP8 </a:t>
            </a:r>
            <a:r>
              <a:rPr lang="en-AU" altLang="zh-CN" sz="1800" i="1" dirty="0" smtClean="0"/>
              <a:t>(leaded by </a:t>
            </a:r>
            <a:r>
              <a:rPr lang="en-AU" altLang="zh-CN" sz="1800" i="1" dirty="0" err="1" smtClean="0"/>
              <a:t>Weiqing</a:t>
            </a:r>
            <a:r>
              <a:rPr lang="en-AU" altLang="zh-CN" sz="1800" i="1" dirty="0" smtClean="0"/>
              <a:t> QU)</a:t>
            </a:r>
          </a:p>
          <a:p>
            <a:pPr lvl="2"/>
            <a:r>
              <a:rPr lang="en-US" altLang="zh-CN" sz="1600" dirty="0" smtClean="0"/>
              <a:t>Presented a</a:t>
            </a:r>
            <a:r>
              <a:rPr lang="en-AU" altLang="zh-CN" sz="1600" dirty="0" smtClean="0"/>
              <a:t> </a:t>
            </a:r>
            <a:r>
              <a:rPr lang="en-AU" altLang="zh-CN" sz="1600" dirty="0"/>
              <a:t>draft amendment of the Guide to WIS (No. 1061) – PART VIII Monitoring of </a:t>
            </a:r>
            <a:r>
              <a:rPr lang="en-AU" altLang="zh-CN" sz="1600" dirty="0" smtClean="0"/>
              <a:t>WIS, and </a:t>
            </a:r>
            <a:r>
              <a:rPr lang="en-US" altLang="zh-CN" sz="1600" dirty="0" smtClean="0"/>
              <a:t>requested ET-WISC-2019 review</a:t>
            </a:r>
          </a:p>
          <a:p>
            <a:pPr lvl="3"/>
            <a:r>
              <a:rPr lang="en-US" altLang="zh-CN" sz="1400" i="1" dirty="0"/>
              <a:t>Interim Guide for WIS Monitoring</a:t>
            </a:r>
            <a:endParaRPr lang="en-GB" altLang="zh-CN" sz="1400" i="1" dirty="0" smtClean="0"/>
          </a:p>
          <a:p>
            <a:pPr lvl="1"/>
            <a:r>
              <a:rPr lang="en-GB" altLang="zh-CN" sz="2400" dirty="0" smtClean="0"/>
              <a:t>3 </a:t>
            </a:r>
            <a:r>
              <a:rPr lang="en-US" altLang="zh-CN" sz="2400" dirty="0" smtClean="0"/>
              <a:t>groups,  breakout discussion</a:t>
            </a:r>
            <a:endParaRPr lang="en-GB" altLang="zh-CN" sz="2400" dirty="0" smtClean="0"/>
          </a:p>
          <a:p>
            <a:pPr lvl="2"/>
            <a:r>
              <a:rPr lang="en-GB" altLang="zh-CN" sz="1800" dirty="0" smtClean="0"/>
              <a:t>GISC Monitoring</a:t>
            </a:r>
          </a:p>
          <a:p>
            <a:pPr lvl="3"/>
            <a:r>
              <a:rPr lang="en-US" altLang="zh-CN" sz="1100" i="1" dirty="0"/>
              <a:t>Group members: </a:t>
            </a:r>
            <a:r>
              <a:rPr lang="en-US" altLang="zh-CN" sz="1100" i="1" dirty="0" err="1"/>
              <a:t>Weiqing</a:t>
            </a:r>
            <a:r>
              <a:rPr lang="en-US" altLang="zh-CN" sz="1100" i="1" dirty="0"/>
              <a:t> </a:t>
            </a:r>
            <a:r>
              <a:rPr lang="en-US" altLang="zh-CN" sz="1100" i="1" dirty="0" err="1"/>
              <a:t>Qu</a:t>
            </a:r>
            <a:r>
              <a:rPr lang="en-US" altLang="zh-CN" sz="1100" i="1" dirty="0"/>
              <a:t> ( co-</a:t>
            </a:r>
            <a:r>
              <a:rPr lang="en-US" altLang="zh-CN" sz="1100" i="1" dirty="0" err="1"/>
              <a:t>ord</a:t>
            </a:r>
            <a:r>
              <a:rPr lang="en-US" altLang="zh-CN" sz="1100" i="1" dirty="0"/>
              <a:t>), Hassan </a:t>
            </a:r>
            <a:r>
              <a:rPr lang="en-US" altLang="zh-CN" sz="1100" i="1" dirty="0" err="1"/>
              <a:t>Haddouch</a:t>
            </a:r>
            <a:r>
              <a:rPr lang="en-US" altLang="zh-CN" sz="1100" i="1" dirty="0"/>
              <a:t>, Kai-Thorsten Wirt, Kari Sheets, Li Xiang, </a:t>
            </a:r>
            <a:r>
              <a:rPr lang="en-US" altLang="zh-CN" sz="1100" i="1" dirty="0" err="1"/>
              <a:t>Shyam</a:t>
            </a:r>
            <a:r>
              <a:rPr lang="en-US" altLang="zh-CN" sz="1100" i="1" dirty="0"/>
              <a:t> </a:t>
            </a:r>
            <a:r>
              <a:rPr lang="en-US" altLang="zh-CN" sz="1100" i="1" dirty="0" smtClean="0"/>
              <a:t>Singh</a:t>
            </a:r>
            <a:endParaRPr lang="zh-CN" altLang="zh-CN" sz="1100" i="1" dirty="0" smtClean="0"/>
          </a:p>
          <a:p>
            <a:pPr lvl="2"/>
            <a:r>
              <a:rPr lang="en-GB" altLang="zh-CN" sz="1800" dirty="0" smtClean="0"/>
              <a:t>DCPC Monitoring</a:t>
            </a:r>
          </a:p>
          <a:p>
            <a:pPr lvl="3"/>
            <a:r>
              <a:rPr lang="en-GB" altLang="zh-CN" sz="1100" i="1" dirty="0"/>
              <a:t>Group members: Mark Francis ( co-</a:t>
            </a:r>
            <a:r>
              <a:rPr lang="en-GB" altLang="zh-CN" sz="1100" i="1" dirty="0" err="1"/>
              <a:t>ord</a:t>
            </a:r>
            <a:r>
              <a:rPr lang="en-GB" altLang="zh-CN" sz="1100" i="1" dirty="0"/>
              <a:t>), </a:t>
            </a:r>
            <a:r>
              <a:rPr lang="en-GB" altLang="zh-CN" sz="1100" i="1" dirty="0" err="1"/>
              <a:t>Dijana</a:t>
            </a:r>
            <a:r>
              <a:rPr lang="en-GB" altLang="zh-CN" sz="1100" i="1" dirty="0"/>
              <a:t> </a:t>
            </a:r>
            <a:r>
              <a:rPr lang="en-GB" altLang="zh-CN" sz="1100" i="1" dirty="0" err="1"/>
              <a:t>Klaric</a:t>
            </a:r>
            <a:r>
              <a:rPr lang="en-GB" altLang="zh-CN" sz="1100" i="1" dirty="0"/>
              <a:t>, Angel </a:t>
            </a:r>
            <a:r>
              <a:rPr lang="en-GB" altLang="zh-CN" sz="1100" i="1" dirty="0" err="1"/>
              <a:t>Marčev</a:t>
            </a:r>
            <a:r>
              <a:rPr lang="en-GB" altLang="zh-CN" sz="1100" i="1" dirty="0"/>
              <a:t>, </a:t>
            </a:r>
            <a:r>
              <a:rPr lang="en-GB" altLang="zh-CN" sz="1100" i="1" dirty="0" err="1"/>
              <a:t>Mikko</a:t>
            </a:r>
            <a:r>
              <a:rPr lang="en-GB" altLang="zh-CN" sz="1100" i="1" dirty="0"/>
              <a:t> Visa.</a:t>
            </a:r>
          </a:p>
          <a:p>
            <a:pPr lvl="2"/>
            <a:r>
              <a:rPr lang="en-GB" altLang="zh-CN" sz="1800" dirty="0" smtClean="0"/>
              <a:t>System Monitoring </a:t>
            </a:r>
            <a:r>
              <a:rPr lang="en-GB" altLang="zh-CN" sz="1800" dirty="0"/>
              <a:t>future </a:t>
            </a:r>
            <a:r>
              <a:rPr lang="en-GB" altLang="zh-CN" sz="1800" dirty="0" smtClean="0"/>
              <a:t>programs </a:t>
            </a:r>
          </a:p>
          <a:p>
            <a:pPr lvl="3"/>
            <a:r>
              <a:rPr lang="en-US" altLang="zh-CN" sz="1100" i="1" dirty="0"/>
              <a:t>Group members : Kenji </a:t>
            </a:r>
            <a:r>
              <a:rPr lang="en-US" altLang="zh-CN" sz="1100" i="1" dirty="0" err="1"/>
              <a:t>Tsunoda</a:t>
            </a:r>
            <a:r>
              <a:rPr lang="en-US" altLang="zh-CN" sz="1100" i="1" dirty="0"/>
              <a:t> ( co-</a:t>
            </a:r>
            <a:r>
              <a:rPr lang="en-US" altLang="zh-CN" sz="1100" i="1" dirty="0" err="1"/>
              <a:t>ord</a:t>
            </a:r>
            <a:r>
              <a:rPr lang="en-US" altLang="zh-CN" sz="1100" i="1" dirty="0"/>
              <a:t> ),  C.K Pan, Leonardo Santos and all other meeting members</a:t>
            </a:r>
            <a:r>
              <a:rPr lang="en-US" altLang="zh-CN" sz="1100" i="1" dirty="0" smtClean="0"/>
              <a:t>.</a:t>
            </a:r>
            <a:endParaRPr lang="en-US" altLang="zh-CN" sz="1100" i="1"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6</a:t>
            </a:fld>
            <a:endParaRPr lang="en-US" dirty="0">
              <a:solidFill>
                <a:prstClr val="black">
                  <a:lumMod val="50000"/>
                  <a:lumOff val="50000"/>
                </a:prstClr>
              </a:solidFill>
            </a:endParaRPr>
          </a:p>
        </p:txBody>
      </p:sp>
    </p:spTree>
    <p:extLst>
      <p:ext uri="{BB962C8B-B14F-4D97-AF65-F5344CB8AC3E}">
        <p14:creationId xmlns:p14="http://schemas.microsoft.com/office/powerpoint/2010/main" val="11634836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pPr lvl="1" algn="ctr" defTabSz="457200" rtl="0">
              <a:spcBef>
                <a:spcPct val="0"/>
              </a:spcBef>
            </a:pPr>
            <a:r>
              <a:rPr lang="en-US" altLang="zh-CN" sz="2400" dirty="0"/>
              <a:t>Summary of breakout </a:t>
            </a:r>
            <a:r>
              <a:rPr lang="en-US" altLang="zh-CN" sz="2400" dirty="0" smtClean="0"/>
              <a:t>discussion -1</a:t>
            </a:r>
            <a:br>
              <a:rPr lang="en-US" altLang="zh-CN" sz="2400" dirty="0" smtClean="0"/>
            </a:br>
            <a:r>
              <a:rPr lang="en-US" altLang="zh-CN" sz="3600" dirty="0" smtClean="0"/>
              <a:t> </a:t>
            </a:r>
            <a:r>
              <a:rPr lang="en-GB" altLang="zh-CN" sz="3600" kern="1200" dirty="0">
                <a:solidFill>
                  <a:schemeClr val="tx1"/>
                </a:solidFill>
                <a:latin typeface="+mn-lt"/>
                <a:ea typeface="+mn-ea"/>
                <a:cs typeface="+mn-cs"/>
              </a:rPr>
              <a:t>GISC Monitoring</a:t>
            </a:r>
            <a:endParaRPr lang="en-US" sz="3600" kern="1200" dirty="0">
              <a:solidFill>
                <a:schemeClr val="tx1"/>
              </a:solidFill>
              <a:latin typeface="+mn-lt"/>
              <a:ea typeface="+mn-ea"/>
              <a:cs typeface="+mn-cs"/>
            </a:endParaRPr>
          </a:p>
        </p:txBody>
      </p:sp>
      <p:sp>
        <p:nvSpPr>
          <p:cNvPr id="3" name="コンテンツ プレースホルダー 2"/>
          <p:cNvSpPr>
            <a:spLocks noGrp="1"/>
          </p:cNvSpPr>
          <p:nvPr>
            <p:ph idx="1"/>
          </p:nvPr>
        </p:nvSpPr>
        <p:spPr>
          <a:xfrm>
            <a:off x="457200" y="1475694"/>
            <a:ext cx="8229600" cy="4708525"/>
          </a:xfrm>
        </p:spPr>
        <p:txBody>
          <a:bodyPr>
            <a:normAutofit fontScale="70000" lnSpcReduction="20000"/>
          </a:bodyPr>
          <a:lstStyle/>
          <a:p>
            <a:r>
              <a:rPr lang="en-GB" altLang="zh-CN" dirty="0"/>
              <a:t>Real-Time Operations Monitoring</a:t>
            </a:r>
          </a:p>
          <a:p>
            <a:pPr lvl="1"/>
            <a:r>
              <a:rPr lang="en-GB" altLang="zh-CN" dirty="0" smtClean="0"/>
              <a:t>Agreed with the items listed in the </a:t>
            </a:r>
            <a:r>
              <a:rPr lang="en-GB" altLang="zh-CN" dirty="0"/>
              <a:t>interim guide </a:t>
            </a:r>
            <a:endParaRPr lang="en-GB" altLang="zh-CN" dirty="0" smtClean="0"/>
          </a:p>
          <a:p>
            <a:pPr lvl="1"/>
            <a:r>
              <a:rPr lang="en-US" altLang="zh-CN" dirty="0" smtClean="0"/>
              <a:t>Some value, uptime value </a:t>
            </a:r>
            <a:r>
              <a:rPr lang="en-US" altLang="zh-CN" dirty="0"/>
              <a:t>may be too strict </a:t>
            </a:r>
            <a:r>
              <a:rPr lang="en-US" altLang="zh-CN" dirty="0" smtClean="0"/>
              <a:t>and </a:t>
            </a:r>
            <a:r>
              <a:rPr lang="en-US" altLang="zh-CN" dirty="0"/>
              <a:t>should allow as "best efforts", rather as SLA. </a:t>
            </a:r>
            <a:endParaRPr lang="en-US" altLang="zh-CN" dirty="0" smtClean="0"/>
          </a:p>
          <a:p>
            <a:pPr lvl="2"/>
            <a:r>
              <a:rPr lang="en-AU" altLang="zh-CN" i="1" dirty="0"/>
              <a:t>the number 99,9% specified in several </a:t>
            </a:r>
            <a:r>
              <a:rPr lang="en-AU" altLang="zh-CN" i="1" dirty="0" smtClean="0"/>
              <a:t>places </a:t>
            </a:r>
            <a:r>
              <a:rPr lang="en-US" altLang="zh-CN" i="1" dirty="0"/>
              <a:t>should be best effort and not requirement. </a:t>
            </a:r>
            <a:endParaRPr lang="en-GB" altLang="zh-CN" i="1" dirty="0" smtClean="0"/>
          </a:p>
          <a:p>
            <a:pPr lvl="1"/>
            <a:endParaRPr lang="en-GB" altLang="zh-CN" sz="1900" dirty="0" smtClean="0"/>
          </a:p>
          <a:p>
            <a:r>
              <a:rPr lang="en-US" altLang="zh-CN" dirty="0"/>
              <a:t>Quarterly Reporting</a:t>
            </a:r>
          </a:p>
          <a:p>
            <a:pPr lvl="1"/>
            <a:r>
              <a:rPr lang="en-US" altLang="zh-CN" dirty="0"/>
              <a:t>P</a:t>
            </a:r>
            <a:r>
              <a:rPr lang="en-US" altLang="zh-CN" dirty="0" smtClean="0"/>
              <a:t>refer </a:t>
            </a:r>
            <a:r>
              <a:rPr lang="en-US" altLang="zh-CN" dirty="0"/>
              <a:t>an annual reporting which would be include in the TT-GISC annual report. Only in case of 'major' failure we would inform others GISC in real time by email</a:t>
            </a:r>
            <a:r>
              <a:rPr lang="en-US" altLang="zh-CN" dirty="0" smtClean="0"/>
              <a:t>.</a:t>
            </a:r>
          </a:p>
          <a:p>
            <a:pPr lvl="1"/>
            <a:endParaRPr lang="zh-CN" altLang="zh-CN" sz="2100" dirty="0"/>
          </a:p>
          <a:p>
            <a:pPr lvl="0"/>
            <a:r>
              <a:rPr lang="en-US" altLang="zh-CN" sz="3300" dirty="0"/>
              <a:t>Incident Reporting</a:t>
            </a:r>
          </a:p>
          <a:p>
            <a:pPr lvl="1"/>
            <a:r>
              <a:rPr lang="en-GB" altLang="zh-CN" dirty="0"/>
              <a:t>Agreed with the </a:t>
            </a:r>
            <a:r>
              <a:rPr lang="en-GB" altLang="zh-CN" dirty="0" smtClean="0"/>
              <a:t>incident </a:t>
            </a:r>
            <a:r>
              <a:rPr lang="en-GB" altLang="zh-CN" dirty="0"/>
              <a:t>report </a:t>
            </a:r>
            <a:r>
              <a:rPr lang="en-GB" altLang="zh-CN" dirty="0" smtClean="0"/>
              <a:t>listed </a:t>
            </a:r>
            <a:r>
              <a:rPr lang="en-GB" altLang="zh-CN" dirty="0"/>
              <a:t>in the interim </a:t>
            </a:r>
            <a:r>
              <a:rPr lang="en-GB" altLang="zh-CN" dirty="0" smtClean="0"/>
              <a:t>guide</a:t>
            </a:r>
            <a:endParaRPr lang="en-GB" altLang="zh-CN" dirty="0"/>
          </a:p>
          <a:p>
            <a:pPr lvl="1"/>
            <a:r>
              <a:rPr lang="en-GB" altLang="zh-CN" dirty="0" smtClean="0"/>
              <a:t>Suggest </a:t>
            </a:r>
            <a:r>
              <a:rPr lang="en-GB" altLang="zh-CN" dirty="0"/>
              <a:t>it should exclude security incident reports as security has been dealt with in another areas. </a:t>
            </a:r>
            <a:endParaRPr lang="zh-CN" altLang="zh-CN" dirty="0"/>
          </a:p>
          <a:p>
            <a:pPr marL="0" indent="0">
              <a:buNone/>
            </a:pPr>
            <a:endParaRPr lang="en-GB" altLang="zh-CN" dirty="0" smtClean="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7</a:t>
            </a:fld>
            <a:endParaRPr lang="en-US" dirty="0">
              <a:solidFill>
                <a:prstClr val="black">
                  <a:lumMod val="50000"/>
                  <a:lumOff val="50000"/>
                </a:prstClr>
              </a:solidFill>
            </a:endParaRPr>
          </a:p>
        </p:txBody>
      </p:sp>
    </p:spTree>
    <p:extLst>
      <p:ext uri="{BB962C8B-B14F-4D97-AF65-F5344CB8AC3E}">
        <p14:creationId xmlns:p14="http://schemas.microsoft.com/office/powerpoint/2010/main" val="6815881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en-US" altLang="zh-CN" sz="2400" dirty="0"/>
              <a:t>Summary of breakout discussion </a:t>
            </a:r>
            <a:r>
              <a:rPr lang="en-US" altLang="zh-CN" sz="2400" dirty="0" smtClean="0"/>
              <a:t>-2</a:t>
            </a:r>
            <a:r>
              <a:rPr lang="en-US" altLang="zh-CN" sz="2400" dirty="0"/>
              <a:t/>
            </a:r>
            <a:br>
              <a:rPr lang="en-US" altLang="zh-CN" sz="2400" dirty="0"/>
            </a:br>
            <a:r>
              <a:rPr lang="en-GB" altLang="zh-CN" sz="3600" dirty="0"/>
              <a:t>DCPC Monitoring</a:t>
            </a:r>
            <a:endParaRPr lang="en-US" sz="3600" dirty="0"/>
          </a:p>
        </p:txBody>
      </p:sp>
      <p:sp>
        <p:nvSpPr>
          <p:cNvPr id="3" name="コンテンツ プレースホルダー 2"/>
          <p:cNvSpPr>
            <a:spLocks noGrp="1"/>
          </p:cNvSpPr>
          <p:nvPr>
            <p:ph idx="1"/>
          </p:nvPr>
        </p:nvSpPr>
        <p:spPr>
          <a:xfrm>
            <a:off x="457200" y="1600200"/>
            <a:ext cx="8229600" cy="4525963"/>
          </a:xfrm>
        </p:spPr>
        <p:txBody>
          <a:bodyPr>
            <a:normAutofit/>
          </a:bodyPr>
          <a:lstStyle/>
          <a:p>
            <a:endParaRPr lang="en-GB" altLang="zh-CN" sz="1600" dirty="0" smtClean="0"/>
          </a:p>
          <a:p>
            <a:r>
              <a:rPr lang="en-GB" altLang="zh-CN" sz="2400" dirty="0" smtClean="0"/>
              <a:t>Request </a:t>
            </a:r>
            <a:r>
              <a:rPr lang="en-GB" altLang="zh-CN" sz="2400" dirty="0"/>
              <a:t>to collect email comments/requirements from other (non-attending ) members but agreed for review that 99.9% is too high. </a:t>
            </a:r>
            <a:endParaRPr lang="en-GB" altLang="zh-CN" sz="2400" dirty="0" smtClean="0"/>
          </a:p>
          <a:p>
            <a:endParaRPr lang="en-US" altLang="zh-CN" sz="1800" dirty="0" smtClean="0"/>
          </a:p>
          <a:p>
            <a:r>
              <a:rPr lang="en-US" altLang="zh-CN" sz="2400" dirty="0"/>
              <a:t>Agreed broadly with the interim guide text , but wished to consider the resource cost to the </a:t>
            </a:r>
            <a:r>
              <a:rPr lang="en-US" altLang="zh-CN" sz="2400" dirty="0" err="1"/>
              <a:t>centre</a:t>
            </a:r>
            <a:r>
              <a:rPr lang="en-US" altLang="zh-CN" sz="2400" dirty="0"/>
              <a:t> of more monitoring and it needs to be understood </a:t>
            </a:r>
            <a:r>
              <a:rPr lang="en-US" altLang="zh-CN" sz="2400" dirty="0" err="1"/>
              <a:t>vs</a:t>
            </a:r>
            <a:r>
              <a:rPr lang="en-US" altLang="zh-CN" sz="2400" dirty="0"/>
              <a:t> value of reported metrics. </a:t>
            </a:r>
          </a:p>
          <a:p>
            <a:endParaRPr lang="zh-CN" altLang="zh-CN" sz="1800" dirty="0" smtClean="0"/>
          </a:p>
          <a:p>
            <a:pPr lvl="0"/>
            <a:r>
              <a:rPr lang="en-GB" altLang="zh-CN" sz="2400" dirty="0" smtClean="0"/>
              <a:t>Questioned  </a:t>
            </a:r>
            <a:r>
              <a:rPr lang="en-GB" altLang="zh-CN" sz="2400" dirty="0"/>
              <a:t>if or to what extent the DCPC`s has  monitoring and should we add this to a dashboard. </a:t>
            </a:r>
            <a:endParaRPr lang="zh-CN" altLang="zh-CN" sz="2400"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8</a:t>
            </a:fld>
            <a:endParaRPr lang="en-US" dirty="0">
              <a:solidFill>
                <a:prstClr val="black">
                  <a:lumMod val="50000"/>
                  <a:lumOff val="50000"/>
                </a:prstClr>
              </a:solidFill>
            </a:endParaRPr>
          </a:p>
        </p:txBody>
      </p:sp>
    </p:spTree>
    <p:extLst>
      <p:ext uri="{BB962C8B-B14F-4D97-AF65-F5344CB8AC3E}">
        <p14:creationId xmlns:p14="http://schemas.microsoft.com/office/powerpoint/2010/main" val="2476356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en-US" altLang="zh-CN" sz="2400" dirty="0"/>
              <a:t>Summary of breakout discussion -3</a:t>
            </a:r>
            <a:br>
              <a:rPr lang="en-US" altLang="zh-CN" sz="2400" dirty="0"/>
            </a:br>
            <a:r>
              <a:rPr lang="en-US" altLang="zh-CN" sz="3600" dirty="0"/>
              <a:t>System Monitoring future programs </a:t>
            </a:r>
            <a:r>
              <a:rPr lang="en-US" sz="3600" dirty="0" smtClean="0"/>
              <a:t> </a:t>
            </a:r>
            <a:endParaRPr lang="en-US" sz="3600" dirty="0"/>
          </a:p>
        </p:txBody>
      </p:sp>
      <p:sp>
        <p:nvSpPr>
          <p:cNvPr id="3" name="コンテンツ プレースホルダー 2"/>
          <p:cNvSpPr>
            <a:spLocks noGrp="1"/>
          </p:cNvSpPr>
          <p:nvPr>
            <p:ph idx="1"/>
          </p:nvPr>
        </p:nvSpPr>
        <p:spPr>
          <a:xfrm>
            <a:off x="457200" y="1407883"/>
            <a:ext cx="8229600" cy="5309445"/>
          </a:xfrm>
          <a:solidFill>
            <a:schemeClr val="bg1"/>
          </a:solidFill>
        </p:spPr>
        <p:txBody>
          <a:bodyPr>
            <a:noAutofit/>
          </a:bodyPr>
          <a:lstStyle/>
          <a:p>
            <a:pPr lvl="0"/>
            <a:r>
              <a:rPr lang="en-GB" altLang="zh-CN" sz="2000" dirty="0" smtClean="0"/>
              <a:t>Questions:</a:t>
            </a:r>
          </a:p>
          <a:p>
            <a:pPr lvl="1"/>
            <a:r>
              <a:rPr lang="en-GB" altLang="zh-CN" sz="1600" dirty="0" smtClean="0"/>
              <a:t>It’s little unclear what </a:t>
            </a:r>
            <a:r>
              <a:rPr lang="en-GB" altLang="zh-CN" sz="1600" dirty="0"/>
              <a:t>the scope is. </a:t>
            </a:r>
            <a:endParaRPr lang="zh-CN" altLang="zh-CN" sz="1600" dirty="0"/>
          </a:p>
          <a:p>
            <a:pPr lvl="1"/>
            <a:r>
              <a:rPr lang="en-GB" altLang="zh-CN" sz="1600" dirty="0" smtClean="0"/>
              <a:t>Should </a:t>
            </a:r>
            <a:r>
              <a:rPr lang="en-GB" altLang="zh-CN" sz="1600" dirty="0"/>
              <a:t>we  monitor data delivery status , requirement for reporting of data to </a:t>
            </a:r>
            <a:r>
              <a:rPr lang="en-GB" altLang="zh-CN" sz="1600" dirty="0" smtClean="0"/>
              <a:t>end? </a:t>
            </a:r>
            <a:endParaRPr lang="zh-CN" altLang="zh-CN" sz="1600" dirty="0"/>
          </a:p>
          <a:p>
            <a:pPr lvl="0"/>
            <a:endParaRPr lang="en-GB" altLang="zh-CN" sz="600" dirty="0" smtClean="0"/>
          </a:p>
          <a:p>
            <a:pPr lvl="1"/>
            <a:endParaRPr lang="zh-CN" altLang="zh-CN" sz="300" dirty="0"/>
          </a:p>
          <a:p>
            <a:pPr lvl="0"/>
            <a:r>
              <a:rPr lang="en-GB" altLang="zh-CN" sz="2000" dirty="0" smtClean="0"/>
              <a:t>Noted:</a:t>
            </a:r>
          </a:p>
          <a:p>
            <a:pPr lvl="1"/>
            <a:r>
              <a:rPr lang="en-GB" altLang="zh-CN" sz="1600" dirty="0" smtClean="0"/>
              <a:t>Noted requirement </a:t>
            </a:r>
            <a:r>
              <a:rPr lang="en-GB" altLang="zh-CN" sz="1600" dirty="0"/>
              <a:t>need to be set as per doc </a:t>
            </a:r>
            <a:r>
              <a:rPr lang="en-GB" altLang="zh-CN" sz="1600" dirty="0" err="1"/>
              <a:t>a.b.c.d</a:t>
            </a:r>
            <a:r>
              <a:rPr lang="en-GB" altLang="zh-CN" sz="1600" dirty="0"/>
              <a:t>  </a:t>
            </a:r>
            <a:r>
              <a:rPr lang="en-GB" altLang="zh-CN" sz="1600" dirty="0" err="1"/>
              <a:t>ect</a:t>
            </a:r>
            <a:r>
              <a:rPr lang="en-GB" altLang="zh-CN" sz="1600" dirty="0"/>
              <a:t> ,latency , time in and out , data sets.</a:t>
            </a:r>
            <a:endParaRPr lang="zh-CN" altLang="zh-CN" sz="1600" dirty="0"/>
          </a:p>
          <a:p>
            <a:pPr lvl="2"/>
            <a:r>
              <a:rPr lang="en-GB" altLang="zh-CN" sz="1200" dirty="0"/>
              <a:t>the moment we don’t have requirements , seek more from other programs. </a:t>
            </a:r>
            <a:endParaRPr lang="en-GB" altLang="zh-CN" sz="1200" dirty="0" smtClean="0"/>
          </a:p>
          <a:p>
            <a:pPr lvl="1"/>
            <a:r>
              <a:rPr lang="en-GB" altLang="zh-CN" sz="1600" dirty="0"/>
              <a:t>Noted the “what” is one question the “how” is another as the current architecture will make end to end monitoring very difficult and may not be cost effective to implement. </a:t>
            </a:r>
          </a:p>
          <a:p>
            <a:pPr lvl="1"/>
            <a:r>
              <a:rPr lang="en-GB" altLang="zh-CN" sz="1600" dirty="0"/>
              <a:t>Noted issue in monitoring is definition of data , data has GTS headers , we need identifiers. </a:t>
            </a:r>
            <a:endParaRPr lang="zh-CN" altLang="zh-CN" sz="1600" dirty="0"/>
          </a:p>
          <a:p>
            <a:pPr lvl="1"/>
            <a:r>
              <a:rPr lang="en-GB" altLang="zh-CN" sz="1600" dirty="0" smtClean="0"/>
              <a:t>Noted </a:t>
            </a:r>
            <a:r>
              <a:rPr lang="en-GB" altLang="zh-CN" sz="1600" dirty="0"/>
              <a:t>CBTO is example , gets used less than once a year how do we do (monitoring ) this for messages that are low frequency. </a:t>
            </a:r>
            <a:endParaRPr lang="en-GB" altLang="zh-CN" sz="1600" dirty="0" smtClean="0"/>
          </a:p>
          <a:p>
            <a:pPr lvl="1"/>
            <a:endParaRPr lang="en-GB" altLang="zh-CN" sz="700" dirty="0"/>
          </a:p>
          <a:p>
            <a:pPr lvl="0"/>
            <a:r>
              <a:rPr lang="en-GB" altLang="zh-CN" sz="2000" dirty="0"/>
              <a:t>Suggestions:</a:t>
            </a:r>
          </a:p>
          <a:p>
            <a:pPr lvl="1"/>
            <a:r>
              <a:rPr lang="en-GB" altLang="zh-CN" sz="1600" dirty="0" smtClean="0"/>
              <a:t>Suggested target our is our biggest. </a:t>
            </a:r>
            <a:endParaRPr lang="zh-CN" altLang="zh-CN" sz="1600" dirty="0" smtClean="0"/>
          </a:p>
          <a:p>
            <a:pPr lvl="1"/>
            <a:r>
              <a:rPr lang="en-GB" altLang="zh-CN" sz="1600" dirty="0" smtClean="0"/>
              <a:t>Stated </a:t>
            </a:r>
            <a:r>
              <a:rPr lang="en-GB" altLang="zh-CN" sz="1600" dirty="0"/>
              <a:t>End to end requirements are needed , using tsunami as sample case. </a:t>
            </a:r>
          </a:p>
          <a:p>
            <a:pPr lvl="1"/>
            <a:r>
              <a:rPr lang="en-GB" altLang="zh-CN" sz="1600" dirty="0"/>
              <a:t>Suggested Infrastructure is out of scope . </a:t>
            </a:r>
            <a:endParaRPr lang="zh-CN" altLang="zh-CN" sz="1600" dirty="0"/>
          </a:p>
          <a:p>
            <a:pPr lvl="1"/>
            <a:endParaRPr lang="en-GB" altLang="zh-CN" sz="1600"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9</a:t>
            </a:fld>
            <a:endParaRPr lang="en-US" dirty="0">
              <a:solidFill>
                <a:prstClr val="black">
                  <a:lumMod val="50000"/>
                  <a:lumOff val="50000"/>
                </a:prstClr>
              </a:solidFill>
            </a:endParaRPr>
          </a:p>
        </p:txBody>
      </p:sp>
    </p:spTree>
    <p:extLst>
      <p:ext uri="{BB962C8B-B14F-4D97-AF65-F5344CB8AC3E}">
        <p14:creationId xmlns:p14="http://schemas.microsoft.com/office/powerpoint/2010/main" val="335792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10</a:t>
            </a:fld>
            <a:endParaRPr lang="en-US" dirty="0"/>
          </a:p>
        </p:txBody>
      </p:sp>
    </p:spTree>
    <p:extLst>
      <p:ext uri="{BB962C8B-B14F-4D97-AF65-F5344CB8AC3E}">
        <p14:creationId xmlns:p14="http://schemas.microsoft.com/office/powerpoint/2010/main" val="4248414561"/>
      </p:ext>
    </p:extLst>
  </p:cSld>
  <p:clrMapOvr>
    <a:masterClrMapping/>
  </p:clrMapOvr>
  <p:timing>
    <p:tnLst>
      <p:par>
        <p:cTn id="1" dur="indefinite" restart="never" nodeType="tmRoot"/>
      </p:par>
    </p:tnLst>
  </p:timing>
</p:sld>
</file>

<file path=ppt/theme/theme1.xml><?xml version="1.0" encoding="utf-8"?>
<a:theme xmlns:a="http://schemas.openxmlformats.org/drawingml/2006/main" name="TT-GISC2019-AI(xx)-ppt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Met Office Document" ma:contentTypeID="0x01010008EC4BDFB4C3D542892399C37F0B505F00FC87DC03DE605040BCB08D30A4996049" ma:contentTypeVersion="16" ma:contentTypeDescription="" ma:contentTypeScope="" ma:versionID="5c39b67e468ee8c98a213063c2702341">
  <xsd:schema xmlns:xsd="http://www.w3.org/2001/XMLSchema" xmlns:xs="http://www.w3.org/2001/XMLSchema" xmlns:p="http://schemas.microsoft.com/office/2006/metadata/properties" xmlns:ns2="95a6d21c-7db0-4b7e-981f-b4f22b02b9d8" targetNamespace="http://schemas.microsoft.com/office/2006/metadata/properties" ma:root="true" ma:fieldsID="9ae3119e1dcee855f18873c1ab54908f" ns2:_="">
    <xsd:import namespace="95a6d21c-7db0-4b7e-981f-b4f22b02b9d8"/>
    <xsd:element name="properties">
      <xsd:complexType>
        <xsd:sequence>
          <xsd:element name="documentManagement">
            <xsd:complexType>
              <xsd:all>
                <xsd:element ref="ns2:TNA" minOccurs="0"/>
                <xsd:element ref="ns2:Review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d21c-7db0-4b7e-981f-b4f22b02b9d8" elementFormDefault="qualified">
    <xsd:import namespace="http://schemas.microsoft.com/office/2006/documentManagement/types"/>
    <xsd:import namespace="http://schemas.microsoft.com/office/infopath/2007/PartnerControls"/>
    <xsd:element name="TNA" ma:index="1" nillable="true" ma:displayName="TNA" ma:default="Not of potential interest" ma:format="Dropdown" ma:internalName="TNA">
      <xsd:simpleType>
        <xsd:restriction base="dms:Choice">
          <xsd:enumeration value="Not of potential interest"/>
          <xsd:enumeration value="Potential TNA Record"/>
          <xsd:enumeration value="Flagged for TNA"/>
          <xsd:enumeration value="List to TNA"/>
          <xsd:enumeration value="Not listed to TNA"/>
          <xsd:enumeration value="Transferred to TNA"/>
          <xsd:enumeration value="Published by TNA"/>
        </xsd:restriction>
      </xsd:simpleType>
    </xsd:element>
    <xsd:element name="ReviewDate" ma:index="2" nillable="true" ma:displayName="Review Date" ma:format="DateOnly" ma:internalName="ReviewDat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8"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NA xmlns="95a6d21c-7db0-4b7e-981f-b4f22b02b9d8">Not of potential interest</TNA>
    <ReviewDate xmlns="95a6d21c-7db0-4b7e-981f-b4f22b02b9d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2ECB84-1C21-41FB-8A40-6B7B41BE5B3B}">
  <ds:schemaRefs>
    <ds:schemaRef ds:uri="http://schemas.microsoft.com/office/2006/metadata/contentType"/>
    <ds:schemaRef ds:uri="http://schemas.microsoft.com/office/2006/metadata/properties/metaAttributes"/>
    <ds:schemaRef ds:uri="http://www.w3.org/2000/xmlns/"/>
    <ds:schemaRef ds:uri="http://www.w3.org/2001/XMLSchema"/>
    <ds:schemaRef ds:uri="95a6d21c-7db0-4b7e-981f-b4f22b02b9d8"/>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F22F6DF-EF47-478B-A9B6-EA2DDDFFBDB1}">
  <ds:schemaRefs>
    <ds:schemaRef ds:uri="http://purl.org/dc/dcmitype/"/>
    <ds:schemaRef ds:uri="http://purl.org/dc/elements/1.1/"/>
    <ds:schemaRef ds:uri="http://schemas.microsoft.com/office/2006/documentManagement/types"/>
    <ds:schemaRef ds:uri="http://schemas.openxmlformats.org/package/2006/metadata/core-properties"/>
    <ds:schemaRef ds:uri="95a6d21c-7db0-4b7e-981f-b4f22b02b9d8"/>
    <ds:schemaRef ds:uri="http://www.w3.org/XML/1998/namespace"/>
    <ds:schemaRef ds:uri="http://purl.org/dc/term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D35E29DC-C67D-4117-BE38-E1365DDF80D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TT-GISC2019-AI(xx)-ppt_Template</Template>
  <TotalTime>640</TotalTime>
  <Words>905</Words>
  <Application>Microsoft Office PowerPoint</Application>
  <PresentationFormat>全屏显示(4:3)</PresentationFormat>
  <Paragraphs>114</Paragraphs>
  <Slides>10</Slides>
  <Notes>1</Notes>
  <HiddenSlides>0</HiddenSlides>
  <MMClips>0</MMClips>
  <ScaleCrop>false</ScaleCrop>
  <HeadingPairs>
    <vt:vector size="4" baseType="variant">
      <vt:variant>
        <vt:lpstr>主题</vt:lpstr>
      </vt:variant>
      <vt:variant>
        <vt:i4>1</vt:i4>
      </vt:variant>
      <vt:variant>
        <vt:lpstr>幻灯片标题</vt:lpstr>
      </vt:variant>
      <vt:variant>
        <vt:i4>10</vt:i4>
      </vt:variant>
    </vt:vector>
  </HeadingPairs>
  <TitlesOfParts>
    <vt:vector size="11" baseType="lpstr">
      <vt:lpstr>TT-GISC2019-AI(xx)-ppt_Template</vt:lpstr>
      <vt:lpstr>Review Interim Guide for WIS Monitoring Summary of breakout discussion  in ET-WISC-2019, Beijing</vt:lpstr>
      <vt:lpstr>Interim Guide for WIS Monitoring</vt:lpstr>
      <vt:lpstr>GISC Monitoring and Reporting Requirements</vt:lpstr>
      <vt:lpstr>DCPC and NC Monitoring and Reporting Requirements</vt:lpstr>
      <vt:lpstr>WIS Monitoring for Programmes</vt:lpstr>
      <vt:lpstr>Review Interim Guide for WIS Monitoring</vt:lpstr>
      <vt:lpstr>Summary of breakout discussion -1  GISC Monitoring</vt:lpstr>
      <vt:lpstr>Summary of breakout discussion -2 DCPC Monitoring</vt:lpstr>
      <vt:lpstr>Summary of breakout discussion -3 System Monitoring future programs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NOT NULL</dc:creator>
  <cp:lastModifiedBy>NOT NULL</cp:lastModifiedBy>
  <cp:revision>67</cp:revision>
  <dcterms:created xsi:type="dcterms:W3CDTF">2019-08-26T02:04:32Z</dcterms:created>
  <dcterms:modified xsi:type="dcterms:W3CDTF">2019-08-27T06:05:57Z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0x01010008EC4BDFB4C3D542892399C37F0B505F00FC87DC03DE605040BCB08D30A4996049</vt:lpwstr>
  </property>
</Properties>
</file>