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64" r:id="rId6"/>
    <p:sldId id="265" r:id="rId7"/>
    <p:sldId id="276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58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504" y="8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931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901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3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54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727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12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09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84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61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drive.google.com/open?id=19ksqVF0IoxG8yGFrjVhlVlRAEs17vML3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mo2016_powerpoint_standard_v2_dark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8650"/>
            <a:ext cx="9180000" cy="688712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" y="1081963"/>
            <a:ext cx="8229600" cy="2375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solidFill>
                  <a:schemeClr val="bg1"/>
                </a:solidFill>
              </a:rPr>
              <a:t>INFCOM</a:t>
            </a:r>
            <a:br>
              <a:rPr lang="en-US" sz="4800" dirty="0">
                <a:solidFill>
                  <a:schemeClr val="bg1"/>
                </a:solidFill>
              </a:rPr>
            </a:br>
            <a:r>
              <a:rPr lang="en-US" sz="4800" dirty="0">
                <a:solidFill>
                  <a:schemeClr val="bg1"/>
                </a:solidFill>
              </a:rPr>
              <a:t>Standing Committee </a:t>
            </a:r>
            <a:r>
              <a:rPr lang="en-US" sz="4800" dirty="0" smtClean="0">
                <a:solidFill>
                  <a:schemeClr val="bg1"/>
                </a:solidFill>
              </a:rPr>
              <a:t>3</a:t>
            </a:r>
          </a:p>
          <a:p>
            <a:r>
              <a:rPr lang="en-US" sz="4800" dirty="0" smtClean="0">
                <a:solidFill>
                  <a:schemeClr val="bg1"/>
                </a:solidFill>
              </a:rPr>
              <a:t>SC-IMT</a:t>
            </a:r>
          </a:p>
          <a:p>
            <a:r>
              <a:rPr lang="en-US" sz="4800" dirty="0" smtClean="0">
                <a:solidFill>
                  <a:schemeClr val="bg1"/>
                </a:solidFill>
              </a:rPr>
              <a:t>Proposed </a:t>
            </a:r>
            <a:r>
              <a:rPr lang="en-US" sz="4800" dirty="0">
                <a:solidFill>
                  <a:schemeClr val="bg1"/>
                </a:solidFill>
              </a:rPr>
              <a:t>structure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389600" y="3952875"/>
            <a:ext cx="6400800" cy="1752600"/>
          </a:xfrm>
        </p:spPr>
        <p:txBody>
          <a:bodyPr>
            <a:normAutofit/>
          </a:bodyPr>
          <a:lstStyle/>
          <a:p>
            <a:r>
              <a:rPr lang="fr-CH" sz="2800" dirty="0" smtClean="0">
                <a:solidFill>
                  <a:schemeClr val="bg1"/>
                </a:solidFill>
              </a:rPr>
              <a:t>OBS/WIS</a:t>
            </a:r>
          </a:p>
          <a:p>
            <a:r>
              <a:rPr lang="fr-CH" sz="2800" dirty="0" smtClean="0">
                <a:solidFill>
                  <a:schemeClr val="bg1"/>
                </a:solidFill>
              </a:rPr>
              <a:t>9 Sept. 2019</a:t>
            </a:r>
          </a:p>
        </p:txBody>
      </p:sp>
    </p:spTree>
    <p:extLst>
      <p:ext uri="{BB962C8B-B14F-4D97-AF65-F5344CB8AC3E}">
        <p14:creationId xmlns:p14="http://schemas.microsoft.com/office/powerpoint/2010/main" val="238926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chemeClr val="accent1">
                    <a:lumMod val="75000"/>
                  </a:schemeClr>
                </a:solidFill>
              </a:rPr>
              <a:t>Study Group</a:t>
            </a:r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smtClean="0"/>
              <a:t>Study Group </a:t>
            </a:r>
            <a:r>
              <a:rPr lang="en-GB" dirty="0" smtClean="0"/>
              <a:t>on </a:t>
            </a:r>
            <a:r>
              <a:rPr lang="en-GB" sz="3200" kern="1200" dirty="0" smtClean="0">
                <a:solidFill>
                  <a:schemeClr val="tx1"/>
                </a:solidFill>
                <a:effectLst/>
              </a:rPr>
              <a:t>Emerging Data Issues and Data Policy</a:t>
            </a:r>
          </a:p>
          <a:p>
            <a:pPr lvl="1"/>
            <a:r>
              <a:rPr lang="en-GB" dirty="0" smtClean="0"/>
              <a:t>Mandate: Res. 55 (Cg. 18), Res. 2 (EC-71)</a:t>
            </a:r>
          </a:p>
          <a:p>
            <a:pPr lvl="1"/>
            <a:r>
              <a:rPr lang="en-GB" dirty="0" smtClean="0"/>
              <a:t>INFCOM in coordination with </a:t>
            </a:r>
            <a:r>
              <a:rPr lang="en-GB" dirty="0" smtClean="0"/>
              <a:t>SERCOM</a:t>
            </a:r>
          </a:p>
          <a:p>
            <a:pPr lvl="1"/>
            <a:r>
              <a:rPr lang="en-GB" dirty="0" smtClean="0"/>
              <a:t>Deliverables</a:t>
            </a:r>
          </a:p>
          <a:p>
            <a:pPr lvl="2"/>
            <a:r>
              <a:rPr lang="en-GB" dirty="0" smtClean="0"/>
              <a:t>WMO Guidance on Emerging Data Issues</a:t>
            </a:r>
          </a:p>
          <a:p>
            <a:pPr lvl="2"/>
            <a:r>
              <a:rPr lang="en-GB" dirty="0" smtClean="0"/>
              <a:t>Study report on WMO data policy</a:t>
            </a:r>
          </a:p>
        </p:txBody>
      </p:sp>
    </p:spTree>
    <p:extLst>
      <p:ext uri="{BB962C8B-B14F-4D97-AF65-F5344CB8AC3E}">
        <p14:creationId xmlns:p14="http://schemas.microsoft.com/office/powerpoint/2010/main" val="94842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 smtClean="0">
                <a:solidFill>
                  <a:schemeClr val="accent1">
                    <a:lumMod val="75000"/>
                  </a:schemeClr>
                </a:solidFill>
              </a:rPr>
              <a:t>An INFCOM ET-CAC</a:t>
            </a:r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b="1" dirty="0" smtClean="0"/>
              <a:t>E</a:t>
            </a:r>
            <a:r>
              <a:rPr lang="en-GB" b="1" baseline="0" dirty="0" smtClean="0"/>
              <a:t>T </a:t>
            </a:r>
            <a:r>
              <a:rPr lang="en-GB" b="1" dirty="0" smtClean="0"/>
              <a:t>on Centre Auditing and Certification</a:t>
            </a:r>
          </a:p>
          <a:p>
            <a:pPr lvl="1"/>
            <a:r>
              <a:rPr lang="en-GB" dirty="0" smtClean="0"/>
              <a:t>Deliverables</a:t>
            </a:r>
          </a:p>
          <a:p>
            <a:pPr lvl="2"/>
            <a:r>
              <a:rPr lang="en-GB" sz="2400" kern="1200" dirty="0" smtClean="0">
                <a:solidFill>
                  <a:schemeClr val="tx1"/>
                </a:solidFill>
                <a:effectLst/>
              </a:rPr>
              <a:t>Recommendations relating to competence of operational infrastructures across WMO</a:t>
            </a:r>
          </a:p>
          <a:p>
            <a:pPr lvl="2"/>
            <a:r>
              <a:rPr lang="en-GB" sz="2400" kern="1200" dirty="0" smtClean="0">
                <a:solidFill>
                  <a:schemeClr val="tx1"/>
                </a:solidFill>
                <a:effectLst/>
              </a:rPr>
              <a:t>Guidance to Members on compliance with WMO standards and practices</a:t>
            </a:r>
          </a:p>
          <a:p>
            <a:pPr lvl="1"/>
            <a:r>
              <a:rPr lang="en-GB" dirty="0" smtClean="0"/>
              <a:t>Could be a SC-IMT team, with mandate from INFCOM</a:t>
            </a:r>
          </a:p>
        </p:txBody>
      </p:sp>
    </p:spTree>
    <p:extLst>
      <p:ext uri="{BB962C8B-B14F-4D97-AF65-F5344CB8AC3E}">
        <p14:creationId xmlns:p14="http://schemas.microsoft.com/office/powerpoint/2010/main" val="187720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b="1" dirty="0" err="1" smtClean="0">
                <a:solidFill>
                  <a:schemeClr val="accent1">
                    <a:lumMod val="75000"/>
                  </a:schemeClr>
                </a:solidFill>
              </a:rPr>
              <a:t>ToR</a:t>
            </a:r>
            <a:r>
              <a:rPr lang="fr-CH" b="1" dirty="0" smtClean="0">
                <a:solidFill>
                  <a:schemeClr val="accent1">
                    <a:lumMod val="75000"/>
                  </a:schemeClr>
                </a:solidFill>
              </a:rPr>
              <a:t> of SC3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CH" dirty="0" smtClean="0">
              <a:hlinkClick r:id="rId2"/>
            </a:endParaRPr>
          </a:p>
          <a:p>
            <a:pPr marL="0" indent="0">
              <a:buNone/>
            </a:pPr>
            <a:r>
              <a:rPr lang="fr-CH" dirty="0" smtClean="0">
                <a:hlinkClick r:id="rId2"/>
              </a:rPr>
              <a:t>https</a:t>
            </a:r>
            <a:r>
              <a:rPr lang="fr-CH" dirty="0">
                <a:hlinkClick r:id="rId2"/>
              </a:rPr>
              <a:t>://</a:t>
            </a:r>
            <a:r>
              <a:rPr lang="fr-CH" dirty="0" smtClean="0">
                <a:hlinkClick r:id="rId2"/>
              </a:rPr>
              <a:t>drive.google.com/open?id=19ksqVF0IoxG8yGFrjVhlVlRAEs17vML3</a:t>
            </a:r>
            <a:r>
              <a:rPr lang="fr-CH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27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GB" b="1" dirty="0" smtClean="0">
                <a:solidFill>
                  <a:schemeClr val="accent1">
                    <a:lumMod val="75000"/>
                  </a:schemeClr>
                </a:solidFill>
              </a:rPr>
              <a:t>Organigram</a:t>
            </a:r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92821" y="2577959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accent1">
                    <a:lumMod val="75000"/>
                  </a:schemeClr>
                </a:solidFill>
              </a:rPr>
              <a:t>SC-IMT</a:t>
            </a:r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364" y="3601507"/>
            <a:ext cx="15744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Information Life Cycle Management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EB- ILFM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2356432" y="3632245"/>
            <a:ext cx="1905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Data Standards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ET – Data Standards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ET – Metadata Standards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4375732" y="3581614"/>
            <a:ext cx="20523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WIS Evolution and Monitoring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ET - Evolution of WIS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ET – Operation and Monitoring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02823" y="2254793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accent1">
                    <a:lumMod val="75000"/>
                  </a:schemeClr>
                </a:solidFill>
              </a:rPr>
              <a:t>SG – Emerging data Issues and data policy</a:t>
            </a:r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1251532" y="3164565"/>
            <a:ext cx="1908089" cy="41704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159621" y="3128938"/>
            <a:ext cx="0" cy="33553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159621" y="3164565"/>
            <a:ext cx="1901911" cy="41704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428056" y="5920771"/>
            <a:ext cx="22405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* An INFCOM ET managed in SC3</a:t>
            </a:r>
            <a:endParaRPr lang="en-GB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1676400" y="1676400"/>
            <a:ext cx="1458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Expert Teams</a:t>
            </a:r>
            <a:endParaRPr lang="en-GB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096000" y="1676400"/>
            <a:ext cx="1379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Study Group</a:t>
            </a:r>
            <a:endParaRPr lang="en-GB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786331" y="3572734"/>
            <a:ext cx="152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accent1">
                    <a:lumMod val="75000"/>
                  </a:schemeClr>
                </a:solidFill>
              </a:rPr>
              <a:t>Centre </a:t>
            </a:r>
            <a:r>
              <a:rPr lang="en-GB" b="1" dirty="0" smtClean="0">
                <a:solidFill>
                  <a:schemeClr val="accent1">
                    <a:lumMod val="75000"/>
                  </a:schemeClr>
                </a:solidFill>
              </a:rPr>
              <a:t>Auditing </a:t>
            </a:r>
            <a:r>
              <a:rPr lang="en-GB" b="1" dirty="0" smtClean="0">
                <a:solidFill>
                  <a:schemeClr val="accent1">
                    <a:lumMod val="75000"/>
                  </a:schemeClr>
                </a:solidFill>
              </a:rPr>
              <a:t>and Certification*</a:t>
            </a:r>
          </a:p>
          <a:p>
            <a:endParaRPr lang="en-GB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3581400" y="2947291"/>
            <a:ext cx="3192574" cy="684954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405574" y="3373089"/>
            <a:ext cx="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913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chemeClr val="accent1">
                    <a:lumMod val="75000"/>
                  </a:schemeClr>
                </a:solidFill>
              </a:rPr>
              <a:t>Question for</a:t>
            </a:r>
            <a:r>
              <a:rPr lang="en-GB" b="1" baseline="0" dirty="0" smtClean="0">
                <a:solidFill>
                  <a:schemeClr val="accent1">
                    <a:lumMod val="75000"/>
                  </a:schemeClr>
                </a:solidFill>
              </a:rPr>
              <a:t> the </a:t>
            </a:r>
            <a:br>
              <a:rPr lang="en-GB" b="1" baseline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GB" b="1" baseline="0" dirty="0" smtClean="0">
                <a:solidFill>
                  <a:schemeClr val="accent1">
                    <a:lumMod val="75000"/>
                  </a:schemeClr>
                </a:solidFill>
              </a:rPr>
              <a:t>Secretariat colleagues</a:t>
            </a:r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</a:t>
            </a:r>
            <a:r>
              <a:rPr lang="en-GB" dirty="0" smtClean="0"/>
              <a:t>nclusiveness</a:t>
            </a:r>
            <a:r>
              <a:rPr lang="en-GB" baseline="0" dirty="0" smtClean="0"/>
              <a:t> ? Are concerns of climate,</a:t>
            </a:r>
            <a:r>
              <a:rPr lang="en-GB" dirty="0" smtClean="0"/>
              <a:t> hydrology, ocean programmes considered and reflected properly in the working structure?</a:t>
            </a:r>
          </a:p>
          <a:p>
            <a:r>
              <a:rPr lang="en-GB" dirty="0" smtClean="0"/>
              <a:t>Are training and capacity development requirements addressed properly?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416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mo2016_powerpoint_standard_v2_dark-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000" cy="68850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" y="2002370"/>
            <a:ext cx="8229600" cy="1840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solidFill>
                  <a:schemeClr val="bg1"/>
                </a:solidFill>
              </a:rPr>
              <a:t>Thank you</a:t>
            </a:r>
          </a:p>
          <a:p>
            <a:r>
              <a:rPr lang="fr-CH" sz="4800" smtClean="0">
                <a:solidFill>
                  <a:schemeClr val="bg1"/>
                </a:solidFill>
              </a:rPr>
              <a:t>Muchas Gracías</a:t>
            </a:r>
            <a:endParaRPr lang="en-US" sz="4800" dirty="0" smtClean="0">
              <a:solidFill>
                <a:schemeClr val="bg1"/>
              </a:solidFill>
            </a:endParaRPr>
          </a:p>
          <a:p>
            <a:r>
              <a:rPr lang="en-US" sz="4800" dirty="0" smtClean="0">
                <a:solidFill>
                  <a:schemeClr val="bg1"/>
                </a:solidFill>
              </a:rPr>
              <a:t>Merci</a:t>
            </a:r>
            <a:endParaRPr 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2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273051"/>
            <a:ext cx="8467725" cy="1143000"/>
          </a:xfrm>
        </p:spPr>
        <p:txBody>
          <a:bodyPr>
            <a:noAutofit/>
          </a:bodyPr>
          <a:lstStyle/>
          <a:p>
            <a:pPr marL="0" indent="0"/>
            <a:r>
              <a:rPr lang="en-GB" sz="2800" b="1" dirty="0" smtClean="0">
                <a:solidFill>
                  <a:schemeClr val="accent1">
                    <a:lumMod val="75000"/>
                  </a:schemeClr>
                </a:solidFill>
              </a:rPr>
              <a:t>Standing Committee on</a:t>
            </a:r>
            <a:br>
              <a:rPr lang="en-GB" sz="28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GB" sz="2800" b="1" dirty="0" smtClean="0">
                <a:solidFill>
                  <a:schemeClr val="accent1">
                    <a:lumMod val="75000"/>
                  </a:schemeClr>
                </a:solidFill>
              </a:rPr>
              <a:t>Information Management and (Information) Technology </a:t>
            </a:r>
            <a:r>
              <a:rPr lang="en-GB" sz="3200" b="1" dirty="0" smtClean="0">
                <a:solidFill>
                  <a:schemeClr val="accent1">
                    <a:lumMod val="75000"/>
                  </a:schemeClr>
                </a:solidFill>
              </a:rPr>
              <a:t>(SC-IMT</a:t>
            </a:r>
            <a:r>
              <a:rPr lang="fr-CH" sz="3200" b="1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fr-CH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752600"/>
            <a:ext cx="68580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b="1" baseline="0" dirty="0" smtClean="0"/>
              <a:t>Key elements of its </a:t>
            </a:r>
            <a:r>
              <a:rPr lang="en-GB" b="1" baseline="0" dirty="0" err="1" smtClean="0"/>
              <a:t>ToR</a:t>
            </a:r>
            <a:endParaRPr lang="en-GB" b="1" baseline="0" dirty="0" smtClean="0"/>
          </a:p>
          <a:p>
            <a:r>
              <a:rPr lang="en-GB" dirty="0" smtClean="0"/>
              <a:t>Information life cycle management</a:t>
            </a:r>
          </a:p>
          <a:p>
            <a:r>
              <a:rPr lang="en-GB" dirty="0" smtClean="0"/>
              <a:t>Data representation and standards</a:t>
            </a:r>
          </a:p>
          <a:p>
            <a:r>
              <a:rPr lang="en-GB" dirty="0" smtClean="0"/>
              <a:t>Metadata management</a:t>
            </a:r>
          </a:p>
          <a:p>
            <a:r>
              <a:rPr lang="en-GB" dirty="0" smtClean="0"/>
              <a:t>Operations and security</a:t>
            </a:r>
          </a:p>
          <a:p>
            <a:r>
              <a:rPr lang="en-GB" dirty="0" smtClean="0"/>
              <a:t>Evolution of technology and user requirements</a:t>
            </a:r>
          </a:p>
          <a:p>
            <a:r>
              <a:rPr lang="en-GB" dirty="0" smtClean="0"/>
              <a:t>Quality Assurance</a:t>
            </a:r>
          </a:p>
        </p:txBody>
      </p:sp>
    </p:spTree>
    <p:extLst>
      <p:ext uri="{BB962C8B-B14F-4D97-AF65-F5344CB8AC3E}">
        <p14:creationId xmlns:p14="http://schemas.microsoft.com/office/powerpoint/2010/main" val="314991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H" dirty="0" smtClean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fr-CH" baseline="0" dirty="0" smtClean="0">
                <a:solidFill>
                  <a:schemeClr val="accent1">
                    <a:lumMod val="75000"/>
                  </a:schemeClr>
                </a:solidFill>
              </a:rPr>
              <a:t> more agile ET </a:t>
            </a:r>
            <a:r>
              <a:rPr lang="fr-CH" baseline="0" dirty="0" err="1" smtClean="0">
                <a:solidFill>
                  <a:schemeClr val="accent1">
                    <a:lumMod val="75000"/>
                  </a:schemeClr>
                </a:solidFill>
              </a:rPr>
              <a:t>working</a:t>
            </a:r>
            <a:r>
              <a:rPr lang="fr-CH" baseline="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CH" baseline="0" dirty="0" err="1" smtClean="0">
                <a:solidFill>
                  <a:schemeClr val="accent1">
                    <a:lumMod val="75000"/>
                  </a:schemeClr>
                </a:solidFill>
              </a:rPr>
              <a:t>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err="1" smtClean="0"/>
              <a:t>Fewer</a:t>
            </a:r>
            <a:r>
              <a:rPr lang="fr-CH" dirty="0" smtClean="0"/>
              <a:t> </a:t>
            </a:r>
            <a:r>
              <a:rPr lang="fr-CH" dirty="0" err="1" smtClean="0"/>
              <a:t>ETs</a:t>
            </a:r>
            <a:r>
              <a:rPr lang="fr-CH" dirty="0" smtClean="0"/>
              <a:t>, </a:t>
            </a:r>
            <a:r>
              <a:rPr lang="fr-CH" dirty="0" err="1" smtClean="0"/>
              <a:t>dynamic</a:t>
            </a:r>
            <a:r>
              <a:rPr lang="fr-CH" dirty="0" smtClean="0"/>
              <a:t> </a:t>
            </a:r>
            <a:r>
              <a:rPr lang="fr-CH" dirty="0" err="1" smtClean="0"/>
              <a:t>TTs</a:t>
            </a:r>
            <a:endParaRPr lang="fr-CH" dirty="0" smtClean="0"/>
          </a:p>
          <a:p>
            <a:r>
              <a:rPr lang="fr-CH" dirty="0" err="1" smtClean="0"/>
              <a:t>Competence-based</a:t>
            </a:r>
            <a:r>
              <a:rPr lang="fr-CH" dirty="0" smtClean="0"/>
              <a:t> </a:t>
            </a:r>
            <a:r>
              <a:rPr lang="fr-CH" dirty="0"/>
              <a:t>nomination by </a:t>
            </a:r>
            <a:r>
              <a:rPr lang="fr-CH" dirty="0" err="1" smtClean="0"/>
              <a:t>PRs</a:t>
            </a:r>
            <a:endParaRPr lang="fr-CH" dirty="0"/>
          </a:p>
          <a:p>
            <a:r>
              <a:rPr lang="fr-CH" dirty="0" smtClean="0"/>
              <a:t>ET chair and </a:t>
            </a:r>
            <a:r>
              <a:rPr lang="fr-CH" dirty="0" err="1" smtClean="0"/>
              <a:t>co</a:t>
            </a:r>
            <a:r>
              <a:rPr lang="fr-CH" dirty="0" smtClean="0"/>
              <a:t>-chairs </a:t>
            </a:r>
            <a:r>
              <a:rPr lang="fr-CH" dirty="0" err="1" smtClean="0"/>
              <a:t>carefully</a:t>
            </a:r>
            <a:r>
              <a:rPr lang="fr-CH" dirty="0" smtClean="0"/>
              <a:t> </a:t>
            </a:r>
            <a:r>
              <a:rPr lang="fr-CH" dirty="0" err="1"/>
              <a:t>selected</a:t>
            </a:r>
            <a:r>
              <a:rPr lang="fr-CH" dirty="0"/>
              <a:t> </a:t>
            </a:r>
            <a:endParaRPr lang="fr-CH" dirty="0" smtClean="0"/>
          </a:p>
          <a:p>
            <a:r>
              <a:rPr lang="fr-CH" dirty="0" err="1" smtClean="0"/>
              <a:t>Regional</a:t>
            </a:r>
            <a:r>
              <a:rPr lang="fr-CH" dirty="0" smtClean="0"/>
              <a:t> and </a:t>
            </a:r>
            <a:r>
              <a:rPr lang="fr-CH" dirty="0" err="1" smtClean="0"/>
              <a:t>gender</a:t>
            </a:r>
            <a:r>
              <a:rPr lang="fr-CH" dirty="0" smtClean="0"/>
              <a:t> balance</a:t>
            </a:r>
          </a:p>
          <a:p>
            <a:r>
              <a:rPr lang="fr-CH" dirty="0" err="1" smtClean="0"/>
              <a:t>Increase</a:t>
            </a:r>
            <a:r>
              <a:rPr lang="fr-CH" dirty="0" smtClean="0"/>
              <a:t> </a:t>
            </a:r>
            <a:r>
              <a:rPr lang="fr-CH" dirty="0" err="1" smtClean="0"/>
              <a:t>involvement</a:t>
            </a:r>
            <a:r>
              <a:rPr lang="fr-CH" dirty="0" smtClean="0"/>
              <a:t> of </a:t>
            </a:r>
            <a:r>
              <a:rPr lang="fr-CH" dirty="0" err="1" smtClean="0"/>
              <a:t>developing</a:t>
            </a:r>
            <a:r>
              <a:rPr lang="fr-CH" dirty="0" smtClean="0"/>
              <a:t> countries</a:t>
            </a:r>
            <a:endParaRPr lang="fr-CH" dirty="0" smtClean="0"/>
          </a:p>
          <a:p>
            <a:r>
              <a:rPr lang="fr-CH" dirty="0" err="1" smtClean="0"/>
              <a:t>Activeness</a:t>
            </a:r>
            <a:r>
              <a:rPr lang="fr-CH" dirty="0" smtClean="0"/>
              <a:t> of experts, a factor to </a:t>
            </a:r>
            <a:r>
              <a:rPr lang="fr-CH" dirty="0" err="1" smtClean="0"/>
              <a:t>be</a:t>
            </a:r>
            <a:r>
              <a:rPr lang="fr-CH" dirty="0" smtClean="0"/>
              <a:t> </a:t>
            </a:r>
            <a:r>
              <a:rPr lang="fr-CH" dirty="0" err="1" smtClean="0"/>
              <a:t>considered</a:t>
            </a:r>
            <a:r>
              <a:rPr lang="fr-CH" dirty="0" smtClean="0"/>
              <a:t> </a:t>
            </a:r>
            <a:r>
              <a:rPr lang="fr-CH" dirty="0" err="1" smtClean="0"/>
              <a:t>when</a:t>
            </a:r>
            <a:r>
              <a:rPr lang="fr-CH" dirty="0" smtClean="0"/>
              <a:t> </a:t>
            </a:r>
            <a:r>
              <a:rPr lang="fr-CH" dirty="0" err="1" smtClean="0"/>
              <a:t>providing</a:t>
            </a:r>
            <a:r>
              <a:rPr lang="fr-CH" dirty="0" smtClean="0"/>
              <a:t> </a:t>
            </a:r>
            <a:r>
              <a:rPr lang="fr-CH" dirty="0" err="1" smtClean="0"/>
              <a:t>travel</a:t>
            </a:r>
            <a:r>
              <a:rPr lang="fr-CH" dirty="0" smtClean="0"/>
              <a:t> support</a:t>
            </a:r>
          </a:p>
        </p:txBody>
      </p:sp>
    </p:spTree>
    <p:extLst>
      <p:ext uri="{BB962C8B-B14F-4D97-AF65-F5344CB8AC3E}">
        <p14:creationId xmlns:p14="http://schemas.microsoft.com/office/powerpoint/2010/main" val="49600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chemeClr val="accent1">
                    <a:lumMod val="75000"/>
                  </a:schemeClr>
                </a:solidFill>
              </a:rPr>
              <a:t>Conceptual Structures of Teams</a:t>
            </a:r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2971800"/>
            <a:ext cx="1676400" cy="3429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Expert Pool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Nominated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Ex-officio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Invited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…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GB" dirty="0">
              <a:solidFill>
                <a:schemeClr val="tx1"/>
              </a:solidFill>
            </a:endParaRPr>
          </a:p>
          <a:p>
            <a:pPr algn="ctr"/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3938047" y="1295400"/>
            <a:ext cx="1676400" cy="1447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Management Team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Chair/Co chairs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Thematic Leads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67000" y="3124200"/>
            <a:ext cx="1371600" cy="609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Thematic Lead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42847" y="3124200"/>
            <a:ext cx="1371600" cy="609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Thematic </a:t>
            </a:r>
            <a:r>
              <a:rPr lang="en-GB" dirty="0" smtClean="0">
                <a:solidFill>
                  <a:schemeClr val="tx1"/>
                </a:solidFill>
              </a:rPr>
              <a:t>Lead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58000" y="3124200"/>
            <a:ext cx="1371600" cy="609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Thematic </a:t>
            </a:r>
            <a:r>
              <a:rPr lang="en-GB" dirty="0" smtClean="0">
                <a:solidFill>
                  <a:schemeClr val="tx1"/>
                </a:solidFill>
              </a:rPr>
              <a:t>Lead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Minus 9"/>
          <p:cNvSpPr/>
          <p:nvPr/>
        </p:nvSpPr>
        <p:spPr>
          <a:xfrm>
            <a:off x="5867400" y="3429000"/>
            <a:ext cx="76200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Minus 10"/>
          <p:cNvSpPr/>
          <p:nvPr/>
        </p:nvSpPr>
        <p:spPr>
          <a:xfrm>
            <a:off x="6050280" y="3428999"/>
            <a:ext cx="45719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Minus 11"/>
          <p:cNvSpPr/>
          <p:nvPr/>
        </p:nvSpPr>
        <p:spPr>
          <a:xfrm>
            <a:off x="6248400" y="3429000"/>
            <a:ext cx="76200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/>
          <p:cNvSpPr/>
          <p:nvPr/>
        </p:nvSpPr>
        <p:spPr>
          <a:xfrm>
            <a:off x="2619866" y="4038600"/>
            <a:ext cx="1295400" cy="2209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Invited from expert pool</a:t>
            </a:r>
            <a:endParaRPr lang="en-GB" dirty="0">
              <a:solidFill>
                <a:schemeClr val="tx1"/>
              </a:solidFill>
            </a:endParaRPr>
          </a:p>
          <a:p>
            <a:pPr algn="ctr"/>
            <a:endParaRPr lang="en-GB" dirty="0"/>
          </a:p>
        </p:txBody>
      </p:sp>
      <p:sp>
        <p:nvSpPr>
          <p:cNvPr id="15" name="Rectangle 14"/>
          <p:cNvSpPr/>
          <p:nvPr/>
        </p:nvSpPr>
        <p:spPr>
          <a:xfrm>
            <a:off x="4280947" y="4038600"/>
            <a:ext cx="1295400" cy="2209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Invited from expert pool</a:t>
            </a:r>
          </a:p>
          <a:p>
            <a:pPr algn="ctr"/>
            <a:endParaRPr lang="en-GB" dirty="0"/>
          </a:p>
        </p:txBody>
      </p:sp>
      <p:sp>
        <p:nvSpPr>
          <p:cNvPr id="16" name="Rectangle 15"/>
          <p:cNvSpPr/>
          <p:nvPr/>
        </p:nvSpPr>
        <p:spPr>
          <a:xfrm>
            <a:off x="6858000" y="4053526"/>
            <a:ext cx="1295400" cy="2209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Invited from expert pool</a:t>
            </a:r>
          </a:p>
          <a:p>
            <a:pPr algn="ctr"/>
            <a:endParaRPr lang="en-GB" dirty="0"/>
          </a:p>
        </p:txBody>
      </p:sp>
      <p:sp>
        <p:nvSpPr>
          <p:cNvPr id="17" name="Minus 16"/>
          <p:cNvSpPr/>
          <p:nvPr/>
        </p:nvSpPr>
        <p:spPr>
          <a:xfrm>
            <a:off x="5928216" y="4953000"/>
            <a:ext cx="139703" cy="4572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Minus 17"/>
          <p:cNvSpPr/>
          <p:nvPr/>
        </p:nvSpPr>
        <p:spPr>
          <a:xfrm>
            <a:off x="6111097" y="4952999"/>
            <a:ext cx="83820" cy="4572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Minus 18"/>
          <p:cNvSpPr/>
          <p:nvPr/>
        </p:nvSpPr>
        <p:spPr>
          <a:xfrm>
            <a:off x="6309216" y="4953000"/>
            <a:ext cx="139703" cy="4572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854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Four working areas with contribution to Technical Regulations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2743200" cy="4525963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Information</a:t>
            </a:r>
            <a:r>
              <a:rPr lang="en-GB" baseline="0" dirty="0" smtClean="0"/>
              <a:t> Life Cycle Management</a:t>
            </a:r>
          </a:p>
          <a:p>
            <a:pPr marL="514350" indent="-514350">
              <a:buFont typeface="+mj-lt"/>
              <a:buAutoNum type="arabicPeriod"/>
            </a:pPr>
            <a:r>
              <a:rPr lang="en-GB" baseline="0" dirty="0" smtClean="0"/>
              <a:t>Data and Metadata Standards</a:t>
            </a:r>
          </a:p>
          <a:p>
            <a:pPr marL="514350" indent="-514350">
              <a:buFont typeface="+mj-lt"/>
              <a:buAutoNum type="arabicPeriod"/>
            </a:pPr>
            <a:r>
              <a:rPr lang="en-GB" baseline="0" dirty="0" smtClean="0"/>
              <a:t>WIS Evolution,</a:t>
            </a:r>
            <a:r>
              <a:rPr lang="en-GB" dirty="0" smtClean="0"/>
              <a:t>  Operation and </a:t>
            </a:r>
            <a:r>
              <a:rPr lang="en-GB" baseline="0" dirty="0" smtClean="0"/>
              <a:t>Monitoring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Quality management Systems</a:t>
            </a:r>
            <a:endParaRPr lang="en-GB" baseline="0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334000" y="1600200"/>
            <a:ext cx="3200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Manual on WIS (M. on GTS)</a:t>
            </a:r>
          </a:p>
          <a:p>
            <a:endParaRPr lang="en-GB" dirty="0" smtClean="0"/>
          </a:p>
          <a:p>
            <a:r>
              <a:rPr lang="en-GB" dirty="0" smtClean="0"/>
              <a:t>Guide to WIS </a:t>
            </a:r>
          </a:p>
          <a:p>
            <a:endParaRPr lang="en-GB" dirty="0" smtClean="0"/>
          </a:p>
          <a:p>
            <a:r>
              <a:rPr lang="en-GB" dirty="0" smtClean="0"/>
              <a:t>Manual on Codes</a:t>
            </a:r>
          </a:p>
          <a:p>
            <a:endParaRPr lang="en-GB" dirty="0" smtClean="0"/>
          </a:p>
          <a:p>
            <a:r>
              <a:rPr lang="en-GB" dirty="0" smtClean="0"/>
              <a:t>WIS monitoring reports</a:t>
            </a:r>
          </a:p>
          <a:p>
            <a:r>
              <a:rPr lang="en-GB" dirty="0" smtClean="0"/>
              <a:t>Guide to IT Security</a:t>
            </a:r>
          </a:p>
          <a:p>
            <a:r>
              <a:rPr lang="en-GB" dirty="0" smtClean="0"/>
              <a:t>Tech </a:t>
            </a:r>
            <a:r>
              <a:rPr lang="en-GB" dirty="0" err="1" smtClean="0"/>
              <a:t>Reg</a:t>
            </a:r>
            <a:r>
              <a:rPr lang="en-GB" dirty="0" smtClean="0"/>
              <a:t> 49 Vol. VII QM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2819400" y="1828800"/>
            <a:ext cx="25146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2819400" y="2133600"/>
            <a:ext cx="2514600" cy="1447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857500" y="2971800"/>
            <a:ext cx="24765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3048000" y="2133600"/>
            <a:ext cx="2286000" cy="2286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3048000" y="4419600"/>
            <a:ext cx="22860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3048000" y="2971800"/>
            <a:ext cx="2286000" cy="1524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2857500" y="2133600"/>
            <a:ext cx="2476500" cy="6487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048000" y="4495800"/>
            <a:ext cx="22860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2857500" y="1983260"/>
            <a:ext cx="2476500" cy="9885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048000" y="5410200"/>
            <a:ext cx="2286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3048000" y="4572000"/>
            <a:ext cx="2286000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2857500" y="2971800"/>
            <a:ext cx="2476500" cy="1371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53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chemeClr val="accent1">
                    <a:lumMod val="75000"/>
                  </a:schemeClr>
                </a:solidFill>
              </a:rPr>
              <a:t>WA1 – Editorial </a:t>
            </a:r>
            <a:r>
              <a:rPr lang="fr-CH" b="1" dirty="0" err="1" smtClean="0">
                <a:solidFill>
                  <a:schemeClr val="accent1">
                    <a:lumMod val="75000"/>
                  </a:schemeClr>
                </a:solidFill>
              </a:rPr>
              <a:t>Board</a:t>
            </a:r>
            <a:r>
              <a:rPr lang="fr-CH" b="1" dirty="0" smtClean="0">
                <a:solidFill>
                  <a:schemeClr val="accent1">
                    <a:lumMod val="75000"/>
                  </a:schemeClr>
                </a:solidFill>
              </a:rPr>
              <a:t> on Information Life Cycle Management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876800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en-US" sz="2200" dirty="0" smtClean="0">
                <a:solidFill>
                  <a:prstClr val="black"/>
                </a:solidFill>
              </a:rPr>
              <a:t>Supervise </a:t>
            </a:r>
            <a:r>
              <a:rPr lang="en-US" sz="2200" dirty="0">
                <a:solidFill>
                  <a:prstClr val="black"/>
                </a:solidFill>
              </a:rPr>
              <a:t>technical regulations amendments related to </a:t>
            </a:r>
            <a:r>
              <a:rPr lang="en-US" sz="2200" b="1" dirty="0">
                <a:solidFill>
                  <a:prstClr val="black"/>
                </a:solidFill>
              </a:rPr>
              <a:t>Information Management </a:t>
            </a:r>
            <a:r>
              <a:rPr lang="en-US" sz="2200" dirty="0">
                <a:solidFill>
                  <a:prstClr val="black"/>
                </a:solidFill>
              </a:rPr>
              <a:t>in the following areas</a:t>
            </a:r>
            <a:r>
              <a:rPr lang="en-US" sz="2200" dirty="0" smtClean="0">
                <a:solidFill>
                  <a:prstClr val="black"/>
                </a:solidFill>
              </a:rPr>
              <a:t>:</a:t>
            </a:r>
            <a:endParaRPr lang="en-US" sz="1500" dirty="0">
              <a:solidFill>
                <a:prstClr val="black"/>
              </a:solidFill>
            </a:endParaRPr>
          </a:p>
          <a:p>
            <a:pPr lvl="0"/>
            <a:r>
              <a:rPr lang="en-US" sz="2600" b="1" dirty="0">
                <a:solidFill>
                  <a:prstClr val="black"/>
                </a:solidFill>
              </a:rPr>
              <a:t>Creation </a:t>
            </a:r>
            <a:r>
              <a:rPr lang="en-US" sz="2600" dirty="0">
                <a:solidFill>
                  <a:prstClr val="black"/>
                </a:solidFill>
              </a:rPr>
              <a:t>to provide usable data (standards, documentation) by </a:t>
            </a:r>
          </a:p>
          <a:p>
            <a:pPr lvl="1"/>
            <a:r>
              <a:rPr lang="en-US" sz="1900" dirty="0">
                <a:solidFill>
                  <a:srgbClr val="FF0000"/>
                </a:solidFill>
              </a:rPr>
              <a:t>data collection </a:t>
            </a:r>
            <a:r>
              <a:rPr lang="en-US" sz="1900" dirty="0">
                <a:solidFill>
                  <a:prstClr val="black"/>
                </a:solidFill>
              </a:rPr>
              <a:t>(including observation reporting practices)  </a:t>
            </a:r>
          </a:p>
          <a:p>
            <a:pPr lvl="1"/>
            <a:r>
              <a:rPr lang="en-US" sz="1900" dirty="0">
                <a:solidFill>
                  <a:srgbClr val="FF0000"/>
                </a:solidFill>
              </a:rPr>
              <a:t>data processing </a:t>
            </a:r>
            <a:r>
              <a:rPr lang="en-US" sz="1900" dirty="0">
                <a:solidFill>
                  <a:prstClr val="black"/>
                </a:solidFill>
              </a:rPr>
              <a:t>(analysis, forecast, user products or services) </a:t>
            </a:r>
          </a:p>
          <a:p>
            <a:pPr lvl="1"/>
            <a:r>
              <a:rPr lang="en-US" sz="1900" b="1" dirty="0">
                <a:solidFill>
                  <a:srgbClr val="FF0000"/>
                </a:solidFill>
              </a:rPr>
              <a:t>data rescue</a:t>
            </a:r>
            <a:r>
              <a:rPr lang="en-US" sz="1900" b="1" dirty="0">
                <a:solidFill>
                  <a:prstClr val="black"/>
                </a:solidFill>
              </a:rPr>
              <a:t> </a:t>
            </a:r>
            <a:r>
              <a:rPr lang="en-US" sz="1900" dirty="0">
                <a:solidFill>
                  <a:prstClr val="black"/>
                </a:solidFill>
              </a:rPr>
              <a:t>(recovery of data from various media and sources)</a:t>
            </a:r>
            <a:endParaRPr lang="en-US" sz="1900" b="1" dirty="0">
              <a:solidFill>
                <a:prstClr val="black"/>
              </a:solidFill>
            </a:endParaRPr>
          </a:p>
          <a:p>
            <a:pPr lvl="0"/>
            <a:r>
              <a:rPr lang="en-US" sz="2600" b="1" dirty="0">
                <a:solidFill>
                  <a:prstClr val="black"/>
                </a:solidFill>
              </a:rPr>
              <a:t>Sharing </a:t>
            </a:r>
            <a:r>
              <a:rPr lang="en-US" sz="2600" dirty="0">
                <a:solidFill>
                  <a:prstClr val="black"/>
                </a:solidFill>
              </a:rPr>
              <a:t>by making information</a:t>
            </a:r>
          </a:p>
          <a:p>
            <a:pPr lvl="1"/>
            <a:r>
              <a:rPr lang="en-US" sz="1900" dirty="0">
                <a:solidFill>
                  <a:srgbClr val="FF0000"/>
                </a:solidFill>
              </a:rPr>
              <a:t>Discoverable</a:t>
            </a:r>
            <a:r>
              <a:rPr lang="en-US" sz="1900" dirty="0">
                <a:solidFill>
                  <a:prstClr val="black"/>
                </a:solidFill>
              </a:rPr>
              <a:t> (user to be able to easily find the data they need)</a:t>
            </a:r>
          </a:p>
          <a:p>
            <a:pPr lvl="1"/>
            <a:r>
              <a:rPr lang="en-US" sz="1900" dirty="0">
                <a:solidFill>
                  <a:srgbClr val="FF0000"/>
                </a:solidFill>
              </a:rPr>
              <a:t>Accessible</a:t>
            </a:r>
            <a:r>
              <a:rPr lang="en-US" sz="1900" dirty="0">
                <a:solidFill>
                  <a:prstClr val="black"/>
                </a:solidFill>
              </a:rPr>
              <a:t> (user to be able to retrieve the data according to policy restrictions)</a:t>
            </a:r>
          </a:p>
          <a:p>
            <a:pPr lvl="0"/>
            <a:r>
              <a:rPr lang="en-US" sz="2600" b="1" dirty="0" smtClean="0">
                <a:solidFill>
                  <a:prstClr val="black"/>
                </a:solidFill>
              </a:rPr>
              <a:t>Use</a:t>
            </a:r>
            <a:endParaRPr lang="en-US" sz="2600" dirty="0" smtClean="0">
              <a:solidFill>
                <a:prstClr val="black"/>
              </a:solidFill>
            </a:endParaRPr>
          </a:p>
          <a:p>
            <a:pPr lvl="1"/>
            <a:r>
              <a:rPr lang="en-US" sz="1900" dirty="0">
                <a:solidFill>
                  <a:prstClr val="black"/>
                </a:solidFill>
              </a:rPr>
              <a:t>tracking use, user requirements and data policies</a:t>
            </a:r>
          </a:p>
          <a:p>
            <a:pPr lvl="0"/>
            <a:r>
              <a:rPr lang="en-US" sz="2600" b="1" dirty="0">
                <a:solidFill>
                  <a:prstClr val="black"/>
                </a:solidFill>
              </a:rPr>
              <a:t>Archive</a:t>
            </a:r>
          </a:p>
          <a:p>
            <a:pPr lvl="1"/>
            <a:r>
              <a:rPr lang="en-US" sz="1900" dirty="0">
                <a:solidFill>
                  <a:prstClr val="black"/>
                </a:solidFill>
              </a:rPr>
              <a:t>Ensure </a:t>
            </a:r>
            <a:r>
              <a:rPr lang="en-US" sz="1900" dirty="0">
                <a:solidFill>
                  <a:srgbClr val="FF0000"/>
                </a:solidFill>
              </a:rPr>
              <a:t>long time preservation</a:t>
            </a:r>
            <a:r>
              <a:rPr lang="en-US" sz="1900" dirty="0">
                <a:solidFill>
                  <a:prstClr val="black"/>
                </a:solidFill>
              </a:rPr>
              <a:t>, accessibility and usability of information</a:t>
            </a:r>
          </a:p>
          <a:p>
            <a:pPr lvl="0"/>
            <a:r>
              <a:rPr lang="en-US" sz="2600" b="1" dirty="0">
                <a:solidFill>
                  <a:prstClr val="black"/>
                </a:solidFill>
              </a:rPr>
              <a:t>Dispose</a:t>
            </a:r>
          </a:p>
          <a:p>
            <a:pPr lvl="1"/>
            <a:r>
              <a:rPr lang="en-US" sz="1900" dirty="0">
                <a:solidFill>
                  <a:prstClr val="black"/>
                </a:solidFill>
              </a:rPr>
              <a:t>Policies </a:t>
            </a:r>
            <a:r>
              <a:rPr lang="en-US" sz="1900" dirty="0" smtClean="0">
                <a:solidFill>
                  <a:prstClr val="black"/>
                </a:solidFill>
              </a:rPr>
              <a:t>for </a:t>
            </a:r>
            <a:r>
              <a:rPr lang="en-US" sz="1900" dirty="0" smtClean="0">
                <a:solidFill>
                  <a:srgbClr val="FF0000"/>
                </a:solidFill>
              </a:rPr>
              <a:t>information disposal  </a:t>
            </a:r>
            <a:endParaRPr 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84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chemeClr val="accent1">
                    <a:lumMod val="75000"/>
                  </a:schemeClr>
                </a:solidFill>
              </a:rPr>
              <a:t>WA2 - Data and </a:t>
            </a:r>
            <a:r>
              <a:rPr lang="fr-CH" b="1" dirty="0" err="1" smtClean="0">
                <a:solidFill>
                  <a:schemeClr val="accent1">
                    <a:lumMod val="75000"/>
                  </a:schemeClr>
                </a:solidFill>
              </a:rPr>
              <a:t>Metadata</a:t>
            </a:r>
            <a:r>
              <a:rPr lang="fr-CH" b="1" dirty="0" smtClean="0">
                <a:solidFill>
                  <a:schemeClr val="accent1">
                    <a:lumMod val="75000"/>
                  </a:schemeClr>
                </a:solidFill>
              </a:rPr>
              <a:t> Standards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08113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fr-CH" b="1" dirty="0" smtClean="0"/>
              <a:t>ET – Data Standards </a:t>
            </a:r>
          </a:p>
          <a:p>
            <a:pPr lvl="1"/>
            <a:r>
              <a:rPr lang="fr-CH" dirty="0" smtClean="0"/>
              <a:t>TDCF</a:t>
            </a:r>
            <a:r>
              <a:rPr lang="fr-CH" baseline="0" dirty="0" smtClean="0"/>
              <a:t> &amp; TAC</a:t>
            </a:r>
          </a:p>
          <a:p>
            <a:pPr lvl="1"/>
            <a:r>
              <a:rPr lang="en-US" dirty="0" smtClean="0"/>
              <a:t>Data standards based </a:t>
            </a:r>
            <a:r>
              <a:rPr lang="en-US" dirty="0"/>
              <a:t>on data </a:t>
            </a:r>
            <a:r>
              <a:rPr lang="en-US" dirty="0" smtClean="0"/>
              <a:t>model (XML)</a:t>
            </a:r>
            <a:endParaRPr lang="en-US" dirty="0"/>
          </a:p>
          <a:p>
            <a:pPr lvl="1"/>
            <a:r>
              <a:rPr lang="en-US" dirty="0" smtClean="0"/>
              <a:t>Data standards based </a:t>
            </a:r>
            <a:r>
              <a:rPr lang="en-US" dirty="0"/>
              <a:t>on CF conventions</a:t>
            </a:r>
          </a:p>
          <a:p>
            <a:pPr lvl="1"/>
            <a:r>
              <a:rPr lang="en-US" dirty="0" smtClean="0"/>
              <a:t>Aviation XML</a:t>
            </a:r>
          </a:p>
          <a:p>
            <a:pPr lvl="1"/>
            <a:r>
              <a:rPr lang="en-US" dirty="0" smtClean="0"/>
              <a:t>NFP on </a:t>
            </a:r>
            <a:r>
              <a:rPr lang="en-US" dirty="0" smtClean="0"/>
              <a:t>Data Rep. </a:t>
            </a:r>
            <a:r>
              <a:rPr lang="en-US" dirty="0" smtClean="0"/>
              <a:t>ex officio members</a:t>
            </a:r>
            <a:endParaRPr lang="en-US" dirty="0"/>
          </a:p>
          <a:p>
            <a:r>
              <a:rPr lang="fr-CH" b="1" dirty="0" smtClean="0"/>
              <a:t>ET – </a:t>
            </a:r>
            <a:r>
              <a:rPr lang="fr-CH" b="1" dirty="0" err="1" smtClean="0"/>
              <a:t>Metadata</a:t>
            </a:r>
            <a:r>
              <a:rPr lang="fr-CH" b="1" dirty="0" smtClean="0"/>
              <a:t> Standards</a:t>
            </a:r>
          </a:p>
          <a:p>
            <a:pPr lvl="1"/>
            <a:r>
              <a:rPr lang="fr-CH" dirty="0" smtClean="0"/>
              <a:t>WIS </a:t>
            </a:r>
            <a:r>
              <a:rPr lang="fr-CH" dirty="0" err="1" smtClean="0"/>
              <a:t>Metadata</a:t>
            </a:r>
            <a:r>
              <a:rPr lang="fr-CH" dirty="0" smtClean="0"/>
              <a:t> </a:t>
            </a:r>
          </a:p>
          <a:p>
            <a:pPr lvl="1"/>
            <a:r>
              <a:rPr lang="fr-CH" dirty="0" smtClean="0"/>
              <a:t>WIGOS </a:t>
            </a:r>
            <a:r>
              <a:rPr lang="fr-CH" dirty="0" err="1" smtClean="0"/>
              <a:t>Metadata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25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chemeClr val="accent1">
                    <a:lumMod val="75000"/>
                  </a:schemeClr>
                </a:solidFill>
              </a:rPr>
              <a:t>WA3 - WIS Evolution</a:t>
            </a:r>
            <a:br>
              <a:rPr lang="en-GB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GB" b="1" dirty="0" smtClean="0">
                <a:solidFill>
                  <a:schemeClr val="accent1">
                    <a:lumMod val="75000"/>
                  </a:schemeClr>
                </a:solidFill>
              </a:rPr>
              <a:t>and Operational </a:t>
            </a:r>
            <a:r>
              <a:rPr lang="en-GB" b="1" baseline="0" dirty="0" smtClean="0">
                <a:solidFill>
                  <a:schemeClr val="accent1">
                    <a:lumMod val="75000"/>
                  </a:schemeClr>
                </a:solidFill>
              </a:rPr>
              <a:t>Monitoring</a:t>
            </a:r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b="1" dirty="0" smtClean="0"/>
              <a:t>ET - Evolution of WIS</a:t>
            </a:r>
          </a:p>
          <a:p>
            <a:pPr lvl="1"/>
            <a:r>
              <a:rPr lang="en-GB" dirty="0" smtClean="0"/>
              <a:t>Managing user requirements</a:t>
            </a:r>
          </a:p>
          <a:p>
            <a:pPr lvl="1"/>
            <a:r>
              <a:rPr lang="en-GB" dirty="0" smtClean="0"/>
              <a:t>Managing </a:t>
            </a:r>
            <a:r>
              <a:rPr lang="en-GB" dirty="0" smtClean="0"/>
              <a:t>development of WIS</a:t>
            </a:r>
            <a:endParaRPr lang="en-GB" dirty="0" smtClean="0"/>
          </a:p>
          <a:p>
            <a:pPr lvl="1"/>
            <a:r>
              <a:rPr lang="en-GB" dirty="0" smtClean="0"/>
              <a:t>Managing adoption of new technologies</a:t>
            </a:r>
          </a:p>
          <a:p>
            <a:pPr lvl="1"/>
            <a:r>
              <a:rPr lang="en-GB" dirty="0" smtClean="0"/>
              <a:t>Managing interoperability with partner system, e.g. ODIS, </a:t>
            </a:r>
            <a:r>
              <a:rPr lang="en-GB" dirty="0" err="1" smtClean="0"/>
              <a:t>hydroinfo</a:t>
            </a:r>
            <a:r>
              <a:rPr lang="en-GB" dirty="0" smtClean="0"/>
              <a:t>  systems, SWIM, </a:t>
            </a:r>
            <a:r>
              <a:rPr lang="en-GB" dirty="0" err="1" smtClean="0"/>
              <a:t>etc</a:t>
            </a:r>
            <a:endParaRPr lang="en-GB" dirty="0" smtClean="0"/>
          </a:p>
          <a:p>
            <a:pPr lvl="0"/>
            <a:r>
              <a:rPr lang="en-GB" b="1" dirty="0" smtClean="0"/>
              <a:t>ET - Operation and Monitoring</a:t>
            </a:r>
          </a:p>
          <a:p>
            <a:pPr lvl="1"/>
            <a:r>
              <a:rPr lang="en-GB" dirty="0" smtClean="0"/>
              <a:t>Coordination of WIS centre operation</a:t>
            </a:r>
          </a:p>
          <a:p>
            <a:pPr lvl="1"/>
            <a:r>
              <a:rPr lang="en-GB" dirty="0" smtClean="0"/>
              <a:t>Monitoring availability of WIS centres</a:t>
            </a:r>
          </a:p>
          <a:p>
            <a:pPr lvl="1"/>
            <a:r>
              <a:rPr lang="en-GB" dirty="0" smtClean="0"/>
              <a:t>Monitoring Effectiveness</a:t>
            </a:r>
            <a:r>
              <a:rPr lang="en-GB" baseline="0" dirty="0" smtClean="0"/>
              <a:t> and efficiency of WMO</a:t>
            </a:r>
            <a:r>
              <a:rPr lang="en-GB" dirty="0" smtClean="0"/>
              <a:t> data exchange</a:t>
            </a:r>
          </a:p>
          <a:p>
            <a:pPr lvl="1"/>
            <a:r>
              <a:rPr lang="en-GB" dirty="0" smtClean="0"/>
              <a:t>Maintaining competence matrix</a:t>
            </a:r>
          </a:p>
          <a:p>
            <a:pPr lvl="1"/>
            <a:r>
              <a:rPr lang="en-GB" dirty="0" smtClean="0"/>
              <a:t>Resolving operational incidents</a:t>
            </a:r>
          </a:p>
          <a:p>
            <a:pPr lvl="1"/>
            <a:r>
              <a:rPr lang="en-GB" dirty="0" smtClean="0"/>
              <a:t>Providing guidance on IT security</a:t>
            </a:r>
          </a:p>
          <a:p>
            <a:pPr marL="457200" lvl="1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11070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chemeClr val="accent1">
                    <a:lumMod val="75000"/>
                  </a:schemeClr>
                </a:solidFill>
              </a:rPr>
              <a:t>Supporting working </a:t>
            </a:r>
            <a:r>
              <a:rPr lang="en-GB" b="1" dirty="0" err="1" smtClean="0">
                <a:solidFill>
                  <a:schemeClr val="accent1">
                    <a:lumMod val="75000"/>
                  </a:schemeClr>
                </a:solidFill>
              </a:rPr>
              <a:t>arragements</a:t>
            </a:r>
            <a:r>
              <a:rPr lang="en-GB" b="1" baseline="0" dirty="0" smtClean="0">
                <a:solidFill>
                  <a:schemeClr val="accent1">
                    <a:lumMod val="75000"/>
                  </a:schemeClr>
                </a:solidFill>
              </a:rPr>
              <a:t> for WIS operation</a:t>
            </a:r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Network</a:t>
            </a:r>
            <a:r>
              <a:rPr lang="en-GB" sz="2800" baseline="0" dirty="0" smtClean="0"/>
              <a:t> of </a:t>
            </a:r>
            <a:r>
              <a:rPr lang="en-GB" sz="2800" b="1" baseline="0" dirty="0" smtClean="0"/>
              <a:t>National Focal Points </a:t>
            </a:r>
            <a:r>
              <a:rPr lang="en-GB" sz="2800" baseline="0" dirty="0" smtClean="0"/>
              <a:t>on WIS, Codes, IT security nominated by PRs (note: RAs</a:t>
            </a:r>
            <a:r>
              <a:rPr lang="en-GB" sz="2800" dirty="0" smtClean="0"/>
              <a:t> should use the same focal points rather than creating their own lists)</a:t>
            </a:r>
            <a:endParaRPr lang="en-GB" sz="2800" baseline="0" dirty="0" smtClean="0"/>
          </a:p>
          <a:p>
            <a:r>
              <a:rPr lang="en-GB" sz="2800" b="1" baseline="0" dirty="0" smtClean="0"/>
              <a:t>Coordination team </a:t>
            </a:r>
            <a:r>
              <a:rPr lang="en-GB" sz="2800" baseline="0" dirty="0" smtClean="0"/>
              <a:t>on GISC operations</a:t>
            </a:r>
          </a:p>
          <a:p>
            <a:r>
              <a:rPr lang="en-GB" sz="2800" baseline="0" dirty="0" smtClean="0"/>
              <a:t>SATCOM – </a:t>
            </a:r>
            <a:r>
              <a:rPr lang="en-GB" sz="2800" b="1" baseline="0" dirty="0" smtClean="0"/>
              <a:t>User forum </a:t>
            </a:r>
            <a:r>
              <a:rPr lang="en-GB" sz="2800" baseline="0" dirty="0" smtClean="0"/>
              <a:t>on Satellite Telecommunication Services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51686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MO_BLUE_Powerpoint_en_f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Other" ma:contentTypeID="0x0101007A26D41B827342F1AF587BB02FBDAE6B" ma:contentTypeVersion="1" ma:contentTypeDescription="" ma:contentTypeScope="" ma:versionID="84a7f6b9a9324c93f7c429fe637c4145">
  <xsd:schema xmlns:xsd="http://www.w3.org/2001/XMLSchema" xmlns:p="http://schemas.microsoft.com/office/2006/metadata/properties" xmlns:ns2="0e656187-b300-4fb0-8bf4-3a50f872073c" targetNamespace="http://schemas.microsoft.com/office/2006/metadata/properties" ma:root="true" ma:fieldsID="d82bb511108d8e269345fc9bd5c1ab5b" ns2:_="">
    <xsd:import namespace="0e656187-b300-4fb0-8bf4-3a50f872073c"/>
    <xsd:element name="properties">
      <xsd:complexType>
        <xsd:sequence>
          <xsd:element name="documentManagement">
            <xsd:complexType>
              <xsd:all>
                <xsd:element ref="ns2:Country" minOccurs="0"/>
                <xsd:element ref="ns2:Department"/>
                <xsd:element ref="ns2:Subject_x0020_"/>
                <xsd:element ref="ns2:Project_x0020_Identification_x0020__x002f__x0020_Reference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0e656187-b300-4fb0-8bf4-3a50f872073c" elementFormDefault="qualified">
    <xsd:import namespace="http://schemas.microsoft.com/office/2006/documentManagement/types"/>
    <xsd:element name="Country" ma:index="8" nillable="true" ma:displayName="Country" ma:format="Dropdown" ma:internalName="Country">
      <xsd:simpleType>
        <xsd:restriction base="dms:Choice">
          <xsd:enumeration value=""/>
          <xsd:enumeration value="Afghanistan"/>
          <xsd:enumeration value="Albania"/>
          <xsd:enumeration value="Algeria"/>
          <xsd:enumeration value="Andorra"/>
          <xsd:enumeration value="Angola"/>
          <xsd:enumeration value="Antigua and Barbuda"/>
          <xsd:enumeration value="Argentina"/>
          <xsd:enumeration value="Armenia"/>
          <xsd:enumeration value="Australia"/>
          <xsd:enumeration value="Austria"/>
          <xsd:enumeration value="Azerbaijan"/>
          <xsd:enumeration value="Bahamas"/>
          <xsd:enumeration value="Bahrain"/>
          <xsd:enumeration value="Bangladesh"/>
          <xsd:enumeration value="Barbados"/>
          <xsd:enumeration value="Belarus"/>
          <xsd:enumeration value="Belgium"/>
          <xsd:enumeration value="Belize"/>
          <xsd:enumeration value="Benin"/>
          <xsd:enumeration value="Bhutan"/>
          <xsd:enumeration value="Bolivia, Plurinational State of"/>
          <xsd:enumeration value="Bosnia and Herzegovina"/>
          <xsd:enumeration value="Botswana"/>
          <xsd:enumeration value="Brazil"/>
          <xsd:enumeration value="British Caribbean Territories"/>
          <xsd:enumeration value="Brunei Darussalam"/>
          <xsd:enumeration value="Bulgaria"/>
          <xsd:enumeration value="Burkina Faso"/>
          <xsd:enumeration value="Burundi"/>
          <xsd:enumeration value="Cabo Verde"/>
          <xsd:enumeration value="Cambodia"/>
          <xsd:enumeration value="Cameroon"/>
          <xsd:enumeration value="Canada"/>
          <xsd:enumeration value="Central African Republic"/>
          <xsd:enumeration value="Chad"/>
          <xsd:enumeration value="Chile"/>
          <xsd:enumeration value="China"/>
          <xsd:enumeration value="Colombia"/>
          <xsd:enumeration value="Comoros"/>
          <xsd:enumeration value="Congo"/>
          <xsd:enumeration value="Cook Islands"/>
          <xsd:enumeration value="Costa Rica"/>
          <xsd:enumeration value="Ivory Coast"/>
          <xsd:enumeration value="Croatia"/>
          <xsd:enumeration value="Cuba"/>
          <xsd:enumeration value="Curaçao and Sint Maarten"/>
          <xsd:enumeration value="Cyprus"/>
          <xsd:enumeration value="Czech Republic"/>
          <xsd:enumeration value="Democratic People's Republic of Korea"/>
          <xsd:enumeration value="Democratic Republic of the Congo"/>
          <xsd:enumeration value="Denmark"/>
          <xsd:enumeration value="Djibouti"/>
          <xsd:enumeration value="Dominica"/>
          <xsd:enumeration value="Dominican Republic"/>
          <xsd:enumeration value="Ecuador"/>
          <xsd:enumeration value="Egypt"/>
          <xsd:enumeration value="El Salvador"/>
          <xsd:enumeration value="Equatorial Guinea"/>
          <xsd:enumeration value="Eritrea"/>
          <xsd:enumeration value="Estonia"/>
          <xsd:enumeration value="Eswatini"/>
          <xsd:enumeration value="Ethiopia"/>
          <xsd:enumeration value="Fiji"/>
          <xsd:enumeration value="Finland"/>
          <xsd:enumeration value="France"/>
          <xsd:enumeration value="French Polynesia"/>
          <xsd:enumeration value="Gabon"/>
          <xsd:enumeration value="Gambia"/>
          <xsd:enumeration value="Georgia"/>
          <xsd:enumeration value="Germany"/>
          <xsd:enumeration value="Ghana"/>
          <xsd:enumeration value="Greece"/>
          <xsd:enumeration value="Grenada"/>
          <xsd:enumeration value="Guatemala"/>
          <xsd:enumeration value="Guinea"/>
          <xsd:enumeration value="Guinea-Bissau"/>
          <xsd:enumeration value="Guyana"/>
          <xsd:enumeration value="Haiti"/>
          <xsd:enumeration value="Honduras"/>
          <xsd:enumeration value="Hong Kong, China"/>
          <xsd:enumeration value="Hungary"/>
          <xsd:enumeration value="Iceland"/>
          <xsd:enumeration value="India"/>
          <xsd:enumeration value="Indonesia"/>
          <xsd:enumeration value="Iran, Islamic Republic of"/>
          <xsd:enumeration value="Iraq"/>
          <xsd:enumeration value="Ireland"/>
          <xsd:enumeration value="Israel"/>
          <xsd:enumeration value="Italy"/>
          <xsd:enumeration value="Jamaica"/>
          <xsd:enumeration value="Japan"/>
          <xsd:enumeration value="Jordan"/>
          <xsd:enumeration value="Kazakhstan"/>
          <xsd:enumeration value="Kenya"/>
          <xsd:enumeration value="Kiribati"/>
          <xsd:enumeration value="Kuwait"/>
          <xsd:enumeration value="Kyrgyzstan"/>
          <xsd:enumeration value="Lao People's Democratic Republic"/>
          <xsd:enumeration value="Latvia"/>
          <xsd:enumeration value="Lebanon"/>
          <xsd:enumeration value="Lesotho"/>
          <xsd:enumeration value="Liberia"/>
          <xsd:enumeration value="Libya"/>
          <xsd:enumeration value="Liechtenstein"/>
          <xsd:enumeration value="Lithuania"/>
          <xsd:enumeration value="Luxembourg"/>
          <xsd:enumeration value="Macao, China"/>
          <xsd:enumeration value="Madagascar"/>
          <xsd:enumeration value="Malawi"/>
          <xsd:enumeration value="Malaysia"/>
          <xsd:enumeration value="Maldives"/>
          <xsd:enumeration value="Mali"/>
          <xsd:enumeration value="Malta"/>
          <xsd:enumeration value="Marshall Islands"/>
          <xsd:enumeration value="Mauritania"/>
          <xsd:enumeration value="Mauritius"/>
          <xsd:enumeration value="Mexico"/>
          <xsd:enumeration value="Micronesia, Federated States of"/>
          <xsd:enumeration value="Monaco"/>
          <xsd:enumeration value="Mongolia"/>
          <xsd:enumeration value="Montenegro"/>
          <xsd:enumeration value="Morocco"/>
          <xsd:enumeration value="Mozambique"/>
          <xsd:enumeration value="Myanmar"/>
          <xsd:enumeration value="Namibia"/>
          <xsd:enumeration value="Nauru"/>
          <xsd:enumeration value="Nepal"/>
          <xsd:enumeration value="Netherlands"/>
          <xsd:enumeration value="New Caledonia"/>
          <xsd:enumeration value="New Zealand"/>
          <xsd:enumeration value="Nicaragua"/>
          <xsd:enumeration value="Niger"/>
          <xsd:enumeration value="Nigeria"/>
          <xsd:enumeration value="Niue"/>
          <xsd:enumeration value="Norway"/>
          <xsd:enumeration value="Oman"/>
          <xsd:enumeration value="Pakistan"/>
          <xsd:enumeration value="Palau"/>
          <xsd:enumeration value="Panama"/>
          <xsd:enumeration value="Papua New Guinea"/>
          <xsd:enumeration value="Paraguay"/>
          <xsd:enumeration value="Peru"/>
          <xsd:enumeration value="Philippines"/>
          <xsd:enumeration value="Poland"/>
          <xsd:enumeration value="Portugal"/>
          <xsd:enumeration value="Qatar"/>
          <xsd:enumeration value="Republic of Korea"/>
          <xsd:enumeration value="Republic of Moldova"/>
          <xsd:enumeration value="Romania"/>
          <xsd:enumeration value="Russian Federation"/>
          <xsd:enumeration value="Rwanda"/>
          <xsd:enumeration value="Saint Kitts and Nevis"/>
          <xsd:enumeration value="Saint Lucia"/>
          <xsd:enumeration value="Saint Vincent and the Grenadines"/>
          <xsd:enumeration value="Samoa"/>
          <xsd:enumeration value="San Marino"/>
          <xsd:enumeration value="Sao Tome and Principe"/>
          <xsd:enumeration value="Saudi Arabia"/>
          <xsd:enumeration value="Senegal"/>
          <xsd:enumeration value="Serbia"/>
          <xsd:enumeration value="Seychelles"/>
          <xsd:enumeration value="Sierra Leone"/>
          <xsd:enumeration value="Singapore"/>
          <xsd:enumeration value="Slovakia"/>
          <xsd:enumeration value="Slovenia"/>
          <xsd:enumeration value="Solomon Islands"/>
          <xsd:enumeration value="Somalia"/>
          <xsd:enumeration value="South Africa"/>
          <xsd:enumeration value="South Sudan"/>
          <xsd:enumeration value="Spain"/>
          <xsd:enumeration value="Sri Lanka"/>
          <xsd:enumeration value="Sudan"/>
          <xsd:enumeration value="Suriname"/>
          <xsd:enumeration value="Sweden"/>
          <xsd:enumeration value="Switzerland"/>
          <xsd:enumeration value="Syrian Arab Republic"/>
          <xsd:enumeration value="Tajikistan"/>
          <xsd:enumeration value="Thailand"/>
          <xsd:enumeration value="The former Yugoslav Republic of Macedonia"/>
          <xsd:enumeration value="Timor-Leste"/>
          <xsd:enumeration value="Togo"/>
          <xsd:enumeration value="Tonga"/>
          <xsd:enumeration value="Trinidad and Tobago"/>
          <xsd:enumeration value="Tunisia"/>
          <xsd:enumeration value="Turkey"/>
          <xsd:enumeration value="Turkmenistan"/>
          <xsd:enumeration value="Tuvalu"/>
          <xsd:enumeration value="Uganda"/>
          <xsd:enumeration value="Ukraine"/>
          <xsd:enumeration value="United Arab Emirates"/>
          <xsd:enumeration value="United Kingdom of Great Britain and Northern Ireland"/>
          <xsd:enumeration value="United Republic of Tanzania"/>
          <xsd:enumeration value="United States of America"/>
          <xsd:enumeration value="Uruguay"/>
          <xsd:enumeration value="Uzbekistan"/>
          <xsd:enumeration value="Vanuatu"/>
          <xsd:enumeration value="Venezuela, Bolivarian Republic of"/>
          <xsd:enumeration value="Viet Nam"/>
          <xsd:enumeration value="Yemen"/>
          <xsd:enumeration value="Zambia"/>
          <xsd:enumeration value="Zimbabwe"/>
        </xsd:restriction>
      </xsd:simpleType>
    </xsd:element>
    <xsd:element name="Department" ma:index="9" ma:displayName="Department" ma:format="Dropdown" ma:internalName="Department">
      <xsd:simpleType>
        <xsd:restriction base="dms:Choice">
          <xsd:enumeration value="ADM"/>
          <xsd:enumeration value="ADM/BO"/>
          <xsd:enumeration value="ADM/FIN"/>
          <xsd:enumeration value="ADM/HRD"/>
          <xsd:enumeration value="ADM/ITCSD"/>
          <xsd:enumeration value="ADM/PCTD"/>
          <xsd:enumeration value="ASGO"/>
          <xsd:enumeration value="CER"/>
          <xsd:enumeration value="CER/COMM"/>
          <xsd:enumeration value="CER/DPO"/>
          <xsd:enumeration value="CER/EXT"/>
          <xsd:enumeration value="CER/RGA"/>
          <xsd:enumeration value="CLW"/>
          <xsd:enumeration value="CLW/AGM"/>
          <xsd:enumeration value="CLW/BSH"/>
          <xsd:enumeration value="CLW/CBHWR"/>
          <xsd:enumeration value="CLW/CCA"/>
          <xsd:enumeration value="CLW/CLPA"/>
          <xsd:enumeration value="CLW/DMA"/>
          <xsd:enumeration value="CLW/GCOS"/>
          <xsd:enumeration value="CLW/GFCS"/>
          <xsd:enumeration value="CLW/HFWR"/>
          <xsd:enumeration value="CLW/HWR"/>
          <xsd:enumeration value="CLW/WCAS"/>
          <xsd:enumeration value="DRA"/>
          <xsd:enumeration value="DRA/AFLDC"/>
          <xsd:enumeration value="DRA/ETR"/>
          <xsd:enumeration value="DRA/PCU"/>
          <xsd:enumeration value="DRA/RAM"/>
          <xsd:enumeration value="DRA/RAP"/>
          <xsd:enumeration value="DRA/RMDP"/>
          <xsd:enumeration value="DRA/ROE"/>
          <xsd:enumeration value="DSGO"/>
          <xsd:enumeration value="IOO"/>
          <xsd:enumeration value="IPCC"/>
          <xsd:enumeration value="LCP"/>
          <xsd:enumeration value="LCP/CNF"/>
          <xsd:enumeration value="LCP/COS"/>
          <xsd:enumeration value="LCP/DPM"/>
          <xsd:enumeration value="LCP/LSU"/>
          <xsd:enumeration value="OBS"/>
          <xsd:enumeration value="OBS-WIGOS"/>
          <xsd:enumeration value="OBS-WIGOS/IMO"/>
          <xsd:enumeration value="OBS-WIGOS/OSD"/>
          <xsd:enumeration value="OBS-WIGOS/SAT"/>
          <xsd:enumeration value="OBS-WIGOS/WIGOS"/>
          <xsd:enumeration value="OBS-WIS"/>
          <xsd:enumeration value="OBS-WIS/DRMM"/>
          <xsd:enumeration value="OBS-WIS/IMO"/>
          <xsd:enumeration value="OBS-WIS/ITD"/>
          <xsd:enumeration value="OBS-WIS/ITS"/>
          <xsd:enumeration value="REM"/>
          <xsd:enumeration value="REM/BO"/>
          <xsd:enumeration value="REM/FIN"/>
          <xsd:enumeration value="REM/HRD"/>
          <xsd:enumeration value="REM/ITCSD"/>
          <xsd:enumeration value="REM/PCTD"/>
          <xsd:enumeration value="RES-ARE"/>
          <xsd:enumeration value="RES-WCRP"/>
          <xsd:enumeration value="SGO"/>
          <xsd:enumeration value="SGO/ADM"/>
          <xsd:enumeration value="SGO/EASG"/>
          <xsd:enumeration value="SGO/LC"/>
          <xsd:enumeration value="SPO"/>
          <xsd:enumeration value="WDS"/>
          <xsd:enumeration value="WDS/AEM"/>
          <xsd:enumeration value="WDS/DPFS"/>
          <xsd:enumeration value="WDS/DRR"/>
          <xsd:enumeration value="WDS/MMO"/>
          <xsd:enumeration value="WDS/PWS"/>
          <xsd:enumeration value="WDS/TCP"/>
        </xsd:restriction>
      </xsd:simpleType>
    </xsd:element>
    <xsd:element name="Subject_x0020_" ma:index="10" ma:displayName="Subject " ma:internalName="Subject_x0020_">
      <xsd:simpleType>
        <xsd:restriction base="dms:Text">
          <xsd:minLength value="1"/>
          <xsd:maxLength value="128"/>
        </xsd:restriction>
      </xsd:simpleType>
    </xsd:element>
    <xsd:element name="Project_x0020_Identification_x0020__x002f__x0020_Reference" ma:index="11" ma:displayName="Project Identification / Reference" ma:internalName="Project_x0020_Identification_x0020__x002f__x0020_Reference">
      <xsd:simpleType>
        <xsd:restriction base="dms:Text">
          <xsd:minLength value="1"/>
          <xsd:maxLength value="128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-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/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untry xmlns="0e656187-b300-4fb0-8bf4-3a50f872073c" xsi:nil="true"/>
    <Department xmlns="0e656187-b300-4fb0-8bf4-3a50f872073c">OBS-WIS</Department>
    <Subject_x0020_ xmlns="0e656187-b300-4fb0-8bf4-3a50f872073c">SC3</Subject_x0020_>
    <Project_x0020_Identification_x0020__x002f__x0020_Reference xmlns="0e656187-b300-4fb0-8bf4-3a50f872073c">SC3</Project_x0020_Identification_x0020__x002f__x0020_Referenc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59D8FBE-684E-4A15-B35B-18F888D4AD4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e656187-b300-4fb0-8bf4-3a50f872073c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8DA71DE1-01B7-4156-AC7A-6BA7949E8E7A}">
  <ds:schemaRefs>
    <ds:schemaRef ds:uri="http://www.w3.org/XML/1998/namespace"/>
    <ds:schemaRef ds:uri="http://schemas.openxmlformats.org/package/2006/metadata/core-properties"/>
    <ds:schemaRef ds:uri="0e656187-b300-4fb0-8bf4-3a50f872073c"/>
    <ds:schemaRef ds:uri="http://purl.org/dc/elements/1.1/"/>
    <ds:schemaRef ds:uri="http://schemas.microsoft.com/office/2006/documentManagement/types"/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1433DF2-830D-4A47-88DE-04E6389DD6B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WMO_BLUE_Powerpoint_en_fr</Template>
  <TotalTime>135</TotalTime>
  <Words>640</Words>
  <Application>Microsoft Office PowerPoint</Application>
  <PresentationFormat>On-screen Show (4:3)</PresentationFormat>
  <Paragraphs>128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WMO_BLUE_Powerpoint_en_fr</vt:lpstr>
      <vt:lpstr>PowerPoint Presentation</vt:lpstr>
      <vt:lpstr>Standing Committee on Information Management and (Information) Technology (SC-IMT)</vt:lpstr>
      <vt:lpstr>A more agile ET working framework</vt:lpstr>
      <vt:lpstr>Conceptual Structures of Teams</vt:lpstr>
      <vt:lpstr>Four working areas with contribution to Technical Regulations</vt:lpstr>
      <vt:lpstr>WA1 – Editorial Board on Information Life Cycle Management</vt:lpstr>
      <vt:lpstr>WA2 - Data and Metadata Standards</vt:lpstr>
      <vt:lpstr>WA3 - WIS Evolution and Operational Monitoring</vt:lpstr>
      <vt:lpstr>Supporting working arragements for WIS operation</vt:lpstr>
      <vt:lpstr>Study Group</vt:lpstr>
      <vt:lpstr>An INFCOM ET-CAC</vt:lpstr>
      <vt:lpstr>ToR of SC3</vt:lpstr>
      <vt:lpstr>Organigram</vt:lpstr>
      <vt:lpstr>Question for the  Secretariat colleagues</vt:lpstr>
      <vt:lpstr>PowerPoint Presentation</vt:lpstr>
    </vt:vector>
  </TitlesOfParts>
  <Company>World Meteorological Organization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INFCOM Standing Committee 3 Proposed structure</dc:title>
  <dc:creator>Enrico Fucile</dc:creator>
  <cp:lastModifiedBy>Enrico Fucile</cp:lastModifiedBy>
  <cp:revision>13</cp:revision>
  <dcterms:created xsi:type="dcterms:W3CDTF">2019-08-15T15:35:21Z</dcterms:created>
  <dcterms:modified xsi:type="dcterms:W3CDTF">2019-08-22T13:42:54Z</dcterms:modified>
</cp:coreProperties>
</file>