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9"/>
  </p:notesMasterIdLst>
  <p:sldIdLst>
    <p:sldId id="256" r:id="rId5"/>
    <p:sldId id="268" r:id="rId6"/>
    <p:sldId id="269" r:id="rId7"/>
    <p:sldId id="270" r:id="rId8"/>
    <p:sldId id="271" r:id="rId9"/>
    <p:sldId id="276" r:id="rId10"/>
    <p:sldId id="275" r:id="rId11"/>
    <p:sldId id="263" r:id="rId12"/>
    <p:sldId id="266" r:id="rId13"/>
    <p:sldId id="264" r:id="rId14"/>
    <p:sldId id="277" r:id="rId15"/>
    <p:sldId id="273" r:id="rId16"/>
    <p:sldId id="274" r:id="rId17"/>
    <p:sldId id="259" r:id="rId1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003399"/>
    <a:srgbClr val="3366CC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616DA210-FB5B-4158-B5E0-FEB733F419BA}" styleName="밝은 스타일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807" autoAdjust="0"/>
  </p:normalViewPr>
  <p:slideViewPr>
    <p:cSldViewPr snapToGrid="0" snapToObjects="1">
      <p:cViewPr>
        <p:scale>
          <a:sx n="66" d="100"/>
          <a:sy n="66" d="100"/>
        </p:scale>
        <p:origin x="-1392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26/08/2019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46513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116527-64FD-4ADC-8819-9BFA1E8A93FB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8983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79968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83276" y="3681919"/>
            <a:ext cx="607492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Formatvorlage des Untertitelmasters durch Klicken bearbeiten</a:t>
            </a:r>
            <a:endParaRPr lang="en-US" dirty="0"/>
          </a:p>
        </p:txBody>
      </p:sp>
      <p:sp>
        <p:nvSpPr>
          <p:cNvPr id="6" name="Subtitle 2"/>
          <p:cNvSpPr txBox="1">
            <a:spLocks/>
          </p:cNvSpPr>
          <p:nvPr userDrawn="1"/>
        </p:nvSpPr>
        <p:spPr>
          <a:xfrm>
            <a:off x="5258611" y="5819978"/>
            <a:ext cx="3639765" cy="6525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b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CBS ET-WISC/TT-GISC</a:t>
            </a:r>
            <a:r>
              <a:rPr lang="en-US" sz="1600" b="0" baseline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2019</a:t>
            </a:r>
          </a:p>
          <a:p>
            <a:r>
              <a:rPr lang="en-US" sz="1600" b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Offenbach,</a:t>
            </a:r>
            <a:r>
              <a:rPr lang="en-US" sz="1600" b="0" baseline="0" dirty="0" smtClean="0">
                <a:solidFill>
                  <a:srgbClr val="003399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Germany, 26-29 August 2019</a:t>
            </a:r>
            <a:endParaRPr lang="en-US" sz="1600" b="0" dirty="0">
              <a:solidFill>
                <a:srgbClr val="003399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0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 userDrawn="1"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>
                <a:solidFill>
                  <a:srgbClr val="000090"/>
                </a:solidFill>
              </a:rPr>
              <a:t>Merci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15974" y="6356350"/>
            <a:ext cx="2470826" cy="365125"/>
          </a:xfrm>
          <a:prstGeom prst="rect">
            <a:avLst/>
          </a:prstGeom>
        </p:spPr>
        <p:txBody>
          <a:bodyPr anchor="b"/>
          <a:lstStyle>
            <a:lvl1pPr algn="r"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6" r:id="rId6"/>
    <p:sldLayoutId id="2147483655" r:id="rId7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Status Report </a:t>
            </a: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GISC Seoul</a:t>
            </a:r>
            <a:endParaRPr 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2383276" y="3681919"/>
            <a:ext cx="4553233" cy="1752600"/>
          </a:xfrm>
        </p:spPr>
        <p:txBody>
          <a:bodyPr/>
          <a:lstStyle/>
          <a:p>
            <a:r>
              <a:rPr lang="en-US" dirty="0" err="1" smtClean="0"/>
              <a:t>Kwangjae</a:t>
            </a:r>
            <a:r>
              <a:rPr lang="en-US" dirty="0" smtClean="0"/>
              <a:t> LEE,KMA</a:t>
            </a:r>
          </a:p>
        </p:txBody>
      </p:sp>
    </p:spTree>
    <p:extLst>
      <p:ext uri="{BB962C8B-B14F-4D97-AF65-F5344CB8AC3E}">
        <p14:creationId xmlns:p14="http://schemas.microsoft.com/office/powerpoint/2010/main" val="1785896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b="1" dirty="0"/>
              <a:t>Area of </a:t>
            </a:r>
            <a:r>
              <a:rPr lang="en-US" altLang="ko-KR" b="1" dirty="0" smtClean="0"/>
              <a:t>Responsibility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>
              <a:buFont typeface="Arial" pitchFamily="34" charset="0"/>
              <a:buChar char="•"/>
            </a:pPr>
            <a:r>
              <a:rPr lang="en-US" altLang="ko-KR" sz="2800" dirty="0"/>
              <a:t>1 NC and 3 DCPCs are in the </a:t>
            </a:r>
            <a:r>
              <a:rPr lang="en-US" altLang="ko-KR" sz="2800" dirty="0" err="1" smtClean="0"/>
              <a:t>AoR</a:t>
            </a:r>
            <a:r>
              <a:rPr lang="en-US" altLang="ko-KR" sz="2800" dirty="0" smtClean="0"/>
              <a:t> of </a:t>
            </a:r>
            <a:r>
              <a:rPr lang="en-US" altLang="ko-KR" sz="2800" dirty="0"/>
              <a:t>GISC Seoul</a:t>
            </a:r>
            <a:endParaRPr lang="en-US" altLang="ko-KR" sz="2800" dirty="0" smtClean="0"/>
          </a:p>
          <a:p>
            <a:pPr lvl="1"/>
            <a:r>
              <a:rPr lang="en-US" altLang="ko-KR" sz="2400" dirty="0" smtClean="0"/>
              <a:t>NC </a:t>
            </a:r>
            <a:r>
              <a:rPr lang="en-US" altLang="ko-KR" sz="2400" dirty="0"/>
              <a:t>Seoul	</a:t>
            </a:r>
            <a:r>
              <a:rPr lang="en-US" altLang="ko-KR" sz="2400" dirty="0" smtClean="0"/>
              <a:t>			:  </a:t>
            </a:r>
            <a:r>
              <a:rPr lang="en-US" altLang="ko-KR" sz="2400" dirty="0"/>
              <a:t>In Headquarter</a:t>
            </a:r>
            <a:endParaRPr lang="ko-KR" altLang="ko-KR" sz="2400" dirty="0"/>
          </a:p>
          <a:p>
            <a:pPr lvl="1"/>
            <a:r>
              <a:rPr lang="en-US" altLang="ko-KR" sz="2400" dirty="0"/>
              <a:t>DCPC </a:t>
            </a:r>
            <a:r>
              <a:rPr lang="en-US" altLang="ko-KR" sz="2400" dirty="0" smtClean="0"/>
              <a:t>NMSC	</a:t>
            </a:r>
            <a:r>
              <a:rPr lang="en-US" altLang="ko-KR" sz="2400" dirty="0"/>
              <a:t>		</a:t>
            </a:r>
            <a:r>
              <a:rPr lang="en-US" altLang="ko-KR" sz="2400" dirty="0" smtClean="0"/>
              <a:t>	: </a:t>
            </a:r>
            <a:r>
              <a:rPr lang="en-US" altLang="ko-KR" sz="2400" dirty="0"/>
              <a:t>10Gbps of dedicated network</a:t>
            </a:r>
            <a:endParaRPr lang="ko-KR" altLang="ko-KR" sz="2400" dirty="0"/>
          </a:p>
          <a:p>
            <a:pPr lvl="1"/>
            <a:r>
              <a:rPr lang="en-US" altLang="ko-KR" sz="2400" dirty="0"/>
              <a:t>DCPC LC/LRFMME	</a:t>
            </a:r>
            <a:r>
              <a:rPr lang="en-US" altLang="ko-KR" sz="2400" dirty="0" smtClean="0"/>
              <a:t>	: </a:t>
            </a:r>
            <a:r>
              <a:rPr lang="en-US" altLang="ko-KR" sz="2400" dirty="0"/>
              <a:t>1Gbps of internet</a:t>
            </a:r>
            <a:endParaRPr lang="ko-KR" altLang="ko-KR" sz="2400" dirty="0"/>
          </a:p>
          <a:p>
            <a:pPr lvl="1"/>
            <a:r>
              <a:rPr lang="en-US" altLang="ko-KR" sz="2400" dirty="0"/>
              <a:t>DCPC WAMIS	</a:t>
            </a:r>
            <a:r>
              <a:rPr lang="en-US" altLang="ko-KR" sz="2400" dirty="0" smtClean="0"/>
              <a:t>	</a:t>
            </a:r>
            <a:r>
              <a:rPr lang="en-US" altLang="ko-KR" sz="2400" dirty="0"/>
              <a:t>	:  In </a:t>
            </a:r>
            <a:r>
              <a:rPr lang="en-US" altLang="ko-KR" sz="2400" dirty="0" smtClean="0"/>
              <a:t>Headquarter</a:t>
            </a:r>
            <a:endParaRPr lang="ko-KR" altLang="ko-KR" sz="24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직사각형 4"/>
          <p:cNvSpPr/>
          <p:nvPr/>
        </p:nvSpPr>
        <p:spPr>
          <a:xfrm>
            <a:off x="838200" y="5494566"/>
            <a:ext cx="64008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맑은 고딕" pitchFamily="50" charset="-127"/>
              <a:buChar char="※"/>
            </a:pPr>
            <a:r>
              <a:rPr lang="en-US" altLang="ko-KR" sz="1400" dirty="0"/>
              <a:t>NMSC : National Meteorological Satellite Center</a:t>
            </a:r>
            <a:endParaRPr lang="ko-KR" altLang="ko-KR" sz="1400" dirty="0"/>
          </a:p>
          <a:p>
            <a:pPr marL="285750" indent="-285750">
              <a:buFont typeface="맑은 고딕" pitchFamily="50" charset="-127"/>
              <a:buChar char="※"/>
            </a:pPr>
            <a:r>
              <a:rPr lang="en-US" altLang="ko-KR" sz="1400" dirty="0"/>
              <a:t>LC/LRFMME : Lead Center for Long-Range Forecast Multi-Model Ensemble </a:t>
            </a:r>
            <a:endParaRPr lang="ko-KR" altLang="ko-KR" sz="1400" dirty="0"/>
          </a:p>
          <a:p>
            <a:pPr marL="285750" indent="-285750">
              <a:buFont typeface="맑은 고딕" pitchFamily="50" charset="-127"/>
              <a:buChar char="※"/>
            </a:pPr>
            <a:r>
              <a:rPr lang="en-US" altLang="ko-KR" sz="1400" dirty="0"/>
              <a:t>WAMIS:  World Agro-Meteorological  Information Service</a:t>
            </a:r>
            <a:endParaRPr lang="ko-KR" altLang="ko-KR" sz="1400" dirty="0"/>
          </a:p>
        </p:txBody>
      </p:sp>
    </p:spTree>
    <p:extLst>
      <p:ext uri="{BB962C8B-B14F-4D97-AF65-F5344CB8AC3E}">
        <p14:creationId xmlns:p14="http://schemas.microsoft.com/office/powerpoint/2010/main" val="448081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b="1" dirty="0"/>
              <a:t>Training – Capacity Building </a:t>
            </a:r>
            <a:r>
              <a:rPr lang="en-US" altLang="ko-KR" b="1" dirty="0" smtClean="0"/>
              <a:t>Activity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lvl="0">
              <a:buFont typeface="Arial" pitchFamily="34" charset="0"/>
              <a:buChar char="•"/>
            </a:pPr>
            <a:r>
              <a:rPr lang="en-US" altLang="ko-KR" dirty="0"/>
              <a:t>ICT training course in KMA </a:t>
            </a:r>
            <a:r>
              <a:rPr lang="en-US" altLang="ko-KR" dirty="0" smtClean="0"/>
              <a:t>includes </a:t>
            </a:r>
            <a:r>
              <a:rPr lang="en-US" altLang="ko-KR" dirty="0"/>
              <a:t>WIS capacity </a:t>
            </a:r>
            <a:r>
              <a:rPr lang="en-US" altLang="ko-KR" dirty="0" smtClean="0"/>
              <a:t>development</a:t>
            </a:r>
          </a:p>
          <a:p>
            <a:pPr lvl="0">
              <a:buFont typeface="Arial" pitchFamily="34" charset="0"/>
              <a:buChar char="•"/>
            </a:pPr>
            <a:r>
              <a:rPr lang="en-US" altLang="ko-KR" dirty="0" smtClean="0"/>
              <a:t>Training materials cover </a:t>
            </a:r>
            <a:r>
              <a:rPr lang="en-US" altLang="ko-KR" dirty="0"/>
              <a:t>WIS Overview, WIS functionality, WIS metadata, Operational guide and TDCF </a:t>
            </a:r>
            <a:r>
              <a:rPr lang="en-US" altLang="ko-KR" dirty="0" smtClean="0"/>
              <a:t>migration, WIS2.0 implementation plan</a:t>
            </a:r>
          </a:p>
          <a:p>
            <a:pPr lvl="0"/>
            <a:endParaRPr lang="en-US" altLang="ko-KR" dirty="0"/>
          </a:p>
          <a:p>
            <a:pPr marL="542925" lvl="1" indent="-276225"/>
            <a:r>
              <a:rPr lang="en-US" altLang="ko-KR" dirty="0" smtClean="0"/>
              <a:t>(2019.4.17~18/KMA) </a:t>
            </a:r>
            <a:r>
              <a:rPr lang="en-US" altLang="ko-KR" dirty="0"/>
              <a:t>ICT Training course for Meteorological </a:t>
            </a:r>
            <a:r>
              <a:rPr lang="en-US" altLang="ko-KR" dirty="0" smtClean="0"/>
              <a:t>Services, held </a:t>
            </a:r>
            <a:r>
              <a:rPr lang="en-US" altLang="ko-KR" dirty="0"/>
              <a:t>by RTC-Korea</a:t>
            </a:r>
            <a:endParaRPr lang="ko-KR" altLang="ko-KR" dirty="0"/>
          </a:p>
          <a:p>
            <a:pPr marL="895350" lvl="2" indent="-266700">
              <a:buFont typeface="Wingdings" pitchFamily="2" charset="2"/>
              <a:buChar char="§"/>
            </a:pPr>
            <a:r>
              <a:rPr lang="en-US" altLang="ko-KR" dirty="0"/>
              <a:t>Trainees: 19 staffs from 11 countries</a:t>
            </a:r>
            <a:endParaRPr lang="ko-KR" altLang="ko-KR" dirty="0"/>
          </a:p>
          <a:p>
            <a:pPr marL="895350" lvl="2" indent="-266700">
              <a:buFont typeface="Wingdings" pitchFamily="2" charset="2"/>
              <a:buChar char="§"/>
            </a:pPr>
            <a:r>
              <a:rPr lang="en-US" altLang="ko-KR" dirty="0"/>
              <a:t>Specially 4 countries are invited (Sri Lanka, Bhutan, Bangladesh, Maldives / </a:t>
            </a:r>
            <a:r>
              <a:rPr lang="en-US" altLang="ko-KR" dirty="0" err="1"/>
              <a:t>AoR</a:t>
            </a:r>
            <a:r>
              <a:rPr lang="en-US" altLang="ko-KR" dirty="0"/>
              <a:t> of IMD) for GISC-GISC backup consultation</a:t>
            </a:r>
            <a:r>
              <a:rPr lang="en-US" altLang="ko-KR" dirty="0" smtClean="0"/>
              <a:t>.</a:t>
            </a:r>
          </a:p>
          <a:p>
            <a:pPr marL="857250" lvl="2" indent="0">
              <a:buNone/>
            </a:pPr>
            <a:endParaRPr lang="ko-KR" altLang="ko-KR" dirty="0"/>
          </a:p>
          <a:p>
            <a:pPr marL="542925" lvl="1" indent="-276225"/>
            <a:r>
              <a:rPr lang="en-US" altLang="ko-KR" dirty="0"/>
              <a:t> (</a:t>
            </a:r>
            <a:r>
              <a:rPr lang="en-US" altLang="ko-KR" dirty="0" smtClean="0"/>
              <a:t>2019.6.26~27/APCC) </a:t>
            </a:r>
            <a:r>
              <a:rPr lang="en-US" altLang="ko-KR" dirty="0"/>
              <a:t>T</a:t>
            </a:r>
            <a:r>
              <a:rPr lang="en-US" altLang="ko-KR" dirty="0" smtClean="0"/>
              <a:t>raining for operator of DCPC </a:t>
            </a:r>
            <a:r>
              <a:rPr lang="en-US" altLang="ko-KR" dirty="0"/>
              <a:t>LC/LRFMME</a:t>
            </a:r>
            <a:endParaRPr lang="ko-KR" altLang="ko-KR" dirty="0"/>
          </a:p>
          <a:p>
            <a:pPr marL="895350" lvl="2" indent="-266700">
              <a:buFont typeface="Wingdings" pitchFamily="2" charset="2"/>
              <a:buChar char="§"/>
            </a:pPr>
            <a:r>
              <a:rPr lang="en-US" altLang="ko-KR" dirty="0"/>
              <a:t>Trainees:  5 staffs of DCPC operators</a:t>
            </a:r>
            <a:endParaRPr lang="ko-KR" altLang="ko-KR" dirty="0"/>
          </a:p>
          <a:p>
            <a:pPr marL="895350" lvl="2" indent="-266700">
              <a:buFont typeface="Wingdings" pitchFamily="2" charset="2"/>
              <a:buChar char="§"/>
            </a:pPr>
            <a:r>
              <a:rPr lang="en-US" altLang="ko-KR" dirty="0"/>
              <a:t>DCPC Operational guide, Metadata </a:t>
            </a:r>
          </a:p>
          <a:p>
            <a:pPr marL="857250" lvl="2" indent="0">
              <a:buNone/>
            </a:pPr>
            <a:endParaRPr lang="ko-KR" altLang="ko-KR" dirty="0"/>
          </a:p>
          <a:p>
            <a:pPr marL="542925" lvl="1" indent="-276225"/>
            <a:r>
              <a:rPr lang="en-GB" altLang="ko-KR" dirty="0" smtClean="0"/>
              <a:t>(2019.8.16/KMA) </a:t>
            </a:r>
            <a:r>
              <a:rPr lang="en-GB" altLang="ko-KR" dirty="0"/>
              <a:t>ICT and NWP training program for Viet Nam (VHMA)</a:t>
            </a:r>
            <a:endParaRPr lang="ko-KR" altLang="ko-KR" dirty="0"/>
          </a:p>
          <a:p>
            <a:pPr marL="895350" lvl="2" indent="-266700">
              <a:buFont typeface="Wingdings" pitchFamily="2" charset="2"/>
              <a:buChar char="§"/>
            </a:pPr>
            <a:r>
              <a:rPr lang="en-US" altLang="ko-KR" dirty="0"/>
              <a:t>Trainees:  6 staffs from </a:t>
            </a:r>
            <a:r>
              <a:rPr lang="en-GB" altLang="ko-KR" dirty="0"/>
              <a:t>Viet Nam (VHMA)</a:t>
            </a:r>
            <a:endParaRPr lang="ko-KR" altLang="ko-KR" dirty="0"/>
          </a:p>
          <a:p>
            <a:pPr marL="895350" lvl="2" indent="-266700">
              <a:buFont typeface="Wingdings" pitchFamily="2" charset="2"/>
              <a:buChar char="§"/>
            </a:pPr>
            <a:r>
              <a:rPr lang="en-GB" altLang="ko-KR" dirty="0" smtClean="0"/>
              <a:t>Regarding NWP, Global </a:t>
            </a:r>
            <a:r>
              <a:rPr lang="en-GB" altLang="ko-KR" dirty="0"/>
              <a:t>data exchange, </a:t>
            </a:r>
            <a:r>
              <a:rPr lang="en-US" altLang="ko-KR" dirty="0"/>
              <a:t>WIS Overview, WIS </a:t>
            </a:r>
            <a:r>
              <a:rPr lang="en-US" altLang="ko-KR" dirty="0" smtClean="0"/>
              <a:t>functionality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81969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b="1" dirty="0"/>
              <a:t>Operational </a:t>
            </a:r>
            <a:r>
              <a:rPr lang="en-US" altLang="ko-KR" b="1" dirty="0" smtClean="0"/>
              <a:t>issues</a:t>
            </a:r>
            <a:r>
              <a:rPr lang="en-US" altLang="ko-KR" sz="3600" b="1" dirty="0" smtClean="0"/>
              <a:t>(ticket system)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>
              <a:buFont typeface="Arial" pitchFamily="34" charset="0"/>
              <a:buChar char="•"/>
            </a:pPr>
            <a:r>
              <a:rPr lang="en-US" altLang="ko-KR" dirty="0" smtClean="0"/>
              <a:t>2019-07-18 (0000125) Seoul cannot connect </a:t>
            </a:r>
            <a:r>
              <a:rPr lang="en-US" altLang="ko-KR" dirty="0"/>
              <a:t>to </a:t>
            </a:r>
            <a:r>
              <a:rPr lang="en-US" altLang="ko-KR" dirty="0" smtClean="0"/>
              <a:t>OAI server of Offenbach </a:t>
            </a:r>
            <a:r>
              <a:rPr lang="en-US" altLang="ko-KR" dirty="0"/>
              <a:t>due to https</a:t>
            </a:r>
            <a:r>
              <a:rPr lang="en-US" altLang="ko-KR" dirty="0" smtClean="0"/>
              <a:t>. </a:t>
            </a:r>
          </a:p>
          <a:p>
            <a:pPr marL="715963" lvl="1" indent="-274638">
              <a:buFont typeface="Wingdings" pitchFamily="2" charset="2"/>
              <a:buChar char="Ø"/>
            </a:pPr>
            <a:r>
              <a:rPr lang="en-US" altLang="ko-KR" dirty="0" smtClean="0"/>
              <a:t>Acknowledged </a:t>
            </a:r>
            <a:r>
              <a:rPr lang="en-US" altLang="ko-KR" dirty="0"/>
              <a:t>that GISC Seoul can't access </a:t>
            </a:r>
            <a:r>
              <a:rPr lang="en-US" altLang="ko-KR" dirty="0" smtClean="0"/>
              <a:t>OAI server of GISC </a:t>
            </a:r>
            <a:r>
              <a:rPr lang="en-US" altLang="ko-KR" dirty="0"/>
              <a:t>Offenbach via https(TLS v1.2) and trying to resolve this issue</a:t>
            </a:r>
            <a:r>
              <a:rPr lang="en-US" altLang="ko-KR" dirty="0" smtClean="0"/>
              <a:t>.</a:t>
            </a:r>
          </a:p>
          <a:p>
            <a:pPr marL="857250" lvl="1" indent="-457200">
              <a:buFont typeface="Calibri" pitchFamily="34" charset="0"/>
              <a:buChar char="–"/>
            </a:pPr>
            <a:endParaRPr lang="en-US" altLang="ko-KR" dirty="0" smtClean="0"/>
          </a:p>
          <a:p>
            <a:pPr>
              <a:buFont typeface="Arial" pitchFamily="34" charset="0"/>
              <a:buChar char="•"/>
            </a:pPr>
            <a:r>
              <a:rPr lang="en-US" altLang="ko-KR" dirty="0"/>
              <a:t>2019-08-16 (0000007) No response (OAI-PMH), PORTAL and SRU for &gt;= 4 days Seoul - Melbourne </a:t>
            </a:r>
          </a:p>
          <a:p>
            <a:pPr lvl="1">
              <a:buFont typeface="Wingdings" pitchFamily="2" charset="2"/>
              <a:buChar char="Ø"/>
            </a:pPr>
            <a:r>
              <a:rPr lang="en-US" altLang="ko-KR" dirty="0" smtClean="0"/>
              <a:t>Network connectivity issue, still working on to resolve it.</a:t>
            </a:r>
            <a:endParaRPr lang="en-US" altLang="ko-KR" dirty="0"/>
          </a:p>
          <a:p>
            <a:pPr lvl="1">
              <a:buFont typeface="Wingdings" pitchFamily="2" charset="2"/>
              <a:buChar char="Ø"/>
            </a:pPr>
            <a:endParaRPr lang="en-US" altLang="ko-KR" dirty="0" smtClean="0"/>
          </a:p>
          <a:p>
            <a:r>
              <a:rPr lang="en-US" altLang="ko-KR" dirty="0" smtClean="0"/>
              <a:t>2019-08-20 (0000079) Invalid </a:t>
            </a:r>
            <a:r>
              <a:rPr lang="en-US" altLang="ko-KR" dirty="0"/>
              <a:t>BUFR upper air reports </a:t>
            </a:r>
            <a:r>
              <a:rPr lang="en-US" altLang="ko-KR" dirty="0" smtClean="0"/>
              <a:t>from Korea </a:t>
            </a:r>
          </a:p>
          <a:p>
            <a:pPr lvl="1">
              <a:buFont typeface="Calibri" pitchFamily="34" charset="0"/>
              <a:buChar char="–"/>
            </a:pPr>
            <a:r>
              <a:rPr lang="en-US" altLang="ko-KR" sz="2600" dirty="0"/>
              <a:t>The following stations are not providing any BUFR upper air reports:</a:t>
            </a:r>
          </a:p>
          <a:p>
            <a:pPr lvl="2"/>
            <a:r>
              <a:rPr lang="en-US" altLang="ko-KR" sz="2000" dirty="0"/>
              <a:t>47122	OSAN AB</a:t>
            </a:r>
          </a:p>
          <a:p>
            <a:pPr lvl="2"/>
            <a:r>
              <a:rPr lang="en-US" altLang="ko-KR" sz="2000" dirty="0"/>
              <a:t>47158	GWANGJU </a:t>
            </a:r>
            <a:r>
              <a:rPr lang="en-US" altLang="ko-KR" sz="2000" dirty="0" smtClean="0"/>
              <a:t>AB</a:t>
            </a:r>
          </a:p>
          <a:p>
            <a:pPr lvl="1">
              <a:buFont typeface="Wingdings" pitchFamily="2" charset="2"/>
              <a:buChar char="Ø"/>
            </a:pPr>
            <a:r>
              <a:rPr lang="en-US" altLang="ko-KR" dirty="0"/>
              <a:t>Data producer(ROK Air Force) has a plan to migrate TAC into BUFR(high resolution) as early as this </a:t>
            </a:r>
            <a:r>
              <a:rPr lang="en-US" altLang="ko-KR" dirty="0" smtClean="0"/>
              <a:t>October.</a:t>
            </a:r>
          </a:p>
          <a:p>
            <a:pPr lvl="1"/>
            <a:endParaRPr lang="en-US" altLang="ko-KR" dirty="0"/>
          </a:p>
          <a:p>
            <a:endParaRPr lang="en-US" altLang="ko-KR" dirty="0" smtClean="0"/>
          </a:p>
          <a:p>
            <a:pPr marL="457200" lvl="1" indent="0">
              <a:buNone/>
            </a:pPr>
            <a:endParaRPr lang="en-US" altLang="ko-KR" dirty="0" smtClean="0"/>
          </a:p>
          <a:p>
            <a:pPr marL="457200" lvl="1" indent="0">
              <a:buNone/>
            </a:pPr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6" name="오각형 5"/>
          <p:cNvSpPr/>
          <p:nvPr/>
        </p:nvSpPr>
        <p:spPr>
          <a:xfrm>
            <a:off x="381001" y="1352550"/>
            <a:ext cx="1009649" cy="209550"/>
          </a:xfrm>
          <a:prstGeom prst="homePlat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1200" dirty="0" err="1" smtClean="0"/>
              <a:t>Matadata</a:t>
            </a:r>
            <a:endParaRPr lang="ko-KR" altLang="en-US" sz="1200" dirty="0"/>
          </a:p>
        </p:txBody>
      </p:sp>
      <p:sp>
        <p:nvSpPr>
          <p:cNvPr id="7" name="오각형 6"/>
          <p:cNvSpPr/>
          <p:nvPr/>
        </p:nvSpPr>
        <p:spPr>
          <a:xfrm>
            <a:off x="381001" y="2819400"/>
            <a:ext cx="1009649" cy="209550"/>
          </a:xfrm>
          <a:prstGeom prst="homePlat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1200" dirty="0"/>
              <a:t>Networking</a:t>
            </a:r>
            <a:endParaRPr lang="ko-KR" altLang="en-US" sz="1200" dirty="0"/>
          </a:p>
        </p:txBody>
      </p:sp>
      <p:sp>
        <p:nvSpPr>
          <p:cNvPr id="8" name="오각형 7"/>
          <p:cNvSpPr/>
          <p:nvPr/>
        </p:nvSpPr>
        <p:spPr>
          <a:xfrm>
            <a:off x="381001" y="4095750"/>
            <a:ext cx="1009649" cy="209550"/>
          </a:xfrm>
          <a:prstGeom prst="homePlate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altLang="ko-KR" sz="1200" dirty="0" smtClean="0"/>
              <a:t>BUFR issue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4081765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GISC Watch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ko-KR" altLang="en-US" sz="2200" dirty="0"/>
              <a:t>GISC Seoul </a:t>
            </a:r>
            <a:r>
              <a:rPr lang="ko-KR" altLang="en-US" sz="2200" dirty="0" smtClean="0"/>
              <a:t>carried </a:t>
            </a:r>
            <a:r>
              <a:rPr lang="ko-KR" altLang="en-US" sz="2200" dirty="0"/>
              <a:t>out GISC Watch duty during 16-31 March 2019</a:t>
            </a:r>
            <a:r>
              <a:rPr lang="ko-KR" altLang="en-US" sz="2200" dirty="0" smtClean="0"/>
              <a:t>.</a:t>
            </a:r>
            <a:endParaRPr lang="en-US" altLang="ko-KR" sz="2200" dirty="0" smtClean="0"/>
          </a:p>
          <a:p>
            <a:pPr>
              <a:buFont typeface="Arial" panose="020B0604020202020204" pitchFamily="34" charset="0"/>
              <a:buChar char="•"/>
            </a:pPr>
            <a:r>
              <a:rPr lang="en-US" altLang="ko-KR" sz="2200" dirty="0" smtClean="0"/>
              <a:t>Activities</a:t>
            </a:r>
            <a:endParaRPr lang="en-US" altLang="ko-KR" sz="2200" dirty="0"/>
          </a:p>
          <a:p>
            <a:pPr marL="685800" lvl="1"/>
            <a:r>
              <a:rPr lang="ko-KR" altLang="en-US" sz="2200" dirty="0" smtClean="0"/>
              <a:t>3 </a:t>
            </a:r>
            <a:r>
              <a:rPr lang="ko-KR" altLang="en-US" sz="2200" dirty="0"/>
              <a:t>tickets were closed due to </a:t>
            </a:r>
            <a:r>
              <a:rPr lang="ko-KR" altLang="en-US" sz="2200" dirty="0" smtClean="0"/>
              <a:t>duplicat</a:t>
            </a:r>
            <a:r>
              <a:rPr lang="en-US" altLang="ko-KR" sz="2200" dirty="0" err="1" smtClean="0"/>
              <a:t>ed</a:t>
            </a:r>
            <a:r>
              <a:rPr lang="en-US" altLang="ko-KR" sz="2200" dirty="0" smtClean="0"/>
              <a:t>  issues</a:t>
            </a:r>
          </a:p>
          <a:p>
            <a:pPr marL="360363" lvl="1" indent="0">
              <a:buNone/>
            </a:pPr>
            <a:r>
              <a:rPr lang="ko-KR" altLang="en-US" sz="1600" dirty="0" smtClean="0"/>
              <a:t>==&gt; </a:t>
            </a:r>
            <a:r>
              <a:rPr lang="ko-KR" altLang="en-US" sz="1600" dirty="0"/>
              <a:t>0000053: </a:t>
            </a:r>
            <a:r>
              <a:rPr lang="ko-KR" altLang="en-US" sz="1600" dirty="0" err="1"/>
              <a:t>No</a:t>
            </a:r>
            <a:r>
              <a:rPr lang="ko-KR" altLang="en-US" sz="1600" dirty="0"/>
              <a:t> </a:t>
            </a:r>
            <a:r>
              <a:rPr lang="ko-KR" altLang="en-US" sz="1600" dirty="0" err="1"/>
              <a:t>response</a:t>
            </a:r>
            <a:r>
              <a:rPr lang="ko-KR" altLang="en-US" sz="1600" dirty="0"/>
              <a:t> (OAI-</a:t>
            </a:r>
            <a:r>
              <a:rPr lang="ko-KR" altLang="en-US" sz="1600" dirty="0" err="1"/>
              <a:t>PMH,Portal</a:t>
            </a:r>
            <a:r>
              <a:rPr lang="ko-KR" altLang="en-US" sz="1600" dirty="0"/>
              <a:t>, SRU) </a:t>
            </a:r>
            <a:r>
              <a:rPr lang="ko-KR" altLang="en-US" sz="1600" dirty="0" err="1"/>
              <a:t>for</a:t>
            </a:r>
            <a:r>
              <a:rPr lang="ko-KR" altLang="en-US" sz="1600" dirty="0"/>
              <a:t> &gt;= 4 </a:t>
            </a:r>
            <a:r>
              <a:rPr lang="ko-KR" altLang="en-US" sz="1600" dirty="0" err="1"/>
              <a:t>days</a:t>
            </a:r>
            <a:r>
              <a:rPr lang="ko-KR" altLang="en-US" sz="1600" dirty="0"/>
              <a:t> </a:t>
            </a:r>
            <a:r>
              <a:rPr lang="ko-KR" altLang="en-US" sz="1600" dirty="0" err="1"/>
              <a:t>Jeddah</a:t>
            </a:r>
            <a:r>
              <a:rPr lang="ko-KR" altLang="en-US" sz="1600" dirty="0"/>
              <a:t> </a:t>
            </a:r>
            <a:r>
              <a:rPr lang="ko-KR" altLang="en-US" sz="1600" dirty="0" err="1"/>
              <a:t>to</a:t>
            </a:r>
            <a:r>
              <a:rPr lang="ko-KR" altLang="en-US" sz="1600" dirty="0"/>
              <a:t> </a:t>
            </a:r>
            <a:r>
              <a:rPr lang="ko-KR" altLang="en-US" sz="1600" dirty="0" err="1"/>
              <a:t>all</a:t>
            </a:r>
            <a:r>
              <a:rPr lang="ko-KR" altLang="en-US" sz="1600" dirty="0"/>
              <a:t> </a:t>
            </a:r>
            <a:r>
              <a:rPr lang="ko-KR" altLang="en-US" sz="1600" dirty="0" err="1"/>
              <a:t>centres</a:t>
            </a:r>
            <a:endParaRPr lang="ko-KR" altLang="en-US" sz="1600" dirty="0"/>
          </a:p>
          <a:p>
            <a:pPr marL="990600" lvl="1" indent="-266700">
              <a:buFont typeface="Wingdings" panose="05000000000000000000" pitchFamily="2" charset="2"/>
              <a:buChar char="§"/>
            </a:pPr>
            <a:r>
              <a:rPr lang="ko-KR" altLang="en-US" sz="1400" dirty="0" err="1"/>
              <a:t>Closed</a:t>
            </a:r>
            <a:r>
              <a:rPr lang="ko-KR" altLang="en-US" sz="1400" dirty="0"/>
              <a:t>:  0000022: </a:t>
            </a:r>
            <a:r>
              <a:rPr lang="ko-KR" altLang="en-US" sz="1400" dirty="0" err="1"/>
              <a:t>No</a:t>
            </a:r>
            <a:r>
              <a:rPr lang="ko-KR" altLang="en-US" sz="1400" dirty="0"/>
              <a:t> </a:t>
            </a:r>
            <a:r>
              <a:rPr lang="ko-KR" altLang="en-US" sz="1400" dirty="0" err="1"/>
              <a:t>response</a:t>
            </a:r>
            <a:r>
              <a:rPr lang="ko-KR" altLang="en-US" sz="1400" dirty="0"/>
              <a:t> (OAI-PMH) </a:t>
            </a:r>
            <a:r>
              <a:rPr lang="ko-KR" altLang="en-US" sz="1400" dirty="0" err="1"/>
              <a:t>Melbourne</a:t>
            </a:r>
            <a:r>
              <a:rPr lang="ko-KR" altLang="en-US" sz="1400" dirty="0"/>
              <a:t> - </a:t>
            </a:r>
            <a:r>
              <a:rPr lang="ko-KR" altLang="en-US" sz="1400" dirty="0" err="1"/>
              <a:t>Jeddah</a:t>
            </a:r>
            <a:endParaRPr lang="ko-KR" altLang="en-US" sz="1400" dirty="0"/>
          </a:p>
          <a:p>
            <a:pPr marL="990600" lvl="1" indent="-266700">
              <a:buFont typeface="Wingdings" panose="05000000000000000000" pitchFamily="2" charset="2"/>
              <a:buChar char="§"/>
            </a:pPr>
            <a:r>
              <a:rPr lang="ko-KR" altLang="en-US" sz="1400" dirty="0" err="1"/>
              <a:t>Closed</a:t>
            </a:r>
            <a:r>
              <a:rPr lang="ko-KR" altLang="en-US" sz="1400" dirty="0"/>
              <a:t>:  0000051: </a:t>
            </a:r>
            <a:r>
              <a:rPr lang="ko-KR" altLang="en-US" sz="1400" dirty="0" err="1"/>
              <a:t>No</a:t>
            </a:r>
            <a:r>
              <a:rPr lang="ko-KR" altLang="en-US" sz="1400" dirty="0"/>
              <a:t> </a:t>
            </a:r>
            <a:r>
              <a:rPr lang="ko-KR" altLang="en-US" sz="1400" dirty="0" err="1"/>
              <a:t>response</a:t>
            </a:r>
            <a:r>
              <a:rPr lang="ko-KR" altLang="en-US" sz="1400" dirty="0"/>
              <a:t> </a:t>
            </a:r>
            <a:r>
              <a:rPr lang="ko-KR" altLang="en-US" sz="1400" dirty="0" err="1"/>
              <a:t>from</a:t>
            </a:r>
            <a:r>
              <a:rPr lang="ko-KR" altLang="en-US" sz="1400" dirty="0"/>
              <a:t> GISC </a:t>
            </a:r>
            <a:r>
              <a:rPr lang="ko-KR" altLang="en-US" sz="1400" dirty="0" err="1"/>
              <a:t>Jeddah</a:t>
            </a:r>
            <a:endParaRPr lang="ko-KR" altLang="en-US" sz="1400" dirty="0"/>
          </a:p>
          <a:p>
            <a:pPr marL="990600" lvl="1" indent="-266700">
              <a:buFont typeface="Wingdings" panose="05000000000000000000" pitchFamily="2" charset="2"/>
              <a:buChar char="§"/>
            </a:pPr>
            <a:r>
              <a:rPr lang="ko-KR" altLang="en-US" sz="1400" dirty="0"/>
              <a:t>Closed:  0000032: List records and ListIdentifiers not </a:t>
            </a:r>
            <a:r>
              <a:rPr lang="ko-KR" altLang="en-US" sz="1400" dirty="0" smtClean="0"/>
              <a:t>working</a:t>
            </a:r>
            <a:endParaRPr lang="en-US" altLang="ko-KR" sz="1400" dirty="0" smtClean="0"/>
          </a:p>
          <a:p>
            <a:pPr lvl="1"/>
            <a:endParaRPr lang="en-US" altLang="ko-KR" sz="1400" dirty="0"/>
          </a:p>
          <a:p>
            <a:pPr lvl="1"/>
            <a:r>
              <a:rPr lang="ko-KR" altLang="en-US" sz="2200" dirty="0" smtClean="0"/>
              <a:t>2 </a:t>
            </a:r>
            <a:r>
              <a:rPr lang="ko-KR" altLang="en-US" sz="2200" dirty="0"/>
              <a:t>tickets were closed with fixation</a:t>
            </a:r>
          </a:p>
          <a:p>
            <a:pPr marL="990600" lvl="1" indent="-266700">
              <a:buFont typeface="Wingdings" panose="05000000000000000000" pitchFamily="2" charset="2"/>
              <a:buChar char="§"/>
            </a:pPr>
            <a:r>
              <a:rPr lang="ko-KR" altLang="en-US" sz="1400" dirty="0" err="1"/>
              <a:t>Closed</a:t>
            </a:r>
            <a:r>
              <a:rPr lang="ko-KR" altLang="en-US" sz="1400" dirty="0"/>
              <a:t>:  0000030: </a:t>
            </a:r>
            <a:r>
              <a:rPr lang="ko-KR" altLang="en-US" sz="1400" dirty="0" err="1"/>
              <a:t>No</a:t>
            </a:r>
            <a:r>
              <a:rPr lang="ko-KR" altLang="en-US" sz="1400" dirty="0"/>
              <a:t> </a:t>
            </a:r>
            <a:r>
              <a:rPr lang="ko-KR" altLang="en-US" sz="1400" dirty="0" err="1"/>
              <a:t>response</a:t>
            </a:r>
            <a:r>
              <a:rPr lang="ko-KR" altLang="en-US" sz="1400" dirty="0"/>
              <a:t> (</a:t>
            </a:r>
            <a:r>
              <a:rPr lang="ko-KR" altLang="en-US" sz="1400" dirty="0" err="1"/>
              <a:t>Portal</a:t>
            </a:r>
            <a:r>
              <a:rPr lang="ko-KR" altLang="en-US" sz="1400" dirty="0"/>
              <a:t>) </a:t>
            </a:r>
            <a:r>
              <a:rPr lang="ko-KR" altLang="en-US" sz="1400" dirty="0" err="1"/>
              <a:t>for</a:t>
            </a:r>
            <a:r>
              <a:rPr lang="ko-KR" altLang="en-US" sz="1400" dirty="0"/>
              <a:t> &gt;= 4 </a:t>
            </a:r>
            <a:r>
              <a:rPr lang="ko-KR" altLang="en-US" sz="1400" dirty="0" err="1"/>
              <a:t>days</a:t>
            </a:r>
            <a:r>
              <a:rPr lang="ko-KR" altLang="en-US" sz="1400" dirty="0"/>
              <a:t> </a:t>
            </a:r>
            <a:r>
              <a:rPr lang="ko-KR" altLang="en-US" sz="1400" dirty="0" err="1"/>
              <a:t>Tokyo</a:t>
            </a:r>
            <a:r>
              <a:rPr lang="ko-KR" altLang="en-US" sz="1400" dirty="0"/>
              <a:t> - </a:t>
            </a:r>
            <a:r>
              <a:rPr lang="ko-KR" altLang="en-US" sz="1400" dirty="0" err="1"/>
              <a:t>Exeter</a:t>
            </a:r>
            <a:endParaRPr lang="ko-KR" altLang="en-US" sz="1400" dirty="0"/>
          </a:p>
          <a:p>
            <a:pPr marL="990600" lvl="1" indent="-266700">
              <a:buFont typeface="Wingdings" panose="05000000000000000000" pitchFamily="2" charset="2"/>
              <a:buChar char="§"/>
            </a:pPr>
            <a:r>
              <a:rPr lang="ko-KR" altLang="en-US" sz="1400" dirty="0"/>
              <a:t>Closed:  0000019: Distribution System status "Unknown" for GISC </a:t>
            </a:r>
            <a:r>
              <a:rPr lang="ko-KR" altLang="en-US" sz="1400" dirty="0" smtClean="0"/>
              <a:t>Tokyo</a:t>
            </a:r>
            <a:endParaRPr lang="en-US" altLang="ko-KR" sz="1400" dirty="0"/>
          </a:p>
          <a:p>
            <a:pPr marL="723900" lvl="1" indent="-279400"/>
            <a:r>
              <a:rPr lang="ko-KR" altLang="en-US" sz="2200" dirty="0" smtClean="0"/>
              <a:t>1 </a:t>
            </a:r>
            <a:r>
              <a:rPr lang="ko-KR" altLang="en-US" sz="2200" dirty="0"/>
              <a:t>ticket was open and </a:t>
            </a:r>
            <a:r>
              <a:rPr lang="ko-KR" altLang="en-US" sz="2200" dirty="0" smtClean="0"/>
              <a:t>closed</a:t>
            </a:r>
            <a:endParaRPr lang="ko-KR" altLang="en-US" sz="2200" dirty="0"/>
          </a:p>
          <a:p>
            <a:pPr marL="990600" lvl="1" indent="-266700">
              <a:buFont typeface="Wingdings" panose="05000000000000000000" pitchFamily="2" charset="2"/>
              <a:buChar char="§"/>
            </a:pPr>
            <a:r>
              <a:rPr lang="ko-KR" altLang="en-US" sz="1400" dirty="0" err="1"/>
              <a:t>Closed</a:t>
            </a:r>
            <a:r>
              <a:rPr lang="ko-KR" altLang="en-US" sz="1400" dirty="0"/>
              <a:t>:  0000106: </a:t>
            </a:r>
            <a:r>
              <a:rPr lang="ko-KR" altLang="en-US" sz="1400" dirty="0" err="1"/>
              <a:t>monitor.json</a:t>
            </a:r>
            <a:r>
              <a:rPr lang="ko-KR" altLang="en-US" sz="1400" dirty="0"/>
              <a:t> </a:t>
            </a:r>
            <a:r>
              <a:rPr lang="ko-KR" altLang="en-US" sz="1400" dirty="0" err="1"/>
              <a:t>file</a:t>
            </a:r>
            <a:r>
              <a:rPr lang="ko-KR" altLang="en-US" sz="1400" dirty="0"/>
              <a:t> </a:t>
            </a:r>
            <a:r>
              <a:rPr lang="ko-KR" altLang="en-US" sz="1400" dirty="0" err="1"/>
              <a:t>has</a:t>
            </a:r>
            <a:r>
              <a:rPr lang="ko-KR" altLang="en-US" sz="1400" dirty="0"/>
              <a:t> </a:t>
            </a:r>
            <a:r>
              <a:rPr lang="ko-KR" altLang="en-US" sz="1400" dirty="0" err="1"/>
              <a:t>not</a:t>
            </a:r>
            <a:r>
              <a:rPr lang="ko-KR" altLang="en-US" sz="1400" dirty="0"/>
              <a:t> </a:t>
            </a:r>
            <a:r>
              <a:rPr lang="ko-KR" altLang="en-US" sz="1400" dirty="0" err="1"/>
              <a:t>been</a:t>
            </a:r>
            <a:r>
              <a:rPr lang="ko-KR" altLang="en-US" sz="1400" dirty="0"/>
              <a:t> </a:t>
            </a:r>
            <a:r>
              <a:rPr lang="ko-KR" altLang="en-US" sz="1400" dirty="0" err="1"/>
              <a:t>updated</a:t>
            </a:r>
            <a:r>
              <a:rPr lang="ko-KR" altLang="en-US" sz="1400" dirty="0"/>
              <a:t> </a:t>
            </a:r>
            <a:r>
              <a:rPr lang="ko-KR" altLang="en-US" sz="1400" dirty="0" err="1"/>
              <a:t>for</a:t>
            </a:r>
            <a:r>
              <a:rPr lang="ko-KR" altLang="en-US" sz="1400" dirty="0"/>
              <a:t> 3days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6890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b="1" dirty="0"/>
              <a:t>GISC Backup and </a:t>
            </a:r>
            <a:r>
              <a:rPr lang="en-US" altLang="ko-KR" b="1" dirty="0" smtClean="0"/>
              <a:t>activities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ko-KR" sz="2400" dirty="0"/>
              <a:t>LOA for GISC Backup arrangement with </a:t>
            </a:r>
            <a:r>
              <a:rPr lang="en-US" altLang="ko-KR" sz="2400" dirty="0" smtClean="0"/>
              <a:t>GISC New-Delhi (2018.5)</a:t>
            </a:r>
          </a:p>
          <a:p>
            <a:r>
              <a:rPr lang="en-US" altLang="ko-KR" sz="2400" dirty="0" smtClean="0"/>
              <a:t>Face to face meetings for backup line with 4NCs in </a:t>
            </a:r>
            <a:r>
              <a:rPr lang="en-US" altLang="ko-KR" sz="2400" dirty="0" err="1" smtClean="0"/>
              <a:t>AoR</a:t>
            </a:r>
            <a:r>
              <a:rPr lang="en-US" altLang="ko-KR" sz="2400" dirty="0" smtClean="0"/>
              <a:t> of </a:t>
            </a:r>
            <a:r>
              <a:rPr lang="en-US" altLang="ko-KR" sz="2400" dirty="0"/>
              <a:t>GISC New-Delhi </a:t>
            </a:r>
            <a:r>
              <a:rPr lang="en-US" altLang="ko-KR" sz="2400" dirty="0" smtClean="0"/>
              <a:t>(2019.4)</a:t>
            </a:r>
            <a:endParaRPr lang="en-US" altLang="ko-KR" sz="2400" dirty="0"/>
          </a:p>
          <a:p>
            <a:pPr lvl="1"/>
            <a:r>
              <a:rPr lang="en-US" altLang="ko-KR" sz="1800" dirty="0" smtClean="0"/>
              <a:t>NC Colombo (Sri </a:t>
            </a:r>
            <a:r>
              <a:rPr lang="en-US" altLang="ko-KR" sz="1800" dirty="0" err="1"/>
              <a:t>l</a:t>
            </a:r>
            <a:r>
              <a:rPr lang="en-US" altLang="ko-KR" sz="1800" dirty="0" err="1" smtClean="0"/>
              <a:t>anka</a:t>
            </a:r>
            <a:r>
              <a:rPr lang="en-US" altLang="ko-KR" sz="1800" dirty="0" smtClean="0"/>
              <a:t>)</a:t>
            </a:r>
          </a:p>
          <a:p>
            <a:pPr lvl="1"/>
            <a:r>
              <a:rPr lang="en-US" altLang="ko-KR" sz="1800" dirty="0" smtClean="0"/>
              <a:t>NC Male (Maldives)</a:t>
            </a:r>
          </a:p>
          <a:p>
            <a:pPr lvl="1"/>
            <a:r>
              <a:rPr lang="en-US" altLang="ko-KR" sz="1800" dirty="0" smtClean="0"/>
              <a:t>NC  </a:t>
            </a:r>
            <a:r>
              <a:rPr lang="en-US" altLang="ko-KR" sz="1800" dirty="0" err="1" smtClean="0"/>
              <a:t>Thimphu</a:t>
            </a:r>
            <a:r>
              <a:rPr lang="en-US" altLang="ko-KR" sz="1800" dirty="0" smtClean="0"/>
              <a:t> (Bhutan)</a:t>
            </a:r>
          </a:p>
          <a:p>
            <a:pPr lvl="1"/>
            <a:r>
              <a:rPr lang="en-US" altLang="ko-KR" sz="1800" dirty="0" smtClean="0"/>
              <a:t>NC Dhaka (Bangladesh)</a:t>
            </a:r>
          </a:p>
          <a:p>
            <a:pPr lvl="1"/>
            <a:endParaRPr lang="en-US" altLang="ko-KR" sz="1800" dirty="0" smtClean="0"/>
          </a:p>
          <a:p>
            <a:pPr marL="541338" lvl="1" indent="-271463">
              <a:buFont typeface="Wingdings" pitchFamily="2" charset="2"/>
              <a:buChar char="ü"/>
            </a:pPr>
            <a:r>
              <a:rPr lang="en-US" altLang="ko-KR" sz="2000" dirty="0" smtClean="0"/>
              <a:t>Confirmed backup environment b/w the counties</a:t>
            </a:r>
          </a:p>
          <a:p>
            <a:pPr>
              <a:buFont typeface="Wingdings" pitchFamily="2" charset="2"/>
              <a:buChar char="ü"/>
            </a:pPr>
            <a:endParaRPr lang="en-US" altLang="ko-KR" sz="2400" dirty="0"/>
          </a:p>
          <a:p>
            <a:endParaRPr lang="ko-KR" altLang="en-US" sz="24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95286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b="1" dirty="0"/>
              <a:t>Monitoring Activity &amp; </a:t>
            </a:r>
            <a:r>
              <a:rPr lang="en-US" altLang="ko-KR" b="1" dirty="0" smtClean="0"/>
              <a:t>volume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dirty="0" smtClean="0"/>
              <a:t>TT-GISC201</a:t>
            </a:r>
            <a:r>
              <a:rPr lang="en-US" altLang="ja-JP" dirty="0" smtClean="0"/>
              <a:t>9 26-29 Aug. 2019 </a:t>
            </a:r>
            <a:r>
              <a:rPr lang="en-US" dirty="0" smtClean="0"/>
              <a:t> p</a:t>
            </a:r>
            <a:fld id="{9259AF2F-52C6-9B46-B8B2-0579234AE62E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3" name="직사각형 2"/>
          <p:cNvSpPr/>
          <p:nvPr/>
        </p:nvSpPr>
        <p:spPr>
          <a:xfrm>
            <a:off x="1057051" y="1779519"/>
            <a:ext cx="668427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endParaRPr lang="en-US" altLang="ko-KR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ko-KR" altLang="ko-KR" sz="2000" dirty="0"/>
          </a:p>
        </p:txBody>
      </p:sp>
      <p:sp>
        <p:nvSpPr>
          <p:cNvPr id="10" name="내용 개체 틀 2"/>
          <p:cNvSpPr>
            <a:spLocks noGrp="1"/>
          </p:cNvSpPr>
          <p:nvPr>
            <p:ph idx="1"/>
          </p:nvPr>
        </p:nvSpPr>
        <p:spPr>
          <a:xfrm>
            <a:off x="766766" y="1450295"/>
            <a:ext cx="8229600" cy="4525963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800" dirty="0"/>
              <a:t>GISC Seoul is providing metadata synchronization monitoring system </a:t>
            </a:r>
            <a:r>
              <a:rPr lang="en-US" altLang="ko-KR" sz="2400" dirty="0"/>
              <a:t>[http://gischelp.kma.go.kr/wismon</a:t>
            </a:r>
            <a:r>
              <a:rPr lang="en-US" altLang="ko-KR" sz="2400" dirty="0" smtClean="0"/>
              <a:t>/]</a:t>
            </a:r>
            <a:r>
              <a:rPr lang="en-US" altLang="ko-KR" sz="2800" dirty="0" smtClean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sz="2800" dirty="0" smtClean="0"/>
              <a:t>Status of  1:1 GISC data exchange in </a:t>
            </a:r>
            <a:r>
              <a:rPr lang="en-US" altLang="ko-KR" sz="2800" dirty="0"/>
              <a:t>GISC </a:t>
            </a:r>
            <a:r>
              <a:rPr lang="en-US" altLang="ko-KR" sz="2800" dirty="0" smtClean="0"/>
              <a:t>Seoul</a:t>
            </a:r>
          </a:p>
          <a:p>
            <a:pPr lvl="1">
              <a:buFontTx/>
              <a:buChar char="-"/>
            </a:pPr>
            <a:r>
              <a:rPr lang="en-US" altLang="ko-KR" sz="2400" dirty="0" smtClean="0"/>
              <a:t>Files </a:t>
            </a:r>
            <a:r>
              <a:rPr lang="en-US" altLang="ko-KR" sz="2400" dirty="0"/>
              <a:t>inbound to GISC </a:t>
            </a:r>
            <a:r>
              <a:rPr lang="en-US" altLang="ko-KR" sz="2400" dirty="0" smtClean="0"/>
              <a:t>Seoul </a:t>
            </a:r>
            <a:r>
              <a:rPr lang="en-US" altLang="ko-KR" sz="1800" dirty="0" smtClean="0"/>
              <a:t>(</a:t>
            </a:r>
            <a:r>
              <a:rPr lang="en-US" altLang="ko-KR" sz="1800" dirty="0"/>
              <a:t>As daily </a:t>
            </a:r>
            <a:r>
              <a:rPr lang="en-US" altLang="ko-KR" sz="1800" dirty="0" smtClean="0"/>
              <a:t>value)</a:t>
            </a:r>
            <a:endParaRPr lang="en-US" altLang="ko-KR" sz="2400" dirty="0" smtClean="0"/>
          </a:p>
          <a:p>
            <a:pPr lvl="2">
              <a:buFont typeface="Wingdings" panose="05000000000000000000" pitchFamily="2" charset="2"/>
              <a:buChar char="§"/>
            </a:pPr>
            <a:r>
              <a:rPr lang="en-US" altLang="ko-KR" sz="2000" dirty="0" smtClean="0"/>
              <a:t>Number of files : 20,733 , volume : 1,061 </a:t>
            </a:r>
            <a:r>
              <a:rPr lang="en-US" altLang="ko-KR" sz="2000" dirty="0" smtClean="0"/>
              <a:t>Mb</a:t>
            </a:r>
            <a:endParaRPr lang="en-US" altLang="ko-KR" sz="2000" dirty="0" smtClean="0"/>
          </a:p>
          <a:p>
            <a:pPr lvl="1">
              <a:buFontTx/>
              <a:buChar char="-"/>
            </a:pPr>
            <a:r>
              <a:rPr lang="en-US" altLang="ko-KR" sz="2400" dirty="0" smtClean="0"/>
              <a:t>Files </a:t>
            </a:r>
            <a:r>
              <a:rPr lang="en-US" altLang="ko-KR" sz="2400" dirty="0"/>
              <a:t>outbound from GISC </a:t>
            </a:r>
            <a:r>
              <a:rPr lang="en-US" altLang="ko-KR" sz="2400" dirty="0" smtClean="0"/>
              <a:t>Seoul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US" altLang="ko-KR" sz="2000" dirty="0"/>
              <a:t>Number of files : </a:t>
            </a:r>
            <a:r>
              <a:rPr lang="en-US" altLang="ko-KR" sz="2000" dirty="0" smtClean="0"/>
              <a:t>6,126 </a:t>
            </a:r>
            <a:r>
              <a:rPr lang="en-US" altLang="ko-KR" sz="2000" dirty="0"/>
              <a:t>, volume : </a:t>
            </a:r>
            <a:r>
              <a:rPr lang="en-US" altLang="ko-KR" sz="2000" dirty="0" smtClean="0"/>
              <a:t>104Mb</a:t>
            </a:r>
            <a:endParaRPr lang="en-US" altLang="ko-KR" sz="2000" dirty="0"/>
          </a:p>
          <a:p>
            <a:pPr lvl="1">
              <a:buFontTx/>
              <a:buChar char="-"/>
            </a:pPr>
            <a:endParaRPr lang="ko-KR" altLang="en-US" sz="1800" dirty="0"/>
          </a:p>
          <a:p>
            <a:pPr marL="0" indent="0">
              <a:buNone/>
            </a:pPr>
            <a:endParaRPr lang="en-US" altLang="ko-KR" sz="1800" dirty="0"/>
          </a:p>
          <a:p>
            <a:endParaRPr lang="ko-KR" altLang="en-US" sz="2800" dirty="0"/>
          </a:p>
        </p:txBody>
      </p:sp>
    </p:spTree>
    <p:extLst>
      <p:ext uri="{BB962C8B-B14F-4D97-AF65-F5344CB8AC3E}">
        <p14:creationId xmlns:p14="http://schemas.microsoft.com/office/powerpoint/2010/main" val="10270762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Metadata Status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de-DE" sz="2400" dirty="0" smtClean="0"/>
              <a:t>Number of M</a:t>
            </a:r>
            <a:r>
              <a:rPr lang="en-US" sz="2400" dirty="0" smtClean="0"/>
              <a:t>D </a:t>
            </a:r>
            <a:r>
              <a:rPr lang="de-DE" sz="2400" dirty="0" smtClean="0"/>
              <a:t>records of AoR of GISC Seoul </a:t>
            </a:r>
          </a:p>
          <a:p>
            <a:pPr lvl="1"/>
            <a:r>
              <a:rPr lang="de-DE" sz="2000" dirty="0" smtClean="0"/>
              <a:t>640 </a:t>
            </a:r>
            <a:r>
              <a:rPr lang="de-DE" altLang="ko-KR" sz="2000" dirty="0"/>
              <a:t>records</a:t>
            </a:r>
            <a:endParaRPr lang="de-DE" sz="2000" dirty="0"/>
          </a:p>
          <a:p>
            <a:r>
              <a:rPr lang="de-DE" sz="2400" dirty="0" smtClean="0"/>
              <a:t>Core </a:t>
            </a:r>
            <a:r>
              <a:rPr lang="de-DE" sz="2400" dirty="0"/>
              <a:t>profile </a:t>
            </a:r>
            <a:r>
              <a:rPr lang="de-DE" sz="2400" dirty="0" smtClean="0"/>
              <a:t>Version</a:t>
            </a:r>
          </a:p>
          <a:p>
            <a:pPr lvl="1"/>
            <a:r>
              <a:rPr lang="de-DE" sz="2000" dirty="0" smtClean="0"/>
              <a:t>1.2: 347 </a:t>
            </a:r>
            <a:r>
              <a:rPr lang="de-DE" sz="2000" dirty="0"/>
              <a:t>records, 1.3: </a:t>
            </a:r>
            <a:r>
              <a:rPr lang="de-DE" sz="2000" dirty="0" smtClean="0"/>
              <a:t>293 records</a:t>
            </a:r>
            <a:endParaRPr lang="de-DE" sz="2000" dirty="0"/>
          </a:p>
          <a:p>
            <a:r>
              <a:rPr lang="de-DE" sz="2400" dirty="0" smtClean="0"/>
              <a:t>OAI </a:t>
            </a:r>
            <a:r>
              <a:rPr lang="de-DE" sz="2400" dirty="0"/>
              <a:t>provider: </a:t>
            </a:r>
            <a:r>
              <a:rPr lang="de-DE" sz="1800" dirty="0"/>
              <a:t>https://</a:t>
            </a:r>
            <a:r>
              <a:rPr lang="de-DE" sz="1800" dirty="0" smtClean="0"/>
              <a:t>gisc.kma.go.kr/openwis-user-portal/srv/en/oaipmh</a:t>
            </a:r>
          </a:p>
          <a:p>
            <a:r>
              <a:rPr lang="de-DE" sz="2400" dirty="0" smtClean="0"/>
              <a:t>Harvesting </a:t>
            </a:r>
            <a:r>
              <a:rPr lang="de-DE" sz="2400" dirty="0"/>
              <a:t> </a:t>
            </a:r>
            <a:r>
              <a:rPr lang="de-DE" altLang="ko-KR" sz="2400" dirty="0" smtClean="0"/>
              <a:t>1,148,675 records</a:t>
            </a:r>
          </a:p>
          <a:p>
            <a:pPr lvl="1"/>
            <a:r>
              <a:rPr lang="de-DE" altLang="ko-KR" sz="2400" dirty="0" smtClean="0"/>
              <a:t>WIS cagegory  	 :    114,985</a:t>
            </a:r>
          </a:p>
          <a:p>
            <a:pPr lvl="1"/>
            <a:r>
              <a:rPr lang="de-DE" altLang="ko-KR" sz="2400" dirty="0" smtClean="0"/>
              <a:t>GEOSS</a:t>
            </a:r>
            <a:r>
              <a:rPr lang="de-DE" altLang="ko-KR" sz="2400" dirty="0"/>
              <a:t> cagegory </a:t>
            </a:r>
            <a:r>
              <a:rPr lang="de-DE" altLang="ko-KR" sz="2400" dirty="0" smtClean="0"/>
              <a:t>: 1,033,690</a:t>
            </a:r>
            <a:endParaRPr lang="de-DE" altLang="ko-KR" sz="2400" dirty="0"/>
          </a:p>
          <a:p>
            <a:pPr lvl="2">
              <a:buFont typeface="Wingdings" panose="05000000000000000000" pitchFamily="2" charset="2"/>
              <a:buChar char="§"/>
            </a:pPr>
            <a:r>
              <a:rPr lang="en-US" altLang="ko-KR" sz="1800" dirty="0" smtClean="0"/>
              <a:t>GISC </a:t>
            </a:r>
            <a:r>
              <a:rPr lang="en-US" altLang="ko-KR" sz="1800" dirty="0"/>
              <a:t>Seoul provides WIS community with GEOSS metadata harvested from GEO-DAB on basis of ISO19139. </a:t>
            </a:r>
            <a:endParaRPr lang="en-US" altLang="ko-KR" sz="1800" dirty="0" smtClean="0"/>
          </a:p>
          <a:p>
            <a:pPr lvl="2">
              <a:buFont typeface="Wingdings" panose="05000000000000000000" pitchFamily="2" charset="2"/>
              <a:buChar char="§"/>
            </a:pPr>
            <a:r>
              <a:rPr lang="en-US" altLang="ko-KR" sz="1800" dirty="0" smtClean="0"/>
              <a:t>GEOSS </a:t>
            </a:r>
            <a:r>
              <a:rPr lang="en-US" altLang="ko-KR" sz="1800" dirty="0"/>
              <a:t>SRU server pointer </a:t>
            </a:r>
            <a:r>
              <a:rPr lang="en-US" altLang="ko-KR" sz="1800" dirty="0" smtClean="0"/>
              <a:t>:http</a:t>
            </a:r>
            <a:r>
              <a:rPr lang="en-US" altLang="ko-KR" sz="1800" dirty="0"/>
              <a:t>://gisc.kma.go.kr/</a:t>
            </a:r>
            <a:r>
              <a:rPr lang="en-US" altLang="ko-KR" sz="1800" dirty="0" err="1"/>
              <a:t>openwis</a:t>
            </a:r>
            <a:r>
              <a:rPr lang="en-US" altLang="ko-KR" sz="1800" dirty="0"/>
              <a:t>-user-portal/</a:t>
            </a:r>
            <a:r>
              <a:rPr lang="en-US" altLang="ko-KR" sz="1800" dirty="0" err="1"/>
              <a:t>srv</a:t>
            </a:r>
            <a:r>
              <a:rPr lang="en-US" altLang="ko-KR" sz="1800" dirty="0"/>
              <a:t>/</a:t>
            </a:r>
            <a:r>
              <a:rPr lang="en-US" altLang="ko-KR" sz="1800" dirty="0" err="1"/>
              <a:t>en</a:t>
            </a:r>
            <a:r>
              <a:rPr lang="en-US" altLang="ko-KR" sz="1800" dirty="0"/>
              <a:t>/</a:t>
            </a:r>
            <a:r>
              <a:rPr lang="en-US" altLang="ko-KR" sz="1800" dirty="0" err="1"/>
              <a:t>main.home</a:t>
            </a:r>
            <a:r>
              <a:rPr lang="en-US" altLang="ko-KR" sz="1800" dirty="0"/>
              <a:t>/</a:t>
            </a:r>
            <a:r>
              <a:rPr lang="en-US" altLang="ko-KR" sz="1800" dirty="0" err="1"/>
              <a:t>portal.sru</a:t>
            </a:r>
            <a:r>
              <a:rPr lang="en-US" altLang="ko-KR" sz="1800" dirty="0" smtClean="0"/>
              <a:t>?</a:t>
            </a:r>
            <a:endParaRPr lang="ko-KR" altLang="ko-KR" sz="18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6" name="직사각형 5"/>
          <p:cNvSpPr/>
          <p:nvPr/>
        </p:nvSpPr>
        <p:spPr>
          <a:xfrm>
            <a:off x="457200" y="1217583"/>
            <a:ext cx="190129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altLang="ko-KR" sz="1600" dirty="0" smtClean="0">
                <a:solidFill>
                  <a:prstClr val="black"/>
                </a:solidFill>
              </a:rPr>
              <a:t>At </a:t>
            </a:r>
            <a:r>
              <a:rPr lang="de-DE" altLang="ko-KR" sz="1600" dirty="0">
                <a:solidFill>
                  <a:prstClr val="black"/>
                </a:solidFill>
              </a:rPr>
              <a:t>23st August 2019 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13421901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altLang="ko-KR" b="1" dirty="0" smtClean="0"/>
              <a:t>OAI PMH server connectivity</a:t>
            </a:r>
            <a:endParaRPr lang="ko-KR" altLang="en-US" b="1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100" y="2330105"/>
            <a:ext cx="8978900" cy="2378738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165100" y="4076700"/>
            <a:ext cx="8939217" cy="243840"/>
          </a:xfrm>
          <a:prstGeom prst="rect">
            <a:avLst/>
          </a:prstGeom>
          <a:noFill/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5" name="그룹 14"/>
          <p:cNvGrpSpPr/>
          <p:nvPr/>
        </p:nvGrpSpPr>
        <p:grpSpPr>
          <a:xfrm>
            <a:off x="3609975" y="4251960"/>
            <a:ext cx="1733550" cy="1325880"/>
            <a:chOff x="3609975" y="4640580"/>
            <a:chExt cx="1733550" cy="1325880"/>
          </a:xfrm>
        </p:grpSpPr>
        <p:sp>
          <p:nvSpPr>
            <p:cNvPr id="8" name="직사각형 7"/>
            <p:cNvSpPr/>
            <p:nvPr/>
          </p:nvSpPr>
          <p:spPr>
            <a:xfrm>
              <a:off x="3609975" y="5402580"/>
              <a:ext cx="1733550" cy="563880"/>
            </a:xfrm>
            <a:prstGeom prst="rect">
              <a:avLst/>
            </a:prstGeom>
            <a:noFill/>
            <a:ln w="158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 smtClean="0">
                  <a:solidFill>
                    <a:schemeClr val="tx1"/>
                  </a:solidFill>
                </a:rPr>
                <a:t>internet </a:t>
              </a:r>
              <a:r>
                <a:rPr lang="en-US" altLang="ko-KR" sz="1200" dirty="0">
                  <a:solidFill>
                    <a:schemeClr val="tx1"/>
                  </a:solidFill>
                </a:rPr>
                <a:t>network </a:t>
              </a:r>
              <a:r>
                <a:rPr lang="en-US" altLang="ko-KR" sz="1200" dirty="0" smtClean="0">
                  <a:solidFill>
                    <a:schemeClr val="tx1"/>
                  </a:solidFill>
                </a:rPr>
                <a:t>connection failure</a:t>
              </a:r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cxnSp>
          <p:nvCxnSpPr>
            <p:cNvPr id="10" name="직선 연결선 9"/>
            <p:cNvCxnSpPr>
              <a:stCxn id="8" idx="0"/>
            </p:cNvCxnSpPr>
            <p:nvPr/>
          </p:nvCxnSpPr>
          <p:spPr>
            <a:xfrm flipH="1" flipV="1">
              <a:off x="4465320" y="4640580"/>
              <a:ext cx="11430" cy="762000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그룹 15"/>
          <p:cNvGrpSpPr/>
          <p:nvPr/>
        </p:nvGrpSpPr>
        <p:grpSpPr>
          <a:xfrm>
            <a:off x="5530174" y="4266883"/>
            <a:ext cx="2356526" cy="1310957"/>
            <a:chOff x="4044274" y="4655503"/>
            <a:chExt cx="2356526" cy="1310957"/>
          </a:xfrm>
        </p:grpSpPr>
        <p:sp>
          <p:nvSpPr>
            <p:cNvPr id="17" name="직사각형 16"/>
            <p:cNvSpPr/>
            <p:nvPr/>
          </p:nvSpPr>
          <p:spPr>
            <a:xfrm>
              <a:off x="4044274" y="5402580"/>
              <a:ext cx="1371600" cy="563880"/>
            </a:xfrm>
            <a:prstGeom prst="rect">
              <a:avLst/>
            </a:prstGeom>
            <a:noFill/>
            <a:ln w="15875">
              <a:solidFill>
                <a:srgbClr val="FF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 smtClean="0">
                  <a:solidFill>
                    <a:schemeClr val="tx1"/>
                  </a:solidFill>
                </a:rPr>
                <a:t>https connection failure</a:t>
              </a:r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cxnSp>
          <p:nvCxnSpPr>
            <p:cNvPr id="18" name="직선 연결선 17"/>
            <p:cNvCxnSpPr>
              <a:stCxn id="17" idx="0"/>
            </p:cNvCxnSpPr>
            <p:nvPr/>
          </p:nvCxnSpPr>
          <p:spPr>
            <a:xfrm flipH="1" flipV="1">
              <a:off x="4457700" y="4655503"/>
              <a:ext cx="272374" cy="747077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연결선 22"/>
            <p:cNvCxnSpPr>
              <a:stCxn id="17" idx="0"/>
            </p:cNvCxnSpPr>
            <p:nvPr/>
          </p:nvCxnSpPr>
          <p:spPr>
            <a:xfrm flipV="1">
              <a:off x="4730074" y="4655503"/>
              <a:ext cx="1670726" cy="747077"/>
            </a:xfrm>
            <a:prstGeom prst="line">
              <a:avLst/>
            </a:prstGeom>
            <a:ln>
              <a:solidFill>
                <a:srgbClr val="FF0000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직사각형 2"/>
          <p:cNvSpPr/>
          <p:nvPr/>
        </p:nvSpPr>
        <p:spPr>
          <a:xfrm>
            <a:off x="883644" y="1500557"/>
            <a:ext cx="38615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 smtClean="0"/>
              <a:t>Response : 		9 GISC’s OAI server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 smtClean="0"/>
              <a:t>No response :  	5 </a:t>
            </a:r>
            <a:r>
              <a:rPr lang="en-US" altLang="ko-KR" dirty="0"/>
              <a:t>GISC’s OAI </a:t>
            </a:r>
            <a:r>
              <a:rPr lang="en-US" altLang="ko-KR" dirty="0" smtClean="0"/>
              <a:t>server</a:t>
            </a:r>
            <a:endParaRPr lang="ko-KR" altLang="en-US" dirty="0"/>
          </a:p>
        </p:txBody>
      </p:sp>
      <p:sp>
        <p:nvSpPr>
          <p:cNvPr id="19" name="직사각형 18"/>
          <p:cNvSpPr/>
          <p:nvPr/>
        </p:nvSpPr>
        <p:spPr>
          <a:xfrm>
            <a:off x="756559" y="1446666"/>
            <a:ext cx="3988656" cy="729250"/>
          </a:xfrm>
          <a:prstGeom prst="rect">
            <a:avLst/>
          </a:prstGeom>
          <a:solidFill>
            <a:schemeClr val="accent1">
              <a:alpha val="18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/>
          <p:cNvSpPr txBox="1"/>
          <p:nvPr/>
        </p:nvSpPr>
        <p:spPr>
          <a:xfrm>
            <a:off x="7445829" y="1904062"/>
            <a:ext cx="16600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At 23</a:t>
            </a:r>
            <a:r>
              <a:rPr lang="en-US" altLang="ko-KR" baseline="30000" dirty="0" smtClean="0"/>
              <a:t>th</a:t>
            </a:r>
            <a:r>
              <a:rPr lang="en-US" altLang="ko-KR" dirty="0"/>
              <a:t> </a:t>
            </a:r>
            <a:r>
              <a:rPr lang="en-US" altLang="ko-KR" dirty="0" smtClean="0"/>
              <a:t> August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73835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직사각형 74"/>
          <p:cNvSpPr/>
          <p:nvPr/>
        </p:nvSpPr>
        <p:spPr>
          <a:xfrm>
            <a:off x="756558" y="1296433"/>
            <a:ext cx="5212441" cy="646331"/>
          </a:xfrm>
          <a:prstGeom prst="rect">
            <a:avLst/>
          </a:prstGeom>
          <a:solidFill>
            <a:schemeClr val="accent1">
              <a:alpha val="18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647" y="2739626"/>
            <a:ext cx="9010646" cy="3172140"/>
          </a:xfrm>
          <a:prstGeom prst="rect">
            <a:avLst/>
          </a:prstGeo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6" name="직사각형 5"/>
          <p:cNvSpPr/>
          <p:nvPr/>
        </p:nvSpPr>
        <p:spPr>
          <a:xfrm>
            <a:off x="133354" y="4241790"/>
            <a:ext cx="8970963" cy="243840"/>
          </a:xfrm>
          <a:prstGeom prst="rect">
            <a:avLst/>
          </a:prstGeom>
          <a:noFill/>
          <a:ln w="19050">
            <a:solidFill>
              <a:srgbClr val="00B0F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9" name="그룹 8"/>
          <p:cNvGrpSpPr/>
          <p:nvPr/>
        </p:nvGrpSpPr>
        <p:grpSpPr>
          <a:xfrm>
            <a:off x="1764608" y="4276976"/>
            <a:ext cx="2561902" cy="2295899"/>
            <a:chOff x="3271926" y="3816611"/>
            <a:chExt cx="2561902" cy="2295899"/>
          </a:xfrm>
        </p:grpSpPr>
        <p:sp>
          <p:nvSpPr>
            <p:cNvPr id="10" name="직사각형 9"/>
            <p:cNvSpPr/>
            <p:nvPr/>
          </p:nvSpPr>
          <p:spPr>
            <a:xfrm>
              <a:off x="3271926" y="5548630"/>
              <a:ext cx="2561902" cy="563880"/>
            </a:xfrm>
            <a:prstGeom prst="rect">
              <a:avLst/>
            </a:prstGeom>
            <a:noFill/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 smtClean="0">
                  <a:solidFill>
                    <a:schemeClr val="tx1"/>
                  </a:solidFill>
                </a:rPr>
                <a:t>Assumed that </a:t>
              </a:r>
              <a:r>
                <a:rPr lang="en-US" altLang="ko-KR" sz="1200" dirty="0">
                  <a:solidFill>
                    <a:schemeClr val="tx1"/>
                  </a:solidFill>
                </a:rPr>
                <a:t>n</a:t>
              </a:r>
              <a:r>
                <a:rPr lang="en-US" altLang="ko-KR" sz="1200" dirty="0" smtClean="0">
                  <a:solidFill>
                    <a:schemeClr val="tx1"/>
                  </a:solidFill>
                </a:rPr>
                <a:t>umber of MD in GISC New-</a:t>
              </a:r>
              <a:r>
                <a:rPr lang="en-US" altLang="ko-KR" sz="1200" dirty="0">
                  <a:solidFill>
                    <a:schemeClr val="tx1"/>
                  </a:solidFill>
                </a:rPr>
                <a:t>D</a:t>
              </a:r>
              <a:r>
                <a:rPr lang="en-US" altLang="ko-KR" sz="1200" dirty="0" smtClean="0">
                  <a:solidFill>
                    <a:schemeClr val="tx1"/>
                  </a:solidFill>
                </a:rPr>
                <a:t>elhi is </a:t>
              </a:r>
              <a:r>
                <a:rPr lang="en-US" altLang="ko-KR" sz="1200" dirty="0" err="1">
                  <a:solidFill>
                    <a:schemeClr val="tx1"/>
                  </a:solidFill>
                </a:rPr>
                <a:t>duplicatedly</a:t>
              </a:r>
              <a:r>
                <a:rPr lang="en-US" altLang="ko-KR" sz="1200" dirty="0">
                  <a:solidFill>
                    <a:schemeClr val="tx1"/>
                  </a:solidFill>
                </a:rPr>
                <a:t> </a:t>
              </a:r>
              <a:r>
                <a:rPr lang="en-US" altLang="ko-KR" sz="1200" dirty="0" smtClean="0">
                  <a:solidFill>
                    <a:schemeClr val="tx1"/>
                  </a:solidFill>
                </a:rPr>
                <a:t>counted </a:t>
              </a:r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cxnSp>
          <p:nvCxnSpPr>
            <p:cNvPr id="11" name="직선 연결선 10"/>
            <p:cNvCxnSpPr/>
            <p:nvPr/>
          </p:nvCxnSpPr>
          <p:spPr>
            <a:xfrm flipV="1">
              <a:off x="4214413" y="3987166"/>
              <a:ext cx="0" cy="156146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직사각형 11"/>
            <p:cNvSpPr/>
            <p:nvPr/>
          </p:nvSpPr>
          <p:spPr>
            <a:xfrm>
              <a:off x="3822743" y="3816611"/>
              <a:ext cx="465203" cy="170554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>
                <a:solidFill>
                  <a:schemeClr val="tx1"/>
                </a:solidFill>
              </a:endParaRPr>
            </a:p>
          </p:txBody>
        </p:sp>
      </p:grpSp>
      <p:sp>
        <p:nvSpPr>
          <p:cNvPr id="17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de-DE" altLang="ko-KR" b="1" dirty="0" smtClean="0"/>
              <a:t>Metadata syncronization</a:t>
            </a:r>
            <a:endParaRPr lang="ko-KR" altLang="en-US" b="1" dirty="0"/>
          </a:p>
        </p:txBody>
      </p:sp>
      <p:sp>
        <p:nvSpPr>
          <p:cNvPr id="52" name="TextBox 51"/>
          <p:cNvSpPr txBox="1"/>
          <p:nvPr/>
        </p:nvSpPr>
        <p:spPr>
          <a:xfrm>
            <a:off x="7445829" y="2324968"/>
            <a:ext cx="16600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At 23</a:t>
            </a:r>
            <a:r>
              <a:rPr lang="en-US" altLang="ko-KR" baseline="30000" dirty="0" smtClean="0"/>
              <a:t>th </a:t>
            </a:r>
            <a:r>
              <a:rPr lang="en-US" altLang="ko-KR" dirty="0" smtClean="0"/>
              <a:t> August</a:t>
            </a:r>
            <a:endParaRPr lang="ko-KR" altLang="en-US" dirty="0"/>
          </a:p>
        </p:txBody>
      </p:sp>
      <p:grpSp>
        <p:nvGrpSpPr>
          <p:cNvPr id="25" name="그룹 24"/>
          <p:cNvGrpSpPr/>
          <p:nvPr/>
        </p:nvGrpSpPr>
        <p:grpSpPr>
          <a:xfrm>
            <a:off x="110492" y="2043028"/>
            <a:ext cx="1371600" cy="2404502"/>
            <a:chOff x="3176676" y="1582663"/>
            <a:chExt cx="1371600" cy="2404502"/>
          </a:xfrm>
        </p:grpSpPr>
        <p:sp>
          <p:nvSpPr>
            <p:cNvPr id="26" name="직사각형 25"/>
            <p:cNvSpPr/>
            <p:nvPr/>
          </p:nvSpPr>
          <p:spPr>
            <a:xfrm>
              <a:off x="3176676" y="1582663"/>
              <a:ext cx="1371600" cy="563880"/>
            </a:xfrm>
            <a:prstGeom prst="rect">
              <a:avLst/>
            </a:prstGeom>
            <a:noFill/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 smtClean="0">
                  <a:solidFill>
                    <a:schemeClr val="tx1"/>
                  </a:solidFill>
                </a:rPr>
                <a:t>Harvested from GISC Toulouse</a:t>
              </a:r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cxnSp>
          <p:nvCxnSpPr>
            <p:cNvPr id="27" name="직선 연결선 26"/>
            <p:cNvCxnSpPr>
              <a:stCxn id="26" idx="2"/>
            </p:cNvCxnSpPr>
            <p:nvPr/>
          </p:nvCxnSpPr>
          <p:spPr>
            <a:xfrm>
              <a:off x="3862476" y="2146543"/>
              <a:ext cx="0" cy="167006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직사각형 27"/>
            <p:cNvSpPr/>
            <p:nvPr/>
          </p:nvSpPr>
          <p:spPr>
            <a:xfrm>
              <a:off x="3822743" y="3816611"/>
              <a:ext cx="465203" cy="170554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34" name="그룹 33"/>
          <p:cNvGrpSpPr/>
          <p:nvPr/>
        </p:nvGrpSpPr>
        <p:grpSpPr>
          <a:xfrm>
            <a:off x="1539242" y="2027396"/>
            <a:ext cx="1965958" cy="2420134"/>
            <a:chOff x="3572916" y="1567031"/>
            <a:chExt cx="1965958" cy="2420134"/>
          </a:xfrm>
        </p:grpSpPr>
        <p:sp>
          <p:nvSpPr>
            <p:cNvPr id="36" name="직사각형 35"/>
            <p:cNvSpPr/>
            <p:nvPr/>
          </p:nvSpPr>
          <p:spPr>
            <a:xfrm>
              <a:off x="3572916" y="1567031"/>
              <a:ext cx="1965958" cy="563880"/>
            </a:xfrm>
            <a:prstGeom prst="rect">
              <a:avLst/>
            </a:prstGeom>
            <a:noFill/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 smtClean="0">
                  <a:solidFill>
                    <a:schemeClr val="tx1"/>
                  </a:solidFill>
                </a:rPr>
                <a:t>Harvested from GISC Tokyo,</a:t>
              </a:r>
            </a:p>
            <a:p>
              <a:pPr algn="ctr"/>
              <a:r>
                <a:rPr lang="en-US" altLang="ko-KR" sz="1200" dirty="0">
                  <a:solidFill>
                    <a:schemeClr val="tx1"/>
                  </a:solidFill>
                </a:rPr>
                <a:t>s</a:t>
              </a:r>
              <a:r>
                <a:rPr lang="en-US" altLang="ko-KR" sz="1200" dirty="0" smtClean="0">
                  <a:solidFill>
                    <a:schemeClr val="tx1"/>
                  </a:solidFill>
                </a:rPr>
                <a:t>ince https connection failed</a:t>
              </a:r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cxnSp>
          <p:nvCxnSpPr>
            <p:cNvPr id="37" name="직선 연결선 36"/>
            <p:cNvCxnSpPr/>
            <p:nvPr/>
          </p:nvCxnSpPr>
          <p:spPr>
            <a:xfrm>
              <a:off x="4258717" y="2146543"/>
              <a:ext cx="0" cy="167006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직사각형 37"/>
            <p:cNvSpPr/>
            <p:nvPr/>
          </p:nvSpPr>
          <p:spPr>
            <a:xfrm>
              <a:off x="3822743" y="3816611"/>
              <a:ext cx="465203" cy="170554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41" name="그룹 40"/>
          <p:cNvGrpSpPr/>
          <p:nvPr/>
        </p:nvGrpSpPr>
        <p:grpSpPr>
          <a:xfrm>
            <a:off x="3611480" y="2027396"/>
            <a:ext cx="2170195" cy="2420134"/>
            <a:chOff x="3572916" y="1567031"/>
            <a:chExt cx="2170195" cy="2420134"/>
          </a:xfrm>
        </p:grpSpPr>
        <p:sp>
          <p:nvSpPr>
            <p:cNvPr id="42" name="직사각형 41"/>
            <p:cNvSpPr/>
            <p:nvPr/>
          </p:nvSpPr>
          <p:spPr>
            <a:xfrm>
              <a:off x="3572916" y="1567031"/>
              <a:ext cx="2170195" cy="563880"/>
            </a:xfrm>
            <a:prstGeom prst="rect">
              <a:avLst/>
            </a:prstGeom>
            <a:noFill/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 smtClean="0">
                  <a:solidFill>
                    <a:schemeClr val="tx1"/>
                  </a:solidFill>
                </a:rPr>
                <a:t>No MD records changed,</a:t>
              </a:r>
            </a:p>
            <a:p>
              <a:pPr algn="ctr"/>
              <a:r>
                <a:rPr lang="en-US" altLang="ko-KR" sz="1200" dirty="0" smtClean="0">
                  <a:solidFill>
                    <a:schemeClr val="tx1"/>
                  </a:solidFill>
                </a:rPr>
                <a:t>since </a:t>
              </a:r>
              <a:r>
                <a:rPr lang="en-US" altLang="ko-KR" sz="1200" dirty="0">
                  <a:solidFill>
                    <a:schemeClr val="tx1"/>
                  </a:solidFill>
                </a:rPr>
                <a:t>https connection failed</a:t>
              </a:r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cxnSp>
          <p:nvCxnSpPr>
            <p:cNvPr id="43" name="직선 연결선 42"/>
            <p:cNvCxnSpPr/>
            <p:nvPr/>
          </p:nvCxnSpPr>
          <p:spPr>
            <a:xfrm>
              <a:off x="4258717" y="2146543"/>
              <a:ext cx="0" cy="167006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직사각형 43"/>
            <p:cNvSpPr/>
            <p:nvPr/>
          </p:nvSpPr>
          <p:spPr>
            <a:xfrm>
              <a:off x="3822743" y="3816611"/>
              <a:ext cx="465203" cy="170554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>
                <a:solidFill>
                  <a:schemeClr val="tx1"/>
                </a:solidFill>
              </a:endParaRPr>
            </a:p>
          </p:txBody>
        </p:sp>
      </p:grpSp>
      <p:sp>
        <p:nvSpPr>
          <p:cNvPr id="56" name="TextBox 55"/>
          <p:cNvSpPr txBox="1"/>
          <p:nvPr/>
        </p:nvSpPr>
        <p:spPr>
          <a:xfrm>
            <a:off x="785961" y="1296433"/>
            <a:ext cx="2622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 smtClean="0"/>
              <a:t>Perfect matched : 11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 smtClean="0"/>
              <a:t>Partial matched : 1 </a:t>
            </a:r>
            <a:endParaRPr lang="ko-KR" altLang="en-US" dirty="0"/>
          </a:p>
        </p:txBody>
      </p:sp>
      <p:sp>
        <p:nvSpPr>
          <p:cNvPr id="59" name="TextBox 58"/>
          <p:cNvSpPr txBox="1"/>
          <p:nvPr/>
        </p:nvSpPr>
        <p:spPr>
          <a:xfrm>
            <a:off x="3658107" y="1296433"/>
            <a:ext cx="2622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 smtClean="0"/>
              <a:t>No connection: 2 </a:t>
            </a:r>
          </a:p>
        </p:txBody>
      </p:sp>
    </p:spTree>
    <p:extLst>
      <p:ext uri="{BB962C8B-B14F-4D97-AF65-F5344CB8AC3E}">
        <p14:creationId xmlns:p14="http://schemas.microsoft.com/office/powerpoint/2010/main" val="2285675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직사각형 69"/>
          <p:cNvSpPr/>
          <p:nvPr/>
        </p:nvSpPr>
        <p:spPr>
          <a:xfrm>
            <a:off x="756559" y="1296433"/>
            <a:ext cx="2393042" cy="923330"/>
          </a:xfrm>
          <a:prstGeom prst="rect">
            <a:avLst/>
          </a:prstGeom>
          <a:solidFill>
            <a:schemeClr val="accent1">
              <a:alpha val="18000"/>
            </a:schemeClr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647" y="2734556"/>
            <a:ext cx="9010646" cy="3172140"/>
          </a:xfrm>
          <a:prstGeom prst="rect">
            <a:avLst/>
          </a:prstGeom>
        </p:spPr>
      </p:pic>
      <p:sp>
        <p:nvSpPr>
          <p:cNvPr id="4" name="슬라이드 번호 개체 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dirty="0" smtClean="0"/>
              <a:t>TT-GISC201</a:t>
            </a:r>
            <a:r>
              <a:rPr lang="en-US" altLang="ja-JP" dirty="0" smtClean="0"/>
              <a:t>9 26-29 Aug. 2019 </a:t>
            </a:r>
            <a:r>
              <a:rPr lang="en-US" dirty="0" smtClean="0"/>
              <a:t> p</a:t>
            </a:r>
            <a:fld id="{9259AF2F-52C6-9B46-B8B2-0579234AE62E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7" name="직사각형 6"/>
          <p:cNvSpPr/>
          <p:nvPr/>
        </p:nvSpPr>
        <p:spPr>
          <a:xfrm>
            <a:off x="4339595" y="2728281"/>
            <a:ext cx="544825" cy="3157623"/>
          </a:xfrm>
          <a:prstGeom prst="rect">
            <a:avLst/>
          </a:prstGeom>
          <a:noFill/>
          <a:ln w="19050">
            <a:solidFill>
              <a:srgbClr val="00B0F0"/>
            </a:solidFill>
          </a:ln>
          <a:effectLst>
            <a:glow rad="139700">
              <a:schemeClr val="accent6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3" name="그룹 12"/>
          <p:cNvGrpSpPr/>
          <p:nvPr/>
        </p:nvGrpSpPr>
        <p:grpSpPr>
          <a:xfrm>
            <a:off x="3724322" y="5676900"/>
            <a:ext cx="1787478" cy="1121052"/>
            <a:chOff x="3192780" y="4784090"/>
            <a:chExt cx="1787478" cy="1121052"/>
          </a:xfrm>
        </p:grpSpPr>
        <p:sp>
          <p:nvSpPr>
            <p:cNvPr id="14" name="직사각형 13"/>
            <p:cNvSpPr/>
            <p:nvPr/>
          </p:nvSpPr>
          <p:spPr>
            <a:xfrm>
              <a:off x="3192780" y="5341262"/>
              <a:ext cx="1787478" cy="563880"/>
            </a:xfrm>
            <a:prstGeom prst="rect">
              <a:avLst/>
            </a:prstGeom>
            <a:noFill/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 smtClean="0">
                  <a:solidFill>
                    <a:schemeClr val="tx1"/>
                  </a:solidFill>
                </a:rPr>
                <a:t>One MD with </a:t>
              </a:r>
              <a:r>
                <a:rPr lang="en-US" altLang="ko-KR" sz="1200" dirty="0">
                  <a:solidFill>
                    <a:schemeClr val="tx1"/>
                  </a:solidFill>
                </a:rPr>
                <a:t>normal</a:t>
              </a:r>
              <a:endParaRPr lang="ko-KR" altLang="en-US" sz="1200" dirty="0">
                <a:solidFill>
                  <a:schemeClr val="tx1"/>
                </a:solidFill>
              </a:endParaRPr>
            </a:p>
            <a:p>
              <a:pPr algn="ctr"/>
              <a:r>
                <a:rPr lang="en-US" altLang="ko-KR" sz="1200" dirty="0">
                  <a:solidFill>
                    <a:schemeClr val="tx1"/>
                  </a:solidFill>
                </a:rPr>
                <a:t>c</a:t>
              </a:r>
              <a:r>
                <a:rPr lang="en-US" altLang="ko-KR" sz="1200" dirty="0" smtClean="0">
                  <a:solidFill>
                    <a:schemeClr val="tx1"/>
                  </a:solidFill>
                </a:rPr>
                <a:t>oexist with deleted </a:t>
              </a:r>
              <a:r>
                <a:rPr lang="en-US" altLang="ko-KR" sz="1200" dirty="0">
                  <a:solidFill>
                    <a:schemeClr val="tx1"/>
                  </a:solidFill>
                </a:rPr>
                <a:t>flag </a:t>
              </a:r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cxnSp>
          <p:nvCxnSpPr>
            <p:cNvPr id="15" name="직선 연결선 14"/>
            <p:cNvCxnSpPr>
              <a:stCxn id="14" idx="0"/>
              <a:endCxn id="16" idx="2"/>
            </p:cNvCxnSpPr>
            <p:nvPr/>
          </p:nvCxnSpPr>
          <p:spPr>
            <a:xfrm flipV="1">
              <a:off x="4086519" y="4961572"/>
              <a:ext cx="774" cy="37969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직사각형 15"/>
            <p:cNvSpPr/>
            <p:nvPr/>
          </p:nvSpPr>
          <p:spPr>
            <a:xfrm>
              <a:off x="3854691" y="4784090"/>
              <a:ext cx="465203" cy="177482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>
                <a:solidFill>
                  <a:schemeClr val="tx1"/>
                </a:solidFill>
              </a:endParaRPr>
            </a:p>
          </p:txBody>
        </p:sp>
      </p:grpSp>
      <p:sp>
        <p:nvSpPr>
          <p:cNvPr id="17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de-DE" altLang="ko-KR" b="1" dirty="0" smtClean="0"/>
              <a:t>Metadata syncronization</a:t>
            </a:r>
            <a:endParaRPr lang="ko-KR" altLang="en-US" b="1" dirty="0"/>
          </a:p>
        </p:txBody>
      </p:sp>
      <p:cxnSp>
        <p:nvCxnSpPr>
          <p:cNvPr id="31" name="직선 연결선 30"/>
          <p:cNvCxnSpPr/>
          <p:nvPr/>
        </p:nvCxnSpPr>
        <p:spPr>
          <a:xfrm flipV="1">
            <a:off x="4244339" y="2615766"/>
            <a:ext cx="0" cy="54220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직사각형 31"/>
          <p:cNvSpPr/>
          <p:nvPr/>
        </p:nvSpPr>
        <p:spPr>
          <a:xfrm>
            <a:off x="4383369" y="5288422"/>
            <a:ext cx="465203" cy="17748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4383369" y="3055302"/>
            <a:ext cx="465203" cy="17748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cxnSp>
        <p:nvCxnSpPr>
          <p:cNvPr id="35" name="꺾인 연결선 34"/>
          <p:cNvCxnSpPr>
            <a:stCxn id="33" idx="1"/>
            <a:endCxn id="32" idx="1"/>
          </p:cNvCxnSpPr>
          <p:nvPr/>
        </p:nvCxnSpPr>
        <p:spPr>
          <a:xfrm rot="10800000" flipV="1">
            <a:off x="4383369" y="3144043"/>
            <a:ext cx="12700" cy="2233120"/>
          </a:xfrm>
          <a:prstGeom prst="bentConnector3">
            <a:avLst>
              <a:gd name="adj1" fmla="val 120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785961" y="1296433"/>
            <a:ext cx="26223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 smtClean="0"/>
              <a:t>Perfect matched : 7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 smtClean="0"/>
              <a:t>Partial matched : 5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 smtClean="0"/>
              <a:t>No connection : 2 </a:t>
            </a:r>
            <a:endParaRPr lang="ko-KR" altLang="en-US" dirty="0"/>
          </a:p>
        </p:txBody>
      </p:sp>
      <p:sp>
        <p:nvSpPr>
          <p:cNvPr id="37" name="직사각형 36"/>
          <p:cNvSpPr/>
          <p:nvPr/>
        </p:nvSpPr>
        <p:spPr>
          <a:xfrm>
            <a:off x="5218031" y="2035016"/>
            <a:ext cx="1371600" cy="563880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 smtClean="0">
                <a:solidFill>
                  <a:schemeClr val="tx1"/>
                </a:solidFill>
              </a:rPr>
              <a:t>Network connection problem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4386233" y="2878151"/>
            <a:ext cx="465203" cy="17055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cxnSp>
        <p:nvCxnSpPr>
          <p:cNvPr id="25" name="꺾인 연결선 24"/>
          <p:cNvCxnSpPr>
            <a:stCxn id="37" idx="2"/>
          </p:cNvCxnSpPr>
          <p:nvPr/>
        </p:nvCxnSpPr>
        <p:spPr>
          <a:xfrm rot="5400000">
            <a:off x="5235338" y="2210811"/>
            <a:ext cx="280408" cy="1056578"/>
          </a:xfrm>
          <a:prstGeom prst="bentConnector2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pSp>
        <p:nvGrpSpPr>
          <p:cNvPr id="53" name="그룹 52"/>
          <p:cNvGrpSpPr/>
          <p:nvPr/>
        </p:nvGrpSpPr>
        <p:grpSpPr>
          <a:xfrm>
            <a:off x="4410101" y="2051886"/>
            <a:ext cx="3803598" cy="1599001"/>
            <a:chOff x="4386233" y="1449704"/>
            <a:chExt cx="3803598" cy="1599001"/>
          </a:xfrm>
        </p:grpSpPr>
        <p:sp>
          <p:nvSpPr>
            <p:cNvPr id="54" name="직사각형 53"/>
            <p:cNvSpPr/>
            <p:nvPr/>
          </p:nvSpPr>
          <p:spPr>
            <a:xfrm>
              <a:off x="6818231" y="1449704"/>
              <a:ext cx="1371600" cy="563880"/>
            </a:xfrm>
            <a:prstGeom prst="rect">
              <a:avLst/>
            </a:prstGeom>
            <a:noFill/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200" dirty="0" smtClean="0">
                  <a:solidFill>
                    <a:schemeClr val="tx1"/>
                  </a:solidFill>
                </a:rPr>
                <a:t>Network connection problem</a:t>
              </a:r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sp>
          <p:nvSpPr>
            <p:cNvPr id="55" name="직사각형 54"/>
            <p:cNvSpPr/>
            <p:nvPr/>
          </p:nvSpPr>
          <p:spPr>
            <a:xfrm>
              <a:off x="4386233" y="2878151"/>
              <a:ext cx="465203" cy="170554"/>
            </a:xfrm>
            <a:prstGeom prst="rect">
              <a:avLst/>
            </a:prstGeom>
            <a:noFill/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200" dirty="0">
                <a:solidFill>
                  <a:schemeClr val="tx1"/>
                </a:solidFill>
              </a:endParaRPr>
            </a:p>
          </p:txBody>
        </p:sp>
        <p:cxnSp>
          <p:nvCxnSpPr>
            <p:cNvPr id="56" name="꺾인 연결선 55"/>
            <p:cNvCxnSpPr/>
            <p:nvPr/>
          </p:nvCxnSpPr>
          <p:spPr>
            <a:xfrm rot="10800000" flipV="1">
              <a:off x="4827568" y="2013583"/>
              <a:ext cx="2704206" cy="1035122"/>
            </a:xfrm>
            <a:prstGeom prst="bentConnector3">
              <a:avLst>
                <a:gd name="adj1" fmla="val 1251"/>
              </a:avLst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3560444" y="1719998"/>
            <a:ext cx="13716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Beijing, Moscow</a:t>
            </a:r>
            <a:endParaRPr lang="ko-KR" altLang="en-US" sz="1400" dirty="0"/>
          </a:p>
        </p:txBody>
      </p:sp>
      <p:sp>
        <p:nvSpPr>
          <p:cNvPr id="66" name="TextBox 65"/>
          <p:cNvSpPr txBox="1"/>
          <p:nvPr/>
        </p:nvSpPr>
        <p:spPr>
          <a:xfrm>
            <a:off x="5218030" y="1719998"/>
            <a:ext cx="13716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Melbourne</a:t>
            </a:r>
            <a:endParaRPr lang="ko-KR" altLang="en-US" sz="1400" dirty="0"/>
          </a:p>
        </p:txBody>
      </p:sp>
      <p:sp>
        <p:nvSpPr>
          <p:cNvPr id="67" name="TextBox 66"/>
          <p:cNvSpPr txBox="1"/>
          <p:nvPr/>
        </p:nvSpPr>
        <p:spPr>
          <a:xfrm>
            <a:off x="6842098" y="1719998"/>
            <a:ext cx="13716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New-</a:t>
            </a:r>
            <a:r>
              <a:rPr lang="en-US" altLang="ko-KR" sz="1400" dirty="0"/>
              <a:t>D</a:t>
            </a:r>
            <a:r>
              <a:rPr lang="en-US" altLang="ko-KR" sz="1400" dirty="0" smtClean="0"/>
              <a:t>elhi</a:t>
            </a:r>
            <a:endParaRPr lang="ko-KR" altLang="en-US" sz="1400" dirty="0"/>
          </a:p>
        </p:txBody>
      </p:sp>
      <p:sp>
        <p:nvSpPr>
          <p:cNvPr id="68" name="TextBox 67"/>
          <p:cNvSpPr txBox="1"/>
          <p:nvPr/>
        </p:nvSpPr>
        <p:spPr>
          <a:xfrm>
            <a:off x="3710268" y="5929067"/>
            <a:ext cx="137160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/>
              <a:t>Exeter</a:t>
            </a:r>
            <a:endParaRPr lang="ko-KR" altLang="en-US" sz="1400" dirty="0"/>
          </a:p>
        </p:txBody>
      </p:sp>
      <p:sp>
        <p:nvSpPr>
          <p:cNvPr id="69" name="직사각형 68"/>
          <p:cNvSpPr/>
          <p:nvPr/>
        </p:nvSpPr>
        <p:spPr>
          <a:xfrm>
            <a:off x="3558539" y="2051886"/>
            <a:ext cx="1371600" cy="563880"/>
          </a:xfrm>
          <a:prstGeom prst="rect">
            <a:avLst/>
          </a:prstGeom>
          <a:noFill/>
          <a:ln w="15875">
            <a:solidFill>
              <a:schemeClr val="tx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solidFill>
                  <a:schemeClr val="tx1"/>
                </a:solidFill>
              </a:rPr>
              <a:t>MDs currently added are not harvested 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5901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b="1" dirty="0"/>
              <a:t>Changes in </a:t>
            </a:r>
            <a:r>
              <a:rPr lang="en-US" altLang="ko-KR" b="1" dirty="0" smtClean="0"/>
              <a:t>GISC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439150" cy="4525963"/>
          </a:xfrm>
        </p:spPr>
        <p:txBody>
          <a:bodyPr>
            <a:noAutofit/>
          </a:bodyPr>
          <a:lstStyle/>
          <a:p>
            <a:r>
              <a:rPr lang="en-US" altLang="ko-KR" sz="2400" dirty="0" err="1" smtClean="0"/>
              <a:t>OpenWIS</a:t>
            </a:r>
            <a:r>
              <a:rPr lang="en-US" altLang="ko-KR" sz="2400" dirty="0" smtClean="0"/>
              <a:t> version upgrade(v3.14.8) (2017.12)</a:t>
            </a:r>
          </a:p>
          <a:p>
            <a:r>
              <a:rPr lang="en-US" altLang="ko-KR" sz="2400" dirty="0"/>
              <a:t>GISC Seoul </a:t>
            </a:r>
            <a:r>
              <a:rPr lang="en-US" altLang="ko-KR" sz="2400" dirty="0" smtClean="0"/>
              <a:t>improved the portal service(2018.12)</a:t>
            </a:r>
          </a:p>
          <a:p>
            <a:pPr lvl="1"/>
            <a:r>
              <a:rPr lang="en-US" altLang="ko-KR" sz="2000" dirty="0"/>
              <a:t>BUFR decoding </a:t>
            </a:r>
            <a:r>
              <a:rPr lang="en-US" altLang="ko-KR" sz="2000" dirty="0" smtClean="0"/>
              <a:t>service</a:t>
            </a:r>
          </a:p>
          <a:p>
            <a:pPr lvl="1"/>
            <a:r>
              <a:rPr lang="en-US" altLang="ko-KR" sz="2000" dirty="0" smtClean="0"/>
              <a:t>Statistics of MD and Caches in GISC Seoul</a:t>
            </a:r>
          </a:p>
          <a:p>
            <a:pPr lvl="1"/>
            <a:r>
              <a:rPr lang="en-US" altLang="ko-KR" sz="2000" dirty="0" smtClean="0"/>
              <a:t>User guide of GISC Seoul data Catalog</a:t>
            </a:r>
          </a:p>
          <a:p>
            <a:r>
              <a:rPr lang="en-US" altLang="ko-KR" sz="2400" dirty="0" smtClean="0"/>
              <a:t>Remote backup GISC as role DR is on operational  (2018.12)</a:t>
            </a:r>
          </a:p>
          <a:p>
            <a:pPr lvl="1"/>
            <a:r>
              <a:rPr lang="en-US" altLang="ko-KR" sz="2000" dirty="0" smtClean="0"/>
              <a:t>Located in Supercomputer center 100km away from Seoul</a:t>
            </a:r>
            <a:endParaRPr lang="en-US" altLang="ko-KR" sz="2000" dirty="0"/>
          </a:p>
          <a:p>
            <a:r>
              <a:rPr lang="en-US" altLang="ko-KR" sz="2400" dirty="0" smtClean="0"/>
              <a:t>Revised operational manual for GISC and DCPC operators  (2019.7)</a:t>
            </a:r>
          </a:p>
          <a:p>
            <a:pPr lvl="1"/>
            <a:r>
              <a:rPr lang="en-US" altLang="ko-KR" sz="2000" dirty="0" smtClean="0"/>
              <a:t> Including changes above</a:t>
            </a:r>
            <a:endParaRPr lang="en-US" altLang="ko-KR" sz="20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5696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ko-KR" b="1" dirty="0"/>
              <a:t>Recommended Text 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 smtClean="0"/>
              <a:t>GISC </a:t>
            </a:r>
            <a:r>
              <a:rPr lang="en-US" altLang="ko-KR" dirty="0" smtClean="0"/>
              <a:t>backup </a:t>
            </a:r>
            <a:r>
              <a:rPr lang="en-US" altLang="ko-KR" dirty="0" smtClean="0"/>
              <a:t>activity in GISC Seoul works in progress with </a:t>
            </a:r>
            <a:r>
              <a:rPr lang="en-US" altLang="ko-KR" dirty="0" smtClean="0"/>
              <a:t>having face to face meeting with 4NCs of </a:t>
            </a:r>
            <a:r>
              <a:rPr lang="en-US" altLang="ko-KR" dirty="0"/>
              <a:t>GISC New </a:t>
            </a:r>
            <a:r>
              <a:rPr lang="en-US" altLang="ko-KR" dirty="0" smtClean="0"/>
              <a:t>Delhi’s </a:t>
            </a:r>
            <a:r>
              <a:rPr lang="en-US" altLang="ko-KR" dirty="0" err="1" smtClean="0"/>
              <a:t>AoR.</a:t>
            </a:r>
            <a:r>
              <a:rPr lang="en-US" altLang="ko-KR" dirty="0" smtClean="0"/>
              <a:t> </a:t>
            </a:r>
            <a:r>
              <a:rPr lang="en-US" altLang="ko-KR" dirty="0" smtClean="0"/>
              <a:t>GISC </a:t>
            </a:r>
            <a:r>
              <a:rPr lang="en-US" altLang="ko-KR" dirty="0"/>
              <a:t>Seoul has </a:t>
            </a:r>
            <a:r>
              <a:rPr lang="en-US" altLang="ko-KR" dirty="0"/>
              <a:t>performed </a:t>
            </a:r>
            <a:r>
              <a:rPr lang="en-US" altLang="ko-KR" dirty="0" smtClean="0"/>
              <a:t>WIS capacity building activity</a:t>
            </a:r>
            <a:r>
              <a:rPr lang="en-US" altLang="ko-KR" dirty="0" smtClean="0"/>
              <a:t> </a:t>
            </a:r>
            <a:r>
              <a:rPr lang="en-US" altLang="ko-KR" dirty="0" smtClean="0"/>
              <a:t>in </a:t>
            </a:r>
            <a:r>
              <a:rPr lang="en-US" altLang="ko-KR" dirty="0" smtClean="0"/>
              <a:t>annul </a:t>
            </a:r>
            <a:r>
              <a:rPr lang="en-US" altLang="ko-KR" dirty="0"/>
              <a:t>ICT training course for WMO members in RTC-Korea. </a:t>
            </a:r>
            <a:r>
              <a:rPr lang="en-US" altLang="ko-KR" dirty="0" smtClean="0"/>
              <a:t>As </a:t>
            </a:r>
            <a:r>
              <a:rPr lang="en-US" altLang="ko-KR" dirty="0"/>
              <a:t>WIS and GCI interoperability activities, GISC Seoul provides GEOSS metadata sets and GEOSS SRU server for other GISCs to harvest WIS compliant discovery metadata from GEO-DAB.</a:t>
            </a:r>
            <a:endParaRPr lang="ko-KR" altLang="ko-KR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5237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r>
              <a:rPr lang="en-US" smtClean="0"/>
              <a:t>TT-GISC201</a:t>
            </a:r>
            <a:r>
              <a:rPr lang="en-US" altLang="ja-JP" smtClean="0"/>
              <a:t>9 26-29 Aug. 2019 </a:t>
            </a:r>
            <a:r>
              <a:rPr lang="en-US" smtClean="0"/>
              <a:t> p</a:t>
            </a:r>
            <a:fld id="{9259AF2F-52C6-9B46-B8B2-0579234AE62E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8414561"/>
      </p:ext>
    </p:extLst>
  </p:cSld>
  <p:clrMapOvr>
    <a:masterClrMapping/>
  </p:clrMapOvr>
</p:sld>
</file>

<file path=ppt/theme/theme1.xml><?xml version="1.0" encoding="utf-8"?>
<a:theme xmlns:a="http://schemas.openxmlformats.org/drawingml/2006/main" name="TT-GISC2019-AI(xx)-ppt_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Met Office Document" ma:contentTypeID="0x01010008EC4BDFB4C3D542892399C37F0B505F00FC87DC03DE605040BCB08D30A4996049" ma:contentTypeVersion="16" ma:contentTypeDescription="" ma:contentTypeScope="" ma:versionID="5c39b67e468ee8c98a213063c2702341">
  <xsd:schema xmlns:xsd="http://www.w3.org/2001/XMLSchema" xmlns:xs="http://www.w3.org/2001/XMLSchema" xmlns:p="http://schemas.microsoft.com/office/2006/metadata/properties" xmlns:ns2="95a6d21c-7db0-4b7e-981f-b4f22b02b9d8" targetNamespace="http://schemas.microsoft.com/office/2006/metadata/properties" ma:root="true" ma:fieldsID="9ae3119e1dcee855f18873c1ab54908f" ns2:_="">
    <xsd:import namespace="95a6d21c-7db0-4b7e-981f-b4f22b02b9d8"/>
    <xsd:element name="properties">
      <xsd:complexType>
        <xsd:sequence>
          <xsd:element name="documentManagement">
            <xsd:complexType>
              <xsd:all>
                <xsd:element ref="ns2:TNA" minOccurs="0"/>
                <xsd:element ref="ns2:Review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5a6d21c-7db0-4b7e-981f-b4f22b02b9d8" elementFormDefault="qualified">
    <xsd:import namespace="http://schemas.microsoft.com/office/2006/documentManagement/types"/>
    <xsd:import namespace="http://schemas.microsoft.com/office/infopath/2007/PartnerControls"/>
    <xsd:element name="TNA" ma:index="1" nillable="true" ma:displayName="TNA" ma:default="Not of potential interest" ma:format="Dropdown" ma:internalName="TNA">
      <xsd:simpleType>
        <xsd:restriction base="dms:Choice">
          <xsd:enumeration value="Not of potential interest"/>
          <xsd:enumeration value="Potential TNA Record"/>
          <xsd:enumeration value="Flagged for TNA"/>
          <xsd:enumeration value="List to TNA"/>
          <xsd:enumeration value="Not listed to TNA"/>
          <xsd:enumeration value="Transferred to TNA"/>
          <xsd:enumeration value="Published by TNA"/>
        </xsd:restriction>
      </xsd:simpleType>
    </xsd:element>
    <xsd:element name="ReviewDate" ma:index="2" nillable="true" ma:displayName="Review Date" ma:format="DateOnly" ma:internalName="ReviewDat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8" ma:displayName="Content Type"/>
        <xsd:element ref="dc:title" minOccurs="0" maxOccurs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NA xmlns="95a6d21c-7db0-4b7e-981f-b4f22b02b9d8">Not of potential interest</TNA>
    <ReviewDate xmlns="95a6d21c-7db0-4b7e-981f-b4f22b02b9d8" xsi:nil="true"/>
  </documentManagement>
</p:properties>
</file>

<file path=customXml/itemProps1.xml><?xml version="1.0" encoding="utf-8"?>
<ds:datastoreItem xmlns:ds="http://schemas.openxmlformats.org/officeDocument/2006/customXml" ds:itemID="{D35E29DC-C67D-4117-BE38-E1365DDF80D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12ECB84-1C21-41FB-8A40-6B7B41BE5B3B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95a6d21c-7db0-4b7e-981f-b4f22b02b9d8"/>
    <ds:schemaRef ds:uri="http://schemas.microsoft.com/office/2006/metadata/properties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F22F6DF-EF47-478B-A9B6-EA2DDDFFBDB1}">
  <ds:schemaRefs>
    <ds:schemaRef ds:uri="http://schemas.openxmlformats.org/package/2006/metadata/core-properties"/>
    <ds:schemaRef ds:uri="http://purl.org/dc/dcmitype/"/>
    <ds:schemaRef ds:uri="http://schemas.microsoft.com/office/2006/metadata/properties"/>
    <ds:schemaRef ds:uri="http://schemas.microsoft.com/office/2006/documentManagement/types"/>
    <ds:schemaRef ds:uri="http://purl.org/dc/elements/1.1/"/>
    <ds:schemaRef ds:uri="95a6d21c-7db0-4b7e-981f-b4f22b02b9d8"/>
    <ds:schemaRef ds:uri="http://schemas.microsoft.com/office/infopath/2007/PartnerControl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TT-GISC2019-AI(xx)-ppt_Template</Template>
  <TotalTime>2103</TotalTime>
  <Words>894</Words>
  <Application>Microsoft Office PowerPoint</Application>
  <PresentationFormat>화면 슬라이드 쇼(4:3)</PresentationFormat>
  <Paragraphs>147</Paragraphs>
  <Slides>14</Slides>
  <Notes>2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5" baseType="lpstr">
      <vt:lpstr>TT-GISC2019-AI(xx)-ppt_Template</vt:lpstr>
      <vt:lpstr>Status Report  GISC Seoul</vt:lpstr>
      <vt:lpstr>Area of Responsibility</vt:lpstr>
      <vt:lpstr>Training – Capacity Building Activity</vt:lpstr>
      <vt:lpstr>Operational issues(ticket system)</vt:lpstr>
      <vt:lpstr>GISC Watch</vt:lpstr>
      <vt:lpstr>GISC Backup and activities</vt:lpstr>
      <vt:lpstr>Monitoring Activity &amp; volume</vt:lpstr>
      <vt:lpstr>Metadata Status</vt:lpstr>
      <vt:lpstr>OAI PMH server connectivity</vt:lpstr>
      <vt:lpstr>Metadata syncronization</vt:lpstr>
      <vt:lpstr>Metadata syncronization</vt:lpstr>
      <vt:lpstr>Changes in GISC</vt:lpstr>
      <vt:lpstr>Recommended Text </vt:lpstr>
      <vt:lpstr>PowerPoint 프레젠테이션</vt:lpstr>
    </vt:vector>
  </TitlesOfParts>
  <Company>Deutscher Wetterdienst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Schremmer Antje</dc:creator>
  <cp:lastModifiedBy>KJ</cp:lastModifiedBy>
  <cp:revision>59</cp:revision>
  <dcterms:created xsi:type="dcterms:W3CDTF">2019-07-02T10:32:12Z</dcterms:created>
  <dcterms:modified xsi:type="dcterms:W3CDTF">2019-08-26T01:13:47Z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0x01010008EC4BDFB4C3D542892399C37F0B505F00FC87DC03DE605040BCB08D30A4996049</vt:lpwstr>
  </property>
</Properties>
</file>