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2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26/08/2019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9780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070FA253-0A9B-4015-B099-C9DFA7D128D8}" type="slidenum">
              <a:rPr lang="zh-CN" altLang="en-US"/>
              <a:pPr>
                <a:spcBef>
                  <a:spcPct val="0"/>
                </a:spcBef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131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488B41-AA96-416B-97E5-9644335033ED}" type="slidenum">
              <a:rPr lang="zh-CN" alt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456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88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883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252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Status report of GISC Beijing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GISC Beijing/CMA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/>
              <a:t>Area of responsibility</a:t>
            </a:r>
            <a:endParaRPr lang="zh-CN" altLang="en-US" sz="3600" dirty="0" smtClean="0"/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3791363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endParaRPr lang="en-US" altLang="zh-CN" dirty="0">
              <a:latin typeface="Arial" charset="0"/>
            </a:endParaRPr>
          </a:p>
          <a:p>
            <a:pPr eaLnBrk="1" hangingPunct="1">
              <a:defRPr/>
            </a:pPr>
            <a:r>
              <a:rPr lang="en-US" altLang="zh-CN" dirty="0">
                <a:latin typeface="Arial" charset="0"/>
              </a:rPr>
              <a:t>NCs (7): 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</a:t>
            </a:r>
            <a:r>
              <a:rPr lang="en-US" altLang="zh-CN" sz="1600" dirty="0" smtClean="0">
                <a:latin typeface="+mn-lt"/>
                <a:ea typeface="+mn-ea"/>
              </a:rPr>
              <a:t>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Blip>
                <a:blip r:embed="rId3"/>
              </a:buBlip>
              <a:defRPr/>
            </a:pPr>
            <a:r>
              <a:rPr lang="en-US" altLang="zh-CN" sz="1600" dirty="0" smtClean="0"/>
              <a:t>  Democratic </a:t>
            </a:r>
            <a:r>
              <a:rPr lang="en-US" altLang="zh-CN" sz="1600" dirty="0"/>
              <a:t>People’s Republic of Korea. (new in Nov. 2015</a:t>
            </a:r>
            <a:r>
              <a:rPr lang="en-US" altLang="zh-CN" sz="1600" dirty="0" smtClean="0"/>
              <a:t>)</a:t>
            </a:r>
            <a:endParaRPr lang="en-US" altLang="zh-CN" sz="1600" dirty="0" smtClean="0">
              <a:latin typeface="+mn-lt"/>
              <a:ea typeface="+mn-ea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/>
              <a:t>  </a:t>
            </a:r>
            <a:r>
              <a:rPr lang="en-US" altLang="zh-CN" sz="1600" dirty="0"/>
              <a:t>Hong Kong, </a:t>
            </a:r>
            <a:r>
              <a:rPr lang="en-US" altLang="zh-CN" sz="1600" dirty="0" smtClean="0"/>
              <a:t>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Blip>
                <a:blip r:embed="rId3"/>
              </a:buBlip>
              <a:defRPr/>
            </a:pPr>
            <a:r>
              <a:rPr lang="en-US" altLang="zh-CN" sz="1600" dirty="0" smtClean="0"/>
              <a:t>  Macao</a:t>
            </a:r>
            <a:r>
              <a:rPr lang="en-US" altLang="zh-CN" sz="1600" dirty="0"/>
              <a:t>, </a:t>
            </a:r>
            <a:r>
              <a:rPr lang="en-US" altLang="zh-CN" sz="1600" dirty="0" smtClean="0"/>
              <a:t>China</a:t>
            </a:r>
            <a:endParaRPr lang="en-US" altLang="zh-CN" sz="1600" dirty="0">
              <a:latin typeface="+mn-lt"/>
              <a:ea typeface="+mn-ea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Mongolia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Nepal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Pakistan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DCPCs </a:t>
            </a:r>
            <a:r>
              <a:rPr lang="en-US" altLang="zh-CN" sz="1600" dirty="0">
                <a:latin typeface="+mn-lt"/>
                <a:ea typeface="+mn-ea"/>
              </a:rPr>
              <a:t>(6):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latin typeface="Arial" charset="0"/>
                <a:ea typeface="宋体" charset="-122"/>
              </a:rPr>
              <a:t>  WWIS ( Hong Kong, China )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latin typeface="Arial" charset="0"/>
                <a:ea typeface="宋体" charset="-122"/>
              </a:rPr>
              <a:t>  5 CMA’s internal DCPCs</a:t>
            </a:r>
            <a:endParaRPr lang="en-US" altLang="zh-CN" sz="1600" dirty="0">
              <a:latin typeface="Arial" charset="0"/>
              <a:ea typeface="宋体" charset="-122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140200" y="1865313"/>
            <a:ext cx="4932363" cy="35083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latin typeface="+mn-lt"/>
                <a:ea typeface="+mn-ea"/>
              </a:rPr>
              <a:t>International roles of CMA in WIS: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</a:t>
            </a:r>
            <a:r>
              <a:rPr lang="en-US" altLang="zh-CN" sz="1600" dirty="0">
                <a:latin typeface="Arial" charset="0"/>
                <a:ea typeface="宋体" charset="-122"/>
              </a:rPr>
              <a:t>NC China 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GISC Beijing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RTH Beijing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RCC Beijing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Geographical (DCPC)  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Activity – ATM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National Satellite Meteorological Center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  <p:cxnSp>
        <p:nvCxnSpPr>
          <p:cNvPr id="85" name="直接连接符 84"/>
          <p:cNvCxnSpPr/>
          <p:nvPr/>
        </p:nvCxnSpPr>
        <p:spPr>
          <a:xfrm>
            <a:off x="4076700" y="1076325"/>
            <a:ext cx="0" cy="4800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21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15"/>
          <p:cNvSpPr txBox="1">
            <a:spLocks/>
          </p:cNvSpPr>
          <p:nvPr/>
        </p:nvSpPr>
        <p:spPr>
          <a:xfrm>
            <a:off x="34925" y="188913"/>
            <a:ext cx="8043863" cy="571500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solidFill>
                  <a:prstClr val="black"/>
                </a:solidFill>
                <a:latin typeface="Arial"/>
                <a:ea typeface="华文仿宋"/>
              </a:rPr>
              <a:t>Connectivity</a:t>
            </a:r>
            <a:endParaRPr lang="zh-CN" altLang="en-US" sz="3600" dirty="0">
              <a:solidFill>
                <a:prstClr val="black"/>
              </a:solidFill>
              <a:latin typeface="Arial"/>
              <a:ea typeface="华文仿宋"/>
            </a:endParaRPr>
          </a:p>
        </p:txBody>
      </p:sp>
      <p:sp>
        <p:nvSpPr>
          <p:cNvPr id="107" name="圆柱形 106"/>
          <p:cNvSpPr/>
          <p:nvPr/>
        </p:nvSpPr>
        <p:spPr bwMode="auto">
          <a:xfrm>
            <a:off x="867619" y="1751231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</a:t>
            </a: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1" name="圆柱形 110"/>
          <p:cNvSpPr/>
          <p:nvPr/>
        </p:nvSpPr>
        <p:spPr bwMode="auto">
          <a:xfrm>
            <a:off x="6765285" y="4156472"/>
            <a:ext cx="728664" cy="356134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49" name="直接连接符 111"/>
          <p:cNvCxnSpPr>
            <a:cxnSpLocks noChangeShapeType="1"/>
          </p:cNvCxnSpPr>
          <p:nvPr/>
        </p:nvCxnSpPr>
        <p:spPr bwMode="auto">
          <a:xfrm flipH="1">
            <a:off x="7117710" y="4003832"/>
            <a:ext cx="22225" cy="703262"/>
          </a:xfrm>
          <a:prstGeom prst="line">
            <a:avLst/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7" name="矩形 116"/>
          <p:cNvSpPr/>
          <p:nvPr/>
        </p:nvSpPr>
        <p:spPr bwMode="auto">
          <a:xfrm>
            <a:off x="507257" y="1165220"/>
            <a:ext cx="1252537" cy="42249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 Moscow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8" name="矩形 127"/>
          <p:cNvSpPr/>
          <p:nvPr/>
        </p:nvSpPr>
        <p:spPr bwMode="auto">
          <a:xfrm>
            <a:off x="1979712" y="1165220"/>
            <a:ext cx="1249249" cy="42249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New Delhi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9" name="矩形 128"/>
          <p:cNvSpPr/>
          <p:nvPr/>
        </p:nvSpPr>
        <p:spPr bwMode="auto">
          <a:xfrm>
            <a:off x="3478014" y="1180986"/>
            <a:ext cx="1049338" cy="42249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Offenbach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4" name="矩形 133"/>
          <p:cNvSpPr/>
          <p:nvPr/>
        </p:nvSpPr>
        <p:spPr bwMode="auto">
          <a:xfrm>
            <a:off x="4742162" y="1180986"/>
            <a:ext cx="1238250" cy="42249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Seoul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5" name="云形 134"/>
          <p:cNvSpPr/>
          <p:nvPr/>
        </p:nvSpPr>
        <p:spPr bwMode="auto">
          <a:xfrm>
            <a:off x="1200494" y="2152916"/>
            <a:ext cx="6796243" cy="763587"/>
          </a:xfrm>
          <a:prstGeom prst="cloud">
            <a:avLst/>
          </a:prstGeom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kern="0" spc="300" dirty="0">
                <a:solidFill>
                  <a:prstClr val="black"/>
                </a:solidFill>
                <a:ea typeface="Arial Unicode MS" panose="020B0604020202020204" pitchFamily="34" charset="-122"/>
                <a:cs typeface="Arial Unicode MS" panose="020B0604020202020204" pitchFamily="34" charset="-122"/>
              </a:rPr>
              <a:t>RMDCN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kern="0" spc="300" dirty="0">
                <a:solidFill>
                  <a:prstClr val="black"/>
                </a:solidFill>
                <a:ea typeface="Arial Unicode MS" panose="020B0604020202020204" pitchFamily="34" charset="-122"/>
                <a:cs typeface="Arial Unicode MS" panose="020B0604020202020204" pitchFamily="34" charset="-122"/>
              </a:rPr>
              <a:t>MPLS VPN</a:t>
            </a:r>
            <a:endParaRPr lang="zh-CN" altLang="en-US" sz="1600" kern="0" spc="300" dirty="0">
              <a:solidFill>
                <a:prstClr val="black"/>
              </a:solidFill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155" name="组合 46"/>
          <p:cNvGrpSpPr>
            <a:grpSpLocks/>
          </p:cNvGrpSpPr>
          <p:nvPr/>
        </p:nvGrpSpPr>
        <p:grpSpPr bwMode="auto">
          <a:xfrm>
            <a:off x="2130425" y="4003832"/>
            <a:ext cx="214313" cy="1055687"/>
            <a:chOff x="1428728" y="3857628"/>
            <a:chExt cx="214314" cy="1357322"/>
          </a:xfrm>
        </p:grpSpPr>
        <p:sp>
          <p:nvSpPr>
            <p:cNvPr id="137" name="圆柱形 136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6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6" name="组合 47"/>
          <p:cNvGrpSpPr>
            <a:grpSpLocks/>
          </p:cNvGrpSpPr>
          <p:nvPr/>
        </p:nvGrpSpPr>
        <p:grpSpPr bwMode="auto">
          <a:xfrm>
            <a:off x="3101975" y="4003832"/>
            <a:ext cx="214313" cy="1055687"/>
            <a:chOff x="1428728" y="3857628"/>
            <a:chExt cx="214314" cy="1357322"/>
          </a:xfrm>
        </p:grpSpPr>
        <p:sp>
          <p:nvSpPr>
            <p:cNvPr id="140" name="圆柱形 139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4" name="直接连接符 140"/>
            <p:cNvCxnSpPr>
              <a:cxnSpLocks noChangeShapeType="1"/>
            </p:cNvCxnSpPr>
            <p:nvPr/>
          </p:nvCxnSpPr>
          <p:spPr bwMode="auto">
            <a:xfrm rot="5400000">
              <a:off x="864362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7" name="组合 50"/>
          <p:cNvGrpSpPr>
            <a:grpSpLocks/>
          </p:cNvGrpSpPr>
          <p:nvPr/>
        </p:nvGrpSpPr>
        <p:grpSpPr bwMode="auto">
          <a:xfrm>
            <a:off x="3994150" y="4003832"/>
            <a:ext cx="214313" cy="1055687"/>
            <a:chOff x="1428728" y="3857628"/>
            <a:chExt cx="214314" cy="1357322"/>
          </a:xfrm>
        </p:grpSpPr>
        <p:sp>
          <p:nvSpPr>
            <p:cNvPr id="143" name="圆柱形 142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2" name="直接连接符 143"/>
            <p:cNvCxnSpPr>
              <a:cxnSpLocks noChangeShapeType="1"/>
            </p:cNvCxnSpPr>
            <p:nvPr/>
          </p:nvCxnSpPr>
          <p:spPr bwMode="auto">
            <a:xfrm rot="5400000">
              <a:off x="864371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8" name="组合 53"/>
          <p:cNvGrpSpPr>
            <a:grpSpLocks/>
          </p:cNvGrpSpPr>
          <p:nvPr/>
        </p:nvGrpSpPr>
        <p:grpSpPr bwMode="auto">
          <a:xfrm>
            <a:off x="4864100" y="4003832"/>
            <a:ext cx="214313" cy="1055687"/>
            <a:chOff x="1428728" y="3857628"/>
            <a:chExt cx="214314" cy="1357322"/>
          </a:xfrm>
        </p:grpSpPr>
        <p:sp>
          <p:nvSpPr>
            <p:cNvPr id="147" name="圆柱形 146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0" name="直接连接符 148"/>
            <p:cNvCxnSpPr>
              <a:cxnSpLocks noChangeShapeType="1"/>
            </p:cNvCxnSpPr>
            <p:nvPr/>
          </p:nvCxnSpPr>
          <p:spPr bwMode="auto">
            <a:xfrm rot="5400000">
              <a:off x="864380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1" name="圆柱形 150"/>
          <p:cNvSpPr/>
          <p:nvPr/>
        </p:nvSpPr>
        <p:spPr bwMode="auto">
          <a:xfrm>
            <a:off x="2354405" y="1751231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2" name="圆柱形 151"/>
          <p:cNvSpPr/>
          <p:nvPr/>
        </p:nvSpPr>
        <p:spPr bwMode="auto">
          <a:xfrm>
            <a:off x="5077124" y="1766997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4" name="圆柱形 153"/>
          <p:cNvSpPr/>
          <p:nvPr/>
        </p:nvSpPr>
        <p:spPr bwMode="auto">
          <a:xfrm>
            <a:off x="3749477" y="1766997"/>
            <a:ext cx="500062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7" name="圆柱形 156"/>
          <p:cNvSpPr/>
          <p:nvPr/>
        </p:nvSpPr>
        <p:spPr bwMode="auto">
          <a:xfrm>
            <a:off x="2152480" y="3137990"/>
            <a:ext cx="4510087" cy="320675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64" name="曲线连接符 158"/>
          <p:cNvCxnSpPr>
            <a:cxnSpLocks noChangeShapeType="1"/>
            <a:stCxn id="117" idx="2"/>
          </p:cNvCxnSpPr>
          <p:nvPr/>
        </p:nvCxnSpPr>
        <p:spPr bwMode="auto">
          <a:xfrm rot="16200000" flipH="1">
            <a:off x="774328" y="1946915"/>
            <a:ext cx="2247900" cy="152950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5" name="曲线连接符 160"/>
          <p:cNvCxnSpPr>
            <a:cxnSpLocks noChangeShapeType="1"/>
            <a:stCxn id="129" idx="2"/>
          </p:cNvCxnSpPr>
          <p:nvPr/>
        </p:nvCxnSpPr>
        <p:spPr bwMode="auto">
          <a:xfrm rot="5400000">
            <a:off x="2734644" y="2583345"/>
            <a:ext cx="2247900" cy="288179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7" name="曲线连接符 164"/>
          <p:cNvCxnSpPr>
            <a:cxnSpLocks noChangeShapeType="1"/>
            <a:stCxn id="134" idx="2"/>
          </p:cNvCxnSpPr>
          <p:nvPr/>
        </p:nvCxnSpPr>
        <p:spPr bwMode="auto">
          <a:xfrm rot="5400000">
            <a:off x="3690443" y="2180540"/>
            <a:ext cx="2247900" cy="109378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1" name="矩形 180"/>
          <p:cNvSpPr/>
          <p:nvPr/>
        </p:nvSpPr>
        <p:spPr bwMode="auto">
          <a:xfrm>
            <a:off x="5123871" y="5775664"/>
            <a:ext cx="1099374" cy="277813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Pakistan</a:t>
            </a:r>
            <a:endParaRPr lang="zh-CN" altLang="en-US" sz="1400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3" name="圆柱形 182"/>
          <p:cNvSpPr/>
          <p:nvPr/>
        </p:nvSpPr>
        <p:spPr bwMode="auto">
          <a:xfrm>
            <a:off x="6439964" y="5480207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9" name="TextBox 161"/>
          <p:cNvSpPr txBox="1">
            <a:spLocks noChangeArrowheads="1"/>
          </p:cNvSpPr>
          <p:nvPr/>
        </p:nvSpPr>
        <p:spPr bwMode="auto">
          <a:xfrm>
            <a:off x="2271713" y="4400707"/>
            <a:ext cx="7826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0" name="TextBox 166"/>
          <p:cNvSpPr txBox="1">
            <a:spLocks noChangeArrowheads="1"/>
          </p:cNvSpPr>
          <p:nvPr/>
        </p:nvSpPr>
        <p:spPr bwMode="auto">
          <a:xfrm>
            <a:off x="6674846" y="4237119"/>
            <a:ext cx="10412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 </a:t>
            </a:r>
            <a:r>
              <a:rPr lang="en-US" altLang="zh-CN" sz="1400" kern="0" dirty="0" err="1" smtClean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Gbps</a:t>
            </a:r>
            <a:endParaRPr lang="zh-CN" altLang="en-US" sz="1400" kern="0" dirty="0" smtClean="0">
              <a:solidFill>
                <a:srgbClr val="FF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6" name="TextBox 171"/>
          <p:cNvSpPr txBox="1">
            <a:spLocks noChangeArrowheads="1"/>
          </p:cNvSpPr>
          <p:nvPr/>
        </p:nvSpPr>
        <p:spPr bwMode="auto">
          <a:xfrm>
            <a:off x="4195763" y="3097369"/>
            <a:ext cx="9175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6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lang="zh-CN" altLang="en-US" sz="16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0" name="曲线连接符 95"/>
          <p:cNvCxnSpPr>
            <a:cxnSpLocks noChangeShapeType="1"/>
            <a:stCxn id="213" idx="0"/>
            <a:endCxn id="207" idx="1"/>
          </p:cNvCxnSpPr>
          <p:nvPr/>
        </p:nvCxnSpPr>
        <p:spPr bwMode="auto">
          <a:xfrm rot="5400000" flipH="1" flipV="1">
            <a:off x="6657393" y="5270775"/>
            <a:ext cx="629821" cy="370590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82" name="曲线连接符 203"/>
          <p:cNvCxnSpPr>
            <a:cxnSpLocks noChangeShapeType="1"/>
            <a:stCxn id="128" idx="2"/>
          </p:cNvCxnSpPr>
          <p:nvPr/>
        </p:nvCxnSpPr>
        <p:spPr bwMode="auto">
          <a:xfrm rot="16200000" flipH="1">
            <a:off x="1647442" y="2544613"/>
            <a:ext cx="2247900" cy="334110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7" name="云形 206"/>
          <p:cNvSpPr/>
          <p:nvPr/>
        </p:nvSpPr>
        <p:spPr bwMode="auto">
          <a:xfrm rot="165387">
            <a:off x="6277923" y="4588032"/>
            <a:ext cx="1785937" cy="554037"/>
          </a:xfrm>
          <a:prstGeom prst="cloud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 spc="-150" dirty="0">
              <a:solidFill>
                <a:prstClr val="black"/>
              </a:solidFill>
            </a:endParaRPr>
          </a:p>
        </p:txBody>
      </p:sp>
      <p:sp>
        <p:nvSpPr>
          <p:cNvPr id="208" name="TextBox 88"/>
          <p:cNvSpPr txBox="1">
            <a:spLocks noChangeArrowheads="1"/>
          </p:cNvSpPr>
          <p:nvPr/>
        </p:nvSpPr>
        <p:spPr bwMode="auto">
          <a:xfrm>
            <a:off x="6330310" y="4698830"/>
            <a:ext cx="1704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en-US" altLang="zh-CN" kern="0" dirty="0" smtClean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Internet</a:t>
            </a:r>
          </a:p>
        </p:txBody>
      </p:sp>
      <p:sp>
        <p:nvSpPr>
          <p:cNvPr id="209" name="矩形 208"/>
          <p:cNvSpPr/>
          <p:nvPr/>
        </p:nvSpPr>
        <p:spPr bwMode="auto">
          <a:xfrm>
            <a:off x="6265634" y="1165220"/>
            <a:ext cx="1086984" cy="42249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 Tokyo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0" name="圆柱形 209"/>
          <p:cNvSpPr/>
          <p:nvPr/>
        </p:nvSpPr>
        <p:spPr bwMode="auto">
          <a:xfrm>
            <a:off x="6487431" y="1751231"/>
            <a:ext cx="503237" cy="2333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8" name="曲线连接符 210"/>
          <p:cNvCxnSpPr>
            <a:cxnSpLocks noChangeShapeType="1"/>
          </p:cNvCxnSpPr>
          <p:nvPr/>
        </p:nvCxnSpPr>
        <p:spPr bwMode="auto">
          <a:xfrm rot="5400000">
            <a:off x="5103195" y="1771301"/>
            <a:ext cx="2247900" cy="147081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3" name="矩形 212"/>
          <p:cNvSpPr/>
          <p:nvPr/>
        </p:nvSpPr>
        <p:spPr bwMode="auto">
          <a:xfrm>
            <a:off x="6342658" y="5770980"/>
            <a:ext cx="888699" cy="2778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Nepal</a:t>
            </a:r>
            <a:endParaRPr lang="zh-CN" altLang="en-US" sz="1400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4" name="圆柱形 213"/>
          <p:cNvSpPr/>
          <p:nvPr/>
        </p:nvSpPr>
        <p:spPr bwMode="auto">
          <a:xfrm>
            <a:off x="5502421" y="5480207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194" name="形状 139"/>
          <p:cNvCxnSpPr>
            <a:cxnSpLocks noChangeShapeType="1"/>
            <a:stCxn id="181" idx="0"/>
            <a:endCxn id="207" idx="1"/>
          </p:cNvCxnSpPr>
          <p:nvPr/>
        </p:nvCxnSpPr>
        <p:spPr bwMode="auto">
          <a:xfrm rot="5400000" flipH="1" flipV="1">
            <a:off x="6098326" y="4716392"/>
            <a:ext cx="634505" cy="1484040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0" name="矩形 219"/>
          <p:cNvSpPr/>
          <p:nvPr/>
        </p:nvSpPr>
        <p:spPr bwMode="auto">
          <a:xfrm>
            <a:off x="7597482" y="1165220"/>
            <a:ext cx="1078974" cy="42249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 Toulouse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21" name="圆柱形 220"/>
          <p:cNvSpPr/>
          <p:nvPr/>
        </p:nvSpPr>
        <p:spPr bwMode="auto">
          <a:xfrm>
            <a:off x="7746707" y="1751231"/>
            <a:ext cx="500062" cy="2333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97" name="曲线连接符 221"/>
          <p:cNvCxnSpPr>
            <a:cxnSpLocks noChangeShapeType="1"/>
            <a:stCxn id="220" idx="2"/>
          </p:cNvCxnSpPr>
          <p:nvPr/>
        </p:nvCxnSpPr>
        <p:spPr bwMode="auto">
          <a:xfrm rot="5400000">
            <a:off x="6034661" y="1769438"/>
            <a:ext cx="2284029" cy="1920589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3" name="矩形 9"/>
          <p:cNvSpPr/>
          <p:nvPr/>
        </p:nvSpPr>
        <p:spPr bwMode="auto">
          <a:xfrm>
            <a:off x="1839913" y="4976969"/>
            <a:ext cx="877887" cy="280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Thailand</a:t>
            </a:r>
            <a:endParaRPr lang="zh-CN" altLang="en-US" sz="1400" kern="0" dirty="0">
              <a:solidFill>
                <a:prstClr val="black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4" name="矩形 12"/>
          <p:cNvSpPr/>
          <p:nvPr/>
        </p:nvSpPr>
        <p:spPr bwMode="auto">
          <a:xfrm>
            <a:off x="2743200" y="4976969"/>
            <a:ext cx="909638" cy="280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Vietnam</a:t>
            </a:r>
            <a:endParaRPr lang="zh-CN" altLang="en-US" sz="1400" kern="0" dirty="0">
              <a:solidFill>
                <a:prstClr val="black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5" name="矩形 15"/>
          <p:cNvSpPr/>
          <p:nvPr/>
        </p:nvSpPr>
        <p:spPr bwMode="auto">
          <a:xfrm>
            <a:off x="3683997" y="4976944"/>
            <a:ext cx="862953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DRPK</a:t>
            </a:r>
            <a:endParaRPr lang="zh-CN" altLang="en-US" sz="1400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6" name="矩形 115"/>
          <p:cNvSpPr/>
          <p:nvPr/>
        </p:nvSpPr>
        <p:spPr bwMode="auto">
          <a:xfrm>
            <a:off x="4617896" y="4976944"/>
            <a:ext cx="962216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Mongolia</a:t>
            </a:r>
            <a:endParaRPr lang="zh-CN" altLang="en-US" sz="1400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216" name="组合 46"/>
          <p:cNvGrpSpPr>
            <a:grpSpLocks/>
          </p:cNvGrpSpPr>
          <p:nvPr/>
        </p:nvGrpSpPr>
        <p:grpSpPr bwMode="auto">
          <a:xfrm>
            <a:off x="998538" y="4011769"/>
            <a:ext cx="214312" cy="1055688"/>
            <a:chOff x="1428728" y="3857628"/>
            <a:chExt cx="214314" cy="1357322"/>
          </a:xfrm>
        </p:grpSpPr>
        <p:sp>
          <p:nvSpPr>
            <p:cNvPr id="242" name="圆柱形 241"/>
            <p:cNvSpPr/>
            <p:nvPr/>
          </p:nvSpPr>
          <p:spPr>
            <a:xfrm rot="10800000">
              <a:off x="1428728" y="4071943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8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4" name="TextBox 161"/>
          <p:cNvSpPr txBox="1">
            <a:spLocks noChangeArrowheads="1"/>
          </p:cNvSpPr>
          <p:nvPr/>
        </p:nvSpPr>
        <p:spPr bwMode="auto">
          <a:xfrm>
            <a:off x="1141413" y="4407057"/>
            <a:ext cx="6937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5" name="矩形 9"/>
          <p:cNvSpPr/>
          <p:nvPr/>
        </p:nvSpPr>
        <p:spPr bwMode="auto">
          <a:xfrm>
            <a:off x="34926" y="5881992"/>
            <a:ext cx="1071268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Hong Kong</a:t>
            </a:r>
            <a:endParaRPr lang="zh-CN" altLang="en-US" sz="1400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6" name="矩形 9"/>
          <p:cNvSpPr/>
          <p:nvPr/>
        </p:nvSpPr>
        <p:spPr bwMode="auto">
          <a:xfrm>
            <a:off x="1200494" y="5888665"/>
            <a:ext cx="779218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Macao</a:t>
            </a:r>
            <a:endParaRPr lang="zh-CN" altLang="en-US" sz="1400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7" name="圆柱形 246"/>
          <p:cNvSpPr/>
          <p:nvPr/>
        </p:nvSpPr>
        <p:spPr bwMode="auto">
          <a:xfrm>
            <a:off x="703263" y="5008719"/>
            <a:ext cx="827087" cy="1762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225" name="组合 46"/>
          <p:cNvGrpSpPr>
            <a:grpSpLocks/>
          </p:cNvGrpSpPr>
          <p:nvPr/>
        </p:nvGrpSpPr>
        <p:grpSpPr bwMode="auto">
          <a:xfrm>
            <a:off x="684213" y="5192869"/>
            <a:ext cx="233362" cy="671513"/>
            <a:chOff x="1428728" y="3857628"/>
            <a:chExt cx="214314" cy="1357322"/>
          </a:xfrm>
        </p:grpSpPr>
        <p:sp>
          <p:nvSpPr>
            <p:cNvPr id="253" name="圆柱形 252"/>
            <p:cNvSpPr/>
            <p:nvPr/>
          </p:nvSpPr>
          <p:spPr>
            <a:xfrm rot="10800000">
              <a:off x="1428728" y="4072618"/>
              <a:ext cx="214314" cy="856748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6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5" name="TextBox 161"/>
          <p:cNvSpPr txBox="1">
            <a:spLocks noChangeArrowheads="1"/>
          </p:cNvSpPr>
          <p:nvPr/>
        </p:nvSpPr>
        <p:spPr bwMode="auto">
          <a:xfrm>
            <a:off x="107950" y="5372257"/>
            <a:ext cx="6937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227" name="组合 46"/>
          <p:cNvGrpSpPr>
            <a:grpSpLocks/>
          </p:cNvGrpSpPr>
          <p:nvPr/>
        </p:nvGrpSpPr>
        <p:grpSpPr bwMode="auto">
          <a:xfrm>
            <a:off x="1241425" y="5192869"/>
            <a:ext cx="234950" cy="671513"/>
            <a:chOff x="1428728" y="3857628"/>
            <a:chExt cx="214314" cy="1357322"/>
          </a:xfrm>
        </p:grpSpPr>
        <p:sp>
          <p:nvSpPr>
            <p:cNvPr id="257" name="圆柱形 256"/>
            <p:cNvSpPr/>
            <p:nvPr/>
          </p:nvSpPr>
          <p:spPr>
            <a:xfrm rot="10800000">
              <a:off x="1428728" y="4072618"/>
              <a:ext cx="214314" cy="856748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4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9" name="TextBox 161"/>
          <p:cNvSpPr txBox="1">
            <a:spLocks noChangeArrowheads="1"/>
          </p:cNvSpPr>
          <p:nvPr/>
        </p:nvSpPr>
        <p:spPr bwMode="auto">
          <a:xfrm>
            <a:off x="1403350" y="5389719"/>
            <a:ext cx="6953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0" name="TextBox 161"/>
          <p:cNvSpPr txBox="1">
            <a:spLocks noChangeArrowheads="1"/>
          </p:cNvSpPr>
          <p:nvPr/>
        </p:nvSpPr>
        <p:spPr bwMode="auto">
          <a:xfrm>
            <a:off x="3241675" y="4400707"/>
            <a:ext cx="7826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1" name="TextBox 161"/>
          <p:cNvSpPr txBox="1">
            <a:spLocks noChangeArrowheads="1"/>
          </p:cNvSpPr>
          <p:nvPr/>
        </p:nvSpPr>
        <p:spPr bwMode="auto">
          <a:xfrm>
            <a:off x="4149725" y="4400707"/>
            <a:ext cx="7826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2" name="TextBox 161"/>
          <p:cNvSpPr txBox="1">
            <a:spLocks noChangeArrowheads="1"/>
          </p:cNvSpPr>
          <p:nvPr/>
        </p:nvSpPr>
        <p:spPr bwMode="auto">
          <a:xfrm>
            <a:off x="5014913" y="4400707"/>
            <a:ext cx="7810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矩形 91"/>
          <p:cNvSpPr/>
          <p:nvPr/>
        </p:nvSpPr>
        <p:spPr bwMode="auto">
          <a:xfrm>
            <a:off x="7809581" y="5620996"/>
            <a:ext cx="1219799" cy="50411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 Melbourne</a:t>
            </a:r>
            <a:endParaRPr lang="zh-CN" altLang="en-US" sz="1400" kern="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5" name="圆柱形 94"/>
          <p:cNvSpPr/>
          <p:nvPr/>
        </p:nvSpPr>
        <p:spPr bwMode="auto">
          <a:xfrm>
            <a:off x="8104956" y="5297586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96" name="形状 139"/>
          <p:cNvCxnSpPr>
            <a:cxnSpLocks noChangeShapeType="1"/>
            <a:stCxn id="207" idx="1"/>
            <a:endCxn id="92" idx="0"/>
          </p:cNvCxnSpPr>
          <p:nvPr/>
        </p:nvCxnSpPr>
        <p:spPr bwMode="auto">
          <a:xfrm rot="16200000" flipH="1">
            <a:off x="7548621" y="4750135"/>
            <a:ext cx="479837" cy="1261883"/>
          </a:xfrm>
          <a:prstGeom prst="curvedConnector3">
            <a:avLst>
              <a:gd name="adj1" fmla="val 20430"/>
            </a:avLst>
          </a:prstGeom>
          <a:noFill/>
          <a:ln w="19050" algn="ctr">
            <a:solidFill>
              <a:srgbClr val="7030A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" name="矩形 204"/>
          <p:cNvSpPr/>
          <p:nvPr/>
        </p:nvSpPr>
        <p:spPr bwMode="auto">
          <a:xfrm>
            <a:off x="507256" y="3614894"/>
            <a:ext cx="8169199" cy="38893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b="1" kern="0" dirty="0" smtClean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GISC Beijing</a:t>
            </a:r>
            <a:endParaRPr lang="zh-CN" altLang="en-US" b="1" kern="0" dirty="0">
              <a:solidFill>
                <a:prstClr val="black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94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9387" y="115888"/>
            <a:ext cx="78565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Training - Capacity </a:t>
            </a:r>
            <a:r>
              <a:rPr lang="en-US" altLang="zh-CN" sz="3600" dirty="0" smtClean="0">
                <a:latin typeface="+mj-lt"/>
                <a:ea typeface="+mj-ea"/>
                <a:cs typeface="+mj-cs"/>
              </a:rPr>
              <a:t>building activities 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Inhaltsplatzhalter 2"/>
          <p:cNvSpPr>
            <a:spLocks noGrp="1"/>
          </p:cNvSpPr>
          <p:nvPr>
            <p:ph idx="1"/>
          </p:nvPr>
        </p:nvSpPr>
        <p:spPr bwMode="auto">
          <a:xfrm>
            <a:off x="421481" y="119675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400" dirty="0" smtClean="0">
                <a:ea typeface="宋体" panose="02010600030101010101" pitchFamily="2" charset="-122"/>
              </a:rPr>
              <a:t>On-site training on </a:t>
            </a:r>
            <a:r>
              <a:rPr lang="en-US" altLang="zh-CN" sz="24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2400" dirty="0" smtClean="0">
                <a:ea typeface="宋体" panose="02010600030101010101" pitchFamily="2" charset="-122"/>
              </a:rPr>
              <a:t> and WIS services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 smtClean="0">
                <a:ea typeface="宋体" panose="02010600030101010101" pitchFamily="2" charset="-122"/>
              </a:rPr>
              <a:t>August 2018</a:t>
            </a:r>
            <a:r>
              <a:rPr lang="en-US" altLang="zh-CN" sz="2000" dirty="0">
                <a:ea typeface="宋体" panose="02010600030101010101" pitchFamily="2" charset="-122"/>
              </a:rPr>
              <a:t>, </a:t>
            </a:r>
            <a:r>
              <a:rPr lang="en-US" altLang="zh-CN" sz="2000" dirty="0" smtClean="0">
                <a:ea typeface="宋体" panose="02010600030101010101" pitchFamily="2" charset="-122"/>
              </a:rPr>
              <a:t> </a:t>
            </a:r>
            <a:r>
              <a:rPr lang="en-US" altLang="zh-CN" sz="2000" dirty="0">
                <a:ea typeface="宋体" panose="02010600030101010101" pitchFamily="2" charset="-122"/>
              </a:rPr>
              <a:t>hold in Mongolia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ea typeface="宋体" panose="02010600030101010101" pitchFamily="2" charset="-122"/>
              </a:rPr>
              <a:t>April, 2019, hold in  Maldives 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ea typeface="宋体" panose="02010600030101010101" pitchFamily="2" charset="-122"/>
              </a:rPr>
              <a:t>May 2019, hold in  Tajikistan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ea typeface="宋体" panose="02010600030101010101" pitchFamily="2" charset="-122"/>
              </a:rPr>
              <a:t>July 2019, hold in Vietnam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2000" dirty="0" smtClean="0">
              <a:ea typeface="宋体" panose="02010600030101010101" pitchFamily="2" charset="-122"/>
            </a:endParaRPr>
          </a:p>
          <a:p>
            <a:pPr marL="3429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zh-CN" sz="2400" dirty="0">
                <a:ea typeface="宋体" panose="02010600030101010101" pitchFamily="2" charset="-122"/>
              </a:rPr>
              <a:t>Invited training on </a:t>
            </a:r>
            <a:r>
              <a:rPr lang="en-US" altLang="zh-CN" sz="2400" dirty="0" err="1">
                <a:ea typeface="宋体" panose="02010600030101010101" pitchFamily="2" charset="-122"/>
              </a:rPr>
              <a:t>CMACast</a:t>
            </a:r>
            <a:r>
              <a:rPr lang="en-US" altLang="zh-CN" sz="2400" dirty="0">
                <a:ea typeface="宋体" panose="02010600030101010101" pitchFamily="2" charset="-122"/>
              </a:rPr>
              <a:t> and WIS services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ea typeface="宋体" panose="02010600030101010101" pitchFamily="2" charset="-122"/>
              </a:rPr>
              <a:t>May 2018, </a:t>
            </a:r>
            <a:r>
              <a:rPr lang="en-US" altLang="zh-CN" sz="2000" dirty="0"/>
              <a:t>invited Bangladesh experts to visit Beijing and hosted </a:t>
            </a:r>
            <a:r>
              <a:rPr lang="en-US" altLang="zh-CN" sz="2000" dirty="0" err="1"/>
              <a:t>CMACast</a:t>
            </a:r>
            <a:r>
              <a:rPr lang="en-US" altLang="zh-CN" sz="2000" dirty="0"/>
              <a:t> training for them.</a:t>
            </a:r>
            <a:endParaRPr lang="en-US" altLang="zh-CN" sz="2000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476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9387" y="115888"/>
            <a:ext cx="78565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Operational Issues in last </a:t>
            </a:r>
            <a:r>
              <a:rPr lang="en-US" altLang="zh-CN" sz="3600" dirty="0" smtClean="0">
                <a:latin typeface="+mj-lt"/>
                <a:ea typeface="+mj-ea"/>
                <a:cs typeface="+mj-cs"/>
              </a:rPr>
              <a:t>period</a:t>
            </a:r>
            <a:endParaRPr lang="en-US" altLang="zh-CN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Inhaltsplatzhalter 2"/>
          <p:cNvSpPr>
            <a:spLocks noGrp="1"/>
          </p:cNvSpPr>
          <p:nvPr>
            <p:ph idx="1"/>
          </p:nvPr>
        </p:nvSpPr>
        <p:spPr bwMode="auto">
          <a:xfrm>
            <a:off x="421481" y="1196753"/>
            <a:ext cx="8229600" cy="122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400" dirty="0" smtClean="0">
                <a:ea typeface="宋体" panose="02010600030101010101" pitchFamily="2" charset="-122"/>
              </a:rPr>
              <a:t>System outage occurred during June 21-25, </a:t>
            </a:r>
            <a:r>
              <a:rPr lang="en-US" altLang="zh-CN" sz="2400" dirty="0">
                <a:ea typeface="宋体" panose="02010600030101010101" pitchFamily="2" charset="-122"/>
              </a:rPr>
              <a:t>2018 </a:t>
            </a:r>
            <a:r>
              <a:rPr lang="en-US" altLang="zh-CN" sz="2400" dirty="0" smtClean="0">
                <a:ea typeface="宋体" panose="02010600030101010101" pitchFamily="2" charset="-122"/>
              </a:rPr>
              <a:t>due </a:t>
            </a:r>
            <a:r>
              <a:rPr lang="en-US" altLang="zh-CN" sz="2400" dirty="0">
                <a:ea typeface="宋体" panose="02010600030101010101" pitchFamily="2" charset="-122"/>
              </a:rPr>
              <a:t>to a database server failure  </a:t>
            </a:r>
            <a:endParaRPr lang="en-US" altLang="zh-CN" sz="2400" dirty="0" smtClean="0">
              <a:ea typeface="宋体" panose="02010600030101010101" pitchFamily="2" charset="-122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 bwMode="auto">
          <a:xfrm>
            <a:off x="479285" y="2730002"/>
            <a:ext cx="8229600" cy="122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 smtClean="0">
                <a:ea typeface="宋体" panose="02010600030101010101" pitchFamily="2" charset="-122"/>
              </a:rPr>
              <a:t>Network outage occurred during July, 2019 due to upgrading local network system</a:t>
            </a:r>
          </a:p>
        </p:txBody>
      </p:sp>
    </p:spTree>
    <p:extLst>
      <p:ext uri="{BB962C8B-B14F-4D97-AF65-F5344CB8AC3E}">
        <p14:creationId xmlns:p14="http://schemas.microsoft.com/office/powerpoint/2010/main" val="309810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648141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GISC backup activities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 bwMode="auto">
          <a:xfrm>
            <a:off x="421481" y="1196752"/>
            <a:ext cx="8229600" cy="446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400" dirty="0" smtClean="0">
                <a:ea typeface="宋体" panose="02010600030101010101" pitchFamily="2" charset="-122"/>
              </a:rPr>
              <a:t>Two partner GISCs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ea typeface="宋体" panose="02010600030101010101" pitchFamily="2" charset="-122"/>
              </a:rPr>
              <a:t>GISC Tokyo</a:t>
            </a:r>
            <a:r>
              <a:rPr lang="en-US" altLang="zh-CN" sz="2000" dirty="0" smtClean="0">
                <a:ea typeface="宋体" panose="02010600030101010101" pitchFamily="2" charset="-122"/>
              </a:rPr>
              <a:t>: the backup service is established and in operation 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 smtClean="0">
                <a:ea typeface="宋体" panose="02010600030101010101" pitchFamily="2" charset="-122"/>
              </a:rPr>
              <a:t>GISC Melbourne: the backup service is agreed and under developing</a:t>
            </a:r>
            <a:endParaRPr lang="en-US" altLang="zh-CN" sz="2000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113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46085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Monitoring </a:t>
            </a:r>
            <a:r>
              <a:rPr lang="en-US" altLang="zh-CN" sz="3600" dirty="0" smtClean="0">
                <a:latin typeface="+mj-lt"/>
                <a:ea typeface="+mj-ea"/>
                <a:cs typeface="+mj-cs"/>
              </a:rPr>
              <a:t>activities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620051"/>
              </p:ext>
            </p:extLst>
          </p:nvPr>
        </p:nvGraphicFramePr>
        <p:xfrm>
          <a:off x="881844" y="4509120"/>
          <a:ext cx="7308874" cy="15121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196306">
                  <a:extLst>
                    <a:ext uri="{9D8B030D-6E8A-4147-A177-3AD203B41FA5}">
                      <a16:colId xmlns="" xmlns:a16="http://schemas.microsoft.com/office/drawing/2014/main" val="2813427818"/>
                    </a:ext>
                  </a:extLst>
                </a:gridCol>
                <a:gridCol w="5112568">
                  <a:extLst>
                    <a:ext uri="{9D8B030D-6E8A-4147-A177-3AD203B41FA5}">
                      <a16:colId xmlns="" xmlns:a16="http://schemas.microsoft.com/office/drawing/2014/main" val="275967633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Assigned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72927581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Closed (solved)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44220387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Solving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 (</a:t>
                      </a:r>
                      <a:r>
                        <a:rPr lang="en-US" baseline="0" dirty="0" smtClean="0"/>
                        <a:t> No response * 1,   WCD issues * 1 )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422798700"/>
                  </a:ext>
                </a:extLst>
              </a:tr>
            </a:tbl>
          </a:graphicData>
        </a:graphic>
      </p:graphicFrame>
      <p:sp>
        <p:nvSpPr>
          <p:cNvPr id="7" name="Inhaltsplatzhalter 2"/>
          <p:cNvSpPr>
            <a:spLocks noGrp="1"/>
          </p:cNvSpPr>
          <p:nvPr>
            <p:ph idx="1"/>
          </p:nvPr>
        </p:nvSpPr>
        <p:spPr bwMode="auto">
          <a:xfrm>
            <a:off x="421481" y="1196753"/>
            <a:ext cx="8229600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/>
              <a:t>GISC Watch </a:t>
            </a:r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800" dirty="0" smtClean="0"/>
              <a:t>Two WCDs have </a:t>
            </a:r>
            <a:r>
              <a:rPr lang="en-US" altLang="zh-CN" sz="1800" dirty="0"/>
              <a:t>been developed and </a:t>
            </a:r>
            <a:r>
              <a:rPr lang="en-US" altLang="zh-CN" sz="1800" dirty="0" smtClean="0"/>
              <a:t>are </a:t>
            </a:r>
            <a:r>
              <a:rPr lang="en-US" altLang="zh-CN" sz="1800" dirty="0"/>
              <a:t>operated by </a:t>
            </a:r>
            <a:r>
              <a:rPr lang="en-US" altLang="zh-CN" sz="1800" dirty="0" smtClean="0"/>
              <a:t>GISC </a:t>
            </a:r>
            <a:r>
              <a:rPr lang="en-US" altLang="zh-CN" sz="1800" dirty="0"/>
              <a:t>Tokyo and </a:t>
            </a:r>
            <a:r>
              <a:rPr lang="en-US" altLang="zh-CN" sz="1800" dirty="0" smtClean="0"/>
              <a:t>GISC Beijing. They are being used as the tools for GISC Watch.</a:t>
            </a:r>
            <a:endParaRPr lang="en-US" altLang="zh-CN" sz="2000" dirty="0" smtClean="0"/>
          </a:p>
          <a:p>
            <a:pPr lv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800" dirty="0"/>
              <a:t>GISC </a:t>
            </a:r>
            <a:r>
              <a:rPr lang="en-US" altLang="zh-CN" sz="1800" dirty="0" smtClean="0"/>
              <a:t>Beijing has taken the duty of GISC Watch during the following periods</a:t>
            </a:r>
          </a:p>
          <a:p>
            <a:pPr lvl="2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400" dirty="0" smtClean="0">
                <a:ea typeface="宋体" panose="02010600030101010101" pitchFamily="2" charset="-122"/>
              </a:rPr>
              <a:t> 16th </a:t>
            </a:r>
            <a:r>
              <a:rPr lang="en-US" altLang="zh-CN" sz="1400" dirty="0">
                <a:ea typeface="宋体" panose="02010600030101010101" pitchFamily="2" charset="-122"/>
              </a:rPr>
              <a:t>~ 31st May 2018</a:t>
            </a:r>
          </a:p>
          <a:p>
            <a:pPr lvl="2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400" dirty="0" smtClean="0">
                <a:ea typeface="宋体" panose="02010600030101010101" pitchFamily="2" charset="-122"/>
              </a:rPr>
              <a:t> </a:t>
            </a:r>
            <a:r>
              <a:rPr lang="en-US" altLang="zh-CN" sz="1400" dirty="0">
                <a:ea typeface="宋体" panose="02010600030101010101" pitchFamily="2" charset="-122"/>
              </a:rPr>
              <a:t>16th ~ 31st Jan. 2019</a:t>
            </a:r>
          </a:p>
          <a:p>
            <a:pPr lvl="2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400" dirty="0" smtClean="0">
                <a:ea typeface="宋体" panose="02010600030101010101" pitchFamily="2" charset="-122"/>
              </a:rPr>
              <a:t> </a:t>
            </a:r>
            <a:r>
              <a:rPr lang="en-US" altLang="zh-CN" sz="1400" dirty="0">
                <a:ea typeface="宋体" panose="02010600030101010101" pitchFamily="2" charset="-122"/>
              </a:rPr>
              <a:t>16th ~ 31st Aug. </a:t>
            </a:r>
            <a:r>
              <a:rPr lang="en-US" altLang="zh-CN" sz="1400" dirty="0" smtClean="0">
                <a:ea typeface="宋体" panose="02010600030101010101" pitchFamily="2" charset="-122"/>
              </a:rPr>
              <a:t>2019</a:t>
            </a:r>
            <a:endParaRPr lang="en-US" altLang="zh-CN" sz="1400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576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46085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/>
              <a:t>Monitoring activities</a:t>
            </a:r>
            <a:endParaRPr lang="zh-CN" altLang="en-US" sz="3600" dirty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7504" y="980728"/>
            <a:ext cx="8928100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1800" b="1" dirty="0">
                <a:solidFill>
                  <a:prstClr val="black"/>
                </a:solidFill>
                <a:ea typeface="宋体" panose="02010600030101010101" pitchFamily="2" charset="-122"/>
              </a:rPr>
              <a:t>Ticket #0000031: "no response" to the OAI-PMH from Casablanca, Melbourne and Exeter to Beijing for at least 4 days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 dirty="0" smtClean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 Please Brasilia, Casablanca, </a:t>
            </a:r>
            <a:r>
              <a:rPr lang="en-US" altLang="zh-CN" sz="1800" dirty="0">
                <a:solidFill>
                  <a:prstClr val="black"/>
                </a:solidFill>
                <a:ea typeface="宋体" panose="02010600030101010101" pitchFamily="2" charset="-122"/>
              </a:rPr>
              <a:t>Exeter </a:t>
            </a: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and </a:t>
            </a:r>
            <a:r>
              <a:rPr lang="en-US" altLang="zh-CN" sz="1800" dirty="0">
                <a:solidFill>
                  <a:prstClr val="black"/>
                </a:solidFill>
                <a:ea typeface="宋体" panose="02010600030101010101" pitchFamily="2" charset="-122"/>
              </a:rPr>
              <a:t>Melbourne </a:t>
            </a: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confirm </a:t>
            </a:r>
            <a:r>
              <a:rPr lang="en-US" altLang="zh-CN" sz="1800" dirty="0">
                <a:solidFill>
                  <a:prstClr val="black"/>
                </a:solidFill>
                <a:ea typeface="宋体" panose="02010600030101010101" pitchFamily="2" charset="-122"/>
              </a:rPr>
              <a:t>the </a:t>
            </a: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URLs </a:t>
            </a:r>
            <a:r>
              <a:rPr lang="en-US" altLang="zh-CN" sz="1800" dirty="0">
                <a:solidFill>
                  <a:prstClr val="black"/>
                </a:solidFill>
                <a:ea typeface="宋体" panose="02010600030101010101" pitchFamily="2" charset="-122"/>
              </a:rPr>
              <a:t>used to visit Beijing's OAI-PMH </a:t>
            </a: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provider, Portal, SRU are correct.</a:t>
            </a: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US" altLang="zh-CN" sz="1800" dirty="0" smtClean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It seems that this issue may caused by Internet-related causes</a:t>
            </a:r>
            <a:endParaRPr lang="en-US" altLang="zh-CN" sz="1800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 smtClean="0">
                <a:solidFill>
                  <a:prstClr val="black"/>
                </a:solidFill>
                <a:ea typeface="宋体" panose="02010600030101010101" pitchFamily="2" charset="-122"/>
              </a:rPr>
              <a:t> Beijing hope involved GISCs can manually test access and cooperation</a:t>
            </a:r>
            <a:endParaRPr lang="en-US" altLang="zh-CN" sz="1800" dirty="0">
              <a:solidFill>
                <a:prstClr val="black"/>
              </a:solidFill>
              <a:ea typeface="宋体" panose="02010600030101010101" pitchFamily="2" charset="-122"/>
            </a:endParaRPr>
          </a:p>
        </p:txBody>
      </p:sp>
      <p:pic>
        <p:nvPicPr>
          <p:cNvPr id="3" name="图片 2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655" y="3356992"/>
            <a:ext cx="6445920" cy="334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3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5"/>
          <p:cNvSpPr txBox="1">
            <a:spLocks/>
          </p:cNvSpPr>
          <p:nvPr/>
        </p:nvSpPr>
        <p:spPr bwMode="auto">
          <a:xfrm>
            <a:off x="34925" y="193675"/>
            <a:ext cx="80438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dirty="0"/>
              <a:t>Traffic </a:t>
            </a:r>
            <a:r>
              <a:rPr lang="en-US" altLang="zh-CN" sz="3600" dirty="0" smtClean="0"/>
              <a:t>size</a:t>
            </a:r>
            <a:endParaRPr lang="zh-CN" altLang="en-US" sz="3600" dirty="0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548738" y="1184275"/>
            <a:ext cx="3455987" cy="2247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en-US" altLang="zh-CN" sz="1400" dirty="0" smtClean="0">
                <a:latin typeface="Arial" charset="0"/>
                <a:ea typeface="宋体" charset="-122"/>
              </a:rPr>
              <a:t>As </a:t>
            </a:r>
            <a:r>
              <a:rPr lang="en-US" altLang="zh-CN" sz="1400" dirty="0">
                <a:latin typeface="Arial" charset="0"/>
                <a:ea typeface="宋体" charset="-122"/>
              </a:rPr>
              <a:t>of 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23</a:t>
            </a:r>
            <a:r>
              <a:rPr lang="en-US" altLang="zh-CN" sz="1400" baseline="30000" dirty="0" smtClean="0">
                <a:latin typeface="Arial" charset="0"/>
                <a:ea typeface="宋体" charset="-122"/>
              </a:rPr>
              <a:t>rd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 Aug. 2019,  </a:t>
            </a:r>
            <a:r>
              <a:rPr lang="en-US" altLang="zh-CN" sz="1400" dirty="0">
                <a:latin typeface="Arial" charset="0"/>
                <a:ea typeface="宋体" charset="-122"/>
              </a:rPr>
              <a:t>there are 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156 </a:t>
            </a:r>
            <a:r>
              <a:rPr lang="en-US" altLang="zh-CN" sz="1400" dirty="0">
                <a:latin typeface="Arial" charset="0"/>
                <a:ea typeface="宋体" charset="-122"/>
              </a:rPr>
              <a:t>users from 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37 </a:t>
            </a:r>
            <a:r>
              <a:rPr lang="en-US" altLang="zh-CN" sz="1400" dirty="0">
                <a:latin typeface="Arial" charset="0"/>
                <a:ea typeface="宋体" charset="-122"/>
              </a:rPr>
              <a:t>WMO Members registered in GISC Beijing. The daily data volume of distribution via </a:t>
            </a:r>
            <a:r>
              <a:rPr lang="en-US" altLang="zh-CN" sz="1400" dirty="0" err="1">
                <a:latin typeface="Arial" charset="0"/>
                <a:ea typeface="宋体" charset="-122"/>
              </a:rPr>
              <a:t>CMACast</a:t>
            </a:r>
            <a:r>
              <a:rPr lang="en-US" altLang="zh-CN" sz="1400" dirty="0">
                <a:latin typeface="Arial" charset="0"/>
                <a:ea typeface="宋体" charset="-122"/>
              </a:rPr>
              <a:t> and Internet is over 600GB.</a:t>
            </a:r>
            <a:endParaRPr lang="zh-CN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270" name="图片 2" descr="屏幕剪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16338"/>
            <a:ext cx="38893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矩形 3"/>
          <p:cNvSpPr>
            <a:spLocks noChangeArrowheads="1"/>
          </p:cNvSpPr>
          <p:nvPr/>
        </p:nvSpPr>
        <p:spPr bwMode="auto">
          <a:xfrm>
            <a:off x="4486275" y="4149725"/>
            <a:ext cx="1670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Synoptic &amp; AWS</a:t>
            </a:r>
          </a:p>
        </p:txBody>
      </p:sp>
      <p:sp>
        <p:nvSpPr>
          <p:cNvPr id="11272" name="矩形 9"/>
          <p:cNvSpPr>
            <a:spLocks noChangeArrowheads="1"/>
          </p:cNvSpPr>
          <p:nvPr/>
        </p:nvSpPr>
        <p:spPr bwMode="auto">
          <a:xfrm>
            <a:off x="4500563" y="4508500"/>
            <a:ext cx="10271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Upper air</a:t>
            </a:r>
          </a:p>
        </p:txBody>
      </p:sp>
      <p:sp>
        <p:nvSpPr>
          <p:cNvPr id="11273" name="矩形 10"/>
          <p:cNvSpPr>
            <a:spLocks noChangeArrowheads="1"/>
          </p:cNvSpPr>
          <p:nvPr/>
        </p:nvSpPr>
        <p:spPr bwMode="auto">
          <a:xfrm>
            <a:off x="4500563" y="4818063"/>
            <a:ext cx="6619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NWP</a:t>
            </a:r>
          </a:p>
        </p:txBody>
      </p:sp>
      <p:sp>
        <p:nvSpPr>
          <p:cNvPr id="11274" name="矩形 11"/>
          <p:cNvSpPr>
            <a:spLocks noChangeArrowheads="1"/>
          </p:cNvSpPr>
          <p:nvPr/>
        </p:nvSpPr>
        <p:spPr bwMode="auto">
          <a:xfrm>
            <a:off x="4511675" y="5178425"/>
            <a:ext cx="1573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Weather Radar</a:t>
            </a:r>
          </a:p>
        </p:txBody>
      </p:sp>
      <p:sp>
        <p:nvSpPr>
          <p:cNvPr id="11275" name="矩形 12"/>
          <p:cNvSpPr>
            <a:spLocks noChangeArrowheads="1"/>
          </p:cNvSpPr>
          <p:nvPr/>
        </p:nvSpPr>
        <p:spPr bwMode="auto">
          <a:xfrm>
            <a:off x="4500562" y="5536686"/>
            <a:ext cx="4392613" cy="33855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 dirty="0" smtClean="0"/>
              <a:t>Satellites, including FY-3, FY-4 data</a:t>
            </a:r>
            <a:endParaRPr lang="en-US" altLang="en-US" sz="1600" dirty="0"/>
          </a:p>
        </p:txBody>
      </p:sp>
      <p:sp>
        <p:nvSpPr>
          <p:cNvPr id="11276" name="矩形 13"/>
          <p:cNvSpPr>
            <a:spLocks noChangeArrowheads="1"/>
          </p:cNvSpPr>
          <p:nvPr/>
        </p:nvSpPr>
        <p:spPr bwMode="auto">
          <a:xfrm>
            <a:off x="4500563" y="5899150"/>
            <a:ext cx="8016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Others</a:t>
            </a:r>
          </a:p>
        </p:txBody>
      </p:sp>
      <p:sp>
        <p:nvSpPr>
          <p:cNvPr id="11277" name="矩形 14"/>
          <p:cNvSpPr>
            <a:spLocks noChangeArrowheads="1"/>
          </p:cNvSpPr>
          <p:nvPr/>
        </p:nvSpPr>
        <p:spPr bwMode="auto">
          <a:xfrm>
            <a:off x="185738" y="3716338"/>
            <a:ext cx="1450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 b="1"/>
              <a:t>Daily volume</a:t>
            </a:r>
          </a:p>
        </p:txBody>
      </p:sp>
      <p:pic>
        <p:nvPicPr>
          <p:cNvPr id="2" name="图片 1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19" y="1083579"/>
            <a:ext cx="4983162" cy="261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9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37730" y="728886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5877" y="84361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Changes </a:t>
            </a:r>
            <a:r>
              <a:rPr lang="en-US" altLang="zh-CN" sz="3600" dirty="0" smtClean="0">
                <a:latin typeface="+mj-lt"/>
                <a:ea typeface="+mj-ea"/>
                <a:cs typeface="+mj-cs"/>
              </a:rPr>
              <a:t>– </a:t>
            </a:r>
            <a:r>
              <a:rPr lang="en-US" altLang="zh-CN" sz="2400" dirty="0" smtClean="0">
                <a:latin typeface="+mj-lt"/>
                <a:ea typeface="+mj-ea"/>
                <a:cs typeface="+mj-cs"/>
              </a:rPr>
              <a:t>WMC Beijing products available in WIS</a:t>
            </a:r>
            <a:endParaRPr lang="zh-CN" altLang="en-US" sz="24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 bwMode="auto">
          <a:xfrm>
            <a:off x="416336" y="908720"/>
            <a:ext cx="8229600" cy="115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30000"/>
              </a:lnSpc>
              <a:spcBef>
                <a:spcPts val="0"/>
              </a:spcBef>
              <a:defRPr/>
            </a:pPr>
            <a:r>
              <a:rPr lang="en-US" altLang="zh-CN" sz="2000" dirty="0" smtClean="0">
                <a:latin typeface="Arial" charset="0"/>
                <a:ea typeface="宋体" charset="-122"/>
              </a:rPr>
              <a:t>WMC </a:t>
            </a:r>
            <a:r>
              <a:rPr lang="en-US" altLang="zh-CN" sz="2000" dirty="0">
                <a:latin typeface="Arial" charset="0"/>
                <a:ea typeface="宋体" charset="-122"/>
              </a:rPr>
              <a:t>Beijing </a:t>
            </a:r>
            <a:r>
              <a:rPr lang="en-US" altLang="zh-CN" sz="2000" dirty="0" smtClean="0">
                <a:latin typeface="Arial" charset="0"/>
                <a:ea typeface="宋体" charset="-122"/>
              </a:rPr>
              <a:t>published the metadata </a:t>
            </a:r>
            <a:r>
              <a:rPr lang="en-US" altLang="zh-CN" sz="2000" dirty="0">
                <a:latin typeface="Arial" charset="0"/>
                <a:ea typeface="宋体" charset="-122"/>
              </a:rPr>
              <a:t>records </a:t>
            </a:r>
            <a:r>
              <a:rPr lang="en-US" altLang="zh-CN" sz="2000" dirty="0" smtClean="0">
                <a:latin typeface="Arial" charset="0"/>
                <a:ea typeface="宋体" charset="-122"/>
              </a:rPr>
              <a:t>for its products in GISC Beijing’s DAR catalog in June 2019. </a:t>
            </a:r>
            <a:r>
              <a:rPr lang="en-US" altLang="zh-CN" sz="2000" dirty="0">
                <a:latin typeface="Arial" charset="0"/>
                <a:ea typeface="宋体" charset="-122"/>
              </a:rPr>
              <a:t>Meanwhile, their real-time products files are available online.</a:t>
            </a:r>
            <a:endParaRPr lang="zh-CN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642" y="2276872"/>
            <a:ext cx="6408712" cy="4097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264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9-AI(xx)-pp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schemas.microsoft.com/office/2006/documentManagement/types"/>
    <ds:schemaRef ds:uri="http://www.w3.org/XML/1998/namespace"/>
    <ds:schemaRef ds:uri="http://purl.org/dc/terms/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95a6d21c-7db0-4b7e-981f-b4f22b02b9d8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5</TotalTime>
  <Words>534</Words>
  <Application>Microsoft Office PowerPoint</Application>
  <PresentationFormat>全屏显示(4:3)</PresentationFormat>
  <Paragraphs>110</Paragraphs>
  <Slides>11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TT-GISC2019-AI(xx)-ppt_Template</vt:lpstr>
      <vt:lpstr>Status report of GISC Beijing</vt:lpstr>
      <vt:lpstr>Area of responsibility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NOT NULL</dc:creator>
  <cp:lastModifiedBy>NOT NULL</cp:lastModifiedBy>
  <cp:revision>4</cp:revision>
  <dcterms:created xsi:type="dcterms:W3CDTF">2019-08-26T02:04:32Z</dcterms:created>
  <dcterms:modified xsi:type="dcterms:W3CDTF">2019-08-26T02:09:48Z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