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56" r:id="rId5"/>
    <p:sldId id="257" r:id="rId6"/>
    <p:sldId id="260" r:id="rId7"/>
    <p:sldId id="261" r:id="rId8"/>
    <p:sldId id="263" r:id="rId9"/>
    <p:sldId id="262" r:id="rId10"/>
    <p:sldId id="264" r:id="rId11"/>
    <p:sldId id="259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3366CC"/>
    <a:srgbClr val="0033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3" autoAdjust="0"/>
    <p:restoredTop sz="94660"/>
  </p:normalViewPr>
  <p:slideViewPr>
    <p:cSldViewPr snapToGrid="0" snapToObjects="1">
      <p:cViewPr varScale="1">
        <p:scale>
          <a:sx n="103" d="100"/>
          <a:sy n="103" d="100"/>
        </p:scale>
        <p:origin x="71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23/08/2019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ja-JP" altLang="en-US" smtClean="0"/>
              <a:t>マスター サブタイトルの書式設定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ja-JP" altLang="en-US" smtClean="0"/>
              <a:t>マスター タイトルの書式設定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  <a:p>
            <a:pPr lvl="1"/>
            <a:r>
              <a:rPr lang="ja-JP" altLang="en-US" smtClean="0"/>
              <a:t>第 </a:t>
            </a:r>
            <a:r>
              <a:rPr lang="en-US" altLang="ja-JP" smtClean="0"/>
              <a:t>2 </a:t>
            </a:r>
            <a:r>
              <a:rPr lang="ja-JP" altLang="en-US" smtClean="0"/>
              <a:t>レベル</a:t>
            </a:r>
          </a:p>
          <a:p>
            <a:pPr lvl="2"/>
            <a:r>
              <a:rPr lang="ja-JP" altLang="en-US" smtClean="0"/>
              <a:t>第 </a:t>
            </a:r>
            <a:r>
              <a:rPr lang="en-US" altLang="ja-JP" smtClean="0"/>
              <a:t>3 </a:t>
            </a:r>
            <a:r>
              <a:rPr lang="ja-JP" altLang="en-US" smtClean="0"/>
              <a:t>レベル</a:t>
            </a:r>
          </a:p>
          <a:p>
            <a:pPr lvl="3"/>
            <a:r>
              <a:rPr lang="ja-JP" altLang="en-US" smtClean="0"/>
              <a:t>第 </a:t>
            </a:r>
            <a:r>
              <a:rPr lang="en-US" altLang="ja-JP" smtClean="0"/>
              <a:t>4 </a:t>
            </a:r>
            <a:r>
              <a:rPr lang="ja-JP" altLang="en-US" smtClean="0"/>
              <a:t>レベル</a:t>
            </a:r>
          </a:p>
          <a:p>
            <a:pPr lvl="4"/>
            <a:r>
              <a:rPr lang="ja-JP" altLang="en-US" smtClean="0"/>
              <a:t>第 </a:t>
            </a:r>
            <a:r>
              <a:rPr lang="en-US" altLang="ja-JP" smtClean="0"/>
              <a:t>5 </a:t>
            </a:r>
            <a:r>
              <a:rPr lang="ja-JP" altLang="en-US" smtClean="0"/>
              <a:t>レベル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ja-JP" altLang="en-US" smtClean="0"/>
              <a:t>マスター テキストの書式設定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1" lang="en-US" altLang="ja-JP" dirty="0"/>
              <a:t>Time Critical Data Delivery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Kenji Tsunoda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Extract from the report of IOTWS communication test on 12 Dec 2018</a:t>
            </a:r>
            <a:endParaRPr 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600199"/>
            <a:ext cx="8229600" cy="4756151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5.2.1 GTS </a:t>
            </a:r>
            <a:endParaRPr lang="en-GB" dirty="0" smtClean="0"/>
          </a:p>
          <a:p>
            <a:pPr lvl="1"/>
            <a:r>
              <a:rPr lang="en-GB" u="sng" dirty="0" smtClean="0"/>
              <a:t>The </a:t>
            </a:r>
            <a:r>
              <a:rPr lang="en-GB" u="sng" dirty="0"/>
              <a:t>GTS reception rate was </a:t>
            </a:r>
            <a:r>
              <a:rPr lang="en-GB" u="sng" dirty="0">
                <a:solidFill>
                  <a:srgbClr val="FF0000"/>
                </a:solidFill>
              </a:rPr>
              <a:t>75%</a:t>
            </a:r>
            <a:r>
              <a:rPr lang="en-GB" u="sng" dirty="0"/>
              <a:t>,</a:t>
            </a:r>
            <a:r>
              <a:rPr lang="en-GB" dirty="0"/>
              <a:t> just above the 72% in the previous test and similar to most tests in the previous 4 years which were generally around 70-80%. However this was a lower rate than recorded in the IOWave18 exercise prior to this test.  </a:t>
            </a:r>
            <a:endParaRPr lang="en-GB" dirty="0" smtClean="0"/>
          </a:p>
          <a:p>
            <a:pPr lvl="1"/>
            <a:r>
              <a:rPr lang="en-GB" u="sng" dirty="0" smtClean="0">
                <a:solidFill>
                  <a:srgbClr val="FF0000"/>
                </a:solidFill>
              </a:rPr>
              <a:t>Seventeen </a:t>
            </a:r>
            <a:r>
              <a:rPr lang="en-GB" u="sng" dirty="0">
                <a:solidFill>
                  <a:srgbClr val="FF0000"/>
                </a:solidFill>
              </a:rPr>
              <a:t>of the 22 NTWCs </a:t>
            </a:r>
            <a:r>
              <a:rPr lang="en-GB" u="sng" dirty="0"/>
              <a:t>received GTS messages</a:t>
            </a:r>
            <a:r>
              <a:rPr lang="en-GB" dirty="0"/>
              <a:t>, including Comoros and Thailand which had not received any in the previous test. Bangladesh, Iran, Madagascar, Timor </a:t>
            </a:r>
            <a:r>
              <a:rPr lang="en-GB" dirty="0" err="1"/>
              <a:t>Leste</a:t>
            </a:r>
            <a:r>
              <a:rPr lang="en-GB" dirty="0"/>
              <a:t> and Yemen did not receive any </a:t>
            </a:r>
            <a:r>
              <a:rPr lang="en-GB" dirty="0" smtClean="0"/>
              <a:t>GTS.  </a:t>
            </a:r>
          </a:p>
          <a:p>
            <a:pPr lvl="1"/>
            <a:r>
              <a:rPr lang="en-GB" dirty="0" smtClean="0"/>
              <a:t>TSP </a:t>
            </a:r>
            <a:r>
              <a:rPr lang="en-GB" dirty="0"/>
              <a:t>Australia's and Indonesia's GTS messages were received by 17 NTWCs each, and India's by 16 NTWCs.  </a:t>
            </a:r>
            <a:endParaRPr lang="en-GB" dirty="0" smtClean="0"/>
          </a:p>
          <a:p>
            <a:pPr lvl="1"/>
            <a:r>
              <a:rPr lang="en-GB" dirty="0" smtClean="0"/>
              <a:t>GTS </a:t>
            </a:r>
            <a:r>
              <a:rPr lang="en-GB" dirty="0"/>
              <a:t>message delay times </a:t>
            </a:r>
            <a:r>
              <a:rPr lang="en-GB" u="sng" dirty="0">
                <a:solidFill>
                  <a:srgbClr val="FF0000"/>
                </a:solidFill>
              </a:rPr>
              <a:t>continued to be low </a:t>
            </a:r>
            <a:r>
              <a:rPr lang="en-GB" dirty="0"/>
              <a:t>in this test, with most messages </a:t>
            </a:r>
            <a:r>
              <a:rPr lang="en-GB" u="sng" dirty="0">
                <a:solidFill>
                  <a:srgbClr val="FF0000"/>
                </a:solidFill>
              </a:rPr>
              <a:t>received within 1-3 minutes </a:t>
            </a:r>
            <a:r>
              <a:rPr lang="en-GB" dirty="0"/>
              <a:t>and the </a:t>
            </a:r>
            <a:r>
              <a:rPr lang="en-GB" u="sng" dirty="0"/>
              <a:t>longest delay being 6 minutes</a:t>
            </a:r>
            <a:endParaRPr lang="en-US" u="sng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63827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コンテンツ プレースホルダー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5218" y="380246"/>
            <a:ext cx="8738127" cy="5858198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90679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870" y="475893"/>
            <a:ext cx="8771848" cy="2128766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870" y="3357669"/>
            <a:ext cx="8889542" cy="1957777"/>
          </a:xfrm>
          <a:prstGeom prst="rect">
            <a:avLst/>
          </a:prstGeom>
        </p:spPr>
      </p:pic>
      <p:sp>
        <p:nvSpPr>
          <p:cNvPr id="7" name="テキスト ボックス 6"/>
          <p:cNvSpPr txBox="1"/>
          <p:nvPr/>
        </p:nvSpPr>
        <p:spPr>
          <a:xfrm>
            <a:off x="371193" y="5585988"/>
            <a:ext cx="85555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AUS=Australia, BAN=Bangladesh, COM=Comoros, FR=France (Indian Ocean Territories), IN=India, IND=Indonesia, IR=Iran, KEN=Kenya, MAD=Madagascar, MAL=Malaysia, MD=Maldives, MAU=Mauritius, MZ=Mozambique, MM=Myanmar, OM=Oman, PK=Pakistan, SY=Seychelles, SIN=Singapore, SA=South Africa, THA=Thailand, TL=Timor </a:t>
            </a:r>
            <a:r>
              <a:rPr lang="en-GB" sz="1200" dirty="0" err="1"/>
              <a:t>Leste</a:t>
            </a:r>
            <a:r>
              <a:rPr lang="en-GB" sz="1200" dirty="0"/>
              <a:t>, YEM=Yemen</a:t>
            </a:r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16872" y="106561"/>
            <a:ext cx="82738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GTS: </a:t>
            </a:r>
            <a:r>
              <a:rPr lang="en-GB" dirty="0" smtClean="0"/>
              <a:t>most </a:t>
            </a:r>
            <a:r>
              <a:rPr lang="en-GB" dirty="0"/>
              <a:t>messages received </a:t>
            </a:r>
            <a:r>
              <a:rPr lang="en-GB" u="sng" dirty="0"/>
              <a:t>within 1-3 minutes </a:t>
            </a:r>
            <a:r>
              <a:rPr lang="en-GB" dirty="0"/>
              <a:t>and the longest delay </a:t>
            </a:r>
            <a:r>
              <a:rPr lang="en-GB" dirty="0" smtClean="0"/>
              <a:t>was </a:t>
            </a:r>
            <a:r>
              <a:rPr lang="en-GB" u="sng" dirty="0"/>
              <a:t>6 minutes</a:t>
            </a:r>
            <a:r>
              <a:rPr lang="en-GB" dirty="0"/>
              <a:t>.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316872" y="2995907"/>
            <a:ext cx="85951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Email: almost </a:t>
            </a:r>
            <a:r>
              <a:rPr lang="en-GB" dirty="0"/>
              <a:t>all </a:t>
            </a:r>
            <a:r>
              <a:rPr lang="en-GB" dirty="0" smtClean="0"/>
              <a:t>messages </a:t>
            </a:r>
            <a:r>
              <a:rPr lang="en-GB" dirty="0"/>
              <a:t>received </a:t>
            </a:r>
            <a:r>
              <a:rPr lang="en-GB" u="sng" dirty="0"/>
              <a:t>within 2 minutes </a:t>
            </a:r>
            <a:r>
              <a:rPr lang="en-GB" dirty="0" smtClean="0"/>
              <a:t>and the </a:t>
            </a:r>
            <a:r>
              <a:rPr lang="en-GB" dirty="0"/>
              <a:t>longest delay was </a:t>
            </a:r>
            <a:r>
              <a:rPr lang="en-GB" u="sng" dirty="0"/>
              <a:t>6 </a:t>
            </a:r>
            <a:r>
              <a:rPr lang="en-GB" u="sng" dirty="0" smtClean="0"/>
              <a:t>minutes.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35376924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5" y="598254"/>
            <a:ext cx="8920163" cy="1797284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485775" y="228922"/>
            <a:ext cx="67941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SMS: typically </a:t>
            </a:r>
            <a:r>
              <a:rPr lang="en-GB" u="sng" dirty="0"/>
              <a:t>within 1 to 5 minutes</a:t>
            </a:r>
            <a:r>
              <a:rPr lang="en-GB" dirty="0"/>
              <a:t>. The longest delay was </a:t>
            </a:r>
            <a:r>
              <a:rPr lang="en-GB" u="sng" dirty="0"/>
              <a:t>16 minutes</a:t>
            </a:r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2403214"/>
            <a:ext cx="8229600" cy="4081562"/>
          </a:xfrm>
        </p:spPr>
        <p:txBody>
          <a:bodyPr>
            <a:normAutofit/>
          </a:bodyPr>
          <a:lstStyle/>
          <a:p>
            <a:r>
              <a:rPr lang="en-US" sz="2400" dirty="0" smtClean="0"/>
              <a:t>Reception rate</a:t>
            </a:r>
          </a:p>
          <a:p>
            <a:pPr lvl="1"/>
            <a:r>
              <a:rPr lang="en-US" sz="2000" dirty="0" smtClean="0"/>
              <a:t>GTS: </a:t>
            </a:r>
            <a:r>
              <a:rPr lang="en-US" sz="2000" dirty="0" smtClean="0">
                <a:solidFill>
                  <a:srgbClr val="FF0000"/>
                </a:solidFill>
              </a:rPr>
              <a:t>75%</a:t>
            </a:r>
            <a:r>
              <a:rPr lang="en-US" sz="2000" dirty="0" smtClean="0"/>
              <a:t> (5/22 countries did not receive any test messages. Other 17 countries received more than 11/15 messages)</a:t>
            </a:r>
          </a:p>
          <a:p>
            <a:pPr lvl="1"/>
            <a:r>
              <a:rPr lang="en-US" sz="2000" dirty="0" smtClean="0"/>
              <a:t>Email: </a:t>
            </a:r>
            <a:r>
              <a:rPr lang="en-US" sz="2000" dirty="0" smtClean="0">
                <a:solidFill>
                  <a:srgbClr val="FF0000"/>
                </a:solidFill>
              </a:rPr>
              <a:t>95%</a:t>
            </a:r>
            <a:r>
              <a:rPr lang="en-US" sz="2000" dirty="0" smtClean="0"/>
              <a:t> (all countries received </a:t>
            </a:r>
            <a:r>
              <a:rPr lang="en-US" sz="2000" dirty="0" smtClean="0"/>
              <a:t>4 or more messages</a:t>
            </a:r>
            <a:r>
              <a:rPr lang="en-US" sz="2000" dirty="0" smtClean="0"/>
              <a:t>. Messages from Australia and Indonesia were not delivered to Bangladesh)</a:t>
            </a:r>
          </a:p>
          <a:p>
            <a:pPr lvl="1"/>
            <a:r>
              <a:rPr lang="en-US" sz="2000" dirty="0" smtClean="0"/>
              <a:t>SMS: </a:t>
            </a:r>
            <a:r>
              <a:rPr lang="en-US" sz="2000" dirty="0" smtClean="0">
                <a:solidFill>
                  <a:srgbClr val="FF0000"/>
                </a:solidFill>
              </a:rPr>
              <a:t>76%</a:t>
            </a:r>
            <a:r>
              <a:rPr lang="en-US" sz="2000" dirty="0" smtClean="0"/>
              <a:t> (two out of 22 countries did not receive any test messages, and several messages were not </a:t>
            </a:r>
          </a:p>
          <a:p>
            <a:r>
              <a:rPr lang="en-US" sz="2400" dirty="0" smtClean="0"/>
              <a:t>Delay</a:t>
            </a:r>
          </a:p>
          <a:p>
            <a:pPr lvl="1"/>
            <a:r>
              <a:rPr lang="en-US" sz="2000" dirty="0" smtClean="0"/>
              <a:t>GTS: within </a:t>
            </a:r>
            <a:r>
              <a:rPr lang="en-US" sz="2000" dirty="0" smtClean="0">
                <a:solidFill>
                  <a:srgbClr val="FF0000"/>
                </a:solidFill>
              </a:rPr>
              <a:t>1-3</a:t>
            </a:r>
            <a:r>
              <a:rPr lang="en-US" sz="2000" dirty="0" smtClean="0"/>
              <a:t> minutes (longest: 6 minutes)</a:t>
            </a:r>
          </a:p>
          <a:p>
            <a:pPr lvl="1"/>
            <a:r>
              <a:rPr lang="en-US" sz="2000" dirty="0" smtClean="0"/>
              <a:t>Email: within </a:t>
            </a:r>
            <a:r>
              <a:rPr lang="en-US" sz="2000" dirty="0" smtClean="0">
                <a:solidFill>
                  <a:srgbClr val="FF0000"/>
                </a:solidFill>
              </a:rPr>
              <a:t>2</a:t>
            </a:r>
            <a:r>
              <a:rPr lang="en-US" sz="2000" dirty="0" smtClean="0"/>
              <a:t> minutes (</a:t>
            </a:r>
            <a:r>
              <a:rPr lang="en-US" sz="2000" dirty="0"/>
              <a:t>longest: 6 minutes</a:t>
            </a:r>
            <a:r>
              <a:rPr lang="en-US" sz="2000" dirty="0" smtClean="0"/>
              <a:t>)</a:t>
            </a:r>
          </a:p>
          <a:p>
            <a:pPr lvl="1"/>
            <a:r>
              <a:rPr lang="en-US" sz="2000" dirty="0" smtClean="0"/>
              <a:t>SMS: within </a:t>
            </a:r>
            <a:r>
              <a:rPr lang="en-US" sz="2000" dirty="0" smtClean="0">
                <a:solidFill>
                  <a:srgbClr val="FF0000"/>
                </a:solidFill>
              </a:rPr>
              <a:t>1-5</a:t>
            </a:r>
            <a:r>
              <a:rPr lang="en-US" sz="2000" dirty="0" smtClean="0"/>
              <a:t> minutes </a:t>
            </a:r>
            <a:r>
              <a:rPr lang="en-US" sz="2000" dirty="0"/>
              <a:t>(longest: </a:t>
            </a:r>
            <a:r>
              <a:rPr lang="en-US" sz="2000" dirty="0" smtClean="0"/>
              <a:t>16 </a:t>
            </a:r>
            <a:r>
              <a:rPr lang="en-US" sz="2000" dirty="0"/>
              <a:t>minutes</a:t>
            </a:r>
            <a:r>
              <a:rPr lang="en-US" sz="2000" dirty="0" smtClean="0"/>
              <a:t>)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9039543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GB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457200" y="1292290"/>
            <a:ext cx="8229600" cy="4938252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Delivery rate and delay </a:t>
            </a:r>
          </a:p>
          <a:p>
            <a:pPr lvl="1"/>
            <a:r>
              <a:rPr lang="en-GB" dirty="0" smtClean="0"/>
              <a:t>GTS delivery rate was lower than email, but similar as SMS.</a:t>
            </a:r>
          </a:p>
          <a:p>
            <a:pPr lvl="1"/>
            <a:r>
              <a:rPr lang="en-GB" dirty="0" smtClean="0"/>
              <a:t>GTS delay was similar as email, and faster than SMS</a:t>
            </a:r>
          </a:p>
          <a:p>
            <a:r>
              <a:rPr lang="en-GB" dirty="0" smtClean="0"/>
              <a:t>Characteristics</a:t>
            </a:r>
          </a:p>
          <a:p>
            <a:pPr lvl="1"/>
            <a:r>
              <a:rPr lang="en-GB" dirty="0" smtClean="0"/>
              <a:t>Once </a:t>
            </a:r>
            <a:r>
              <a:rPr lang="en-GB" dirty="0"/>
              <a:t>the link is established and maintained accordingly, almost of all messages </a:t>
            </a:r>
            <a:r>
              <a:rPr lang="en-GB" dirty="0" smtClean="0"/>
              <a:t>over the GTS are </a:t>
            </a:r>
            <a:r>
              <a:rPr lang="en-GB" dirty="0"/>
              <a:t>delivered without significant </a:t>
            </a:r>
            <a:r>
              <a:rPr lang="en-GB" dirty="0" smtClean="0"/>
              <a:t>delay</a:t>
            </a:r>
          </a:p>
          <a:p>
            <a:r>
              <a:rPr lang="en-GB" dirty="0" smtClean="0"/>
              <a:t>What should we do;</a:t>
            </a:r>
          </a:p>
          <a:p>
            <a:pPr lvl="1"/>
            <a:r>
              <a:rPr lang="en-US" dirty="0" smtClean="0"/>
              <a:t>Take action, establishing a link and operating reliably </a:t>
            </a:r>
            <a:endParaRPr lang="en-GB" dirty="0" smtClean="0"/>
          </a:p>
          <a:p>
            <a:r>
              <a:rPr lang="en-US" dirty="0" smtClean="0"/>
              <a:t>Request:</a:t>
            </a:r>
          </a:p>
          <a:p>
            <a:pPr lvl="1"/>
            <a:r>
              <a:rPr lang="en-US" dirty="0" smtClean="0"/>
              <a:t>Relevant principal GISCs of Bangladesh</a:t>
            </a:r>
            <a:r>
              <a:rPr lang="en-US" dirty="0"/>
              <a:t>, Iran, </a:t>
            </a:r>
            <a:r>
              <a:rPr lang="en-GB" dirty="0" smtClean="0"/>
              <a:t>Madagascar</a:t>
            </a:r>
            <a:r>
              <a:rPr lang="en-US" dirty="0"/>
              <a:t>, Timor </a:t>
            </a:r>
            <a:r>
              <a:rPr lang="en-US" dirty="0" err="1" smtClean="0"/>
              <a:t>Leste</a:t>
            </a:r>
            <a:r>
              <a:rPr lang="en-US" dirty="0" smtClean="0"/>
              <a:t> and Yemen to take above actions </a:t>
            </a:r>
            <a:endParaRPr lang="en-GB" dirty="0"/>
          </a:p>
          <a:p>
            <a:endParaRPr lang="en-GB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9393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Draft text</a:t>
            </a:r>
            <a:endParaRPr lang="en-GB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Participants reviewed the summary of the result of IOTWS communication test on 12 Dec. 2018. TT-GISC recognized there are different characteristics between their commination tools, GTS, email and SMS, and noted there are some rooms to improve GTS delivery.  </a:t>
            </a:r>
          </a:p>
          <a:p>
            <a:r>
              <a:rPr lang="en-US" dirty="0" smtClean="0"/>
              <a:t> TT-GISC agreed to continue supporting Tsunami warning message delivery and requested relevant GISCs to </a:t>
            </a:r>
            <a:r>
              <a:rPr lang="en-US" smtClean="0"/>
              <a:t>take </a:t>
            </a:r>
            <a:r>
              <a:rPr lang="en-US" smtClean="0"/>
              <a:t>actions, </a:t>
            </a:r>
            <a:r>
              <a:rPr lang="en-US" dirty="0" smtClean="0"/>
              <a:t>also all GISCs to </a:t>
            </a:r>
            <a:r>
              <a:rPr lang="en-US" dirty="0"/>
              <a:t>re-check their routing table to deliver AATT=WEIO to right </a:t>
            </a:r>
            <a:r>
              <a:rPr lang="en-US" dirty="0" smtClean="0"/>
              <a:t>countries.</a:t>
            </a:r>
          </a:p>
          <a:p>
            <a:r>
              <a:rPr lang="en-US" dirty="0" smtClean="0"/>
              <a:t>Secretariat informed, the next IOTWS communication test will be on 11</a:t>
            </a:r>
            <a:r>
              <a:rPr lang="en-US" baseline="30000" dirty="0" smtClean="0"/>
              <a:t>th</a:t>
            </a:r>
            <a:r>
              <a:rPr lang="en-US" dirty="0" smtClean="0"/>
              <a:t> Dec 2019.</a:t>
            </a:r>
            <a:endParaRPr lang="en-GB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747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F22F6DF-EF47-478B-A9B6-EA2DDDFFBDB1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95a6d21c-7db0-4b7e-981f-b4f22b02b9d8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174</TotalTime>
  <Words>577</Words>
  <Application>Microsoft Office PowerPoint</Application>
  <PresentationFormat>画面に合わせる (4:3)</PresentationFormat>
  <Paragraphs>41</Paragraphs>
  <Slides>8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8</vt:i4>
      </vt:variant>
    </vt:vector>
  </HeadingPairs>
  <TitlesOfParts>
    <vt:vector size="12" baseType="lpstr">
      <vt:lpstr>ＭＳ Ｐゴシック</vt:lpstr>
      <vt:lpstr>Arial</vt:lpstr>
      <vt:lpstr>Calibri</vt:lpstr>
      <vt:lpstr>TT-GISC2017-presentationXX-template</vt:lpstr>
      <vt:lpstr>Time Critical Data Delivery</vt:lpstr>
      <vt:lpstr>Extract from the report of IOTWS communication test on 12 Dec 2018</vt:lpstr>
      <vt:lpstr>PowerPoint プレゼンテーション</vt:lpstr>
      <vt:lpstr>PowerPoint プレゼンテーション</vt:lpstr>
      <vt:lpstr>PowerPoint プレゼンテーション</vt:lpstr>
      <vt:lpstr>Summary</vt:lpstr>
      <vt:lpstr>Draft text</vt:lpstr>
      <vt:lpstr>PowerPoint プレゼンテーション</vt:lpstr>
    </vt:vector>
  </TitlesOfParts>
  <Company>気象庁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 Critical Data Delivery</dc:title>
  <dc:creator>Ken Tsunoda</dc:creator>
  <cp:lastModifiedBy>Ken Tsunoda</cp:lastModifiedBy>
  <cp:revision>21</cp:revision>
  <dcterms:created xsi:type="dcterms:W3CDTF">2019-08-06T08:29:31Z</dcterms:created>
  <dcterms:modified xsi:type="dcterms:W3CDTF">2019-08-23T04:59:29Z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