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9" r:id="rId2"/>
    <p:sldId id="261" r:id="rId3"/>
    <p:sldId id="262" r:id="rId4"/>
    <p:sldId id="260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00FFFF"/>
    <a:srgbClr val="FFCCFF"/>
    <a:srgbClr val="0000FF"/>
    <a:srgbClr val="00FF00"/>
    <a:srgbClr val="FF00FF"/>
    <a:srgbClr val="FFFF66"/>
    <a:srgbClr val="FFFF99"/>
    <a:srgbClr val="FF6699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41E2DFE-0AFB-49F2-A12B-306A445E4700}" v="5" dt="2018-08-31T04:34:21.99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間スタイル 2 - アクセント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1" autoAdjust="0"/>
    <p:restoredTop sz="94700" autoAdjust="0"/>
  </p:normalViewPr>
  <p:slideViewPr>
    <p:cSldViewPr>
      <p:cViewPr>
        <p:scale>
          <a:sx n="81" d="100"/>
          <a:sy n="81" d="100"/>
        </p:scale>
        <p:origin x="-110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n tnd" userId="94962847807e97bd" providerId="Windows Live" clId="Web-{641E2DFE-0AFB-49F2-A12B-306A445E4700}"/>
    <pc:docChg chg="modSld">
      <pc:chgData name="ken tnd" userId="94962847807e97bd" providerId="Windows Live" clId="Web-{641E2DFE-0AFB-49F2-A12B-306A445E4700}" dt="2018-08-31T04:34:21.993" v="119" actId="14100"/>
      <pc:docMkLst>
        <pc:docMk/>
      </pc:docMkLst>
      <pc:sldChg chg="modSp">
        <pc:chgData name="ken tnd" userId="94962847807e97bd" providerId="Windows Live" clId="Web-{641E2DFE-0AFB-49F2-A12B-306A445E4700}" dt="2018-08-31T04:34:21.993" v="119" actId="14100"/>
        <pc:sldMkLst>
          <pc:docMk/>
          <pc:sldMk cId="862277689" sldId="257"/>
        </pc:sldMkLst>
        <pc:spChg chg="mod">
          <ac:chgData name="ken tnd" userId="94962847807e97bd" providerId="Windows Live" clId="Web-{641E2DFE-0AFB-49F2-A12B-306A445E4700}" dt="2018-08-31T04:34:18.134" v="109" actId="14100"/>
          <ac:spMkLst>
            <pc:docMk/>
            <pc:sldMk cId="862277689" sldId="257"/>
            <ac:spMk id="3" creationId="{00000000-0000-0000-0000-000000000000}"/>
          </ac:spMkLst>
        </pc:spChg>
        <pc:spChg chg="mod">
          <ac:chgData name="ken tnd" userId="94962847807e97bd" providerId="Windows Live" clId="Web-{641E2DFE-0AFB-49F2-A12B-306A445E4700}" dt="2018-08-31T04:34:21.993" v="114" actId="14100"/>
          <ac:spMkLst>
            <pc:docMk/>
            <pc:sldMk cId="862277689" sldId="257"/>
            <ac:spMk id="6" creationId="{00000000-0000-0000-0000-000000000000}"/>
          </ac:spMkLst>
        </pc:spChg>
        <pc:cxnChg chg="mod">
          <ac:chgData name="ken tnd" userId="94962847807e97bd" providerId="Windows Live" clId="Web-{641E2DFE-0AFB-49F2-A12B-306A445E4700}" dt="2018-08-31T04:34:21.993" v="119" actId="14100"/>
          <ac:cxnSpMkLst>
            <pc:docMk/>
            <pc:sldMk cId="862277689" sldId="257"/>
            <ac:cxnSpMk id="152" creationId="{00000000-0000-0000-0000-000000000000}"/>
          </ac:cxnSpMkLst>
        </pc:cxnChg>
        <pc:cxnChg chg="mod">
          <ac:chgData name="ken tnd" userId="94962847807e97bd" providerId="Windows Live" clId="Web-{641E2DFE-0AFB-49F2-A12B-306A445E4700}" dt="2018-08-31T04:34:21.993" v="117" actId="14100"/>
          <ac:cxnSpMkLst>
            <pc:docMk/>
            <pc:sldMk cId="862277689" sldId="257"/>
            <ac:cxnSpMk id="155" creationId="{00000000-0000-0000-0000-000000000000}"/>
          </ac:cxnSpMkLst>
        </pc:cxnChg>
        <pc:cxnChg chg="mod">
          <ac:chgData name="ken tnd" userId="94962847807e97bd" providerId="Windows Live" clId="Web-{641E2DFE-0AFB-49F2-A12B-306A445E4700}" dt="2018-08-31T04:34:21.993" v="116" actId="14100"/>
          <ac:cxnSpMkLst>
            <pc:docMk/>
            <pc:sldMk cId="862277689" sldId="257"/>
            <ac:cxnSpMk id="161" creationId="{00000000-0000-0000-0000-000000000000}"/>
          </ac:cxnSpMkLst>
        </pc:cxnChg>
        <pc:cxnChg chg="mod">
          <ac:chgData name="ken tnd" userId="94962847807e97bd" providerId="Windows Live" clId="Web-{641E2DFE-0AFB-49F2-A12B-306A445E4700}" dt="2018-08-31T04:34:21.993" v="115" actId="14100"/>
          <ac:cxnSpMkLst>
            <pc:docMk/>
            <pc:sldMk cId="862277689" sldId="257"/>
            <ac:cxnSpMk id="163" creationId="{00000000-0000-0000-0000-000000000000}"/>
          </ac:cxnSpMkLst>
        </pc:cxnChg>
      </pc:sldChg>
      <pc:sldChg chg="modSp">
        <pc:chgData name="ken tnd" userId="94962847807e97bd" providerId="Windows Live" clId="Web-{641E2DFE-0AFB-49F2-A12B-306A445E4700}" dt="2018-08-31T04:33:02.728" v="105"/>
        <pc:sldMkLst>
          <pc:docMk/>
          <pc:sldMk cId="1061454254" sldId="259"/>
        </pc:sldMkLst>
        <pc:graphicFrameChg chg="mod modGraphic">
          <ac:chgData name="ken tnd" userId="94962847807e97bd" providerId="Windows Live" clId="Web-{641E2DFE-0AFB-49F2-A12B-306A445E4700}" dt="2018-08-31T04:33:02.728" v="105"/>
          <ac:graphicFrameMkLst>
            <pc:docMk/>
            <pc:sldMk cId="1061454254" sldId="259"/>
            <ac:graphicFrameMk id="4" creationId="{00000000-0000-0000-0000-000000000000}"/>
          </ac:graphicFrameMkLst>
        </pc:graphicFrameChg>
      </pc:sldChg>
    </pc:docChg>
  </pc:docChgLst>
  <pc:docChgLst>
    <pc:chgData name="ken tnd" userId="94962847807e97bd" providerId="Windows Live" clId="Web-{4BF94E0D-65D3-4912-A394-A9E382954095}"/>
    <pc:docChg chg="modSld">
      <pc:chgData name="ken tnd" userId="94962847807e97bd" providerId="Windows Live" clId="Web-{4BF94E0D-65D3-4912-A394-A9E382954095}" dt="2018-09-13T01:49:08.200" v="18"/>
      <pc:docMkLst>
        <pc:docMk/>
      </pc:docMkLst>
      <pc:sldChg chg="modSp">
        <pc:chgData name="ken tnd" userId="94962847807e97bd" providerId="Windows Live" clId="Web-{4BF94E0D-65D3-4912-A394-A9E382954095}" dt="2018-09-13T01:49:08.200" v="18"/>
        <pc:sldMkLst>
          <pc:docMk/>
          <pc:sldMk cId="1061454254" sldId="259"/>
        </pc:sldMkLst>
        <pc:graphicFrameChg chg="mod modGraphic">
          <ac:chgData name="ken tnd" userId="94962847807e97bd" providerId="Windows Live" clId="Web-{4BF94E0D-65D3-4912-A394-A9E382954095}" dt="2018-09-13T01:49:08.200" v="18"/>
          <ac:graphicFrameMkLst>
            <pc:docMk/>
            <pc:sldMk cId="1061454254" sldId="259"/>
            <ac:graphicFrameMk id="4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304963-792E-4CBA-A3BA-1D2FFE6BD972}" type="datetimeFigureOut">
              <a:rPr lang="en-GB" smtClean="0"/>
              <a:t>29/08/2019</a:t>
            </a:fld>
            <a:endParaRPr lang="en-GB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GB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B3C0E-F929-4B2F-BE50-78A2A6897C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1131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0B3C0E-F929-4B2F-BE50-78A2A6897C0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962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/>
              <a:t>マスター サブタイトルの書式設定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16627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224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21067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78399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8878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29509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22632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6713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7025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553162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59902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16892-9748-4695-95FE-DD3EB2C9BFC4}" type="datetimeFigureOut">
              <a:rPr kumimoji="1" lang="ja-JP" altLang="en-US" smtClean="0"/>
              <a:t>2019/8/29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D17F9-F28A-4173-A405-DC72F668D070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1128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1004126"/>
              </p:ext>
            </p:extLst>
          </p:nvPr>
        </p:nvGraphicFramePr>
        <p:xfrm>
          <a:off x="323528" y="836713"/>
          <a:ext cx="8568952" cy="5752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37626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88843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50773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Backup</a:t>
                      </a:r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Status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dirty="0"/>
                        <a:t>Remarks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Beijing – Melbourne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Developing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2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Beijing – Tokyo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Operational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Same: both sides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3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Brasilia – Pretoria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u="none" dirty="0" smtClean="0">
                          <a:solidFill>
                            <a:srgbClr val="FF0000"/>
                          </a:solidFill>
                        </a:rPr>
                        <a:t>[?] </a:t>
                      </a:r>
                      <a:r>
                        <a:rPr kumimoji="1" lang="en-US" altLang="ja-JP" sz="1600" u="none" dirty="0" smtClean="0">
                          <a:solidFill>
                            <a:schemeClr val="tx1"/>
                          </a:solidFill>
                        </a:rPr>
                        <a:t>Negotiating</a:t>
                      </a:r>
                      <a:endParaRPr kumimoji="1" lang="ja-JP" altLang="en-US" sz="1600" u="sng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dirty="0" smtClean="0">
                          <a:solidFill>
                            <a:schemeClr val="tx1"/>
                          </a:solidFill>
                        </a:rPr>
                        <a:t>Info.</a:t>
                      </a: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 from Brasilia, </a:t>
                      </a:r>
                      <a:r>
                        <a:rPr kumimoji="1" lang="en-US" altLang="ja-JP" sz="1400" i="1" u="sng" dirty="0" smtClean="0">
                          <a:solidFill>
                            <a:schemeClr val="tx1"/>
                          </a:solidFill>
                        </a:rPr>
                        <a:t>to be confirmed</a:t>
                      </a: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4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Brasilia –</a:t>
                      </a:r>
                      <a:r>
                        <a:rPr kumimoji="1" lang="en-US" altLang="ja-JP" sz="1600" baseline="0" dirty="0">
                          <a:solidFill>
                            <a:schemeClr val="tx1"/>
                          </a:solidFill>
                        </a:rPr>
                        <a:t> Washington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u="none" dirty="0" smtClean="0">
                          <a:solidFill>
                            <a:schemeClr val="tx1"/>
                          </a:solidFill>
                        </a:rPr>
                        <a:t>Developing</a:t>
                      </a:r>
                      <a:endParaRPr kumimoji="1" lang="ja-JP" altLang="en-US" sz="1600" u="sng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dirty="0" smtClean="0">
                          <a:solidFill>
                            <a:schemeClr val="tx1"/>
                          </a:solidFill>
                        </a:rPr>
                        <a:t>confirmed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5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Casablanca – Toulouse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i="0" u="none" dirty="0" smtClean="0"/>
                        <a:t>Pre-operational</a:t>
                      </a:r>
                      <a:endParaRPr kumimoji="1" lang="ja-JP" altLang="en-US" sz="1600" i="0" u="none" dirty="0"/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dirty="0" smtClean="0">
                          <a:solidFill>
                            <a:schemeClr val="tx1"/>
                          </a:solidFill>
                        </a:rPr>
                        <a:t>confirmed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Exeter – Pretoria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rgbClr val="FF0000"/>
                          </a:solidFill>
                        </a:rPr>
                        <a:t>[?]</a:t>
                      </a:r>
                      <a:endParaRPr kumimoji="1" lang="ja-JP" altLang="en-US" sz="1600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1" lang="en-US" altLang="ja-JP" sz="1400" i="1" u="sng" dirty="0" smtClean="0">
                          <a:solidFill>
                            <a:srgbClr val="FF0000"/>
                          </a:solidFill>
                        </a:rPr>
                        <a:t>No</a:t>
                      </a:r>
                      <a:r>
                        <a:rPr kumimoji="1" lang="en-US" altLang="ja-JP" sz="1400" i="1" u="sng" baseline="0" dirty="0" smtClean="0">
                          <a:solidFill>
                            <a:srgbClr val="FF0000"/>
                          </a:solidFill>
                        </a:rPr>
                        <a:t> information (Aug, 2019)</a:t>
                      </a:r>
                      <a:endParaRPr kumimoji="1" lang="en-US" altLang="ja-JP" sz="1400" i="1" u="sng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7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Exeter</a:t>
                      </a:r>
                      <a:r>
                        <a:rPr kumimoji="1" lang="en-US" altLang="ja-JP" sz="1600" baseline="0" dirty="0">
                          <a:solidFill>
                            <a:schemeClr val="tx1"/>
                          </a:solidFill>
                        </a:rPr>
                        <a:t> – Toulouse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/>
                        <a:t>Operational</a:t>
                      </a:r>
                      <a:endParaRPr kumimoji="1" lang="ja-JP" altLang="en-US" sz="1600" dirty="0"/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Same: both sides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8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Jeddah – </a:t>
                      </a:r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Seoul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i="0" u="none" dirty="0" smtClean="0">
                          <a:solidFill>
                            <a:srgbClr val="FF0000"/>
                          </a:solidFill>
                        </a:rPr>
                        <a:t>[?]</a:t>
                      </a:r>
                      <a:endParaRPr kumimoji="1" lang="ja-JP" altLang="en-US" sz="1600" i="0" u="none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dirty="0" smtClean="0">
                          <a:solidFill>
                            <a:srgbClr val="FF0000"/>
                          </a:solidFill>
                        </a:rPr>
                        <a:t>No</a:t>
                      </a:r>
                      <a:r>
                        <a:rPr kumimoji="1" lang="en-US" altLang="ja-JP" sz="1400" i="1" u="sng" baseline="0" dirty="0" smtClean="0">
                          <a:solidFill>
                            <a:srgbClr val="FF0000"/>
                          </a:solidFill>
                        </a:rPr>
                        <a:t> information (Aug, 2019)</a:t>
                      </a:r>
                      <a:endParaRPr kumimoji="1" lang="en-US" altLang="ja-JP" sz="1400" i="1" u="sng" dirty="0" smtClean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9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Melbourne – Seoul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u="none" dirty="0" smtClean="0">
                          <a:solidFill>
                            <a:schemeClr val="tx1"/>
                          </a:solidFill>
                        </a:rPr>
                        <a:t>Developing</a:t>
                      </a:r>
                      <a:endParaRPr kumimoji="1" lang="ja-JP" altLang="en-US" sz="1600" u="none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dirty="0" smtClean="0">
                          <a:solidFill>
                            <a:schemeClr val="tx1"/>
                          </a:solidFill>
                        </a:rPr>
                        <a:t>confirmed</a:t>
                      </a: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10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Melbourne – Tokyo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Developing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Same: both sides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11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Moscow – Offenbach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Operational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Same: both sides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12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Moscow – </a:t>
                      </a:r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Toulouse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Operational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Same: both sides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13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buNone/>
                      </a:pPr>
                      <a:r>
                        <a:rPr kumimoji="1" lang="en-US" altLang="ja-JP" sz="1600" kern="1200" dirty="0" smtClean="0">
                          <a:solidFill>
                            <a:schemeClr val="tx1"/>
                          </a:solidFill>
                        </a:rPr>
                        <a:t>New Delhi – </a:t>
                      </a:r>
                      <a:r>
                        <a:rPr kumimoji="1" lang="en-US" altLang="ja-JP" sz="1600" i="0" u="none" kern="1200" dirty="0" smtClean="0">
                          <a:solidFill>
                            <a:schemeClr val="tx1"/>
                          </a:solidFill>
                        </a:rPr>
                        <a:t>Seoul</a:t>
                      </a:r>
                      <a:endParaRPr kumimoji="1" lang="en-US" altLang="ja-JP" sz="1600" i="0" u="non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Developing</a:t>
                      </a:r>
                      <a:r>
                        <a:rPr kumimoji="1" lang="en-US" altLang="ja-JP" sz="1600" b="0" i="1" u="sng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kumimoji="1" lang="ja-JP" altLang="en-US" sz="1600" b="0" i="1" u="sng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Same: both sides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00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14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>
                          <a:solidFill>
                            <a:schemeClr val="tx1"/>
                          </a:solidFill>
                        </a:rPr>
                        <a:t>Offenbach – Tokyo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Operational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Same: both sides</a:t>
                      </a:r>
                      <a:endParaRPr kumimoji="1" lang="en-US" altLang="ja-JP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99FF9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/>
                        <a:t>15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Offenbach</a:t>
                      </a:r>
                      <a:r>
                        <a:rPr kumimoji="1" lang="ja-JP" altLang="en-US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kumimoji="1" lang="en-US" altLang="ja-JP" sz="1600" baseline="0" dirty="0" smtClean="0">
                          <a:solidFill>
                            <a:schemeClr val="tx1"/>
                          </a:solidFill>
                        </a:rPr>
                        <a:t>– Tehran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u="none" dirty="0" smtClean="0">
                          <a:solidFill>
                            <a:srgbClr val="FF0000"/>
                          </a:solidFill>
                        </a:rPr>
                        <a:t>[?] </a:t>
                      </a:r>
                      <a:r>
                        <a:rPr kumimoji="1" lang="en-US" altLang="ja-JP" sz="1600" u="none" dirty="0" smtClean="0">
                          <a:solidFill>
                            <a:schemeClr val="tx1"/>
                          </a:solidFill>
                        </a:rPr>
                        <a:t>Negotiating</a:t>
                      </a:r>
                      <a:endParaRPr kumimoji="1" lang="ja-JP" altLang="en-US" sz="1600" u="none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dirty="0" smtClean="0">
                          <a:solidFill>
                            <a:schemeClr val="tx1"/>
                          </a:solidFill>
                        </a:rPr>
                        <a:t>Info.</a:t>
                      </a: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 from </a:t>
                      </a: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Tehran, nothing from Offenbach</a:t>
                      </a:r>
                      <a:endParaRPr kumimoji="1" lang="ja-JP" altLang="en-US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5"/>
                  </a:ext>
                </a:extLst>
              </a:tr>
              <a:tr h="336655">
                <a:tc>
                  <a:txBody>
                    <a:bodyPr/>
                    <a:lstStyle/>
                    <a:p>
                      <a:r>
                        <a:rPr kumimoji="1" lang="en-US" altLang="ja-JP" sz="1200" dirty="0" smtClean="0"/>
                        <a:t>16</a:t>
                      </a:r>
                      <a:endParaRPr kumimoji="1" lang="ja-JP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1600" dirty="0" smtClean="0">
                          <a:solidFill>
                            <a:schemeClr val="tx1"/>
                          </a:solidFill>
                        </a:rPr>
                        <a:t>Tehran – Tokyo</a:t>
                      </a:r>
                      <a:endParaRPr kumimoji="1" lang="ja-JP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600" u="none" dirty="0" smtClean="0">
                          <a:solidFill>
                            <a:srgbClr val="FF0000"/>
                          </a:solidFill>
                        </a:rPr>
                        <a:t>[?] </a:t>
                      </a:r>
                      <a:r>
                        <a:rPr kumimoji="1" lang="en-US" altLang="ja-JP" sz="1600" u="none" dirty="0" smtClean="0">
                          <a:solidFill>
                            <a:schemeClr val="tx1"/>
                          </a:solidFill>
                        </a:rPr>
                        <a:t>Negotiating</a:t>
                      </a:r>
                      <a:endParaRPr kumimoji="1" lang="ja-JP" altLang="en-US" sz="1600" u="none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1400" i="1" u="sng" dirty="0" smtClean="0">
                          <a:solidFill>
                            <a:schemeClr val="tx1"/>
                          </a:solidFill>
                        </a:rPr>
                        <a:t>Info.</a:t>
                      </a: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 from </a:t>
                      </a:r>
                      <a:r>
                        <a:rPr kumimoji="1" lang="en-US" altLang="ja-JP" sz="1400" i="1" u="sng" baseline="0" dirty="0" smtClean="0">
                          <a:solidFill>
                            <a:schemeClr val="tx1"/>
                          </a:solidFill>
                        </a:rPr>
                        <a:t>Tehran, nothing </a:t>
                      </a:r>
                      <a:r>
                        <a:rPr kumimoji="1" lang="en-US" altLang="ja-JP" sz="1400" i="1" u="sng" baseline="0" smtClean="0">
                          <a:solidFill>
                            <a:schemeClr val="tx1"/>
                          </a:solidFill>
                        </a:rPr>
                        <a:t>from Tokyo</a:t>
                      </a:r>
                      <a:endParaRPr kumimoji="1" lang="ja-JP" altLang="en-US" sz="1400" i="1" u="sng" dirty="0" smtClean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rgbClr val="FFCC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526845525"/>
                  </a:ext>
                </a:extLst>
              </a:tr>
            </a:tbl>
          </a:graphicData>
        </a:graphic>
      </p:graphicFrame>
      <p:sp>
        <p:nvSpPr>
          <p:cNvPr id="5" name="テキスト ボックス 4"/>
          <p:cNvSpPr txBox="1"/>
          <p:nvPr/>
        </p:nvSpPr>
        <p:spPr>
          <a:xfrm>
            <a:off x="2843808" y="170717"/>
            <a:ext cx="2815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i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– GISC mutual backup </a:t>
            </a:r>
            <a:endParaRPr kumimoji="1" lang="ja-JP" altLang="en-US" b="1" i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5868144" y="226715"/>
            <a:ext cx="2616422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altLang="ja-JP" sz="1400" i="1" u="sng" dirty="0" smtClean="0"/>
              <a:t>updated </a:t>
            </a:r>
            <a:r>
              <a:rPr lang="en-US" altLang="ja-JP" sz="1400" i="1" u="sng" dirty="0"/>
              <a:t>by</a:t>
            </a:r>
            <a:r>
              <a:rPr kumimoji="1" lang="en-US" altLang="ja-JP" sz="1400" i="1" u="sng" dirty="0"/>
              <a:t> </a:t>
            </a:r>
            <a:r>
              <a:rPr kumimoji="1" lang="en-US" altLang="ja-JP" sz="1400" i="1" u="sng" dirty="0" smtClean="0"/>
              <a:t>GISC Ops survey </a:t>
            </a:r>
            <a:r>
              <a:rPr kumimoji="1" lang="en-US" altLang="ja-JP" sz="1400" b="1" i="1" u="sng" dirty="0" smtClean="0"/>
              <a:t>2019</a:t>
            </a:r>
          </a:p>
          <a:p>
            <a:r>
              <a:rPr lang="en-US" altLang="ja-JP" sz="1400" i="1" dirty="0" smtClean="0"/>
              <a:t>To be reviewed by TT-GISC</a:t>
            </a:r>
            <a:endParaRPr kumimoji="1" lang="ja-JP" altLang="en-US" sz="1400" i="1" dirty="0"/>
          </a:p>
        </p:txBody>
      </p:sp>
    </p:spTree>
    <p:extLst>
      <p:ext uri="{BB962C8B-B14F-4D97-AF65-F5344CB8AC3E}">
        <p14:creationId xmlns:p14="http://schemas.microsoft.com/office/powerpoint/2010/main" val="1061454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楕円 3"/>
          <p:cNvSpPr/>
          <p:nvPr/>
        </p:nvSpPr>
        <p:spPr>
          <a:xfrm>
            <a:off x="6845433" y="1052736"/>
            <a:ext cx="1876366" cy="760837"/>
          </a:xfrm>
          <a:prstGeom prst="ellips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Beijing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楕円 4"/>
          <p:cNvSpPr/>
          <p:nvPr/>
        </p:nvSpPr>
        <p:spPr>
          <a:xfrm>
            <a:off x="273419" y="4224475"/>
            <a:ext cx="1876366" cy="760837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Brasilia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楕円 6"/>
          <p:cNvSpPr/>
          <p:nvPr/>
        </p:nvSpPr>
        <p:spPr>
          <a:xfrm>
            <a:off x="4547665" y="4444218"/>
            <a:ext cx="1876366" cy="76083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Jeddah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(no-report)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楕円 7"/>
          <p:cNvSpPr/>
          <p:nvPr/>
        </p:nvSpPr>
        <p:spPr>
          <a:xfrm>
            <a:off x="2569570" y="5213620"/>
            <a:ext cx="1876366" cy="760837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Casablanca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楕円 8"/>
          <p:cNvSpPr/>
          <p:nvPr/>
        </p:nvSpPr>
        <p:spPr>
          <a:xfrm>
            <a:off x="6878922" y="4452783"/>
            <a:ext cx="1876366" cy="760837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Melbourne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楕円 9"/>
          <p:cNvSpPr/>
          <p:nvPr/>
        </p:nvSpPr>
        <p:spPr>
          <a:xfrm>
            <a:off x="2520379" y="1820251"/>
            <a:ext cx="1876366" cy="760837"/>
          </a:xfrm>
          <a:prstGeom prst="ellips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Moscow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楕円 10"/>
          <p:cNvSpPr/>
          <p:nvPr/>
        </p:nvSpPr>
        <p:spPr>
          <a:xfrm>
            <a:off x="4283968" y="5669789"/>
            <a:ext cx="1876366" cy="760837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New Delhi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楕円 11"/>
          <p:cNvSpPr/>
          <p:nvPr/>
        </p:nvSpPr>
        <p:spPr>
          <a:xfrm>
            <a:off x="4201767" y="2896412"/>
            <a:ext cx="1876366" cy="760837"/>
          </a:xfrm>
          <a:prstGeom prst="ellips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Offenbach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楕円 12"/>
          <p:cNvSpPr/>
          <p:nvPr/>
        </p:nvSpPr>
        <p:spPr>
          <a:xfrm>
            <a:off x="967990" y="5717797"/>
            <a:ext cx="1876366" cy="76083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Pretoria</a:t>
            </a:r>
          </a:p>
          <a:p>
            <a:pPr algn="ctr"/>
            <a:r>
              <a:rPr lang="en-US" dirty="0" smtClean="0">
                <a:solidFill>
                  <a:schemeClr val="tx1"/>
                </a:solidFill>
              </a:rPr>
              <a:t>(no-report)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4" name="楕円 13"/>
          <p:cNvSpPr/>
          <p:nvPr/>
        </p:nvSpPr>
        <p:spPr>
          <a:xfrm>
            <a:off x="6498306" y="5748141"/>
            <a:ext cx="1876366" cy="760837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Seoul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楕円 14"/>
          <p:cNvSpPr/>
          <p:nvPr/>
        </p:nvSpPr>
        <p:spPr>
          <a:xfrm>
            <a:off x="6141613" y="3409619"/>
            <a:ext cx="1876366" cy="760837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Tehran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7" name="楕円 16"/>
          <p:cNvSpPr/>
          <p:nvPr/>
        </p:nvSpPr>
        <p:spPr>
          <a:xfrm>
            <a:off x="2767457" y="3861982"/>
            <a:ext cx="1876366" cy="760837"/>
          </a:xfrm>
          <a:prstGeom prst="ellips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Toulouse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楕円 17"/>
          <p:cNvSpPr/>
          <p:nvPr/>
        </p:nvSpPr>
        <p:spPr>
          <a:xfrm>
            <a:off x="436935" y="1932014"/>
            <a:ext cx="1876366" cy="760837"/>
          </a:xfrm>
          <a:prstGeom prst="ellipse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Washington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20" name="曲線コネクタ 19"/>
          <p:cNvCxnSpPr>
            <a:stCxn id="4" idx="2"/>
            <a:endCxn id="16" idx="0"/>
          </p:cNvCxnSpPr>
          <p:nvPr/>
        </p:nvCxnSpPr>
        <p:spPr>
          <a:xfrm rot="10800000" flipV="1">
            <a:off x="6263425" y="1433154"/>
            <a:ext cx="582008" cy="574415"/>
          </a:xfrm>
          <a:prstGeom prst="curvedConnector2">
            <a:avLst/>
          </a:prstGeom>
          <a:ln w="38100">
            <a:solidFill>
              <a:srgbClr val="00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曲線コネクタ 25"/>
          <p:cNvCxnSpPr>
            <a:stCxn id="16" idx="6"/>
            <a:endCxn id="9" idx="7"/>
          </p:cNvCxnSpPr>
          <p:nvPr/>
        </p:nvCxnSpPr>
        <p:spPr>
          <a:xfrm>
            <a:off x="7201608" y="2387989"/>
            <a:ext cx="1278893" cy="2176216"/>
          </a:xfrm>
          <a:prstGeom prst="curvedConnector2">
            <a:avLst/>
          </a:prstGeom>
          <a:ln w="38100">
            <a:solidFill>
              <a:srgbClr val="0000FF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曲線コネクタ 28"/>
          <p:cNvCxnSpPr>
            <a:stCxn id="16" idx="2"/>
            <a:endCxn id="12" idx="0"/>
          </p:cNvCxnSpPr>
          <p:nvPr/>
        </p:nvCxnSpPr>
        <p:spPr>
          <a:xfrm rot="10800000" flipV="1">
            <a:off x="5139950" y="2387988"/>
            <a:ext cx="185292" cy="508423"/>
          </a:xfrm>
          <a:prstGeom prst="curvedConnector2">
            <a:avLst/>
          </a:prstGeom>
          <a:ln w="38100">
            <a:solidFill>
              <a:srgbClr val="00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曲線コネクタ 33"/>
          <p:cNvCxnSpPr>
            <a:stCxn id="10" idx="4"/>
            <a:endCxn id="17" idx="0"/>
          </p:cNvCxnSpPr>
          <p:nvPr/>
        </p:nvCxnSpPr>
        <p:spPr>
          <a:xfrm rot="16200000" flipH="1">
            <a:off x="2941654" y="3097996"/>
            <a:ext cx="1280894" cy="247078"/>
          </a:xfrm>
          <a:prstGeom prst="curvedConnector3">
            <a:avLst>
              <a:gd name="adj1" fmla="val 50000"/>
            </a:avLst>
          </a:prstGeom>
          <a:ln w="38100">
            <a:solidFill>
              <a:srgbClr val="00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曲線コネクタ 35"/>
          <p:cNvCxnSpPr>
            <a:stCxn id="11" idx="5"/>
            <a:endCxn id="14" idx="3"/>
          </p:cNvCxnSpPr>
          <p:nvPr/>
        </p:nvCxnSpPr>
        <p:spPr>
          <a:xfrm rot="16200000" flipH="1">
            <a:off x="6290144" y="5914607"/>
            <a:ext cx="78352" cy="887546"/>
          </a:xfrm>
          <a:prstGeom prst="curvedConnector3">
            <a:avLst>
              <a:gd name="adj1" fmla="val 533967"/>
            </a:avLst>
          </a:prstGeom>
          <a:ln w="38100">
            <a:solidFill>
              <a:srgbClr val="0000FF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曲線コネクタ 38"/>
          <p:cNvCxnSpPr>
            <a:stCxn id="12" idx="5"/>
            <a:endCxn id="15" idx="2"/>
          </p:cNvCxnSpPr>
          <p:nvPr/>
        </p:nvCxnSpPr>
        <p:spPr>
          <a:xfrm rot="16200000" flipH="1">
            <a:off x="5850374" y="3498798"/>
            <a:ext cx="244211" cy="338267"/>
          </a:xfrm>
          <a:prstGeom prst="curvedConnector2">
            <a:avLst/>
          </a:prstGeom>
          <a:ln w="38100" cap="rnd">
            <a:solidFill>
              <a:srgbClr val="FF00FF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曲線コネクタ 40"/>
          <p:cNvCxnSpPr>
            <a:stCxn id="15" idx="0"/>
            <a:endCxn id="16" idx="5"/>
          </p:cNvCxnSpPr>
          <p:nvPr/>
        </p:nvCxnSpPr>
        <p:spPr>
          <a:xfrm rot="16200000" flipV="1">
            <a:off x="6626992" y="2956814"/>
            <a:ext cx="752634" cy="152975"/>
          </a:xfrm>
          <a:prstGeom prst="curvedConnector3">
            <a:avLst>
              <a:gd name="adj1" fmla="val 50000"/>
            </a:avLst>
          </a:prstGeom>
          <a:ln w="38100" cap="rnd">
            <a:solidFill>
              <a:srgbClr val="FF00F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曲線コネクタ 83"/>
          <p:cNvCxnSpPr>
            <a:stCxn id="17" idx="1"/>
            <a:endCxn id="6" idx="6"/>
          </p:cNvCxnSpPr>
          <p:nvPr/>
        </p:nvCxnSpPr>
        <p:spPr>
          <a:xfrm rot="16200000" flipV="1">
            <a:off x="2666821" y="3597980"/>
            <a:ext cx="631478" cy="119369"/>
          </a:xfrm>
          <a:prstGeom prst="curvedConnector2">
            <a:avLst/>
          </a:prstGeom>
          <a:ln w="38100">
            <a:solidFill>
              <a:srgbClr val="00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曲線コネクタ 87"/>
          <p:cNvCxnSpPr>
            <a:stCxn id="10" idx="5"/>
            <a:endCxn id="12" idx="1"/>
          </p:cNvCxnSpPr>
          <p:nvPr/>
        </p:nvCxnSpPr>
        <p:spPr>
          <a:xfrm rot="16200000" flipH="1">
            <a:off x="4030172" y="2561452"/>
            <a:ext cx="538168" cy="354596"/>
          </a:xfrm>
          <a:prstGeom prst="curvedConnector3">
            <a:avLst>
              <a:gd name="adj1" fmla="val 50000"/>
            </a:avLst>
          </a:prstGeom>
          <a:ln w="38100">
            <a:solidFill>
              <a:srgbClr val="00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3" name="曲線コネクタ 182"/>
          <p:cNvCxnSpPr>
            <a:stCxn id="17" idx="4"/>
            <a:endCxn id="8" idx="0"/>
          </p:cNvCxnSpPr>
          <p:nvPr/>
        </p:nvCxnSpPr>
        <p:spPr>
          <a:xfrm rot="5400000">
            <a:off x="3311297" y="4819276"/>
            <a:ext cx="590801" cy="197887"/>
          </a:xfrm>
          <a:prstGeom prst="curvedConnector3">
            <a:avLst>
              <a:gd name="adj1" fmla="val 50000"/>
            </a:avLst>
          </a:prstGeom>
          <a:ln w="38100" cap="rnd">
            <a:solidFill>
              <a:srgbClr val="00FF00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曲線コネクタ 41"/>
          <p:cNvCxnSpPr>
            <a:stCxn id="18" idx="3"/>
            <a:endCxn id="5" idx="1"/>
          </p:cNvCxnSpPr>
          <p:nvPr/>
        </p:nvCxnSpPr>
        <p:spPr>
          <a:xfrm rot="5400000">
            <a:off x="-247270" y="3376905"/>
            <a:ext cx="1754468" cy="163516"/>
          </a:xfrm>
          <a:prstGeom prst="curvedConnector3">
            <a:avLst>
              <a:gd name="adj1" fmla="val 50000"/>
            </a:avLst>
          </a:prstGeom>
          <a:ln w="38100" cap="rnd">
            <a:solidFill>
              <a:srgbClr val="FF00FF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線コネクタ 51"/>
          <p:cNvCxnSpPr/>
          <p:nvPr/>
        </p:nvCxnSpPr>
        <p:spPr>
          <a:xfrm flipH="1">
            <a:off x="252068" y="249989"/>
            <a:ext cx="453070" cy="0"/>
          </a:xfrm>
          <a:prstGeom prst="line">
            <a:avLst/>
          </a:prstGeom>
          <a:ln w="38100">
            <a:solidFill>
              <a:srgbClr val="00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テキスト ボックス 52"/>
          <p:cNvSpPr txBox="1"/>
          <p:nvPr/>
        </p:nvSpPr>
        <p:spPr>
          <a:xfrm>
            <a:off x="677751" y="105973"/>
            <a:ext cx="22386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200" dirty="0"/>
              <a:t>Operational </a:t>
            </a:r>
          </a:p>
          <a:p>
            <a:r>
              <a:rPr lang="en-US" altLang="ja-JP" sz="1200" dirty="0"/>
              <a:t>D</a:t>
            </a:r>
            <a:r>
              <a:rPr lang="en-US" altLang="ja-JP" sz="1200" dirty="0" smtClean="0"/>
              <a:t>eveloping</a:t>
            </a:r>
            <a:endParaRPr lang="en-US" altLang="ja-JP" sz="1200" dirty="0"/>
          </a:p>
          <a:p>
            <a:r>
              <a:rPr lang="en-US" altLang="ja-JP" sz="1200" dirty="0"/>
              <a:t>Negotiating</a:t>
            </a:r>
          </a:p>
          <a:p>
            <a:r>
              <a:rPr kumimoji="1" lang="en-US" altLang="ja-JP" sz="1200" dirty="0" smtClean="0"/>
              <a:t>one-side</a:t>
            </a:r>
            <a:r>
              <a:rPr lang="ja-JP" altLang="en-US" sz="1200" dirty="0" smtClean="0"/>
              <a:t> </a:t>
            </a:r>
            <a:r>
              <a:rPr lang="en-US" altLang="ja-JP" sz="1200" dirty="0" smtClean="0"/>
              <a:t>info. /discrepancy</a:t>
            </a:r>
            <a:endParaRPr kumimoji="1" lang="ja-JP" altLang="en-US" sz="1200" dirty="0"/>
          </a:p>
        </p:txBody>
      </p:sp>
      <p:sp>
        <p:nvSpPr>
          <p:cNvPr id="54" name="正方形/長方形 53"/>
          <p:cNvSpPr/>
          <p:nvPr/>
        </p:nvSpPr>
        <p:spPr>
          <a:xfrm>
            <a:off x="180060" y="85176"/>
            <a:ext cx="2664296" cy="837789"/>
          </a:xfrm>
          <a:prstGeom prst="rect">
            <a:avLst/>
          </a:prstGeom>
          <a:noFill/>
          <a:ln w="12700"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55" name="直線コネクタ 54"/>
          <p:cNvCxnSpPr/>
          <p:nvPr/>
        </p:nvCxnSpPr>
        <p:spPr>
          <a:xfrm flipH="1">
            <a:off x="252068" y="416648"/>
            <a:ext cx="45307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線コネクタ 55"/>
          <p:cNvCxnSpPr/>
          <p:nvPr/>
        </p:nvCxnSpPr>
        <p:spPr>
          <a:xfrm flipH="1">
            <a:off x="252068" y="618372"/>
            <a:ext cx="453070" cy="0"/>
          </a:xfrm>
          <a:prstGeom prst="line">
            <a:avLst/>
          </a:prstGeom>
          <a:ln w="38100">
            <a:solidFill>
              <a:srgbClr val="FF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線コネクタ 56"/>
          <p:cNvCxnSpPr/>
          <p:nvPr/>
        </p:nvCxnSpPr>
        <p:spPr>
          <a:xfrm flipH="1">
            <a:off x="252068" y="805257"/>
            <a:ext cx="453070" cy="0"/>
          </a:xfrm>
          <a:prstGeom prst="line">
            <a:avLst/>
          </a:prstGeom>
          <a:ln w="3810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曲線コネクタ 57"/>
          <p:cNvCxnSpPr>
            <a:stCxn id="13" idx="2"/>
            <a:endCxn id="5" idx="3"/>
          </p:cNvCxnSpPr>
          <p:nvPr/>
        </p:nvCxnSpPr>
        <p:spPr>
          <a:xfrm rot="10800000">
            <a:off x="548206" y="4873890"/>
            <a:ext cx="419784" cy="1224326"/>
          </a:xfrm>
          <a:prstGeom prst="curvedConnector2">
            <a:avLst/>
          </a:prstGeom>
          <a:ln w="38100" cap="rnd">
            <a:solidFill>
              <a:srgbClr val="FF00FF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楕円 15"/>
          <p:cNvSpPr/>
          <p:nvPr/>
        </p:nvSpPr>
        <p:spPr>
          <a:xfrm>
            <a:off x="5325242" y="2007570"/>
            <a:ext cx="1876366" cy="760837"/>
          </a:xfrm>
          <a:prstGeom prst="ellips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Tokyo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楕円 5"/>
          <p:cNvSpPr/>
          <p:nvPr/>
        </p:nvSpPr>
        <p:spPr>
          <a:xfrm>
            <a:off x="1046509" y="2961507"/>
            <a:ext cx="1876366" cy="760837"/>
          </a:xfrm>
          <a:prstGeom prst="ellipse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Exeter</a:t>
            </a:r>
            <a:endParaRPr lang="en-GB" dirty="0">
              <a:solidFill>
                <a:schemeClr val="tx1"/>
              </a:solidFill>
            </a:endParaRPr>
          </a:p>
        </p:txBody>
      </p:sp>
      <p:cxnSp>
        <p:nvCxnSpPr>
          <p:cNvPr id="47" name="曲線コネクタ 46"/>
          <p:cNvCxnSpPr>
            <a:stCxn id="4" idx="6"/>
            <a:endCxn id="9" idx="6"/>
          </p:cNvCxnSpPr>
          <p:nvPr/>
        </p:nvCxnSpPr>
        <p:spPr>
          <a:xfrm>
            <a:off x="8721799" y="1433155"/>
            <a:ext cx="33489" cy="3400047"/>
          </a:xfrm>
          <a:prstGeom prst="curvedConnector3">
            <a:avLst>
              <a:gd name="adj1" fmla="val 782612"/>
            </a:avLst>
          </a:prstGeom>
          <a:ln w="38100" cap="rnd">
            <a:solidFill>
              <a:srgbClr val="0000F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テキスト ボックス 37"/>
          <p:cNvSpPr txBox="1"/>
          <p:nvPr/>
        </p:nvSpPr>
        <p:spPr>
          <a:xfrm>
            <a:off x="3813806" y="336805"/>
            <a:ext cx="257057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GISC Backup Status</a:t>
            </a:r>
          </a:p>
          <a:p>
            <a:pPr algn="ctr"/>
            <a:r>
              <a:rPr lang="en-US" dirty="0" smtClean="0"/>
              <a:t>As of August 2019</a:t>
            </a:r>
            <a:endParaRPr lang="en-GB" dirty="0"/>
          </a:p>
        </p:txBody>
      </p:sp>
      <p:cxnSp>
        <p:nvCxnSpPr>
          <p:cNvPr id="40" name="曲線コネクタ 39"/>
          <p:cNvCxnSpPr>
            <a:stCxn id="14" idx="0"/>
            <a:endCxn id="9" idx="4"/>
          </p:cNvCxnSpPr>
          <p:nvPr/>
        </p:nvCxnSpPr>
        <p:spPr>
          <a:xfrm rot="5400000" flipH="1" flipV="1">
            <a:off x="7359537" y="5290573"/>
            <a:ext cx="534521" cy="380616"/>
          </a:xfrm>
          <a:prstGeom prst="curvedConnector3">
            <a:avLst>
              <a:gd name="adj1" fmla="val 50000"/>
            </a:avLst>
          </a:prstGeom>
          <a:ln w="38100" cap="rnd">
            <a:solidFill>
              <a:srgbClr val="0000FF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曲線コネクタ 44"/>
          <p:cNvCxnSpPr>
            <a:stCxn id="6" idx="5"/>
            <a:endCxn id="13" idx="0"/>
          </p:cNvCxnSpPr>
          <p:nvPr/>
        </p:nvCxnSpPr>
        <p:spPr>
          <a:xfrm rot="5400000">
            <a:off x="1223694" y="4293402"/>
            <a:ext cx="2106875" cy="741915"/>
          </a:xfrm>
          <a:prstGeom prst="curvedConnector3">
            <a:avLst>
              <a:gd name="adj1" fmla="val 50000"/>
            </a:avLst>
          </a:prstGeom>
          <a:ln w="38100" cap="rnd">
            <a:solidFill>
              <a:schemeClr val="bg1">
                <a:lumMod val="75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曲線コネクタ 47"/>
          <p:cNvCxnSpPr>
            <a:stCxn id="14" idx="1"/>
            <a:endCxn id="7" idx="5"/>
          </p:cNvCxnSpPr>
          <p:nvPr/>
        </p:nvCxnSpPr>
        <p:spPr>
          <a:xfrm rot="16200000" flipV="1">
            <a:off x="6078204" y="5164673"/>
            <a:ext cx="765930" cy="623849"/>
          </a:xfrm>
          <a:prstGeom prst="curvedConnector3">
            <a:avLst>
              <a:gd name="adj1" fmla="val 50000"/>
            </a:avLst>
          </a:prstGeom>
          <a:ln w="38100" cap="rnd">
            <a:solidFill>
              <a:schemeClr val="bg1">
                <a:lumMod val="75000"/>
              </a:schemeClr>
            </a:solidFill>
            <a:prstDash val="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曲線コネクタ 42"/>
          <p:cNvCxnSpPr>
            <a:stCxn id="5" idx="1"/>
            <a:endCxn id="18" idx="3"/>
          </p:cNvCxnSpPr>
          <p:nvPr/>
        </p:nvCxnSpPr>
        <p:spPr>
          <a:xfrm rot="5400000" flipH="1" flipV="1">
            <a:off x="-247270" y="3376905"/>
            <a:ext cx="1754468" cy="163516"/>
          </a:xfrm>
          <a:prstGeom prst="curvedConnector3">
            <a:avLst>
              <a:gd name="adj1" fmla="val 50000"/>
            </a:avLst>
          </a:prstGeom>
          <a:ln w="38100" cap="rnd">
            <a:solidFill>
              <a:srgbClr val="0000FF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テキスト ボックス 48"/>
          <p:cNvSpPr txBox="1"/>
          <p:nvPr/>
        </p:nvSpPr>
        <p:spPr>
          <a:xfrm>
            <a:off x="5286073" y="3678966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[15][?]</a:t>
            </a:r>
            <a:endParaRPr lang="en-GB" dirty="0"/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8262799" y="2229472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[1][?]</a:t>
            </a:r>
            <a:endParaRPr lang="en-GB" dirty="0"/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6226372" y="1212453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</a:t>
            </a:r>
            <a:r>
              <a:rPr lang="en-US" dirty="0"/>
              <a:t>2</a:t>
            </a:r>
            <a:r>
              <a:rPr lang="en-US" dirty="0" smtClean="0"/>
              <a:t>]</a:t>
            </a:r>
            <a:endParaRPr lang="en-GB" dirty="0"/>
          </a:p>
        </p:txBody>
      </p:sp>
      <p:sp>
        <p:nvSpPr>
          <p:cNvPr id="62" name="テキスト ボックス 61"/>
          <p:cNvSpPr txBox="1"/>
          <p:nvPr/>
        </p:nvSpPr>
        <p:spPr>
          <a:xfrm>
            <a:off x="2860592" y="3483265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[7]</a:t>
            </a:r>
            <a:endParaRPr lang="en-GB" dirty="0"/>
          </a:p>
        </p:txBody>
      </p:sp>
      <p:sp>
        <p:nvSpPr>
          <p:cNvPr id="63" name="テキスト ボックス 62"/>
          <p:cNvSpPr txBox="1"/>
          <p:nvPr/>
        </p:nvSpPr>
        <p:spPr>
          <a:xfrm>
            <a:off x="5985771" y="5259126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[8][?]</a:t>
            </a:r>
            <a:endParaRPr lang="en-GB" dirty="0"/>
          </a:p>
        </p:txBody>
      </p:sp>
      <p:sp>
        <p:nvSpPr>
          <p:cNvPr id="64" name="テキスト ボックス 63"/>
          <p:cNvSpPr txBox="1"/>
          <p:nvPr/>
        </p:nvSpPr>
        <p:spPr>
          <a:xfrm>
            <a:off x="1671240" y="5049305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[6][?]</a:t>
            </a:r>
            <a:endParaRPr lang="en-GB" dirty="0"/>
          </a:p>
        </p:txBody>
      </p:sp>
      <p:sp>
        <p:nvSpPr>
          <p:cNvPr id="65" name="テキスト ボックス 64"/>
          <p:cNvSpPr txBox="1"/>
          <p:nvPr/>
        </p:nvSpPr>
        <p:spPr>
          <a:xfrm>
            <a:off x="3568160" y="4776972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[5][?]</a:t>
            </a:r>
            <a:endParaRPr lang="en-GB" dirty="0"/>
          </a:p>
        </p:txBody>
      </p:sp>
      <p:sp>
        <p:nvSpPr>
          <p:cNvPr id="66" name="テキスト ボックス 65"/>
          <p:cNvSpPr txBox="1"/>
          <p:nvPr/>
        </p:nvSpPr>
        <p:spPr>
          <a:xfrm>
            <a:off x="-8106" y="3082581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[4][?]</a:t>
            </a:r>
            <a:endParaRPr lang="en-GB" dirty="0"/>
          </a:p>
        </p:txBody>
      </p:sp>
      <p:sp>
        <p:nvSpPr>
          <p:cNvPr id="67" name="テキスト ボックス 66"/>
          <p:cNvSpPr txBox="1"/>
          <p:nvPr/>
        </p:nvSpPr>
        <p:spPr>
          <a:xfrm>
            <a:off x="282320" y="5284472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[3][?]</a:t>
            </a:r>
            <a:endParaRPr lang="en-GB" dirty="0"/>
          </a:p>
        </p:txBody>
      </p:sp>
      <p:cxnSp>
        <p:nvCxnSpPr>
          <p:cNvPr id="71" name="曲線コネクタ 70"/>
          <p:cNvCxnSpPr>
            <a:stCxn id="8" idx="0"/>
            <a:endCxn id="17" idx="4"/>
          </p:cNvCxnSpPr>
          <p:nvPr/>
        </p:nvCxnSpPr>
        <p:spPr>
          <a:xfrm rot="5400000" flipH="1" flipV="1">
            <a:off x="3311296" y="4819277"/>
            <a:ext cx="590801" cy="197887"/>
          </a:xfrm>
          <a:prstGeom prst="curvedConnector3">
            <a:avLst>
              <a:gd name="adj1" fmla="val 50000"/>
            </a:avLst>
          </a:prstGeom>
          <a:ln w="38100" cap="rnd">
            <a:solidFill>
              <a:srgbClr val="0000FF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テキスト ボックス 78"/>
          <p:cNvSpPr txBox="1"/>
          <p:nvPr/>
        </p:nvSpPr>
        <p:spPr>
          <a:xfrm>
            <a:off x="4799240" y="2384656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[14]</a:t>
            </a:r>
            <a:endParaRPr lang="en-GB" dirty="0"/>
          </a:p>
        </p:txBody>
      </p:sp>
      <p:sp>
        <p:nvSpPr>
          <p:cNvPr id="80" name="テキスト ボックス 79"/>
          <p:cNvSpPr txBox="1"/>
          <p:nvPr/>
        </p:nvSpPr>
        <p:spPr>
          <a:xfrm>
            <a:off x="6049263" y="6324297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[13]</a:t>
            </a:r>
            <a:endParaRPr lang="en-GB" dirty="0"/>
          </a:p>
        </p:txBody>
      </p:sp>
      <p:sp>
        <p:nvSpPr>
          <p:cNvPr id="81" name="テキスト ボックス 80"/>
          <p:cNvSpPr txBox="1"/>
          <p:nvPr/>
        </p:nvSpPr>
        <p:spPr>
          <a:xfrm>
            <a:off x="3472864" y="3040287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[12]</a:t>
            </a:r>
            <a:endParaRPr lang="en-GB" dirty="0"/>
          </a:p>
        </p:txBody>
      </p:sp>
      <p:sp>
        <p:nvSpPr>
          <p:cNvPr id="82" name="テキスト ボックス 81"/>
          <p:cNvSpPr txBox="1"/>
          <p:nvPr/>
        </p:nvSpPr>
        <p:spPr>
          <a:xfrm>
            <a:off x="4064993" y="2481794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[11]</a:t>
            </a:r>
            <a:endParaRPr lang="en-GB" dirty="0"/>
          </a:p>
        </p:txBody>
      </p:sp>
      <p:sp>
        <p:nvSpPr>
          <p:cNvPr id="83" name="テキスト ボックス 82"/>
          <p:cNvSpPr txBox="1"/>
          <p:nvPr/>
        </p:nvSpPr>
        <p:spPr>
          <a:xfrm>
            <a:off x="8048637" y="2901687"/>
            <a:ext cx="5597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[10]</a:t>
            </a:r>
            <a:endParaRPr lang="en-GB" dirty="0"/>
          </a:p>
        </p:txBody>
      </p:sp>
      <p:sp>
        <p:nvSpPr>
          <p:cNvPr id="85" name="テキスト ボックス 84"/>
          <p:cNvSpPr txBox="1"/>
          <p:nvPr/>
        </p:nvSpPr>
        <p:spPr>
          <a:xfrm>
            <a:off x="7653240" y="5296147"/>
            <a:ext cx="6912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[9][?]</a:t>
            </a:r>
            <a:endParaRPr lang="en-GB" dirty="0"/>
          </a:p>
        </p:txBody>
      </p:sp>
      <p:sp>
        <p:nvSpPr>
          <p:cNvPr id="91" name="テキスト ボックス 90"/>
          <p:cNvSpPr txBox="1"/>
          <p:nvPr/>
        </p:nvSpPr>
        <p:spPr>
          <a:xfrm>
            <a:off x="6567991" y="2851001"/>
            <a:ext cx="80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[16][?]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417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GISC – GISC backup </a:t>
            </a:r>
            <a:r>
              <a:rPr lang="en-GB" dirty="0" smtClean="0"/>
              <a:t>status</a:t>
            </a:r>
            <a:endParaRPr lang="en-GB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Updated by TT-GISC 2019</a:t>
            </a:r>
          </a:p>
          <a:p>
            <a:pPr lvl="1"/>
            <a:r>
              <a:rPr lang="en-GB" dirty="0" smtClean="0"/>
              <a:t>“6</a:t>
            </a:r>
            <a:r>
              <a:rPr lang="en-GB" dirty="0"/>
              <a:t>” GISCs are in operational</a:t>
            </a:r>
          </a:p>
          <a:p>
            <a:pPr lvl="1"/>
            <a:r>
              <a:rPr lang="en-GB" dirty="0" smtClean="0"/>
              <a:t>“</a:t>
            </a:r>
            <a:r>
              <a:rPr lang="en-GB" dirty="0"/>
              <a:t>5</a:t>
            </a:r>
            <a:r>
              <a:rPr lang="en-GB" dirty="0" smtClean="0"/>
              <a:t>”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  <a:r>
              <a:rPr lang="en-GB" dirty="0" smtClean="0"/>
              <a:t> </a:t>
            </a:r>
            <a:r>
              <a:rPr lang="en-GB" dirty="0"/>
              <a:t>GISCs are under </a:t>
            </a:r>
            <a:r>
              <a:rPr lang="en-GB" dirty="0" smtClean="0"/>
              <a:t>developing</a:t>
            </a:r>
            <a:endParaRPr lang="en-GB" dirty="0"/>
          </a:p>
          <a:p>
            <a:pPr lvl="1"/>
            <a:r>
              <a:rPr lang="en-GB" dirty="0" smtClean="0"/>
              <a:t>“2”</a:t>
            </a:r>
            <a:r>
              <a:rPr lang="en-GB" dirty="0" smtClean="0">
                <a:solidFill>
                  <a:srgbClr val="FF0000"/>
                </a:solidFill>
              </a:rPr>
              <a:t>?</a:t>
            </a:r>
            <a:r>
              <a:rPr lang="en-GB" dirty="0" smtClean="0"/>
              <a:t> GISCs </a:t>
            </a:r>
            <a:r>
              <a:rPr lang="en-GB" dirty="0"/>
              <a:t>are under </a:t>
            </a:r>
            <a:r>
              <a:rPr lang="en-GB" dirty="0" smtClean="0"/>
              <a:t>negotiating</a:t>
            </a:r>
            <a:endParaRPr lang="en-GB" dirty="0"/>
          </a:p>
          <a:p>
            <a:pPr lvl="1"/>
            <a:r>
              <a:rPr lang="en-US" dirty="0" smtClean="0"/>
              <a:t>“2”</a:t>
            </a:r>
            <a:r>
              <a:rPr lang="en-US" dirty="0" smtClean="0">
                <a:solidFill>
                  <a:srgbClr val="FF0000"/>
                </a:solidFill>
              </a:rPr>
              <a:t>?</a:t>
            </a:r>
            <a:r>
              <a:rPr lang="en-US" dirty="0" smtClean="0"/>
              <a:t> GISCs are not yet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1438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56792"/>
            <a:ext cx="8928992" cy="5115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371" y="620688"/>
            <a:ext cx="3286125" cy="742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テキスト ボックス 4"/>
          <p:cNvSpPr txBox="1"/>
          <p:nvPr/>
        </p:nvSpPr>
        <p:spPr>
          <a:xfrm>
            <a:off x="1043608" y="508030"/>
            <a:ext cx="26224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GISC Backup Matrix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1331640" y="992163"/>
            <a:ext cx="20671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400" b="1" dirty="0" smtClean="0"/>
              <a:t>Updated</a:t>
            </a:r>
            <a:r>
              <a:rPr lang="ja-JP" altLang="en-US" sz="1400" b="1" dirty="0"/>
              <a:t> </a:t>
            </a:r>
            <a:r>
              <a:rPr lang="en-US" altLang="ja-JP" sz="1400" b="1" dirty="0" smtClean="0"/>
              <a:t>by TT-GISC 2017</a:t>
            </a:r>
          </a:p>
        </p:txBody>
      </p:sp>
    </p:spTree>
    <p:extLst>
      <p:ext uri="{BB962C8B-B14F-4D97-AF65-F5344CB8AC3E}">
        <p14:creationId xmlns:p14="http://schemas.microsoft.com/office/powerpoint/2010/main" val="3171095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659</TotalTime>
  <Words>302</Words>
  <Application>Microsoft Office PowerPoint</Application>
  <PresentationFormat>画面に合わせる (4:3)</PresentationFormat>
  <Paragraphs>117</Paragraphs>
  <Slides>4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Office ​​テーマ</vt:lpstr>
      <vt:lpstr>PowerPoint プレゼンテーション</vt:lpstr>
      <vt:lpstr>PowerPoint プレゼンテーション</vt:lpstr>
      <vt:lpstr>GISC – GISC backup status</vt:lpstr>
      <vt:lpstr>PowerPoint プレゼンテーション</vt:lpstr>
    </vt:vector>
  </TitlesOfParts>
  <Company>気象庁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Ken Tsunoda</dc:creator>
  <cp:lastModifiedBy>Ken</cp:lastModifiedBy>
  <cp:revision>91</cp:revision>
  <dcterms:created xsi:type="dcterms:W3CDTF">2018-08-28T07:19:42Z</dcterms:created>
  <dcterms:modified xsi:type="dcterms:W3CDTF">2019-08-29T05:42:51Z</dcterms:modified>
</cp:coreProperties>
</file>