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56" r:id="rId5"/>
    <p:sldId id="281" r:id="rId6"/>
    <p:sldId id="275" r:id="rId7"/>
    <p:sldId id="271" r:id="rId8"/>
    <p:sldId id="278" r:id="rId9"/>
    <p:sldId id="280" r:id="rId10"/>
    <p:sldId id="267" r:id="rId11"/>
    <p:sldId id="272" r:id="rId12"/>
    <p:sldId id="270" r:id="rId13"/>
    <p:sldId id="259" r:id="rId14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00"/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4" d="100"/>
          <a:sy n="114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21/08/2019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GISC Tokyo Cloud </a:t>
            </a:r>
            <a:r>
              <a:rPr lang="en-US" dirty="0"/>
              <a:t>P</a:t>
            </a:r>
            <a:r>
              <a:rPr lang="en-US" dirty="0" smtClean="0"/>
              <a:t>ilot </a:t>
            </a:r>
            <a:r>
              <a:rPr lang="en-US" dirty="0"/>
              <a:t>P</a:t>
            </a:r>
            <a:r>
              <a:rPr lang="en-US" dirty="0" smtClean="0"/>
              <a:t>roject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Shuichi Ikeda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ICT division, JMA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2.0 things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P</a:t>
            </a:r>
            <a:r>
              <a:rPr kumimoji="1" lang="en-US" altLang="ja-JP" dirty="0" smtClean="0"/>
              <a:t>ub/sub message protocols</a:t>
            </a:r>
          </a:p>
          <a:p>
            <a:r>
              <a:rPr kumimoji="1" lang="en-US" altLang="ja-JP" dirty="0" smtClean="0"/>
              <a:t>Internet connection</a:t>
            </a:r>
          </a:p>
          <a:p>
            <a:r>
              <a:rPr lang="en-US" altLang="ja-JP" dirty="0" smtClean="0"/>
              <a:t>Cloud technology</a:t>
            </a:r>
          </a:p>
          <a:p>
            <a:r>
              <a:rPr kumimoji="1" lang="en-US" altLang="ja-JP" dirty="0" smtClean="0"/>
              <a:t>Visualization tools for reducing data volume</a:t>
            </a:r>
          </a:p>
          <a:p>
            <a:r>
              <a:rPr lang="en-US" altLang="ja-JP" dirty="0" smtClean="0"/>
              <a:t>No routing table</a:t>
            </a:r>
          </a:p>
          <a:p>
            <a:r>
              <a:rPr lang="en-US" altLang="ja-JP" dirty="0" smtClean="0"/>
              <a:t>New data catalog</a:t>
            </a:r>
            <a:r>
              <a:rPr lang="ja-JP" altLang="en-US" dirty="0"/>
              <a:t> </a:t>
            </a:r>
            <a:r>
              <a:rPr lang="en-US" altLang="ja-JP" dirty="0" smtClean="0"/>
              <a:t>(WIS metadata)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49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The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aims of this project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正方形/長方形 6"/>
          <p:cNvSpPr/>
          <p:nvPr/>
        </p:nvSpPr>
        <p:spPr>
          <a:xfrm>
            <a:off x="228603" y="1846385"/>
            <a:ext cx="4369776" cy="391257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2800" dirty="0" smtClean="0"/>
              <a:t>WIS 2.0</a:t>
            </a:r>
            <a:endParaRPr kumimoji="1" lang="ja-JP" altLang="en-US" sz="2800" dirty="0"/>
          </a:p>
        </p:txBody>
      </p:sp>
      <p:sp>
        <p:nvSpPr>
          <p:cNvPr id="8" name="正方形/長方形 7"/>
          <p:cNvSpPr/>
          <p:nvPr/>
        </p:nvSpPr>
        <p:spPr>
          <a:xfrm>
            <a:off x="4598379" y="1846384"/>
            <a:ext cx="4369776" cy="391257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kumimoji="1" lang="en-US" altLang="ja-JP" sz="2800" dirty="0" smtClean="0"/>
              <a:t>AMDCN of GISC Tokyo</a:t>
            </a:r>
            <a:endParaRPr kumimoji="1" lang="ja-JP" altLang="en-US" sz="2800" dirty="0"/>
          </a:p>
        </p:txBody>
      </p:sp>
      <p:sp>
        <p:nvSpPr>
          <p:cNvPr id="9" name="楕円 8"/>
          <p:cNvSpPr/>
          <p:nvPr/>
        </p:nvSpPr>
        <p:spPr>
          <a:xfrm>
            <a:off x="514352" y="2523395"/>
            <a:ext cx="3798277" cy="967154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Pub/Sub technology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0" name="楕円 9"/>
          <p:cNvSpPr/>
          <p:nvPr/>
        </p:nvSpPr>
        <p:spPr>
          <a:xfrm>
            <a:off x="514351" y="4541231"/>
            <a:ext cx="3798277" cy="96715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Touch WIS 2.0 technology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1" name="楕円 10"/>
          <p:cNvSpPr/>
          <p:nvPr/>
        </p:nvSpPr>
        <p:spPr>
          <a:xfrm>
            <a:off x="514352" y="3532313"/>
            <a:ext cx="3798277" cy="967154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Cloud technology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3" name="楕円 12"/>
          <p:cNvSpPr/>
          <p:nvPr/>
        </p:nvSpPr>
        <p:spPr>
          <a:xfrm>
            <a:off x="4884128" y="2523395"/>
            <a:ext cx="3798277" cy="967154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Exchange data in our </a:t>
            </a:r>
            <a:r>
              <a:rPr kumimoji="1" lang="en-US" altLang="ja-JP" dirty="0" err="1" smtClean="0">
                <a:solidFill>
                  <a:schemeClr val="tx1"/>
                </a:solidFill>
              </a:rPr>
              <a:t>AoR</a:t>
            </a:r>
            <a:r>
              <a:rPr kumimoji="1" lang="en-US" altLang="ja-JP" dirty="0" smtClean="0">
                <a:solidFill>
                  <a:schemeClr val="tx1"/>
                </a:solidFill>
              </a:rPr>
              <a:t> by new protocols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15" name="直線矢印コネクタ 14"/>
          <p:cNvCxnSpPr>
            <a:stCxn id="9" idx="6"/>
            <a:endCxn id="13" idx="2"/>
          </p:cNvCxnSpPr>
          <p:nvPr/>
        </p:nvCxnSpPr>
        <p:spPr>
          <a:xfrm>
            <a:off x="4312629" y="3006972"/>
            <a:ext cx="571499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6" name="四角形吹き出し 15"/>
          <p:cNvSpPr/>
          <p:nvPr/>
        </p:nvSpPr>
        <p:spPr>
          <a:xfrm>
            <a:off x="3840042" y="1944141"/>
            <a:ext cx="1230923" cy="729761"/>
          </a:xfrm>
          <a:prstGeom prst="wedgeRectCallout">
            <a:avLst>
              <a:gd name="adj1" fmla="val -1547"/>
              <a:gd name="adj2" fmla="val 6491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utilizing  results of assessment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17" name="楕円 16"/>
          <p:cNvSpPr/>
          <p:nvPr/>
        </p:nvSpPr>
        <p:spPr>
          <a:xfrm>
            <a:off x="4888523" y="3532313"/>
            <a:ext cx="3798277" cy="967154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The internet connection</a:t>
            </a:r>
          </a:p>
        </p:txBody>
      </p:sp>
      <p:cxnSp>
        <p:nvCxnSpPr>
          <p:cNvPr id="18" name="直線矢印コネクタ 17"/>
          <p:cNvCxnSpPr>
            <a:stCxn id="11" idx="6"/>
            <a:endCxn id="17" idx="2"/>
          </p:cNvCxnSpPr>
          <p:nvPr/>
        </p:nvCxnSpPr>
        <p:spPr>
          <a:xfrm>
            <a:off x="4312629" y="4015890"/>
            <a:ext cx="5758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1" name="楕円 20"/>
          <p:cNvSpPr/>
          <p:nvPr/>
        </p:nvSpPr>
        <p:spPr>
          <a:xfrm>
            <a:off x="4884127" y="4535213"/>
            <a:ext cx="3798277" cy="96715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Capacity Building</a:t>
            </a:r>
          </a:p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Ready to migrate WIS 2.0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22" name="直線矢印コネクタ 21"/>
          <p:cNvCxnSpPr>
            <a:stCxn id="10" idx="6"/>
            <a:endCxn id="21" idx="2"/>
          </p:cNvCxnSpPr>
          <p:nvPr/>
        </p:nvCxnSpPr>
        <p:spPr>
          <a:xfrm flipV="1">
            <a:off x="4312628" y="5018790"/>
            <a:ext cx="571499" cy="601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618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雲 5"/>
          <p:cNvSpPr/>
          <p:nvPr/>
        </p:nvSpPr>
        <p:spPr>
          <a:xfrm>
            <a:off x="975946" y="1281541"/>
            <a:ext cx="7394331" cy="3606982"/>
          </a:xfrm>
          <a:prstGeom prst="cloud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The brief image of the pilot project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雲 4"/>
          <p:cNvSpPr/>
          <p:nvPr/>
        </p:nvSpPr>
        <p:spPr>
          <a:xfrm>
            <a:off x="2556176" y="1894073"/>
            <a:ext cx="4178545" cy="2250831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 smtClean="0">
                <a:solidFill>
                  <a:schemeClr val="accent6">
                    <a:lumMod val="50000"/>
                  </a:schemeClr>
                </a:solidFill>
              </a:rPr>
              <a:t>GISC Tokyo Cloud</a:t>
            </a:r>
            <a:endParaRPr kumimoji="1" lang="ja-JP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809669" y="1449879"/>
            <a:ext cx="1726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The internet</a:t>
            </a:r>
            <a:endParaRPr kumimoji="1"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426" y="5248498"/>
            <a:ext cx="555341" cy="756587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9705" y="5823028"/>
            <a:ext cx="698949" cy="678402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0149" y="4787423"/>
            <a:ext cx="418437" cy="590478"/>
          </a:xfrm>
          <a:prstGeom prst="rect">
            <a:avLst/>
          </a:prstGeom>
        </p:spPr>
      </p:pic>
      <p:cxnSp>
        <p:nvCxnSpPr>
          <p:cNvPr id="14" name="直線矢印コネクタ 13"/>
          <p:cNvCxnSpPr>
            <a:stCxn id="10" idx="0"/>
          </p:cNvCxnSpPr>
          <p:nvPr/>
        </p:nvCxnSpPr>
        <p:spPr>
          <a:xfrm flipV="1">
            <a:off x="2221097" y="3965331"/>
            <a:ext cx="1199111" cy="128316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-12182" y="4505587"/>
            <a:ext cx="27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dirty="0" smtClean="0"/>
              <a:t>Exchanging data in the </a:t>
            </a:r>
            <a:r>
              <a:rPr kumimoji="1" lang="en-US" altLang="ja-JP" dirty="0" err="1" smtClean="0"/>
              <a:t>AoR</a:t>
            </a:r>
            <a:endParaRPr kumimoji="1" lang="en-US" altLang="ja-JP" dirty="0" smtClean="0"/>
          </a:p>
          <a:p>
            <a:pPr algn="ctr"/>
            <a:r>
              <a:rPr kumimoji="1" lang="en-US" altLang="ja-JP" dirty="0" smtClean="0"/>
              <a:t>by current style</a:t>
            </a:r>
            <a:endParaRPr kumimoji="1" lang="ja-JP" altLang="en-US" dirty="0"/>
          </a:p>
        </p:txBody>
      </p:sp>
      <p:cxnSp>
        <p:nvCxnSpPr>
          <p:cNvPr id="16" name="直線矢印コネクタ 15"/>
          <p:cNvCxnSpPr>
            <a:endCxn id="5" idx="1"/>
          </p:cNvCxnSpPr>
          <p:nvPr/>
        </p:nvCxnSpPr>
        <p:spPr>
          <a:xfrm flipH="1" flipV="1">
            <a:off x="4645449" y="4142507"/>
            <a:ext cx="775309" cy="156370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テキスト ボックス 18"/>
          <p:cNvSpPr txBox="1"/>
          <p:nvPr/>
        </p:nvSpPr>
        <p:spPr>
          <a:xfrm>
            <a:off x="2556176" y="5499862"/>
            <a:ext cx="27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dirty="0" smtClean="0"/>
              <a:t>Exchanging data in the </a:t>
            </a:r>
            <a:r>
              <a:rPr kumimoji="1" lang="en-US" altLang="ja-JP" dirty="0" err="1" smtClean="0"/>
              <a:t>AoR</a:t>
            </a:r>
            <a:endParaRPr kumimoji="1" lang="en-US" altLang="ja-JP" dirty="0" smtClean="0"/>
          </a:p>
          <a:p>
            <a:pPr algn="ctr"/>
            <a:r>
              <a:rPr kumimoji="1" lang="en-US" altLang="ja-JP" dirty="0"/>
              <a:t>b</a:t>
            </a:r>
            <a:r>
              <a:rPr kumimoji="1" lang="en-US" altLang="ja-JP" dirty="0" smtClean="0"/>
              <a:t>y WIS 2.0 style</a:t>
            </a:r>
            <a:endParaRPr kumimoji="1" lang="ja-JP" altLang="en-US" dirty="0"/>
          </a:p>
        </p:txBody>
      </p:sp>
      <p:cxnSp>
        <p:nvCxnSpPr>
          <p:cNvPr id="20" name="直線矢印コネクタ 19"/>
          <p:cNvCxnSpPr/>
          <p:nvPr/>
        </p:nvCxnSpPr>
        <p:spPr>
          <a:xfrm flipH="1" flipV="1">
            <a:off x="5690086" y="3903786"/>
            <a:ext cx="2120063" cy="853165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6090311" y="4745345"/>
            <a:ext cx="179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dirty="0" smtClean="0"/>
              <a:t>Offering</a:t>
            </a:r>
          </a:p>
          <a:p>
            <a:pPr algn="ctr"/>
            <a:r>
              <a:rPr kumimoji="1" lang="en-US" altLang="ja-JP" dirty="0" smtClean="0"/>
              <a:t>Visualization tool</a:t>
            </a:r>
            <a:endParaRPr kumimoji="1" lang="ja-JP" altLang="en-US" dirty="0"/>
          </a:p>
        </p:txBody>
      </p:sp>
      <p:pic>
        <p:nvPicPr>
          <p:cNvPr id="26" name="図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173" y="3925196"/>
            <a:ext cx="464214" cy="464214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984" y="3724182"/>
            <a:ext cx="660129" cy="472979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954" y="4477934"/>
            <a:ext cx="921727" cy="77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20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The plan for evaluation of WIS </a:t>
            </a:r>
            <a:r>
              <a:rPr lang="en-US" altLang="ja-JP" dirty="0" smtClean="0"/>
              <a:t>2.0</a:t>
            </a:r>
            <a:br>
              <a:rPr lang="en-US" altLang="ja-JP" dirty="0" smtClean="0"/>
            </a:br>
            <a:r>
              <a:rPr lang="en-US" altLang="ja-JP" dirty="0" smtClean="0"/>
              <a:t>- evaluation of pub/sub -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雲 4"/>
          <p:cNvSpPr/>
          <p:nvPr/>
        </p:nvSpPr>
        <p:spPr>
          <a:xfrm>
            <a:off x="1740877" y="1724218"/>
            <a:ext cx="5662246" cy="3683023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1981381" y="3550821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4542283" y="3550821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1381" y="3550821"/>
            <a:ext cx="225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Broker (AMQP/MQTT)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542283" y="3550821"/>
            <a:ext cx="1312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HTTP server</a:t>
            </a:r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774129" y="3929000"/>
            <a:ext cx="665567" cy="369332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JSON</a:t>
            </a:r>
            <a:endParaRPr kumimoji="1" lang="ja-JP" altLang="en-US" dirty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402042" y="3911361"/>
            <a:ext cx="666208" cy="3693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</a:t>
            </a:r>
            <a:endParaRPr kumimoji="1" lang="ja-JP" altLang="en-US" dirty="0"/>
          </a:p>
        </p:txBody>
      </p:sp>
      <p:pic>
        <p:nvPicPr>
          <p:cNvPr id="36" name="図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253" y="1990284"/>
            <a:ext cx="1335582" cy="1237639"/>
          </a:xfrm>
          <a:prstGeom prst="rect">
            <a:avLst/>
          </a:prstGeom>
        </p:spPr>
      </p:pic>
      <p:sp>
        <p:nvSpPr>
          <p:cNvPr id="37" name="テキスト ボックス 36"/>
          <p:cNvSpPr txBox="1"/>
          <p:nvPr/>
        </p:nvSpPr>
        <p:spPr>
          <a:xfrm>
            <a:off x="3143525" y="1442775"/>
            <a:ext cx="2996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 Cloud Pilot Project</a:t>
            </a:r>
            <a:endParaRPr kumimoji="1" lang="ja-JP" altLang="en-US" dirty="0"/>
          </a:p>
        </p:txBody>
      </p:sp>
      <p:cxnSp>
        <p:nvCxnSpPr>
          <p:cNvPr id="41" name="曲線コネクタ 40"/>
          <p:cNvCxnSpPr>
            <a:stCxn id="36" idx="1"/>
            <a:endCxn id="13" idx="0"/>
          </p:cNvCxnSpPr>
          <p:nvPr/>
        </p:nvCxnSpPr>
        <p:spPr>
          <a:xfrm rot="10800000" flipV="1">
            <a:off x="3106913" y="2609104"/>
            <a:ext cx="4367340" cy="1319896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曲線コネクタ 47"/>
          <p:cNvCxnSpPr>
            <a:stCxn id="36" idx="1"/>
            <a:endCxn id="29" idx="0"/>
          </p:cNvCxnSpPr>
          <p:nvPr/>
        </p:nvCxnSpPr>
        <p:spPr>
          <a:xfrm rot="10800000" flipV="1">
            <a:off x="5735147" y="2609103"/>
            <a:ext cx="1739107" cy="1302257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5554137" y="2222130"/>
            <a:ext cx="217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Publish </a:t>
            </a:r>
            <a:r>
              <a:rPr kumimoji="1" lang="en-US" altLang="ja-JP" dirty="0" err="1" smtClean="0"/>
              <a:t>json</a:t>
            </a:r>
            <a:r>
              <a:rPr kumimoji="1" lang="en-US" altLang="ja-JP" dirty="0" smtClean="0"/>
              <a:t> message</a:t>
            </a:r>
            <a:endParaRPr kumimoji="1" lang="ja-JP" altLang="en-US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6318549" y="2975417"/>
            <a:ext cx="97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Put data</a:t>
            </a:r>
            <a:endParaRPr kumimoji="1" lang="ja-JP" altLang="en-US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7455877" y="1751141"/>
            <a:ext cx="1530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producer</a:t>
            </a:r>
            <a:endParaRPr kumimoji="1" lang="ja-JP" altLang="en-US" dirty="0"/>
          </a:p>
        </p:txBody>
      </p:sp>
      <p:pic>
        <p:nvPicPr>
          <p:cNvPr id="56" name="図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181" y="5407242"/>
            <a:ext cx="1271068" cy="1118540"/>
          </a:xfrm>
          <a:prstGeom prst="rect">
            <a:avLst/>
          </a:prstGeom>
        </p:spPr>
      </p:pic>
      <p:sp>
        <p:nvSpPr>
          <p:cNvPr id="57" name="テキスト ボックス 56"/>
          <p:cNvSpPr txBox="1"/>
          <p:nvPr/>
        </p:nvSpPr>
        <p:spPr>
          <a:xfrm>
            <a:off x="3448744" y="6352143"/>
            <a:ext cx="2246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consumers (NCs)</a:t>
            </a:r>
            <a:endParaRPr kumimoji="1" lang="ja-JP" altLang="en-US" dirty="0"/>
          </a:p>
        </p:txBody>
      </p:sp>
      <p:cxnSp>
        <p:nvCxnSpPr>
          <p:cNvPr id="58" name="曲線コネクタ 57"/>
          <p:cNvCxnSpPr>
            <a:endCxn id="56" idx="1"/>
          </p:cNvCxnSpPr>
          <p:nvPr/>
        </p:nvCxnSpPr>
        <p:spPr>
          <a:xfrm rot="16200000" flipH="1">
            <a:off x="2628861" y="4762192"/>
            <a:ext cx="1659332" cy="749308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1" name="曲線コネクタ 60"/>
          <p:cNvCxnSpPr>
            <a:stCxn id="29" idx="2"/>
            <a:endCxn id="56" idx="3"/>
          </p:cNvCxnSpPr>
          <p:nvPr/>
        </p:nvCxnSpPr>
        <p:spPr>
          <a:xfrm rot="5400000">
            <a:off x="4576789" y="4808154"/>
            <a:ext cx="1685819" cy="630897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テキスト ボックス 63"/>
          <p:cNvSpPr txBox="1"/>
          <p:nvPr/>
        </p:nvSpPr>
        <p:spPr>
          <a:xfrm>
            <a:off x="809743" y="5092939"/>
            <a:ext cx="239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Subscribe </a:t>
            </a:r>
            <a:r>
              <a:rPr kumimoji="1" lang="en-US" altLang="ja-JP" dirty="0" err="1" smtClean="0"/>
              <a:t>json</a:t>
            </a:r>
            <a:r>
              <a:rPr kumimoji="1" lang="en-US" altLang="ja-JP" dirty="0" smtClean="0"/>
              <a:t> message</a:t>
            </a:r>
            <a:endParaRPr kumimoji="1" lang="ja-JP" altLang="en-US" dirty="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5597885" y="5095898"/>
            <a:ext cx="2537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Download data by HTTPS</a:t>
            </a:r>
            <a:endParaRPr kumimoji="1" lang="ja-JP" altLang="en-US" dirty="0"/>
          </a:p>
        </p:txBody>
      </p:sp>
      <p:pic>
        <p:nvPicPr>
          <p:cNvPr id="39" name="図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30" y="1935807"/>
            <a:ext cx="1335582" cy="1237639"/>
          </a:xfrm>
          <a:prstGeom prst="rect">
            <a:avLst/>
          </a:prstGeom>
        </p:spPr>
      </p:pic>
      <p:cxnSp>
        <p:nvCxnSpPr>
          <p:cNvPr id="40" name="曲線コネクタ 39"/>
          <p:cNvCxnSpPr>
            <a:stCxn id="39" idx="3"/>
            <a:endCxn id="13" idx="0"/>
          </p:cNvCxnSpPr>
          <p:nvPr/>
        </p:nvCxnSpPr>
        <p:spPr>
          <a:xfrm>
            <a:off x="1705312" y="2554627"/>
            <a:ext cx="1401601" cy="1374373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曲線コネクタ 41"/>
          <p:cNvCxnSpPr>
            <a:stCxn id="39" idx="3"/>
            <a:endCxn id="29" idx="0"/>
          </p:cNvCxnSpPr>
          <p:nvPr/>
        </p:nvCxnSpPr>
        <p:spPr>
          <a:xfrm>
            <a:off x="1705312" y="2554627"/>
            <a:ext cx="4029834" cy="1356734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4" name="テキスト ボックス 43"/>
          <p:cNvSpPr txBox="1"/>
          <p:nvPr/>
        </p:nvSpPr>
        <p:spPr>
          <a:xfrm>
            <a:off x="602297" y="2974828"/>
            <a:ext cx="217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Publish </a:t>
            </a:r>
            <a:r>
              <a:rPr kumimoji="1" lang="en-US" altLang="ja-JP" dirty="0" err="1" smtClean="0"/>
              <a:t>json</a:t>
            </a:r>
            <a:r>
              <a:rPr kumimoji="1" lang="en-US" altLang="ja-JP" dirty="0" smtClean="0"/>
              <a:t> message</a:t>
            </a:r>
            <a:endParaRPr kumimoji="1" lang="ja-JP" altLang="en-US" dirty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3051068" y="2758485"/>
            <a:ext cx="97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Put data</a:t>
            </a:r>
            <a:endParaRPr kumimoji="1" lang="ja-JP" altLang="en-US" dirty="0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382138" y="1738029"/>
            <a:ext cx="1530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producer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5501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The plan for evaluation of WIS 2.0</a:t>
            </a:r>
            <a:br>
              <a:rPr lang="en-US" altLang="ja-JP" dirty="0"/>
            </a:br>
            <a:r>
              <a:rPr lang="en-US" altLang="ja-JP" dirty="0"/>
              <a:t>- converter from old style to pub/sub -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雲 4"/>
          <p:cNvSpPr/>
          <p:nvPr/>
        </p:nvSpPr>
        <p:spPr>
          <a:xfrm>
            <a:off x="1740877" y="1724218"/>
            <a:ext cx="5662246" cy="3683023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44" y="2398948"/>
            <a:ext cx="583382" cy="800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テキスト ボックス 17"/>
          <p:cNvSpPr txBox="1"/>
          <p:nvPr/>
        </p:nvSpPr>
        <p:spPr>
          <a:xfrm>
            <a:off x="5477" y="1998915"/>
            <a:ext cx="1673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 MSS</a:t>
            </a:r>
            <a:endParaRPr kumimoji="1" lang="ja-JP" altLang="en-US" dirty="0"/>
          </a:p>
        </p:txBody>
      </p:sp>
      <p:sp>
        <p:nvSpPr>
          <p:cNvPr id="19" name="正方形/長方形 18"/>
          <p:cNvSpPr/>
          <p:nvPr/>
        </p:nvSpPr>
        <p:spPr>
          <a:xfrm>
            <a:off x="1981381" y="3550821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4542283" y="3550821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981381" y="3550821"/>
            <a:ext cx="225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Broker (AMQP/MQTT)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542283" y="3550821"/>
            <a:ext cx="1312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HTTP server</a:t>
            </a:r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774129" y="3929000"/>
            <a:ext cx="665567" cy="369332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JSON</a:t>
            </a:r>
            <a:endParaRPr kumimoji="1" lang="ja-JP" altLang="en-US" dirty="0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402042" y="3911361"/>
            <a:ext cx="666208" cy="3693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</a:t>
            </a:r>
            <a:endParaRPr kumimoji="1" lang="ja-JP" altLang="en-US" dirty="0"/>
          </a:p>
        </p:txBody>
      </p:sp>
      <p:sp>
        <p:nvSpPr>
          <p:cNvPr id="14" name="楕円 13"/>
          <p:cNvSpPr/>
          <p:nvPr/>
        </p:nvSpPr>
        <p:spPr>
          <a:xfrm>
            <a:off x="2510517" y="2292609"/>
            <a:ext cx="2497015" cy="67700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Convertor</a:t>
            </a:r>
            <a:endParaRPr kumimoji="1" lang="ja-JP" altLang="en-US" dirty="0"/>
          </a:p>
        </p:txBody>
      </p:sp>
      <p:sp>
        <p:nvSpPr>
          <p:cNvPr id="30" name="山形 29"/>
          <p:cNvSpPr/>
          <p:nvPr/>
        </p:nvSpPr>
        <p:spPr>
          <a:xfrm>
            <a:off x="1227854" y="3011472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16" name="曲線コネクタ 15"/>
          <p:cNvCxnSpPr>
            <a:stCxn id="24" idx="3"/>
            <a:endCxn id="14" idx="2"/>
          </p:cNvCxnSpPr>
          <p:nvPr/>
        </p:nvCxnSpPr>
        <p:spPr>
          <a:xfrm flipV="1">
            <a:off x="959326" y="2631113"/>
            <a:ext cx="1551191" cy="167869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900107" y="3277762"/>
            <a:ext cx="899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bulletin</a:t>
            </a:r>
            <a:endParaRPr kumimoji="1" lang="ja-JP" altLang="en-US" dirty="0"/>
          </a:p>
        </p:txBody>
      </p:sp>
      <p:cxnSp>
        <p:nvCxnSpPr>
          <p:cNvPr id="32" name="曲線コネクタ 31"/>
          <p:cNvCxnSpPr>
            <a:stCxn id="14" idx="3"/>
            <a:endCxn id="13" idx="0"/>
          </p:cNvCxnSpPr>
          <p:nvPr/>
        </p:nvCxnSpPr>
        <p:spPr>
          <a:xfrm rot="16200000" flipH="1">
            <a:off x="2462290" y="3284376"/>
            <a:ext cx="1058529" cy="230717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曲線コネクタ 33"/>
          <p:cNvCxnSpPr>
            <a:stCxn id="14" idx="5"/>
            <a:endCxn id="29" idx="0"/>
          </p:cNvCxnSpPr>
          <p:nvPr/>
        </p:nvCxnSpPr>
        <p:spPr>
          <a:xfrm rot="16200000" flipH="1">
            <a:off x="4668054" y="2844269"/>
            <a:ext cx="1040890" cy="1093293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36" name="図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253" y="1990284"/>
            <a:ext cx="1335582" cy="1237639"/>
          </a:xfrm>
          <a:prstGeom prst="rect">
            <a:avLst/>
          </a:prstGeom>
        </p:spPr>
      </p:pic>
      <p:sp>
        <p:nvSpPr>
          <p:cNvPr id="37" name="テキスト ボックス 36"/>
          <p:cNvSpPr txBox="1"/>
          <p:nvPr/>
        </p:nvSpPr>
        <p:spPr>
          <a:xfrm>
            <a:off x="3143525" y="1442775"/>
            <a:ext cx="2996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 Cloud Pilot Project</a:t>
            </a:r>
            <a:endParaRPr kumimoji="1" lang="ja-JP" altLang="en-US" dirty="0"/>
          </a:p>
        </p:txBody>
      </p:sp>
      <p:cxnSp>
        <p:nvCxnSpPr>
          <p:cNvPr id="41" name="曲線コネクタ 40"/>
          <p:cNvCxnSpPr>
            <a:stCxn id="36" idx="1"/>
            <a:endCxn id="13" idx="0"/>
          </p:cNvCxnSpPr>
          <p:nvPr/>
        </p:nvCxnSpPr>
        <p:spPr>
          <a:xfrm rot="10800000" flipV="1">
            <a:off x="3106913" y="2609104"/>
            <a:ext cx="4367340" cy="1319896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曲線コネクタ 47"/>
          <p:cNvCxnSpPr>
            <a:stCxn id="36" idx="1"/>
            <a:endCxn id="29" idx="0"/>
          </p:cNvCxnSpPr>
          <p:nvPr/>
        </p:nvCxnSpPr>
        <p:spPr>
          <a:xfrm rot="10800000" flipV="1">
            <a:off x="5735147" y="2609103"/>
            <a:ext cx="1739107" cy="1302257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5554137" y="2222130"/>
            <a:ext cx="2170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Publish </a:t>
            </a:r>
            <a:r>
              <a:rPr kumimoji="1" lang="en-US" altLang="ja-JP" dirty="0" err="1" smtClean="0"/>
              <a:t>json</a:t>
            </a:r>
            <a:r>
              <a:rPr kumimoji="1" lang="en-US" altLang="ja-JP" dirty="0" smtClean="0"/>
              <a:t> message</a:t>
            </a:r>
            <a:endParaRPr kumimoji="1" lang="ja-JP" altLang="en-US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6318549" y="2975417"/>
            <a:ext cx="97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Put data</a:t>
            </a:r>
            <a:endParaRPr kumimoji="1" lang="ja-JP" altLang="en-US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6997993" y="1751141"/>
            <a:ext cx="2172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producers (NCs)</a:t>
            </a:r>
            <a:endParaRPr kumimoji="1" lang="ja-JP" altLang="en-US" dirty="0"/>
          </a:p>
        </p:txBody>
      </p:sp>
      <p:pic>
        <p:nvPicPr>
          <p:cNvPr id="56" name="図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181" y="5407242"/>
            <a:ext cx="1271068" cy="1118540"/>
          </a:xfrm>
          <a:prstGeom prst="rect">
            <a:avLst/>
          </a:prstGeom>
        </p:spPr>
      </p:pic>
      <p:sp>
        <p:nvSpPr>
          <p:cNvPr id="57" name="テキスト ボックス 56"/>
          <p:cNvSpPr txBox="1"/>
          <p:nvPr/>
        </p:nvSpPr>
        <p:spPr>
          <a:xfrm>
            <a:off x="3448744" y="6352143"/>
            <a:ext cx="2246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consumers (NCs)</a:t>
            </a:r>
            <a:endParaRPr kumimoji="1" lang="ja-JP" altLang="en-US" dirty="0"/>
          </a:p>
        </p:txBody>
      </p:sp>
      <p:cxnSp>
        <p:nvCxnSpPr>
          <p:cNvPr id="58" name="曲線コネクタ 57"/>
          <p:cNvCxnSpPr>
            <a:endCxn id="56" idx="1"/>
          </p:cNvCxnSpPr>
          <p:nvPr/>
        </p:nvCxnSpPr>
        <p:spPr>
          <a:xfrm rot="16200000" flipH="1">
            <a:off x="2628861" y="4762192"/>
            <a:ext cx="1659332" cy="749308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1" name="曲線コネクタ 60"/>
          <p:cNvCxnSpPr>
            <a:stCxn id="29" idx="2"/>
            <a:endCxn id="56" idx="3"/>
          </p:cNvCxnSpPr>
          <p:nvPr/>
        </p:nvCxnSpPr>
        <p:spPr>
          <a:xfrm rot="5400000">
            <a:off x="4576789" y="4808154"/>
            <a:ext cx="1685819" cy="630897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テキスト ボックス 63"/>
          <p:cNvSpPr txBox="1"/>
          <p:nvPr/>
        </p:nvSpPr>
        <p:spPr>
          <a:xfrm>
            <a:off x="809743" y="5092939"/>
            <a:ext cx="239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Subscribe </a:t>
            </a:r>
            <a:r>
              <a:rPr kumimoji="1" lang="en-US" altLang="ja-JP" dirty="0" err="1" smtClean="0"/>
              <a:t>json</a:t>
            </a:r>
            <a:r>
              <a:rPr kumimoji="1" lang="en-US" altLang="ja-JP" dirty="0" smtClean="0"/>
              <a:t> message</a:t>
            </a:r>
            <a:endParaRPr kumimoji="1" lang="ja-JP" altLang="en-US" dirty="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5597885" y="5095898"/>
            <a:ext cx="2537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Download data by HTTPS</a:t>
            </a:r>
            <a:endParaRPr kumimoji="1" lang="ja-JP" altLang="en-US" dirty="0"/>
          </a:p>
        </p:txBody>
      </p:sp>
      <p:sp>
        <p:nvSpPr>
          <p:cNvPr id="33" name="楕円 32"/>
          <p:cNvSpPr/>
          <p:nvPr/>
        </p:nvSpPr>
        <p:spPr>
          <a:xfrm>
            <a:off x="313413" y="1483876"/>
            <a:ext cx="1499286" cy="477794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NCs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cxnSp>
        <p:nvCxnSpPr>
          <p:cNvPr id="35" name="曲線コネクタ 34"/>
          <p:cNvCxnSpPr>
            <a:stCxn id="33" idx="6"/>
            <a:endCxn id="14" idx="1"/>
          </p:cNvCxnSpPr>
          <p:nvPr/>
        </p:nvCxnSpPr>
        <p:spPr>
          <a:xfrm>
            <a:off x="1812699" y="1722773"/>
            <a:ext cx="1063497" cy="668982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山形 37"/>
          <p:cNvSpPr/>
          <p:nvPr/>
        </p:nvSpPr>
        <p:spPr>
          <a:xfrm>
            <a:off x="1995057" y="1901804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00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Future plan </a:t>
            </a:r>
            <a:r>
              <a:rPr lang="en-US" altLang="ja-JP" dirty="0" smtClean="0"/>
              <a:t>- Visualization </a:t>
            </a:r>
            <a:r>
              <a:rPr kumimoji="1" lang="en-US" altLang="ja-JP" dirty="0" smtClean="0"/>
              <a:t>tools -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雲 4"/>
          <p:cNvSpPr/>
          <p:nvPr/>
        </p:nvSpPr>
        <p:spPr>
          <a:xfrm>
            <a:off x="1740877" y="1724218"/>
            <a:ext cx="5662246" cy="3683023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143525" y="1354855"/>
            <a:ext cx="2996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 Cloud Pilot Project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387" y="1627441"/>
            <a:ext cx="1335582" cy="1237639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805" y="5462260"/>
            <a:ext cx="1271068" cy="1118540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7463699" y="1417638"/>
            <a:ext cx="1669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Data producers</a:t>
            </a:r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158819" y="6451153"/>
            <a:ext cx="703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U</a:t>
            </a:r>
            <a:r>
              <a:rPr kumimoji="1" lang="en-US" altLang="ja-JP" dirty="0" smtClean="0"/>
              <a:t>sers</a:t>
            </a:r>
            <a:endParaRPr kumimoji="1" lang="ja-JP" altLang="en-US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874" y="3246987"/>
            <a:ext cx="1412153" cy="1412153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506" y="3229543"/>
            <a:ext cx="2019610" cy="1447040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2796215" y="2770013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NWP</a:t>
            </a:r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862088" y="2769671"/>
            <a:ext cx="937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Satellite</a:t>
            </a:r>
            <a:endParaRPr kumimoji="1" lang="ja-JP" altLang="en-US" dirty="0"/>
          </a:p>
        </p:txBody>
      </p:sp>
      <p:cxnSp>
        <p:nvCxnSpPr>
          <p:cNvPr id="17" name="曲線コネクタ 16"/>
          <p:cNvCxnSpPr>
            <a:stCxn id="12" idx="2"/>
            <a:endCxn id="8" idx="1"/>
          </p:cNvCxnSpPr>
          <p:nvPr/>
        </p:nvCxnSpPr>
        <p:spPr>
          <a:xfrm rot="16200000" flipH="1">
            <a:off x="2873683" y="5088408"/>
            <a:ext cx="1362390" cy="503854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曲線コネクタ 19"/>
          <p:cNvCxnSpPr>
            <a:stCxn id="14" idx="2"/>
            <a:endCxn id="8" idx="3"/>
          </p:cNvCxnSpPr>
          <p:nvPr/>
        </p:nvCxnSpPr>
        <p:spPr>
          <a:xfrm rot="5400000">
            <a:off x="4724619" y="5029837"/>
            <a:ext cx="1344947" cy="638438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912687" y="5295826"/>
            <a:ext cx="2541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Get data by web browser</a:t>
            </a:r>
            <a:endParaRPr kumimoji="1" lang="ja-JP" altLang="en-US" dirty="0"/>
          </a:p>
        </p:txBody>
      </p:sp>
      <p:cxnSp>
        <p:nvCxnSpPr>
          <p:cNvPr id="24" name="曲線コネクタ 23"/>
          <p:cNvCxnSpPr>
            <a:stCxn id="7" idx="1"/>
            <a:endCxn id="12" idx="0"/>
          </p:cNvCxnSpPr>
          <p:nvPr/>
        </p:nvCxnSpPr>
        <p:spPr>
          <a:xfrm rot="10800000" flipV="1">
            <a:off x="3302951" y="2246261"/>
            <a:ext cx="4148436" cy="1000726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7" name="曲線コネクタ 26"/>
          <p:cNvCxnSpPr>
            <a:stCxn id="7" idx="1"/>
            <a:endCxn id="14" idx="0"/>
          </p:cNvCxnSpPr>
          <p:nvPr/>
        </p:nvCxnSpPr>
        <p:spPr>
          <a:xfrm rot="10800000" flipV="1">
            <a:off x="5716311" y="2246261"/>
            <a:ext cx="1735076" cy="983282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4698038" y="2021689"/>
            <a:ext cx="970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Put data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2215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Draft</a:t>
            </a:r>
            <a:r>
              <a:rPr kumimoji="1" lang="en-US" altLang="ja-JP" dirty="0" smtClean="0"/>
              <a:t> timeline of the pilot project</a:t>
            </a:r>
            <a:endParaRPr kumimoji="1" lang="ja-JP" altLang="en-US" dirty="0"/>
          </a:p>
        </p:txBody>
      </p:sp>
      <p:graphicFrame>
        <p:nvGraphicFramePr>
          <p:cNvPr id="5" name="コンテンツ プレースホルダー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400688"/>
              </p:ext>
            </p:extLst>
          </p:nvPr>
        </p:nvGraphicFramePr>
        <p:xfrm>
          <a:off x="218755" y="1266095"/>
          <a:ext cx="8568336" cy="51166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79897">
                  <a:extLst>
                    <a:ext uri="{9D8B030D-6E8A-4147-A177-3AD203B41FA5}">
                      <a16:colId xmlns:a16="http://schemas.microsoft.com/office/drawing/2014/main" val="1513792029"/>
                    </a:ext>
                  </a:extLst>
                </a:gridCol>
                <a:gridCol w="308347">
                  <a:extLst>
                    <a:ext uri="{9D8B030D-6E8A-4147-A177-3AD203B41FA5}">
                      <a16:colId xmlns:a16="http://schemas.microsoft.com/office/drawing/2014/main" val="855229186"/>
                    </a:ext>
                  </a:extLst>
                </a:gridCol>
                <a:gridCol w="1184647">
                  <a:extLst>
                    <a:ext uri="{9D8B030D-6E8A-4147-A177-3AD203B41FA5}">
                      <a16:colId xmlns:a16="http://schemas.microsoft.com/office/drawing/2014/main" val="853675185"/>
                    </a:ext>
                  </a:extLst>
                </a:gridCol>
                <a:gridCol w="1227610">
                  <a:extLst>
                    <a:ext uri="{9D8B030D-6E8A-4147-A177-3AD203B41FA5}">
                      <a16:colId xmlns:a16="http://schemas.microsoft.com/office/drawing/2014/main" val="2483601078"/>
                    </a:ext>
                  </a:extLst>
                </a:gridCol>
                <a:gridCol w="308347">
                  <a:extLst>
                    <a:ext uri="{9D8B030D-6E8A-4147-A177-3AD203B41FA5}">
                      <a16:colId xmlns:a16="http://schemas.microsoft.com/office/drawing/2014/main" val="1734449038"/>
                    </a:ext>
                  </a:extLst>
                </a:gridCol>
                <a:gridCol w="1081459">
                  <a:extLst>
                    <a:ext uri="{9D8B030D-6E8A-4147-A177-3AD203B41FA5}">
                      <a16:colId xmlns:a16="http://schemas.microsoft.com/office/drawing/2014/main" val="3766811363"/>
                    </a:ext>
                  </a:extLst>
                </a:gridCol>
                <a:gridCol w="965183">
                  <a:extLst>
                    <a:ext uri="{9D8B030D-6E8A-4147-A177-3AD203B41FA5}">
                      <a16:colId xmlns:a16="http://schemas.microsoft.com/office/drawing/2014/main" val="2375729672"/>
                    </a:ext>
                  </a:extLst>
                </a:gridCol>
                <a:gridCol w="141240">
                  <a:extLst>
                    <a:ext uri="{9D8B030D-6E8A-4147-A177-3AD203B41FA5}">
                      <a16:colId xmlns:a16="http://schemas.microsoft.com/office/drawing/2014/main" val="3943413260"/>
                    </a:ext>
                  </a:extLst>
                </a:gridCol>
                <a:gridCol w="965183">
                  <a:extLst>
                    <a:ext uri="{9D8B030D-6E8A-4147-A177-3AD203B41FA5}">
                      <a16:colId xmlns:a16="http://schemas.microsoft.com/office/drawing/2014/main" val="2923626146"/>
                    </a:ext>
                  </a:extLst>
                </a:gridCol>
                <a:gridCol w="141240">
                  <a:extLst>
                    <a:ext uri="{9D8B030D-6E8A-4147-A177-3AD203B41FA5}">
                      <a16:colId xmlns:a16="http://schemas.microsoft.com/office/drawing/2014/main" val="3375520007"/>
                    </a:ext>
                  </a:extLst>
                </a:gridCol>
                <a:gridCol w="965183">
                  <a:extLst>
                    <a:ext uri="{9D8B030D-6E8A-4147-A177-3AD203B41FA5}">
                      <a16:colId xmlns:a16="http://schemas.microsoft.com/office/drawing/2014/main" val="3934233677"/>
                    </a:ext>
                  </a:extLst>
                </a:gridCol>
              </a:tblGrid>
              <a:tr h="202797">
                <a:tc>
                  <a:txBody>
                    <a:bodyPr/>
                    <a:lstStyle/>
                    <a:p>
                      <a:pPr algn="l" fontAlgn="ctr"/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2019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2020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2021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2022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2023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2024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-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2026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-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000" u="none" strike="noStrike">
                          <a:effectLst/>
                        </a:rPr>
                        <a:t>2030</a:t>
                      </a:r>
                      <a:endParaRPr lang="en-US" altLang="ja-JP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50297"/>
                  </a:ext>
                </a:extLst>
              </a:tr>
              <a:tr h="122845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WIS </a:t>
                      </a:r>
                      <a:r>
                        <a:rPr lang="en-US" sz="1200" u="none" strike="noStrike" dirty="0" smtClean="0">
                          <a:effectLst/>
                        </a:rPr>
                        <a:t>2.0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Implementation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approach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Technical architecture</a:t>
                      </a:r>
                      <a:br>
                        <a:rPr lang="en-US" sz="1000" u="none" strike="noStrike" dirty="0">
                          <a:effectLst/>
                        </a:rPr>
                      </a:br>
                      <a:r>
                        <a:rPr lang="en-US" sz="1000" u="none" strike="noStrike" dirty="0">
                          <a:effectLst/>
                        </a:rPr>
                        <a:t>Tech </a:t>
                      </a:r>
                      <a:r>
                        <a:rPr lang="en-US" sz="1000" u="none" strike="noStrike" dirty="0" err="1">
                          <a:effectLst/>
                        </a:rPr>
                        <a:t>sepcs</a:t>
                      </a:r>
                      <a:r>
                        <a:rPr lang="en-US" sz="1000" u="none" strike="noStrike" dirty="0">
                          <a:effectLst/>
                        </a:rPr>
                        <a:t/>
                      </a:r>
                      <a:br>
                        <a:rPr lang="en-US" sz="1000" u="none" strike="noStrike" dirty="0">
                          <a:effectLst/>
                        </a:rPr>
                      </a:br>
                      <a:r>
                        <a:rPr lang="en-US" sz="1000" u="none" strike="noStrike" dirty="0">
                          <a:effectLst/>
                        </a:rPr>
                        <a:t>Communication plan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Technical regulation</a:t>
                      </a:r>
                      <a:br>
                        <a:rPr lang="en-US" sz="1000" u="none" strike="noStrike" dirty="0">
                          <a:effectLst/>
                        </a:rPr>
                      </a:br>
                      <a:r>
                        <a:rPr lang="en-US" sz="1000" u="none" strike="noStrike" dirty="0">
                          <a:effectLst/>
                        </a:rPr>
                        <a:t>(experimental)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Technical regulation</a:t>
                      </a:r>
                      <a:br>
                        <a:rPr lang="en-US" sz="1000" u="none" strike="noStrike">
                          <a:effectLst/>
                        </a:rPr>
                      </a:br>
                      <a:r>
                        <a:rPr lang="en-US" sz="1000" u="none" strike="noStrike">
                          <a:effectLst/>
                        </a:rPr>
                        <a:t>(operational)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4258612"/>
                  </a:ext>
                </a:extLst>
              </a:tr>
              <a:tr h="1228459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Real time data exchange with new protocols (experimental)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GISCs implement new protocols, ready to support migration in their </a:t>
                      </a:r>
                      <a:r>
                        <a:rPr lang="en-US" sz="1000" u="none" strike="noStrike" dirty="0" err="1">
                          <a:effectLst/>
                        </a:rPr>
                        <a:t>AoR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GISCs provide service to support discovery of real-time data from WIS Centres in their AoR that are yet to migrate to new protocols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Migration to use of new message protocols complete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061978"/>
                  </a:ext>
                </a:extLst>
              </a:tr>
              <a:tr h="1228459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Begin publishing recommended practices and details of exemplar implementations relating to WIS 2.0 technologies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Inter-GISC communications use new message protocols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559719"/>
                  </a:ext>
                </a:extLst>
              </a:tr>
              <a:tr h="12284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GISC </a:t>
                      </a:r>
                      <a:r>
                        <a:rPr lang="en-US" sz="1200" u="none" strike="noStrike" dirty="0" smtClean="0">
                          <a:effectLst/>
                        </a:rPr>
                        <a:t>Tokyo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Pilot </a:t>
                      </a:r>
                      <a:r>
                        <a:rPr lang="en-US" sz="1200" u="none" strike="noStrike" dirty="0">
                          <a:effectLst/>
                        </a:rPr>
                        <a:t>Project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>
                          <a:effectLst/>
                        </a:rPr>
                        <a:t>　</a:t>
                      </a:r>
                      <a:endParaRPr lang="ja-JP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00" u="none" strike="noStrike" dirty="0">
                          <a:effectLst/>
                        </a:rPr>
                        <a:t>　</a:t>
                      </a:r>
                      <a:endParaRPr lang="ja-JP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776904"/>
                  </a:ext>
                </a:extLst>
              </a:tr>
            </a:tbl>
          </a:graphicData>
        </a:graphic>
      </p:graphicFrame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星 5 5"/>
          <p:cNvSpPr/>
          <p:nvPr/>
        </p:nvSpPr>
        <p:spPr>
          <a:xfrm>
            <a:off x="1412626" y="5556496"/>
            <a:ext cx="422030" cy="430824"/>
          </a:xfrm>
          <a:prstGeom prst="star5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253188" y="6013638"/>
            <a:ext cx="7409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100" dirty="0" smtClean="0">
                <a:solidFill>
                  <a:srgbClr val="FF0000"/>
                </a:solidFill>
              </a:rPr>
              <a:t>preparing</a:t>
            </a:r>
            <a:endParaRPr kumimoji="1" lang="ja-JP" altLang="en-US" sz="1100" dirty="0">
              <a:solidFill>
                <a:srgbClr val="FF0000"/>
              </a:solidFill>
            </a:endParaRPr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1806323" y="5837605"/>
            <a:ext cx="3185447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星 5 9"/>
          <p:cNvSpPr/>
          <p:nvPr/>
        </p:nvSpPr>
        <p:spPr>
          <a:xfrm>
            <a:off x="4855442" y="5574954"/>
            <a:ext cx="422030" cy="430824"/>
          </a:xfrm>
          <a:prstGeom prst="star5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2721935" y="5575995"/>
            <a:ext cx="16562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100" dirty="0" smtClean="0">
                <a:solidFill>
                  <a:srgbClr val="FF0000"/>
                </a:solidFill>
              </a:rPr>
              <a:t>Pilot (experimental) stage</a:t>
            </a:r>
          </a:p>
        </p:txBody>
      </p:sp>
      <p:sp>
        <p:nvSpPr>
          <p:cNvPr id="16" name="星 5 15"/>
          <p:cNvSpPr/>
          <p:nvPr/>
        </p:nvSpPr>
        <p:spPr>
          <a:xfrm>
            <a:off x="2276179" y="5565047"/>
            <a:ext cx="422030" cy="430824"/>
          </a:xfrm>
          <a:prstGeom prst="star5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710763" y="5291714"/>
            <a:ext cx="16882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100" dirty="0" smtClean="0">
                <a:solidFill>
                  <a:srgbClr val="FF0000"/>
                </a:solidFill>
              </a:rPr>
              <a:t>Set up cloud service (plan)</a:t>
            </a:r>
            <a:endParaRPr kumimoji="1" lang="ja-JP" altLang="en-US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38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Summary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Install cloud service on the internet for evaluating WIS 2.0 things and supporting GISC Tokyo </a:t>
            </a:r>
            <a:r>
              <a:rPr kumimoji="1" lang="en-US" altLang="ja-JP" dirty="0" err="1" smtClean="0"/>
              <a:t>AoR</a:t>
            </a:r>
            <a:endParaRPr kumimoji="1" lang="en-US" altLang="ja-JP" dirty="0" smtClean="0"/>
          </a:p>
          <a:p>
            <a:r>
              <a:rPr lang="en-US" altLang="ja-JP" dirty="0" smtClean="0"/>
              <a:t>Collect Tokyo’s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opinions and needs for capacity building through this project</a:t>
            </a:r>
          </a:p>
          <a:p>
            <a:r>
              <a:rPr kumimoji="1" lang="en-US" altLang="ja-JP" dirty="0" smtClean="0"/>
              <a:t>Plan to ask GISCs to join this project it’s when ready (if you are </a:t>
            </a:r>
            <a:r>
              <a:rPr lang="en-US" altLang="ja-JP" dirty="0" smtClean="0"/>
              <a:t>interested</a:t>
            </a:r>
            <a:r>
              <a:rPr kumimoji="1" lang="en-US" altLang="ja-JP" dirty="0" smtClean="0"/>
              <a:t> in this project)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5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schemas.microsoft.com/office/infopath/2007/PartnerControls"/>
    <ds:schemaRef ds:uri="http://schemas.microsoft.com/office/2006/documentManagement/types"/>
    <ds:schemaRef ds:uri="95a6d21c-7db0-4b7e-981f-b4f22b02b9d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12782</TotalTime>
  <Words>446</Words>
  <Application>Microsoft Office PowerPoint</Application>
  <PresentationFormat>画面に合わせる (4:3)</PresentationFormat>
  <Paragraphs>141</Paragraphs>
  <Slides>10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5" baseType="lpstr">
      <vt:lpstr>ＭＳ Ｐゴシック</vt:lpstr>
      <vt:lpstr>游ゴシック</vt:lpstr>
      <vt:lpstr>Arial</vt:lpstr>
      <vt:lpstr>Calibri</vt:lpstr>
      <vt:lpstr>TT-GISC2017-presentationXX-template</vt:lpstr>
      <vt:lpstr>GISC Tokyo Cloud Pilot Project</vt:lpstr>
      <vt:lpstr>WIS 2.0 things</vt:lpstr>
      <vt:lpstr>The aims of this project</vt:lpstr>
      <vt:lpstr>The brief image of the pilot project</vt:lpstr>
      <vt:lpstr>The plan for evaluation of WIS 2.0 - evaluation of pub/sub -</vt:lpstr>
      <vt:lpstr>The plan for evaluation of WIS 2.0 - converter from old style to pub/sub -</vt:lpstr>
      <vt:lpstr>Future plan - Visualization tools -</vt:lpstr>
      <vt:lpstr>Draft timeline of the pilot project</vt:lpstr>
      <vt:lpstr>Summary</vt:lpstr>
      <vt:lpstr>PowerPoint プレゼンテーション</vt:lpstr>
    </vt:vector>
  </TitlesOfParts>
  <Company>気象庁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Tokyo cloud pilot project</dc:title>
  <dc:creator>Shuichi Ikeda</dc:creator>
  <cp:lastModifiedBy>Shuichi Ikeda</cp:lastModifiedBy>
  <cp:revision>73</cp:revision>
  <cp:lastPrinted>2019-08-14T06:50:02Z</cp:lastPrinted>
  <dcterms:created xsi:type="dcterms:W3CDTF">2019-08-06T01:34:53Z</dcterms:created>
  <dcterms:modified xsi:type="dcterms:W3CDTF">2019-08-21T09:05:15Z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