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CCFE6"/>
    <a:srgbClr val="003399"/>
    <a:srgbClr val="3366CC"/>
    <a:srgbClr val="0033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36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2780BD5-1D76-495B-AD7D-2DF34A7773F9}" type="datetimeFigureOut">
              <a:rPr lang="en-GB"/>
              <a:pPr>
                <a:defRPr/>
              </a:pPr>
              <a:t>20/08/2019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9160199-3F36-4B23-91D3-92CFED9A65CE}" type="slidenum">
              <a:rPr lang="en-GB"/>
              <a:pPr>
                <a:defRPr/>
              </a:pPr>
              <a:t>‹N°›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mo2016_powerpoint_standard_v2-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ubtitle 2"/>
          <p:cNvSpPr txBox="1">
            <a:spLocks/>
          </p:cNvSpPr>
          <p:nvPr userDrawn="1"/>
        </p:nvSpPr>
        <p:spPr>
          <a:xfrm>
            <a:off x="5259388" y="5819775"/>
            <a:ext cx="3638550" cy="6524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dirty="0" smtClean="0">
                <a:solidFill>
                  <a:srgbClr val="003399"/>
                </a:solidFill>
                <a:cs typeface="Calibri" panose="020F0502020204030204" pitchFamily="34" charset="0"/>
              </a:rPr>
              <a:t>CBS ET-WISC/TT-GISC 2019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600" dirty="0" smtClean="0">
                <a:solidFill>
                  <a:srgbClr val="003399"/>
                </a:solidFill>
                <a:cs typeface="Calibri" panose="020F0502020204030204" pitchFamily="34" charset="0"/>
              </a:rPr>
              <a:t>Offenbach, Germany, 26-29 August 2019</a:t>
            </a:r>
            <a:endParaRPr lang="en-US" sz="1600" dirty="0">
              <a:solidFill>
                <a:srgbClr val="003399"/>
              </a:solidFill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Formatvorlage des Untertitelmasters durch Klicken bearbeiten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mo2016_powerpoint_standard_v2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C5221369-ED41-4B90-A161-534ACD68D784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AF06F3AF-EFF5-4691-9630-EE1C660CCBA5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EFF08D0F-90E5-45AD-BCF4-2A9C9BF1EB2D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6970B688-FF99-4A6E-8585-CDDBCB343E6C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E9147B9E-7760-41D5-8936-498C0C4C9C08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 userDrawn="1"/>
        </p:nvSpPr>
        <p:spPr>
          <a:xfrm>
            <a:off x="457200" y="2001838"/>
            <a:ext cx="8229600" cy="18415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90F47AF3-493C-4EA6-84A5-94ED1F93C0A1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wmo2016_powerpoint_standard_v2-2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smtClean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6650" y="6356350"/>
            <a:ext cx="2470150" cy="365125"/>
          </a:xfrm>
          <a:prstGeom prst="rect">
            <a:avLst/>
          </a:prstGeom>
        </p:spPr>
        <p:txBody>
          <a:bodyPr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44593D89-6511-4258-A7F1-A29586DB7748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5" r:id="rId3"/>
    <p:sldLayoutId id="2147483654" r:id="rId4"/>
    <p:sldLayoutId id="2147483653" r:id="rId5"/>
    <p:sldLayoutId id="2147483652" r:id="rId6"/>
    <p:sldLayoutId id="2147483658" r:id="rId7"/>
  </p:sldLayoutIdLst>
  <p:hf hdr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タイトル 1"/>
          <p:cNvSpPr>
            <a:spLocks noGrp="1"/>
          </p:cNvSpPr>
          <p:nvPr>
            <p:ph type="ctrTitle"/>
          </p:nvPr>
        </p:nvSpPr>
        <p:spPr>
          <a:xfrm>
            <a:off x="685800" y="1800225"/>
            <a:ext cx="7772400" cy="1470025"/>
          </a:xfrm>
        </p:spPr>
        <p:txBody>
          <a:bodyPr/>
          <a:lstStyle/>
          <a:p>
            <a:r>
              <a:rPr lang="en-GB" altLang="en-US" smtClean="0">
                <a:solidFill>
                  <a:srgbClr val="000090"/>
                </a:solidFill>
              </a:rPr>
              <a:t>GISC To</a:t>
            </a:r>
            <a:r>
              <a:rPr lang="en-US" altLang="en-US" smtClean="0">
                <a:solidFill>
                  <a:srgbClr val="000090"/>
                </a:solidFill>
              </a:rPr>
              <a:t>ulouse status</a:t>
            </a:r>
            <a:endParaRPr lang="fr-FR" smtClean="0">
              <a:solidFill>
                <a:srgbClr val="000090"/>
              </a:solidFill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382838" y="3681413"/>
            <a:ext cx="6075362" cy="1752600"/>
          </a:xfrm>
        </p:spPr>
        <p:txBody>
          <a:bodyPr/>
          <a:lstStyle/>
          <a:p>
            <a:r>
              <a:rPr lang="fr-FR" smtClean="0">
                <a:solidFill>
                  <a:srgbClr val="898989"/>
                </a:solidFill>
              </a:rPr>
              <a:t>Benjamin Saclier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Area of Responsability - NC</a:t>
            </a:r>
          </a:p>
        </p:txBody>
      </p:sp>
      <p:sp>
        <p:nvSpPr>
          <p:cNvPr id="11266" name="コンテンツ プレースホルダー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GB" smtClean="0">
                <a:solidFill>
                  <a:srgbClr val="000000"/>
                </a:solidFill>
              </a:rPr>
              <a:t>National Met Centres:</a:t>
            </a:r>
          </a:p>
          <a:p>
            <a:pPr lvl="1"/>
            <a:r>
              <a:rPr lang="en-GB" smtClean="0">
                <a:solidFill>
                  <a:srgbClr val="000000"/>
                </a:solidFill>
              </a:rPr>
              <a:t> Algeria, Belgium, Luxembourg, Monaco, Spain, Portugal</a:t>
            </a:r>
          </a:p>
          <a:p>
            <a:pPr lvl="1"/>
            <a:r>
              <a:rPr lang="en-GB" smtClean="0">
                <a:solidFill>
                  <a:srgbClr val="000000"/>
                </a:solidFill>
              </a:rPr>
              <a:t> Backup: Iceland, Ireland, Netherlands, Armenia, Georgia, Ukraine, Tunisia </a:t>
            </a:r>
          </a:p>
          <a:p>
            <a:endParaRPr lang="fr-FR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721CC452-A889-4752-8F04-D5E212873ADC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Area of Responsability - DCPC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z="2800" smtClean="0">
                <a:solidFill>
                  <a:srgbClr val="000000"/>
                </a:solidFill>
              </a:rPr>
              <a:t>Numerical Weather Prediction</a:t>
            </a:r>
          </a:p>
          <a:p>
            <a:r>
              <a:rPr lang="en-GB" sz="2800" smtClean="0">
                <a:solidFill>
                  <a:srgbClr val="000000"/>
                </a:solidFill>
              </a:rPr>
              <a:t>EUMETNET Opera Data Centre Radar </a:t>
            </a:r>
          </a:p>
          <a:p>
            <a:r>
              <a:rPr lang="en-GB" sz="2800" smtClean="0">
                <a:solidFill>
                  <a:srgbClr val="000000"/>
                </a:solidFill>
              </a:rPr>
              <a:t>Long-Range Forecasting</a:t>
            </a:r>
          </a:p>
          <a:p>
            <a:r>
              <a:rPr lang="en-GB" sz="2800" smtClean="0">
                <a:solidFill>
                  <a:srgbClr val="000000"/>
                </a:solidFill>
              </a:rPr>
              <a:t>MEDARE, Spain Opera Data Centre</a:t>
            </a:r>
          </a:p>
          <a:p>
            <a:r>
              <a:rPr lang="en-GB" sz="2800" smtClean="0">
                <a:solidFill>
                  <a:srgbClr val="000000"/>
                </a:solidFill>
              </a:rPr>
              <a:t>Volcanic Ash Advisory Centre (Toulouse)</a:t>
            </a:r>
          </a:p>
          <a:p>
            <a:r>
              <a:rPr lang="en-GB" sz="2800" smtClean="0">
                <a:solidFill>
                  <a:srgbClr val="000000"/>
                </a:solidFill>
              </a:rPr>
              <a:t>Cyclone Data Centre (South West Indian Ocean)</a:t>
            </a:r>
          </a:p>
          <a:p>
            <a:r>
              <a:rPr lang="fr-FR" sz="2800" smtClean="0"/>
              <a:t>Environmental Emergency Response Data Centre </a:t>
            </a:r>
            <a:endParaRPr lang="en-GB" sz="2800" smtClean="0">
              <a:solidFill>
                <a:srgbClr val="000000"/>
              </a:solidFill>
            </a:endParaRPr>
          </a:p>
          <a:p>
            <a:r>
              <a:rPr lang="en-GB" sz="2800" smtClean="0">
                <a:solidFill>
                  <a:srgbClr val="000000"/>
                </a:solidFill>
              </a:rPr>
              <a:t>Copernicus Regional Air Quality Data Centre</a:t>
            </a:r>
            <a:endParaRPr lang="fr-FR" sz="28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Harvesting sets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r-FR" sz="2400" smtClean="0"/>
              <a:t>WIS-GISC-BEIJING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WIS-GISC-BRASILIA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WIS-GISC-CASABLANCA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WIS-GISC-EXETER</a:t>
            </a:r>
          </a:p>
          <a:p>
            <a:pPr>
              <a:lnSpc>
                <a:spcPct val="90000"/>
              </a:lnSpc>
            </a:pPr>
            <a:r>
              <a:rPr lang="fr-FR" sz="2400" i="1" smtClean="0"/>
              <a:t>WIS-GISC-JEDDAH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WIS-GISC-MELBOURNE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WIS-GISC-MOSCOW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WIS-GISC-OFFENBACH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WIS-GISC-SEOUL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WIS-GISC-TEHRAN</a:t>
            </a:r>
          </a:p>
          <a:p>
            <a:pPr>
              <a:lnSpc>
                <a:spcPct val="90000"/>
              </a:lnSpc>
            </a:pPr>
            <a:r>
              <a:rPr lang="fr-FR" sz="2400" smtClean="0"/>
              <a:t>WIS-GISC-TOKYO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Operational issues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/>
              <a:t>Metadata synchronization : slowness with large sets. Did a full harvesting.</a:t>
            </a:r>
          </a:p>
          <a:p>
            <a:r>
              <a:rPr lang="en-US" smtClean="0"/>
              <a:t>Monitoring of HTTPS site : in investigation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GISC Backup activities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GISC Exeter</a:t>
            </a:r>
          </a:p>
          <a:p>
            <a:pPr lvl="1"/>
            <a:r>
              <a:rPr lang="fr-FR" smtClean="0"/>
              <a:t>Regular exchange with </a:t>
            </a:r>
            <a:r>
              <a:rPr lang="fr-FR" smtClean="0">
                <a:solidFill>
                  <a:schemeClr val="hlink"/>
                </a:solidFill>
              </a:rPr>
              <a:t>Met Office</a:t>
            </a:r>
          </a:p>
          <a:p>
            <a:r>
              <a:rPr lang="fr-FR" smtClean="0"/>
              <a:t>GISC Moscow</a:t>
            </a:r>
          </a:p>
          <a:p>
            <a:pPr lvl="1"/>
            <a:r>
              <a:rPr lang="fr-FR" smtClean="0"/>
              <a:t>Regular exchange with </a:t>
            </a:r>
            <a:r>
              <a:rPr lang="fr-FR" smtClean="0">
                <a:solidFill>
                  <a:schemeClr val="hlink"/>
                </a:solidFill>
              </a:rPr>
              <a:t>Roshydromet</a:t>
            </a:r>
            <a:r>
              <a:rPr lang="fr-FR" smtClean="0"/>
              <a:t> </a:t>
            </a:r>
            <a:endParaRPr lang="fr-FR" smtClean="0">
              <a:solidFill>
                <a:schemeClr val="hlink"/>
              </a:solidFill>
            </a:endParaRPr>
          </a:p>
          <a:p>
            <a:r>
              <a:rPr lang="fr-FR" smtClean="0"/>
              <a:t>GISC Casablanca</a:t>
            </a:r>
          </a:p>
          <a:p>
            <a:pPr lvl="1"/>
            <a:r>
              <a:rPr lang="fr-FR" smtClean="0"/>
              <a:t>In progress</a:t>
            </a:r>
          </a:p>
          <a:p>
            <a:pPr lvl="1"/>
            <a:r>
              <a:rPr lang="fr-FR" smtClean="0"/>
              <a:t>Meeting plan last quarter 2019</a:t>
            </a:r>
          </a:p>
          <a:p>
            <a:endParaRPr lang="fr-F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Monitoring activity &amp; Volume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GISC Watch from : 01/03/2019-15/03/2019</a:t>
            </a:r>
          </a:p>
          <a:p>
            <a:r>
              <a:rPr lang="fr-FR" smtClean="0"/>
              <a:t>Echange with AoR for BUFR issues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Monitoring activity &amp; Volume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r>
              <a:rPr lang="fr-FR" sz="2800" smtClean="0"/>
              <a:t>WIS volume reception</a:t>
            </a:r>
          </a:p>
          <a:p>
            <a:pPr>
              <a:buFont typeface="Arial" charset="0"/>
              <a:buNone/>
            </a:pPr>
            <a:endParaRPr lang="fr-FR" sz="2800" smtClean="0"/>
          </a:p>
        </p:txBody>
      </p:sp>
      <p:graphicFrame>
        <p:nvGraphicFramePr>
          <p:cNvPr id="21705" name="Group 201"/>
          <p:cNvGraphicFramePr>
            <a:graphicFrameLocks noGrp="1"/>
          </p:cNvGraphicFramePr>
          <p:nvPr>
            <p:ph sz="half" idx="4294967295"/>
          </p:nvPr>
        </p:nvGraphicFramePr>
        <p:xfrm>
          <a:off x="457200" y="2311400"/>
          <a:ext cx="2481263" cy="3941763"/>
        </p:xfrm>
        <a:graphic>
          <a:graphicData uri="http://schemas.openxmlformats.org/drawingml/2006/table">
            <a:tbl>
              <a:tblPr/>
              <a:tblGrid>
                <a:gridCol w="1316038"/>
                <a:gridCol w="1165225"/>
              </a:tblGrid>
              <a:tr h="26828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Site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Daily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Casablanca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84.9KB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Brasilia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56.4MB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Seoul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5.8MB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Tehran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0B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Pretoria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86.3KB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Exeter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3.4GB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New Delhi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51.5MB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Moscow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19.7MB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Offenbach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19.2GB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Melbourne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31.6MB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Beijing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2MB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Tokyo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fr-F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iberation Sans" pitchFamily="34" charset="0"/>
                          <a:ea typeface="Liberation Sans" pitchFamily="34" charset="0"/>
                          <a:cs typeface="Liberation Sans" pitchFamily="34" charset="0"/>
                        </a:rPr>
                        <a:t>212.2MB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CCFE6"/>
                    </a:solidFill>
                  </a:tcPr>
                </a:tc>
              </a:tr>
            </a:tbl>
          </a:graphicData>
        </a:graphic>
      </p:graphicFrame>
      <p:pic>
        <p:nvPicPr>
          <p:cNvPr id="21706" name="Picture 202" descr="Firefox_Screenshot_2019-08-20T13-38-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2292350"/>
            <a:ext cx="5875337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Monitoring activity &amp; Volume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158038" cy="4525963"/>
          </a:xfrm>
        </p:spPr>
        <p:txBody>
          <a:bodyPr/>
          <a:lstStyle/>
          <a:p>
            <a:r>
              <a:rPr lang="fr-FR" sz="2800" smtClean="0"/>
              <a:t>WIS 24h cache : </a:t>
            </a:r>
            <a:r>
              <a:rPr lang="fr-FR" sz="2800" smtClean="0">
                <a:solidFill>
                  <a:srgbClr val="0033CC"/>
                </a:solidFill>
              </a:rPr>
              <a:t>7.9 GB</a:t>
            </a:r>
          </a:p>
          <a:p>
            <a:r>
              <a:rPr lang="fr-FR" sz="2800" smtClean="0"/>
              <a:t>WIS GISC Toulouse 24 cache : </a:t>
            </a:r>
            <a:r>
              <a:rPr lang="fr-FR" sz="2800" smtClean="0">
                <a:solidFill>
                  <a:srgbClr val="0033CC"/>
                </a:solidFill>
              </a:rPr>
              <a:t>320 MB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Monitoring activity &amp; Volume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417638"/>
            <a:ext cx="5757863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4816475" y="4081463"/>
          <a:ext cx="4038600" cy="2212975"/>
        </p:xfrm>
        <a:graphic>
          <a:graphicData uri="http://schemas.openxmlformats.org/presentationml/2006/ole">
            <p:oleObj spid="_x0000_s26629" name="Graphique" r:id="rId4" imgW="4086301" imgH="2238300" progId="Excel.Chart.8">
              <p:embed/>
            </p:oleObj>
          </a:graphicData>
        </a:graphic>
      </p:graphicFrame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7435850" y="4471988"/>
            <a:ext cx="125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fr-FR" b="1">
                <a:solidFill>
                  <a:srgbClr val="3333CC"/>
                </a:solidFill>
              </a:rPr>
              <a:t>Year 2016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344988" y="2095500"/>
            <a:ext cx="125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33CC"/>
                </a:solidFill>
              </a:rPr>
              <a:t>Year 2019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Monitoring activity &amp; Volume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Main activity on DCPCs (~ 7000 clients), few clients on GISC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FR" smtClean="0"/>
              <a:t>Outlook</a:t>
            </a:r>
          </a:p>
        </p:txBody>
      </p:sp>
      <p:sp>
        <p:nvSpPr>
          <p:cNvPr id="2867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Main activities on WIS 2.0 and pub/sub solutions.</a:t>
            </a:r>
          </a:p>
          <a:p>
            <a:r>
              <a:rPr lang="fr-FR" smtClean="0"/>
              <a:t>Action on Openwis middleware upgrade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TT-GISC201</a:t>
            </a:r>
            <a:r>
              <a:rPr lang="en-US" altLang="ja-JP"/>
              <a:t>9 26-29 Aug. 2019 </a:t>
            </a:r>
            <a:r>
              <a:rPr lang="en-US"/>
              <a:t> p</a:t>
            </a:r>
            <a:fld id="{1E0FA397-D5B3-4B58-8452-FCA484EA63FB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2570</TotalTime>
  <Words>231</Words>
  <Application>Microsoft Office PowerPoint</Application>
  <PresentationFormat>Affichage à l'écran (4:3)</PresentationFormat>
  <Paragraphs>82</Paragraphs>
  <Slides>13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4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22" baseType="lpstr">
      <vt:lpstr>Calibri</vt:lpstr>
      <vt:lpstr>Arial</vt:lpstr>
      <vt:lpstr>ＭＳ Ｐゴシック</vt:lpstr>
      <vt:lpstr>Liberation Sans</vt:lpstr>
      <vt:lpstr>TT-GISC2017-presentationXX-template</vt:lpstr>
      <vt:lpstr>TT-GISC2017-presentationXX-template</vt:lpstr>
      <vt:lpstr>TT-GISC2017-presentationXX-template</vt:lpstr>
      <vt:lpstr>TT-GISC2017-presentationXX-template</vt:lpstr>
      <vt:lpstr>Graphique Microsoft Office Excel</vt:lpstr>
      <vt:lpstr>GISC Toulouse status</vt:lpstr>
      <vt:lpstr>Area of Responsability - NC</vt:lpstr>
      <vt:lpstr>Area of Responsability - DCPC</vt:lpstr>
      <vt:lpstr>Harvesting sets</vt:lpstr>
      <vt:lpstr>Operational issues</vt:lpstr>
      <vt:lpstr>GISC Backup activities</vt:lpstr>
      <vt:lpstr>Monitoring activity &amp; Volume</vt:lpstr>
      <vt:lpstr>Monitoring activity &amp; Volume</vt:lpstr>
      <vt:lpstr>Monitoring activity &amp; Volume</vt:lpstr>
      <vt:lpstr>Monitoring activity &amp; Volume</vt:lpstr>
      <vt:lpstr>Monitoring activity &amp; Volume</vt:lpstr>
      <vt:lpstr>Outlook</vt:lpstr>
      <vt:lpstr>Diapositive 13</vt:lpstr>
    </vt:vector>
  </TitlesOfParts>
  <Company>Deutscher Wetterdienst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benjamin.saclier</cp:lastModifiedBy>
  <cp:revision>77</cp:revision>
  <dcterms:created xsi:type="dcterms:W3CDTF">2017-11-13T09:50:18Z</dcterms:created>
  <dcterms:modified xsi:type="dcterms:W3CDTF">2019-08-20T15:12:41Z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  <property fmtid="{D5CDD505-2E9C-101B-9397-08002B2CF9AE}" pid="3" name="TNA">
    <vt:lpwstr>Not of potential interest</vt:lpwstr>
  </property>
  <property fmtid="{D5CDD505-2E9C-101B-9397-08002B2CF9AE}" pid="4" name="ReviewDate">
    <vt:lpwstr/>
  </property>
</Properties>
</file>