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4"/>
  </p:notesMasterIdLst>
  <p:sldIdLst>
    <p:sldId id="256" r:id="rId6"/>
    <p:sldId id="264" r:id="rId7"/>
    <p:sldId id="272" r:id="rId8"/>
    <p:sldId id="266" r:id="rId9"/>
    <p:sldId id="267" r:id="rId10"/>
    <p:sldId id="269" r:id="rId11"/>
    <p:sldId id="271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E97"/>
    <a:srgbClr val="0420AC"/>
    <a:srgbClr val="0313AD"/>
    <a:srgbClr val="0416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224" autoAdjust="0"/>
  </p:normalViewPr>
  <p:slideViewPr>
    <p:cSldViewPr snapToGrid="0" snapToObjects="1">
      <p:cViewPr varScale="1">
        <p:scale>
          <a:sx n="114" d="100"/>
          <a:sy n="114" d="100"/>
        </p:scale>
        <p:origin x="152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14/08/2019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GISC Exeter</a:t>
            </a:r>
          </a:p>
          <a:p>
            <a:r>
              <a:rPr lang="en-US" sz="4800" i="1" dirty="0">
                <a:solidFill>
                  <a:srgbClr val="000090"/>
                </a:solidFill>
              </a:rPr>
              <a:t>Mark Francis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200073" y="4638662"/>
            <a:ext cx="3752858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200000"/>
              </a:lnSpc>
            </a:pPr>
            <a:r>
              <a:rPr lang="fr-CH" sz="1600" dirty="0">
                <a:solidFill>
                  <a:srgbClr val="192E97"/>
                </a:solidFill>
              </a:rPr>
              <a:t>CBS ET-WISC/TT-GISC 2019</a:t>
            </a:r>
          </a:p>
          <a:p>
            <a:r>
              <a:rPr lang="fr-CH" sz="1600" dirty="0">
                <a:solidFill>
                  <a:srgbClr val="192E97"/>
                </a:solidFill>
              </a:rPr>
              <a:t>Offenbach, Germany, 26-29 August 2019</a:t>
            </a:r>
            <a:endParaRPr lang="en-US" sz="1600" dirty="0">
              <a:solidFill>
                <a:srgbClr val="192E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Area of responsibility - DCPCs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600" kern="0" dirty="0">
                <a:solidFill>
                  <a:srgbClr val="000000"/>
                </a:solidFill>
              </a:rPr>
              <a:t> </a:t>
            </a:r>
            <a:r>
              <a:rPr lang="en-GB" sz="1800" kern="0" dirty="0">
                <a:solidFill>
                  <a:srgbClr val="000000"/>
                </a:solidFill>
              </a:rPr>
              <a:t>European Centre for Medium-range Weather Forecasting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Global Climate Observing System - Lead Centre for Antarctica (BAS   Cambridge)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Global Production Centre/Long-Range Forecasting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Marine Observations Centre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MEDARE, Spain (backup)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Regional Specialised Meteorological Centre - Geographical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Specialised Ocean/Wave Centre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Volcanic Ash Advisory Centre (London)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World Area Forecast Centre (London)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374674" y="6400799"/>
            <a:ext cx="2312126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</a:t>
            </a:r>
            <a:fld id="{9259AF2F-52C6-9B46-B8B2-0579234AE62E}" type="slidenum">
              <a:rPr lang="en-US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Area of responsibility - NCs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National Met Centres: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Iceland, Ireland, Netherlands, United Republic of Tanzania (moving to GISC Pretoria)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Denmark (backup), Luxembourg (backup), Spain (backup)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WSO: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Ascension Island, Bermuda, Gibraltar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</a:rPr>
              <a:t> Pitcairn Island, St Helena Island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226629" y="6400799"/>
            <a:ext cx="2460171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p3</a:t>
            </a:r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Operational </a:t>
            </a:r>
            <a:r>
              <a:rPr lang="de-DE" dirty="0" err="1"/>
              <a:t>Issues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Major outage of Exeter GISC production system requiring rebuild of environment in May &amp; June 2018.</a:t>
            </a:r>
          </a:p>
          <a:p>
            <a:endParaRPr lang="de-DE" sz="2400" dirty="0"/>
          </a:p>
          <a:p>
            <a:r>
              <a:rPr lang="de-DE" sz="2400" dirty="0"/>
              <a:t>Upgrade of the WMO message switch system postponed and now scheduled for early 2020.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287589" y="6400799"/>
            <a:ext cx="2399211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p4</a:t>
            </a:r>
          </a:p>
        </p:txBody>
      </p:sp>
    </p:spTree>
    <p:extLst>
      <p:ext uri="{BB962C8B-B14F-4D97-AF65-F5344CB8AC3E}">
        <p14:creationId xmlns:p14="http://schemas.microsoft.com/office/powerpoint/2010/main" val="584141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Backup	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 </a:t>
            </a:r>
            <a:r>
              <a:rPr lang="en-GB" sz="2400" kern="0" dirty="0">
                <a:solidFill>
                  <a:srgbClr val="000000"/>
                </a:solidFill>
              </a:rPr>
              <a:t>Functional backup arrangement with GISC Toulouse.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GB" sz="2400" kern="0" dirty="0">
              <a:solidFill>
                <a:srgbClr val="000000"/>
              </a:solidFill>
            </a:endParaRPr>
          </a:p>
          <a:p>
            <a:pPr marL="400050" lvl="1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GB" sz="2400" kern="0" dirty="0">
                <a:solidFill>
                  <a:srgbClr val="000000"/>
                </a:solidFill>
              </a:rPr>
              <a:t>  NCs and DCPCs in the Met Office and Météo-France areas of responsibility are implementing backup connections to their backup GISC to ensure continuity of global data exchange.</a:t>
            </a:r>
            <a:endParaRPr lang="en-US" sz="2400" kern="0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113417" y="6400799"/>
            <a:ext cx="2573383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454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Traffic Size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154546"/>
            <a:ext cx="8229600" cy="4971618"/>
          </a:xfrm>
        </p:spPr>
        <p:txBody>
          <a:bodyPr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en-GB" sz="2400" kern="0" dirty="0">
                <a:solidFill>
                  <a:srgbClr val="000000"/>
                </a:solidFill>
              </a:rPr>
              <a:t>Daily traffic statistics: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kern="0" dirty="0">
                <a:solidFill>
                  <a:srgbClr val="000000"/>
                </a:solidFill>
              </a:rPr>
              <a:t>Ingesting 9.7GBytes of Essential data into 24hr Cache.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GB" sz="1400" kern="0" dirty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400" kern="0" dirty="0">
                <a:solidFill>
                  <a:srgbClr val="000000"/>
                </a:solidFill>
              </a:rPr>
              <a:t>Metadata catalogue contains 98,453 records.</a:t>
            </a:r>
          </a:p>
          <a:p>
            <a:pPr lvl="0">
              <a:buFont typeface="Arial" pitchFamily="34" charset="0"/>
              <a:buChar char="•"/>
              <a:defRPr/>
            </a:pPr>
            <a:endParaRPr lang="en-GB" sz="1400" kern="0" dirty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400" kern="0" dirty="0">
                <a:solidFill>
                  <a:srgbClr val="000000"/>
                </a:solidFill>
              </a:rPr>
              <a:t>Daily catalogue synchronisation with GISCs &amp; DCPCs: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kern="0" dirty="0">
                <a:solidFill>
                  <a:srgbClr val="000000"/>
                </a:solidFill>
              </a:rPr>
              <a:t>Beijing, Brasilia, ECMWF, Jeddah, Melbourne, Moscow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kern="0" dirty="0">
                <a:solidFill>
                  <a:srgbClr val="000000"/>
                </a:solidFill>
              </a:rPr>
              <a:t>Offenbach, Seoul, Tehran, Tokyo, Toulouse and Washington.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sz="1400" kern="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kern="0" dirty="0">
                <a:solidFill>
                  <a:srgbClr val="000000"/>
                </a:solidFill>
              </a:rPr>
              <a:t>13 registered users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035040" y="6400799"/>
            <a:ext cx="2651760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92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Changes / Updates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 </a:t>
            </a:r>
          </a:p>
          <a:p>
            <a:pPr marL="0" lvl="0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GB" sz="2400" kern="0" dirty="0">
                <a:solidFill>
                  <a:srgbClr val="000000"/>
                </a:solidFill>
              </a:rPr>
              <a:t>  Met Office working on enhancing the data delivery capability of its GISC solution.</a:t>
            </a:r>
          </a:p>
          <a:p>
            <a:pPr marL="0" lvl="0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GB" sz="24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GB" sz="24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GB" sz="2400" kern="0" dirty="0">
                <a:solidFill>
                  <a:srgbClr val="000000"/>
                </a:solidFill>
              </a:rPr>
              <a:t>  </a:t>
            </a:r>
            <a:r>
              <a:rPr lang="en-GB" sz="2400" kern="0" dirty="0" err="1">
                <a:solidFill>
                  <a:srgbClr val="000000"/>
                </a:solidFill>
              </a:rPr>
              <a:t>OpenWIS</a:t>
            </a:r>
            <a:r>
              <a:rPr lang="en-GB" sz="2400" kern="0" dirty="0">
                <a:solidFill>
                  <a:srgbClr val="000000"/>
                </a:solidFill>
              </a:rPr>
              <a:t> Association approved the roadmap for </a:t>
            </a:r>
            <a:r>
              <a:rPr lang="en-GB" sz="2400" kern="0" dirty="0" err="1">
                <a:solidFill>
                  <a:srgbClr val="000000"/>
                </a:solidFill>
              </a:rPr>
              <a:t>OpenWIS</a:t>
            </a:r>
            <a:r>
              <a:rPr lang="en-GB" sz="2400" kern="0" dirty="0">
                <a:solidFill>
                  <a:srgbClr val="000000"/>
                </a:solidFill>
              </a:rPr>
              <a:t> Core and have agreed t</a:t>
            </a:r>
            <a:r>
              <a:rPr lang="en-GB" sz="2400" kern="0" dirty="0"/>
              <a:t>o focus efforts on WIS 2.0.</a:t>
            </a:r>
          </a:p>
          <a:p>
            <a:pPr marL="457200" lvl="1" indent="0">
              <a:buNone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000206" y="6400799"/>
            <a:ext cx="2686594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55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209211" y="6355442"/>
            <a:ext cx="2477589" cy="365125"/>
          </a:xfrm>
        </p:spPr>
        <p:txBody>
          <a:bodyPr/>
          <a:lstStyle/>
          <a:p>
            <a:r>
              <a:rPr lang="en-US" dirty="0"/>
              <a:t>TT-GISC201</a:t>
            </a:r>
            <a:r>
              <a:rPr lang="en-US" altLang="ja-JP" dirty="0"/>
              <a:t>9 26-29 Aug. 2019 </a:t>
            </a:r>
            <a:r>
              <a:rPr lang="en-US" dirty="0"/>
              <a:t> p</a:t>
            </a:r>
            <a:fld id="{9259AF2F-52C6-9B46-B8B2-0579234AE62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dc24146e563e1b8a20e3951675143f64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ff342123dd615bb7d160ec6e7b3e2094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DF6B6F7B-7736-43C5-9C8E-3F4237E963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1111</TotalTime>
  <Words>356</Words>
  <Application>Microsoft Office PowerPoint</Application>
  <PresentationFormat>On-screen Show (4:3)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TT-GISC2017-presentationXX-template</vt:lpstr>
      <vt:lpstr>PowerPoint Presentation</vt:lpstr>
      <vt:lpstr>Area of responsibility - DCPCs</vt:lpstr>
      <vt:lpstr>Area of responsibility - NCs</vt:lpstr>
      <vt:lpstr>Operational Issues</vt:lpstr>
      <vt:lpstr>Backup </vt:lpstr>
      <vt:lpstr>Traffic Size</vt:lpstr>
      <vt:lpstr>Changes / Updates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Francis, Mark</cp:lastModifiedBy>
  <cp:revision>7</cp:revision>
  <dcterms:created xsi:type="dcterms:W3CDTF">2017-11-13T09:50:18Z</dcterms:created>
  <dcterms:modified xsi:type="dcterms:W3CDTF">2019-08-15T07:00:20Z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  <property fmtid="{D5CDD505-2E9C-101B-9397-08002B2CF9AE}" pid="3" name="AuthorIds_UIVersion_2560">
    <vt:lpwstr>15</vt:lpwstr>
  </property>
</Properties>
</file>