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  <p:sldMasterId id="2147483744" r:id="rId2"/>
    <p:sldMasterId id="2147483748" r:id="rId3"/>
  </p:sldMasterIdLst>
  <p:notesMasterIdLst>
    <p:notesMasterId r:id="rId29"/>
  </p:notesMasterIdLst>
  <p:handoutMasterIdLst>
    <p:handoutMasterId r:id="rId30"/>
  </p:handoutMasterIdLst>
  <p:sldIdLst>
    <p:sldId id="452" r:id="rId4"/>
    <p:sldId id="413" r:id="rId5"/>
    <p:sldId id="453" r:id="rId6"/>
    <p:sldId id="454" r:id="rId7"/>
    <p:sldId id="455" r:id="rId8"/>
    <p:sldId id="465" r:id="rId9"/>
    <p:sldId id="456" r:id="rId10"/>
    <p:sldId id="457" r:id="rId11"/>
    <p:sldId id="466" r:id="rId12"/>
    <p:sldId id="468" r:id="rId13"/>
    <p:sldId id="479" r:id="rId14"/>
    <p:sldId id="474" r:id="rId15"/>
    <p:sldId id="467" r:id="rId16"/>
    <p:sldId id="480" r:id="rId17"/>
    <p:sldId id="475" r:id="rId18"/>
    <p:sldId id="461" r:id="rId19"/>
    <p:sldId id="476" r:id="rId20"/>
    <p:sldId id="463" r:id="rId21"/>
    <p:sldId id="477" r:id="rId22"/>
    <p:sldId id="464" r:id="rId23"/>
    <p:sldId id="458" r:id="rId24"/>
    <p:sldId id="478" r:id="rId25"/>
    <p:sldId id="460" r:id="rId26"/>
    <p:sldId id="319" r:id="rId27"/>
    <p:sldId id="385" r:id="rId28"/>
  </p:sldIdLst>
  <p:sldSz cx="9144000" cy="6858000" type="screen4x3"/>
  <p:notesSz cx="6858000" cy="9872663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9">
          <p15:clr>
            <a:srgbClr val="A4A3A4"/>
          </p15:clr>
        </p15:guide>
        <p15:guide id="2" orient="horz" pos="3929">
          <p15:clr>
            <a:srgbClr val="A4A3A4"/>
          </p15:clr>
        </p15:guide>
        <p15:guide id="3" orient="horz" pos="4292">
          <p15:clr>
            <a:srgbClr val="A4A3A4"/>
          </p15:clr>
        </p15:guide>
        <p15:guide id="4" orient="horz" pos="981">
          <p15:clr>
            <a:srgbClr val="A4A3A4"/>
          </p15:clr>
        </p15:guide>
        <p15:guide id="5" orient="horz" pos="4065">
          <p15:clr>
            <a:srgbClr val="A4A3A4"/>
          </p15:clr>
        </p15:guide>
        <p15:guide id="6" orient="horz" pos="1344">
          <p15:clr>
            <a:srgbClr val="A4A3A4"/>
          </p15:clr>
        </p15:guide>
        <p15:guide id="7" orient="horz" pos="572">
          <p15:clr>
            <a:srgbClr val="A4A3A4"/>
          </p15:clr>
        </p15:guide>
        <p15:guide id="8" orient="horz" pos="799">
          <p15:clr>
            <a:srgbClr val="A4A3A4"/>
          </p15:clr>
        </p15:guide>
        <p15:guide id="9" pos="2880">
          <p15:clr>
            <a:srgbClr val="A4A3A4"/>
          </p15:clr>
        </p15:guide>
        <p15:guide id="10" pos="249">
          <p15:clr>
            <a:srgbClr val="A4A3A4"/>
          </p15:clr>
        </p15:guide>
        <p15:guide id="11" pos="5602">
          <p15:clr>
            <a:srgbClr val="A4A3A4"/>
          </p15:clr>
        </p15:guide>
        <p15:guide id="12" pos="158">
          <p15:clr>
            <a:srgbClr val="A4A3A4"/>
          </p15:clr>
        </p15:guide>
        <p15:guide id="13" pos="551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>
          <p15:clr>
            <a:srgbClr val="A4A3A4"/>
          </p15:clr>
        </p15:guide>
        <p15:guide id="2" pos="216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D2E1F5"/>
    <a:srgbClr val="808080"/>
    <a:srgbClr val="C0C0C0"/>
    <a:srgbClr val="5A5A5A"/>
    <a:srgbClr val="96B9DC"/>
    <a:srgbClr val="2D4B9B"/>
    <a:srgbClr val="090D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76" autoAdjust="0"/>
    <p:restoredTop sz="93387" autoAdjust="0"/>
  </p:normalViewPr>
  <p:slideViewPr>
    <p:cSldViewPr>
      <p:cViewPr varScale="1">
        <p:scale>
          <a:sx n="83" d="100"/>
          <a:sy n="83" d="100"/>
        </p:scale>
        <p:origin x="1526" y="72"/>
      </p:cViewPr>
      <p:guideLst>
        <p:guide orient="horz" pos="119"/>
        <p:guide orient="horz" pos="3929"/>
        <p:guide orient="horz" pos="4292"/>
        <p:guide orient="horz" pos="981"/>
        <p:guide orient="horz" pos="4065"/>
        <p:guide orient="horz" pos="1344"/>
        <p:guide orient="horz" pos="572"/>
        <p:guide orient="horz" pos="799"/>
        <p:guide pos="2880"/>
        <p:guide pos="249"/>
        <p:guide pos="5602"/>
        <p:guide pos="158"/>
        <p:guide pos="55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731" y="-96"/>
      </p:cViewPr>
      <p:guideLst>
        <p:guide orient="horz" pos="3110"/>
        <p:guide pos="216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>
            <a:lvl1pPr defTabSz="918201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3025" y="0"/>
            <a:ext cx="2973388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>
            <a:lvl1pPr algn="r" defTabSz="918201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80538"/>
            <a:ext cx="2973388" cy="49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b" anchorCtr="0" compatLnSpc="1">
            <a:prstTxWarp prst="textNoShape">
              <a:avLst/>
            </a:prstTxWarp>
          </a:bodyPr>
          <a:lstStyle>
            <a:lvl1pPr defTabSz="918201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3025" y="9380538"/>
            <a:ext cx="2973388" cy="49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b" anchorCtr="0" compatLnSpc="1">
            <a:prstTxWarp prst="textNoShape">
              <a:avLst/>
            </a:prstTxWarp>
          </a:bodyPr>
          <a:lstStyle>
            <a:lvl1pPr algn="r" defTabSz="917575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7775EBF0-F9A3-4D9A-926B-DE7C12C353F9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274611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>
            <a:lvl1pPr defTabSz="918201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4515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33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>
            <a:lvl1pPr algn="r" defTabSz="918201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4516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06475" y="774700"/>
            <a:ext cx="4846638" cy="36353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4517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5988" y="4719638"/>
            <a:ext cx="5026025" cy="441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/>
              <a:t>Klicken Sie, um die Formate des Vorlagentextes zu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4518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1488"/>
            <a:ext cx="2973388" cy="54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b" anchorCtr="0" compatLnSpc="1">
            <a:prstTxWarp prst="textNoShape">
              <a:avLst/>
            </a:prstTxWarp>
          </a:bodyPr>
          <a:lstStyle>
            <a:lvl1pPr defTabSz="918201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4519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361488"/>
            <a:ext cx="2973387" cy="54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826" tIns="45914" rIns="91826" bIns="45914" numCol="1" anchor="b" anchorCtr="0" compatLnSpc="1">
            <a:prstTxWarp prst="textNoShape">
              <a:avLst/>
            </a:prstTxWarp>
          </a:bodyPr>
          <a:lstStyle>
            <a:lvl1pPr algn="r" defTabSz="917575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A585645F-9FB7-4DA6-A535-DDEBBD0687D6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132651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6705810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7575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7575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7575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7575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7575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5D93769-1AD5-4A7A-B03F-8B3CB52AA4B1}" type="slidenum">
              <a:rPr lang="de-DE" altLang="de-DE" smtClean="0">
                <a:latin typeface="Times New Roman" pitchFamily="18" charset="0"/>
              </a:rPr>
              <a:pPr/>
              <a:t>3</a:t>
            </a:fld>
            <a:endParaRPr lang="de-DE" altLang="de-DE">
              <a:latin typeface="Times New Roman" pitchFamily="18" charset="0"/>
            </a:endParaRPr>
          </a:p>
        </p:txBody>
      </p:sp>
      <p:sp>
        <p:nvSpPr>
          <p:cNvPr id="113667" name="Rectangle 20"/>
          <p:cNvSpPr txBox="1">
            <a:spLocks noGrp="1" noChangeArrowheads="1"/>
          </p:cNvSpPr>
          <p:nvPr/>
        </p:nvSpPr>
        <p:spPr bwMode="auto">
          <a:xfrm>
            <a:off x="3883025" y="9361488"/>
            <a:ext cx="29511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5385" tIns="47693" rIns="95385" bIns="47693" anchor="b"/>
          <a:lstStyle>
            <a:lvl1pPr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B8BD1CE8-321F-44AB-9711-CE209B5D8587}" type="slidenum">
              <a:rPr lang="de-DE" altLang="de-DE" sz="14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  <a:cs typeface="Lucida Sans Unicode" pitchFamily="34" charset="0"/>
              </a:rPr>
              <a:pPr algn="r">
                <a:buSzPct val="100000"/>
              </a:pPr>
              <a:t>3</a:t>
            </a:fld>
            <a:endParaRPr lang="de-DE" altLang="de-DE" sz="1400">
              <a:solidFill>
                <a:srgbClr val="000000"/>
              </a:solidFill>
              <a:latin typeface="Times New Roman" pitchFamily="18" charset="0"/>
              <a:ea typeface="Microsoft YaHei" pitchFamily="34" charset="-122"/>
              <a:cs typeface="Lucida Sans Unicode" pitchFamily="34" charset="0"/>
            </a:endParaRPr>
          </a:p>
        </p:txBody>
      </p:sp>
      <p:sp>
        <p:nvSpPr>
          <p:cNvPr id="113668" name="Text Box 1"/>
          <p:cNvSpPr txBox="1">
            <a:spLocks noChangeArrowheads="1"/>
          </p:cNvSpPr>
          <p:nvPr/>
        </p:nvSpPr>
        <p:spPr bwMode="auto">
          <a:xfrm>
            <a:off x="3883025" y="9361488"/>
            <a:ext cx="2959100" cy="52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5385" tIns="47693" rIns="95385" bIns="47693" anchor="b"/>
          <a:lstStyle>
            <a:lvl1pPr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49793882-E3F2-48DF-8ADA-CC34E26D7F09}" type="slidenum">
              <a:rPr lang="de-DE" altLang="de-DE" sz="14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algn="r">
                <a:buSzPct val="100000"/>
              </a:pPr>
              <a:t>3</a:t>
            </a:fld>
            <a:endParaRPr lang="de-DE" altLang="de-DE" sz="1400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11366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988" y="4719638"/>
            <a:ext cx="5014912" cy="4400550"/>
          </a:xfrm>
          <a:noFill/>
        </p:spPr>
        <p:txBody>
          <a:bodyPr wrap="none" lIns="95385" tIns="47693" rIns="95385" bIns="47693" anchor="ctr"/>
          <a:lstStyle/>
          <a:p>
            <a:r>
              <a:rPr lang="en-US" altLang="de-DE"/>
              <a:t>Data Bulletins without knowing exactly whats inside</a:t>
            </a:r>
          </a:p>
        </p:txBody>
      </p:sp>
    </p:spTree>
    <p:extLst>
      <p:ext uri="{BB962C8B-B14F-4D97-AF65-F5344CB8AC3E}">
        <p14:creationId xmlns:p14="http://schemas.microsoft.com/office/powerpoint/2010/main" val="1994432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7575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7575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7575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7575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7575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E5C880A7-1E43-4C6F-8D26-CC58AD7359A2}" type="slidenum">
              <a:rPr lang="de-DE" altLang="de-DE" smtClean="0">
                <a:latin typeface="Times New Roman" pitchFamily="18" charset="0"/>
              </a:rPr>
              <a:pPr/>
              <a:t>4</a:t>
            </a:fld>
            <a:endParaRPr lang="de-DE" altLang="de-DE">
              <a:latin typeface="Times New Roman" pitchFamily="18" charset="0"/>
            </a:endParaRPr>
          </a:p>
        </p:txBody>
      </p:sp>
      <p:sp>
        <p:nvSpPr>
          <p:cNvPr id="117763" name="Rectangle 20"/>
          <p:cNvSpPr txBox="1">
            <a:spLocks noGrp="1" noChangeArrowheads="1"/>
          </p:cNvSpPr>
          <p:nvPr/>
        </p:nvSpPr>
        <p:spPr bwMode="auto">
          <a:xfrm>
            <a:off x="3883025" y="9361488"/>
            <a:ext cx="29511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5385" tIns="47693" rIns="95385" bIns="47693" anchor="b"/>
          <a:lstStyle>
            <a:lvl1pPr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63C40A39-9940-4B7A-AA89-67B52D53F7D6}" type="slidenum">
              <a:rPr lang="de-DE" altLang="de-DE" sz="14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  <a:cs typeface="Lucida Sans Unicode" pitchFamily="34" charset="0"/>
              </a:rPr>
              <a:pPr algn="r">
                <a:buSzPct val="100000"/>
              </a:pPr>
              <a:t>4</a:t>
            </a:fld>
            <a:endParaRPr lang="de-DE" altLang="de-DE" sz="1400">
              <a:solidFill>
                <a:srgbClr val="000000"/>
              </a:solidFill>
              <a:latin typeface="Times New Roman" pitchFamily="18" charset="0"/>
              <a:ea typeface="Microsoft YaHei" pitchFamily="34" charset="-122"/>
              <a:cs typeface="Lucida Sans Unicode" pitchFamily="34" charset="0"/>
            </a:endParaRPr>
          </a:p>
        </p:txBody>
      </p:sp>
      <p:sp>
        <p:nvSpPr>
          <p:cNvPr id="117764" name="Text Box 1"/>
          <p:cNvSpPr txBox="1">
            <a:spLocks noChangeArrowheads="1"/>
          </p:cNvSpPr>
          <p:nvPr/>
        </p:nvSpPr>
        <p:spPr bwMode="auto">
          <a:xfrm>
            <a:off x="3883025" y="9361488"/>
            <a:ext cx="2959100" cy="52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5385" tIns="47693" rIns="95385" bIns="47693" anchor="b"/>
          <a:lstStyle>
            <a:lvl1pPr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E53158C0-D4D1-414C-BB7B-C73FEDA22344}" type="slidenum">
              <a:rPr lang="de-DE" altLang="de-DE" sz="14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algn="r">
                <a:buSzPct val="100000"/>
              </a:pPr>
              <a:t>4</a:t>
            </a:fld>
            <a:endParaRPr lang="de-DE" altLang="de-DE" sz="1400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1177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0125" y="769938"/>
            <a:ext cx="4840288" cy="3630612"/>
          </a:xfrm>
          <a:ln/>
        </p:spPr>
      </p:sp>
      <p:sp>
        <p:nvSpPr>
          <p:cNvPr id="1177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988" y="4719638"/>
            <a:ext cx="5014912" cy="4400550"/>
          </a:xfrm>
          <a:noFill/>
        </p:spPr>
        <p:txBody>
          <a:bodyPr wrap="none" lIns="95385" tIns="47693" rIns="95385" bIns="47693" anchor="ctr"/>
          <a:lstStyle/>
          <a:p>
            <a:r>
              <a:rPr lang="en-US" altLang="de-DE"/>
              <a:t>Major Benefit: Description of the Data</a:t>
            </a:r>
          </a:p>
          <a:p>
            <a:r>
              <a:rPr lang="en-US" altLang="de-DE"/>
              <a:t>Originator</a:t>
            </a:r>
          </a:p>
          <a:p>
            <a:r>
              <a:rPr lang="en-US" altLang="de-DE"/>
              <a:t>Content</a:t>
            </a:r>
          </a:p>
          <a:p>
            <a:r>
              <a:rPr lang="en-US" altLang="de-DE"/>
              <a:t>Searchable</a:t>
            </a:r>
          </a:p>
        </p:txBody>
      </p:sp>
    </p:spTree>
    <p:extLst>
      <p:ext uri="{BB962C8B-B14F-4D97-AF65-F5344CB8AC3E}">
        <p14:creationId xmlns:p14="http://schemas.microsoft.com/office/powerpoint/2010/main" val="2661755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71016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  <p:sp>
        <p:nvSpPr>
          <p:cNvPr id="117764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7575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917575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7575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7575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7575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32DF68D-537F-409A-B482-1EDC3B938D25}" type="slidenum">
              <a:rPr lang="de-DE" altLang="de-DE" smtClean="0">
                <a:latin typeface="Times New Roman" pitchFamily="18" charset="0"/>
              </a:rPr>
              <a:pPr/>
              <a:t>24</a:t>
            </a:fld>
            <a:endParaRPr lang="de-DE" altLang="de-DE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5184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8063" y="774700"/>
            <a:ext cx="4843462" cy="3632200"/>
          </a:xfrm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1907" tIns="45954" rIns="91907" bIns="45954"/>
          <a:lstStyle/>
          <a:p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660323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5" name="Picture 4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Home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69850"/>
            <a:ext cx="6477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5440363"/>
            <a:ext cx="8207375" cy="898525"/>
          </a:xfrm>
        </p:spPr>
        <p:txBody>
          <a:bodyPr anchorCtr="1"/>
          <a:lstStyle>
            <a:lvl1pPr algn="ctr">
              <a:defRPr sz="3600"/>
            </a:lvl1pPr>
          </a:lstStyle>
          <a:p>
            <a:pPr lvl="0"/>
            <a:r>
              <a:rPr lang="de-DE" noProof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275296269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f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Hom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69850"/>
            <a:ext cx="6477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7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AF0D7-889A-43D4-8204-1C661B5B8C1E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027117194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6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5ADBD-5B96-4960-A852-375E98DBA0C7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56632305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"/>
              <a:defRPr/>
            </a:lvl1pPr>
            <a:lvl2pPr marL="692150" indent="-260350">
              <a:buFont typeface="Wingdings" pitchFamily="2" charset="2"/>
              <a:buChar char=""/>
              <a:defRPr/>
            </a:lvl2pPr>
            <a:lvl3pPr marL="1143000" indent="-228600">
              <a:buFont typeface="Wingdings" pitchFamily="2" charset="2"/>
              <a:buChar char=""/>
              <a:defRPr/>
            </a:lvl3pPr>
            <a:lvl4pPr marL="1600200" indent="-228600">
              <a:buFont typeface="Wingdings" pitchFamily="2" charset="2"/>
              <a:buChar char=""/>
              <a:defRPr/>
            </a:lvl4pPr>
            <a:lvl5pPr marL="2057400" indent="-228600">
              <a:buFont typeface="Wingdings" pitchFamily="2" charset="2"/>
              <a:buChar char=""/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6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F94DD-EF8F-41E2-AD0E-0EEAB8259374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294178629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4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7CDF0-F85A-421A-BEA0-A943B33E3D88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11511483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01984735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52425" indent="-352425">
              <a:buFont typeface="Wingdings" pitchFamily="2" charset="2"/>
              <a:buChar char="n"/>
              <a:defRPr/>
            </a:lvl1pPr>
            <a:lvl2pPr marL="692150" indent="-260350">
              <a:buFont typeface="Wingdings" pitchFamily="2" charset="2"/>
              <a:buChar char="n"/>
              <a:defRPr/>
            </a:lvl2pPr>
            <a:lvl3pPr marL="1143000" indent="-228600">
              <a:buFont typeface="Wingdings" pitchFamily="2" charset="2"/>
              <a:buChar char="n"/>
              <a:defRPr/>
            </a:lvl3pPr>
            <a:lvl4pPr marL="1600200" indent="-228600">
              <a:buFont typeface="Wingdings" pitchFamily="2" charset="2"/>
              <a:buChar char="n"/>
              <a:defRPr/>
            </a:lvl4pPr>
            <a:lvl5pPr marL="2057400" indent="-228600">
              <a:buFont typeface="Wingdings" pitchFamily="2" charset="2"/>
              <a:buChar char="n"/>
              <a:defRPr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5C1F0-852C-4D49-A33B-62DC3DCA4C56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73299004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 Kästch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lang="de-DE" smtClean="0"/>
            </a:lvl1pPr>
            <a:lvl2pPr>
              <a:defRPr lang="de-DE" smtClean="0"/>
            </a:lvl2pPr>
            <a:lvl3pPr>
              <a:defRPr lang="de-DE" smtClean="0"/>
            </a:lvl3pPr>
            <a:lvl4pPr>
              <a:defRPr lang="de-DE" smtClean="0"/>
            </a:lvl4pPr>
            <a:lvl5pPr>
              <a:defRPr lang="de-DE"/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523D0-2F2F-4A14-A44E-ADBDFF3F5F11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507091019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Folienmasterformat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pic>
        <p:nvPicPr>
          <p:cNvPr id="1028" name="Picture 28" descr="Bundesadler_kleine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1030" name="Picture 28" descr="Bundesadler_kleiner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pPr>
              <a:defRPr/>
            </a:pPr>
            <a:fld id="{2D8C8BF8-1E2F-416E-82AA-C3C47525135F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  <p:pic>
        <p:nvPicPr>
          <p:cNvPr id="1035" name="Picture 4"/>
          <p:cNvPicPr>
            <a:picLocks noChangeAspect="1" noChangeArrowheads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5" descr="Home"/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69850"/>
            <a:ext cx="6477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37" r:id="rId1"/>
    <p:sldLayoutId id="2147484338" r:id="rId2"/>
    <p:sldLayoutId id="2147484339" r:id="rId3"/>
    <p:sldLayoutId id="2147484340" r:id="rId4"/>
    <p:sldLayoutId id="2147484341" r:id="rId5"/>
    <p:sldLayoutId id="2147484342" r:id="rId6"/>
  </p:sldLayoutIdLst>
  <p:transition>
    <p:fade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è"/>
        <a:defRPr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Folienmasterformat durch Klicken bearbeiten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pic>
        <p:nvPicPr>
          <p:cNvPr id="2052" name="Picture 28" descr="Bundesadler_klein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2054" name="Picture 28" descr="Bundesadler_kleiner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pPr>
              <a:defRPr/>
            </a:pPr>
            <a:fld id="{8CA1C1C7-4E64-4AD5-ABBB-662BB1AFEEC4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  <p:pic>
        <p:nvPicPr>
          <p:cNvPr id="2059" name="Picture 4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5" descr="Home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69850"/>
            <a:ext cx="6477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35" r:id="rId1"/>
  </p:sldLayoutIdLst>
  <p:transition>
    <p:fade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n"/>
        <a:defRPr lang="de-DE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5288" y="11969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Folienmasterformat durch Klicken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839913"/>
            <a:ext cx="8353425" cy="431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pic>
        <p:nvPicPr>
          <p:cNvPr id="3076" name="Picture 28" descr="Bundesadler_klein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Line 23"/>
          <p:cNvSpPr>
            <a:spLocks noChangeShapeType="1"/>
          </p:cNvSpPr>
          <p:nvPr userDrawn="1"/>
        </p:nvSpPr>
        <p:spPr bwMode="auto">
          <a:xfrm>
            <a:off x="244475" y="6351588"/>
            <a:ext cx="8613775" cy="0"/>
          </a:xfrm>
          <a:prstGeom prst="line">
            <a:avLst/>
          </a:prstGeom>
          <a:noFill/>
          <a:ln w="144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3078" name="Picture 28" descr="Bundesadler_kleiner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6405563"/>
            <a:ext cx="4460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2" descr="K:\Deutscher Wetterdienst\Corporate Design Aktuell\DWD-Logo-Komplett\20mm\RGB\Wortbildmarke mit Claim\bmp\Wortbildmarke-und-Claim-positiv-auf-weiss.bmp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475" y="188913"/>
            <a:ext cx="22955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Line 23"/>
          <p:cNvSpPr>
            <a:spLocks noChangeShapeType="1"/>
          </p:cNvSpPr>
          <p:nvPr userDrawn="1"/>
        </p:nvSpPr>
        <p:spPr bwMode="auto">
          <a:xfrm>
            <a:off x="244475" y="903288"/>
            <a:ext cx="8648700" cy="0"/>
          </a:xfrm>
          <a:prstGeom prst="line">
            <a:avLst/>
          </a:prstGeom>
          <a:noFill/>
          <a:ln w="28800">
            <a:solidFill>
              <a:srgbClr val="2D4B9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9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2000" y="6381750"/>
            <a:ext cx="3709988" cy="215900"/>
          </a:xfrm>
          <a:prstGeom prst="rect">
            <a:avLst/>
          </a:prstGeom>
          <a:ln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20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83575" y="6381750"/>
            <a:ext cx="465138" cy="215900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charset="0"/>
              </a:defRPr>
            </a:lvl1pPr>
          </a:lstStyle>
          <a:p>
            <a:pPr>
              <a:defRPr/>
            </a:pPr>
            <a:fld id="{BA224233-AFC1-475C-A77C-563E28F0968A}" type="slidenum">
              <a:rPr lang="de-DE" altLang="de-DE"/>
              <a:pPr>
                <a:defRPr/>
              </a:pPr>
              <a:t>‹#›</a:t>
            </a:fld>
            <a:endParaRPr lang="de-DE" altLang="de-DE"/>
          </a:p>
        </p:txBody>
      </p:sp>
      <p:pic>
        <p:nvPicPr>
          <p:cNvPr id="3083" name="Picture 4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936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5" descr="Home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69850"/>
            <a:ext cx="6477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36" r:id="rId1"/>
  </p:sldLayoutIdLst>
  <p:transition>
    <p:fade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accent1"/>
          </a:solidFill>
          <a:latin typeface="Arial" charset="0"/>
        </a:defRPr>
      </a:lvl9pPr>
    </p:titleStyle>
    <p:bodyStyle>
      <a:lvl1pPr marL="352425" indent="-352425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  <a:ea typeface="+mn-ea"/>
          <a:cs typeface="+mn-cs"/>
        </a:defRPr>
      </a:lvl1pPr>
      <a:lvl2pPr marL="692150" indent="-26035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40000"/>
        </a:spcBef>
        <a:spcAft>
          <a:spcPct val="0"/>
        </a:spcAft>
        <a:buClr>
          <a:schemeClr val="tx2"/>
        </a:buClr>
        <a:buFont typeface="Wingdings" pitchFamily="2" charset="2"/>
        <a:buChar char="l"/>
        <a:defRPr lang="de-DE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40000"/>
        </a:spcBef>
        <a:spcAft>
          <a:spcPct val="0"/>
        </a:spcAft>
        <a:buClr>
          <a:schemeClr val="accent1"/>
        </a:buClr>
        <a:buFont typeface="Wingdings" pitchFamily="2" charset="2"/>
        <a:buChar char="è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gisc.dwd.de/" TargetMode="External"/><Relationship Id="rId2" Type="http://schemas.openxmlformats.org/officeDocument/2006/relationships/hyperlink" Target="http://www.ngdc.noaa.gov/metadata/published/xsl/wmoRubricReport.xs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wmo-im/wmcp" TargetMode="External"/><Relationship Id="rId2" Type="http://schemas.openxmlformats.org/officeDocument/2006/relationships/hyperlink" Target="https://github.com/wmo-im/wmcp-docs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iswiki.wmo.int/tiki-index.php?page=WmoCoreMetadata&amp;structure=WIS+up" TargetMode="External"/><Relationship Id="rId2" Type="http://schemas.openxmlformats.org/officeDocument/2006/relationships/hyperlink" Target="https://library.wmo.int/doc_num.php?explnum_id=4004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://wis.wmo.int/2012/metadata/WMO_Core_Metadata_Profile_v1.3_Part_1.pdf" TargetMode="External"/><Relationship Id="rId7" Type="http://schemas.openxmlformats.org/officeDocument/2006/relationships/hyperlink" Target="https://github.com/wmo-im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ithub.com/OGCMetOceanDWG/wmo-cmp-ts" TargetMode="External"/><Relationship Id="rId5" Type="http://schemas.openxmlformats.org/officeDocument/2006/relationships/hyperlink" Target="https://library.wmo.int/doc_num.php?explnum_id=4004" TargetMode="External"/><Relationship Id="rId4" Type="http://schemas.openxmlformats.org/officeDocument/2006/relationships/hyperlink" Target="https://www.wmo.int/pages/prog/www/WIS/documents/Manual-on-WIS-en.pdf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wis@dwd.de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67544" y="4005064"/>
            <a:ext cx="8207375" cy="898525"/>
          </a:xfrm>
        </p:spPr>
        <p:txBody>
          <a:bodyPr/>
          <a:lstStyle/>
          <a:p>
            <a:pPr lvl="1" algn="ctr"/>
            <a:r>
              <a:rPr lang="en-US" altLang="de-DE" dirty="0"/>
              <a:t>Guidance on Good Metadata </a:t>
            </a:r>
            <a:br>
              <a:rPr lang="en-US" altLang="de-DE" dirty="0"/>
            </a:br>
            <a:r>
              <a:rPr lang="en-US" altLang="de-DE" dirty="0"/>
              <a:t>Hermann Asensio (DWD) , Guillaume Aubert (</a:t>
            </a:r>
            <a:r>
              <a:rPr lang="en-US" altLang="de-DE" dirty="0" err="1"/>
              <a:t>Eumetsat</a:t>
            </a:r>
            <a:r>
              <a:rPr lang="en-US" altLang="de-DE" dirty="0"/>
              <a:t>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316680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GISC Offenbach – 05/2019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ctr"/>
            <a:r>
              <a:rPr lang="de-DE" altLang="de-DE" sz="2500"/>
              <a:t>Agenda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idx="1"/>
          </p:nvPr>
        </p:nvSpPr>
        <p:spPr>
          <a:xfrm>
            <a:off x="396875" y="1839913"/>
            <a:ext cx="8113713" cy="4324350"/>
          </a:xfrm>
        </p:spPr>
        <p:txBody>
          <a:bodyPr/>
          <a:lstStyle/>
          <a:p>
            <a:pPr>
              <a:defRPr/>
            </a:pPr>
            <a:r>
              <a:rPr lang="de-DE" dirty="0" err="1"/>
              <a:t>why</a:t>
            </a:r>
            <a:r>
              <a:rPr lang="de-DE" dirty="0"/>
              <a:t> </a:t>
            </a:r>
            <a:r>
              <a:rPr lang="de-DE" dirty="0" err="1"/>
              <a:t>we</a:t>
            </a:r>
            <a:r>
              <a:rPr lang="de-DE" dirty="0"/>
              <a:t> </a:t>
            </a:r>
            <a:r>
              <a:rPr lang="de-DE" dirty="0" err="1"/>
              <a:t>need</a:t>
            </a:r>
            <a:r>
              <a:rPr lang="de-DE" dirty="0"/>
              <a:t> </a:t>
            </a:r>
            <a:r>
              <a:rPr lang="de-DE" dirty="0" err="1"/>
              <a:t>good</a:t>
            </a:r>
            <a:r>
              <a:rPr lang="de-DE" dirty="0"/>
              <a:t> </a:t>
            </a:r>
            <a:r>
              <a:rPr lang="de-DE" dirty="0" err="1"/>
              <a:t>quality</a:t>
            </a:r>
            <a:r>
              <a:rPr lang="de-DE" dirty="0"/>
              <a:t> </a:t>
            </a:r>
            <a:r>
              <a:rPr lang="de-DE" dirty="0" err="1"/>
              <a:t>metadata</a:t>
            </a:r>
            <a:r>
              <a:rPr lang="de-DE" dirty="0"/>
              <a:t> </a:t>
            </a:r>
          </a:p>
          <a:p>
            <a:pPr>
              <a:defRPr/>
            </a:pPr>
            <a:r>
              <a:rPr lang="de-DE" altLang="de-DE" dirty="0" err="1"/>
              <a:t>example</a:t>
            </a:r>
            <a:r>
              <a:rPr lang="de-DE" altLang="de-DE" dirty="0"/>
              <a:t> </a:t>
            </a:r>
            <a:r>
              <a:rPr lang="de-DE" altLang="de-DE" dirty="0" err="1"/>
              <a:t>metadata</a:t>
            </a:r>
            <a:endParaRPr lang="de-DE" altLang="de-DE" dirty="0"/>
          </a:p>
          <a:p>
            <a:pPr>
              <a:defRPr/>
            </a:pPr>
            <a:r>
              <a:rPr lang="de-DE" dirty="0" err="1"/>
              <a:t>Guidance</a:t>
            </a:r>
            <a:r>
              <a:rPr lang="de-DE" dirty="0"/>
              <a:t> on </a:t>
            </a:r>
            <a:r>
              <a:rPr lang="de-DE" dirty="0" err="1"/>
              <a:t>Metadata</a:t>
            </a:r>
            <a:r>
              <a:rPr lang="de-DE" dirty="0"/>
              <a:t> in WMO 1061 Guide on WIS</a:t>
            </a:r>
            <a:endParaRPr lang="de-DE" altLang="de-DE" dirty="0"/>
          </a:p>
          <a:p>
            <a:pPr>
              <a:defRPr/>
            </a:pPr>
            <a:r>
              <a:rPr lang="de-DE" dirty="0"/>
              <a:t>title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abstract</a:t>
            </a:r>
            <a:r>
              <a:rPr lang="de-DE" dirty="0"/>
              <a:t> in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Metadata</a:t>
            </a:r>
            <a:r>
              <a:rPr lang="de-DE" dirty="0"/>
              <a:t> </a:t>
            </a:r>
          </a:p>
          <a:p>
            <a:pPr>
              <a:defRPr/>
            </a:pPr>
            <a:r>
              <a:rPr lang="de-DE" dirty="0" err="1"/>
              <a:t>Granularity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metadata</a:t>
            </a:r>
            <a:endParaRPr lang="de-DE" altLang="de-DE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221" name="Foliennummernplatzhalter 2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33AB6DD1-E99A-4AFA-A926-49D79993B62C}" type="slidenum">
              <a:rPr lang="de-DE" altLang="de-DE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de-DE" altLang="de-DE"/>
          </a:p>
        </p:txBody>
      </p:sp>
      <p:pic>
        <p:nvPicPr>
          <p:cNvPr id="9222" name="Picture 5" descr="Hom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69850"/>
            <a:ext cx="6477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46088" y="1412875"/>
            <a:ext cx="8229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Pct val="100000"/>
              <a:buFontTx/>
              <a:buNone/>
            </a:pPr>
            <a:r>
              <a:rPr lang="de-DE" altLang="de-DE" sz="2600" b="1">
                <a:solidFill>
                  <a:srgbClr val="2D4B9B"/>
                </a:solidFill>
                <a:ea typeface="Microsoft YaHei" pitchFamily="34" charset="-122"/>
              </a:rPr>
              <a:t>Supermarket without metadata</a:t>
            </a:r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89138"/>
            <a:ext cx="6270625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ext Box 1"/>
          <p:cNvSpPr txBox="1">
            <a:spLocks noChangeArrowheads="1"/>
          </p:cNvSpPr>
          <p:nvPr/>
        </p:nvSpPr>
        <p:spPr bwMode="auto">
          <a:xfrm>
            <a:off x="395288" y="6237288"/>
            <a:ext cx="822960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Pct val="100000"/>
              <a:buFontTx/>
              <a:buNone/>
            </a:pPr>
            <a:r>
              <a:rPr lang="de-DE" altLang="de-DE" sz="800" b="1">
                <a:solidFill>
                  <a:srgbClr val="2D4B9B"/>
                </a:solidFill>
                <a:ea typeface="Microsoft YaHei" pitchFamily="34" charset="-122"/>
              </a:rPr>
              <a:t>Source: WMO Core Metadata Profile v1-2 Guidance Documentation v0.1</a:t>
            </a:r>
          </a:p>
        </p:txBody>
      </p:sp>
      <p:sp>
        <p:nvSpPr>
          <p:cNvPr id="18437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GISC Offenbach – 05/2019</a:t>
            </a:r>
          </a:p>
        </p:txBody>
      </p:sp>
      <p:sp>
        <p:nvSpPr>
          <p:cNvPr id="18438" name="Foliennummernplatzhalter 2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7BA17143-48A0-4711-9A3F-1550348B126D}" type="slidenum">
              <a:rPr lang="de-DE" altLang="de-DE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35914040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446088" y="1412875"/>
            <a:ext cx="8229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Pct val="100000"/>
              <a:buFontTx/>
              <a:buNone/>
            </a:pPr>
            <a:r>
              <a:rPr lang="de-DE" altLang="de-DE" sz="2600" b="1">
                <a:solidFill>
                  <a:srgbClr val="2D4B9B"/>
                </a:solidFill>
                <a:ea typeface="Microsoft YaHei" pitchFamily="34" charset="-122"/>
              </a:rPr>
              <a:t>Supermarket with metadata</a:t>
            </a:r>
          </a:p>
        </p:txBody>
      </p:sp>
      <p:sp>
        <p:nvSpPr>
          <p:cNvPr id="22531" name="Text Box 1"/>
          <p:cNvSpPr txBox="1">
            <a:spLocks noChangeArrowheads="1"/>
          </p:cNvSpPr>
          <p:nvPr/>
        </p:nvSpPr>
        <p:spPr bwMode="auto">
          <a:xfrm>
            <a:off x="395288" y="6237288"/>
            <a:ext cx="822960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Pct val="100000"/>
              <a:buFontTx/>
              <a:buNone/>
            </a:pPr>
            <a:r>
              <a:rPr lang="de-DE" altLang="de-DE" sz="800" b="1">
                <a:solidFill>
                  <a:srgbClr val="2D4B9B"/>
                </a:solidFill>
                <a:ea typeface="Microsoft YaHei" pitchFamily="34" charset="-122"/>
              </a:rPr>
              <a:t>Source: WMO Core Metadata Profile v1-2 Guidance Documentation v0.1</a:t>
            </a: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1812925"/>
            <a:ext cx="71501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GISC Offenbach – 05/2019</a:t>
            </a:r>
          </a:p>
        </p:txBody>
      </p:sp>
      <p:sp>
        <p:nvSpPr>
          <p:cNvPr id="22534" name="Foliennummernplatzhalter 2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26D8FA1B-BEA5-4312-85B4-F843549D0FE9}" type="slidenum">
              <a:rPr lang="de-DE" altLang="de-DE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8163651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700213"/>
            <a:ext cx="6588125" cy="454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err="1"/>
              <a:t>example</a:t>
            </a:r>
            <a:r>
              <a:rPr lang="de-DE" altLang="de-DE" dirty="0"/>
              <a:t> </a:t>
            </a:r>
            <a:r>
              <a:rPr lang="de-DE" altLang="de-DE" dirty="0" err="1"/>
              <a:t>metadata</a:t>
            </a:r>
            <a:r>
              <a:rPr lang="de-DE" altLang="de-DE" dirty="0"/>
              <a:t>: Long Range Forecast DWD</a:t>
            </a:r>
          </a:p>
        </p:txBody>
      </p:sp>
      <p:sp>
        <p:nvSpPr>
          <p:cNvPr id="36868" name="Rectangle 15"/>
          <p:cNvSpPr txBox="1">
            <a:spLocks noChangeArrowheads="1"/>
          </p:cNvSpPr>
          <p:nvPr/>
        </p:nvSpPr>
        <p:spPr bwMode="auto">
          <a:xfrm>
            <a:off x="4564063" y="6381750"/>
            <a:ext cx="37099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 sz="1000"/>
              <a:t>GISC Offenbach – 05/2019</a:t>
            </a:r>
          </a:p>
        </p:txBody>
      </p:sp>
      <p:sp>
        <p:nvSpPr>
          <p:cNvPr id="36869" name="Foliennummernplatzhalter 2"/>
          <p:cNvSpPr txBox="1">
            <a:spLocks/>
          </p:cNvSpPr>
          <p:nvPr/>
        </p:nvSpPr>
        <p:spPr bwMode="auto">
          <a:xfrm>
            <a:off x="8283575" y="6381750"/>
            <a:ext cx="4651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16E2243-0D1C-40B7-8F6B-ED0695BAFA20}" type="slidenum">
              <a:rPr lang="de-DE" altLang="de-DE" sz="1000"/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de-DE" altLang="de-DE" sz="1000"/>
          </a:p>
        </p:txBody>
      </p:sp>
    </p:spTree>
    <p:extLst>
      <p:ext uri="{BB962C8B-B14F-4D97-AF65-F5344CB8AC3E}">
        <p14:creationId xmlns:p14="http://schemas.microsoft.com/office/powerpoint/2010/main" val="13157474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61B1445-5DCB-2E47-9A00-C265619A6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Reasons for having good metadata quality</a:t>
            </a:r>
          </a:p>
        </p:txBody>
      </p:sp>
      <p:sp>
        <p:nvSpPr>
          <p:cNvPr id="4" name="Inhaltsplatzhalter 2">
            <a:extLst>
              <a:ext uri="{FF2B5EF4-FFF2-40B4-BE49-F238E27FC236}">
                <a16:creationId xmlns="" xmlns:a16="http://schemas.microsoft.com/office/drawing/2014/main" id="{1E11B993-7FAC-0546-BB4B-24C56976AB55}"/>
              </a:ext>
            </a:extLst>
          </p:cNvPr>
          <p:cNvSpPr txBox="1">
            <a:spLocks/>
          </p:cNvSpPr>
          <p:nvPr/>
        </p:nvSpPr>
        <p:spPr>
          <a:xfrm>
            <a:off x="395288" y="1839913"/>
            <a:ext cx="8353425" cy="4318000"/>
          </a:xfrm>
          <a:prstGeom prst="rect">
            <a:avLst/>
          </a:prstGeom>
        </p:spPr>
        <p:txBody>
          <a:bodyPr/>
          <a:lstStyle>
            <a:lvl1pPr marL="352425" indent="-352425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indent="-26035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de-DE" kern="0" dirty="0" err="1"/>
              <a:t>To</a:t>
            </a:r>
            <a:r>
              <a:rPr lang="de-DE" kern="0" dirty="0"/>
              <a:t> </a:t>
            </a:r>
            <a:r>
              <a:rPr lang="de-DE" b="1" kern="0" dirty="0" err="1"/>
              <a:t>advertise</a:t>
            </a:r>
            <a:r>
              <a:rPr lang="de-DE" kern="0" dirty="0"/>
              <a:t> </a:t>
            </a:r>
            <a:r>
              <a:rPr lang="de-DE" kern="0" dirty="0" err="1"/>
              <a:t>your</a:t>
            </a:r>
            <a:r>
              <a:rPr lang="de-DE" kern="0" dirty="0"/>
              <a:t> </a:t>
            </a:r>
            <a:r>
              <a:rPr lang="de-DE" kern="0" dirty="0" err="1"/>
              <a:t>datasets</a:t>
            </a:r>
            <a:r>
              <a:rPr lang="de-DE" kern="0" dirty="0"/>
              <a:t> </a:t>
            </a:r>
            <a:r>
              <a:rPr lang="de-DE" kern="0" dirty="0" err="1"/>
              <a:t>and</a:t>
            </a:r>
            <a:r>
              <a:rPr lang="de-DE" kern="0" dirty="0"/>
              <a:t> </a:t>
            </a:r>
            <a:r>
              <a:rPr lang="de-DE" kern="0" dirty="0" err="1"/>
              <a:t>attract</a:t>
            </a:r>
            <a:r>
              <a:rPr lang="de-DE" kern="0" dirty="0"/>
              <a:t> </a:t>
            </a:r>
            <a:r>
              <a:rPr lang="de-DE" kern="0" dirty="0" err="1"/>
              <a:t>more</a:t>
            </a:r>
            <a:r>
              <a:rPr lang="de-DE" kern="0" dirty="0"/>
              <a:t> </a:t>
            </a:r>
            <a:r>
              <a:rPr lang="de-DE" kern="0" dirty="0" err="1"/>
              <a:t>users</a:t>
            </a:r>
            <a:r>
              <a:rPr lang="de-DE" kern="0" dirty="0"/>
              <a:t> </a:t>
            </a:r>
            <a:r>
              <a:rPr lang="de-DE" kern="0" dirty="0" err="1"/>
              <a:t>using</a:t>
            </a:r>
            <a:r>
              <a:rPr lang="de-DE" kern="0" dirty="0"/>
              <a:t> </a:t>
            </a:r>
            <a:r>
              <a:rPr lang="de-DE" kern="0" dirty="0" err="1"/>
              <a:t>the</a:t>
            </a:r>
            <a:r>
              <a:rPr lang="de-DE" kern="0" dirty="0"/>
              <a:t> WIS</a:t>
            </a:r>
          </a:p>
          <a:p>
            <a:r>
              <a:rPr lang="en-US" altLang="de-DE" kern="0" dirty="0"/>
              <a:t>Your datasets should be discovered when users enter relevant search terms</a:t>
            </a:r>
          </a:p>
          <a:p>
            <a:pPr lvl="1"/>
            <a:r>
              <a:rPr lang="en-US" altLang="de-DE" kern="0" dirty="0"/>
              <a:t>“Cloud satellite Europe” should match some EUMETSAT products</a:t>
            </a:r>
          </a:p>
          <a:p>
            <a:pPr lvl="1"/>
            <a:endParaRPr lang="en-US" altLang="de-DE" kern="0" dirty="0"/>
          </a:p>
          <a:p>
            <a:endParaRPr lang="de-DE" kern="0" dirty="0"/>
          </a:p>
        </p:txBody>
      </p:sp>
    </p:spTree>
    <p:extLst>
      <p:ext uri="{BB962C8B-B14F-4D97-AF65-F5344CB8AC3E}">
        <p14:creationId xmlns:p14="http://schemas.microsoft.com/office/powerpoint/2010/main" val="5214298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GISC Offenbach – 05/2019</a:t>
            </a:r>
          </a:p>
        </p:txBody>
      </p:sp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ctr"/>
            <a:r>
              <a:rPr lang="de-DE" altLang="de-DE" sz="2500"/>
              <a:t>Reasons for good Metadata</a:t>
            </a:r>
          </a:p>
        </p:txBody>
      </p:sp>
      <p:sp>
        <p:nvSpPr>
          <p:cNvPr id="51204" name="Foliennummernplatzhalter 2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33A33A14-5383-4BE9-B884-97F4DED1F0C1}" type="slidenum">
              <a:rPr lang="de-DE" altLang="de-DE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de-DE" altLang="de-DE"/>
          </a:p>
        </p:txBody>
      </p:sp>
      <p:pic>
        <p:nvPicPr>
          <p:cNvPr id="51205" name="Picture 5" descr="Ho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69850"/>
            <a:ext cx="6477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6" name="Rechteck 1"/>
          <p:cNvSpPr>
            <a:spLocks noChangeArrowheads="1"/>
          </p:cNvSpPr>
          <p:nvPr/>
        </p:nvSpPr>
        <p:spPr bwMode="auto">
          <a:xfrm>
            <a:off x="611188" y="1773238"/>
            <a:ext cx="7561262" cy="115252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 b="1"/>
              <a:t>WHAT </a:t>
            </a:r>
            <a:r>
              <a:rPr lang="de-DE" altLang="de-DE"/>
              <a:t>you describe is in WIS. Data can only be found with Metadata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de-DE" altLang="de-DE" b="1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Advertise your Data</a:t>
            </a:r>
          </a:p>
        </p:txBody>
      </p:sp>
      <p:sp>
        <p:nvSpPr>
          <p:cNvPr id="51207" name="Rechteck 7"/>
          <p:cNvSpPr>
            <a:spLocks noChangeArrowheads="1"/>
          </p:cNvSpPr>
          <p:nvPr/>
        </p:nvSpPr>
        <p:spPr bwMode="auto">
          <a:xfrm>
            <a:off x="619125" y="3141663"/>
            <a:ext cx="7559675" cy="115252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 b="1"/>
              <a:t>HOW </a:t>
            </a:r>
            <a:r>
              <a:rPr lang="de-DE" altLang="de-DE"/>
              <a:t>you describe is defining how easy your Data can be found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de-DE" altLang="de-DE" b="1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Ensure good user experience</a:t>
            </a:r>
          </a:p>
        </p:txBody>
      </p:sp>
      <p:sp>
        <p:nvSpPr>
          <p:cNvPr id="51208" name="Rechteck 8"/>
          <p:cNvSpPr>
            <a:spLocks noChangeArrowheads="1"/>
          </p:cNvSpPr>
          <p:nvPr/>
        </p:nvSpPr>
        <p:spPr bwMode="auto">
          <a:xfrm>
            <a:off x="611188" y="4508500"/>
            <a:ext cx="7559675" cy="136842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 b="1"/>
              <a:t>IMPORTANT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 b="1"/>
              <a:t>COMPLETE, GOOD, ACCURATE, Up-To-Date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de-DE" altLang="de-DE" b="1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Whenever you change or publish something, think about the Metadata</a:t>
            </a:r>
          </a:p>
        </p:txBody>
      </p:sp>
    </p:spTree>
    <p:extLst>
      <p:ext uri="{BB962C8B-B14F-4D97-AF65-F5344CB8AC3E}">
        <p14:creationId xmlns:p14="http://schemas.microsoft.com/office/powerpoint/2010/main" val="25749040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/>
              <a:t>GeoPortal – ranking search results</a:t>
            </a:r>
          </a:p>
        </p:txBody>
      </p:sp>
      <p:pic>
        <p:nvPicPr>
          <p:cNvPr id="5222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870075"/>
            <a:ext cx="7272337" cy="423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8" name="Textfeld 3"/>
          <p:cNvSpPr txBox="1">
            <a:spLocks noChangeArrowheads="1"/>
          </p:cNvSpPr>
          <p:nvPr/>
        </p:nvSpPr>
        <p:spPr bwMode="auto">
          <a:xfrm>
            <a:off x="3049588" y="6381750"/>
            <a:ext cx="24796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Source: Stefano Nativi</a:t>
            </a:r>
          </a:p>
        </p:txBody>
      </p:sp>
      <p:sp>
        <p:nvSpPr>
          <p:cNvPr id="3" name="Ellipse 2"/>
          <p:cNvSpPr/>
          <p:nvPr/>
        </p:nvSpPr>
        <p:spPr>
          <a:xfrm>
            <a:off x="2771775" y="4076700"/>
            <a:ext cx="1584325" cy="792163"/>
          </a:xfrm>
          <a:prstGeom prst="ellipse">
            <a:avLst/>
          </a:prstGeom>
          <a:noFill/>
          <a:ln w="603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5" name="Pfeil nach unten 4"/>
          <p:cNvSpPr/>
          <p:nvPr/>
        </p:nvSpPr>
        <p:spPr>
          <a:xfrm rot="3600746" flipV="1">
            <a:off x="1460500" y="4003676"/>
            <a:ext cx="549275" cy="2774950"/>
          </a:xfrm>
          <a:prstGeom prst="downArrow">
            <a:avLst/>
          </a:prstGeom>
          <a:solidFill>
            <a:srgbClr val="FF00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52231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GISC Offenbach – 05/2019</a:t>
            </a:r>
          </a:p>
        </p:txBody>
      </p:sp>
      <p:sp>
        <p:nvSpPr>
          <p:cNvPr id="52232" name="Foliennummernplatzhalter 2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F8F6491-07AA-4018-8A80-AF8217F1FE04}" type="slidenum">
              <a:rPr lang="de-DE" altLang="de-DE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1478464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CBB8D1BE-F625-514D-B70F-B1C0522843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132831"/>
            <a:ext cx="6202207" cy="46554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D02A73B4-4E9C-4448-965E-F8BFBD558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creating good quality metadata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505348D-BA65-C345-8234-5302CF357B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allow </a:t>
            </a:r>
            <a:r>
              <a:rPr lang="en-US" dirty="0" smtClean="0"/>
              <a:t>having your </a:t>
            </a:r>
            <a:r>
              <a:rPr lang="en-US" dirty="0"/>
              <a:t>datasets being discovered when users enter relevant search terms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3D64504E-AF2D-134E-9AF2-1D443B3AB3E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7AF0D7-889A-43D4-8204-1C661B5B8C1E}" type="slidenum">
              <a:rPr lang="de-DE" altLang="de-DE" smtClean="0"/>
              <a:pPr>
                <a:defRPr/>
              </a:pPr>
              <a:t>9</a:t>
            </a:fld>
            <a:endParaRPr lang="de-DE" altLang="de-DE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73BCC69-1D7C-FB43-9068-235CD2DB4E78}"/>
              </a:ext>
            </a:extLst>
          </p:cNvPr>
          <p:cNvSpPr txBox="1"/>
          <p:nvPr/>
        </p:nvSpPr>
        <p:spPr>
          <a:xfrm>
            <a:off x="6529366" y="3998913"/>
            <a:ext cx="2152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And avoid this</a:t>
            </a:r>
          </a:p>
        </p:txBody>
      </p:sp>
      <p:cxnSp>
        <p:nvCxnSpPr>
          <p:cNvPr id="9" name="Straight Arrow Connector 8"/>
          <p:cNvCxnSpPr/>
          <p:nvPr/>
        </p:nvCxnSpPr>
        <p:spPr bwMode="auto">
          <a:xfrm flipH="1">
            <a:off x="5436096" y="4382145"/>
            <a:ext cx="1245671" cy="99107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Straight Arrow Connector 11"/>
          <p:cNvCxnSpPr/>
          <p:nvPr/>
        </p:nvCxnSpPr>
        <p:spPr bwMode="auto">
          <a:xfrm flipH="1" flipV="1">
            <a:off x="5364088" y="4221088"/>
            <a:ext cx="1317678" cy="16105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4193809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02A73B4-4E9C-4448-965E-F8BFBD558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creating good quality metadata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505348D-BA65-C345-8234-5302CF357B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allow users understanding the purpose of the discovered datasets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3D64504E-AF2D-134E-9AF2-1D443B3AB3E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7AF0D7-889A-43D4-8204-1C661B5B8C1E}" type="slidenum">
              <a:rPr lang="de-DE" altLang="de-DE" smtClean="0"/>
              <a:pPr>
                <a:defRPr/>
              </a:pPr>
              <a:t>10</a:t>
            </a:fld>
            <a:endParaRPr lang="de-DE" altLang="de-DE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C20C3975-3982-EE4D-97BC-C13D6343D9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132856"/>
            <a:ext cx="6372200" cy="458510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E096E0-1EB0-2540-9BDE-647149ED11F2}"/>
              </a:ext>
            </a:extLst>
          </p:cNvPr>
          <p:cNvSpPr txBox="1"/>
          <p:nvPr/>
        </p:nvSpPr>
        <p:spPr>
          <a:xfrm>
            <a:off x="6660232" y="4102243"/>
            <a:ext cx="2449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Don’t understand  ???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4908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creating good quality metadata ?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196" y="1989038"/>
            <a:ext cx="10100472" cy="4032448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PBPV – 10/2013</a:t>
            </a:r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7AF0D7-889A-43D4-8204-1C661B5B8C1E}" type="slidenum">
              <a:rPr lang="de-DE" altLang="de-DE" smtClean="0"/>
              <a:pPr>
                <a:defRPr/>
              </a:pPr>
              <a:t>11</a:t>
            </a:fld>
            <a:endParaRPr lang="de-DE" altLang="de-DE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AE096E0-1EB0-2540-9BDE-647149ED11F2}"/>
              </a:ext>
            </a:extLst>
          </p:cNvPr>
          <p:cNvSpPr txBox="1"/>
          <p:nvPr/>
        </p:nvSpPr>
        <p:spPr>
          <a:xfrm>
            <a:off x="5202212" y="3820596"/>
            <a:ext cx="24495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Don’t understand  ???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7058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makes good quality metadata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 metadata is the fuel for having a performing search</a:t>
            </a:r>
          </a:p>
          <a:p>
            <a:pPr lvl="1"/>
            <a:r>
              <a:rPr lang="en-US" dirty="0" smtClean="0"/>
              <a:t>As a metadata provider you should understand how you want each of your datasets to be discovered </a:t>
            </a:r>
          </a:p>
          <a:p>
            <a:pPr lvl="1"/>
            <a:r>
              <a:rPr lang="en-US" dirty="0" smtClean="0"/>
              <a:t>Typical search: </a:t>
            </a:r>
            <a:r>
              <a:rPr lang="en-US" dirty="0"/>
              <a:t>“Cloud Satellite Europe” </a:t>
            </a:r>
            <a:r>
              <a:rPr lang="en-US" dirty="0" smtClean="0"/>
              <a:t>should match EUMETSAT products</a:t>
            </a:r>
          </a:p>
          <a:p>
            <a:r>
              <a:rPr lang="en-US" dirty="0" smtClean="0"/>
              <a:t>Good quality metadata allows </a:t>
            </a:r>
            <a:r>
              <a:rPr lang="en-US" dirty="0"/>
              <a:t>the user </a:t>
            </a:r>
            <a:r>
              <a:rPr lang="en-US" dirty="0" smtClean="0"/>
              <a:t>understanding </a:t>
            </a:r>
            <a:r>
              <a:rPr lang="en-US" dirty="0"/>
              <a:t>what is the dataset, its purpose and potential </a:t>
            </a:r>
            <a:r>
              <a:rPr lang="en-US" dirty="0" smtClean="0"/>
              <a:t>usage</a:t>
            </a:r>
          </a:p>
          <a:p>
            <a:pPr lvl="1"/>
            <a:r>
              <a:rPr lang="en-US" dirty="0" smtClean="0"/>
              <a:t>An </a:t>
            </a:r>
            <a:r>
              <a:rPr lang="en-US" dirty="0"/>
              <a:t>accurate and clear and comprehensive product description should be </a:t>
            </a:r>
            <a:r>
              <a:rPr lang="en-US" dirty="0" smtClean="0"/>
              <a:t>provided (in the abstract)</a:t>
            </a:r>
          </a:p>
          <a:p>
            <a:pPr lvl="1"/>
            <a:r>
              <a:rPr lang="en-US" dirty="0" smtClean="0"/>
              <a:t>Link </a:t>
            </a:r>
            <a:r>
              <a:rPr lang="en-US" dirty="0"/>
              <a:t>all reference documentation to allow user finding </a:t>
            </a:r>
            <a:r>
              <a:rPr lang="en-US" dirty="0" smtClean="0"/>
              <a:t>it</a:t>
            </a:r>
          </a:p>
          <a:p>
            <a:r>
              <a:rPr lang="en-US" dirty="0" smtClean="0"/>
              <a:t>An abstract should define the following information in a human readable way</a:t>
            </a:r>
          </a:p>
          <a:p>
            <a:pPr lvl="1"/>
            <a:r>
              <a:rPr lang="en-US" dirty="0"/>
              <a:t>What is the product, </a:t>
            </a:r>
            <a:endParaRPr lang="en-US" dirty="0" smtClean="0"/>
          </a:p>
          <a:p>
            <a:pPr lvl="1"/>
            <a:r>
              <a:rPr lang="en-US" dirty="0" smtClean="0"/>
              <a:t>its </a:t>
            </a:r>
            <a:r>
              <a:rPr lang="en-US" dirty="0"/>
              <a:t>purpose and domain of application, </a:t>
            </a:r>
            <a:endParaRPr lang="en-US" dirty="0" smtClean="0"/>
          </a:p>
          <a:p>
            <a:pPr lvl="1"/>
            <a:r>
              <a:rPr lang="en-US" dirty="0" smtClean="0"/>
              <a:t>its </a:t>
            </a:r>
            <a:r>
              <a:rPr lang="en-US" dirty="0"/>
              <a:t>distribution </a:t>
            </a:r>
            <a:r>
              <a:rPr lang="en-US" dirty="0" smtClean="0"/>
              <a:t>format(s), </a:t>
            </a:r>
            <a:r>
              <a:rPr lang="en-US" dirty="0"/>
              <a:t>distribution frequency and if necessary a summary of the product generation (created from source A &amp; B</a:t>
            </a:r>
            <a:r>
              <a:rPr lang="en-US" dirty="0" smtClean="0"/>
              <a:t>).</a:t>
            </a:r>
          </a:p>
          <a:p>
            <a:pPr lvl="1"/>
            <a:r>
              <a:rPr lang="en-US" dirty="0" smtClean="0"/>
              <a:t>It should be created by a product specialist.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7AF0D7-889A-43D4-8204-1C661B5B8C1E}" type="slidenum">
              <a:rPr lang="de-DE" altLang="de-DE" smtClean="0"/>
              <a:pPr>
                <a:defRPr/>
              </a:pPr>
              <a:t>12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4702061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BF69E0D-0F92-D548-8E30-F459305C9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CD807E05-857C-6D49-9A4C-B7D5237233F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/>
              <a:t>PBPV – 10/2013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16522D08-C2EA-4F47-92E1-AF5DFC46DE1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7AF0D7-889A-43D4-8204-1C661B5B8C1E}" type="slidenum">
              <a:rPr lang="de-DE" altLang="de-DE" smtClean="0"/>
              <a:pPr>
                <a:defRPr/>
              </a:pPr>
              <a:t>13</a:t>
            </a:fld>
            <a:endParaRPr lang="de-DE" altLang="de-DE"/>
          </a:p>
        </p:txBody>
      </p:sp>
      <p:pic>
        <p:nvPicPr>
          <p:cNvPr id="15" name="Content Placeholder 14">
            <a:extLst>
              <a:ext uri="{FF2B5EF4-FFF2-40B4-BE49-F238E27FC236}">
                <a16:creationId xmlns="" xmlns:a16="http://schemas.microsoft.com/office/drawing/2014/main" id="{1F6D394A-D647-A041-A2A2-258F3B2207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68815"/>
            <a:ext cx="7920880" cy="6058251"/>
          </a:xfrm>
        </p:spPr>
      </p:pic>
    </p:spTree>
    <p:extLst>
      <p:ext uri="{BB962C8B-B14F-4D97-AF65-F5344CB8AC3E}">
        <p14:creationId xmlns:p14="http://schemas.microsoft.com/office/powerpoint/2010/main" val="22603376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PBPV – 10/2013</a:t>
            </a:r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7AF0D7-889A-43D4-8204-1C661B5B8C1E}" type="slidenum">
              <a:rPr lang="de-DE" altLang="de-DE" smtClean="0"/>
              <a:pPr>
                <a:defRPr/>
              </a:pPr>
              <a:t>14</a:t>
            </a:fld>
            <a:endParaRPr lang="de-DE" altLang="de-DE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599" y="506476"/>
            <a:ext cx="6934801" cy="5845047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4848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makes good quality metadata 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Create a taxonomy/categorization for your products</a:t>
            </a:r>
            <a:endParaRPr lang="en-US" dirty="0" smtClean="0"/>
          </a:p>
          <a:p>
            <a:pPr lvl="1"/>
            <a:r>
              <a:rPr lang="en-US" dirty="0" smtClean="0"/>
              <a:t>Use of keywords (relatively high weight in GISC DWD)</a:t>
            </a:r>
          </a:p>
          <a:p>
            <a:pPr lvl="1"/>
            <a:r>
              <a:rPr lang="en-US" dirty="0" smtClean="0"/>
              <a:t>Allow the creation of a “Browse by category discovery”</a:t>
            </a:r>
          </a:p>
          <a:p>
            <a:r>
              <a:rPr lang="en-US" dirty="0" smtClean="0"/>
              <a:t>Define a geographic and </a:t>
            </a:r>
            <a:r>
              <a:rPr lang="en-US" dirty="0" err="1" smtClean="0"/>
              <a:t>temportal</a:t>
            </a:r>
            <a:r>
              <a:rPr lang="en-US" dirty="0" smtClean="0"/>
              <a:t> extent</a:t>
            </a:r>
          </a:p>
          <a:p>
            <a:pPr lvl="1"/>
            <a:r>
              <a:rPr lang="en-US" dirty="0" err="1" smtClean="0"/>
              <a:t>GeographicElement</a:t>
            </a:r>
            <a:r>
              <a:rPr lang="en-US" dirty="0" smtClean="0"/>
              <a:t> </a:t>
            </a:r>
            <a:r>
              <a:rPr lang="en-US" dirty="0"/>
              <a:t>to indicate the closest bounding box</a:t>
            </a:r>
          </a:p>
          <a:p>
            <a:pPr lvl="1"/>
            <a:r>
              <a:rPr lang="en-US" dirty="0" err="1"/>
              <a:t>TemporalElement</a:t>
            </a:r>
            <a:r>
              <a:rPr lang="en-US" dirty="0"/>
              <a:t> to indicate the time period, </a:t>
            </a:r>
            <a:r>
              <a:rPr lang="en-US" dirty="0" err="1"/>
              <a:t>ie</a:t>
            </a:r>
            <a:r>
              <a:rPr lang="en-US" dirty="0"/>
              <a:t> 2009-05-15 </a:t>
            </a:r>
            <a:r>
              <a:rPr lang="en-US" dirty="0" err="1"/>
              <a:t>til</a:t>
            </a:r>
            <a:r>
              <a:rPr lang="en-US" dirty="0"/>
              <a:t> now</a:t>
            </a:r>
          </a:p>
          <a:p>
            <a:r>
              <a:rPr lang="en-US" dirty="0" smtClean="0"/>
              <a:t>Which organization is in charge of creating/generating the product</a:t>
            </a:r>
            <a:endParaRPr lang="en-US" dirty="0" smtClean="0"/>
          </a:p>
          <a:p>
            <a:pPr lvl="1"/>
            <a:r>
              <a:rPr lang="en-US" dirty="0" err="1" smtClean="0"/>
              <a:t>pointOfContact</a:t>
            </a:r>
            <a:endParaRPr lang="en-US" dirty="0" smtClean="0"/>
          </a:p>
          <a:p>
            <a:r>
              <a:rPr lang="en-US" dirty="0" smtClean="0"/>
              <a:t>Is the product open/restricted/licensed ? </a:t>
            </a:r>
            <a:endParaRPr lang="en-US" dirty="0" smtClean="0"/>
          </a:p>
          <a:p>
            <a:pPr lvl="1"/>
            <a:r>
              <a:rPr lang="en-US" dirty="0" smtClean="0"/>
              <a:t>Data Policy: is it an open dataset, </a:t>
            </a:r>
            <a:r>
              <a:rPr lang="en-US" dirty="0" smtClean="0"/>
              <a:t>can I redistribute it ?</a:t>
            </a:r>
            <a:endParaRPr lang="en-US" dirty="0" smtClean="0"/>
          </a:p>
          <a:p>
            <a:pPr lvl="1"/>
            <a:r>
              <a:rPr lang="en-US" dirty="0" smtClean="0"/>
              <a:t>How do I access it: Link to the data delivery </a:t>
            </a:r>
            <a:r>
              <a:rPr lang="en-US" dirty="0" smtClean="0"/>
              <a:t>service or the data</a:t>
            </a:r>
            <a:endParaRPr lang="en-US" dirty="0"/>
          </a:p>
          <a:p>
            <a:pPr lvl="1"/>
            <a:endParaRPr lang="en-US" dirty="0" smtClean="0"/>
          </a:p>
          <a:p>
            <a:pPr lvl="1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7AF0D7-889A-43D4-8204-1C661B5B8C1E}" type="slidenum">
              <a:rPr lang="de-DE" altLang="de-DE" smtClean="0"/>
              <a:pPr>
                <a:defRPr/>
              </a:pPr>
              <a:t>15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2016258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GISC Offenbach – 05/2019</a:t>
            </a:r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96975"/>
            <a:ext cx="8353425" cy="722313"/>
          </a:xfrm>
          <a:noFill/>
        </p:spPr>
        <p:txBody>
          <a:bodyPr/>
          <a:lstStyle/>
          <a:p>
            <a:r>
              <a:rPr lang="de-DE" altLang="de-DE" sz="2500"/>
              <a:t>Mandatory contents of a WIS discovery </a:t>
            </a:r>
            <a:br>
              <a:rPr lang="de-DE" altLang="de-DE" sz="2500"/>
            </a:br>
            <a:r>
              <a:rPr lang="de-DE" altLang="de-DE" sz="2500"/>
              <a:t>metadata record</a:t>
            </a:r>
          </a:p>
        </p:txBody>
      </p:sp>
      <p:sp>
        <p:nvSpPr>
          <p:cNvPr id="38916" name="Foliennummernplatzhalter 2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C56551F-59D5-4311-8018-5188B81319F5}" type="slidenum">
              <a:rPr lang="de-DE" altLang="de-DE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de-DE" altLang="de-DE"/>
          </a:p>
        </p:txBody>
      </p:sp>
      <p:sp>
        <p:nvSpPr>
          <p:cNvPr id="38917" name="Rectangle 3"/>
          <p:cNvSpPr>
            <a:spLocks noChangeArrowheads="1"/>
          </p:cNvSpPr>
          <p:nvPr/>
        </p:nvSpPr>
        <p:spPr bwMode="auto">
          <a:xfrm>
            <a:off x="395288" y="1919288"/>
            <a:ext cx="8353425" cy="35972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</a:pPr>
            <a:endParaRPr lang="de-DE" altLang="de-DE" sz="4000">
              <a:solidFill>
                <a:srgbClr val="808080"/>
              </a:solidFill>
            </a:endParaRPr>
          </a:p>
        </p:txBody>
      </p:sp>
      <p:sp>
        <p:nvSpPr>
          <p:cNvPr id="38918" name="Text Box 3"/>
          <p:cNvSpPr txBox="1">
            <a:spLocks noChangeArrowheads="1"/>
          </p:cNvSpPr>
          <p:nvPr/>
        </p:nvSpPr>
        <p:spPr bwMode="auto">
          <a:xfrm>
            <a:off x="312738" y="5516563"/>
            <a:ext cx="6337300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  <a:buFont typeface="Wingdings" pitchFamily="2" charset="2"/>
              <a:buNone/>
            </a:pPr>
            <a:r>
              <a:rPr lang="de-DE" altLang="de-DE" sz="1200" b="1">
                <a:solidFill>
                  <a:srgbClr val="2D4B9B"/>
                </a:solidFill>
                <a:ea typeface="Microsoft YaHei" pitchFamily="34" charset="-122"/>
              </a:rPr>
              <a:t>Source: WMO Core Metadata Profile version 1.3</a:t>
            </a:r>
          </a:p>
        </p:txBody>
      </p:sp>
      <p:pic>
        <p:nvPicPr>
          <p:cNvPr id="389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312988"/>
            <a:ext cx="5962650" cy="280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49882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Prepare your metadata for GISC DWD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following metadata elements are the most important for the indexing of information:</a:t>
            </a:r>
          </a:p>
          <a:p>
            <a:pPr lvl="1"/>
            <a:r>
              <a:rPr lang="en-US" dirty="0" smtClean="0"/>
              <a:t>Abstract, </a:t>
            </a:r>
            <a:r>
              <a:rPr lang="en-US" dirty="0" smtClean="0"/>
              <a:t>     (100 kg)</a:t>
            </a:r>
          </a:p>
          <a:p>
            <a:pPr lvl="1"/>
            <a:r>
              <a:rPr lang="en-US" dirty="0" smtClean="0"/>
              <a:t>Title</a:t>
            </a:r>
            <a:r>
              <a:rPr lang="en-US" dirty="0" smtClean="0"/>
              <a:t>, </a:t>
            </a:r>
            <a:r>
              <a:rPr lang="en-US" dirty="0" smtClean="0"/>
              <a:t>            (50 kg)</a:t>
            </a:r>
          </a:p>
          <a:p>
            <a:pPr lvl="1"/>
            <a:r>
              <a:rPr lang="en-US" dirty="0" smtClean="0"/>
              <a:t>Keywords     (20 kg)</a:t>
            </a:r>
          </a:p>
          <a:p>
            <a:pPr lvl="1"/>
            <a:r>
              <a:rPr lang="en-US" dirty="0" smtClean="0"/>
              <a:t>and </a:t>
            </a:r>
            <a:r>
              <a:rPr lang="en-US" dirty="0" smtClean="0"/>
              <a:t>the rest of the </a:t>
            </a:r>
            <a:r>
              <a:rPr lang="en-US" dirty="0" smtClean="0"/>
              <a:t>metadata (5 kg)</a:t>
            </a:r>
            <a:endParaRPr lang="en-US" dirty="0" smtClean="0"/>
          </a:p>
          <a:p>
            <a:r>
              <a:rPr lang="en-US" dirty="0" smtClean="0"/>
              <a:t>A Preview Image makes the dataset more attractive</a:t>
            </a:r>
          </a:p>
          <a:p>
            <a:r>
              <a:rPr lang="en-US" dirty="0" smtClean="0"/>
              <a:t>Link to access the online resource (the data or the service allowing to download the data)</a:t>
            </a:r>
          </a:p>
          <a:p>
            <a:r>
              <a:rPr lang="en-US" dirty="0" smtClean="0"/>
              <a:t>Update your metadata to avoid dead links especially for online resource (</a:t>
            </a:r>
            <a:r>
              <a:rPr lang="en-US" dirty="0" err="1" smtClean="0"/>
              <a:t>transferOptions</a:t>
            </a:r>
            <a:r>
              <a:rPr lang="en-US" dirty="0" smtClean="0"/>
              <a:t>) that is present in the </a:t>
            </a:r>
          </a:p>
          <a:p>
            <a:pPr lvl="1"/>
            <a:endParaRPr lang="en-US" dirty="0" smtClean="0"/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7AF0D7-889A-43D4-8204-1C661B5B8C1E}" type="slidenum">
              <a:rPr lang="de-DE" altLang="de-DE" smtClean="0"/>
              <a:pPr>
                <a:defRPr/>
              </a:pPr>
              <a:t>17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687804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/>
              <a:t>Metadata - Preview Icon</a:t>
            </a:r>
          </a:p>
        </p:txBody>
      </p:sp>
      <p:sp>
        <p:nvSpPr>
          <p:cNvPr id="56323" name="Inhaltsplatzhalter 2"/>
          <p:cNvSpPr>
            <a:spLocks noGrp="1"/>
          </p:cNvSpPr>
          <p:nvPr>
            <p:ph idx="1"/>
          </p:nvPr>
        </p:nvSpPr>
        <p:spPr>
          <a:xfrm>
            <a:off x="468313" y="1700213"/>
            <a:ext cx="8567737" cy="4752975"/>
          </a:xfrm>
        </p:spPr>
        <p:txBody>
          <a:bodyPr/>
          <a:lstStyle/>
          <a:p>
            <a:pPr>
              <a:defRPr/>
            </a:pPr>
            <a:r>
              <a:rPr lang="de-DE" altLang="de-DE" dirty="0"/>
              <a:t>Preview Icons </a:t>
            </a:r>
            <a:r>
              <a:rPr lang="de-DE" altLang="de-DE" dirty="0" err="1"/>
              <a:t>are</a:t>
            </a:r>
            <a:r>
              <a:rPr lang="de-DE" altLang="de-DE" dirty="0"/>
              <a:t> </a:t>
            </a:r>
            <a:r>
              <a:rPr lang="de-DE" altLang="de-DE" dirty="0" err="1"/>
              <a:t>very</a:t>
            </a:r>
            <a:r>
              <a:rPr lang="de-DE" altLang="de-DE" dirty="0"/>
              <a:t> </a:t>
            </a:r>
            <a:r>
              <a:rPr lang="de-DE" altLang="de-DE" dirty="0" err="1"/>
              <a:t>useful</a:t>
            </a:r>
            <a:r>
              <a:rPr lang="de-DE" altLang="de-DE" dirty="0"/>
              <a:t> </a:t>
            </a:r>
            <a:r>
              <a:rPr lang="en-US" altLang="de-DE" dirty="0"/>
              <a:t>for a better overview within the search result list</a:t>
            </a:r>
          </a:p>
          <a:p>
            <a:pPr>
              <a:defRPr/>
            </a:pPr>
            <a:r>
              <a:rPr lang="en-US" altLang="de-DE" dirty="0"/>
              <a:t>bounding box is used if preview is empty</a:t>
            </a:r>
          </a:p>
          <a:p>
            <a:pPr marL="0" indent="0">
              <a:buFont typeface="Wingdings" pitchFamily="2" charset="2"/>
              <a:buNone/>
              <a:defRPr/>
            </a:pPr>
            <a:endParaRPr lang="en-US" altLang="de-DE" dirty="0"/>
          </a:p>
          <a:p>
            <a:pPr marL="0" indent="0">
              <a:buFont typeface="Wingdings" pitchFamily="2" charset="2"/>
              <a:buNone/>
              <a:defRPr/>
            </a:pPr>
            <a:endParaRPr lang="en-US" altLang="de-DE" dirty="0"/>
          </a:p>
          <a:p>
            <a:pPr marL="0" indent="0">
              <a:buFont typeface="Wingdings" pitchFamily="2" charset="2"/>
              <a:buNone/>
              <a:defRPr/>
            </a:pPr>
            <a:endParaRPr lang="en-US" altLang="de-DE" dirty="0"/>
          </a:p>
        </p:txBody>
      </p:sp>
      <p:pic>
        <p:nvPicPr>
          <p:cNvPr id="5734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763" y="2564904"/>
            <a:ext cx="7386611" cy="1728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509120"/>
            <a:ext cx="5198190" cy="1742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51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GISC Offenbach – 05/2019</a:t>
            </a:r>
          </a:p>
        </p:txBody>
      </p:sp>
      <p:sp>
        <p:nvSpPr>
          <p:cNvPr id="57352" name="Foliennummernplatzhalter 2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A27C824-FC8B-4864-A89F-80425C0ECD2B}" type="slidenum">
              <a:rPr lang="de-DE" altLang="de-DE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55655542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err="1" smtClean="0"/>
              <a:t>Important</a:t>
            </a:r>
            <a:r>
              <a:rPr lang="de-DE" altLang="de-DE" dirty="0" smtClean="0"/>
              <a:t> links</a:t>
            </a:r>
            <a:endParaRPr lang="de-DE" altLang="de-DE" dirty="0"/>
          </a:p>
        </p:txBody>
      </p:sp>
      <p:sp>
        <p:nvSpPr>
          <p:cNvPr id="57351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GISC Offenbach – 05/2019</a:t>
            </a:r>
          </a:p>
        </p:txBody>
      </p:sp>
      <p:sp>
        <p:nvSpPr>
          <p:cNvPr id="57352" name="Foliennummernplatzhalter 2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A27C824-FC8B-4864-A89F-80425C0ECD2B}" type="slidenum">
              <a:rPr lang="de-DE" altLang="de-DE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de-DE" altLang="de-DE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69" y="1772816"/>
            <a:ext cx="7032061" cy="426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78480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Granularity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metadata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/>
              <a:t>size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dataset</a:t>
            </a:r>
            <a:r>
              <a:rPr lang="de-DE" dirty="0"/>
              <a:t> </a:t>
            </a:r>
            <a:r>
              <a:rPr lang="de-DE" dirty="0" err="1"/>
              <a:t>instance</a:t>
            </a:r>
            <a:r>
              <a:rPr lang="de-DE" dirty="0"/>
              <a:t/>
            </a:r>
            <a:br>
              <a:rPr lang="de-DE" dirty="0"/>
            </a:br>
            <a:r>
              <a:rPr lang="de-DE" dirty="0" err="1"/>
              <a:t>full</a:t>
            </a:r>
            <a:r>
              <a:rPr lang="de-DE" dirty="0"/>
              <a:t> </a:t>
            </a:r>
            <a:r>
              <a:rPr lang="de-DE" dirty="0" err="1"/>
              <a:t>numerical</a:t>
            </a:r>
            <a:r>
              <a:rPr lang="de-DE" dirty="0"/>
              <a:t> </a:t>
            </a:r>
            <a:r>
              <a:rPr lang="de-DE" dirty="0" err="1"/>
              <a:t>model</a:t>
            </a:r>
            <a:r>
              <a:rPr lang="de-DE" dirty="0"/>
              <a:t> </a:t>
            </a:r>
            <a:r>
              <a:rPr lang="de-DE" dirty="0" err="1"/>
              <a:t>output</a:t>
            </a:r>
            <a:r>
              <a:rPr lang="de-DE" dirty="0"/>
              <a:t> in </a:t>
            </a:r>
            <a:r>
              <a:rPr lang="de-DE" dirty="0" err="1"/>
              <a:t>one</a:t>
            </a:r>
            <a:r>
              <a:rPr lang="de-DE" dirty="0"/>
              <a:t> </a:t>
            </a:r>
            <a:r>
              <a:rPr lang="de-DE" dirty="0" err="1"/>
              <a:t>metadataset</a:t>
            </a:r>
            <a:r>
              <a:rPr lang="de-DE" dirty="0"/>
              <a:t> vs. </a:t>
            </a:r>
            <a:br>
              <a:rPr lang="de-DE" dirty="0"/>
            </a:br>
            <a:r>
              <a:rPr lang="de-DE" dirty="0" err="1"/>
              <a:t>very</a:t>
            </a:r>
            <a:r>
              <a:rPr lang="de-DE" dirty="0"/>
              <a:t> </a:t>
            </a:r>
            <a:r>
              <a:rPr lang="de-DE" dirty="0" err="1"/>
              <a:t>fine</a:t>
            </a:r>
            <a:r>
              <a:rPr lang="de-DE" dirty="0"/>
              <a:t> </a:t>
            </a:r>
            <a:r>
              <a:rPr lang="de-DE" dirty="0" err="1"/>
              <a:t>granularity</a:t>
            </a:r>
            <a:r>
              <a:rPr lang="de-DE" dirty="0"/>
              <a:t> </a:t>
            </a:r>
            <a:r>
              <a:rPr lang="de-DE" dirty="0" err="1"/>
              <a:t>for</a:t>
            </a:r>
            <a:r>
              <a:rPr lang="de-DE" dirty="0"/>
              <a:t> </a:t>
            </a:r>
            <a:r>
              <a:rPr lang="de-DE" dirty="0" err="1"/>
              <a:t>each</a:t>
            </a:r>
            <a:r>
              <a:rPr lang="de-DE" dirty="0"/>
              <a:t> </a:t>
            </a:r>
            <a:r>
              <a:rPr lang="de-DE" dirty="0" err="1"/>
              <a:t>element</a:t>
            </a:r>
            <a:r>
              <a:rPr lang="de-DE" dirty="0"/>
              <a:t>, </a:t>
            </a:r>
            <a:r>
              <a:rPr lang="de-DE" dirty="0" err="1"/>
              <a:t>level</a:t>
            </a:r>
            <a:r>
              <a:rPr lang="de-DE" dirty="0"/>
              <a:t>, </a:t>
            </a:r>
            <a:r>
              <a:rPr lang="de-DE" dirty="0" err="1"/>
              <a:t>ensemble</a:t>
            </a:r>
            <a:r>
              <a:rPr lang="de-DE" dirty="0"/>
              <a:t> </a:t>
            </a:r>
            <a:r>
              <a:rPr lang="de-DE" dirty="0" err="1"/>
              <a:t>member</a:t>
            </a:r>
            <a:r>
              <a:rPr lang="de-DE" dirty="0"/>
              <a:t> etc.</a:t>
            </a:r>
          </a:p>
          <a:p>
            <a:r>
              <a:rPr lang="de-DE" dirty="0"/>
              <a:t>temporal </a:t>
            </a:r>
            <a:r>
              <a:rPr lang="de-DE" dirty="0" err="1"/>
              <a:t>characteristics</a:t>
            </a:r>
            <a:r>
              <a:rPr lang="de-DE" dirty="0"/>
              <a:t/>
            </a:r>
            <a:br>
              <a:rPr lang="de-DE" dirty="0"/>
            </a:br>
            <a:r>
              <a:rPr lang="de-DE" dirty="0"/>
              <a:t>e.g. </a:t>
            </a:r>
            <a:r>
              <a:rPr lang="en-US" dirty="0"/>
              <a:t>“French WMO Resolution 40 Essential SYNOP” as time series and not for each temporal instance</a:t>
            </a:r>
          </a:p>
          <a:p>
            <a:r>
              <a:rPr lang="en-US" dirty="0"/>
              <a:t>spatial extent</a:t>
            </a:r>
            <a:br>
              <a:rPr lang="en-US" dirty="0"/>
            </a:br>
            <a:r>
              <a:rPr lang="en-US" dirty="0"/>
              <a:t>synoptic observations from the French Overseas Departments of Guyana, Martinique, Reunion and Guadeloupe are dispatched in different </a:t>
            </a:r>
            <a:r>
              <a:rPr lang="en-US" dirty="0" smtClean="0"/>
              <a:t>datasets</a:t>
            </a:r>
          </a:p>
          <a:p>
            <a:r>
              <a:rPr lang="de-DE" dirty="0" smtClean="0"/>
              <a:t>Try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describe</a:t>
            </a:r>
            <a:r>
              <a:rPr lang="de-DE" dirty="0" smtClean="0"/>
              <a:t> </a:t>
            </a:r>
            <a:r>
              <a:rPr lang="de-DE" dirty="0" err="1" smtClean="0"/>
              <a:t>very</a:t>
            </a:r>
            <a:r>
              <a:rPr lang="de-DE" dirty="0" smtClean="0"/>
              <a:t> </a:t>
            </a:r>
            <a:r>
              <a:rPr lang="de-DE" dirty="0" err="1" smtClean="0"/>
              <a:t>coarse</a:t>
            </a:r>
            <a:r>
              <a:rPr lang="de-DE" dirty="0" smtClean="0"/>
              <a:t> </a:t>
            </a:r>
            <a:r>
              <a:rPr lang="de-DE" dirty="0" err="1" smtClean="0"/>
              <a:t>datasets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avoid</a:t>
            </a:r>
            <a:r>
              <a:rPr lang="de-DE" dirty="0" smtClean="0"/>
              <a:t> </a:t>
            </a:r>
            <a:r>
              <a:rPr lang="de-DE" dirty="0" err="1" smtClean="0"/>
              <a:t>this</a:t>
            </a: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7AF0D7-889A-43D4-8204-1C661B5B8C1E}" type="slidenum">
              <a:rPr lang="de-DE" altLang="de-DE" smtClean="0"/>
              <a:pPr>
                <a:defRPr/>
              </a:pPr>
              <a:t>20</a:t>
            </a:fld>
            <a:endParaRPr lang="de-DE" altLang="de-DE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572000" y="6381750"/>
            <a:ext cx="3709988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 dirty="0"/>
              <a:t>GISC Offenbach – 05/2019</a:t>
            </a:r>
          </a:p>
        </p:txBody>
      </p:sp>
    </p:spTree>
    <p:extLst>
      <p:ext uri="{BB962C8B-B14F-4D97-AF65-F5344CB8AC3E}">
        <p14:creationId xmlns:p14="http://schemas.microsoft.com/office/powerpoint/2010/main" val="25598565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/>
              <a:t>Metadata Quality in WMO Information System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NOAA provides a  “WMO Rubric Report” (</a:t>
            </a:r>
            <a:r>
              <a:rPr lang="en-GB" dirty="0" err="1"/>
              <a:t>xslt</a:t>
            </a:r>
            <a:r>
              <a:rPr lang="en-GB" dirty="0"/>
              <a:t> transformation) </a:t>
            </a:r>
            <a:r>
              <a:rPr lang="de-DE" dirty="0">
                <a:hlinkClick r:id="rId2"/>
              </a:rPr>
              <a:t>http://www.ngdc.noaa.gov/metadata/published/xsl/wmoRubricReport.xsl</a:t>
            </a:r>
            <a:endParaRPr lang="de-DE" dirty="0"/>
          </a:p>
          <a:p>
            <a:pPr>
              <a:defRPr/>
            </a:pPr>
            <a:r>
              <a:rPr lang="de-DE" dirty="0" err="1"/>
              <a:t>Useful</a:t>
            </a:r>
            <a:r>
              <a:rPr lang="de-DE" dirty="0"/>
              <a:t> </a:t>
            </a:r>
            <a:r>
              <a:rPr lang="de-DE" dirty="0" err="1"/>
              <a:t>tool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monitor</a:t>
            </a:r>
            <a:r>
              <a:rPr lang="de-DE" dirty="0"/>
              <a:t> </a:t>
            </a:r>
            <a:r>
              <a:rPr lang="de-DE" dirty="0" err="1"/>
              <a:t>metadata</a:t>
            </a:r>
            <a:r>
              <a:rPr lang="de-DE" dirty="0"/>
              <a:t> </a:t>
            </a:r>
            <a:r>
              <a:rPr lang="de-DE" dirty="0" err="1"/>
              <a:t>quality</a:t>
            </a:r>
            <a:r>
              <a:rPr lang="de-DE" dirty="0"/>
              <a:t>, </a:t>
            </a:r>
            <a:r>
              <a:rPr lang="de-DE" dirty="0" err="1"/>
              <a:t>build</a:t>
            </a:r>
            <a:r>
              <a:rPr lang="de-DE" dirty="0"/>
              <a:t> </a:t>
            </a:r>
            <a:r>
              <a:rPr lang="de-DE" dirty="0" err="1"/>
              <a:t>into</a:t>
            </a:r>
            <a:r>
              <a:rPr lang="de-DE" dirty="0"/>
              <a:t> Web-Frontend GISC Offenbach (</a:t>
            </a:r>
            <a:r>
              <a:rPr lang="de-DE" dirty="0">
                <a:hlinkClick r:id="rId3"/>
              </a:rPr>
              <a:t>https://gisc.dwd.de</a:t>
            </a:r>
            <a:r>
              <a:rPr lang="de-DE" dirty="0"/>
              <a:t>, </a:t>
            </a:r>
            <a:r>
              <a:rPr lang="de-DE" dirty="0" err="1"/>
              <a:t>single</a:t>
            </a:r>
            <a:r>
              <a:rPr lang="de-DE" dirty="0"/>
              <a:t> </a:t>
            </a:r>
            <a:r>
              <a:rPr lang="de-DE" dirty="0" err="1"/>
              <a:t>metadata</a:t>
            </a:r>
            <a:r>
              <a:rPr lang="de-DE" dirty="0"/>
              <a:t> </a:t>
            </a:r>
            <a:r>
              <a:rPr lang="de-DE" dirty="0" err="1"/>
              <a:t>set</a:t>
            </a:r>
            <a:r>
              <a:rPr lang="de-DE" dirty="0"/>
              <a:t>, </a:t>
            </a:r>
            <a:r>
              <a:rPr lang="de-DE" dirty="0" err="1"/>
              <a:t>button</a:t>
            </a:r>
            <a:r>
              <a:rPr lang="de-DE" dirty="0"/>
              <a:t> „WMO </a:t>
            </a:r>
            <a:r>
              <a:rPr lang="de-DE" dirty="0" err="1"/>
              <a:t>Rubric</a:t>
            </a:r>
            <a:r>
              <a:rPr lang="de-DE" dirty="0"/>
              <a:t>“)</a:t>
            </a:r>
          </a:p>
          <a:p>
            <a:pPr marL="0" indent="0">
              <a:buFont typeface="Wingdings" pitchFamily="2" charset="2"/>
              <a:buNone/>
              <a:defRPr/>
            </a:pPr>
            <a:endParaRPr lang="de-DE" dirty="0"/>
          </a:p>
        </p:txBody>
      </p:sp>
      <p:pic>
        <p:nvPicPr>
          <p:cNvPr id="53252" name="Grafi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3140075"/>
            <a:ext cx="3959225" cy="302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149600"/>
            <a:ext cx="4716463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lipse 5"/>
          <p:cNvSpPr/>
          <p:nvPr/>
        </p:nvSpPr>
        <p:spPr>
          <a:xfrm>
            <a:off x="1547813" y="3492500"/>
            <a:ext cx="647700" cy="431800"/>
          </a:xfrm>
          <a:prstGeom prst="ellipse">
            <a:avLst/>
          </a:prstGeom>
          <a:noFill/>
          <a:ln w="603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/>
          </a:p>
        </p:txBody>
      </p:sp>
      <p:sp>
        <p:nvSpPr>
          <p:cNvPr id="53255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 dirty="0"/>
              <a:t>GISC Offenbach – 05/2019</a:t>
            </a:r>
          </a:p>
        </p:txBody>
      </p:sp>
      <p:sp>
        <p:nvSpPr>
          <p:cNvPr id="53256" name="Foliennummernplatzhalter 2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422BC61-F636-4BBC-A961-5D3A3C0108B9}" type="slidenum">
              <a:rPr lang="de-DE" altLang="de-DE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7722344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WMO Expert team working on metadata quality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The quality of the metadata is a recognized problem at WMO</a:t>
            </a:r>
          </a:p>
          <a:p>
            <a:r>
              <a:rPr lang="en-US" dirty="0" smtClean="0"/>
              <a:t>The Inter Program Expert Team on Data Representation Development (IPET-DD) is looking at the problem</a:t>
            </a:r>
          </a:p>
          <a:p>
            <a:r>
              <a:rPr lang="en-US" dirty="0" smtClean="0"/>
              <a:t>Task Team on Metadata Guidance and Search improvement (TT-MDGS) has started to work on the issue</a:t>
            </a:r>
          </a:p>
          <a:p>
            <a:r>
              <a:rPr lang="en-US" dirty="0" smtClean="0"/>
              <a:t>Create Key Performance Indicators to highlight and make more visible the problems for the WIS users</a:t>
            </a:r>
          </a:p>
          <a:p>
            <a:pPr lvl="1"/>
            <a:r>
              <a:rPr lang="en-US" dirty="0" smtClean="0"/>
              <a:t>Check presence of information in addition to WMO Core Profile already mandatory information: station identifier, parameter keyword, </a:t>
            </a:r>
          </a:p>
          <a:p>
            <a:pPr lvl="1"/>
            <a:r>
              <a:rPr lang="en-US" dirty="0" smtClean="0"/>
              <a:t>Check for “bad” automatically generated content and provide a replacement</a:t>
            </a:r>
          </a:p>
          <a:p>
            <a:pPr lvl="1"/>
            <a:r>
              <a:rPr lang="en-US" dirty="0" smtClean="0"/>
              <a:t>Study if the Title and Abstract structure can be automatically assessed.</a:t>
            </a:r>
          </a:p>
          <a:p>
            <a:r>
              <a:rPr lang="en-US" dirty="0" smtClean="0"/>
              <a:t>Integrate the defined KPIs in the WIS monitoring dashboard</a:t>
            </a:r>
          </a:p>
          <a:p>
            <a:r>
              <a:rPr lang="en-US" dirty="0" smtClean="0"/>
              <a:t>All discussions are open and available from </a:t>
            </a:r>
            <a:r>
              <a:rPr lang="en-US" dirty="0" err="1" smtClean="0"/>
              <a:t>Github</a:t>
            </a:r>
            <a:endParaRPr lang="en-US" dirty="0" smtClean="0"/>
          </a:p>
          <a:p>
            <a:pPr lvl="1"/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github.com/wmo-im/wmcp-docs</a:t>
            </a:r>
            <a:r>
              <a:rPr lang="en-GB" dirty="0" smtClean="0"/>
              <a:t> &amp; </a:t>
            </a:r>
            <a:r>
              <a:rPr lang="en-GB" dirty="0">
                <a:hlinkClick r:id="rId3"/>
              </a:rPr>
              <a:t>https://github.com/wmo-im/wmcp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smtClean="0"/>
              <a:t>PBPV – 10/2013</a:t>
            </a:r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7AF0D7-889A-43D4-8204-1C661B5B8C1E}" type="slidenum">
              <a:rPr lang="de-DE" altLang="de-DE" smtClean="0"/>
              <a:pPr>
                <a:defRPr/>
              </a:pPr>
              <a:t>22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763448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Guidance</a:t>
            </a:r>
            <a:r>
              <a:rPr lang="de-DE" dirty="0"/>
              <a:t> on </a:t>
            </a:r>
            <a:r>
              <a:rPr lang="de-DE" dirty="0" err="1"/>
              <a:t>Metadata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WMO 1061 Guide on WIS, Part V </a:t>
            </a:r>
            <a:r>
              <a:rPr lang="de-DE" dirty="0">
                <a:hlinkClick r:id="rId2"/>
              </a:rPr>
              <a:t>https://library.wmo.int/doc_num.php?explnum_id=4004</a:t>
            </a:r>
            <a:endParaRPr lang="de-DE" dirty="0"/>
          </a:p>
          <a:p>
            <a:r>
              <a:rPr lang="en-US" altLang="de-DE" dirty="0"/>
              <a:t>WMO Core Profile of the ISO 19115: Geographic Information - Metadata standard</a:t>
            </a:r>
          </a:p>
          <a:p>
            <a:r>
              <a:rPr lang="en-US" altLang="de-DE" dirty="0"/>
              <a:t>Current Version: </a:t>
            </a:r>
            <a:r>
              <a:rPr lang="en-US" altLang="de-DE" dirty="0" smtClean="0"/>
              <a:t>1.3</a:t>
            </a:r>
          </a:p>
          <a:p>
            <a:r>
              <a:rPr lang="en-US" altLang="de-DE" dirty="0" smtClean="0"/>
              <a:t>WMO Wiki contains a lot of information: </a:t>
            </a:r>
            <a:r>
              <a:rPr lang="en-GB" dirty="0" smtClean="0">
                <a:hlinkClick r:id="rId3"/>
              </a:rPr>
              <a:t>WMO WIS Wiki Guidance</a:t>
            </a:r>
            <a:endParaRPr lang="en-GB" dirty="0" smtClean="0"/>
          </a:p>
          <a:p>
            <a:pPr lvl="1"/>
            <a:r>
              <a:rPr lang="en-US" altLang="de-DE" dirty="0" smtClean="0"/>
              <a:t>Examples per type of products that can be used as templates</a:t>
            </a:r>
          </a:p>
          <a:p>
            <a:pPr lvl="1"/>
            <a:r>
              <a:rPr lang="en-US" altLang="de-DE" dirty="0" smtClean="0"/>
              <a:t>Data policy</a:t>
            </a:r>
          </a:p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7AF0D7-889A-43D4-8204-1C661B5B8C1E}" type="slidenum">
              <a:rPr lang="de-DE" altLang="de-DE" smtClean="0"/>
              <a:pPr>
                <a:defRPr/>
              </a:pPr>
              <a:t>23</a:t>
            </a:fld>
            <a:endParaRPr lang="de-DE" altLang="de-DE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4572000" y="6381750"/>
            <a:ext cx="3709988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 dirty="0"/>
              <a:t>GISC Offenbach – 05/2019</a:t>
            </a:r>
          </a:p>
        </p:txBody>
      </p:sp>
    </p:spTree>
    <p:extLst>
      <p:ext uri="{BB962C8B-B14F-4D97-AF65-F5344CB8AC3E}">
        <p14:creationId xmlns:p14="http://schemas.microsoft.com/office/powerpoint/2010/main" val="19425900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GISC Offenbach – 05/2019</a:t>
            </a:r>
          </a:p>
        </p:txBody>
      </p:sp>
      <p:sp>
        <p:nvSpPr>
          <p:cNvPr id="62467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96975"/>
            <a:ext cx="8497887" cy="431800"/>
          </a:xfrm>
        </p:spPr>
        <p:txBody>
          <a:bodyPr/>
          <a:lstStyle/>
          <a:p>
            <a:pPr algn="ctr" eaLnBrk="1" hangingPunct="1"/>
            <a:r>
              <a:rPr lang="de-DE" altLang="de-DE" sz="2500"/>
              <a:t>Resources and further information</a:t>
            </a:r>
          </a:p>
        </p:txBody>
      </p:sp>
      <p:sp>
        <p:nvSpPr>
          <p:cNvPr id="62468" name="Foliennummernplatzhalter 2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1E79468-A7A8-48AE-950D-23CAE94BBFCA}" type="slidenum">
              <a:rPr lang="de-DE" altLang="de-DE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lang="de-DE" altLang="de-DE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9388" y="1700213"/>
            <a:ext cx="8856662" cy="478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marL="352425" indent="-352425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92150" indent="-26035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è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 typeface="Wingdings" pitchFamily="2" charset="2"/>
              <a:buNone/>
              <a:defRPr/>
            </a:pPr>
            <a:r>
              <a:rPr lang="en-US" altLang="de-DE" kern="0" dirty="0"/>
              <a:t>WMO</a:t>
            </a:r>
          </a:p>
          <a:p>
            <a:pPr>
              <a:defRPr/>
            </a:pPr>
            <a:r>
              <a:rPr lang="en-US" altLang="de-DE" kern="0" dirty="0"/>
              <a:t>WMO Core Metadata Profile version 1.3:</a:t>
            </a:r>
            <a:br>
              <a:rPr lang="en-US" altLang="de-DE" kern="0" dirty="0"/>
            </a:br>
            <a:r>
              <a:rPr lang="en-US" altLang="de-DE" kern="0" dirty="0">
                <a:hlinkClick r:id="rId3"/>
              </a:rPr>
              <a:t>http://wis.wmo.int/2012/metadata/WMO_Core_Metadata_Profile_v1.3_Part_1.pdf</a:t>
            </a:r>
            <a:endParaRPr lang="en-US" altLang="de-DE" kern="0" dirty="0"/>
          </a:p>
          <a:p>
            <a:pPr>
              <a:defRPr/>
            </a:pPr>
            <a:r>
              <a:rPr lang="en-US" altLang="de-DE" kern="0" dirty="0"/>
              <a:t>Manual on the WMO Information System, 2015 edition (WMO-No. 1060)</a:t>
            </a:r>
            <a:br>
              <a:rPr lang="en-US" altLang="de-DE" kern="0" dirty="0"/>
            </a:br>
            <a:r>
              <a:rPr lang="en-US" altLang="de-DE" kern="0" dirty="0">
                <a:hlinkClick r:id="rId4"/>
              </a:rPr>
              <a:t>https://www.wmo.int/pages/prog/www/WIS/documents/Manual-on-WIS-en.pdf</a:t>
            </a:r>
            <a:r>
              <a:rPr lang="en-US" altLang="de-DE" kern="0" dirty="0"/>
              <a:t>  </a:t>
            </a:r>
          </a:p>
          <a:p>
            <a:pPr>
              <a:defRPr/>
            </a:pPr>
            <a:r>
              <a:rPr lang="de-DE" dirty="0"/>
              <a:t>Guide on WIS (</a:t>
            </a:r>
            <a:r>
              <a:rPr lang="de-DE" dirty="0" err="1"/>
              <a:t>updated</a:t>
            </a:r>
            <a:r>
              <a:rPr lang="de-DE" dirty="0"/>
              <a:t> in 2017), </a:t>
            </a:r>
            <a:r>
              <a:rPr lang="de-DE" dirty="0" err="1"/>
              <a:t>with</a:t>
            </a:r>
            <a:r>
              <a:rPr lang="de-DE" dirty="0"/>
              <a:t> </a:t>
            </a:r>
            <a:r>
              <a:rPr lang="de-DE" dirty="0" err="1"/>
              <a:t>Guidance</a:t>
            </a:r>
            <a:r>
              <a:rPr lang="de-DE" dirty="0"/>
              <a:t> on </a:t>
            </a:r>
            <a:r>
              <a:rPr lang="de-DE" dirty="0" err="1"/>
              <a:t>Metadata</a:t>
            </a:r>
            <a:r>
              <a:rPr lang="de-DE" dirty="0"/>
              <a:t> (WMO–</a:t>
            </a:r>
            <a:r>
              <a:rPr lang="de-DE" dirty="0" err="1"/>
              <a:t>No</a:t>
            </a:r>
            <a:r>
              <a:rPr lang="de-DE" dirty="0"/>
              <a:t>. 1061)</a:t>
            </a:r>
            <a:br>
              <a:rPr lang="de-DE" dirty="0"/>
            </a:br>
            <a:r>
              <a:rPr lang="de-DE" kern="0" dirty="0">
                <a:hlinkClick r:id="rId5"/>
              </a:rPr>
              <a:t>https://library.wmo.int/doc_num.php?explnum_id=4004</a:t>
            </a:r>
            <a:endParaRPr lang="de-DE" kern="0" dirty="0"/>
          </a:p>
          <a:p>
            <a:pPr>
              <a:defRPr/>
            </a:pPr>
            <a:r>
              <a:rPr lang="de-DE" dirty="0" smtClean="0"/>
              <a:t>Python </a:t>
            </a:r>
            <a:r>
              <a:rPr lang="de-DE" dirty="0" err="1" smtClean="0"/>
              <a:t>metadata</a:t>
            </a:r>
            <a:r>
              <a:rPr lang="de-DE" dirty="0" smtClean="0"/>
              <a:t> </a:t>
            </a:r>
            <a:r>
              <a:rPr lang="de-DE" dirty="0" err="1" smtClean="0"/>
              <a:t>validator</a:t>
            </a:r>
            <a:r>
              <a:rPr lang="de-DE" dirty="0" smtClean="0"/>
              <a:t> </a:t>
            </a:r>
            <a:r>
              <a:rPr lang="de-DE" dirty="0" err="1" smtClean="0"/>
              <a:t>made</a:t>
            </a:r>
            <a:r>
              <a:rPr lang="de-DE" dirty="0" smtClean="0"/>
              <a:t> </a:t>
            </a:r>
            <a:r>
              <a:rPr lang="de-DE" dirty="0" err="1" smtClean="0"/>
              <a:t>by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Canadian Met Service</a:t>
            </a:r>
          </a:p>
          <a:p>
            <a:pPr lvl="1">
              <a:defRPr/>
            </a:pPr>
            <a:r>
              <a:rPr lang="de-DE" dirty="0" err="1" smtClean="0"/>
              <a:t>It</a:t>
            </a:r>
            <a:r>
              <a:rPr lang="de-DE" dirty="0" smtClean="0"/>
              <a:t> </a:t>
            </a:r>
            <a:r>
              <a:rPr lang="de-DE" dirty="0" err="1" smtClean="0"/>
              <a:t>verifies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presence</a:t>
            </a:r>
            <a:r>
              <a:rPr lang="de-DE" dirty="0" smtClean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 err="1" smtClean="0"/>
              <a:t>mandatory</a:t>
            </a:r>
            <a:r>
              <a:rPr lang="de-DE" dirty="0" smtClean="0"/>
              <a:t> </a:t>
            </a:r>
            <a:r>
              <a:rPr lang="de-DE" dirty="0" err="1" smtClean="0"/>
              <a:t>elements</a:t>
            </a:r>
            <a:r>
              <a:rPr lang="de-DE" dirty="0" smtClean="0"/>
              <a:t> (</a:t>
            </a:r>
            <a:r>
              <a:rPr lang="de-DE" dirty="0" err="1" smtClean="0"/>
              <a:t>part</a:t>
            </a:r>
            <a:r>
              <a:rPr lang="de-DE" dirty="0" smtClean="0"/>
              <a:t> 2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WMO Core Profile 1.3</a:t>
            </a:r>
          </a:p>
          <a:p>
            <a:pPr lvl="1">
              <a:defRPr/>
            </a:pPr>
            <a:r>
              <a:rPr lang="en-GB" dirty="0" smtClean="0">
                <a:hlinkClick r:id="rId6"/>
              </a:rPr>
              <a:t>https</a:t>
            </a:r>
            <a:r>
              <a:rPr lang="en-GB" dirty="0">
                <a:hlinkClick r:id="rId6"/>
              </a:rPr>
              <a:t>://</a:t>
            </a:r>
            <a:r>
              <a:rPr lang="en-GB" dirty="0" smtClean="0">
                <a:hlinkClick r:id="rId6"/>
              </a:rPr>
              <a:t>github.com/OGCMetOceanDWG/wmo-cmp-ts</a:t>
            </a:r>
            <a:endParaRPr lang="de-DE" dirty="0"/>
          </a:p>
          <a:p>
            <a:pPr>
              <a:defRPr/>
            </a:pPr>
            <a:r>
              <a:rPr lang="de-DE" altLang="de-DE" kern="0" dirty="0" err="1"/>
              <a:t>Wiswiki</a:t>
            </a:r>
            <a:r>
              <a:rPr lang="de-DE" altLang="de-DE" kern="0" dirty="0"/>
              <a:t>, </a:t>
            </a:r>
            <a:r>
              <a:rPr lang="de-DE" altLang="de-DE" kern="0" dirty="0" err="1"/>
              <a:t>github</a:t>
            </a:r>
            <a:r>
              <a:rPr lang="de-DE" altLang="de-DE" kern="0" dirty="0"/>
              <a:t> </a:t>
            </a:r>
            <a:r>
              <a:rPr lang="de-DE" altLang="de-DE" kern="0" dirty="0" err="1"/>
              <a:t>repository</a:t>
            </a:r>
            <a:r>
              <a:rPr lang="de-DE" altLang="de-DE" kern="0" dirty="0"/>
              <a:t> </a:t>
            </a:r>
            <a:r>
              <a:rPr lang="de-DE" altLang="de-DE" kern="0" dirty="0" err="1"/>
              <a:t>wmo</a:t>
            </a:r>
            <a:r>
              <a:rPr lang="de-DE" altLang="de-DE" kern="0" dirty="0"/>
              <a:t>-im</a:t>
            </a:r>
            <a:br>
              <a:rPr lang="de-DE" altLang="de-DE" kern="0" dirty="0"/>
            </a:br>
            <a:r>
              <a:rPr lang="de-DE" altLang="de-DE" kern="0" dirty="0">
                <a:hlinkClick r:id="rId7"/>
              </a:rPr>
              <a:t>https://github.com/wmo-im</a:t>
            </a:r>
            <a:endParaRPr lang="de-DE" altLang="de-DE" kern="0" dirty="0"/>
          </a:p>
          <a:p>
            <a:pPr marL="0" indent="0">
              <a:buNone/>
              <a:defRPr/>
            </a:pPr>
            <a:endParaRPr lang="en-US" altLang="de-DE" kern="0" dirty="0"/>
          </a:p>
          <a:p>
            <a:pPr>
              <a:defRPr/>
            </a:pPr>
            <a:endParaRPr lang="en-US" altLang="de-DE" kern="0" dirty="0"/>
          </a:p>
          <a:p>
            <a:pPr>
              <a:defRPr/>
            </a:pPr>
            <a:endParaRPr lang="en-US" altLang="de-DE" kern="0" dirty="0"/>
          </a:p>
        </p:txBody>
      </p:sp>
      <p:pic>
        <p:nvPicPr>
          <p:cNvPr id="62470" name="Picture 5" descr="Hom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69850"/>
            <a:ext cx="6477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5"/>
          <p:cNvSpPr>
            <a:spLocks noGrp="1" noChangeArrowheads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de-DE" altLang="de-DE"/>
              <a:t>GISC Offenbach – 05/2019</a:t>
            </a:r>
          </a:p>
        </p:txBody>
      </p:sp>
      <p:sp>
        <p:nvSpPr>
          <p:cNvPr id="63491" name="Foliennummernplatzhalter 1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40000"/>
              </a:spcBef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400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Char char="è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15EB4D9C-9AD3-4A22-B3ED-07BE3D246CC1}" type="slidenum">
              <a:rPr lang="de-DE" altLang="de-DE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lang="de-DE" altLang="de-DE"/>
          </a:p>
        </p:txBody>
      </p:sp>
      <p:sp>
        <p:nvSpPr>
          <p:cNvPr id="63492" name="Rectangle 2"/>
          <p:cNvSpPr>
            <a:spLocks noGrp="1" noChangeArrowheads="1"/>
          </p:cNvSpPr>
          <p:nvPr>
            <p:ph type="title"/>
          </p:nvPr>
        </p:nvSpPr>
        <p:spPr>
          <a:xfrm>
            <a:off x="446088" y="1125538"/>
            <a:ext cx="7478712" cy="855662"/>
          </a:xfrm>
        </p:spPr>
        <p:txBody>
          <a:bodyPr/>
          <a:lstStyle/>
          <a:p>
            <a:r>
              <a:rPr lang="de-DE" altLang="de-DE"/>
              <a:t>Contact:</a:t>
            </a:r>
            <a:endParaRPr lang="de-DE" altLang="de-DE">
              <a:solidFill>
                <a:schemeClr val="tx1"/>
              </a:solidFill>
            </a:endParaRPr>
          </a:p>
        </p:txBody>
      </p:sp>
      <p:sp>
        <p:nvSpPr>
          <p:cNvPr id="634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54188"/>
            <a:ext cx="4176712" cy="4529137"/>
          </a:xfrm>
        </p:spPr>
        <p:txBody>
          <a:bodyPr/>
          <a:lstStyle/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de-DE" altLang="de-DE"/>
              <a:t>	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endParaRPr lang="de-DE" altLang="de-DE"/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de-DE" altLang="de-DE"/>
              <a:t>	GISC-OF Team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de-DE" altLang="de-DE"/>
              <a:t>	Referat TI14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de-DE" altLang="de-DE"/>
              <a:t>	Frankfurter Straße 135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de-DE" altLang="de-DE"/>
              <a:t>	63067 Offenbach</a:t>
            </a:r>
          </a:p>
          <a:p>
            <a:pPr>
              <a:buFont typeface="Wingdings" pitchFamily="2" charset="2"/>
              <a:buNone/>
            </a:pPr>
            <a:endParaRPr lang="de-DE" altLang="de-DE"/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de-DE" altLang="de-DE"/>
              <a:t>	E-Mail: </a:t>
            </a:r>
            <a:r>
              <a:rPr lang="de-DE" altLang="de-DE">
                <a:hlinkClick r:id="rId3"/>
              </a:rPr>
              <a:t>wis@dwd.de</a:t>
            </a:r>
            <a:r>
              <a:rPr lang="de-DE" altLang="de-DE"/>
              <a:t> </a:t>
            </a:r>
          </a:p>
        </p:txBody>
      </p:sp>
      <p:pic>
        <p:nvPicPr>
          <p:cNvPr id="63494" name="Picture 4" descr="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50" y="2082800"/>
            <a:ext cx="323215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5" name="Picture 5" descr="Hom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69850"/>
            <a:ext cx="6477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WD Standard Master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olienmaster Quadrate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Folienmaster Punkte">
  <a:themeElements>
    <a:clrScheme name="">
      <a:dk1>
        <a:srgbClr val="000000"/>
      </a:dk1>
      <a:lt1>
        <a:srgbClr val="FFFFFF"/>
      </a:lt1>
      <a:dk2>
        <a:srgbClr val="2D4B9B"/>
      </a:dk2>
      <a:lt2>
        <a:srgbClr val="D2E1F5"/>
      </a:lt2>
      <a:accent1>
        <a:srgbClr val="96B9DC"/>
      </a:accent1>
      <a:accent2>
        <a:srgbClr val="E10019"/>
      </a:accent2>
      <a:accent3>
        <a:srgbClr val="FFFFFF"/>
      </a:accent3>
      <a:accent4>
        <a:srgbClr val="000000"/>
      </a:accent4>
      <a:accent5>
        <a:srgbClr val="C9D9EB"/>
      </a:accent5>
      <a:accent6>
        <a:srgbClr val="CC0016"/>
      </a:accent6>
      <a:hlink>
        <a:srgbClr val="2D4B9B"/>
      </a:hlink>
      <a:folHlink>
        <a:srgbClr val="96B9DC"/>
      </a:folHlink>
    </a:clrScheme>
    <a:fontScheme name="DWD Standard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WD Standard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WD Standard Master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017A8"/>
        </a:accent1>
        <a:accent2>
          <a:srgbClr val="575DC2"/>
        </a:accent2>
        <a:accent3>
          <a:srgbClr val="FFFFFF"/>
        </a:accent3>
        <a:accent4>
          <a:srgbClr val="000000"/>
        </a:accent4>
        <a:accent5>
          <a:srgbClr val="AAABD1"/>
        </a:accent5>
        <a:accent6>
          <a:srgbClr val="4E53B0"/>
        </a:accent6>
        <a:hlink>
          <a:srgbClr val="9FA3DC"/>
        </a:hlink>
        <a:folHlink>
          <a:srgbClr val="DBDDF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6278B4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586CA3"/>
        </a:accent6>
        <a:hlink>
          <a:srgbClr val="96A5CD"/>
        </a:hlink>
        <a:folHlink>
          <a:srgbClr val="CBD3E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WD Standard Master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2D4B9B"/>
        </a:accent1>
        <a:accent2>
          <a:srgbClr val="96B9DC"/>
        </a:accent2>
        <a:accent3>
          <a:srgbClr val="FFFFFF"/>
        </a:accent3>
        <a:accent4>
          <a:srgbClr val="000000"/>
        </a:accent4>
        <a:accent5>
          <a:srgbClr val="ADB1CB"/>
        </a:accent5>
        <a:accent6>
          <a:srgbClr val="87A7C7"/>
        </a:accent6>
        <a:hlink>
          <a:srgbClr val="D2E1F5"/>
        </a:hlink>
        <a:folHlink>
          <a:srgbClr val="E1001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2D4B9B"/>
    </a:dk2>
    <a:lt2>
      <a:srgbClr val="D2E1F5"/>
    </a:lt2>
    <a:accent1>
      <a:srgbClr val="96B9DC"/>
    </a:accent1>
    <a:accent2>
      <a:srgbClr val="E10019"/>
    </a:accent2>
    <a:accent3>
      <a:srgbClr val="FFFFFF"/>
    </a:accent3>
    <a:accent4>
      <a:srgbClr val="000000"/>
    </a:accent4>
    <a:accent5>
      <a:srgbClr val="C9D9EB"/>
    </a:accent5>
    <a:accent6>
      <a:srgbClr val="CC0016"/>
    </a:accent6>
    <a:hlink>
      <a:srgbClr val="2D4B9B"/>
    </a:hlink>
    <a:folHlink>
      <a:srgbClr val="96B9D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Words>972</Words>
  <Application>Microsoft Office PowerPoint</Application>
  <PresentationFormat>On-screen Show (4:3)</PresentationFormat>
  <Paragraphs>176</Paragraphs>
  <Slides>25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Microsoft YaHei</vt:lpstr>
      <vt:lpstr>Arial</vt:lpstr>
      <vt:lpstr>Lucida Sans Unicode</vt:lpstr>
      <vt:lpstr>Times New Roman</vt:lpstr>
      <vt:lpstr>Wingdings</vt:lpstr>
      <vt:lpstr>DWD Standard Master</vt:lpstr>
      <vt:lpstr>Folienmaster Quadrate</vt:lpstr>
      <vt:lpstr>Folienmaster Punkte</vt:lpstr>
      <vt:lpstr>Guidance on Good Metadata  Hermann Asensio (DWD) , Guillaume Aubert (Eumetsat)</vt:lpstr>
      <vt:lpstr>Agenda</vt:lpstr>
      <vt:lpstr>PowerPoint Presentation</vt:lpstr>
      <vt:lpstr>PowerPoint Presentation</vt:lpstr>
      <vt:lpstr>example metadata: Long Range Forecast DWD</vt:lpstr>
      <vt:lpstr>Reasons for having good metadata quality</vt:lpstr>
      <vt:lpstr>Reasons for good Metadata</vt:lpstr>
      <vt:lpstr>GeoPortal – ranking search results</vt:lpstr>
      <vt:lpstr>Why creating good quality metadata ?</vt:lpstr>
      <vt:lpstr>Why creating good quality metadata ?</vt:lpstr>
      <vt:lpstr>Why creating good quality metadata ?</vt:lpstr>
      <vt:lpstr>What makes good quality metadata ?</vt:lpstr>
      <vt:lpstr>PowerPoint Presentation</vt:lpstr>
      <vt:lpstr>PowerPoint Presentation</vt:lpstr>
      <vt:lpstr>What makes good quality metadata ?</vt:lpstr>
      <vt:lpstr>Mandatory contents of a WIS discovery  metadata record</vt:lpstr>
      <vt:lpstr>Prepare your metadata for GISC DWD</vt:lpstr>
      <vt:lpstr>Metadata - Preview Icon</vt:lpstr>
      <vt:lpstr>Important links</vt:lpstr>
      <vt:lpstr>Granularity of metadata</vt:lpstr>
      <vt:lpstr>Metadata Quality in WMO Information System</vt:lpstr>
      <vt:lpstr>WMO Expert team working on metadata quality</vt:lpstr>
      <vt:lpstr>Guidance on Metadata</vt:lpstr>
      <vt:lpstr>Resources and further information</vt:lpstr>
      <vt:lpstr>Contact:</vt:lpstr>
    </vt:vector>
  </TitlesOfParts>
  <Company>mpm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Administrator</dc:creator>
  <cp:lastModifiedBy>Guillaume Aubert</cp:lastModifiedBy>
  <cp:revision>570</cp:revision>
  <cp:lastPrinted>2013-10-11T08:57:47Z</cp:lastPrinted>
  <dcterms:created xsi:type="dcterms:W3CDTF">2006-12-01T09:57:45Z</dcterms:created>
  <dcterms:modified xsi:type="dcterms:W3CDTF">2019-05-22T19:48:14Z</dcterms:modified>
</cp:coreProperties>
</file>