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3"/>
  </p:notesMasterIdLst>
  <p:sldIdLst>
    <p:sldId id="256" r:id="rId2"/>
    <p:sldId id="264" r:id="rId3"/>
    <p:sldId id="265" r:id="rId4"/>
    <p:sldId id="270" r:id="rId5"/>
    <p:sldId id="272" r:id="rId6"/>
    <p:sldId id="271" r:id="rId7"/>
    <p:sldId id="273" r:id="rId8"/>
    <p:sldId id="267" r:id="rId9"/>
    <p:sldId id="266" r:id="rId10"/>
    <p:sldId id="268" r:id="rId11"/>
    <p:sldId id="258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>
        <p:scale>
          <a:sx n="66" d="100"/>
          <a:sy n="66" d="100"/>
        </p:scale>
        <p:origin x="-72" y="2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9A64BE-CACF-4CEE-A925-28596A754FAC}" type="datetimeFigureOut">
              <a:rPr lang="en-GB" smtClean="0"/>
              <a:t>30/04/2019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116527-64FD-4ADC-8819-9BFA1E8A93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03523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-1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64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931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 smtClean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833901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663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036454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723727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 smtClean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418312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305509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 smtClean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83484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wmo2016_powerpoint_standard_v2-2.jp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053617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hdr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is-jma.go.jp/wcd/v1/top.html" TargetMode="External"/><Relationship Id="rId2" Type="http://schemas.openxmlformats.org/officeDocument/2006/relationships/hyperlink" Target="http://mon.wis.cma.cn/WCD/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</a:t>
            </a:fld>
            <a:endParaRPr lang="en-US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 smtClean="0">
                <a:solidFill>
                  <a:srgbClr val="000090"/>
                </a:solidFill>
              </a:rPr>
              <a:t>ET-WISC </a:t>
            </a:r>
            <a:r>
              <a:rPr lang="en-US" altLang="zh-CN" sz="4800" dirty="0" smtClean="0">
                <a:solidFill>
                  <a:srgbClr val="000090"/>
                </a:solidFill>
              </a:rPr>
              <a:t>Report</a:t>
            </a:r>
            <a:endParaRPr lang="en-US" sz="4800" dirty="0" smtClean="0">
              <a:solidFill>
                <a:srgbClr val="000090"/>
              </a:solidFill>
            </a:endParaRPr>
          </a:p>
          <a:p>
            <a:r>
              <a:rPr lang="en-US" sz="3000" dirty="0" smtClean="0">
                <a:solidFill>
                  <a:srgbClr val="000090"/>
                </a:solidFill>
              </a:rPr>
              <a:t>2018-2019</a:t>
            </a:r>
          </a:p>
        </p:txBody>
      </p:sp>
    </p:spTree>
    <p:extLst>
      <p:ext uri="{BB962C8B-B14F-4D97-AF65-F5344CB8AC3E}">
        <p14:creationId xmlns:p14="http://schemas.microsoft.com/office/powerpoint/2010/main" val="2389260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altLang="zh-CN" dirty="0" smtClean="0"/>
              <a:t>ET-WISC-DC-2019 meeting</a:t>
            </a:r>
            <a:endParaRPr lang="zh-CN" altLang="en-US" dirty="0"/>
          </a:p>
        </p:txBody>
      </p:sp>
      <p:sp>
        <p:nvSpPr>
          <p:cNvPr id="6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>
            <a:normAutofit/>
          </a:bodyPr>
          <a:lstStyle/>
          <a:p>
            <a:pPr marL="228600" indent="-228600" defTabSz="914400">
              <a:lnSpc>
                <a:spcPct val="11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kumimoji="1" lang="en-US" altLang="zh-CN" dirty="0" smtClean="0">
                <a:solidFill>
                  <a:prstClr val="black"/>
                </a:solidFill>
              </a:rPr>
              <a:t>A </a:t>
            </a:r>
            <a:r>
              <a:rPr kumimoji="1" lang="en-US" altLang="zh-CN" dirty="0">
                <a:solidFill>
                  <a:prstClr val="black"/>
                </a:solidFill>
              </a:rPr>
              <a:t>joint meeting of </a:t>
            </a:r>
            <a:r>
              <a:rPr kumimoji="1" lang="en-US" altLang="zh-CN" dirty="0" smtClean="0">
                <a:solidFill>
                  <a:prstClr val="black"/>
                </a:solidFill>
              </a:rPr>
              <a:t>ET-WISC and TT-DC </a:t>
            </a:r>
            <a:r>
              <a:rPr kumimoji="1" lang="en-US" altLang="zh-CN" dirty="0">
                <a:solidFill>
                  <a:prstClr val="black"/>
                </a:solidFill>
              </a:rPr>
              <a:t>was held in </a:t>
            </a:r>
            <a:r>
              <a:rPr kumimoji="1" lang="en-US" altLang="zh-CN" dirty="0" smtClean="0">
                <a:solidFill>
                  <a:prstClr val="black"/>
                </a:solidFill>
              </a:rPr>
              <a:t>Beijing, </a:t>
            </a:r>
            <a:r>
              <a:rPr kumimoji="1" lang="en-US" altLang="zh-CN" dirty="0">
                <a:solidFill>
                  <a:prstClr val="black"/>
                </a:solidFill>
              </a:rPr>
              <a:t>China </a:t>
            </a:r>
            <a:r>
              <a:rPr kumimoji="1" lang="en-US" altLang="zh-CN" dirty="0" smtClean="0">
                <a:solidFill>
                  <a:prstClr val="black"/>
                </a:solidFill>
              </a:rPr>
              <a:t>during March 12-15. </a:t>
            </a:r>
            <a:endParaRPr kumimoji="1" lang="en-US" altLang="zh-CN" dirty="0">
              <a:solidFill>
                <a:prstClr val="black"/>
              </a:solidFill>
            </a:endParaRPr>
          </a:p>
          <a:p>
            <a:pPr lvl="1" defTabSz="914400">
              <a:lnSpc>
                <a:spcPct val="150000"/>
              </a:lnSpc>
              <a:spcBef>
                <a:spcPts val="500"/>
              </a:spcBef>
              <a:buFont typeface="Calibri" pitchFamily="34" charset="0"/>
              <a:buChar char="₋"/>
            </a:pPr>
            <a:r>
              <a:rPr lang="en-GB" altLang="zh-CN" dirty="0"/>
              <a:t>Structure and </a:t>
            </a:r>
            <a:r>
              <a:rPr lang="en-GB" altLang="zh-CN" dirty="0" err="1" smtClean="0"/>
              <a:t>ToR</a:t>
            </a:r>
            <a:r>
              <a:rPr lang="en-GB" altLang="zh-CN" dirty="0" smtClean="0"/>
              <a:t> of </a:t>
            </a:r>
            <a:r>
              <a:rPr lang="en-GB" altLang="zh-CN" dirty="0"/>
              <a:t>ET-WISC and </a:t>
            </a:r>
            <a:r>
              <a:rPr lang="en-GB" altLang="zh-CN" dirty="0" smtClean="0"/>
              <a:t>TTs</a:t>
            </a:r>
            <a:endParaRPr kumimoji="1" lang="en-US" altLang="zh-CN" dirty="0"/>
          </a:p>
          <a:p>
            <a:pPr lvl="1" defTabSz="914400">
              <a:lnSpc>
                <a:spcPct val="110000"/>
              </a:lnSpc>
              <a:spcBef>
                <a:spcPts val="500"/>
              </a:spcBef>
              <a:buFont typeface="Calibri" pitchFamily="34" charset="0"/>
              <a:buChar char="₋"/>
            </a:pPr>
            <a:r>
              <a:rPr kumimoji="1" lang="en-US" altLang="zh-CN" dirty="0" smtClean="0"/>
              <a:t>Key activities since ET-WISC-2017 meeting (joint with TT-GISC and ET-CTS) which was held in November, 2017</a:t>
            </a:r>
            <a:endParaRPr kumimoji="1" lang="en-US" altLang="zh-CN" dirty="0"/>
          </a:p>
          <a:p>
            <a:pPr lvl="1" defTabSz="914400">
              <a:lnSpc>
                <a:spcPct val="150000"/>
              </a:lnSpc>
              <a:spcBef>
                <a:spcPts val="500"/>
              </a:spcBef>
              <a:buFont typeface="Calibri" pitchFamily="34" charset="0"/>
              <a:buChar char="₋"/>
            </a:pPr>
            <a:r>
              <a:rPr kumimoji="1" lang="en-US" altLang="zh-CN" dirty="0" smtClean="0"/>
              <a:t>Work Plans for 2019-2020</a:t>
            </a:r>
            <a:endParaRPr kumimoji="1"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28728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altLang="zh-CN" dirty="0" smtClean="0"/>
              <a:t>Key </a:t>
            </a:r>
            <a:r>
              <a:rPr lang="en-US" altLang="zh-CN" dirty="0" smtClean="0"/>
              <a:t>Activities (1)</a:t>
            </a:r>
            <a:endParaRPr lang="zh-CN" altLang="en-US" dirty="0"/>
          </a:p>
        </p:txBody>
      </p:sp>
      <p:sp>
        <p:nvSpPr>
          <p:cNvPr id="6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78021"/>
          </a:xfrm>
        </p:spPr>
        <p:txBody>
          <a:bodyPr>
            <a:normAutofit/>
          </a:bodyPr>
          <a:lstStyle/>
          <a:p>
            <a:r>
              <a:rPr lang="en-US" altLang="ja-JP" dirty="0" smtClean="0"/>
              <a:t>Drafted </a:t>
            </a:r>
            <a:r>
              <a:rPr lang="en-US" altLang="ja-JP" dirty="0"/>
              <a:t>recommendations (amendment of No.1060 and 1061) to be approved by </a:t>
            </a:r>
            <a:r>
              <a:rPr lang="en-US" altLang="ja-JP" dirty="0" smtClean="0"/>
              <a:t>Cg-18</a:t>
            </a:r>
          </a:p>
          <a:p>
            <a:pPr lvl="1"/>
            <a:endParaRPr lang="en-US" altLang="zh-CN" sz="1600" dirty="0" smtClean="0"/>
          </a:p>
          <a:p>
            <a:pPr lvl="1"/>
            <a:r>
              <a:rPr lang="en-US" altLang="zh-CN" dirty="0" smtClean="0"/>
              <a:t>Guidance </a:t>
            </a:r>
            <a:r>
              <a:rPr lang="en-US" altLang="zh-CN" dirty="0"/>
              <a:t>on managing ICT </a:t>
            </a:r>
            <a:r>
              <a:rPr lang="en-US" altLang="zh-CN" dirty="0" smtClean="0"/>
              <a:t>Operations</a:t>
            </a:r>
          </a:p>
          <a:p>
            <a:pPr lvl="1"/>
            <a:r>
              <a:rPr lang="en-US" altLang="ja-JP" dirty="0"/>
              <a:t>Annual meetings of GISC </a:t>
            </a:r>
            <a:r>
              <a:rPr lang="en-US" altLang="ja-JP" dirty="0" smtClean="0"/>
              <a:t>operators</a:t>
            </a:r>
          </a:p>
          <a:p>
            <a:pPr lvl="1"/>
            <a:r>
              <a:rPr lang="en-GB" altLang="zh-CN" dirty="0"/>
              <a:t>Operational monitoring of the WMO Information System </a:t>
            </a:r>
            <a:r>
              <a:rPr lang="en-GB" altLang="zh-CN" dirty="0" smtClean="0"/>
              <a:t>(“</a:t>
            </a:r>
            <a:r>
              <a:rPr lang="en-GB" altLang="zh-CN" dirty="0"/>
              <a:t>GISC Watch</a:t>
            </a:r>
            <a:r>
              <a:rPr lang="en-GB" altLang="zh-CN" dirty="0" smtClean="0"/>
              <a:t>”)</a:t>
            </a:r>
            <a:endParaRPr lang="zh-CN" altLang="zh-CN" dirty="0"/>
          </a:p>
        </p:txBody>
      </p:sp>
    </p:spTree>
    <p:extLst>
      <p:ext uri="{BB962C8B-B14F-4D97-AF65-F5344CB8AC3E}">
        <p14:creationId xmlns:p14="http://schemas.microsoft.com/office/powerpoint/2010/main" val="2546381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altLang="zh-CN" dirty="0" smtClean="0"/>
              <a:t>Key </a:t>
            </a:r>
            <a:r>
              <a:rPr lang="en-US" altLang="zh-CN" dirty="0" smtClean="0"/>
              <a:t>Activities (2)</a:t>
            </a:r>
            <a:endParaRPr lang="zh-CN" altLang="en-US" dirty="0"/>
          </a:p>
        </p:txBody>
      </p:sp>
      <p:sp>
        <p:nvSpPr>
          <p:cNvPr id="6" name="内容占位符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5160583"/>
          </a:xfrm>
        </p:spPr>
        <p:txBody>
          <a:bodyPr>
            <a:normAutofit lnSpcReduction="10000"/>
          </a:bodyPr>
          <a:lstStyle/>
          <a:p>
            <a:r>
              <a:rPr lang="en-US" altLang="ja-JP" dirty="0" smtClean="0"/>
              <a:t>WIS Monitoring</a:t>
            </a:r>
          </a:p>
          <a:p>
            <a:pPr lvl="1"/>
            <a:r>
              <a:rPr lang="en-US" altLang="ja-JP" dirty="0" smtClean="0"/>
              <a:t> GISC Watch </a:t>
            </a:r>
            <a:r>
              <a:rPr lang="en-US" altLang="ja-JP" dirty="0"/>
              <a:t>Started </a:t>
            </a:r>
            <a:r>
              <a:rPr lang="en-US" altLang="zh-CN" dirty="0"/>
              <a:t>on</a:t>
            </a:r>
            <a:r>
              <a:rPr lang="en-US" altLang="ja-JP" dirty="0" smtClean="0"/>
              <a:t> May 1, 2018 </a:t>
            </a:r>
            <a:endParaRPr lang="en-US" altLang="ja-JP" dirty="0"/>
          </a:p>
          <a:p>
            <a:pPr lvl="2"/>
            <a:r>
              <a:rPr lang="en-US" altLang="ja-JP" dirty="0" smtClean="0"/>
              <a:t>All 15 GISC </a:t>
            </a:r>
            <a:r>
              <a:rPr lang="en-US" altLang="ja-JP" dirty="0" err="1" smtClean="0"/>
              <a:t>centres</a:t>
            </a:r>
            <a:r>
              <a:rPr lang="en-US" altLang="ja-JP" dirty="0" smtClean="0"/>
              <a:t> are well attending.</a:t>
            </a:r>
          </a:p>
          <a:p>
            <a:pPr lvl="2"/>
            <a:r>
              <a:rPr lang="en-US" altLang="zh-CN" dirty="0" smtClean="0"/>
              <a:t>GISCs using </a:t>
            </a:r>
            <a:r>
              <a:rPr lang="en-US" altLang="zh-CN" dirty="0"/>
              <a:t>the issue tracking system </a:t>
            </a:r>
            <a:r>
              <a:rPr lang="en-US" altLang="ja-JP" dirty="0" smtClean="0"/>
              <a:t>to </a:t>
            </a:r>
            <a:r>
              <a:rPr lang="en-US" altLang="zh-CN" dirty="0" smtClean="0"/>
              <a:t>manage </a:t>
            </a:r>
            <a:r>
              <a:rPr lang="en-US" altLang="zh-CN" dirty="0"/>
              <a:t>the GISC operational issues </a:t>
            </a:r>
            <a:r>
              <a:rPr lang="en-US" altLang="ja-JP" dirty="0"/>
              <a:t>with support from GISC </a:t>
            </a:r>
            <a:r>
              <a:rPr lang="en-US" altLang="ja-JP" dirty="0" smtClean="0"/>
              <a:t>Brasilia</a:t>
            </a:r>
            <a:endParaRPr lang="en-US" altLang="ja-JP" dirty="0"/>
          </a:p>
          <a:p>
            <a:pPr lvl="2"/>
            <a:r>
              <a:rPr lang="en-US" altLang="ja-JP" dirty="0"/>
              <a:t>GISC </a:t>
            </a:r>
            <a:r>
              <a:rPr lang="en-US" altLang="ja-JP" dirty="0">
                <a:hlinkClick r:id="rId2"/>
              </a:rPr>
              <a:t>Beijing</a:t>
            </a:r>
            <a:r>
              <a:rPr lang="en-US" altLang="ja-JP" dirty="0"/>
              <a:t> and </a:t>
            </a:r>
            <a:r>
              <a:rPr lang="en-US" altLang="ja-JP" dirty="0">
                <a:hlinkClick r:id="rId3"/>
              </a:rPr>
              <a:t>Tokyo</a:t>
            </a:r>
            <a:r>
              <a:rPr lang="en-US" altLang="ja-JP" dirty="0"/>
              <a:t> started providing WIS common dashboard (WCD) on an operational </a:t>
            </a:r>
            <a:r>
              <a:rPr lang="en-US" altLang="ja-JP" dirty="0" smtClean="0"/>
              <a:t>basis</a:t>
            </a:r>
          </a:p>
          <a:p>
            <a:pPr lvl="1"/>
            <a:r>
              <a:rPr kumimoji="1" lang="en-US" altLang="ja-JP" dirty="0" smtClean="0"/>
              <a:t> Started </a:t>
            </a:r>
            <a:r>
              <a:rPr kumimoji="1" lang="en-US" altLang="ja-JP" dirty="0"/>
              <a:t>supporting the </a:t>
            </a:r>
            <a:r>
              <a:rPr kumimoji="1" lang="en-US" altLang="ja-JP" dirty="0" smtClean="0"/>
              <a:t>management </a:t>
            </a:r>
            <a:r>
              <a:rPr kumimoji="1" lang="en-US" altLang="ja-JP" dirty="0"/>
              <a:t>of BUFR </a:t>
            </a:r>
            <a:r>
              <a:rPr kumimoji="1" lang="en-US" altLang="ja-JP" dirty="0" smtClean="0"/>
              <a:t> issues</a:t>
            </a:r>
            <a:endParaRPr lang="en-US" altLang="ja-JP" dirty="0" smtClean="0"/>
          </a:p>
          <a:p>
            <a:pPr lvl="2"/>
            <a:r>
              <a:rPr lang="en-US" altLang="ja-JP" dirty="0" smtClean="0"/>
              <a:t>Following the Problem </a:t>
            </a:r>
            <a:r>
              <a:rPr lang="en-US" altLang="ja-JP" dirty="0"/>
              <a:t>management process of upper-air data in </a:t>
            </a:r>
            <a:r>
              <a:rPr lang="en-US" altLang="ja-JP" dirty="0"/>
              <a:t>BUFR</a:t>
            </a:r>
          </a:p>
          <a:p>
            <a:pPr lvl="2"/>
            <a:r>
              <a:rPr lang="en-US" altLang="zh-CN" dirty="0" smtClean="0"/>
              <a:t>Using the </a:t>
            </a:r>
            <a:r>
              <a:rPr lang="en-US" altLang="zh-CN" dirty="0"/>
              <a:t>issue tracking </a:t>
            </a:r>
            <a:r>
              <a:rPr lang="en-US" altLang="zh-CN" dirty="0"/>
              <a:t>system</a:t>
            </a:r>
            <a:endParaRPr lang="en-US" altLang="ja-JP" dirty="0"/>
          </a:p>
          <a:p>
            <a:pPr lvl="1"/>
            <a:endParaRPr lang="en-US" altLang="ja-JP" dirty="0"/>
          </a:p>
          <a:p>
            <a:pPr lvl="2"/>
            <a:endParaRPr lang="en-US" altLang="ja-JP" dirty="0" smtClean="0"/>
          </a:p>
        </p:txBody>
      </p:sp>
    </p:spTree>
    <p:extLst>
      <p:ext uri="{BB962C8B-B14F-4D97-AF65-F5344CB8AC3E}">
        <p14:creationId xmlns:p14="http://schemas.microsoft.com/office/powerpoint/2010/main" val="3846378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altLang="zh-CN" dirty="0" smtClean="0"/>
              <a:t>Key </a:t>
            </a:r>
            <a:r>
              <a:rPr lang="en-US" altLang="zh-CN" dirty="0" smtClean="0"/>
              <a:t>Activities (3)</a:t>
            </a:r>
            <a:endParaRPr lang="zh-CN" altLang="en-US" dirty="0"/>
          </a:p>
        </p:txBody>
      </p:sp>
      <p:sp>
        <p:nvSpPr>
          <p:cNvPr id="6" name="内容占位符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5160583"/>
          </a:xfrm>
        </p:spPr>
        <p:txBody>
          <a:bodyPr>
            <a:normAutofit/>
          </a:bodyPr>
          <a:lstStyle/>
          <a:p>
            <a:r>
              <a:rPr lang="en-US" altLang="ja-JP" sz="2800" dirty="0" smtClean="0"/>
              <a:t>Review and further </a:t>
            </a:r>
            <a:r>
              <a:rPr lang="en-US" altLang="ja-JP" sz="2800" dirty="0"/>
              <a:t>develop Technical Regulations</a:t>
            </a:r>
            <a:endParaRPr lang="en-US" altLang="ja-JP" sz="2800" dirty="0" smtClean="0"/>
          </a:p>
          <a:p>
            <a:pPr lvl="1"/>
            <a:r>
              <a:rPr lang="en-US" altLang="ja-JP" dirty="0"/>
              <a:t> </a:t>
            </a:r>
            <a:r>
              <a:rPr kumimoji="1" lang="en-US" altLang="zh-CN" dirty="0">
                <a:solidFill>
                  <a:prstClr val="black"/>
                </a:solidFill>
              </a:rPr>
              <a:t>Review Interim guide on WIS </a:t>
            </a:r>
            <a:r>
              <a:rPr kumimoji="1" lang="en-US" altLang="zh-CN" dirty="0" smtClean="0">
                <a:solidFill>
                  <a:prstClr val="black"/>
                </a:solidFill>
              </a:rPr>
              <a:t>Monitoring</a:t>
            </a:r>
          </a:p>
          <a:p>
            <a:pPr lvl="1"/>
            <a:r>
              <a:rPr kumimoji="1" lang="en-US" altLang="ja-JP" dirty="0" smtClean="0">
                <a:solidFill>
                  <a:prstClr val="black"/>
                </a:solidFill>
              </a:rPr>
              <a:t> Develop Metadata synchronization </a:t>
            </a:r>
            <a:r>
              <a:rPr kumimoji="1" lang="en-US" altLang="ja-JP" dirty="0" err="1" smtClean="0">
                <a:solidFill>
                  <a:prstClr val="black"/>
                </a:solidFill>
              </a:rPr>
              <a:t>proceudure</a:t>
            </a:r>
            <a:r>
              <a:rPr kumimoji="1" lang="en-US" altLang="ja-JP" dirty="0" smtClean="0">
                <a:solidFill>
                  <a:prstClr val="black"/>
                </a:solidFill>
              </a:rPr>
              <a:t> </a:t>
            </a:r>
          </a:p>
          <a:p>
            <a:pPr lvl="1"/>
            <a:r>
              <a:rPr kumimoji="1" lang="en-US" altLang="ja-JP" dirty="0" smtClean="0">
                <a:solidFill>
                  <a:prstClr val="black"/>
                </a:solidFill>
              </a:rPr>
              <a:t> Develop Guidelines </a:t>
            </a:r>
            <a:r>
              <a:rPr kumimoji="1" lang="en-US" altLang="ja-JP" dirty="0">
                <a:solidFill>
                  <a:prstClr val="black"/>
                </a:solidFill>
              </a:rPr>
              <a:t>and Regulations for the Exchange of Operational </a:t>
            </a:r>
            <a:r>
              <a:rPr kumimoji="1" lang="en-US" altLang="ja-JP" dirty="0" smtClean="0">
                <a:solidFill>
                  <a:prstClr val="black"/>
                </a:solidFill>
              </a:rPr>
              <a:t>Information</a:t>
            </a:r>
          </a:p>
        </p:txBody>
      </p:sp>
    </p:spTree>
    <p:extLst>
      <p:ext uri="{BB962C8B-B14F-4D97-AF65-F5344CB8AC3E}">
        <p14:creationId xmlns:p14="http://schemas.microsoft.com/office/powerpoint/2010/main" val="2061301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altLang="zh-CN" dirty="0" smtClean="0"/>
              <a:t>Key </a:t>
            </a:r>
            <a:r>
              <a:rPr lang="en-US" altLang="zh-CN" dirty="0" smtClean="0"/>
              <a:t>Activities (4)</a:t>
            </a:r>
            <a:endParaRPr lang="zh-CN" altLang="en-US" dirty="0"/>
          </a:p>
        </p:txBody>
      </p:sp>
      <p:sp>
        <p:nvSpPr>
          <p:cNvPr id="6" name="内容占位符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5160583"/>
          </a:xfrm>
        </p:spPr>
        <p:txBody>
          <a:bodyPr>
            <a:normAutofit/>
          </a:bodyPr>
          <a:lstStyle/>
          <a:p>
            <a:r>
              <a:rPr lang="en-US" altLang="ja-JP" dirty="0" smtClean="0"/>
              <a:t>Review and develop Audit </a:t>
            </a:r>
            <a:r>
              <a:rPr lang="en-US" altLang="ja-JP" dirty="0"/>
              <a:t>criteria </a:t>
            </a:r>
            <a:endParaRPr lang="en-US" altLang="ja-JP" dirty="0" smtClean="0"/>
          </a:p>
          <a:p>
            <a:pPr lvl="1"/>
            <a:r>
              <a:rPr lang="en-GB" altLang="ja-JP" sz="2400" dirty="0" smtClean="0"/>
              <a:t>T</a:t>
            </a:r>
            <a:r>
              <a:rPr lang="en-GB" altLang="zh-CN" sz="2400" dirty="0" smtClean="0"/>
              <a:t>his </a:t>
            </a:r>
            <a:r>
              <a:rPr lang="en-GB" altLang="zh-CN" sz="2400" dirty="0"/>
              <a:t>action </a:t>
            </a:r>
            <a:r>
              <a:rPr lang="en-GB" altLang="zh-CN" sz="2400" dirty="0" smtClean="0"/>
              <a:t>initiated </a:t>
            </a:r>
            <a:r>
              <a:rPr lang="en-GB" altLang="zh-CN" sz="2400" dirty="0"/>
              <a:t>in the joint meeting of </a:t>
            </a:r>
            <a:r>
              <a:rPr lang="en-GB" altLang="zh-CN" sz="2400" dirty="0" smtClean="0"/>
              <a:t>ET-WISC-2017 </a:t>
            </a:r>
            <a:r>
              <a:rPr lang="en-US" altLang="zh-CN" sz="2400" dirty="0" smtClean="0"/>
              <a:t>in November, 2017</a:t>
            </a:r>
            <a:r>
              <a:rPr lang="en-GB" altLang="zh-CN" sz="2400" dirty="0" smtClean="0"/>
              <a:t>.</a:t>
            </a:r>
            <a:endParaRPr lang="en-US" altLang="ja-JP" sz="2400" dirty="0" smtClean="0"/>
          </a:p>
          <a:p>
            <a:pPr lvl="1"/>
            <a:r>
              <a:rPr lang="en-US" altLang="zh-CN" sz="2400" dirty="0" smtClean="0"/>
              <a:t>Working </a:t>
            </a:r>
            <a:r>
              <a:rPr lang="en-US" altLang="zh-CN" sz="2400" dirty="0"/>
              <a:t>group - Mark FRANCIS, LI Xiang, </a:t>
            </a:r>
            <a:r>
              <a:rPr lang="en-US" altLang="zh-CN" sz="2400" dirty="0" err="1"/>
              <a:t>Sungsoo</a:t>
            </a:r>
            <a:r>
              <a:rPr lang="en-US" altLang="zh-CN" sz="2400" dirty="0"/>
              <a:t> DO and Kai-Thorsten WIRT</a:t>
            </a:r>
          </a:p>
          <a:p>
            <a:pPr lvl="1"/>
            <a:r>
              <a:rPr lang="en-US" altLang="zh-CN" sz="2400" dirty="0" smtClean="0"/>
              <a:t>Developing the new </a:t>
            </a:r>
            <a:r>
              <a:rPr lang="en-US" altLang="ja-JP" sz="2400" dirty="0"/>
              <a:t>Audit </a:t>
            </a:r>
            <a:r>
              <a:rPr lang="en-US" altLang="ja-JP" sz="2400" dirty="0" smtClean="0"/>
              <a:t>criteria</a:t>
            </a:r>
            <a:endParaRPr lang="en-US" altLang="zh-CN" dirty="0"/>
          </a:p>
          <a:p>
            <a:pPr lvl="2"/>
            <a:r>
              <a:rPr lang="en-GB" altLang="ja-JP" sz="2000" dirty="0" smtClean="0"/>
              <a:t>Organizational Factors</a:t>
            </a:r>
          </a:p>
          <a:p>
            <a:pPr lvl="2"/>
            <a:r>
              <a:rPr lang="en-US" altLang="zh-CN" sz="2000" dirty="0" smtClean="0"/>
              <a:t>O</a:t>
            </a:r>
            <a:r>
              <a:rPr lang="en-GB" altLang="ja-JP" sz="2000" dirty="0" smtClean="0"/>
              <a:t>operational </a:t>
            </a:r>
            <a:r>
              <a:rPr lang="en-GB" altLang="ja-JP" sz="2000" dirty="0"/>
              <a:t>Factors</a:t>
            </a:r>
          </a:p>
          <a:p>
            <a:pPr lvl="2"/>
            <a:r>
              <a:rPr lang="en-GB" altLang="ja-JP" sz="2000" dirty="0" smtClean="0"/>
              <a:t>Technical Factors</a:t>
            </a:r>
            <a:endParaRPr lang="en-GB" altLang="ja-JP" sz="2000" dirty="0"/>
          </a:p>
          <a:p>
            <a:pPr lvl="2"/>
            <a:r>
              <a:rPr lang="en-GB" altLang="ja-JP" sz="2000" dirty="0" smtClean="0"/>
              <a:t>Backup</a:t>
            </a:r>
            <a:endParaRPr lang="en-GB" altLang="ja-JP" sz="2000" dirty="0"/>
          </a:p>
        </p:txBody>
      </p:sp>
    </p:spTree>
    <p:extLst>
      <p:ext uri="{BB962C8B-B14F-4D97-AF65-F5344CB8AC3E}">
        <p14:creationId xmlns:p14="http://schemas.microsoft.com/office/powerpoint/2010/main" val="3985414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altLang="zh-CN" dirty="0" smtClean="0"/>
              <a:t>Key </a:t>
            </a:r>
            <a:r>
              <a:rPr lang="en-US" altLang="zh-CN" dirty="0" smtClean="0"/>
              <a:t>Activities (5)</a:t>
            </a:r>
            <a:endParaRPr lang="zh-CN" altLang="en-US" dirty="0"/>
          </a:p>
        </p:txBody>
      </p:sp>
      <p:sp>
        <p:nvSpPr>
          <p:cNvPr id="6" name="内容占位符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5160583"/>
          </a:xfrm>
        </p:spPr>
        <p:txBody>
          <a:bodyPr>
            <a:normAutofit/>
          </a:bodyPr>
          <a:lstStyle/>
          <a:p>
            <a:r>
              <a:rPr lang="de-DE" altLang="zh-CN" sz="2800" dirty="0" smtClean="0"/>
              <a:t>WIS </a:t>
            </a:r>
            <a:r>
              <a:rPr lang="de-DE" altLang="zh-CN" sz="2800" dirty="0"/>
              <a:t>2.0, what does this mean to NC/DCPC</a:t>
            </a:r>
            <a:endParaRPr lang="en-US" altLang="ja-JP" sz="2800" dirty="0" smtClean="0"/>
          </a:p>
          <a:p>
            <a:pPr lvl="1"/>
            <a:r>
              <a:rPr lang="en-US" altLang="ja-JP" dirty="0"/>
              <a:t> TT-DC would benefit from a briefing document on WIS 2.0, outlining what </a:t>
            </a:r>
            <a:r>
              <a:rPr lang="en-US" altLang="ja-JP" dirty="0" smtClean="0"/>
              <a:t>potential </a:t>
            </a:r>
            <a:r>
              <a:rPr lang="en-US" altLang="ja-JP" dirty="0"/>
              <a:t>changes NC‘s need to consider.  This would help NC‘s consider any technical and </a:t>
            </a:r>
            <a:r>
              <a:rPr lang="en-US" altLang="ja-JP" dirty="0" smtClean="0"/>
              <a:t>financial </a:t>
            </a:r>
            <a:r>
              <a:rPr lang="en-US" altLang="ja-JP" dirty="0"/>
              <a:t>decisions in the future</a:t>
            </a:r>
            <a:r>
              <a:rPr lang="en-US" altLang="ja-JP" dirty="0" smtClean="0"/>
              <a:t>.</a:t>
            </a:r>
            <a:endParaRPr lang="en-US" altLang="ja-JP" dirty="0"/>
          </a:p>
        </p:txBody>
      </p:sp>
    </p:spTree>
    <p:extLst>
      <p:ext uri="{BB962C8B-B14F-4D97-AF65-F5344CB8AC3E}">
        <p14:creationId xmlns:p14="http://schemas.microsoft.com/office/powerpoint/2010/main" val="2938608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altLang="zh-CN" dirty="0" smtClean="0"/>
              <a:t>Key plans for 2019-2020</a:t>
            </a:r>
            <a:endParaRPr lang="zh-CN" altLang="en-US" dirty="0"/>
          </a:p>
        </p:txBody>
      </p:sp>
      <p:sp>
        <p:nvSpPr>
          <p:cNvPr id="6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>
            <a:normAutofit/>
          </a:bodyPr>
          <a:lstStyle/>
          <a:p>
            <a:pPr marL="228600" indent="-228600" defTabSz="9144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kumimoji="1" lang="en-GB" altLang="zh-CN" sz="2800" dirty="0"/>
              <a:t>Audit criteria:</a:t>
            </a:r>
            <a:endParaRPr kumimoji="1" lang="zh-CN" altLang="zh-CN" sz="2800" dirty="0"/>
          </a:p>
          <a:p>
            <a:pPr lvl="1" defTabSz="914400">
              <a:lnSpc>
                <a:spcPct val="90000"/>
              </a:lnSpc>
              <a:spcBef>
                <a:spcPts val="500"/>
              </a:spcBef>
              <a:buFont typeface="Calibri" pitchFamily="34" charset="0"/>
              <a:buChar char="₋"/>
            </a:pPr>
            <a:r>
              <a:rPr kumimoji="1" lang="en-US" altLang="zh-CN" sz="2400" dirty="0" smtClean="0"/>
              <a:t>Finalize the</a:t>
            </a:r>
            <a:r>
              <a:rPr kumimoji="1" lang="en-GB" altLang="zh-CN" sz="2400" dirty="0" smtClean="0"/>
              <a:t> </a:t>
            </a:r>
            <a:r>
              <a:rPr kumimoji="1" lang="en-GB" altLang="zh-CN" sz="2400" dirty="0"/>
              <a:t>audit criteria and </a:t>
            </a:r>
            <a:r>
              <a:rPr kumimoji="1" lang="en-GB" altLang="zh-CN" sz="2400" dirty="0" smtClean="0"/>
              <a:t>GISC </a:t>
            </a:r>
            <a:r>
              <a:rPr kumimoji="1" lang="en-GB" altLang="zh-CN" sz="2400" dirty="0"/>
              <a:t>Check </a:t>
            </a:r>
            <a:r>
              <a:rPr kumimoji="1" lang="en-GB" altLang="zh-CN" sz="2400" dirty="0" smtClean="0"/>
              <a:t>List, April 2019 (-&gt; May 2019)</a:t>
            </a:r>
            <a:endParaRPr kumimoji="1" lang="en-US" altLang="zh-CN" sz="2400" dirty="0"/>
          </a:p>
          <a:p>
            <a:pPr marL="228600" indent="-228600" defTabSz="9144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kumimoji="1" lang="en-US" altLang="zh-CN" sz="2800" dirty="0" smtClean="0"/>
              <a:t>Operational </a:t>
            </a:r>
            <a:r>
              <a:rPr kumimoji="1" lang="en-US" altLang="zh-CN" sz="2800" dirty="0"/>
              <a:t>Information </a:t>
            </a:r>
            <a:r>
              <a:rPr kumimoji="1" lang="en-US" altLang="zh-CN" sz="2800" dirty="0" smtClean="0"/>
              <a:t>exchange</a:t>
            </a:r>
          </a:p>
          <a:p>
            <a:pPr lvl="1" defTabSz="914400">
              <a:lnSpc>
                <a:spcPct val="90000"/>
              </a:lnSpc>
              <a:spcBef>
                <a:spcPts val="500"/>
              </a:spcBef>
              <a:buFont typeface="Calibri" pitchFamily="34" charset="0"/>
              <a:buChar char="₋"/>
            </a:pPr>
            <a:r>
              <a:rPr kumimoji="1" lang="en-US" altLang="zh-CN" sz="2400" dirty="0" smtClean="0"/>
              <a:t>Develop </a:t>
            </a:r>
            <a:r>
              <a:rPr kumimoji="1" lang="en-US" altLang="zh-CN" sz="2400" dirty="0"/>
              <a:t>Guidelines and Regulations for the Exchange of </a:t>
            </a:r>
            <a:r>
              <a:rPr kumimoji="1" lang="en-US" altLang="zh-CN" sz="2400" dirty="0" smtClean="0"/>
              <a:t>Operational </a:t>
            </a:r>
            <a:r>
              <a:rPr kumimoji="1" lang="en-US" altLang="zh-CN" sz="2400" dirty="0" smtClean="0"/>
              <a:t>Information  (2020)</a:t>
            </a:r>
            <a:endParaRPr kumimoji="1" lang="en-US" altLang="zh-CN" sz="2400" dirty="0" smtClean="0"/>
          </a:p>
          <a:p>
            <a:pPr marL="228600" lvl="0" indent="-228600" defTabSz="9144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kumimoji="1" lang="en-US" altLang="zh-CN" sz="2800" dirty="0">
                <a:solidFill>
                  <a:prstClr val="black"/>
                </a:solidFill>
              </a:rPr>
              <a:t>WIS </a:t>
            </a:r>
            <a:r>
              <a:rPr kumimoji="1" lang="en-US" altLang="zh-CN" sz="2800" dirty="0" smtClean="0">
                <a:solidFill>
                  <a:prstClr val="black"/>
                </a:solidFill>
              </a:rPr>
              <a:t>monitoring</a:t>
            </a:r>
          </a:p>
          <a:p>
            <a:pPr marL="457200" lvl="1" indent="0" defTabSz="914400">
              <a:lnSpc>
                <a:spcPct val="90000"/>
              </a:lnSpc>
              <a:spcBef>
                <a:spcPts val="500"/>
              </a:spcBef>
              <a:buNone/>
            </a:pPr>
            <a:r>
              <a:rPr kumimoji="1" lang="en-US" altLang="zh-CN" sz="2400" dirty="0">
                <a:solidFill>
                  <a:prstClr val="black"/>
                </a:solidFill>
              </a:rPr>
              <a:t>a</a:t>
            </a:r>
            <a:r>
              <a:rPr kumimoji="1" lang="en-US" altLang="zh-CN" sz="2400" dirty="0"/>
              <a:t>)  </a:t>
            </a:r>
            <a:r>
              <a:rPr kumimoji="1" lang="en-US" altLang="zh-CN" sz="2400" dirty="0" smtClean="0"/>
              <a:t> Develop guideline </a:t>
            </a:r>
            <a:r>
              <a:rPr kumimoji="1" lang="en-US" altLang="zh-CN" sz="2400" dirty="0"/>
              <a:t>for WIS tickets </a:t>
            </a:r>
            <a:r>
              <a:rPr kumimoji="1" lang="en-US" altLang="zh-CN" sz="2400" dirty="0" smtClean="0"/>
              <a:t>management (2019)</a:t>
            </a:r>
            <a:endParaRPr kumimoji="1" lang="en-US" altLang="zh-CN" sz="2400" dirty="0"/>
          </a:p>
          <a:p>
            <a:pPr marL="914400" lvl="1" indent="-457200" defTabSz="914400">
              <a:lnSpc>
                <a:spcPct val="90000"/>
              </a:lnSpc>
              <a:spcBef>
                <a:spcPts val="500"/>
              </a:spcBef>
              <a:buAutoNum type="alphaLcParenR" startAt="2"/>
            </a:pPr>
            <a:r>
              <a:rPr kumimoji="1" lang="en-US" altLang="zh-CN" sz="2400" dirty="0" smtClean="0"/>
              <a:t>review </a:t>
            </a:r>
            <a:r>
              <a:rPr kumimoji="1" lang="en-US" altLang="zh-CN" sz="2400" dirty="0"/>
              <a:t>Interim guide on WIS </a:t>
            </a:r>
            <a:r>
              <a:rPr kumimoji="1" lang="en-US" altLang="zh-CN" sz="2400" dirty="0" smtClean="0"/>
              <a:t>Monitoring (2019)</a:t>
            </a:r>
          </a:p>
          <a:p>
            <a:pPr marL="914400" lvl="1" indent="-457200" defTabSz="914400">
              <a:lnSpc>
                <a:spcPct val="90000"/>
              </a:lnSpc>
              <a:spcBef>
                <a:spcPts val="500"/>
              </a:spcBef>
              <a:buAutoNum type="alphaLcParenR" startAt="2"/>
            </a:pPr>
            <a:r>
              <a:rPr lang="en-GB" altLang="zh-CN" sz="2400" dirty="0"/>
              <a:t>New service monitoring (including NC/DCPC Monitoring</a:t>
            </a:r>
            <a:r>
              <a:rPr lang="en-GB" altLang="zh-CN" sz="2400" dirty="0" smtClean="0"/>
              <a:t>), (2019-2020)</a:t>
            </a:r>
            <a:endParaRPr kumimoji="1" lang="en-US" altLang="zh-CN" sz="2400" dirty="0"/>
          </a:p>
        </p:txBody>
      </p:sp>
    </p:spTree>
    <p:extLst>
      <p:ext uri="{BB962C8B-B14F-4D97-AF65-F5344CB8AC3E}">
        <p14:creationId xmlns:p14="http://schemas.microsoft.com/office/powerpoint/2010/main" val="2206096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altLang="zh-CN" dirty="0"/>
              <a:t>Key plans for </a:t>
            </a:r>
            <a:r>
              <a:rPr lang="en-US" altLang="zh-CN" dirty="0" smtClean="0"/>
              <a:t>2019-2020 (cont.)</a:t>
            </a:r>
            <a:endParaRPr lang="zh-CN" altLang="en-US" dirty="0"/>
          </a:p>
        </p:txBody>
      </p:sp>
      <p:sp>
        <p:nvSpPr>
          <p:cNvPr id="6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>
            <a:normAutofit fontScale="85000" lnSpcReduction="20000"/>
          </a:bodyPr>
          <a:lstStyle/>
          <a:p>
            <a:pPr marL="228600" lvl="0" indent="-228600" defTabSz="9144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kumimoji="1" lang="en-US" altLang="zh-CN" sz="3100" dirty="0" smtClean="0">
                <a:solidFill>
                  <a:prstClr val="black"/>
                </a:solidFill>
              </a:rPr>
              <a:t>Technical </a:t>
            </a:r>
            <a:r>
              <a:rPr kumimoji="1" lang="en-US" altLang="zh-CN" sz="3100" dirty="0">
                <a:solidFill>
                  <a:prstClr val="black"/>
                </a:solidFill>
              </a:rPr>
              <a:t>Regulations updating </a:t>
            </a:r>
            <a:r>
              <a:rPr kumimoji="1" lang="en-US" altLang="zh-CN" sz="3100" dirty="0" smtClean="0">
                <a:solidFill>
                  <a:prstClr val="black"/>
                </a:solidFill>
              </a:rPr>
              <a:t>(Manual</a:t>
            </a:r>
            <a:r>
              <a:rPr kumimoji="1" lang="en-US" altLang="zh-CN" sz="3100" dirty="0">
                <a:solidFill>
                  <a:prstClr val="black"/>
                </a:solidFill>
              </a:rPr>
              <a:t>, </a:t>
            </a:r>
            <a:r>
              <a:rPr kumimoji="1" lang="en-US" altLang="zh-CN" sz="3100" dirty="0" smtClean="0">
                <a:solidFill>
                  <a:prstClr val="black"/>
                </a:solidFill>
              </a:rPr>
              <a:t>Guide)</a:t>
            </a:r>
          </a:p>
          <a:p>
            <a:pPr marL="623888" lvl="1" indent="-166688" defTabSz="914400">
              <a:lnSpc>
                <a:spcPct val="120000"/>
              </a:lnSpc>
              <a:spcBef>
                <a:spcPts val="500"/>
              </a:spcBef>
              <a:buNone/>
            </a:pPr>
            <a:r>
              <a:rPr kumimoji="1" lang="en-US" altLang="zh-CN" sz="2400" dirty="0"/>
              <a:t>-</a:t>
            </a:r>
            <a:r>
              <a:rPr kumimoji="1" lang="en-US" altLang="zh-CN" sz="2400" dirty="0"/>
              <a:t> </a:t>
            </a:r>
            <a:r>
              <a:rPr kumimoji="1" lang="en-US" altLang="zh-CN" sz="2400" dirty="0" smtClean="0"/>
              <a:t>draft proposal  on </a:t>
            </a:r>
            <a:r>
              <a:rPr kumimoji="1" lang="en-US" altLang="zh-CN" sz="2400" dirty="0"/>
              <a:t>the amendment </a:t>
            </a:r>
            <a:r>
              <a:rPr kumimoji="1" lang="en-US" altLang="zh-CN" sz="2400" dirty="0" smtClean="0"/>
              <a:t>for WIS </a:t>
            </a:r>
            <a:r>
              <a:rPr kumimoji="1" lang="en-US" altLang="zh-CN" sz="2400" dirty="0" err="1" smtClean="0"/>
              <a:t>Mornitoring</a:t>
            </a:r>
            <a:r>
              <a:rPr kumimoji="1" lang="en-US" altLang="zh-CN" sz="2400" dirty="0"/>
              <a:t> </a:t>
            </a:r>
            <a:r>
              <a:rPr kumimoji="1" lang="en-US" altLang="zh-CN" sz="2400" dirty="0" smtClean="0"/>
              <a:t>of </a:t>
            </a:r>
            <a:r>
              <a:rPr kumimoji="1" lang="en-US" altLang="zh-CN" sz="2400" dirty="0"/>
              <a:t>No</a:t>
            </a:r>
            <a:r>
              <a:rPr kumimoji="1" lang="en-US" altLang="zh-CN" sz="2400" dirty="0" smtClean="0"/>
              <a:t>. 1061  </a:t>
            </a:r>
            <a:r>
              <a:rPr kumimoji="1" lang="en-US" altLang="zh-CN" sz="2400" i="1" dirty="0"/>
              <a:t>(report to TT-GISC-2019</a:t>
            </a:r>
            <a:r>
              <a:rPr kumimoji="1" lang="en-US" altLang="zh-CN" sz="2400" i="1" dirty="0" smtClean="0"/>
              <a:t>)</a:t>
            </a:r>
            <a:endParaRPr kumimoji="1" lang="en-US" altLang="zh-CN" sz="2400" dirty="0"/>
          </a:p>
          <a:p>
            <a:pPr marL="623888" lvl="1" indent="-166688" defTabSz="914400">
              <a:lnSpc>
                <a:spcPct val="120000"/>
              </a:lnSpc>
              <a:spcBef>
                <a:spcPts val="500"/>
              </a:spcBef>
              <a:buNone/>
            </a:pPr>
            <a:r>
              <a:rPr kumimoji="1" lang="en-US" altLang="zh-CN" sz="2400" dirty="0" smtClean="0"/>
              <a:t>-  draft </a:t>
            </a:r>
            <a:r>
              <a:rPr kumimoji="1" lang="en-US" altLang="zh-CN" sz="2400" dirty="0"/>
              <a:t>proposal  on the amendment </a:t>
            </a:r>
            <a:r>
              <a:rPr kumimoji="1" lang="en-US" altLang="zh-CN" sz="2400" dirty="0" smtClean="0"/>
              <a:t>for “Metadata </a:t>
            </a:r>
            <a:r>
              <a:rPr kumimoji="1" lang="en-US" altLang="zh-CN" sz="2400" dirty="0"/>
              <a:t>sync </a:t>
            </a:r>
            <a:r>
              <a:rPr kumimoji="1" lang="en-US" altLang="zh-CN" sz="2400" dirty="0" smtClean="0"/>
              <a:t>procedure ” in </a:t>
            </a:r>
            <a:r>
              <a:rPr kumimoji="1" lang="en-US" altLang="zh-CN" sz="2400" dirty="0"/>
              <a:t>No. 1061  </a:t>
            </a:r>
            <a:r>
              <a:rPr kumimoji="1" lang="en-US" altLang="zh-CN" sz="2400" i="1" dirty="0"/>
              <a:t>(report to TT-GISC-2019)</a:t>
            </a:r>
            <a:r>
              <a:rPr kumimoji="1" lang="en-US" altLang="zh-CN" sz="2400" dirty="0" smtClean="0"/>
              <a:t> </a:t>
            </a:r>
            <a:r>
              <a:rPr kumimoji="1" lang="en-US" altLang="zh-CN" sz="2400" i="1" dirty="0" smtClean="0"/>
              <a:t>(report to TT-GISC-2019)</a:t>
            </a:r>
            <a:endParaRPr kumimoji="1" lang="en-US" altLang="zh-CN" sz="2400" i="1" dirty="0"/>
          </a:p>
          <a:p>
            <a:pPr marL="623888" lvl="1" indent="-166688" defTabSz="914400">
              <a:lnSpc>
                <a:spcPct val="120000"/>
              </a:lnSpc>
              <a:spcBef>
                <a:spcPts val="500"/>
              </a:spcBef>
              <a:buNone/>
            </a:pPr>
            <a:r>
              <a:rPr kumimoji="1" lang="en-US" altLang="zh-CN" sz="2400" dirty="0" smtClean="0"/>
              <a:t>- Develop </a:t>
            </a:r>
            <a:r>
              <a:rPr kumimoji="1" lang="en-US" altLang="zh-CN" sz="2400" dirty="0"/>
              <a:t>Guidelines and Regulations for the Exchange of Operational Information  </a:t>
            </a:r>
            <a:r>
              <a:rPr kumimoji="1" lang="en-US" altLang="zh-CN" sz="2400" i="1" dirty="0" smtClean="0"/>
              <a:t>(2019-2020</a:t>
            </a:r>
            <a:r>
              <a:rPr kumimoji="1" lang="en-US" altLang="zh-CN" sz="2400" i="1" dirty="0"/>
              <a:t>)</a:t>
            </a:r>
          </a:p>
          <a:p>
            <a:pPr marL="457200" lvl="1" indent="0" defTabSz="914400">
              <a:lnSpc>
                <a:spcPct val="90000"/>
              </a:lnSpc>
              <a:spcBef>
                <a:spcPts val="500"/>
              </a:spcBef>
              <a:buNone/>
            </a:pPr>
            <a:endParaRPr kumimoji="1" lang="en-US" altLang="zh-CN" sz="2400" dirty="0" smtClean="0">
              <a:solidFill>
                <a:prstClr val="black"/>
              </a:solidFill>
            </a:endParaRPr>
          </a:p>
          <a:p>
            <a:pPr marL="228600" lvl="1" indent="-228600" defTabSz="9144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kumimoji="1" lang="en-US" altLang="zh-CN" dirty="0">
                <a:solidFill>
                  <a:prstClr val="black"/>
                </a:solidFill>
              </a:rPr>
              <a:t>Survey, National Centre‘s looking at capacity and capability </a:t>
            </a:r>
            <a:r>
              <a:rPr kumimoji="1" lang="en-US" altLang="zh-CN" dirty="0">
                <a:solidFill>
                  <a:prstClr val="black"/>
                </a:solidFill>
              </a:rPr>
              <a:t>ability </a:t>
            </a:r>
            <a:r>
              <a:rPr kumimoji="1" lang="en-US" altLang="zh-CN" i="1" dirty="0">
                <a:solidFill>
                  <a:prstClr val="black"/>
                </a:solidFill>
              </a:rPr>
              <a:t>(2019-2020)</a:t>
            </a:r>
          </a:p>
          <a:p>
            <a:pPr marL="228600" lvl="1" indent="-228600" defTabSz="9144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kumimoji="1" lang="en-US" altLang="zh-CN" sz="2800" dirty="0" smtClean="0">
                <a:solidFill>
                  <a:prstClr val="black"/>
                </a:solidFill>
              </a:rPr>
              <a:t>Training </a:t>
            </a:r>
            <a:r>
              <a:rPr kumimoji="1" lang="en-US" altLang="zh-CN" sz="2800" dirty="0">
                <a:solidFill>
                  <a:prstClr val="black"/>
                </a:solidFill>
              </a:rPr>
              <a:t>and capacity </a:t>
            </a:r>
            <a:r>
              <a:rPr kumimoji="1" lang="en-US" altLang="zh-CN" sz="2800" dirty="0" smtClean="0">
                <a:solidFill>
                  <a:prstClr val="black"/>
                </a:solidFill>
              </a:rPr>
              <a:t>development </a:t>
            </a:r>
            <a:r>
              <a:rPr kumimoji="1" lang="en-US" altLang="zh-CN" i="1" dirty="0">
                <a:solidFill>
                  <a:prstClr val="black"/>
                </a:solidFill>
              </a:rPr>
              <a:t>(2019-2020</a:t>
            </a:r>
            <a:r>
              <a:rPr kumimoji="1" lang="en-US" altLang="zh-CN" i="1" dirty="0" smtClean="0">
                <a:solidFill>
                  <a:prstClr val="black"/>
                </a:solidFill>
              </a:rPr>
              <a:t>)</a:t>
            </a:r>
            <a:endParaRPr kumimoji="1" lang="en-US" altLang="zh-CN" sz="2800" dirty="0">
              <a:solidFill>
                <a:prstClr val="black"/>
              </a:solidFill>
            </a:endParaRPr>
          </a:p>
          <a:p>
            <a:pPr marL="457200" lvl="1" indent="0" defTabSz="914400">
              <a:lnSpc>
                <a:spcPct val="90000"/>
              </a:lnSpc>
              <a:spcBef>
                <a:spcPts val="500"/>
              </a:spcBef>
              <a:buNone/>
            </a:pPr>
            <a:r>
              <a:rPr kumimoji="1" lang="en-GB" altLang="zh-CN" sz="2400" dirty="0" smtClean="0"/>
              <a:t>-  development </a:t>
            </a:r>
            <a:r>
              <a:rPr kumimoji="1" lang="en-GB" altLang="zh-CN" sz="2400" dirty="0"/>
              <a:t>of common training materials (TT-GISC WP7)</a:t>
            </a:r>
            <a:endParaRPr kumimoji="1" lang="zh-CN" altLang="zh-CN" sz="2400" dirty="0"/>
          </a:p>
          <a:p>
            <a:pPr marL="457200" lvl="1" indent="0" defTabSz="914400">
              <a:lnSpc>
                <a:spcPct val="90000"/>
              </a:lnSpc>
              <a:spcBef>
                <a:spcPts val="500"/>
              </a:spcBef>
              <a:buNone/>
            </a:pPr>
            <a:r>
              <a:rPr kumimoji="1" lang="en-GB" altLang="zh-CN" sz="2400" dirty="0" smtClean="0"/>
              <a:t>-  review </a:t>
            </a:r>
            <a:r>
              <a:rPr kumimoji="1" lang="en-GB" altLang="zh-CN" sz="2400" dirty="0"/>
              <a:t>WIS competencies related to WIS centre operations and associated training and learning guides</a:t>
            </a:r>
          </a:p>
          <a:p>
            <a:pPr marL="228600" indent="-228600" defTabSz="914400">
              <a:spcBef>
                <a:spcPts val="1000"/>
              </a:spcBef>
              <a:buFont typeface="Arial" panose="020B0604020202020204" pitchFamily="34" charset="0"/>
              <a:buChar char="•"/>
            </a:pPr>
            <a:endParaRPr kumimoji="1" lang="en-US" altLang="zh-CN" sz="28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2337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altLang="zh-CN" dirty="0" smtClean="0"/>
              <a:t>What </a:t>
            </a:r>
            <a:r>
              <a:rPr lang="en-US" altLang="zh-CN" dirty="0"/>
              <a:t>need </a:t>
            </a:r>
            <a:r>
              <a:rPr lang="en-US" altLang="zh-CN" dirty="0" smtClean="0"/>
              <a:t>to be </a:t>
            </a:r>
            <a:r>
              <a:rPr lang="en-US" altLang="zh-CN" dirty="0"/>
              <a:t>reported to CBS </a:t>
            </a:r>
            <a:r>
              <a:rPr lang="en-US" altLang="zh-CN" dirty="0" smtClean="0"/>
              <a:t>MG</a:t>
            </a:r>
            <a:endParaRPr lang="zh-CN" altLang="en-US" dirty="0"/>
          </a:p>
        </p:txBody>
      </p:sp>
      <p:sp>
        <p:nvSpPr>
          <p:cNvPr id="6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73555"/>
          </a:xfrm>
        </p:spPr>
        <p:txBody>
          <a:bodyPr>
            <a:noAutofit/>
          </a:bodyPr>
          <a:lstStyle/>
          <a:p>
            <a:pPr marL="228600" indent="-228600" defTabSz="9144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kumimoji="1" lang="en-US" altLang="zh-CN" sz="2400" dirty="0" smtClean="0">
                <a:solidFill>
                  <a:prstClr val="black"/>
                </a:solidFill>
              </a:rPr>
              <a:t>Key </a:t>
            </a:r>
            <a:r>
              <a:rPr kumimoji="1" lang="en-US" altLang="zh-CN" sz="2400" dirty="0" err="1" smtClean="0">
                <a:solidFill>
                  <a:prstClr val="black"/>
                </a:solidFill>
              </a:rPr>
              <a:t>activites</a:t>
            </a:r>
            <a:endParaRPr kumimoji="1" lang="en-US" altLang="zh-CN" sz="2400" dirty="0" smtClean="0">
              <a:solidFill>
                <a:prstClr val="black"/>
              </a:solidFill>
            </a:endParaRPr>
          </a:p>
          <a:p>
            <a:pPr lvl="1" defTabSz="914400">
              <a:lnSpc>
                <a:spcPct val="90000"/>
              </a:lnSpc>
              <a:spcBef>
                <a:spcPts val="500"/>
              </a:spcBef>
            </a:pPr>
            <a:r>
              <a:rPr kumimoji="1" lang="en-US" altLang="zh-CN" sz="1800" dirty="0"/>
              <a:t>Drafted recommendations (amendment of No.1060 and 1061) to be approved by </a:t>
            </a:r>
            <a:r>
              <a:rPr kumimoji="1" lang="en-US" altLang="zh-CN" sz="1800" dirty="0" smtClean="0"/>
              <a:t>Cg-18, including ICT operation, GISC monitoring and coordination </a:t>
            </a:r>
            <a:r>
              <a:rPr kumimoji="1" lang="en-US" altLang="zh-CN" sz="1800" dirty="0" smtClean="0"/>
              <a:t>activates</a:t>
            </a:r>
            <a:endParaRPr kumimoji="1" lang="en-US" altLang="zh-CN" sz="1800" dirty="0"/>
          </a:p>
          <a:p>
            <a:pPr lvl="1" defTabSz="914400">
              <a:lnSpc>
                <a:spcPct val="90000"/>
              </a:lnSpc>
              <a:spcBef>
                <a:spcPts val="500"/>
              </a:spcBef>
            </a:pPr>
            <a:r>
              <a:rPr kumimoji="1" lang="en-US" altLang="zh-CN" sz="1800" dirty="0" smtClean="0"/>
              <a:t>WIS </a:t>
            </a:r>
            <a:r>
              <a:rPr kumimoji="1" lang="en-US" altLang="zh-CN" sz="1800" dirty="0"/>
              <a:t>monitoring: GISC Watch started</a:t>
            </a:r>
          </a:p>
          <a:p>
            <a:pPr lvl="1" defTabSz="914400">
              <a:lnSpc>
                <a:spcPct val="90000"/>
              </a:lnSpc>
              <a:spcBef>
                <a:spcPts val="500"/>
              </a:spcBef>
            </a:pPr>
            <a:r>
              <a:rPr kumimoji="1" lang="en-US" altLang="zh-CN" sz="1800" dirty="0"/>
              <a:t>Started supporting Upper-Air BUFR issues with using the </a:t>
            </a:r>
            <a:r>
              <a:rPr kumimoji="1" lang="en-US" altLang="zh-CN" sz="1800" dirty="0" smtClean="0"/>
              <a:t>amendments</a:t>
            </a:r>
          </a:p>
          <a:p>
            <a:pPr lvl="1" defTabSz="914400">
              <a:lnSpc>
                <a:spcPct val="90000"/>
              </a:lnSpc>
              <a:spcBef>
                <a:spcPts val="500"/>
              </a:spcBef>
            </a:pPr>
            <a:r>
              <a:rPr kumimoji="1" lang="en-GB" altLang="zh-CN" sz="1800" dirty="0"/>
              <a:t>Review audit criteria and update the GISC Check List</a:t>
            </a:r>
            <a:endParaRPr kumimoji="1" lang="en-US" altLang="zh-CN" sz="1800" dirty="0" smtClean="0"/>
          </a:p>
          <a:p>
            <a:pPr marL="228600" lvl="0" indent="-228600" defTabSz="9144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kumimoji="1" lang="en-US" altLang="zh-CN" sz="2400" dirty="0" smtClean="0">
                <a:solidFill>
                  <a:prstClr val="black"/>
                </a:solidFill>
              </a:rPr>
              <a:t>Key plans</a:t>
            </a:r>
          </a:p>
          <a:p>
            <a:pPr lvl="1" defTabSz="914400">
              <a:lnSpc>
                <a:spcPct val="90000"/>
              </a:lnSpc>
              <a:spcBef>
                <a:spcPts val="500"/>
              </a:spcBef>
            </a:pPr>
            <a:r>
              <a:rPr kumimoji="1" lang="en-GB" altLang="zh-CN" sz="1800" dirty="0" smtClean="0"/>
              <a:t>Finalize the </a:t>
            </a:r>
            <a:r>
              <a:rPr kumimoji="1" lang="en-GB" altLang="zh-CN" sz="1800" dirty="0"/>
              <a:t>audit criteria and </a:t>
            </a:r>
            <a:r>
              <a:rPr kumimoji="1" lang="en-GB" altLang="zh-CN" sz="1800" dirty="0" smtClean="0"/>
              <a:t>GISC </a:t>
            </a:r>
            <a:r>
              <a:rPr kumimoji="1" lang="en-GB" altLang="zh-CN" sz="1800" dirty="0"/>
              <a:t>Check List, April 2019 (-&gt; May 2019</a:t>
            </a:r>
            <a:r>
              <a:rPr kumimoji="1" lang="en-GB" altLang="zh-CN" sz="1800" dirty="0" smtClean="0"/>
              <a:t>)</a:t>
            </a:r>
          </a:p>
          <a:p>
            <a:pPr lvl="1" defTabSz="914400">
              <a:lnSpc>
                <a:spcPct val="90000"/>
              </a:lnSpc>
              <a:spcBef>
                <a:spcPts val="500"/>
              </a:spcBef>
            </a:pPr>
            <a:r>
              <a:rPr kumimoji="1" lang="en-US" altLang="zh-CN" sz="1800" dirty="0" smtClean="0"/>
              <a:t>Develop the </a:t>
            </a:r>
            <a:r>
              <a:rPr kumimoji="1" lang="en-US" altLang="zh-CN" sz="1800" dirty="0"/>
              <a:t>Guidelines and Regulations for the Exchange of Operational </a:t>
            </a:r>
            <a:r>
              <a:rPr kumimoji="1" lang="en-US" altLang="zh-CN" sz="1800" dirty="0" smtClean="0"/>
              <a:t>Information</a:t>
            </a:r>
          </a:p>
          <a:p>
            <a:pPr lvl="1" defTabSz="914400">
              <a:lnSpc>
                <a:spcPct val="90000"/>
              </a:lnSpc>
              <a:spcBef>
                <a:spcPts val="500"/>
              </a:spcBef>
            </a:pPr>
            <a:r>
              <a:rPr kumimoji="1" lang="en-US" altLang="zh-CN" sz="1800" dirty="0"/>
              <a:t>Survey, National Centre‘s looking at capacity and capability ability</a:t>
            </a:r>
          </a:p>
          <a:p>
            <a:pPr lvl="1" defTabSz="914400">
              <a:lnSpc>
                <a:spcPct val="90000"/>
              </a:lnSpc>
              <a:spcBef>
                <a:spcPts val="500"/>
              </a:spcBef>
            </a:pPr>
            <a:r>
              <a:rPr kumimoji="1" lang="en-GB" altLang="zh-CN" sz="1800" dirty="0" smtClean="0"/>
              <a:t>Review </a:t>
            </a:r>
            <a:r>
              <a:rPr kumimoji="1" lang="en-GB" altLang="zh-CN" sz="1800" dirty="0"/>
              <a:t>WIS competencies related to WIS centre operations and associated training and learning </a:t>
            </a:r>
            <a:r>
              <a:rPr kumimoji="1" lang="en-GB" altLang="zh-CN" sz="1800" dirty="0" smtClean="0"/>
              <a:t>guides</a:t>
            </a:r>
          </a:p>
          <a:p>
            <a:pPr lvl="1" defTabSz="914400">
              <a:lnSpc>
                <a:spcPct val="90000"/>
              </a:lnSpc>
              <a:spcBef>
                <a:spcPts val="500"/>
              </a:spcBef>
            </a:pPr>
            <a:r>
              <a:rPr kumimoji="1" lang="en-US" altLang="zh-CN" sz="1800" dirty="0"/>
              <a:t>Technical Regulations updating (Manual, Guide)</a:t>
            </a:r>
          </a:p>
          <a:p>
            <a:pPr lvl="2" defTabSz="914400">
              <a:lnSpc>
                <a:spcPct val="90000"/>
              </a:lnSpc>
              <a:spcBef>
                <a:spcPts val="500"/>
              </a:spcBef>
            </a:pPr>
            <a:r>
              <a:rPr kumimoji="1" lang="en-US" altLang="zh-CN" sz="1600" dirty="0"/>
              <a:t>a) updates to WIS monitoring  </a:t>
            </a:r>
          </a:p>
          <a:p>
            <a:pPr lvl="2" defTabSz="914400">
              <a:lnSpc>
                <a:spcPct val="90000"/>
              </a:lnSpc>
              <a:spcBef>
                <a:spcPts val="500"/>
              </a:spcBef>
            </a:pPr>
            <a:r>
              <a:rPr kumimoji="1" lang="en-US" altLang="zh-CN" sz="1600" dirty="0"/>
              <a:t>b) Metadata sync </a:t>
            </a:r>
            <a:r>
              <a:rPr kumimoji="1" lang="en-US" altLang="zh-CN" sz="1600" dirty="0" smtClean="0"/>
              <a:t>procedure</a:t>
            </a:r>
            <a:endParaRPr kumimoji="1" lang="en-US" altLang="zh-CN" sz="1600" dirty="0"/>
          </a:p>
        </p:txBody>
      </p:sp>
    </p:spTree>
    <p:extLst>
      <p:ext uri="{BB962C8B-B14F-4D97-AF65-F5344CB8AC3E}">
        <p14:creationId xmlns:p14="http://schemas.microsoft.com/office/powerpoint/2010/main" val="10674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2436"/>
            <a:ext cx="9144000" cy="6858000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 smtClean="0">
                <a:solidFill>
                  <a:srgbClr val="000090"/>
                </a:solidFill>
              </a:rPr>
              <a:t>Thank you</a:t>
            </a:r>
          </a:p>
          <a:p>
            <a:r>
              <a:rPr lang="en-US" sz="4800" dirty="0" smtClean="0">
                <a:solidFill>
                  <a:srgbClr val="000090"/>
                </a:solidFill>
              </a:rPr>
              <a:t>Merci</a:t>
            </a:r>
            <a:endParaRPr lang="en-US" sz="4800" dirty="0">
              <a:solidFill>
                <a:srgbClr val="00009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228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T-WISC2017-presentationXX-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ET-WISC2017-presentationXX-template</Template>
  <TotalTime>1387</TotalTime>
  <Words>629</Words>
  <Application>Microsoft Office PowerPoint</Application>
  <PresentationFormat>全屏显示(4:3)</PresentationFormat>
  <Paragraphs>76</Paragraphs>
  <Slides>11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12" baseType="lpstr">
      <vt:lpstr>ET-WISC2017-presentationXX-template</vt:lpstr>
      <vt:lpstr>PowerPoint 演示文稿</vt:lpstr>
      <vt:lpstr>ET-WISC-DC-2019 meeting</vt:lpstr>
      <vt:lpstr>Key Activities (1)</vt:lpstr>
      <vt:lpstr>Key Activities (2)</vt:lpstr>
      <vt:lpstr>Key Activities (3)</vt:lpstr>
      <vt:lpstr>Key Activities (4)</vt:lpstr>
      <vt:lpstr>Key Activities (5)</vt:lpstr>
      <vt:lpstr>Key plans for 2019-2020</vt:lpstr>
      <vt:lpstr>Key plans for 2019-2020 (cont.)</vt:lpstr>
      <vt:lpstr>What need to be reported to CBS MG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NOT NULL</dc:creator>
  <cp:lastModifiedBy>NOT NULL</cp:lastModifiedBy>
  <cp:revision>46</cp:revision>
  <dcterms:created xsi:type="dcterms:W3CDTF">2019-04-29T07:16:20Z</dcterms:created>
  <dcterms:modified xsi:type="dcterms:W3CDTF">2019-04-30T09:37:10Z</dcterms:modified>
</cp:coreProperties>
</file>