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264" r:id="rId6"/>
    <p:sldId id="272" r:id="rId7"/>
    <p:sldId id="274" r:id="rId8"/>
    <p:sldId id="275" r:id="rId9"/>
    <p:sldId id="278" r:id="rId10"/>
    <p:sldId id="277" r:id="rId11"/>
    <p:sldId id="280" r:id="rId12"/>
    <p:sldId id="279" r:id="rId13"/>
    <p:sldId id="276" r:id="rId14"/>
    <p:sldId id="281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8" d="100"/>
          <a:sy n="118" d="100"/>
        </p:scale>
        <p:origin x="-143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</a:t>
            </a:r>
            <a:r>
              <a:rPr lang="en-GB" baseline="0" dirty="0"/>
              <a:t> participate in the discussion on agenda item 11 from an NC perspective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42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Q.</a:t>
            </a:r>
            <a:r>
              <a:rPr lang="en-GB" baseline="0" dirty="0"/>
              <a:t> Does the group feel that NC/DCPC’s are represented? If not what can be done regarding this?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43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particular, getting more from NC/DCPC in relation to WIS 2.0.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122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Outcome of this discussion will have input</a:t>
            </a:r>
            <a:r>
              <a:rPr lang="en-GB" baseline="0" dirty="0"/>
              <a:t> into agenda item 14, updating action plan and </a:t>
            </a:r>
            <a:r>
              <a:rPr lang="en-GB" baseline="0" dirty="0" err="1"/>
              <a:t>ToR</a:t>
            </a:r>
            <a:r>
              <a:rPr lang="en-GB" baseline="0" dirty="0"/>
              <a:t> as required.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47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chema.org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5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33600" y="457200"/>
            <a:ext cx="681933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IPET-DD-1 meeting</a:t>
            </a:r>
          </a:p>
          <a:p>
            <a:r>
              <a:rPr lang="en-US" sz="4000" b="1" dirty="0"/>
              <a:t>18-20 Feb 2019 </a:t>
            </a:r>
          </a:p>
          <a:p>
            <a:endParaRPr lang="en-US" dirty="0"/>
          </a:p>
          <a:p>
            <a:r>
              <a:rPr lang="en-US" sz="2400" b="1" dirty="0"/>
              <a:t>Thorsten </a:t>
            </a:r>
            <a:r>
              <a:rPr lang="en-US" sz="2400" b="1" dirty="0" err="1"/>
              <a:t>Busselberg</a:t>
            </a:r>
            <a:r>
              <a:rPr lang="en-US" sz="2400" b="1" dirty="0"/>
              <a:t> -DWD </a:t>
            </a:r>
          </a:p>
          <a:p>
            <a:r>
              <a:rPr lang="en-US" sz="2400" b="1" u="sng" dirty="0" smtClean="0"/>
              <a:t>IPET-DD </a:t>
            </a:r>
            <a:r>
              <a:rPr lang="en-US" sz="2400" b="1" u="sng" dirty="0"/>
              <a:t>Chair</a:t>
            </a:r>
          </a:p>
          <a:p>
            <a:endParaRPr lang="en-US" sz="2400" dirty="0"/>
          </a:p>
          <a:p>
            <a:r>
              <a:rPr lang="en-US" sz="2400" b="1" u="sng" dirty="0" err="1"/>
              <a:t>Dijana</a:t>
            </a:r>
            <a:r>
              <a:rPr lang="en-US" sz="2400" b="1" u="sng" dirty="0"/>
              <a:t> </a:t>
            </a:r>
            <a:r>
              <a:rPr lang="en-US" sz="2400" b="1" u="sng" dirty="0" err="1"/>
              <a:t>Klaric</a:t>
            </a:r>
            <a:r>
              <a:rPr lang="en-US" sz="2400" b="1" dirty="0"/>
              <a:t>, Met service </a:t>
            </a:r>
            <a:r>
              <a:rPr lang="en-US" sz="2400" b="1" dirty="0" smtClean="0"/>
              <a:t>of Croatia</a:t>
            </a:r>
            <a:endParaRPr lang="en-US" sz="2400" b="1" dirty="0"/>
          </a:p>
          <a:p>
            <a:r>
              <a:rPr lang="en-US" sz="2400" b="1" dirty="0"/>
              <a:t>IPET-DD co-Chair</a:t>
            </a:r>
          </a:p>
          <a:p>
            <a:endParaRPr lang="en-US" sz="2400" b="1" dirty="0"/>
          </a:p>
          <a:p>
            <a:r>
              <a:rPr lang="en-US" sz="2400" b="1" dirty="0"/>
              <a:t>Enrico </a:t>
            </a:r>
            <a:r>
              <a:rPr lang="en-US" sz="2400" b="1" dirty="0" err="1"/>
              <a:t>Fucile</a:t>
            </a:r>
            <a:endParaRPr lang="en-US" sz="2400" b="1" dirty="0"/>
          </a:p>
          <a:p>
            <a:r>
              <a:rPr lang="en-US" sz="2400" b="1" dirty="0"/>
              <a:t>WMO</a:t>
            </a: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kern="0" dirty="0" smtClean="0">
                <a:solidFill>
                  <a:srgbClr val="000000"/>
                </a:solidFill>
              </a:rPr>
              <a:t>Inter programme </a:t>
            </a:r>
            <a:r>
              <a:rPr lang="en-GB" b="1" kern="0" dirty="0">
                <a:solidFill>
                  <a:srgbClr val="000000"/>
                </a:solidFill>
              </a:rPr>
              <a:t>ET for Data Representation Development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r>
              <a:rPr lang="en-GB" sz="2800" kern="0" dirty="0">
                <a:solidFill>
                  <a:srgbClr val="000000"/>
                </a:solidFill>
              </a:rPr>
              <a:t>coordinate </a:t>
            </a:r>
            <a:endParaRPr lang="en-GB" sz="2800" kern="0" dirty="0" smtClean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        </a:t>
            </a:r>
            <a:r>
              <a:rPr lang="en-GB" sz="2800" b="1" kern="0" dirty="0" smtClean="0">
                <a:solidFill>
                  <a:srgbClr val="000000"/>
                </a:solidFill>
              </a:rPr>
              <a:t>TT- </a:t>
            </a:r>
            <a:r>
              <a:rPr lang="en-GB" sz="2800" b="1" kern="0" dirty="0">
                <a:solidFill>
                  <a:srgbClr val="000000"/>
                </a:solidFill>
              </a:rPr>
              <a:t>MDS Meta data search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         </a:t>
            </a:r>
            <a:r>
              <a:rPr lang="en-GB" sz="2800" b="1" kern="0" dirty="0">
                <a:solidFill>
                  <a:srgbClr val="000000"/>
                </a:solidFill>
              </a:rPr>
              <a:t>TT- MDG - Meta Data </a:t>
            </a:r>
            <a:r>
              <a:rPr lang="en-GB" sz="2800" b="1" kern="0" dirty="0" smtClean="0">
                <a:solidFill>
                  <a:srgbClr val="000000"/>
                </a:solidFill>
              </a:rPr>
              <a:t>guidelines </a:t>
            </a:r>
            <a:endParaRPr lang="en-GB" sz="2800" b="1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         </a:t>
            </a:r>
            <a:r>
              <a:rPr lang="en-GB" sz="2800" b="1" kern="0" dirty="0">
                <a:solidFill>
                  <a:srgbClr val="000000"/>
                </a:solidFill>
              </a:rPr>
              <a:t>TT- WMDR  -WIGOS Meta Data </a:t>
            </a:r>
            <a:r>
              <a:rPr lang="en-GB" sz="2800" b="1" kern="0" dirty="0" smtClean="0">
                <a:solidFill>
                  <a:srgbClr val="000000"/>
                </a:solidFill>
              </a:rPr>
              <a:t>Representation  </a:t>
            </a:r>
            <a:r>
              <a:rPr lang="en-GB" sz="2000" kern="0" dirty="0" smtClean="0">
                <a:solidFill>
                  <a:srgbClr val="000000"/>
                </a:solidFill>
              </a:rPr>
              <a:t>(and other XML formats </a:t>
            </a:r>
            <a:r>
              <a:rPr lang="en-GB" sz="2000" b="1" dirty="0" smtClean="0"/>
              <a:t>)</a:t>
            </a:r>
            <a:endParaRPr lang="en-GB" sz="2000" b="1" kern="0" dirty="0" smtClean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         </a:t>
            </a:r>
            <a:r>
              <a:rPr lang="en-GB" sz="2800" b="1" kern="0" dirty="0">
                <a:solidFill>
                  <a:srgbClr val="000000"/>
                </a:solidFill>
              </a:rPr>
              <a:t>TT - Aviation </a:t>
            </a:r>
            <a:r>
              <a:rPr lang="en-GB" sz="2800" b="1" kern="0" dirty="0" smtClean="0">
                <a:solidFill>
                  <a:srgbClr val="000000"/>
                </a:solidFill>
              </a:rPr>
              <a:t>XM</a:t>
            </a:r>
            <a:r>
              <a:rPr lang="en-GB" sz="2800" kern="0" dirty="0" smtClean="0">
                <a:solidFill>
                  <a:srgbClr val="000000"/>
                </a:solidFill>
              </a:rPr>
              <a:t>L  (</a:t>
            </a:r>
            <a:r>
              <a:rPr lang="en-GB" sz="2800" kern="0" dirty="0" err="1" smtClean="0">
                <a:solidFill>
                  <a:srgbClr val="000000"/>
                </a:solidFill>
              </a:rPr>
              <a:t>ver</a:t>
            </a:r>
            <a:r>
              <a:rPr lang="en-GB" sz="2800" kern="0" dirty="0" smtClean="0">
                <a:solidFill>
                  <a:srgbClr val="000000"/>
                </a:solidFill>
              </a:rPr>
              <a:t> 3)</a:t>
            </a: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r>
              <a:rPr lang="en-GB" sz="2800" kern="0" dirty="0" err="1" smtClean="0">
                <a:solidFill>
                  <a:srgbClr val="000000"/>
                </a:solidFill>
              </a:rPr>
              <a:t>Infos</a:t>
            </a:r>
            <a:r>
              <a:rPr lang="en-GB" sz="2800" kern="0" dirty="0" smtClean="0">
                <a:solidFill>
                  <a:srgbClr val="000000"/>
                </a:solidFill>
              </a:rPr>
              <a:t> </a:t>
            </a:r>
            <a:r>
              <a:rPr lang="en-GB" sz="2800" kern="0" dirty="0">
                <a:solidFill>
                  <a:srgbClr val="000000"/>
                </a:solidFill>
              </a:rPr>
              <a:t>at WIS WIKI ( </a:t>
            </a:r>
            <a:r>
              <a:rPr lang="en-GB" sz="2800" kern="0" dirty="0" err="1">
                <a:solidFill>
                  <a:srgbClr val="000000"/>
                </a:solidFill>
              </a:rPr>
              <a:t>ToR</a:t>
            </a:r>
            <a:r>
              <a:rPr lang="en-GB" sz="2800" kern="0" dirty="0">
                <a:solidFill>
                  <a:srgbClr val="000000"/>
                </a:solidFill>
              </a:rPr>
              <a:t>, tasks, reports)</a:t>
            </a:r>
            <a:r>
              <a:rPr lang="en-GB" sz="2800" b="1" kern="0" dirty="0">
                <a:solidFill>
                  <a:srgbClr val="000000"/>
                </a:solidFill>
              </a:rPr>
              <a:t>		 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kern="0" dirty="0">
                <a:solidFill>
                  <a:srgbClr val="000000"/>
                </a:solidFill>
              </a:rPr>
              <a:t>IPET-DD-1 focus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kern="0" dirty="0" smtClean="0">
                <a:solidFill>
                  <a:srgbClr val="000000"/>
                </a:solidFill>
              </a:rPr>
              <a:t>•</a:t>
            </a:r>
            <a:r>
              <a:rPr lang="en-US" kern="0" dirty="0">
                <a:solidFill>
                  <a:srgbClr val="000000"/>
                </a:solidFill>
              </a:rPr>
              <a:t>	</a:t>
            </a:r>
            <a:r>
              <a:rPr lang="en-US" sz="2400" b="1" kern="0" dirty="0">
                <a:solidFill>
                  <a:srgbClr val="000000"/>
                </a:solidFill>
              </a:rPr>
              <a:t>Improve search and provide metadata guidance in view of the implementation plan of WIS 2.0</a:t>
            </a: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•	Discuss the new aviation codes to become operational in </a:t>
            </a:r>
            <a:r>
              <a:rPr lang="en-US" sz="2400" kern="0" dirty="0" smtClean="0">
                <a:solidFill>
                  <a:srgbClr val="000000"/>
                </a:solidFill>
              </a:rPr>
              <a:t>2020   (</a:t>
            </a:r>
            <a:r>
              <a:rPr lang="en-GB" sz="2400" b="1" dirty="0" smtClean="0"/>
              <a:t>IWXXM 3.0</a:t>
            </a:r>
            <a:r>
              <a:rPr lang="en-GB" sz="2400" dirty="0" smtClean="0"/>
              <a:t>)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•	WIGOS metadata representation and other XML based </a:t>
            </a:r>
            <a:r>
              <a:rPr lang="en-US" sz="2400" kern="0" dirty="0" smtClean="0">
                <a:solidFill>
                  <a:srgbClr val="000000"/>
                </a:solidFill>
              </a:rPr>
              <a:t>formats  (</a:t>
            </a:r>
            <a:r>
              <a:rPr lang="en-GB" sz="2400" b="1" dirty="0" smtClean="0"/>
              <a:t>GroundWaterML2</a:t>
            </a:r>
            <a:r>
              <a:rPr lang="en-GB" sz="2400" dirty="0" smtClean="0"/>
              <a:t>)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•	</a:t>
            </a:r>
            <a:r>
              <a:rPr lang="en-US" sz="2400" b="1" kern="0" dirty="0" err="1">
                <a:solidFill>
                  <a:srgbClr val="000000"/>
                </a:solidFill>
              </a:rPr>
              <a:t>netCDF</a:t>
            </a:r>
            <a:r>
              <a:rPr lang="en-US" sz="2400" b="1" kern="0" dirty="0">
                <a:solidFill>
                  <a:srgbClr val="000000"/>
                </a:solidFill>
              </a:rPr>
              <a:t>-CF</a:t>
            </a:r>
            <a:r>
              <a:rPr lang="en-US" sz="2400" kern="0" dirty="0">
                <a:solidFill>
                  <a:srgbClr val="000000"/>
                </a:solidFill>
              </a:rPr>
              <a:t> data requirements with particular attention to new radar data format</a:t>
            </a: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sz="24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defTabSz="457200" rtl="0">
              <a:spcBef>
                <a:spcPct val="0"/>
              </a:spcBef>
            </a:pPr>
            <a:r>
              <a:rPr lang="en-US" sz="3600" b="1" dirty="0" smtClean="0"/>
              <a:t>Intro - status WIS 2.0 </a:t>
            </a:r>
            <a:br>
              <a:rPr lang="en-US" sz="3600" b="1" dirty="0" smtClean="0"/>
            </a:br>
            <a:endParaRPr lang="de-DE" sz="36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400" b="1" dirty="0" smtClean="0"/>
              <a:t>evolution WIS TT  </a:t>
            </a:r>
            <a:r>
              <a:rPr lang="en-US" sz="2400" b="1" dirty="0"/>
              <a:t>(TT-</a:t>
            </a:r>
            <a:r>
              <a:rPr lang="en-US" sz="2400" b="1" dirty="0" err="1"/>
              <a:t>eWIS</a:t>
            </a:r>
            <a:r>
              <a:rPr lang="en-US" sz="2400" b="1" dirty="0"/>
              <a:t>, Nov 2017)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opened to consultation 28th Feb </a:t>
            </a:r>
            <a:r>
              <a:rPr lang="en-US" sz="2400" dirty="0" smtClean="0"/>
              <a:t>2019</a:t>
            </a:r>
            <a:r>
              <a:rPr lang="en-US" sz="2400" dirty="0"/>
              <a:t>	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</a:t>
            </a:r>
            <a:r>
              <a:rPr lang="en-US" sz="2400" dirty="0" smtClean="0"/>
              <a:t>look </a:t>
            </a:r>
            <a:r>
              <a:rPr lang="en-US" sz="2400" dirty="0"/>
              <a:t>at </a:t>
            </a:r>
            <a:r>
              <a:rPr lang="en-US" sz="2400" dirty="0" smtClean="0"/>
              <a:t>video by DWD; </a:t>
            </a:r>
            <a:r>
              <a:rPr lang="en-US" sz="2400" dirty="0"/>
              <a:t>PPT from WMO for </a:t>
            </a:r>
            <a:r>
              <a:rPr lang="en-US" sz="2400" dirty="0" smtClean="0"/>
              <a:t>IPET-DD-1</a:t>
            </a:r>
          </a:p>
          <a:p>
            <a:pPr marL="457200" lvl="1" indent="0">
              <a:buNone/>
            </a:pPr>
            <a:endParaRPr lang="en-US" sz="2400" dirty="0"/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WIS 1.0 system for the experts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WIS 2.0 system for the public and private sector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</a:t>
            </a:r>
            <a:r>
              <a:rPr lang="en-US" sz="2400" u="sng" dirty="0"/>
              <a:t>observations are one type of WMO services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</a:t>
            </a:r>
            <a:r>
              <a:rPr lang="en-US" sz="2400" b="1" dirty="0"/>
              <a:t>WIS 2.0 </a:t>
            </a:r>
            <a:r>
              <a:rPr lang="en-US" sz="2400" dirty="0"/>
              <a:t>- </a:t>
            </a:r>
            <a:r>
              <a:rPr lang="en-US" sz="2400" b="1" u="sng" dirty="0"/>
              <a:t>11 principles  </a:t>
            </a:r>
            <a:r>
              <a:rPr lang="en-US" sz="2400" b="1" dirty="0"/>
              <a:t>and how they reflect TTs current actions and recommendations</a:t>
            </a:r>
            <a:endParaRPr lang="de-DE" sz="2400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TT-MDS </a:t>
            </a:r>
            <a:r>
              <a:rPr lang="en-US" sz="4000" b="1" dirty="0" err="1" smtClean="0"/>
              <a:t>ToR</a:t>
            </a:r>
            <a:r>
              <a:rPr lang="en-US" sz="4000" b="1" dirty="0" smtClean="0"/>
              <a:t> and working principles</a:t>
            </a:r>
            <a:r>
              <a:rPr lang="en-US" dirty="0" smtClean="0"/>
              <a:t>:</a:t>
            </a:r>
            <a:r>
              <a:rPr lang="en-US" dirty="0"/>
              <a:t/>
            </a:r>
            <a:br>
              <a:rPr lang="en-US" dirty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800" b="1" dirty="0" err="1" smtClean="0"/>
              <a:t>ToR</a:t>
            </a:r>
            <a:r>
              <a:rPr lang="en-US" sz="2800" b="1" dirty="0" smtClean="0"/>
              <a:t> </a:t>
            </a:r>
          </a:p>
          <a:p>
            <a:r>
              <a:rPr lang="en-US" sz="2800" dirty="0"/>
              <a:t> </a:t>
            </a:r>
            <a:r>
              <a:rPr lang="en-GB" sz="2800" dirty="0" smtClean="0"/>
              <a:t>Guidance </a:t>
            </a:r>
            <a:r>
              <a:rPr lang="en-GB" sz="2800" dirty="0"/>
              <a:t>for GISC/DCPC providers on search interface design</a:t>
            </a:r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Guidance </a:t>
            </a:r>
            <a:r>
              <a:rPr lang="en-GB" sz="2800" dirty="0"/>
              <a:t>for metadata authors </a:t>
            </a:r>
            <a:endParaRPr lang="en-US" sz="2800" dirty="0"/>
          </a:p>
          <a:p>
            <a:r>
              <a:rPr lang="en-GB" sz="2800" dirty="0" smtClean="0"/>
              <a:t>Guidance </a:t>
            </a:r>
            <a:r>
              <a:rPr lang="en-GB" sz="2800" dirty="0"/>
              <a:t>for metadata tool developers</a:t>
            </a:r>
            <a:endParaRPr lang="en-US" sz="2800" dirty="0"/>
          </a:p>
          <a:p>
            <a:r>
              <a:rPr lang="en-GB" sz="2800" dirty="0" smtClean="0"/>
              <a:t>Guidance </a:t>
            </a:r>
            <a:r>
              <a:rPr lang="en-GB" sz="2800" dirty="0"/>
              <a:t>on making WIS metadata records discoverable via industry search engines </a:t>
            </a:r>
            <a:endParaRPr lang="en-US" sz="2800" dirty="0"/>
          </a:p>
          <a:p>
            <a:r>
              <a:rPr lang="en-GB" sz="2800" dirty="0" smtClean="0"/>
              <a:t>Guidance </a:t>
            </a:r>
            <a:r>
              <a:rPr lang="en-GB" sz="2800" dirty="0"/>
              <a:t>on Quality assessment monitoring, and tools / other solutions to expedite the transition to improved metadata content. </a:t>
            </a:r>
            <a:endParaRPr lang="en-US" sz="2800" dirty="0"/>
          </a:p>
          <a:p>
            <a:pPr marL="0" indent="0">
              <a:buNone/>
            </a:pPr>
            <a:endParaRPr lang="en-US" sz="2800" b="1" dirty="0" smtClean="0"/>
          </a:p>
          <a:p>
            <a:pPr marL="0" indent="0">
              <a:buNone/>
            </a:pPr>
            <a:r>
              <a:rPr lang="en-US" sz="2800" b="1" dirty="0" smtClean="0"/>
              <a:t>Working practice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- </a:t>
            </a:r>
            <a:r>
              <a:rPr lang="en-GB" sz="3100" dirty="0"/>
              <a:t>analysis on the different GISC catalogue discovery services</a:t>
            </a:r>
            <a:endParaRPr lang="en-US" sz="3100" dirty="0" smtClean="0"/>
          </a:p>
          <a:p>
            <a:pPr marL="0" indent="0">
              <a:buNone/>
            </a:pPr>
            <a:r>
              <a:rPr lang="en-US" sz="3100" dirty="0"/>
              <a:t> </a:t>
            </a:r>
            <a:r>
              <a:rPr lang="en-US" sz="3100" dirty="0" smtClean="0"/>
              <a:t>- explore </a:t>
            </a:r>
            <a:r>
              <a:rPr lang="en-US" sz="3100" dirty="0"/>
              <a:t>and improve  data </a:t>
            </a:r>
            <a:r>
              <a:rPr lang="en-US" sz="3100" dirty="0" smtClean="0"/>
              <a:t>discoverability  </a:t>
            </a:r>
            <a:r>
              <a:rPr lang="en-US" sz="3100" dirty="0"/>
              <a:t>at WIS ( GISC)</a:t>
            </a:r>
          </a:p>
          <a:p>
            <a:pPr marL="0" indent="0">
              <a:buNone/>
            </a:pPr>
            <a:r>
              <a:rPr lang="en-US" sz="3100" dirty="0"/>
              <a:t>    "</a:t>
            </a:r>
            <a:r>
              <a:rPr lang="en-US" sz="3100" b="1" dirty="0"/>
              <a:t>users centric approach</a:t>
            </a:r>
            <a:r>
              <a:rPr lang="en-US" sz="3100" dirty="0" smtClean="0"/>
              <a:t>"</a:t>
            </a:r>
            <a:endParaRPr lang="en-US" sz="3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TT-MDS actions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GB" dirty="0"/>
              <a:t>TT-MDS to define and </a:t>
            </a:r>
            <a:r>
              <a:rPr lang="en-GB" b="1" dirty="0"/>
              <a:t>recommend best practices </a:t>
            </a:r>
            <a:r>
              <a:rPr lang="en-GB" dirty="0"/>
              <a:t>for implementing web discovery services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GB" dirty="0"/>
              <a:t>TT-MDS to recommend a separation between product collection and product instances in the catalogues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GB" dirty="0"/>
              <a:t>TT-MDS shall study and recommend new machine to machine interfaces to be implemented by the different WIS catalogues for </a:t>
            </a:r>
            <a:r>
              <a:rPr lang="en-GB" b="1" dirty="0"/>
              <a:t>increasing their </a:t>
            </a:r>
            <a:r>
              <a:rPr lang="en-GB" b="1" dirty="0" smtClean="0"/>
              <a:t>interoperability</a:t>
            </a:r>
            <a:r>
              <a:rPr lang="en-GB" dirty="0" smtClean="0"/>
              <a:t>. </a:t>
            </a:r>
            <a:r>
              <a:rPr lang="en-GB" dirty="0"/>
              <a:t>A set of functionalities for the APIs shall be defined and a machine to machine standard or protocol recommended to be implemented depending on the need</a:t>
            </a:r>
            <a:r>
              <a:rPr lang="en-GB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535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60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TT-MDS to develop Metadata quality KPIs and recommend a process for improving the quality of the metadata content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GB" dirty="0"/>
              <a:t>Noted that a discovery service is as good as the content it is created from. Poor quality content lead with having a lot of records matched by the same discovery keywords. In order to improve the quality content, TT-MDS shall define a set of </a:t>
            </a:r>
            <a:r>
              <a:rPr lang="en-GB" b="1" dirty="0"/>
              <a:t>Key Performance indicators </a:t>
            </a:r>
            <a:r>
              <a:rPr lang="en-GB" dirty="0"/>
              <a:t>to evaluate and monitor the WIS metadata content. Based on the list of created key performance , a first evaluation shall be conducted by the TT-MDS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r>
              <a:rPr lang="en-GB" dirty="0"/>
              <a:t/>
            </a:r>
            <a:br>
              <a:rPr lang="en-GB" dirty="0"/>
            </a:br>
            <a:r>
              <a:rPr lang="en-GB" b="1" dirty="0"/>
              <a:t>Results shall be published and provided to ET-WIS and TT-MDS shall liaise with ET-WIS for having the quality content monitoring integrated in the </a:t>
            </a:r>
            <a:r>
              <a:rPr lang="en-GB" b="1" u="sng" dirty="0"/>
              <a:t>GISC Watch</a:t>
            </a:r>
            <a:r>
              <a:rPr lang="en-GB" b="1" dirty="0"/>
              <a:t>.</a:t>
            </a:r>
            <a:br>
              <a:rPr lang="en-GB" b="1" dirty="0"/>
            </a:br>
            <a:r>
              <a:rPr lang="en-GB" dirty="0"/>
              <a:t>In addition, the defined KPIs shall be regularly reviewed and as needed modified or new ones shall be developed</a:t>
            </a:r>
            <a:r>
              <a:rPr lang="en-GB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6054436" y="3851564"/>
            <a:ext cx="2327564" cy="49876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End of 2019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249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TT-MDS 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GB" dirty="0" smtClean="0"/>
              <a:t>TT-MDS </a:t>
            </a:r>
            <a:r>
              <a:rPr lang="en-GB" dirty="0"/>
              <a:t>shall highlight the benefits for migrating WIS Metadata Core Profile (</a:t>
            </a:r>
            <a:r>
              <a:rPr lang="en-GB" dirty="0" smtClean="0"/>
              <a:t>WMCP) </a:t>
            </a:r>
            <a:r>
              <a:rPr lang="en-GB" dirty="0"/>
              <a:t>toward </a:t>
            </a:r>
            <a:r>
              <a:rPr lang="en-GB" b="1" dirty="0"/>
              <a:t>ISO 19115-3 </a:t>
            </a:r>
            <a:r>
              <a:rPr lang="en-GB" dirty="0"/>
              <a:t>and recommend a migration path from ISO 19115 to ISO 19115-3. Examples of changes and additional information to be added shall be provided as necessary</a:t>
            </a:r>
            <a:r>
              <a:rPr lang="en-GB" u="sng" dirty="0"/>
              <a:t>.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  <a:p>
            <a:pPr lvl="0"/>
            <a:r>
              <a:rPr lang="en-GB" dirty="0"/>
              <a:t>TT-MDS shall develop a mapping between the information contained in the WCMP and the dataset fragment of </a:t>
            </a:r>
            <a:r>
              <a:rPr lang="en-GB" dirty="0">
                <a:hlinkClick r:id="rId2" tooltip="http://schema.org"/>
              </a:rPr>
              <a:t>schema.org</a:t>
            </a:r>
            <a:r>
              <a:rPr lang="en-GB" dirty="0"/>
              <a:t>. This shall allow WIS records and WIS catalogues to be better indexed by industry search engines.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56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2185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IPET-DD </a:t>
            </a:r>
            <a:r>
              <a:rPr lang="en-US" sz="3600" b="1" dirty="0"/>
              <a:t>working </a:t>
            </a:r>
            <a:r>
              <a:rPr lang="en-US" sz="3600" b="1" dirty="0" smtClean="0"/>
              <a:t>practice </a:t>
            </a:r>
            <a:r>
              <a:rPr lang="en-US" sz="3600" b="1" dirty="0"/>
              <a:t>by new technologies</a:t>
            </a:r>
            <a:r>
              <a:rPr lang="en-US" sz="3600" b="1" dirty="0" smtClean="0"/>
              <a:t>: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err="1" smtClean="0"/>
              <a:t>GITHub</a:t>
            </a:r>
            <a:r>
              <a:rPr lang="en-US" b="1" dirty="0" smtClean="0"/>
              <a:t> </a:t>
            </a:r>
            <a:r>
              <a:rPr lang="en-US" b="1" dirty="0"/>
              <a:t>WMO </a:t>
            </a:r>
            <a:r>
              <a:rPr lang="en-US" b="1" dirty="0" smtClean="0"/>
              <a:t>information management</a:t>
            </a:r>
          </a:p>
          <a:p>
            <a:pPr marL="0" indent="0">
              <a:buNone/>
            </a:pPr>
            <a:r>
              <a:rPr lang="en-US" b="1" dirty="0" smtClean="0"/>
              <a:t>    github.com/</a:t>
            </a:r>
            <a:r>
              <a:rPr lang="en-US" b="1" dirty="0" err="1" smtClean="0"/>
              <a:t>wmo-im</a:t>
            </a:r>
            <a:endParaRPr lang="en-US" b="1" dirty="0"/>
          </a:p>
          <a:p>
            <a:r>
              <a:rPr lang="en-US" dirty="0"/>
              <a:t>   TT- WMDR repository</a:t>
            </a:r>
          </a:p>
          <a:p>
            <a:r>
              <a:rPr lang="en-US" dirty="0"/>
              <a:t>    </a:t>
            </a:r>
            <a:r>
              <a:rPr lang="en-US" dirty="0" smtClean="0"/>
              <a:t>plan: metadata, </a:t>
            </a:r>
            <a:r>
              <a:rPr lang="en-US" dirty="0" err="1" smtClean="0"/>
              <a:t>obs</a:t>
            </a:r>
            <a:r>
              <a:rPr lang="en-US" dirty="0"/>
              <a:t>-</a:t>
            </a:r>
            <a:r>
              <a:rPr lang="en-US" dirty="0" smtClean="0"/>
              <a:t>tools, xml, codes… (GRIB, BUFR)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  </a:t>
            </a:r>
            <a:r>
              <a:rPr lang="en-US" b="1" dirty="0" smtClean="0"/>
              <a:t>Decision</a:t>
            </a:r>
            <a:r>
              <a:rPr lang="en-US" dirty="0" smtClean="0"/>
              <a:t>&gt; </a:t>
            </a:r>
            <a:r>
              <a:rPr lang="en-US" dirty="0"/>
              <a:t>to  use </a:t>
            </a:r>
            <a:r>
              <a:rPr lang="en-US" dirty="0" err="1"/>
              <a:t>GITHub</a:t>
            </a:r>
            <a:r>
              <a:rPr lang="en-US" dirty="0"/>
              <a:t> also </a:t>
            </a:r>
            <a:r>
              <a:rPr lang="en-US" dirty="0" smtClean="0"/>
              <a:t>for</a:t>
            </a:r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/>
              <a:t>TT- MDS, TT-MDG</a:t>
            </a:r>
          </a:p>
          <a:p>
            <a:r>
              <a:rPr lang="en-US" b="1" dirty="0" smtClean="0"/>
              <a:t>Action</a:t>
            </a:r>
            <a:r>
              <a:rPr lang="en-US" dirty="0" smtClean="0"/>
              <a:t>&gt; TTs </a:t>
            </a:r>
            <a:r>
              <a:rPr lang="en-US" dirty="0"/>
              <a:t>to populate </a:t>
            </a:r>
            <a:r>
              <a:rPr lang="en-US" dirty="0" err="1"/>
              <a:t>GitHub</a:t>
            </a:r>
            <a:r>
              <a:rPr lang="en-US" dirty="0"/>
              <a:t> for clock-around working </a:t>
            </a:r>
            <a:r>
              <a:rPr lang="en-US" dirty="0" smtClean="0"/>
              <a:t>space</a:t>
            </a:r>
          </a:p>
          <a:p>
            <a:r>
              <a:rPr lang="en-US" b="1" dirty="0"/>
              <a:t>Recommendation </a:t>
            </a:r>
            <a:r>
              <a:rPr lang="en-US" dirty="0"/>
              <a:t>&gt; to other ET and TT to use WMO </a:t>
            </a:r>
            <a:r>
              <a:rPr lang="en-US" dirty="0" err="1"/>
              <a:t>GITHub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000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Github Decision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800" dirty="0" smtClean="0"/>
              <a:t> </a:t>
            </a:r>
            <a:r>
              <a:rPr lang="en-GB" sz="2800" dirty="0" err="1"/>
              <a:t>GitHub</a:t>
            </a:r>
            <a:r>
              <a:rPr lang="en-GB" sz="2800" dirty="0"/>
              <a:t> is the development repository for IWXXM and other XML based data </a:t>
            </a:r>
            <a:r>
              <a:rPr lang="en-GB" sz="2800" dirty="0" smtClean="0"/>
              <a:t>representations (IWXXM </a:t>
            </a:r>
            <a:r>
              <a:rPr lang="en-GB" sz="2800" dirty="0"/>
              <a:t>3.0 </a:t>
            </a:r>
            <a:r>
              <a:rPr lang="en-GB" sz="2800" dirty="0" smtClean="0"/>
              <a:t>RC3). </a:t>
            </a:r>
          </a:p>
          <a:p>
            <a:r>
              <a:rPr lang="en-GB" sz="2800" dirty="0" smtClean="0"/>
              <a:t> </a:t>
            </a:r>
            <a:r>
              <a:rPr lang="en-GB" sz="2800" dirty="0"/>
              <a:t>Access to the </a:t>
            </a:r>
            <a:r>
              <a:rPr lang="en-GB" sz="2800" dirty="0" err="1"/>
              <a:t>GitHub</a:t>
            </a:r>
            <a:r>
              <a:rPr lang="en-GB" sz="2800" dirty="0"/>
              <a:t> repository is granted to all the members of a team and comments/issues can be made by anyone who is interested in the development of the schema. </a:t>
            </a:r>
            <a:endParaRPr lang="en-GB" sz="2800" dirty="0" smtClean="0"/>
          </a:p>
          <a:p>
            <a:r>
              <a:rPr lang="en-GB" sz="2800" dirty="0" smtClean="0"/>
              <a:t>Examples </a:t>
            </a:r>
            <a:r>
              <a:rPr lang="en-GB" sz="2800" dirty="0"/>
              <a:t>and documentation should be part of the repository and releases made available on it for as long as possible allowing comparison back in time of old changes and issues resolution. </a:t>
            </a:r>
            <a:endParaRPr lang="en-GB" sz="2800" dirty="0" smtClean="0"/>
          </a:p>
          <a:p>
            <a:r>
              <a:rPr lang="en-GB" sz="2800" dirty="0" err="1" smtClean="0"/>
              <a:t>GitHub</a:t>
            </a:r>
            <a:r>
              <a:rPr lang="en-GB" sz="2800" dirty="0" smtClean="0"/>
              <a:t> </a:t>
            </a:r>
            <a:r>
              <a:rPr lang="en-GB" sz="2800" dirty="0"/>
              <a:t>should be the memory of the development process and the live tool used for developing new features and versions.</a:t>
            </a:r>
            <a:endParaRPr lang="en-US" sz="2800" dirty="0"/>
          </a:p>
          <a:p>
            <a:pPr marL="0" indent="0">
              <a:buNone/>
            </a:pPr>
            <a:endParaRPr lang="de-DE" sz="28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806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netCDF</a:t>
            </a:r>
            <a:r>
              <a:rPr lang="en-GB" dirty="0" smtClean="0"/>
              <a:t> CF conventions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Presentations by</a:t>
            </a:r>
            <a:r>
              <a:rPr lang="fr-CH" dirty="0" smtClean="0"/>
              <a:t>: </a:t>
            </a:r>
            <a:r>
              <a:rPr lang="fr-CH" dirty="0" err="1" smtClean="0"/>
              <a:t>Eumetsat</a:t>
            </a:r>
            <a:r>
              <a:rPr lang="fr-CH" dirty="0" smtClean="0"/>
              <a:t>, ECMWF, Chair of IPET-OWR (</a:t>
            </a:r>
            <a:r>
              <a:rPr lang="fr-CH" dirty="0" err="1" smtClean="0"/>
              <a:t>Operational</a:t>
            </a:r>
            <a:r>
              <a:rPr lang="fr-CH" dirty="0" smtClean="0"/>
              <a:t> </a:t>
            </a:r>
            <a:r>
              <a:rPr lang="fr-CH" dirty="0" err="1" smtClean="0"/>
              <a:t>Weather</a:t>
            </a:r>
            <a:r>
              <a:rPr lang="fr-CH" dirty="0" smtClean="0"/>
              <a:t> Radar), GCW (Global </a:t>
            </a:r>
            <a:r>
              <a:rPr lang="fr-CH" dirty="0" err="1" smtClean="0"/>
              <a:t>Cryosphere</a:t>
            </a:r>
            <a:r>
              <a:rPr lang="fr-CH" dirty="0" smtClean="0"/>
              <a:t> Watch) </a:t>
            </a:r>
          </a:p>
          <a:p>
            <a:r>
              <a:rPr lang="fr-CH" dirty="0" smtClean="0"/>
              <a:t>All </a:t>
            </a:r>
            <a:r>
              <a:rPr lang="fr-CH" dirty="0" err="1" smtClean="0"/>
              <a:t>agreed</a:t>
            </a:r>
            <a:r>
              <a:rPr lang="fr-CH" dirty="0" smtClean="0"/>
              <a:t> on the </a:t>
            </a:r>
            <a:r>
              <a:rPr lang="fr-CH" dirty="0" err="1" smtClean="0"/>
              <a:t>need</a:t>
            </a:r>
            <a:r>
              <a:rPr lang="fr-CH" dirty="0" smtClean="0"/>
              <a:t> of a </a:t>
            </a:r>
            <a:r>
              <a:rPr lang="fr-CH" dirty="0" err="1" smtClean="0"/>
              <a:t>governance</a:t>
            </a:r>
            <a:r>
              <a:rPr lang="fr-CH" dirty="0" smtClean="0"/>
              <a:t> </a:t>
            </a:r>
            <a:r>
              <a:rPr lang="fr-CH" dirty="0" err="1" smtClean="0"/>
              <a:t>framework</a:t>
            </a:r>
            <a:r>
              <a:rPr lang="fr-CH" dirty="0" smtClean="0"/>
              <a:t> on CF conventions and WMO CF profiles.</a:t>
            </a:r>
          </a:p>
          <a:p>
            <a:r>
              <a:rPr lang="en-US" dirty="0"/>
              <a:t>IPET-DD proposes to WMO Secretariat to </a:t>
            </a:r>
            <a:r>
              <a:rPr lang="en-US" dirty="0" err="1"/>
              <a:t>organise</a:t>
            </a:r>
            <a:r>
              <a:rPr lang="en-US" dirty="0"/>
              <a:t> a workshop on “CF conventions in WMO </a:t>
            </a:r>
            <a:r>
              <a:rPr lang="en-US" dirty="0" err="1"/>
              <a:t>Programmes</a:t>
            </a:r>
            <a:r>
              <a:rPr lang="en-US" dirty="0"/>
              <a:t>” to bring together experts from WMO data representation and </a:t>
            </a:r>
            <a:r>
              <a:rPr lang="en-US" dirty="0" err="1"/>
              <a:t>programmes</a:t>
            </a:r>
            <a:r>
              <a:rPr lang="en-US" dirty="0"/>
              <a:t> activities and the CF communities with the aim to establish possible collaboration for the development of CF profiles for the use in WMO </a:t>
            </a:r>
            <a:r>
              <a:rPr lang="en-US" dirty="0" err="1"/>
              <a:t>Programmes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512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22F6DF-EF47-478B-A9B6-EA2DDDFFBDB1}">
  <ds:schemaRefs>
    <ds:schemaRef ds:uri="http://schemas.microsoft.com/office/2006/metadata/properties"/>
    <ds:schemaRef ds:uri="http://www.w3.org/2000/xmlns/"/>
    <ds:schemaRef ds:uri="95a6d21c-7db0-4b7e-981f-b4f22b02b9d8"/>
    <ds:schemaRef ds:uri="http://www.w3.org/2001/XMLSchema-instanc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1138</TotalTime>
  <Words>802</Words>
  <Application>Microsoft Office PowerPoint</Application>
  <PresentationFormat>On-screen Show (4:3)</PresentationFormat>
  <Paragraphs>102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TT-GISC2017-presentationXX-template</vt:lpstr>
      <vt:lpstr>PowerPoint Presentation</vt:lpstr>
      <vt:lpstr>Inter programme ET for Data Representation Development</vt:lpstr>
      <vt:lpstr>IPET-DD-1 focus</vt:lpstr>
      <vt:lpstr>Intro - status WIS 2.0  </vt:lpstr>
      <vt:lpstr> TT-MDS ToR and working principles: </vt:lpstr>
      <vt:lpstr>TT-MDS actions</vt:lpstr>
      <vt:lpstr>TT-MDS to develop Metadata quality KPIs and recommend a process for improving the quality of the metadata content</vt:lpstr>
      <vt:lpstr>TT-MDS actions</vt:lpstr>
      <vt:lpstr>IPET-DD working practice by new technologies:</vt:lpstr>
      <vt:lpstr>Github Decision</vt:lpstr>
      <vt:lpstr>netCDF CF conventions</vt:lpstr>
      <vt:lpstr>PowerPoint Presentation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Enrico Fucile</cp:lastModifiedBy>
  <cp:revision>64</cp:revision>
  <dcterms:created xsi:type="dcterms:W3CDTF">2017-11-13T09:50:18Z</dcterms:created>
  <dcterms:modified xsi:type="dcterms:W3CDTF">2019-04-30T08:15:43Z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