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83" r:id="rId1"/>
    <p:sldMasterId id="2147484144" r:id="rId2"/>
  </p:sldMasterIdLst>
  <p:notesMasterIdLst>
    <p:notesMasterId r:id="rId20"/>
  </p:notesMasterIdLst>
  <p:sldIdLst>
    <p:sldId id="491" r:id="rId3"/>
    <p:sldId id="742" r:id="rId4"/>
    <p:sldId id="743" r:id="rId5"/>
    <p:sldId id="739" r:id="rId6"/>
    <p:sldId id="740" r:id="rId7"/>
    <p:sldId id="691" r:id="rId8"/>
    <p:sldId id="468" r:id="rId9"/>
    <p:sldId id="692" r:id="rId10"/>
    <p:sldId id="741" r:id="rId11"/>
    <p:sldId id="702" r:id="rId12"/>
    <p:sldId id="616" r:id="rId13"/>
    <p:sldId id="675" r:id="rId14"/>
    <p:sldId id="706" r:id="rId15"/>
    <p:sldId id="495" r:id="rId16"/>
    <p:sldId id="370" r:id="rId17"/>
    <p:sldId id="366" r:id="rId18"/>
    <p:sldId id="374" r:id="rId19"/>
  </p:sldIdLst>
  <p:sldSz cx="12192000" cy="6858000"/>
  <p:notesSz cx="7102475" cy="9388475"/>
  <p:custDataLst>
    <p:tags r:id="rId21"/>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A70CB46-AA34-410A-A565-44B1FFEA5757}">
          <p14:sldIdLst>
            <p14:sldId id="491"/>
            <p14:sldId id="742"/>
            <p14:sldId id="743"/>
            <p14:sldId id="739"/>
            <p14:sldId id="740"/>
            <p14:sldId id="691"/>
            <p14:sldId id="468"/>
            <p14:sldId id="692"/>
            <p14:sldId id="741"/>
            <p14:sldId id="702"/>
            <p14:sldId id="616"/>
            <p14:sldId id="675"/>
            <p14:sldId id="706"/>
            <p14:sldId id="495"/>
            <p14:sldId id="370"/>
            <p14:sldId id="366"/>
            <p14:sldId id="374"/>
          </p14:sldIdLst>
        </p14:section>
      </p14:sectionLst>
    </p:ext>
    <p:ext uri="{EFAFB233-063F-42B5-8137-9DF3F51BA10A}">
      <p15:sldGuideLst xmlns:p15="http://schemas.microsoft.com/office/powerpoint/2012/main">
        <p15:guide id="1" orient="horz" pos="3600" userDrawn="1">
          <p15:clr>
            <a:srgbClr val="A4A3A4"/>
          </p15:clr>
        </p15:guide>
        <p15:guide id="2" pos="3809" userDrawn="1">
          <p15:clr>
            <a:srgbClr val="A4A3A4"/>
          </p15:clr>
        </p15:guide>
        <p15:guide id="3" orient="horz" pos="232" userDrawn="1">
          <p15:clr>
            <a:srgbClr val="A4A3A4"/>
          </p15:clr>
        </p15:guide>
        <p15:guide id="4" pos="5836" userDrawn="1">
          <p15:clr>
            <a:srgbClr val="A4A3A4"/>
          </p15:clr>
        </p15:guide>
        <p15:guide id="5" pos="1844" userDrawn="1">
          <p15:clr>
            <a:srgbClr val="A4A3A4"/>
          </p15:clr>
        </p15:guide>
        <p15:guide id="6" pos="604" userDrawn="1">
          <p15:clr>
            <a:srgbClr val="A4A3A4"/>
          </p15:clr>
        </p15:guide>
        <p15:guide id="7" pos="7045" userDrawn="1">
          <p15:clr>
            <a:srgbClr val="A4A3A4"/>
          </p15:clr>
        </p15:guide>
        <p15:guide id="8" orient="horz" pos="23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tin Zinn" initials="MZ"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A20"/>
    <a:srgbClr val="000000"/>
    <a:srgbClr val="FC7481"/>
    <a:srgbClr val="FEC2C8"/>
    <a:srgbClr val="F2F2F2"/>
    <a:srgbClr val="FF0000"/>
    <a:srgbClr val="FD8A46"/>
    <a:srgbClr val="00B0F0"/>
    <a:srgbClr val="DE1A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87" autoAdjust="0"/>
    <p:restoredTop sz="79953" autoAdjust="0"/>
  </p:normalViewPr>
  <p:slideViewPr>
    <p:cSldViewPr snapToGrid="0">
      <p:cViewPr varScale="1">
        <p:scale>
          <a:sx n="116" d="100"/>
          <a:sy n="116" d="100"/>
        </p:scale>
        <p:origin x="450" y="84"/>
      </p:cViewPr>
      <p:guideLst>
        <p:guide orient="horz" pos="3600"/>
        <p:guide pos="3809"/>
        <p:guide orient="horz" pos="232"/>
        <p:guide pos="5836"/>
        <p:guide pos="1844"/>
        <p:guide pos="604"/>
        <p:guide pos="7045"/>
        <p:guide orient="horz" pos="2328"/>
      </p:guideLst>
    </p:cSldViewPr>
  </p:slideViewPr>
  <p:notesTextViewPr>
    <p:cViewPr>
      <p:scale>
        <a:sx n="3" d="2"/>
        <a:sy n="3" d="2"/>
      </p:scale>
      <p:origin x="0" y="0"/>
    </p:cViewPr>
  </p:notesTextViewPr>
  <p:sorterViewPr>
    <p:cViewPr varScale="1">
      <p:scale>
        <a:sx n="100" d="100"/>
        <a:sy n="100" d="100"/>
      </p:scale>
      <p:origin x="0" y="-46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oleObject" Target="NULL" TargetMode="External"/></Relationships>
</file>

<file path=ppt/charts/_rels/chart2.xml.rels><?xml version="1.0" encoding="UTF-8" standalone="yes"?>
<Relationships xmlns="http://schemas.openxmlformats.org/package/2006/relationships"><Relationship Id="rId2" Type="http://schemas.openxmlformats.org/officeDocument/2006/relationships/oleObject" Target="file:///\\SFOFP003\Files\W\Wisekey\Roadshow%20Deck\Research\IoT%20Charts.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spPr>
            <a:ln w="28575">
              <a:solidFill>
                <a:srgbClr val="ED1A20"/>
              </a:solidFill>
            </a:ln>
          </c:spPr>
          <c:marker>
            <c:symbol val="none"/>
          </c:marker>
          <c:cat>
            <c:numRef>
              <c:f>IOT!$B$6:$U$6</c:f>
              <c:numCache>
                <c:formatCode>yyyy</c:formatCode>
                <c:ptCount val="20"/>
                <c:pt idx="0">
                  <c:v>32874</c:v>
                </c:pt>
                <c:pt idx="1">
                  <c:v>33604</c:v>
                </c:pt>
                <c:pt idx="2">
                  <c:v>34335</c:v>
                </c:pt>
                <c:pt idx="3">
                  <c:v>35065</c:v>
                </c:pt>
                <c:pt idx="4">
                  <c:v>35796</c:v>
                </c:pt>
                <c:pt idx="5">
                  <c:v>36526</c:v>
                </c:pt>
                <c:pt idx="6">
                  <c:v>37257</c:v>
                </c:pt>
                <c:pt idx="7">
                  <c:v>37987</c:v>
                </c:pt>
                <c:pt idx="8">
                  <c:v>38718</c:v>
                </c:pt>
                <c:pt idx="9">
                  <c:v>39448</c:v>
                </c:pt>
                <c:pt idx="10">
                  <c:v>40179</c:v>
                </c:pt>
                <c:pt idx="11">
                  <c:v>40909</c:v>
                </c:pt>
                <c:pt idx="12">
                  <c:v>41275</c:v>
                </c:pt>
                <c:pt idx="13">
                  <c:v>41640</c:v>
                </c:pt>
                <c:pt idx="14">
                  <c:v>42005</c:v>
                </c:pt>
                <c:pt idx="15">
                  <c:v>42370</c:v>
                </c:pt>
                <c:pt idx="16">
                  <c:v>42736</c:v>
                </c:pt>
                <c:pt idx="17">
                  <c:v>43101</c:v>
                </c:pt>
                <c:pt idx="18">
                  <c:v>43466</c:v>
                </c:pt>
                <c:pt idx="19">
                  <c:v>43831</c:v>
                </c:pt>
              </c:numCache>
            </c:numRef>
          </c:cat>
          <c:val>
            <c:numRef>
              <c:f>IOT!$B$7:$U$7</c:f>
              <c:numCache>
                <c:formatCode>General</c:formatCode>
                <c:ptCount val="20"/>
                <c:pt idx="0">
                  <c:v>0</c:v>
                </c:pt>
                <c:pt idx="1">
                  <c:v>1E-3</c:v>
                </c:pt>
                <c:pt idx="2">
                  <c:v>0.06</c:v>
                </c:pt>
                <c:pt idx="3">
                  <c:v>0.12</c:v>
                </c:pt>
                <c:pt idx="4">
                  <c:v>0.2</c:v>
                </c:pt>
                <c:pt idx="5">
                  <c:v>0.32500000000000001</c:v>
                </c:pt>
                <c:pt idx="6">
                  <c:v>0.39500000000000002</c:v>
                </c:pt>
                <c:pt idx="7">
                  <c:v>0.5</c:v>
                </c:pt>
                <c:pt idx="8">
                  <c:v>2.5</c:v>
                </c:pt>
                <c:pt idx="9">
                  <c:v>4.5</c:v>
                </c:pt>
                <c:pt idx="10">
                  <c:v>6.6</c:v>
                </c:pt>
                <c:pt idx="11">
                  <c:v>8.6999999999999993</c:v>
                </c:pt>
                <c:pt idx="12">
                  <c:v>11.2</c:v>
                </c:pt>
                <c:pt idx="13">
                  <c:v>14.4</c:v>
                </c:pt>
                <c:pt idx="14">
                  <c:v>18.2</c:v>
                </c:pt>
                <c:pt idx="15">
                  <c:v>22.9</c:v>
                </c:pt>
                <c:pt idx="16">
                  <c:v>28.4</c:v>
                </c:pt>
                <c:pt idx="17">
                  <c:v>34.799999999999997</c:v>
                </c:pt>
                <c:pt idx="18">
                  <c:v>42.1</c:v>
                </c:pt>
                <c:pt idx="19">
                  <c:v>50.1</c:v>
                </c:pt>
              </c:numCache>
            </c:numRef>
          </c:val>
          <c:smooth val="0"/>
          <c:extLst xmlns:c16r2="http://schemas.microsoft.com/office/drawing/2015/06/chart">
            <c:ext xmlns:c16="http://schemas.microsoft.com/office/drawing/2014/chart" uri="{C3380CC4-5D6E-409C-BE32-E72D297353CC}">
              <c16:uniqueId val="{00000000-DE97-4CEF-904A-FEAB3B533F7F}"/>
            </c:ext>
          </c:extLst>
        </c:ser>
        <c:dLbls>
          <c:showLegendKey val="0"/>
          <c:showVal val="0"/>
          <c:showCatName val="0"/>
          <c:showSerName val="0"/>
          <c:showPercent val="0"/>
          <c:showBubbleSize val="0"/>
        </c:dLbls>
        <c:smooth val="0"/>
        <c:axId val="684233952"/>
        <c:axId val="684235584"/>
      </c:lineChart>
      <c:dateAx>
        <c:axId val="684233952"/>
        <c:scaling>
          <c:orientation val="minMax"/>
        </c:scaling>
        <c:delete val="0"/>
        <c:axPos val="b"/>
        <c:title>
          <c:tx>
            <c:rich>
              <a:bodyPr/>
              <a:lstStyle/>
              <a:p>
                <a:pPr>
                  <a:defRPr>
                    <a:latin typeface="Calibri" panose="020F0502020204030204" pitchFamily="34" charset="0"/>
                    <a:cs typeface="Calibri" panose="020F0502020204030204" pitchFamily="34" charset="0"/>
                  </a:defRPr>
                </a:pPr>
                <a:r>
                  <a:rPr lang="en-US" dirty="0">
                    <a:latin typeface="Calibri" panose="020F0502020204030204" pitchFamily="34" charset="0"/>
                    <a:cs typeface="Calibri" panose="020F0502020204030204" pitchFamily="34" charset="0"/>
                  </a:rPr>
                  <a:t>Year</a:t>
                </a:r>
              </a:p>
            </c:rich>
          </c:tx>
          <c:layout/>
          <c:overlay val="0"/>
        </c:title>
        <c:numFmt formatCode="yyyy"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en-US"/>
          </a:p>
        </c:txPr>
        <c:crossAx val="684235584"/>
        <c:crosses val="autoZero"/>
        <c:auto val="1"/>
        <c:lblOffset val="100"/>
        <c:baseTimeUnit val="years"/>
        <c:majorUnit val="2"/>
        <c:majorTimeUnit val="years"/>
      </c:dateAx>
      <c:valAx>
        <c:axId val="684235584"/>
        <c:scaling>
          <c:orientation val="minMax"/>
        </c:scaling>
        <c:delete val="0"/>
        <c:axPos val="l"/>
        <c:title>
          <c:tx>
            <c:rich>
              <a:bodyPr rot="-5400000" vert="horz"/>
              <a:lstStyle/>
              <a:p>
                <a:pPr>
                  <a:defRPr>
                    <a:latin typeface="Calibri" panose="020F0502020204030204" pitchFamily="34" charset="0"/>
                    <a:cs typeface="Calibri" panose="020F0502020204030204" pitchFamily="34" charset="0"/>
                  </a:defRPr>
                </a:pPr>
                <a:r>
                  <a:rPr lang="en-US" dirty="0">
                    <a:latin typeface="Calibri" panose="020F0502020204030204" pitchFamily="34" charset="0"/>
                    <a:cs typeface="Calibri" panose="020F0502020204030204" pitchFamily="34" charset="0"/>
                  </a:rPr>
                  <a:t>Billions of Devices</a:t>
                </a:r>
              </a:p>
            </c:rich>
          </c:tx>
          <c:layout/>
          <c:overlay val="0"/>
        </c:title>
        <c:numFmt formatCode="General" sourceLinked="1"/>
        <c:majorTickMark val="out"/>
        <c:minorTickMark val="none"/>
        <c:tickLblPos val="nextTo"/>
        <c:crossAx val="684233952"/>
        <c:crosses val="autoZero"/>
        <c:crossBetween val="between"/>
      </c:valAx>
      <c:spPr>
        <a:noFill/>
      </c:spPr>
    </c:plotArea>
    <c:plotVisOnly val="1"/>
    <c:dispBlanksAs val="gap"/>
    <c:showDLblsOverMax val="0"/>
  </c:chart>
  <c:spPr>
    <a:noFill/>
    <a:ln>
      <a:noFill/>
    </a:ln>
  </c:spPr>
  <c:txPr>
    <a:bodyPr/>
    <a:lstStyle/>
    <a:p>
      <a:pPr>
        <a:defRPr sz="14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3.0555555555555555E-2"/>
          <c:y val="5.0925925925925923E-2"/>
          <c:w val="0.93888888888888888"/>
          <c:h val="0.7750233304170312"/>
        </c:manualLayout>
      </c:layout>
      <c:barChart>
        <c:barDir val="col"/>
        <c:grouping val="stacked"/>
        <c:varyColors val="0"/>
        <c:ser>
          <c:idx val="0"/>
          <c:order val="0"/>
          <c:tx>
            <c:strRef>
              <c:f>'Sheet1 (2)'!$B$4</c:f>
              <c:strCache>
                <c:ptCount val="1"/>
                <c:pt idx="0">
                  <c:v>IoT Security</c:v>
                </c:pt>
              </c:strCache>
            </c:strRef>
          </c:tx>
          <c:spPr>
            <a:solidFill>
              <a:srgbClr val="ED1A20"/>
            </a:solidFill>
          </c:spPr>
          <c:invertIfNegative val="0"/>
          <c:cat>
            <c:numRef>
              <c:f>'Sheet1 (2)'!$C$3:$H$3</c:f>
              <c:numCache>
                <c:formatCode>General</c:formatCode>
                <c:ptCount val="6"/>
                <c:pt idx="0">
                  <c:v>2016</c:v>
                </c:pt>
                <c:pt idx="1">
                  <c:v>2017</c:v>
                </c:pt>
                <c:pt idx="2">
                  <c:v>2018</c:v>
                </c:pt>
                <c:pt idx="3">
                  <c:v>2019</c:v>
                </c:pt>
                <c:pt idx="4">
                  <c:v>2020</c:v>
                </c:pt>
                <c:pt idx="5">
                  <c:v>2021</c:v>
                </c:pt>
              </c:numCache>
            </c:numRef>
          </c:cat>
          <c:val>
            <c:numRef>
              <c:f>'Sheet1 (2)'!$C$4:$H$4</c:f>
              <c:numCache>
                <c:formatCode>"$"#,##0.0_);\("$"#,##0.0\)</c:formatCode>
                <c:ptCount val="6"/>
                <c:pt idx="0">
                  <c:v>11.191799999999999</c:v>
                </c:pt>
                <c:pt idx="1">
                  <c:v>12.571099999999999</c:v>
                </c:pt>
                <c:pt idx="2">
                  <c:v>14.231299999999999</c:v>
                </c:pt>
                <c:pt idx="3">
                  <c:v>16.146599999999999</c:v>
                </c:pt>
                <c:pt idx="4">
                  <c:v>18.395900000000001</c:v>
                </c:pt>
                <c:pt idx="5">
                  <c:v>21.240599999999997</c:v>
                </c:pt>
              </c:numCache>
            </c:numRef>
          </c:val>
          <c:extLst xmlns:c16r2="http://schemas.microsoft.com/office/drawing/2015/06/chart">
            <c:ext xmlns:c16="http://schemas.microsoft.com/office/drawing/2014/chart" uri="{C3380CC4-5D6E-409C-BE32-E72D297353CC}">
              <c16:uniqueId val="{00000000-EB80-46F0-880F-4E056898563E}"/>
            </c:ext>
          </c:extLst>
        </c:ser>
        <c:ser>
          <c:idx val="3"/>
          <c:order val="1"/>
          <c:tx>
            <c:strRef>
              <c:f>'Sheet1 (2)'!$B$5</c:f>
              <c:strCache>
                <c:ptCount val="1"/>
                <c:pt idx="0">
                  <c:v>Total</c:v>
                </c:pt>
              </c:strCache>
            </c:strRef>
          </c:tx>
          <c:spPr>
            <a:noFill/>
          </c:spPr>
          <c:invertIfNegative val="0"/>
          <c:dLbls>
            <c:spPr>
              <a:noFill/>
              <a:ln>
                <a:noFill/>
              </a:ln>
              <a:effectLst/>
            </c:spPr>
            <c:txPr>
              <a:bodyPr/>
              <a:lstStyle/>
              <a:p>
                <a:pPr>
                  <a:defRPr b="1">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numRef>
              <c:f>'Sheet1 (2)'!$C$3:$H$3</c:f>
              <c:numCache>
                <c:formatCode>General</c:formatCode>
                <c:ptCount val="6"/>
                <c:pt idx="0">
                  <c:v>2016</c:v>
                </c:pt>
                <c:pt idx="1">
                  <c:v>2017</c:v>
                </c:pt>
                <c:pt idx="2">
                  <c:v>2018</c:v>
                </c:pt>
                <c:pt idx="3">
                  <c:v>2019</c:v>
                </c:pt>
                <c:pt idx="4">
                  <c:v>2020</c:v>
                </c:pt>
                <c:pt idx="5">
                  <c:v>2021</c:v>
                </c:pt>
              </c:numCache>
            </c:numRef>
          </c:cat>
          <c:val>
            <c:numRef>
              <c:f>'Sheet1 (2)'!$C$5:$H$5</c:f>
              <c:numCache>
                <c:formatCode>"$"#,##0.0_);\("$"#,##0.0\)</c:formatCode>
                <c:ptCount val="6"/>
                <c:pt idx="0">
                  <c:v>11.191799999999999</c:v>
                </c:pt>
                <c:pt idx="1">
                  <c:v>12.571099999999999</c:v>
                </c:pt>
                <c:pt idx="2">
                  <c:v>14.231299999999999</c:v>
                </c:pt>
                <c:pt idx="3">
                  <c:v>16.146599999999999</c:v>
                </c:pt>
                <c:pt idx="4">
                  <c:v>18.395900000000001</c:v>
                </c:pt>
                <c:pt idx="5">
                  <c:v>21.240599999999997</c:v>
                </c:pt>
              </c:numCache>
            </c:numRef>
          </c:val>
          <c:extLst xmlns:c16r2="http://schemas.microsoft.com/office/drawing/2015/06/chart">
            <c:ext xmlns:c16="http://schemas.microsoft.com/office/drawing/2014/chart" uri="{C3380CC4-5D6E-409C-BE32-E72D297353CC}">
              <c16:uniqueId val="{00000001-EB80-46F0-880F-4E056898563E}"/>
            </c:ext>
          </c:extLst>
        </c:ser>
        <c:dLbls>
          <c:showLegendKey val="0"/>
          <c:showVal val="0"/>
          <c:showCatName val="0"/>
          <c:showSerName val="0"/>
          <c:showPercent val="0"/>
          <c:showBubbleSize val="0"/>
        </c:dLbls>
        <c:gapWidth val="75"/>
        <c:overlap val="100"/>
        <c:axId val="684237760"/>
        <c:axId val="684238848"/>
      </c:barChart>
      <c:catAx>
        <c:axId val="684237760"/>
        <c:scaling>
          <c:orientation val="minMax"/>
        </c:scaling>
        <c:delete val="0"/>
        <c:axPos val="b"/>
        <c:numFmt formatCode="General" sourceLinked="1"/>
        <c:majorTickMark val="out"/>
        <c:minorTickMark val="none"/>
        <c:tickLblPos val="nextTo"/>
        <c:txPr>
          <a:bodyPr/>
          <a:lstStyle/>
          <a:p>
            <a:pPr>
              <a:defRPr>
                <a:latin typeface="Arial" panose="020B0604020202020204" pitchFamily="34" charset="0"/>
                <a:cs typeface="Arial" panose="020B0604020202020204" pitchFamily="34" charset="0"/>
              </a:defRPr>
            </a:pPr>
            <a:endParaRPr lang="en-US"/>
          </a:p>
        </c:txPr>
        <c:crossAx val="684238848"/>
        <c:crosses val="autoZero"/>
        <c:auto val="1"/>
        <c:lblAlgn val="ctr"/>
        <c:lblOffset val="100"/>
        <c:noMultiLvlLbl val="0"/>
      </c:catAx>
      <c:valAx>
        <c:axId val="684238848"/>
        <c:scaling>
          <c:orientation val="minMax"/>
          <c:max val="25"/>
        </c:scaling>
        <c:delete val="1"/>
        <c:axPos val="l"/>
        <c:numFmt formatCode="&quot;$&quot;#,##0.0_);\(&quot;$&quot;#,##0.0\)" sourceLinked="1"/>
        <c:majorTickMark val="out"/>
        <c:minorTickMark val="none"/>
        <c:tickLblPos val="nextTo"/>
        <c:crossAx val="684237760"/>
        <c:crosses val="autoZero"/>
        <c:crossBetween val="between"/>
      </c:valAx>
      <c:spPr>
        <a:noFill/>
      </c:spPr>
    </c:plotArea>
    <c:legend>
      <c:legendPos val="b"/>
      <c:legendEntry>
        <c:idx val="1"/>
        <c:delete val="1"/>
      </c:legendEntry>
      <c:layout>
        <c:manualLayout>
          <c:xMode val="edge"/>
          <c:yMode val="edge"/>
          <c:x val="0.2136352313599689"/>
          <c:y val="0.91878111272676277"/>
          <c:w val="0.61168969135214912"/>
          <c:h val="7.8947920983561251E-2"/>
        </c:manualLayout>
      </c:layout>
      <c:overlay val="0"/>
      <c:txPr>
        <a:bodyPr/>
        <a:lstStyle/>
        <a:p>
          <a:pPr>
            <a:defRPr>
              <a:latin typeface="Arial" panose="020B0604020202020204" pitchFamily="34" charset="0"/>
              <a:cs typeface="Arial" panose="020B0604020202020204" pitchFamily="34" charset="0"/>
            </a:defRPr>
          </a:pPr>
          <a:endParaRPr lang="en-US"/>
        </a:p>
      </c:txPr>
    </c:legend>
    <c:plotVisOnly val="1"/>
    <c:dispBlanksAs val="gap"/>
    <c:showDLblsOverMax val="0"/>
  </c:chart>
  <c:spPr>
    <a:noFill/>
    <a:ln>
      <a:noFill/>
    </a:ln>
  </c:spPr>
  <c:txPr>
    <a:bodyPr/>
    <a:lstStyle/>
    <a:p>
      <a:pPr>
        <a:defRPr sz="900"/>
      </a:pPr>
      <a:endParaRPr lang="en-US"/>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3"/>
            <a:ext cx="3077739" cy="471055"/>
          </a:xfrm>
          <a:prstGeom prst="rect">
            <a:avLst/>
          </a:prstGeom>
        </p:spPr>
        <p:txBody>
          <a:bodyPr vert="horz" lIns="94337" tIns="47169" rIns="94337" bIns="47169" rtlCol="0"/>
          <a:lstStyle>
            <a:lvl1pPr algn="l">
              <a:defRPr sz="1200"/>
            </a:lvl1pPr>
          </a:lstStyle>
          <a:p>
            <a:endParaRPr lang="de-CH"/>
          </a:p>
        </p:txBody>
      </p:sp>
      <p:sp>
        <p:nvSpPr>
          <p:cNvPr id="3" name="Date Placeholder 2"/>
          <p:cNvSpPr>
            <a:spLocks noGrp="1"/>
          </p:cNvSpPr>
          <p:nvPr>
            <p:ph type="dt" idx="1"/>
          </p:nvPr>
        </p:nvSpPr>
        <p:spPr>
          <a:xfrm>
            <a:off x="4023096" y="3"/>
            <a:ext cx="3077739" cy="471055"/>
          </a:xfrm>
          <a:prstGeom prst="rect">
            <a:avLst/>
          </a:prstGeom>
        </p:spPr>
        <p:txBody>
          <a:bodyPr vert="horz" lIns="94337" tIns="47169" rIns="94337" bIns="47169" rtlCol="0"/>
          <a:lstStyle>
            <a:lvl1pPr algn="r">
              <a:defRPr sz="1200"/>
            </a:lvl1pPr>
          </a:lstStyle>
          <a:p>
            <a:fld id="{0C798E2A-171D-43D2-B298-FD2EC92E28AA}" type="datetimeFigureOut">
              <a:rPr lang="de-CH" smtClean="0"/>
              <a:t>18.03.2019</a:t>
            </a:fld>
            <a:endParaRPr lang="de-CH"/>
          </a:p>
        </p:txBody>
      </p:sp>
      <p:sp>
        <p:nvSpPr>
          <p:cNvPr id="4" name="Slide Image Placeholder 3"/>
          <p:cNvSpPr>
            <a:spLocks noGrp="1" noRot="1" noChangeAspect="1"/>
          </p:cNvSpPr>
          <p:nvPr>
            <p:ph type="sldImg" idx="2"/>
          </p:nvPr>
        </p:nvSpPr>
        <p:spPr>
          <a:xfrm>
            <a:off x="733425" y="1173163"/>
            <a:ext cx="5635625" cy="3170237"/>
          </a:xfrm>
          <a:prstGeom prst="rect">
            <a:avLst/>
          </a:prstGeom>
          <a:noFill/>
          <a:ln w="12700">
            <a:solidFill>
              <a:prstClr val="black"/>
            </a:solidFill>
          </a:ln>
        </p:spPr>
        <p:txBody>
          <a:bodyPr vert="horz" lIns="94337" tIns="47169" rIns="94337" bIns="47169" rtlCol="0" anchor="ctr"/>
          <a:lstStyle/>
          <a:p>
            <a:endParaRPr lang="de-CH"/>
          </a:p>
        </p:txBody>
      </p:sp>
      <p:sp>
        <p:nvSpPr>
          <p:cNvPr id="5" name="Notes Placeholder 4"/>
          <p:cNvSpPr>
            <a:spLocks noGrp="1"/>
          </p:cNvSpPr>
          <p:nvPr>
            <p:ph type="body" sz="quarter" idx="3"/>
          </p:nvPr>
        </p:nvSpPr>
        <p:spPr>
          <a:xfrm>
            <a:off x="710248" y="4518207"/>
            <a:ext cx="5681980" cy="3696712"/>
          </a:xfrm>
          <a:prstGeom prst="rect">
            <a:avLst/>
          </a:prstGeom>
        </p:spPr>
        <p:txBody>
          <a:bodyPr vert="horz" lIns="94337" tIns="47169" rIns="94337" bIns="4716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6" name="Footer Placeholder 5"/>
          <p:cNvSpPr>
            <a:spLocks noGrp="1"/>
          </p:cNvSpPr>
          <p:nvPr>
            <p:ph type="ftr" sz="quarter" idx="4"/>
          </p:nvPr>
        </p:nvSpPr>
        <p:spPr>
          <a:xfrm>
            <a:off x="4" y="8917425"/>
            <a:ext cx="3077739" cy="471054"/>
          </a:xfrm>
          <a:prstGeom prst="rect">
            <a:avLst/>
          </a:prstGeom>
        </p:spPr>
        <p:txBody>
          <a:bodyPr vert="horz" lIns="94337" tIns="47169" rIns="94337" bIns="47169" rtlCol="0" anchor="b"/>
          <a:lstStyle>
            <a:lvl1pPr algn="l">
              <a:defRPr sz="1200"/>
            </a:lvl1pPr>
          </a:lstStyle>
          <a:p>
            <a:endParaRPr lang="de-CH"/>
          </a:p>
        </p:txBody>
      </p:sp>
      <p:sp>
        <p:nvSpPr>
          <p:cNvPr id="7" name="Slide Number Placeholder 6"/>
          <p:cNvSpPr>
            <a:spLocks noGrp="1"/>
          </p:cNvSpPr>
          <p:nvPr>
            <p:ph type="sldNum" sz="quarter" idx="5"/>
          </p:nvPr>
        </p:nvSpPr>
        <p:spPr>
          <a:xfrm>
            <a:off x="4023096" y="8917425"/>
            <a:ext cx="3077739" cy="471054"/>
          </a:xfrm>
          <a:prstGeom prst="rect">
            <a:avLst/>
          </a:prstGeom>
        </p:spPr>
        <p:txBody>
          <a:bodyPr vert="horz" lIns="94337" tIns="47169" rIns="94337" bIns="47169" rtlCol="0" anchor="b"/>
          <a:lstStyle>
            <a:lvl1pPr algn="r">
              <a:defRPr sz="1200"/>
            </a:lvl1pPr>
          </a:lstStyle>
          <a:p>
            <a:fld id="{B2A912B6-2ED5-47BE-B740-45ABB7339406}" type="slidenum">
              <a:rPr lang="de-CH" smtClean="0"/>
              <a:t>‹#›</a:t>
            </a:fld>
            <a:endParaRPr lang="de-CH"/>
          </a:p>
        </p:txBody>
      </p:sp>
    </p:spTree>
    <p:extLst>
      <p:ext uri="{BB962C8B-B14F-4D97-AF65-F5344CB8AC3E}">
        <p14:creationId xmlns:p14="http://schemas.microsoft.com/office/powerpoint/2010/main" val="4284009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3425" y="1173163"/>
            <a:ext cx="5635625" cy="31702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912B6-2ED5-47BE-B740-45ABB7339406}" type="slidenum">
              <a:rPr lang="de-CH" smtClean="0"/>
              <a:t>0</a:t>
            </a:fld>
            <a:endParaRPr lang="de-CH" dirty="0"/>
          </a:p>
        </p:txBody>
      </p:sp>
    </p:spTree>
    <p:extLst>
      <p:ext uri="{BB962C8B-B14F-4D97-AF65-F5344CB8AC3E}">
        <p14:creationId xmlns:p14="http://schemas.microsoft.com/office/powerpoint/2010/main" val="39219028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o not remove" hidden="1"/>
          <p:cNvSpPr/>
          <p:nvPr userDrawn="1">
            <p:custDataLst>
              <p:tags r:id="rId1"/>
            </p:custDataLst>
          </p:nvPr>
        </p:nvSpPr>
        <p:spPr>
          <a:xfrm>
            <a:off x="0" y="0"/>
            <a:ext cx="16933"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15" name="Rectangle 14"/>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2" dirty="0">
              <a:solidFill>
                <a:prstClr val="white"/>
              </a:solidFill>
            </a:endParaRPr>
          </a:p>
        </p:txBody>
      </p:sp>
      <p:pic>
        <p:nvPicPr>
          <p:cNvPr id="17" name="Picture 1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6"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375081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2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clamer">
    <p:spTree>
      <p:nvGrpSpPr>
        <p:cNvPr id="1" name=""/>
        <p:cNvGrpSpPr/>
        <p:nvPr/>
      </p:nvGrpSpPr>
      <p:grpSpPr>
        <a:xfrm>
          <a:off x="0" y="0"/>
          <a:ext cx="0" cy="0"/>
          <a:chOff x="0" y="0"/>
          <a:chExt cx="0" cy="0"/>
        </a:xfrm>
      </p:grpSpPr>
      <p:sp>
        <p:nvSpPr>
          <p:cNvPr id="10" name="Title 5"/>
          <p:cNvSpPr txBox="1">
            <a:spLocks/>
          </p:cNvSpPr>
          <p:nvPr userDrawn="1"/>
        </p:nvSpPr>
        <p:spPr>
          <a:xfrm>
            <a:off x="4497475" y="2230613"/>
            <a:ext cx="2981848" cy="419400"/>
          </a:xfrm>
          <a:prstGeom prst="rect">
            <a:avLst/>
          </a:prstGeom>
        </p:spPr>
        <p:txBody>
          <a:bodyPr vert="horz" lIns="84406" tIns="42203" rIns="84406" bIns="42203" rtlCol="0" anchor="ctr">
            <a:noAutofit/>
          </a:bodyPr>
          <a:lstStyle>
            <a:lvl1pPr algn="l" defTabSz="914400" rtl="0" eaLnBrk="1" latinLnBrk="0" hangingPunct="1">
              <a:lnSpc>
                <a:spcPct val="90000"/>
              </a:lnSpc>
              <a:spcBef>
                <a:spcPct val="0"/>
              </a:spcBef>
              <a:buNone/>
              <a:defRPr lang="en-US" sz="2400" kern="1200" cap="all" baseline="0" dirty="0">
                <a:solidFill>
                  <a:schemeClr val="tx1"/>
                </a:solidFill>
                <a:latin typeface="+mj-lt"/>
                <a:ea typeface="+mj-ea"/>
                <a:cs typeface="+mj-cs"/>
              </a:defRPr>
            </a:lvl1pPr>
          </a:lstStyle>
          <a:p>
            <a:r>
              <a:rPr sz="2954" dirty="0">
                <a:solidFill>
                  <a:prstClr val="black"/>
                </a:solidFill>
              </a:rPr>
              <a:t>DISCLAiMER </a:t>
            </a:r>
          </a:p>
        </p:txBody>
      </p:sp>
      <p:sp>
        <p:nvSpPr>
          <p:cNvPr id="3" name="TextBox 2"/>
          <p:cNvSpPr txBox="1"/>
          <p:nvPr userDrawn="1"/>
        </p:nvSpPr>
        <p:spPr>
          <a:xfrm>
            <a:off x="838201" y="2883695"/>
            <a:ext cx="10515600" cy="2478371"/>
          </a:xfrm>
          <a:prstGeom prst="rect">
            <a:avLst/>
          </a:prstGeom>
          <a:noFill/>
        </p:spPr>
        <p:txBody>
          <a:bodyPr wrap="square" rtlCol="0">
            <a:spAutoFit/>
          </a:bodyPr>
          <a:lstStyle/>
          <a:p>
            <a:pPr algn="ctr"/>
            <a:r>
              <a:rPr lang="en-US" sz="1292" dirty="0">
                <a:solidFill>
                  <a:prstClr val="black"/>
                </a:solidFill>
              </a:rPr>
              <a:t>This communication expressly or implicitly contains certain forward-looking statements concerning WISeKey International Holding Ltd and its business. Such statements involve certain known and unknown risks, uncertainties and other factors, which could cause the actual results, financial condition, performance or achievements of WISeKey International Holding Ltd to be materially different from any future results, performance or achievements expressed or implied by such forward-looking statements. WISeKey International Holding Ltd is providing this communication as of this date and does not undertake to update any forward-looking statements contained herein as a result of new information, future events or otherwise.</a:t>
            </a:r>
          </a:p>
          <a:p>
            <a:pPr algn="ctr"/>
            <a:r>
              <a:rPr lang="en-US" sz="1292" dirty="0">
                <a:solidFill>
                  <a:prstClr val="black"/>
                </a:solidFill>
              </a:rPr>
              <a:t>[This press release does not constitute an offer] to sell, or a solicitation of an offer to buy, any securities, and it does not constitute an offering prospectus within the meaning of article 652a or article 1156 of the Swiss Code of Obligations or a listing prospectus within the meaning of the listing rules of the SIX Swiss Exchange. Investors must rely on their own evaluation of WISeKey and its securities, including the merits and risks involved. Nothing contained herein is, or shall be relied on as, a promise or representation as to the future performance of WISeKey.</a:t>
            </a:r>
          </a:p>
          <a:p>
            <a:pPr algn="ctr"/>
            <a:endParaRPr lang="en-US" sz="1292" dirty="0">
              <a:solidFill>
                <a:prstClr val="black"/>
              </a:solidFill>
            </a:endParaRPr>
          </a:p>
          <a:p>
            <a:pPr algn="ctr"/>
            <a:endParaRPr lang="en-US" sz="1292" dirty="0">
              <a:solidFill>
                <a:prstClr val="black"/>
              </a:solidFill>
            </a:endParaRPr>
          </a:p>
        </p:txBody>
      </p:sp>
      <p:pic>
        <p:nvPicPr>
          <p:cNvPr id="1026" name="Picture 2" descr="http://www.geneva.info/geneva-panorama.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14"/>
            <a:ext cx="12192000" cy="203918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0409" y="5669961"/>
            <a:ext cx="500299" cy="406493"/>
          </a:xfrm>
          <a:prstGeom prst="rect">
            <a:avLst/>
          </a:prstGeom>
        </p:spPr>
      </p:pic>
      <p:pic>
        <p:nvPicPr>
          <p:cNvPr id="8" name="Picture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906109" y="5669961"/>
            <a:ext cx="500299" cy="406493"/>
          </a:xfrm>
          <a:prstGeom prst="rect">
            <a:avLst/>
          </a:prstGeom>
        </p:spPr>
      </p:pic>
      <p:pic>
        <p:nvPicPr>
          <p:cNvPr id="9" name="Picture 8"/>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658261" y="5669961"/>
            <a:ext cx="500299" cy="406493"/>
          </a:xfrm>
          <a:prstGeom prst="rect">
            <a:avLst/>
          </a:prstGeom>
        </p:spPr>
      </p:pic>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3"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1"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130112007"/>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2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r>
              <a:rPr lang="en-US" dirty="0">
                <a:solidFill>
                  <a:prstClr val="black">
                    <a:lumMod val="50000"/>
                    <a:lumOff val="50000"/>
                  </a:prstClr>
                </a:solidFill>
              </a:rPr>
              <a:t>WISeKey – Title Presentation</a:t>
            </a:r>
          </a:p>
        </p:txBody>
      </p:sp>
      <p:sp>
        <p:nvSpPr>
          <p:cNvPr id="4"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3026488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527051" y="1125541"/>
            <a:ext cx="11137900" cy="4891087"/>
          </a:xfrm>
        </p:spPr>
        <p:txBody>
          <a:bodyPr>
            <a:normAutofit/>
          </a:bodyPr>
          <a:lstStyle>
            <a:lvl1pPr marL="211021" indent="-211021">
              <a:buFont typeface="Wingdings" panose="05000000000000000000" pitchFamily="2" charset="2"/>
              <a:buChar char="§"/>
              <a:defRPr sz="1100">
                <a:latin typeface="+mn-lt"/>
              </a:defRPr>
            </a:lvl1pPr>
            <a:lvl2pPr>
              <a:defRPr sz="1200"/>
            </a:lvl2pPr>
            <a:lvl3pPr>
              <a:defRPr sz="1100"/>
            </a:lvl3pPr>
            <a:lvl4pPr>
              <a:defRPr sz="1050"/>
            </a:lvl4pPr>
            <a:lvl5pPr>
              <a:defRPr sz="1050"/>
            </a:lvl5pPr>
          </a:lstStyle>
          <a:p>
            <a:pPr lvl="0"/>
            <a:endParaRPr lang="en-US" dirty="0"/>
          </a:p>
        </p:txBody>
      </p:sp>
      <p:sp>
        <p:nvSpPr>
          <p:cNvPr id="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6"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5"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968011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Do not remove" hidden="1"/>
          <p:cNvSpPr/>
          <p:nvPr userDrawn="1">
            <p:custDataLst>
              <p:tags r:id="rId1"/>
            </p:custDataLst>
          </p:nvPr>
        </p:nvSpPr>
        <p:spPr>
          <a:xfrm>
            <a:off x="0" y="0"/>
            <a:ext cx="16933"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Content Placeholder 2"/>
          <p:cNvSpPr>
            <a:spLocks noGrp="1"/>
          </p:cNvSpPr>
          <p:nvPr>
            <p:ph sz="half" idx="1"/>
          </p:nvPr>
        </p:nvSpPr>
        <p:spPr>
          <a:xfrm>
            <a:off x="527052" y="1479123"/>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23"/>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15" name="Content Placeholder 2"/>
          <p:cNvSpPr>
            <a:spLocks noGrp="1"/>
          </p:cNvSpPr>
          <p:nvPr>
            <p:ph sz="half" idx="28"/>
          </p:nvPr>
        </p:nvSpPr>
        <p:spPr>
          <a:xfrm>
            <a:off x="527052" y="4140027"/>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ext Placeholder 2"/>
          <p:cNvSpPr>
            <a:spLocks noGrp="1"/>
          </p:cNvSpPr>
          <p:nvPr>
            <p:ph type="body" idx="29"/>
          </p:nvPr>
        </p:nvSpPr>
        <p:spPr>
          <a:xfrm>
            <a:off x="527051" y="3785206"/>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9" name="Text Placeholder 2"/>
          <p:cNvSpPr>
            <a:spLocks noGrp="1"/>
          </p:cNvSpPr>
          <p:nvPr>
            <p:ph type="body" idx="30"/>
          </p:nvPr>
        </p:nvSpPr>
        <p:spPr>
          <a:xfrm>
            <a:off x="6291380" y="379017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0" name="Content Placeholder 2"/>
          <p:cNvSpPr>
            <a:spLocks noGrp="1"/>
          </p:cNvSpPr>
          <p:nvPr>
            <p:ph sz="half" idx="31"/>
          </p:nvPr>
        </p:nvSpPr>
        <p:spPr>
          <a:xfrm>
            <a:off x="6291386" y="4140027"/>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3758722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23"/>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19" name="Text Placeholder 2"/>
          <p:cNvSpPr>
            <a:spLocks noGrp="1"/>
          </p:cNvSpPr>
          <p:nvPr>
            <p:ph type="body" idx="30"/>
          </p:nvPr>
        </p:nvSpPr>
        <p:spPr>
          <a:xfrm>
            <a:off x="6291380" y="3790171"/>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0" name="Content Placeholder 2"/>
          <p:cNvSpPr>
            <a:spLocks noGrp="1"/>
          </p:cNvSpPr>
          <p:nvPr>
            <p:ph sz="half" idx="31"/>
          </p:nvPr>
        </p:nvSpPr>
        <p:spPr>
          <a:xfrm>
            <a:off x="6291386" y="4140027"/>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0"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156342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9"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502893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9" name="Content Placeholder 2"/>
          <p:cNvSpPr>
            <a:spLocks noGrp="1"/>
          </p:cNvSpPr>
          <p:nvPr>
            <p:ph sz="half" idx="1"/>
          </p:nvPr>
        </p:nvSpPr>
        <p:spPr>
          <a:xfrm>
            <a:off x="527052" y="1479123"/>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1" name="Content Placeholder 2"/>
          <p:cNvSpPr>
            <a:spLocks noGrp="1"/>
          </p:cNvSpPr>
          <p:nvPr>
            <p:ph sz="half" idx="28"/>
          </p:nvPr>
        </p:nvSpPr>
        <p:spPr>
          <a:xfrm>
            <a:off x="527052" y="4140027"/>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2"/>
          <p:cNvSpPr>
            <a:spLocks noGrp="1"/>
          </p:cNvSpPr>
          <p:nvPr>
            <p:ph type="body" idx="29"/>
          </p:nvPr>
        </p:nvSpPr>
        <p:spPr>
          <a:xfrm>
            <a:off x="527051" y="3785206"/>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3"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497073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8"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4074366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3" y="1479114"/>
            <a:ext cx="111378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3" y="1124302"/>
            <a:ext cx="11137899"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6"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124028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8" name="Rectangle 17"/>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662" dirty="0">
              <a:solidFill>
                <a:prstClr val="white"/>
              </a:solidFill>
            </a:endParaRP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20"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2"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13" name="Content Placeholder 2"/>
          <p:cNvSpPr>
            <a:spLocks noGrp="1"/>
          </p:cNvSpPr>
          <p:nvPr>
            <p:ph sz="half" idx="1"/>
          </p:nvPr>
        </p:nvSpPr>
        <p:spPr>
          <a:xfrm>
            <a:off x="527055" y="1479114"/>
            <a:ext cx="3496308"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
          <p:cNvSpPr>
            <a:spLocks noGrp="1"/>
          </p:cNvSpPr>
          <p:nvPr>
            <p:ph type="body" idx="19"/>
          </p:nvPr>
        </p:nvSpPr>
        <p:spPr>
          <a:xfrm>
            <a:off x="527051" y="1124302"/>
            <a:ext cx="3496308"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5" name="Content Placeholder 2"/>
          <p:cNvSpPr>
            <a:spLocks noGrp="1"/>
          </p:cNvSpPr>
          <p:nvPr>
            <p:ph sz="half" idx="20"/>
          </p:nvPr>
        </p:nvSpPr>
        <p:spPr>
          <a:xfrm>
            <a:off x="4349243" y="1479114"/>
            <a:ext cx="3496308"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Text Placeholder 2"/>
          <p:cNvSpPr>
            <a:spLocks noGrp="1"/>
          </p:cNvSpPr>
          <p:nvPr>
            <p:ph type="body" idx="21"/>
          </p:nvPr>
        </p:nvSpPr>
        <p:spPr>
          <a:xfrm>
            <a:off x="4349243" y="1124302"/>
            <a:ext cx="3496308"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7" name="Content Placeholder 2"/>
          <p:cNvSpPr>
            <a:spLocks noGrp="1"/>
          </p:cNvSpPr>
          <p:nvPr>
            <p:ph sz="half" idx="22"/>
          </p:nvPr>
        </p:nvSpPr>
        <p:spPr>
          <a:xfrm>
            <a:off x="8171439" y="1479114"/>
            <a:ext cx="3496308"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8" name="Text Placeholder 2"/>
          <p:cNvSpPr>
            <a:spLocks noGrp="1"/>
          </p:cNvSpPr>
          <p:nvPr>
            <p:ph type="body" idx="23"/>
          </p:nvPr>
        </p:nvSpPr>
        <p:spPr>
          <a:xfrm>
            <a:off x="8171435" y="1124302"/>
            <a:ext cx="3496308"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Rectangle 16"/>
          <p:cNvSpPr/>
          <p:nvPr userDrawn="1"/>
        </p:nvSpPr>
        <p:spPr>
          <a:xfrm>
            <a:off x="5250578" y="39148"/>
            <a:ext cx="1690857" cy="2626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800" b="1" dirty="0">
                <a:solidFill>
                  <a:srgbClr val="ED1A20"/>
                </a:solidFill>
              </a:rPr>
              <a:t>DRAFT</a:t>
            </a:r>
            <a:endParaRPr lang="en-US" sz="1800" b="1" dirty="0">
              <a:solidFill>
                <a:srgbClr val="ED1A20"/>
              </a:solidFill>
            </a:endParaRPr>
          </a:p>
        </p:txBody>
      </p:sp>
      <p:sp>
        <p:nvSpPr>
          <p:cNvPr id="15"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891027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Stats">
    <p:spTree>
      <p:nvGrpSpPr>
        <p:cNvPr id="1" name=""/>
        <p:cNvGrpSpPr/>
        <p:nvPr/>
      </p:nvGrpSpPr>
      <p:grpSpPr>
        <a:xfrm>
          <a:off x="0" y="0"/>
          <a:ext cx="0" cy="0"/>
          <a:chOff x="0" y="0"/>
          <a:chExt cx="0" cy="0"/>
        </a:xfrm>
      </p:grpSpPr>
      <p:sp>
        <p:nvSpPr>
          <p:cNvPr id="14"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5"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4"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3235271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Content_1x1_wide_a">
    <p:spTree>
      <p:nvGrpSpPr>
        <p:cNvPr id="1" name=""/>
        <p:cNvGrpSpPr/>
        <p:nvPr/>
      </p:nvGrpSpPr>
      <p:grpSpPr>
        <a:xfrm>
          <a:off x="0" y="0"/>
          <a:ext cx="0" cy="0"/>
          <a:chOff x="0" y="0"/>
          <a:chExt cx="0" cy="0"/>
        </a:xfrm>
      </p:grpSpPr>
      <p:sp>
        <p:nvSpPr>
          <p:cNvPr id="2" name="Fußzeilenplatzhalter 1"/>
          <p:cNvSpPr>
            <a:spLocks noGrp="1"/>
          </p:cNvSpPr>
          <p:nvPr>
            <p:ph type="ftr" sz="quarter" idx="17"/>
          </p:nvPr>
        </p:nvSpPr>
        <p:spPr/>
        <p:txBody>
          <a:bodyPr/>
          <a:lstStyle/>
          <a:p>
            <a:r>
              <a:rPr lang="en-US" dirty="0"/>
              <a:t>WISeKey – Title Presentation</a:t>
            </a:r>
          </a:p>
        </p:txBody>
      </p:sp>
      <p:cxnSp>
        <p:nvCxnSpPr>
          <p:cNvPr id="11" name="Gerader Verbinder 10"/>
          <p:cNvCxnSpPr/>
          <p:nvPr userDrawn="1"/>
        </p:nvCxnSpPr>
        <p:spPr bwMode="auto">
          <a:xfrm>
            <a:off x="336000" y="648000"/>
            <a:ext cx="11520000"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12" name="Textplatzhalter 3"/>
          <p:cNvSpPr>
            <a:spLocks noGrp="1"/>
          </p:cNvSpPr>
          <p:nvPr>
            <p:ph type="body" sz="quarter" idx="10" hasCustomPrompt="1"/>
          </p:nvPr>
        </p:nvSpPr>
        <p:spPr>
          <a:xfrm>
            <a:off x="336068" y="108000"/>
            <a:ext cx="10088337" cy="288000"/>
          </a:xfrm>
          <a:prstGeom prst="rect">
            <a:avLst/>
          </a:prstGeom>
        </p:spPr>
        <p:txBody>
          <a:bodyPr wrap="none" lIns="0" tIns="0" rIns="0" bIns="0"/>
          <a:lstStyle>
            <a:lvl1pPr marL="0" indent="0">
              <a:lnSpc>
                <a:spcPts val="1846"/>
              </a:lnSpc>
              <a:spcBef>
                <a:spcPts val="0"/>
              </a:spcBef>
              <a:buNone/>
              <a:defRPr sz="1662" b="1">
                <a:solidFill>
                  <a:srgbClr val="D30429"/>
                </a:solidFill>
                <a:latin typeface="Calibri" panose="020F0502020204030204" pitchFamily="34" charset="0"/>
              </a:defRPr>
            </a:lvl1pPr>
          </a:lstStyle>
          <a:p>
            <a:pPr lvl="0"/>
            <a:r>
              <a:rPr lang="en-US" noProof="0" dirty="0"/>
              <a:t>[Headline]</a:t>
            </a:r>
          </a:p>
        </p:txBody>
      </p:sp>
      <p:sp>
        <p:nvSpPr>
          <p:cNvPr id="13" name="Textplatzhalter 3"/>
          <p:cNvSpPr>
            <a:spLocks noGrp="1"/>
          </p:cNvSpPr>
          <p:nvPr>
            <p:ph type="body" sz="quarter" idx="11" hasCustomPrompt="1"/>
          </p:nvPr>
        </p:nvSpPr>
        <p:spPr>
          <a:xfrm>
            <a:off x="336068" y="396000"/>
            <a:ext cx="10088337" cy="216000"/>
          </a:xfrm>
          <a:prstGeom prst="rect">
            <a:avLst/>
          </a:prstGeom>
        </p:spPr>
        <p:txBody>
          <a:bodyPr wrap="none" lIns="0" tIns="0" rIns="0" bIns="0"/>
          <a:lstStyle>
            <a:lvl1pPr marL="0" indent="0">
              <a:lnSpc>
                <a:spcPts val="1477"/>
              </a:lnSpc>
              <a:spcBef>
                <a:spcPts val="0"/>
              </a:spcBef>
              <a:buNone/>
              <a:defRPr sz="1292" b="0" i="1">
                <a:solidFill>
                  <a:schemeClr val="tx1">
                    <a:lumMod val="75000"/>
                    <a:lumOff val="25000"/>
                  </a:schemeClr>
                </a:solidFill>
                <a:latin typeface="Calibri" panose="020F0502020204030204" pitchFamily="34" charset="0"/>
              </a:defRPr>
            </a:lvl1pPr>
          </a:lstStyle>
          <a:p>
            <a:pPr lvl="0"/>
            <a:r>
              <a:rPr lang="en-US" noProof="0" dirty="0"/>
              <a:t>[Sub-Headline]</a:t>
            </a:r>
          </a:p>
        </p:txBody>
      </p:sp>
      <p:pic>
        <p:nvPicPr>
          <p:cNvPr id="14" name="Grafik 13"/>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526714" y="216000"/>
            <a:ext cx="1329231" cy="239426"/>
          </a:xfrm>
          <a:prstGeom prst="rect">
            <a:avLst/>
          </a:prstGeom>
        </p:spPr>
      </p:pic>
      <p:sp>
        <p:nvSpPr>
          <p:cNvPr id="17" name="Textplatzhalter 16"/>
          <p:cNvSpPr>
            <a:spLocks noGrp="1"/>
          </p:cNvSpPr>
          <p:nvPr>
            <p:ph type="body" sz="quarter" idx="29"/>
          </p:nvPr>
        </p:nvSpPr>
        <p:spPr>
          <a:xfrm>
            <a:off x="336063" y="908051"/>
            <a:ext cx="3632200" cy="5221288"/>
          </a:xfrm>
          <a:prstGeom prst="rect">
            <a:avLst/>
          </a:prstGeom>
        </p:spPr>
        <p:txBody>
          <a:bodyPr lIns="0" tIns="0" rIns="0" bIns="0"/>
          <a:lstStyle>
            <a:lvl1pPr marL="164127" indent="-164127">
              <a:lnSpc>
                <a:spcPts val="1200"/>
              </a:lnSpc>
              <a:spcBef>
                <a:spcPts val="554"/>
              </a:spcBef>
              <a:buClr>
                <a:schemeClr val="accent1"/>
              </a:buClr>
              <a:buFont typeface="Wingdings" panose="05000000000000000000" pitchFamily="2" charset="2"/>
              <a:buChar char="§"/>
              <a:defRPr sz="923">
                <a:solidFill>
                  <a:schemeClr val="tx1">
                    <a:lumMod val="75000"/>
                    <a:lumOff val="25000"/>
                  </a:schemeClr>
                </a:solidFill>
                <a:latin typeface="+mn-lt"/>
              </a:defRPr>
            </a:lvl1pPr>
            <a:lvl2pPr marL="334116" indent="-169989">
              <a:lnSpc>
                <a:spcPts val="1200"/>
              </a:lnSpc>
              <a:spcBef>
                <a:spcPts val="554"/>
              </a:spcBef>
              <a:buClr>
                <a:schemeClr val="accent1"/>
              </a:buClr>
              <a:buFont typeface="Symbol" panose="05050102010706020507" pitchFamily="18" charset="2"/>
              <a:buChar char="-"/>
              <a:defRPr sz="923">
                <a:solidFill>
                  <a:schemeClr val="tx1">
                    <a:lumMod val="75000"/>
                    <a:lumOff val="25000"/>
                  </a:schemeClr>
                </a:solidFill>
                <a:latin typeface="+mn-lt"/>
              </a:defRPr>
            </a:lvl2pPr>
            <a:lvl3pPr marL="498243" indent="-164127">
              <a:lnSpc>
                <a:spcPts val="1200"/>
              </a:lnSpc>
              <a:spcBef>
                <a:spcPts val="554"/>
              </a:spcBef>
              <a:buClr>
                <a:schemeClr val="accent1"/>
              </a:buClr>
              <a:buFont typeface="Wingdings" panose="05000000000000000000" pitchFamily="2" charset="2"/>
              <a:buChar char="§"/>
              <a:defRPr sz="923">
                <a:solidFill>
                  <a:schemeClr val="tx1">
                    <a:lumMod val="75000"/>
                    <a:lumOff val="25000"/>
                  </a:schemeClr>
                </a:solidFill>
                <a:latin typeface="+mn-lt"/>
              </a:defRPr>
            </a:lvl3pPr>
            <a:lvl4pPr>
              <a:defRPr sz="923">
                <a:latin typeface="+mn-lt"/>
              </a:defRPr>
            </a:lvl4pPr>
            <a:lvl5pPr>
              <a:defRPr sz="923">
                <a:latin typeface="+mn-lt"/>
              </a:defRPr>
            </a:lvl5pPr>
          </a:lstStyle>
          <a:p>
            <a:pPr lvl="0"/>
            <a:r>
              <a:rPr lang="en-US" dirty="0" err="1"/>
              <a:t>Textmasterformat</a:t>
            </a:r>
            <a:r>
              <a:rPr lang="en-US" dirty="0"/>
              <a:t> </a:t>
            </a:r>
            <a:r>
              <a:rPr lang="en-US" dirty="0" err="1"/>
              <a:t>bearbeiten</a:t>
            </a:r>
            <a:endParaRPr lang="en-US" dirty="0"/>
          </a:p>
          <a:p>
            <a:pPr lvl="1"/>
            <a:r>
              <a:rPr lang="en-US" dirty="0" err="1"/>
              <a:t>Zweite</a:t>
            </a:r>
            <a:r>
              <a:rPr lang="en-US" dirty="0"/>
              <a:t> </a:t>
            </a:r>
            <a:r>
              <a:rPr lang="en-US" dirty="0" err="1"/>
              <a:t>Ebene</a:t>
            </a:r>
            <a:endParaRPr lang="en-US" dirty="0"/>
          </a:p>
          <a:p>
            <a:pPr lvl="2"/>
            <a:r>
              <a:rPr lang="en-US" dirty="0" err="1"/>
              <a:t>Dritte</a:t>
            </a:r>
            <a:r>
              <a:rPr lang="en-US" dirty="0"/>
              <a:t> </a:t>
            </a:r>
            <a:r>
              <a:rPr lang="en-US" dirty="0" err="1"/>
              <a:t>Ebene</a:t>
            </a:r>
            <a:endParaRPr lang="en-US" dirty="0"/>
          </a:p>
        </p:txBody>
      </p:sp>
      <p:cxnSp>
        <p:nvCxnSpPr>
          <p:cNvPr id="10" name="Gerader Verbinder 9"/>
          <p:cNvCxnSpPr/>
          <p:nvPr userDrawn="1"/>
        </p:nvCxnSpPr>
        <p:spPr bwMode="auto">
          <a:xfrm>
            <a:off x="4101124" y="908055"/>
            <a:ext cx="0" cy="5221289"/>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16" name="Textplatzhalter 2"/>
          <p:cNvSpPr>
            <a:spLocks noGrp="1"/>
          </p:cNvSpPr>
          <p:nvPr>
            <p:ph type="body" sz="quarter" idx="21" hasCustomPrompt="1"/>
          </p:nvPr>
        </p:nvSpPr>
        <p:spPr>
          <a:xfrm>
            <a:off x="5627378" y="908050"/>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18" name="Gerader Verbinder 17"/>
          <p:cNvCxnSpPr/>
          <p:nvPr userDrawn="1"/>
        </p:nvCxnSpPr>
        <p:spPr bwMode="auto">
          <a:xfrm>
            <a:off x="5627378" y="1088050"/>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23" name="Textplatzhalter 2"/>
          <p:cNvSpPr>
            <a:spLocks noGrp="1"/>
          </p:cNvSpPr>
          <p:nvPr>
            <p:ph type="body" sz="quarter" idx="32" hasCustomPrompt="1"/>
          </p:nvPr>
        </p:nvSpPr>
        <p:spPr>
          <a:xfrm>
            <a:off x="8800670" y="908050"/>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24" name="Gerader Verbinder 23"/>
          <p:cNvCxnSpPr/>
          <p:nvPr userDrawn="1"/>
        </p:nvCxnSpPr>
        <p:spPr bwMode="auto">
          <a:xfrm>
            <a:off x="8800670" y="1088050"/>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29" name="Textplatzhalter 14"/>
          <p:cNvSpPr>
            <a:spLocks noGrp="1"/>
          </p:cNvSpPr>
          <p:nvPr>
            <p:ph type="body" sz="quarter" idx="15" hasCustomPrompt="1"/>
          </p:nvPr>
        </p:nvSpPr>
        <p:spPr>
          <a:xfrm>
            <a:off x="336064" y="6129348"/>
            <a:ext cx="11519877" cy="460375"/>
          </a:xfrm>
          <a:prstGeom prst="rect">
            <a:avLst/>
          </a:prstGeom>
        </p:spPr>
        <p:txBody>
          <a:bodyPr lIns="0" tIns="0" rIns="0" bIns="0" anchor="b">
            <a:normAutofit/>
          </a:bodyPr>
          <a:lstStyle>
            <a:lvl1pPr marL="0" indent="0">
              <a:buNone/>
              <a:defRPr sz="738">
                <a:solidFill>
                  <a:schemeClr val="tx1">
                    <a:lumMod val="65000"/>
                    <a:lumOff val="35000"/>
                  </a:schemeClr>
                </a:solidFill>
                <a:latin typeface="+mn-lt"/>
              </a:defRPr>
            </a:lvl1pPr>
            <a:lvl2pPr marL="422041" indent="0">
              <a:buNone/>
              <a:defRPr sz="738"/>
            </a:lvl2pPr>
            <a:lvl3pPr marL="844083" indent="0">
              <a:buNone/>
              <a:defRPr sz="738"/>
            </a:lvl3pPr>
            <a:lvl4pPr marL="1266124" indent="0">
              <a:buNone/>
              <a:defRPr sz="738"/>
            </a:lvl4pPr>
            <a:lvl5pPr marL="1688165" indent="0">
              <a:buNone/>
              <a:defRPr sz="738"/>
            </a:lvl5pPr>
          </a:lstStyle>
          <a:p>
            <a:pPr lvl="0"/>
            <a:r>
              <a:rPr lang="en-US" dirty="0"/>
              <a:t>[SOURCES &amp; NOTES]</a:t>
            </a:r>
          </a:p>
        </p:txBody>
      </p:sp>
      <p:sp>
        <p:nvSpPr>
          <p:cNvPr id="30" name="Textplatzhalter 2"/>
          <p:cNvSpPr>
            <a:spLocks noGrp="1"/>
          </p:cNvSpPr>
          <p:nvPr>
            <p:ph type="body" sz="quarter" idx="33" hasCustomPrompt="1"/>
          </p:nvPr>
        </p:nvSpPr>
        <p:spPr>
          <a:xfrm>
            <a:off x="5627378" y="3625125"/>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31" name="Gerader Verbinder 17"/>
          <p:cNvCxnSpPr/>
          <p:nvPr userDrawn="1"/>
        </p:nvCxnSpPr>
        <p:spPr bwMode="auto">
          <a:xfrm>
            <a:off x="5627378" y="3805125"/>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32" name="Textplatzhalter 2"/>
          <p:cNvSpPr>
            <a:spLocks noGrp="1"/>
          </p:cNvSpPr>
          <p:nvPr>
            <p:ph type="body" sz="quarter" idx="34" hasCustomPrompt="1"/>
          </p:nvPr>
        </p:nvSpPr>
        <p:spPr>
          <a:xfrm>
            <a:off x="8800670" y="3625125"/>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33" name="Gerader Verbinder 23"/>
          <p:cNvCxnSpPr/>
          <p:nvPr userDrawn="1"/>
        </p:nvCxnSpPr>
        <p:spPr bwMode="auto">
          <a:xfrm>
            <a:off x="8800670" y="3805125"/>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19"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1790835579"/>
      </p:ext>
    </p:extLst>
  </p:cSld>
  <p:clrMapOvr>
    <a:masterClrMapping/>
  </p:clrMapOvr>
  <p:extLst mod="1">
    <p:ext uri="{DCECCB84-F9BA-43D5-87BE-67443E8EF086}">
      <p15:sldGuideLst xmlns:p15="http://schemas.microsoft.com/office/powerpoint/2012/main">
        <p15:guide id="1" pos="2799" userDrawn="1">
          <p15:clr>
            <a:srgbClr val="FBAE40"/>
          </p15:clr>
        </p15:guide>
        <p15:guide id="2" orient="horz" pos="2216" userDrawn="1">
          <p15:clr>
            <a:srgbClr val="FBAE40"/>
          </p15:clr>
        </p15:guide>
        <p15:guide id="3" orient="horz" pos="572" userDrawn="1">
          <p15:clr>
            <a:srgbClr val="FBAE40"/>
          </p15:clr>
        </p15:guide>
        <p15:guide id="4" orient="horz" pos="3861" userDrawn="1">
          <p15:clr>
            <a:srgbClr val="FBAE40"/>
          </p15:clr>
        </p15:guide>
        <p15:guide id="5" pos="2708" userDrawn="1">
          <p15:clr>
            <a:srgbClr val="FBAE40"/>
          </p15:clr>
        </p15:guide>
        <p15:guide id="6" pos="2889" userDrawn="1">
          <p15:clr>
            <a:srgbClr val="FBAE40"/>
          </p15:clr>
        </p15:guide>
        <p15:guide id="7" pos="5491" userDrawn="1">
          <p15:clr>
            <a:srgbClr val="FBAE40"/>
          </p15:clr>
        </p15:guide>
        <p15:guide id="8" orient="horz" pos="2148" userDrawn="1">
          <p15:clr>
            <a:srgbClr val="FBAE40"/>
          </p15:clr>
        </p15:guide>
        <p15:guide id="9" orient="horz" pos="2282" userDrawn="1">
          <p15:clr>
            <a:srgbClr val="FBAE40"/>
          </p15:clr>
        </p15:guide>
        <p15:guide id="10" pos="5399" userDrawn="1">
          <p15:clr>
            <a:srgbClr val="FBAE40"/>
          </p15:clr>
        </p15:guide>
        <p15:guide id="11" pos="558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41" y="1189188"/>
            <a:ext cx="11653523" cy="1985641"/>
          </a:xfrm>
        </p:spPr>
        <p:txBody>
          <a:bodyPr/>
          <a:lstStyle>
            <a:lvl1pPr marL="0" indent="0">
              <a:buNone/>
              <a:defRPr sz="2646">
                <a:gradFill>
                  <a:gsLst>
                    <a:gs pos="1250">
                      <a:schemeClr val="tx1"/>
                    </a:gs>
                    <a:gs pos="99000">
                      <a:schemeClr val="tx1"/>
                    </a:gs>
                  </a:gsLst>
                  <a:lin ang="5400000" scaled="0"/>
                </a:gradFill>
              </a:defRPr>
            </a:lvl1pPr>
            <a:lvl2pPr marL="0" indent="0">
              <a:buFontTx/>
              <a:buNone/>
              <a:defRPr sz="1471"/>
            </a:lvl2pPr>
            <a:lvl3pPr marL="168041" indent="0">
              <a:buNone/>
              <a:defRPr/>
            </a:lvl3pPr>
            <a:lvl4pPr marL="336080" indent="0">
              <a:buNone/>
              <a:defRPr/>
            </a:lvl4pPr>
            <a:lvl5pPr marL="504121"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2"/>
          <p:cNvSpPr>
            <a:spLocks noGrp="1"/>
          </p:cNvSpPr>
          <p:nvPr>
            <p:ph type="ftr" sz="quarter" idx="3"/>
          </p:nvPr>
        </p:nvSpPr>
        <p:spPr>
          <a:xfrm>
            <a:off x="4763879" y="6502707"/>
            <a:ext cx="1929804" cy="364226"/>
          </a:xfrm>
          <a:prstGeom prst="rect">
            <a:avLst/>
          </a:prstGeom>
        </p:spPr>
        <p:txBody>
          <a:bodyPr vert="horz" lIns="91440" tIns="45720" rIns="91440" bIns="45720" rtlCol="0" anchor="ctr"/>
          <a:lstStyle>
            <a:lvl1pPr algn="r">
              <a:defRPr sz="881">
                <a:solidFill>
                  <a:schemeClr val="tx1">
                    <a:tint val="75000"/>
                  </a:schemeClr>
                </a:solidFill>
              </a:defRPr>
            </a:lvl1pPr>
          </a:lstStyle>
          <a:p>
            <a:r>
              <a:rPr lang="en-US" dirty="0">
                <a:solidFill>
                  <a:srgbClr val="000000">
                    <a:tint val="75000"/>
                  </a:srgbClr>
                </a:solidFill>
              </a:rPr>
              <a:t>Microsoft Confidential   |</a:t>
            </a:r>
          </a:p>
        </p:txBody>
      </p:sp>
      <p:sp>
        <p:nvSpPr>
          <p:cNvPr id="11"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033043667"/>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omparison Stats">
    <p:spTree>
      <p:nvGrpSpPr>
        <p:cNvPr id="1" name=""/>
        <p:cNvGrpSpPr/>
        <p:nvPr/>
      </p:nvGrpSpPr>
      <p:grpSpPr>
        <a:xfrm>
          <a:off x="0" y="0"/>
          <a:ext cx="0" cy="0"/>
          <a:chOff x="0" y="0"/>
          <a:chExt cx="0" cy="0"/>
        </a:xfrm>
      </p:grpSpPr>
      <p:sp>
        <p:nvSpPr>
          <p:cNvPr id="14"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5"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4"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7357273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r>
              <a:rPr lang="en-US" dirty="0">
                <a:solidFill>
                  <a:prstClr val="black">
                    <a:lumMod val="50000"/>
                    <a:lumOff val="50000"/>
                  </a:prstClr>
                </a:solidFill>
              </a:rPr>
              <a:t>WISeKey – Title Presentation</a:t>
            </a:r>
          </a:p>
        </p:txBody>
      </p:sp>
      <p:sp>
        <p:nvSpPr>
          <p:cNvPr id="4"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300881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 subtitle ">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527051" y="1125541"/>
            <a:ext cx="11137900" cy="4891087"/>
          </a:xfrm>
        </p:spPr>
        <p:txBody>
          <a:bodyPr>
            <a:normAutofit/>
          </a:bodyPr>
          <a:lstStyle>
            <a:lvl1pPr marL="211021" indent="-211021">
              <a:buFont typeface="Wingdings" panose="05000000000000000000" pitchFamily="2" charset="2"/>
              <a:buChar char="§"/>
              <a:defRPr sz="1100">
                <a:latin typeface="+mn-lt"/>
              </a:defRPr>
            </a:lvl1pPr>
            <a:lvl2pPr>
              <a:defRPr sz="1200"/>
            </a:lvl2pPr>
            <a:lvl3pPr>
              <a:defRPr sz="1100"/>
            </a:lvl3pPr>
            <a:lvl4pPr>
              <a:defRPr sz="1050"/>
            </a:lvl4pPr>
            <a:lvl5pPr>
              <a:defRPr sz="1050"/>
            </a:lvl5pPr>
          </a:lstStyle>
          <a:p>
            <a:pPr lvl="0"/>
            <a:endParaRPr lang="en-US" dirty="0"/>
          </a:p>
        </p:txBody>
      </p:sp>
      <p:sp>
        <p:nvSpPr>
          <p:cNvPr id="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6"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5"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12739655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wo Content">
    <p:spTree>
      <p:nvGrpSpPr>
        <p:cNvPr id="1" name=""/>
        <p:cNvGrpSpPr/>
        <p:nvPr/>
      </p:nvGrpSpPr>
      <p:grpSpPr>
        <a:xfrm>
          <a:off x="0" y="0"/>
          <a:ext cx="0" cy="0"/>
          <a:chOff x="0" y="0"/>
          <a:chExt cx="0" cy="0"/>
        </a:xfrm>
      </p:grpSpPr>
      <p:sp>
        <p:nvSpPr>
          <p:cNvPr id="2" name="Do not remove" hidden="1"/>
          <p:cNvSpPr/>
          <p:nvPr userDrawn="1">
            <p:custDataLst>
              <p:tags r:id="rId1"/>
            </p:custDataLst>
          </p:nvPr>
        </p:nvSpPr>
        <p:spPr>
          <a:xfrm>
            <a:off x="0" y="0"/>
            <a:ext cx="16933"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Content Placeholder 2"/>
          <p:cNvSpPr>
            <a:spLocks noGrp="1"/>
          </p:cNvSpPr>
          <p:nvPr>
            <p:ph sz="half" idx="1"/>
          </p:nvPr>
        </p:nvSpPr>
        <p:spPr>
          <a:xfrm>
            <a:off x="527052" y="1479123"/>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23"/>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15" name="Content Placeholder 2"/>
          <p:cNvSpPr>
            <a:spLocks noGrp="1"/>
          </p:cNvSpPr>
          <p:nvPr>
            <p:ph sz="half" idx="28"/>
          </p:nvPr>
        </p:nvSpPr>
        <p:spPr>
          <a:xfrm>
            <a:off x="527052" y="4140027"/>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ext Placeholder 2"/>
          <p:cNvSpPr>
            <a:spLocks noGrp="1"/>
          </p:cNvSpPr>
          <p:nvPr>
            <p:ph type="body" idx="29"/>
          </p:nvPr>
        </p:nvSpPr>
        <p:spPr>
          <a:xfrm>
            <a:off x="527051" y="3785206"/>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9" name="Text Placeholder 2"/>
          <p:cNvSpPr>
            <a:spLocks noGrp="1"/>
          </p:cNvSpPr>
          <p:nvPr>
            <p:ph type="body" idx="30"/>
          </p:nvPr>
        </p:nvSpPr>
        <p:spPr>
          <a:xfrm>
            <a:off x="6291380" y="379017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0" name="Content Placeholder 2"/>
          <p:cNvSpPr>
            <a:spLocks noGrp="1"/>
          </p:cNvSpPr>
          <p:nvPr>
            <p:ph sz="half" idx="31"/>
          </p:nvPr>
        </p:nvSpPr>
        <p:spPr>
          <a:xfrm>
            <a:off x="6291386" y="4140027"/>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8123333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8"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988944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o not remove" hidden="1"/>
          <p:cNvSpPr/>
          <p:nvPr userDrawn="1">
            <p:custDataLst>
              <p:tags r:id="rId1"/>
            </p:custDataLst>
          </p:nvPr>
        </p:nvSpPr>
        <p:spPr>
          <a:xfrm>
            <a:off x="0" y="0"/>
            <a:ext cx="16933"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15" name="Rectangle 14"/>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2" dirty="0">
              <a:solidFill>
                <a:prstClr val="white"/>
              </a:solidFill>
            </a:endParaRPr>
          </a:p>
        </p:txBody>
      </p:sp>
      <p:pic>
        <p:nvPicPr>
          <p:cNvPr id="17" name="Picture 1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6"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492511383"/>
      </p:ext>
    </p:extLst>
  </p:cSld>
  <p:clrMapOvr>
    <a:masterClrMapping/>
  </p:clrMapOvr>
  <p:extLst mod="1">
    <p:ext uri="{DCECCB84-F9BA-43D5-87BE-67443E8EF086}">
      <p15:sldGuideLst xmlns:p15="http://schemas.microsoft.com/office/powerpoint/2012/main">
        <p15:guide id="1" orient="horz" pos="2160">
          <p15:clr>
            <a:srgbClr val="FBAE40"/>
          </p15:clr>
        </p15:guide>
        <p15:guide id="2" pos="224">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2"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15" name="Rectangle 14"/>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2" dirty="0">
              <a:solidFill>
                <a:prstClr val="white"/>
              </a:solidFill>
            </a:endParaRPr>
          </a:p>
        </p:txBody>
      </p:sp>
      <p:pic>
        <p:nvPicPr>
          <p:cNvPr id="17" name="Picture 1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6"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77186299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2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sclamer">
    <p:spTree>
      <p:nvGrpSpPr>
        <p:cNvPr id="1" name=""/>
        <p:cNvGrpSpPr/>
        <p:nvPr/>
      </p:nvGrpSpPr>
      <p:grpSpPr>
        <a:xfrm>
          <a:off x="0" y="0"/>
          <a:ext cx="0" cy="0"/>
          <a:chOff x="0" y="0"/>
          <a:chExt cx="0" cy="0"/>
        </a:xfrm>
      </p:grpSpPr>
      <p:sp>
        <p:nvSpPr>
          <p:cNvPr id="10" name="Title 5"/>
          <p:cNvSpPr txBox="1">
            <a:spLocks/>
          </p:cNvSpPr>
          <p:nvPr userDrawn="1"/>
        </p:nvSpPr>
        <p:spPr>
          <a:xfrm>
            <a:off x="4497475" y="2230613"/>
            <a:ext cx="2981848" cy="419400"/>
          </a:xfrm>
          <a:prstGeom prst="rect">
            <a:avLst/>
          </a:prstGeom>
        </p:spPr>
        <p:txBody>
          <a:bodyPr vert="horz" lIns="84406" tIns="42203" rIns="84406" bIns="42203" rtlCol="0" anchor="ctr">
            <a:noAutofit/>
          </a:bodyPr>
          <a:lstStyle>
            <a:lvl1pPr algn="l" defTabSz="914400" rtl="0" eaLnBrk="1" latinLnBrk="0" hangingPunct="1">
              <a:lnSpc>
                <a:spcPct val="90000"/>
              </a:lnSpc>
              <a:spcBef>
                <a:spcPct val="0"/>
              </a:spcBef>
              <a:buNone/>
              <a:defRPr lang="en-US" sz="2400" kern="1200" cap="all" baseline="0" dirty="0">
                <a:solidFill>
                  <a:schemeClr val="tx1"/>
                </a:solidFill>
                <a:latin typeface="+mj-lt"/>
                <a:ea typeface="+mj-ea"/>
                <a:cs typeface="+mj-cs"/>
              </a:defRPr>
            </a:lvl1pPr>
          </a:lstStyle>
          <a:p>
            <a:r>
              <a:rPr sz="2954" dirty="0">
                <a:solidFill>
                  <a:prstClr val="black"/>
                </a:solidFill>
              </a:rPr>
              <a:t>DISCLAiMER </a:t>
            </a:r>
          </a:p>
        </p:txBody>
      </p:sp>
      <p:sp>
        <p:nvSpPr>
          <p:cNvPr id="3" name="TextBox 2"/>
          <p:cNvSpPr txBox="1"/>
          <p:nvPr userDrawn="1"/>
        </p:nvSpPr>
        <p:spPr>
          <a:xfrm>
            <a:off x="838201" y="2883690"/>
            <a:ext cx="10515600" cy="2279535"/>
          </a:xfrm>
          <a:prstGeom prst="rect">
            <a:avLst/>
          </a:prstGeom>
          <a:noFill/>
        </p:spPr>
        <p:txBody>
          <a:bodyPr wrap="square" rtlCol="0">
            <a:spAutoFit/>
          </a:bodyPr>
          <a:lstStyle/>
          <a:p>
            <a:pPr algn="ctr"/>
            <a:r>
              <a:rPr lang="en-US" sz="1292" dirty="0">
                <a:solidFill>
                  <a:prstClr val="black"/>
                </a:solidFill>
              </a:rPr>
              <a:t>This communication expressly or implicitly contains certain forward-looking statements concerning WISeKey International Holding Ltd and its business. Such statements involve certain known and unknown risks, uncertainties and other factors, which could cause the actual results, financial condition, performance or achievements of WISeKey International Holding Ltd to be materially different from any future results, performance or achievements expressed or implied by such forward-looking statements. WISeKey International Holding Ltd is providing this communication as of this date and does not undertake to update any forward-looking statements contained herein as a result of new information, future events or otherwise.</a:t>
            </a:r>
          </a:p>
          <a:p>
            <a:pPr algn="ctr"/>
            <a:r>
              <a:rPr lang="en-US" sz="1292" dirty="0">
                <a:solidFill>
                  <a:prstClr val="black"/>
                </a:solidFill>
              </a:rPr>
              <a:t>[This press release does not constitute an offer] to sell, or a solicitation of an offer to buy, any securities, and it does not constitute an offering prospectus within the meaning of article 652a or article 1156 of the Swiss Code of Obligations or a listing prospectus within the meaning of the listing rules of the SIX Swiss Exchange. Investors must rely on their own evaluation of WISeKey and its securities, including the merits and risks involved. Nothing contained herein is, or shall be relied on as, a promise or representation as to the future performance of WISeKey.</a:t>
            </a:r>
          </a:p>
          <a:p>
            <a:pPr algn="ctr"/>
            <a:endParaRPr lang="en-US" sz="1292" dirty="0">
              <a:solidFill>
                <a:prstClr val="black"/>
              </a:solidFill>
            </a:endParaRPr>
          </a:p>
          <a:p>
            <a:pPr algn="ctr"/>
            <a:endParaRPr lang="en-US" sz="1292" dirty="0">
              <a:solidFill>
                <a:prstClr val="black"/>
              </a:solidFill>
            </a:endParaRPr>
          </a:p>
        </p:txBody>
      </p:sp>
      <p:pic>
        <p:nvPicPr>
          <p:cNvPr id="1026" name="Picture 2" descr="http://www.geneva.info/geneva-panorama.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14"/>
            <a:ext cx="12192000" cy="203918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0409" y="5669961"/>
            <a:ext cx="500299" cy="406493"/>
          </a:xfrm>
          <a:prstGeom prst="rect">
            <a:avLst/>
          </a:prstGeom>
        </p:spPr>
      </p:pic>
      <p:pic>
        <p:nvPicPr>
          <p:cNvPr id="8" name="Picture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906109" y="5669961"/>
            <a:ext cx="500299" cy="406493"/>
          </a:xfrm>
          <a:prstGeom prst="rect">
            <a:avLst/>
          </a:prstGeom>
        </p:spPr>
      </p:pic>
      <p:pic>
        <p:nvPicPr>
          <p:cNvPr id="9" name="Picture 8"/>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658261" y="5669961"/>
            <a:ext cx="500299" cy="406493"/>
          </a:xfrm>
          <a:prstGeom prst="rect">
            <a:avLst/>
          </a:prstGeom>
        </p:spPr>
      </p:pic>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3"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1"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9997793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24"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p>
            <a:r>
              <a:rPr lang="en-US" dirty="0">
                <a:solidFill>
                  <a:prstClr val="black">
                    <a:lumMod val="50000"/>
                    <a:lumOff val="50000"/>
                  </a:prstClr>
                </a:solidFill>
              </a:rPr>
              <a:t>WISeKey – Title Presentation</a:t>
            </a:r>
          </a:p>
        </p:txBody>
      </p:sp>
      <p:sp>
        <p:nvSpPr>
          <p:cNvPr id="4"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6802984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 subtitle ">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527051" y="1125541"/>
            <a:ext cx="11137900" cy="4891087"/>
          </a:xfrm>
        </p:spPr>
        <p:txBody>
          <a:bodyPr>
            <a:normAutofit/>
          </a:bodyPr>
          <a:lstStyle>
            <a:lvl1pPr marL="211021" indent="-211021">
              <a:buFont typeface="Wingdings" panose="05000000000000000000" pitchFamily="2" charset="2"/>
              <a:buChar char="§"/>
              <a:defRPr sz="1100">
                <a:latin typeface="+mn-lt"/>
              </a:defRPr>
            </a:lvl1pPr>
            <a:lvl2pPr>
              <a:defRPr sz="1200"/>
            </a:lvl2pPr>
            <a:lvl3pPr>
              <a:defRPr sz="1100"/>
            </a:lvl3pPr>
            <a:lvl4pPr>
              <a:defRPr sz="1050"/>
            </a:lvl4pPr>
            <a:lvl5pPr>
              <a:defRPr sz="1050"/>
            </a:lvl5pPr>
          </a:lstStyle>
          <a:p>
            <a:pPr lvl="0"/>
            <a:endParaRPr lang="en-US" dirty="0"/>
          </a:p>
        </p:txBody>
      </p:sp>
      <p:sp>
        <p:nvSpPr>
          <p:cNvPr id="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6"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5"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16932247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2" y="1479123"/>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23"/>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15" name="Content Placeholder 2"/>
          <p:cNvSpPr>
            <a:spLocks noGrp="1"/>
          </p:cNvSpPr>
          <p:nvPr>
            <p:ph sz="half" idx="28"/>
          </p:nvPr>
        </p:nvSpPr>
        <p:spPr>
          <a:xfrm>
            <a:off x="527052" y="4140027"/>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ext Placeholder 2"/>
          <p:cNvSpPr>
            <a:spLocks noGrp="1"/>
          </p:cNvSpPr>
          <p:nvPr>
            <p:ph type="body" idx="29"/>
          </p:nvPr>
        </p:nvSpPr>
        <p:spPr>
          <a:xfrm>
            <a:off x="527051" y="3785206"/>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9" name="Text Placeholder 2"/>
          <p:cNvSpPr>
            <a:spLocks noGrp="1"/>
          </p:cNvSpPr>
          <p:nvPr>
            <p:ph type="body" idx="30"/>
          </p:nvPr>
        </p:nvSpPr>
        <p:spPr>
          <a:xfrm>
            <a:off x="6291380" y="379017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0" name="Content Placeholder 2"/>
          <p:cNvSpPr>
            <a:spLocks noGrp="1"/>
          </p:cNvSpPr>
          <p:nvPr>
            <p:ph sz="half" idx="31"/>
          </p:nvPr>
        </p:nvSpPr>
        <p:spPr>
          <a:xfrm>
            <a:off x="6291386" y="4140027"/>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9548077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23"/>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19" name="Text Placeholder 2"/>
          <p:cNvSpPr>
            <a:spLocks noGrp="1"/>
          </p:cNvSpPr>
          <p:nvPr>
            <p:ph type="body" idx="30"/>
          </p:nvPr>
        </p:nvSpPr>
        <p:spPr>
          <a:xfrm>
            <a:off x="6291380" y="3790171"/>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0" name="Content Placeholder 2"/>
          <p:cNvSpPr>
            <a:spLocks noGrp="1"/>
          </p:cNvSpPr>
          <p:nvPr>
            <p:ph sz="half" idx="31"/>
          </p:nvPr>
        </p:nvSpPr>
        <p:spPr>
          <a:xfrm>
            <a:off x="6291386" y="4140027"/>
            <a:ext cx="5375999"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0"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30056565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9"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3751769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9" name="Content Placeholder 2"/>
          <p:cNvSpPr>
            <a:spLocks noGrp="1"/>
          </p:cNvSpPr>
          <p:nvPr>
            <p:ph sz="half" idx="1"/>
          </p:nvPr>
        </p:nvSpPr>
        <p:spPr>
          <a:xfrm>
            <a:off x="527052" y="1479123"/>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1" name="Content Placeholder 2"/>
          <p:cNvSpPr>
            <a:spLocks noGrp="1"/>
          </p:cNvSpPr>
          <p:nvPr>
            <p:ph sz="half" idx="28"/>
          </p:nvPr>
        </p:nvSpPr>
        <p:spPr>
          <a:xfrm>
            <a:off x="527052" y="4140027"/>
            <a:ext cx="5376000" cy="2197749"/>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2"/>
          <p:cNvSpPr>
            <a:spLocks noGrp="1"/>
          </p:cNvSpPr>
          <p:nvPr>
            <p:ph type="body" idx="29"/>
          </p:nvPr>
        </p:nvSpPr>
        <p:spPr>
          <a:xfrm>
            <a:off x="527051" y="3785206"/>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3"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5439731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2" y="1479114"/>
            <a:ext cx="5376000"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1" y="1124302"/>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89" name="Text Placeholder 2"/>
          <p:cNvSpPr>
            <a:spLocks noGrp="1"/>
          </p:cNvSpPr>
          <p:nvPr>
            <p:ph type="body" idx="20"/>
          </p:nvPr>
        </p:nvSpPr>
        <p:spPr>
          <a:xfrm>
            <a:off x="6291380" y="1129268"/>
            <a:ext cx="5376000"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Content Placeholder 2"/>
          <p:cNvSpPr>
            <a:spLocks noGrp="1"/>
          </p:cNvSpPr>
          <p:nvPr>
            <p:ph sz="half" idx="27"/>
          </p:nvPr>
        </p:nvSpPr>
        <p:spPr>
          <a:xfrm>
            <a:off x="6291386" y="1479114"/>
            <a:ext cx="53759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8"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6189412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27053" y="1479114"/>
            <a:ext cx="11137899"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8" name="Text Placeholder 2"/>
          <p:cNvSpPr>
            <a:spLocks noGrp="1"/>
          </p:cNvSpPr>
          <p:nvPr>
            <p:ph type="body" idx="19"/>
          </p:nvPr>
        </p:nvSpPr>
        <p:spPr>
          <a:xfrm>
            <a:off x="527053" y="1124302"/>
            <a:ext cx="11137899"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8"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4"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6"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868732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8" name="Rectangle 17"/>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662" dirty="0">
              <a:solidFill>
                <a:prstClr val="white"/>
              </a:solidFill>
            </a:endParaRP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20"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12"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Autofit/>
          </a:bodyPr>
          <a:lstStyle>
            <a:lvl1pPr>
              <a:defRPr lang="en-US" sz="2000" b="1" dirty="0"/>
            </a:lvl1pPr>
          </a:lstStyle>
          <a:p>
            <a:pPr lvl="0"/>
            <a:endParaRPr lang="en-US" dirty="0"/>
          </a:p>
        </p:txBody>
      </p:sp>
      <p:sp>
        <p:nvSpPr>
          <p:cNvPr id="13" name="Content Placeholder 2"/>
          <p:cNvSpPr>
            <a:spLocks noGrp="1"/>
          </p:cNvSpPr>
          <p:nvPr>
            <p:ph sz="half" idx="1"/>
          </p:nvPr>
        </p:nvSpPr>
        <p:spPr>
          <a:xfrm>
            <a:off x="527055" y="1479114"/>
            <a:ext cx="3496308"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
          <p:cNvSpPr>
            <a:spLocks noGrp="1"/>
          </p:cNvSpPr>
          <p:nvPr>
            <p:ph type="body" idx="19"/>
          </p:nvPr>
        </p:nvSpPr>
        <p:spPr>
          <a:xfrm>
            <a:off x="527051" y="1124302"/>
            <a:ext cx="3496308"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5" name="Content Placeholder 2"/>
          <p:cNvSpPr>
            <a:spLocks noGrp="1"/>
          </p:cNvSpPr>
          <p:nvPr>
            <p:ph sz="half" idx="20"/>
          </p:nvPr>
        </p:nvSpPr>
        <p:spPr>
          <a:xfrm>
            <a:off x="4349243" y="1479114"/>
            <a:ext cx="3496308"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Text Placeholder 2"/>
          <p:cNvSpPr>
            <a:spLocks noGrp="1"/>
          </p:cNvSpPr>
          <p:nvPr>
            <p:ph type="body" idx="21"/>
          </p:nvPr>
        </p:nvSpPr>
        <p:spPr>
          <a:xfrm>
            <a:off x="4349243" y="1124302"/>
            <a:ext cx="3496308"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27" name="Content Placeholder 2"/>
          <p:cNvSpPr>
            <a:spLocks noGrp="1"/>
          </p:cNvSpPr>
          <p:nvPr>
            <p:ph sz="half" idx="22"/>
          </p:nvPr>
        </p:nvSpPr>
        <p:spPr>
          <a:xfrm>
            <a:off x="8171439" y="1479114"/>
            <a:ext cx="3496308" cy="4793670"/>
          </a:xfrm>
        </p:spPr>
        <p:txBody>
          <a:bodyPr vert="horz" lIns="91440" tIns="45720" rIns="91440" bIns="45720" rtlCol="0">
            <a:noAutofit/>
          </a:bodyPr>
          <a:lstStyle>
            <a:lvl1pPr>
              <a:defRPr lang="en-US" sz="1100" dirty="0" smtClean="0">
                <a:latin typeface="+mn-lt"/>
              </a:defRPr>
            </a:lvl1pPr>
            <a:lvl2pPr>
              <a:defRPr lang="en-US" sz="1200" dirty="0" smtClean="0"/>
            </a:lvl2pPr>
            <a:lvl3pPr>
              <a:defRPr lang="en-US" sz="1100" dirty="0" smtClean="0"/>
            </a:lvl3pPr>
            <a:lvl4pPr>
              <a:defRPr lang="en-US" sz="1050" dirty="0" smtClean="0"/>
            </a:lvl4pPr>
            <a:lvl5pPr>
              <a:defRPr lang="en-US" sz="1050" dirty="0"/>
            </a:lvl5pPr>
          </a:lstStyle>
          <a:p>
            <a:pPr lvl="0">
              <a:buFont typeface="Wingdings" panose="05000000000000000000" pitchFamily="2" charset="2"/>
              <a:buChar char="§"/>
            </a:pPr>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8" name="Text Placeholder 2"/>
          <p:cNvSpPr>
            <a:spLocks noGrp="1"/>
          </p:cNvSpPr>
          <p:nvPr>
            <p:ph type="body" idx="23"/>
          </p:nvPr>
        </p:nvSpPr>
        <p:spPr>
          <a:xfrm>
            <a:off x="8171435" y="1124302"/>
            <a:ext cx="3496308" cy="252000"/>
          </a:xfrm>
          <a:solidFill>
            <a:srgbClr val="ED1A20"/>
          </a:solidFill>
        </p:spPr>
        <p:txBody>
          <a:bodyPr vert="horz" lIns="91440" tIns="45720" rIns="91440" bIns="45720" rtlCol="0" anchor="b">
            <a:noAutofit/>
          </a:bodyPr>
          <a:lstStyle>
            <a:lvl1pPr>
              <a:defRPr lang="en-US" sz="1200" b="1" dirty="0" smtClean="0">
                <a:solidFill>
                  <a:schemeClr val="bg1"/>
                </a:solidFill>
              </a:defRPr>
            </a:lvl1pPr>
          </a:lstStyle>
          <a:p>
            <a:pPr marL="0" lvl="0" indent="0">
              <a:buNone/>
            </a:pPr>
            <a:endParaRPr lang="en-US" dirty="0"/>
          </a:p>
        </p:txBody>
      </p:sp>
      <p:sp>
        <p:nvSpPr>
          <p:cNvPr id="17" name="Rectangle 16"/>
          <p:cNvSpPr/>
          <p:nvPr userDrawn="1"/>
        </p:nvSpPr>
        <p:spPr>
          <a:xfrm>
            <a:off x="5250578" y="39148"/>
            <a:ext cx="1690857" cy="2626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800" b="1" dirty="0">
                <a:solidFill>
                  <a:srgbClr val="ED1A20"/>
                </a:solidFill>
              </a:rPr>
              <a:t>DRAFT</a:t>
            </a:r>
            <a:endParaRPr lang="en-US" sz="1800" b="1" dirty="0">
              <a:solidFill>
                <a:srgbClr val="ED1A20"/>
              </a:solidFill>
            </a:endParaRPr>
          </a:p>
        </p:txBody>
      </p:sp>
      <p:sp>
        <p:nvSpPr>
          <p:cNvPr id="15"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30125004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mparison Stats">
    <p:spTree>
      <p:nvGrpSpPr>
        <p:cNvPr id="1" name=""/>
        <p:cNvGrpSpPr/>
        <p:nvPr/>
      </p:nvGrpSpPr>
      <p:grpSpPr>
        <a:xfrm>
          <a:off x="0" y="0"/>
          <a:ext cx="0" cy="0"/>
          <a:chOff x="0" y="0"/>
          <a:chExt cx="0" cy="0"/>
        </a:xfrm>
      </p:grpSpPr>
      <p:sp>
        <p:nvSpPr>
          <p:cNvPr id="14"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sp>
        <p:nvSpPr>
          <p:cNvPr id="5" name="Title Placeholder 1"/>
          <p:cNvSpPr>
            <a:spLocks noGrp="1"/>
          </p:cNvSpPr>
          <p:nvPr>
            <p:ph type="title"/>
          </p:nvPr>
        </p:nvSpPr>
        <p:spPr>
          <a:xfrm>
            <a:off x="70339" y="381467"/>
            <a:ext cx="10515600" cy="434973"/>
          </a:xfrm>
          <a:prstGeom prst="rect">
            <a:avLst/>
          </a:prstGeom>
        </p:spPr>
        <p:txBody>
          <a:bodyPr vert="horz" lIns="91440" tIns="45720" rIns="91440" bIns="45720" rtlCol="0" anchor="ctr">
            <a:normAutofit/>
          </a:bodyPr>
          <a:lstStyle>
            <a:lvl1pPr>
              <a:defRPr lang="en-US" sz="2000" b="1" dirty="0"/>
            </a:lvl1pPr>
          </a:lstStyle>
          <a:p>
            <a:pPr lvl="0"/>
            <a:endParaRPr lang="en-US" dirty="0"/>
          </a:p>
        </p:txBody>
      </p:sp>
      <p:sp>
        <p:nvSpPr>
          <p:cNvPr id="4"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629689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7_Content_1x1_wide_a">
    <p:spTree>
      <p:nvGrpSpPr>
        <p:cNvPr id="1" name=""/>
        <p:cNvGrpSpPr/>
        <p:nvPr/>
      </p:nvGrpSpPr>
      <p:grpSpPr>
        <a:xfrm>
          <a:off x="0" y="0"/>
          <a:ext cx="0" cy="0"/>
          <a:chOff x="0" y="0"/>
          <a:chExt cx="0" cy="0"/>
        </a:xfrm>
      </p:grpSpPr>
      <p:sp>
        <p:nvSpPr>
          <p:cNvPr id="2" name="Fußzeilenplatzhalter 1"/>
          <p:cNvSpPr>
            <a:spLocks noGrp="1"/>
          </p:cNvSpPr>
          <p:nvPr>
            <p:ph type="ftr" sz="quarter" idx="17"/>
          </p:nvPr>
        </p:nvSpPr>
        <p:spPr/>
        <p:txBody>
          <a:bodyPr/>
          <a:lstStyle/>
          <a:p>
            <a:r>
              <a:rPr lang="en-US" dirty="0"/>
              <a:t>WISeKey – Title Presentation</a:t>
            </a:r>
          </a:p>
        </p:txBody>
      </p:sp>
      <p:cxnSp>
        <p:nvCxnSpPr>
          <p:cNvPr id="11" name="Gerader Verbinder 10"/>
          <p:cNvCxnSpPr/>
          <p:nvPr userDrawn="1"/>
        </p:nvCxnSpPr>
        <p:spPr bwMode="auto">
          <a:xfrm>
            <a:off x="336000" y="648000"/>
            <a:ext cx="11520000"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12" name="Textplatzhalter 3"/>
          <p:cNvSpPr>
            <a:spLocks noGrp="1"/>
          </p:cNvSpPr>
          <p:nvPr>
            <p:ph type="body" sz="quarter" idx="10" hasCustomPrompt="1"/>
          </p:nvPr>
        </p:nvSpPr>
        <p:spPr>
          <a:xfrm>
            <a:off x="336068" y="108000"/>
            <a:ext cx="10088337" cy="288000"/>
          </a:xfrm>
          <a:prstGeom prst="rect">
            <a:avLst/>
          </a:prstGeom>
        </p:spPr>
        <p:txBody>
          <a:bodyPr wrap="none" lIns="0" tIns="0" rIns="0" bIns="0"/>
          <a:lstStyle>
            <a:lvl1pPr marL="0" indent="0">
              <a:lnSpc>
                <a:spcPts val="1846"/>
              </a:lnSpc>
              <a:spcBef>
                <a:spcPts val="0"/>
              </a:spcBef>
              <a:buNone/>
              <a:defRPr sz="1662" b="1">
                <a:solidFill>
                  <a:srgbClr val="D30429"/>
                </a:solidFill>
                <a:latin typeface="Calibri" panose="020F0502020204030204" pitchFamily="34" charset="0"/>
              </a:defRPr>
            </a:lvl1pPr>
          </a:lstStyle>
          <a:p>
            <a:pPr lvl="0"/>
            <a:r>
              <a:rPr lang="en-US" noProof="0" dirty="0"/>
              <a:t>[Headline]</a:t>
            </a:r>
          </a:p>
        </p:txBody>
      </p:sp>
      <p:sp>
        <p:nvSpPr>
          <p:cNvPr id="13" name="Textplatzhalter 3"/>
          <p:cNvSpPr>
            <a:spLocks noGrp="1"/>
          </p:cNvSpPr>
          <p:nvPr>
            <p:ph type="body" sz="quarter" idx="11" hasCustomPrompt="1"/>
          </p:nvPr>
        </p:nvSpPr>
        <p:spPr>
          <a:xfrm>
            <a:off x="336068" y="396000"/>
            <a:ext cx="10088337" cy="216000"/>
          </a:xfrm>
          <a:prstGeom prst="rect">
            <a:avLst/>
          </a:prstGeom>
        </p:spPr>
        <p:txBody>
          <a:bodyPr wrap="none" lIns="0" tIns="0" rIns="0" bIns="0"/>
          <a:lstStyle>
            <a:lvl1pPr marL="0" indent="0">
              <a:lnSpc>
                <a:spcPts val="1477"/>
              </a:lnSpc>
              <a:spcBef>
                <a:spcPts val="0"/>
              </a:spcBef>
              <a:buNone/>
              <a:defRPr sz="1292" b="0" i="1">
                <a:solidFill>
                  <a:schemeClr val="tx1">
                    <a:lumMod val="75000"/>
                    <a:lumOff val="25000"/>
                  </a:schemeClr>
                </a:solidFill>
                <a:latin typeface="Calibri" panose="020F0502020204030204" pitchFamily="34" charset="0"/>
              </a:defRPr>
            </a:lvl1pPr>
          </a:lstStyle>
          <a:p>
            <a:pPr lvl="0"/>
            <a:r>
              <a:rPr lang="en-US" noProof="0" dirty="0"/>
              <a:t>[Sub-Headline]</a:t>
            </a:r>
          </a:p>
        </p:txBody>
      </p:sp>
      <p:pic>
        <p:nvPicPr>
          <p:cNvPr id="14" name="Grafik 13"/>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526714" y="216000"/>
            <a:ext cx="1329231" cy="239426"/>
          </a:xfrm>
          <a:prstGeom prst="rect">
            <a:avLst/>
          </a:prstGeom>
        </p:spPr>
      </p:pic>
      <p:sp>
        <p:nvSpPr>
          <p:cNvPr id="17" name="Textplatzhalter 16"/>
          <p:cNvSpPr>
            <a:spLocks noGrp="1"/>
          </p:cNvSpPr>
          <p:nvPr>
            <p:ph type="body" sz="quarter" idx="29"/>
          </p:nvPr>
        </p:nvSpPr>
        <p:spPr>
          <a:xfrm>
            <a:off x="336063" y="908051"/>
            <a:ext cx="3632200" cy="5221288"/>
          </a:xfrm>
          <a:prstGeom prst="rect">
            <a:avLst/>
          </a:prstGeom>
        </p:spPr>
        <p:txBody>
          <a:bodyPr lIns="0" tIns="0" rIns="0" bIns="0"/>
          <a:lstStyle>
            <a:lvl1pPr marL="164127" indent="-164127">
              <a:lnSpc>
                <a:spcPts val="1200"/>
              </a:lnSpc>
              <a:spcBef>
                <a:spcPts val="554"/>
              </a:spcBef>
              <a:buClr>
                <a:schemeClr val="accent1"/>
              </a:buClr>
              <a:buFont typeface="Wingdings" panose="05000000000000000000" pitchFamily="2" charset="2"/>
              <a:buChar char="§"/>
              <a:defRPr sz="923">
                <a:solidFill>
                  <a:schemeClr val="tx1">
                    <a:lumMod val="75000"/>
                    <a:lumOff val="25000"/>
                  </a:schemeClr>
                </a:solidFill>
                <a:latin typeface="+mn-lt"/>
              </a:defRPr>
            </a:lvl1pPr>
            <a:lvl2pPr marL="334116" indent="-169989">
              <a:lnSpc>
                <a:spcPts val="1200"/>
              </a:lnSpc>
              <a:spcBef>
                <a:spcPts val="554"/>
              </a:spcBef>
              <a:buClr>
                <a:schemeClr val="accent1"/>
              </a:buClr>
              <a:buFont typeface="Symbol" panose="05050102010706020507" pitchFamily="18" charset="2"/>
              <a:buChar char="-"/>
              <a:defRPr sz="923">
                <a:solidFill>
                  <a:schemeClr val="tx1">
                    <a:lumMod val="75000"/>
                    <a:lumOff val="25000"/>
                  </a:schemeClr>
                </a:solidFill>
                <a:latin typeface="+mn-lt"/>
              </a:defRPr>
            </a:lvl2pPr>
            <a:lvl3pPr marL="498243" indent="-164127">
              <a:lnSpc>
                <a:spcPts val="1200"/>
              </a:lnSpc>
              <a:spcBef>
                <a:spcPts val="554"/>
              </a:spcBef>
              <a:buClr>
                <a:schemeClr val="accent1"/>
              </a:buClr>
              <a:buFont typeface="Wingdings" panose="05000000000000000000" pitchFamily="2" charset="2"/>
              <a:buChar char="§"/>
              <a:defRPr sz="923">
                <a:solidFill>
                  <a:schemeClr val="tx1">
                    <a:lumMod val="75000"/>
                    <a:lumOff val="25000"/>
                  </a:schemeClr>
                </a:solidFill>
                <a:latin typeface="+mn-lt"/>
              </a:defRPr>
            </a:lvl3pPr>
            <a:lvl4pPr>
              <a:defRPr sz="923">
                <a:latin typeface="+mn-lt"/>
              </a:defRPr>
            </a:lvl4pPr>
            <a:lvl5pPr>
              <a:defRPr sz="923">
                <a:latin typeface="+mn-lt"/>
              </a:defRPr>
            </a:lvl5pPr>
          </a:lstStyle>
          <a:p>
            <a:pPr lvl="0"/>
            <a:r>
              <a:rPr lang="en-US" dirty="0" err="1"/>
              <a:t>Textmasterformat</a:t>
            </a:r>
            <a:r>
              <a:rPr lang="en-US" dirty="0"/>
              <a:t> </a:t>
            </a:r>
            <a:r>
              <a:rPr lang="en-US" dirty="0" err="1"/>
              <a:t>bearbeiten</a:t>
            </a:r>
            <a:endParaRPr lang="en-US" dirty="0"/>
          </a:p>
          <a:p>
            <a:pPr lvl="1"/>
            <a:r>
              <a:rPr lang="en-US" dirty="0" err="1"/>
              <a:t>Zweite</a:t>
            </a:r>
            <a:r>
              <a:rPr lang="en-US" dirty="0"/>
              <a:t> </a:t>
            </a:r>
            <a:r>
              <a:rPr lang="en-US" dirty="0" err="1"/>
              <a:t>Ebene</a:t>
            </a:r>
            <a:endParaRPr lang="en-US" dirty="0"/>
          </a:p>
          <a:p>
            <a:pPr lvl="2"/>
            <a:r>
              <a:rPr lang="en-US" dirty="0" err="1"/>
              <a:t>Dritte</a:t>
            </a:r>
            <a:r>
              <a:rPr lang="en-US" dirty="0"/>
              <a:t> </a:t>
            </a:r>
            <a:r>
              <a:rPr lang="en-US" dirty="0" err="1"/>
              <a:t>Ebene</a:t>
            </a:r>
            <a:endParaRPr lang="en-US" dirty="0"/>
          </a:p>
        </p:txBody>
      </p:sp>
      <p:cxnSp>
        <p:nvCxnSpPr>
          <p:cNvPr id="10" name="Gerader Verbinder 9"/>
          <p:cNvCxnSpPr/>
          <p:nvPr userDrawn="1"/>
        </p:nvCxnSpPr>
        <p:spPr bwMode="auto">
          <a:xfrm>
            <a:off x="4101124" y="908055"/>
            <a:ext cx="0" cy="5221289"/>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16" name="Textplatzhalter 2"/>
          <p:cNvSpPr>
            <a:spLocks noGrp="1"/>
          </p:cNvSpPr>
          <p:nvPr>
            <p:ph type="body" sz="quarter" idx="21" hasCustomPrompt="1"/>
          </p:nvPr>
        </p:nvSpPr>
        <p:spPr>
          <a:xfrm>
            <a:off x="5627378" y="908050"/>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18" name="Gerader Verbinder 17"/>
          <p:cNvCxnSpPr/>
          <p:nvPr userDrawn="1"/>
        </p:nvCxnSpPr>
        <p:spPr bwMode="auto">
          <a:xfrm>
            <a:off x="5627378" y="1088050"/>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23" name="Textplatzhalter 2"/>
          <p:cNvSpPr>
            <a:spLocks noGrp="1"/>
          </p:cNvSpPr>
          <p:nvPr>
            <p:ph type="body" sz="quarter" idx="32" hasCustomPrompt="1"/>
          </p:nvPr>
        </p:nvSpPr>
        <p:spPr>
          <a:xfrm>
            <a:off x="8800670" y="908050"/>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24" name="Gerader Verbinder 23"/>
          <p:cNvCxnSpPr/>
          <p:nvPr userDrawn="1"/>
        </p:nvCxnSpPr>
        <p:spPr bwMode="auto">
          <a:xfrm>
            <a:off x="8800670" y="1088050"/>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29" name="Textplatzhalter 14"/>
          <p:cNvSpPr>
            <a:spLocks noGrp="1"/>
          </p:cNvSpPr>
          <p:nvPr>
            <p:ph type="body" sz="quarter" idx="15" hasCustomPrompt="1"/>
          </p:nvPr>
        </p:nvSpPr>
        <p:spPr>
          <a:xfrm>
            <a:off x="336064" y="6129348"/>
            <a:ext cx="11519877" cy="460375"/>
          </a:xfrm>
          <a:prstGeom prst="rect">
            <a:avLst/>
          </a:prstGeom>
        </p:spPr>
        <p:txBody>
          <a:bodyPr lIns="0" tIns="0" rIns="0" bIns="0" anchor="b">
            <a:normAutofit/>
          </a:bodyPr>
          <a:lstStyle>
            <a:lvl1pPr marL="0" indent="0">
              <a:buNone/>
              <a:defRPr sz="738">
                <a:solidFill>
                  <a:schemeClr val="tx1">
                    <a:lumMod val="65000"/>
                    <a:lumOff val="35000"/>
                  </a:schemeClr>
                </a:solidFill>
                <a:latin typeface="+mn-lt"/>
              </a:defRPr>
            </a:lvl1pPr>
            <a:lvl2pPr marL="422041" indent="0">
              <a:buNone/>
              <a:defRPr sz="738"/>
            </a:lvl2pPr>
            <a:lvl3pPr marL="844083" indent="0">
              <a:buNone/>
              <a:defRPr sz="738"/>
            </a:lvl3pPr>
            <a:lvl4pPr marL="1266124" indent="0">
              <a:buNone/>
              <a:defRPr sz="738"/>
            </a:lvl4pPr>
            <a:lvl5pPr marL="1688165" indent="0">
              <a:buNone/>
              <a:defRPr sz="738"/>
            </a:lvl5pPr>
          </a:lstStyle>
          <a:p>
            <a:pPr lvl="0"/>
            <a:r>
              <a:rPr lang="en-US" dirty="0"/>
              <a:t>[SOURCES &amp; NOTES]</a:t>
            </a:r>
          </a:p>
        </p:txBody>
      </p:sp>
      <p:sp>
        <p:nvSpPr>
          <p:cNvPr id="30" name="Textplatzhalter 2"/>
          <p:cNvSpPr>
            <a:spLocks noGrp="1"/>
          </p:cNvSpPr>
          <p:nvPr>
            <p:ph type="body" sz="quarter" idx="33" hasCustomPrompt="1"/>
          </p:nvPr>
        </p:nvSpPr>
        <p:spPr>
          <a:xfrm>
            <a:off x="5627378" y="3625125"/>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31" name="Gerader Verbinder 17"/>
          <p:cNvCxnSpPr/>
          <p:nvPr userDrawn="1"/>
        </p:nvCxnSpPr>
        <p:spPr bwMode="auto">
          <a:xfrm>
            <a:off x="5627378" y="3805125"/>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32" name="Textplatzhalter 2"/>
          <p:cNvSpPr>
            <a:spLocks noGrp="1"/>
          </p:cNvSpPr>
          <p:nvPr>
            <p:ph type="body" sz="quarter" idx="34" hasCustomPrompt="1"/>
          </p:nvPr>
        </p:nvSpPr>
        <p:spPr>
          <a:xfrm>
            <a:off x="8800670" y="3625125"/>
            <a:ext cx="3057231" cy="180000"/>
          </a:xfrm>
          <a:prstGeom prst="rect">
            <a:avLst/>
          </a:prstGeom>
        </p:spPr>
        <p:txBody>
          <a:bodyPr lIns="0" tIns="0" rIns="0" bIns="0"/>
          <a:lstStyle>
            <a:lvl1pPr marL="0" indent="0">
              <a:lnSpc>
                <a:spcPts val="969"/>
              </a:lnSpc>
              <a:spcBef>
                <a:spcPts val="0"/>
              </a:spcBef>
              <a:buNone/>
              <a:defRPr sz="1015" b="1" i="0">
                <a:solidFill>
                  <a:schemeClr val="accent1"/>
                </a:solidFill>
                <a:latin typeface="Calibri" panose="020F0502020204030204" pitchFamily="34" charset="0"/>
              </a:defRPr>
            </a:lvl1pPr>
            <a:lvl2pPr marL="422041" indent="0">
              <a:buNone/>
              <a:defRPr/>
            </a:lvl2pPr>
            <a:lvl3pPr marL="844083" indent="0">
              <a:buNone/>
              <a:defRPr/>
            </a:lvl3pPr>
            <a:lvl4pPr marL="1266124" indent="0">
              <a:buNone/>
              <a:defRPr/>
            </a:lvl4pPr>
            <a:lvl5pPr marL="1688165" indent="0">
              <a:buNone/>
              <a:defRPr/>
            </a:lvl5pPr>
          </a:lstStyle>
          <a:p>
            <a:pPr lvl="0"/>
            <a:r>
              <a:rPr lang="en-US" dirty="0"/>
              <a:t>[Claim]</a:t>
            </a:r>
            <a:br>
              <a:rPr lang="en-US" dirty="0"/>
            </a:br>
            <a:endParaRPr lang="en-US" dirty="0"/>
          </a:p>
        </p:txBody>
      </p:sp>
      <p:cxnSp>
        <p:nvCxnSpPr>
          <p:cNvPr id="33" name="Gerader Verbinder 23"/>
          <p:cNvCxnSpPr/>
          <p:nvPr userDrawn="1"/>
        </p:nvCxnSpPr>
        <p:spPr bwMode="auto">
          <a:xfrm>
            <a:off x="8800670" y="3805125"/>
            <a:ext cx="3057231" cy="0"/>
          </a:xfrm>
          <a:prstGeom prst="line">
            <a:avLst/>
          </a:prstGeom>
          <a:solidFill>
            <a:schemeClr val="accent1"/>
          </a:solidFill>
          <a:ln w="6350" cap="sq" cmpd="sng" algn="ctr">
            <a:solidFill>
              <a:srgbClr val="E6E6E6"/>
            </a:solidFill>
            <a:prstDash val="solid"/>
            <a:miter lim="800000"/>
            <a:headEnd type="none" w="med" len="med"/>
            <a:tailEnd type="none" w="med" len="med"/>
          </a:ln>
          <a:effectLst/>
        </p:spPr>
      </p:cxnSp>
      <p:sp>
        <p:nvSpPr>
          <p:cNvPr id="19"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740412991"/>
      </p:ext>
    </p:extLst>
  </p:cSld>
  <p:clrMapOvr>
    <a:masterClrMapping/>
  </p:clrMapOvr>
  <p:extLst mod="1">
    <p:ext uri="{DCECCB84-F9BA-43D5-87BE-67443E8EF086}">
      <p15:sldGuideLst xmlns:p15="http://schemas.microsoft.com/office/powerpoint/2012/main">
        <p15:guide id="1" pos="2799" userDrawn="1">
          <p15:clr>
            <a:srgbClr val="FBAE40"/>
          </p15:clr>
        </p15:guide>
        <p15:guide id="2" orient="horz" pos="2216" userDrawn="1">
          <p15:clr>
            <a:srgbClr val="FBAE40"/>
          </p15:clr>
        </p15:guide>
        <p15:guide id="3" orient="horz" pos="572" userDrawn="1">
          <p15:clr>
            <a:srgbClr val="FBAE40"/>
          </p15:clr>
        </p15:guide>
        <p15:guide id="4" orient="horz" pos="3861" userDrawn="1">
          <p15:clr>
            <a:srgbClr val="FBAE40"/>
          </p15:clr>
        </p15:guide>
        <p15:guide id="5" pos="2708" userDrawn="1">
          <p15:clr>
            <a:srgbClr val="FBAE40"/>
          </p15:clr>
        </p15:guide>
        <p15:guide id="6" pos="2889" userDrawn="1">
          <p15:clr>
            <a:srgbClr val="FBAE40"/>
          </p15:clr>
        </p15:guide>
        <p15:guide id="7" pos="5491" userDrawn="1">
          <p15:clr>
            <a:srgbClr val="FBAE40"/>
          </p15:clr>
        </p15:guide>
        <p15:guide id="8" orient="horz" pos="2148" userDrawn="1">
          <p15:clr>
            <a:srgbClr val="FBAE40"/>
          </p15:clr>
        </p15:guide>
        <p15:guide id="9" orient="horz" pos="2282" userDrawn="1">
          <p15:clr>
            <a:srgbClr val="FBAE40"/>
          </p15:clr>
        </p15:guide>
        <p15:guide id="10" pos="5399" userDrawn="1">
          <p15:clr>
            <a:srgbClr val="FBAE40"/>
          </p15:clr>
        </p15:guide>
        <p15:guide id="11" pos="558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41" y="1189188"/>
            <a:ext cx="11653523" cy="1985641"/>
          </a:xfrm>
        </p:spPr>
        <p:txBody>
          <a:bodyPr/>
          <a:lstStyle>
            <a:lvl1pPr marL="0" indent="0">
              <a:buNone/>
              <a:defRPr sz="2646">
                <a:gradFill>
                  <a:gsLst>
                    <a:gs pos="1250">
                      <a:schemeClr val="tx1"/>
                    </a:gs>
                    <a:gs pos="99000">
                      <a:schemeClr val="tx1"/>
                    </a:gs>
                  </a:gsLst>
                  <a:lin ang="5400000" scaled="0"/>
                </a:gradFill>
              </a:defRPr>
            </a:lvl1pPr>
            <a:lvl2pPr marL="0" indent="0">
              <a:buFontTx/>
              <a:buNone/>
              <a:defRPr sz="1471"/>
            </a:lvl2pPr>
            <a:lvl3pPr marL="168041" indent="0">
              <a:buNone/>
              <a:defRPr/>
            </a:lvl3pPr>
            <a:lvl4pPr marL="336080" indent="0">
              <a:buNone/>
              <a:defRPr/>
            </a:lvl4pPr>
            <a:lvl5pPr marL="504121"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2"/>
          <p:cNvSpPr>
            <a:spLocks noGrp="1"/>
          </p:cNvSpPr>
          <p:nvPr>
            <p:ph type="ftr" sz="quarter" idx="3"/>
          </p:nvPr>
        </p:nvSpPr>
        <p:spPr>
          <a:xfrm>
            <a:off x="4763879" y="6502707"/>
            <a:ext cx="1929804" cy="364226"/>
          </a:xfrm>
          <a:prstGeom prst="rect">
            <a:avLst/>
          </a:prstGeom>
        </p:spPr>
        <p:txBody>
          <a:bodyPr vert="horz" lIns="91440" tIns="45720" rIns="91440" bIns="45720" rtlCol="0" anchor="ctr"/>
          <a:lstStyle>
            <a:lvl1pPr algn="r">
              <a:defRPr sz="881">
                <a:solidFill>
                  <a:schemeClr val="tx1">
                    <a:tint val="75000"/>
                  </a:schemeClr>
                </a:solidFill>
              </a:defRPr>
            </a:lvl1pPr>
          </a:lstStyle>
          <a:p>
            <a:r>
              <a:rPr lang="en-US" dirty="0">
                <a:solidFill>
                  <a:srgbClr val="000000">
                    <a:tint val="75000"/>
                  </a:srgbClr>
                </a:solidFill>
              </a:rPr>
              <a:t>Microsoft Confidential   |</a:t>
            </a:r>
          </a:p>
        </p:txBody>
      </p:sp>
      <p:sp>
        <p:nvSpPr>
          <p:cNvPr id="11"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1513058426"/>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2_Title and Content">
    <p:spTree>
      <p:nvGrpSpPr>
        <p:cNvPr id="1" name=""/>
        <p:cNvGrpSpPr/>
        <p:nvPr/>
      </p:nvGrpSpPr>
      <p:grpSpPr>
        <a:xfrm>
          <a:off x="0" y="0"/>
          <a:ext cx="0" cy="0"/>
          <a:chOff x="0" y="0"/>
          <a:chExt cx="0" cy="0"/>
        </a:xfrm>
      </p:grpSpPr>
      <p:sp>
        <p:nvSpPr>
          <p:cNvPr id="12" name="Title Placeholder 1"/>
          <p:cNvSpPr>
            <a:spLocks noGrp="1"/>
          </p:cNvSpPr>
          <p:nvPr>
            <p:ph type="title"/>
          </p:nvPr>
        </p:nvSpPr>
        <p:spPr>
          <a:xfrm>
            <a:off x="70339" y="381458"/>
            <a:ext cx="10515600" cy="434973"/>
          </a:xfrm>
          <a:prstGeom prst="rect">
            <a:avLst/>
          </a:prstGeom>
        </p:spPr>
        <p:txBody>
          <a:bodyPr vert="horz" lIns="91440" tIns="45720" rIns="91440" bIns="45720" rtlCol="0" anchor="ctr">
            <a:normAutofit/>
          </a:bodyPr>
          <a:lstStyle>
            <a:lvl1pPr>
              <a:defRPr sz="2000" b="1"/>
            </a:lvl1pPr>
          </a:lstStyle>
          <a:p>
            <a:endParaRPr lang="en-US" dirty="0"/>
          </a:p>
        </p:txBody>
      </p:sp>
      <p:sp>
        <p:nvSpPr>
          <p:cNvPr id="11" name="Rectangle 10"/>
          <p:cNvSpPr/>
          <p:nvPr userDrawn="1"/>
        </p:nvSpPr>
        <p:spPr>
          <a:xfrm>
            <a:off x="11645910" y="6492875"/>
            <a:ext cx="546090" cy="365125"/>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Slide Number Placeholder 5"/>
          <p:cNvSpPr>
            <a:spLocks noGrp="1"/>
          </p:cNvSpPr>
          <p:nvPr>
            <p:ph type="sldNum" sz="quarter" idx="12"/>
          </p:nvPr>
        </p:nvSpPr>
        <p:spPr>
          <a:xfrm>
            <a:off x="9368414" y="6492876"/>
            <a:ext cx="2743200" cy="365125"/>
          </a:xfrm>
        </p:spPr>
        <p:txBody>
          <a:bodyPr/>
          <a:lstStyle>
            <a:lvl1pPr>
              <a:defRPr sz="1100">
                <a:solidFill>
                  <a:schemeClr val="bg1"/>
                </a:solidFill>
              </a:defRPr>
            </a:lvl1pPr>
          </a:lstStyle>
          <a:p>
            <a:fld id="{37D52495-8A50-41BA-8C78-F8ED636CFE99}" type="slidenum">
              <a:rPr lang="en-US" smtClean="0"/>
              <a:pPr/>
              <a:t>‹#›</a:t>
            </a:fld>
            <a:endParaRPr lang="en-US" dirty="0"/>
          </a:p>
        </p:txBody>
      </p:sp>
      <p:sp>
        <p:nvSpPr>
          <p:cNvPr id="15" name="Rectangle 14"/>
          <p:cNvSpPr/>
          <p:nvPr userDrawn="1"/>
        </p:nvSpPr>
        <p:spPr>
          <a:xfrm>
            <a:off x="0" y="333376"/>
            <a:ext cx="70338"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8" name="Footer Placeholder 4"/>
          <p:cNvSpPr>
            <a:spLocks noGrp="1"/>
          </p:cNvSpPr>
          <p:nvPr>
            <p:ph type="ftr" sz="quarter" idx="3"/>
          </p:nvPr>
        </p:nvSpPr>
        <p:spPr>
          <a:xfrm>
            <a:off x="3686906" y="6492874"/>
            <a:ext cx="4114800" cy="365125"/>
          </a:xfrm>
          <a:prstGeom prst="rect">
            <a:avLst/>
          </a:prstGeom>
        </p:spPr>
        <p:txBody>
          <a:bodyPr vert="horz" lIns="91440" tIns="45720" rIns="91440" bIns="45720" rtlCol="0" anchor="ctr"/>
          <a:lstStyle>
            <a:lvl1pPr algn="ctr">
              <a:defRPr sz="900" b="1">
                <a:solidFill>
                  <a:schemeClr val="tx1">
                    <a:lumMod val="50000"/>
                    <a:lumOff val="50000"/>
                  </a:schemeClr>
                </a:solidFill>
              </a:defRPr>
            </a:lvl1pPr>
          </a:lstStyle>
          <a:p>
            <a:r>
              <a:rPr lang="en-US"/>
              <a:t>WISeKey – Company Presentation </a:t>
            </a:r>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5933" y="6492877"/>
            <a:ext cx="1324533" cy="336096"/>
          </a:xfrm>
          <a:prstGeom prst="rect">
            <a:avLst/>
          </a:prstGeom>
        </p:spPr>
      </p:pic>
    </p:spTree>
    <p:extLst>
      <p:ext uri="{BB962C8B-B14F-4D97-AF65-F5344CB8AC3E}">
        <p14:creationId xmlns:p14="http://schemas.microsoft.com/office/powerpoint/2010/main" val="3115056124"/>
      </p:ext>
    </p:extLst>
  </p:cSld>
  <p:clrMapOvr>
    <a:masterClrMapping/>
  </p:clrMapOvr>
  <p:extLst mod="1">
    <p:ext uri="{DCECCB84-F9BA-43D5-87BE-67443E8EF086}">
      <p15:sldGuideLst xmlns:p15="http://schemas.microsoft.com/office/powerpoint/2012/main">
        <p15:guide id="1" orient="horz" pos="2160">
          <p15:clr>
            <a:srgbClr val="FBAE40"/>
          </p15:clr>
        </p15:guide>
        <p15:guide id="2" pos="168">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0E2DF42-DFC7-454A-A8CB-72295AB0ACF4}"/>
              </a:ext>
            </a:extLst>
          </p:cNvPr>
          <p:cNvSpPr>
            <a:spLocks noGrp="1"/>
          </p:cNvSpPr>
          <p:nvPr>
            <p:ph type="title" hasCustomPrompt="1"/>
          </p:nvPr>
        </p:nvSpPr>
        <p:spPr>
          <a:xfrm>
            <a:off x="1251310" y="816921"/>
            <a:ext cx="10503915" cy="587673"/>
          </a:xfrm>
          <a:prstGeom prst="rect">
            <a:avLst/>
          </a:prstGeom>
        </p:spPr>
        <p:txBody>
          <a:bodyPr>
            <a:normAutofit/>
          </a:bodyPr>
          <a:lstStyle>
            <a:lvl1pPr>
              <a:defRPr sz="2800">
                <a:solidFill>
                  <a:schemeClr val="tx1">
                    <a:lumMod val="75000"/>
                    <a:lumOff val="25000"/>
                  </a:schemeClr>
                </a:solidFill>
                <a:latin typeface="+mj-lt"/>
              </a:defRPr>
            </a:lvl1pPr>
          </a:lstStyle>
          <a:p>
            <a:r>
              <a:rPr lang="en-US" dirty="0"/>
              <a:t>TITLE</a:t>
            </a:r>
            <a:endParaRPr lang="en-IN" dirty="0"/>
          </a:p>
        </p:txBody>
      </p:sp>
      <p:sp>
        <p:nvSpPr>
          <p:cNvPr id="3" name="Content Placeholder 2">
            <a:extLst>
              <a:ext uri="{FF2B5EF4-FFF2-40B4-BE49-F238E27FC236}">
                <a16:creationId xmlns="" xmlns:a16="http://schemas.microsoft.com/office/drawing/2014/main" id="{421EF60A-2D06-4B1F-836D-EE7763DA66BF}"/>
              </a:ext>
            </a:extLst>
          </p:cNvPr>
          <p:cNvSpPr>
            <a:spLocks noGrp="1"/>
          </p:cNvSpPr>
          <p:nvPr>
            <p:ph idx="1"/>
          </p:nvPr>
        </p:nvSpPr>
        <p:spPr>
          <a:xfrm>
            <a:off x="499621" y="1578230"/>
            <a:ext cx="11255604" cy="4605750"/>
          </a:xfrm>
        </p:spPr>
        <p:txBody>
          <a:bodyPr/>
          <a:lstStyle/>
          <a:p>
            <a:pPr lvl="0"/>
            <a:r>
              <a:rPr lang="en-US"/>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014578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image" Target="../media/image1.pn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theme" Target="../theme/theme2.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2695" y="364861"/>
            <a:ext cx="10515600" cy="434973"/>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527051" y="1125538"/>
            <a:ext cx="11137900" cy="446966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pic>
        <p:nvPicPr>
          <p:cNvPr id="17" name="Picture 16"/>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3" name="Rectangle 12"/>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2" dirty="0">
              <a:solidFill>
                <a:prstClr val="white"/>
              </a:solidFill>
            </a:endParaRPr>
          </a:p>
        </p:txBody>
      </p:sp>
      <p:sp>
        <p:nvSpPr>
          <p:cNvPr id="7"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640990701"/>
      </p:ext>
    </p:extLst>
  </p:cSld>
  <p:clrMap bg1="lt1" tx1="dk1" bg2="lt2" tx2="dk2" accent1="accent1" accent2="accent2" accent3="accent3" accent4="accent4" accent5="accent5" accent6="accent6" hlink="hlink" folHlink="folHlink"/>
  <p:sldLayoutIdLst>
    <p:sldLayoutId id="2147483686" r:id="rId1"/>
    <p:sldLayoutId id="2147483685" r:id="rId2"/>
    <p:sldLayoutId id="2147484141" r:id="rId3"/>
    <p:sldLayoutId id="2147483687" r:id="rId4"/>
    <p:sldLayoutId id="2147483689" r:id="rId5"/>
    <p:sldLayoutId id="2147484138" r:id="rId6"/>
    <p:sldLayoutId id="2147484136" r:id="rId7"/>
    <p:sldLayoutId id="2147484139" r:id="rId8"/>
    <p:sldLayoutId id="2147484140" r:id="rId9"/>
    <p:sldLayoutId id="2147484137" r:id="rId10"/>
    <p:sldLayoutId id="2147483690" r:id="rId11"/>
    <p:sldLayoutId id="2147483692" r:id="rId12"/>
    <p:sldLayoutId id="2147484142" r:id="rId13"/>
    <p:sldLayoutId id="2147484143" r:id="rId14"/>
    <p:sldLayoutId id="2147484171" r:id="rId15"/>
    <p:sldLayoutId id="2147484172" r:id="rId16"/>
    <p:sldLayoutId id="2147484173" r:id="rId17"/>
    <p:sldLayoutId id="2147484174" r:id="rId18"/>
    <p:sldLayoutId id="2147484175" r:id="rId19"/>
    <p:sldLayoutId id="2147484176" r:id="rId20"/>
  </p:sldLayoutIdLst>
  <p:hf hdr="0" ftr="0" dt="0"/>
  <p:txStyles>
    <p:titleStyle>
      <a:lvl1pPr algn="l" defTabSz="844083" rtl="0" eaLnBrk="1" latinLnBrk="0" hangingPunct="1">
        <a:lnSpc>
          <a:spcPct val="90000"/>
        </a:lnSpc>
        <a:spcBef>
          <a:spcPct val="0"/>
        </a:spcBef>
        <a:buNone/>
        <a:defRPr lang="en-US" sz="2215" kern="1200" cap="all" baseline="0" dirty="0">
          <a:solidFill>
            <a:schemeClr val="tx1"/>
          </a:solidFill>
          <a:latin typeface="+mn-lt"/>
          <a:ea typeface="+mj-ea"/>
          <a:cs typeface="+mj-cs"/>
        </a:defRPr>
      </a:lvl1pPr>
    </p:titleStyle>
    <p:bodyStyle>
      <a:lvl1pPr marL="211021" indent="-211021" algn="l" defTabSz="844083" rtl="0" eaLnBrk="1" latinLnBrk="0" hangingPunct="1">
        <a:lnSpc>
          <a:spcPct val="90000"/>
        </a:lnSpc>
        <a:spcBef>
          <a:spcPts val="923"/>
        </a:spcBef>
        <a:buClr>
          <a:srgbClr val="ED1A20"/>
        </a:buClr>
        <a:buFont typeface="Arial" panose="020B0604020202020204" pitchFamily="34" charset="0"/>
        <a:buChar char="•"/>
        <a:defRPr sz="2585" kern="1200">
          <a:solidFill>
            <a:schemeClr val="tx1"/>
          </a:solidFill>
          <a:latin typeface="+mj-lt"/>
          <a:ea typeface="+mn-ea"/>
          <a:cs typeface="+mn-cs"/>
        </a:defRPr>
      </a:lvl1pPr>
      <a:lvl2pPr marL="633062" indent="-211021" algn="l" defTabSz="844083" rtl="0" eaLnBrk="1" latinLnBrk="0" hangingPunct="1">
        <a:lnSpc>
          <a:spcPct val="90000"/>
        </a:lnSpc>
        <a:spcBef>
          <a:spcPts val="462"/>
        </a:spcBef>
        <a:buClr>
          <a:srgbClr val="ED1A20"/>
        </a:buClr>
        <a:buFont typeface="Arial" panose="020B0604020202020204" pitchFamily="34" charset="0"/>
        <a:buChar char="•"/>
        <a:defRPr sz="2215" kern="1200">
          <a:solidFill>
            <a:schemeClr val="tx1"/>
          </a:solidFill>
          <a:latin typeface="+mj-lt"/>
          <a:ea typeface="+mn-ea"/>
          <a:cs typeface="+mn-cs"/>
        </a:defRPr>
      </a:lvl2pPr>
      <a:lvl3pPr marL="1055103" indent="-211021" algn="l" defTabSz="844083" rtl="0" eaLnBrk="1" latinLnBrk="0" hangingPunct="1">
        <a:lnSpc>
          <a:spcPct val="90000"/>
        </a:lnSpc>
        <a:spcBef>
          <a:spcPts val="462"/>
        </a:spcBef>
        <a:buClr>
          <a:srgbClr val="ED1A20"/>
        </a:buClr>
        <a:buFont typeface="Arial" panose="020B0604020202020204" pitchFamily="34" charset="0"/>
        <a:buChar char="•"/>
        <a:defRPr sz="1846" kern="1200">
          <a:solidFill>
            <a:schemeClr val="tx1"/>
          </a:solidFill>
          <a:latin typeface="+mj-lt"/>
          <a:ea typeface="+mn-ea"/>
          <a:cs typeface="+mn-cs"/>
        </a:defRPr>
      </a:lvl3pPr>
      <a:lvl4pPr marL="1477145"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4pPr>
      <a:lvl5pPr marL="1899186"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709" userDrawn="1">
          <p15:clr>
            <a:srgbClr val="F26B43"/>
          </p15:clr>
        </p15:guide>
        <p15:guide id="2" pos="332" userDrawn="1">
          <p15:clr>
            <a:srgbClr val="F26B43"/>
          </p15:clr>
        </p15:guide>
        <p15:guide id="3" pos="734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2695" y="364861"/>
            <a:ext cx="10515600" cy="434973"/>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527051" y="1125538"/>
            <a:ext cx="11137900" cy="446966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686907" y="6492883"/>
            <a:ext cx="4114800" cy="365125"/>
          </a:xfrm>
          <a:prstGeom prst="rect">
            <a:avLst/>
          </a:prstGeom>
        </p:spPr>
        <p:txBody>
          <a:bodyPr vert="horz" lIns="91440" tIns="45720" rIns="91440" bIns="45720" rtlCol="0" anchor="ctr"/>
          <a:lstStyle>
            <a:lvl1pPr algn="ctr">
              <a:defRPr sz="831" b="1">
                <a:solidFill>
                  <a:schemeClr val="tx1">
                    <a:lumMod val="50000"/>
                    <a:lumOff val="50000"/>
                  </a:schemeClr>
                </a:solidFill>
              </a:defRPr>
            </a:lvl1pPr>
          </a:lstStyle>
          <a:p>
            <a:r>
              <a:rPr lang="en-US" dirty="0">
                <a:solidFill>
                  <a:prstClr val="black">
                    <a:lumMod val="50000"/>
                    <a:lumOff val="50000"/>
                  </a:prstClr>
                </a:solidFill>
              </a:rPr>
              <a:t>WISeKey – Title Presentation</a:t>
            </a:r>
          </a:p>
        </p:txBody>
      </p:sp>
      <p:pic>
        <p:nvPicPr>
          <p:cNvPr id="17" name="Picture 16"/>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530136" y="6559841"/>
            <a:ext cx="1324533" cy="247522"/>
          </a:xfrm>
          <a:prstGeom prst="rect">
            <a:avLst/>
          </a:prstGeom>
        </p:spPr>
      </p:pic>
      <p:sp>
        <p:nvSpPr>
          <p:cNvPr id="13" name="Rectangle 12"/>
          <p:cNvSpPr/>
          <p:nvPr userDrawn="1"/>
        </p:nvSpPr>
        <p:spPr>
          <a:xfrm>
            <a:off x="1" y="333376"/>
            <a:ext cx="70339" cy="523874"/>
          </a:xfrm>
          <a:prstGeom prst="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2" dirty="0">
              <a:solidFill>
                <a:prstClr val="white"/>
              </a:solidFill>
            </a:endParaRPr>
          </a:p>
        </p:txBody>
      </p:sp>
      <p:sp>
        <p:nvSpPr>
          <p:cNvPr id="7" name="Slide Number Placeholder 4"/>
          <p:cNvSpPr>
            <a:spLocks noGrp="1"/>
          </p:cNvSpPr>
          <p:nvPr>
            <p:ph type="sldNum" sz="quarter" idx="4"/>
          </p:nvPr>
        </p:nvSpPr>
        <p:spPr>
          <a:xfrm>
            <a:off x="11594453" y="6502709"/>
            <a:ext cx="597553" cy="364224"/>
          </a:xfrm>
          <a:prstGeom prst="rect">
            <a:avLst/>
          </a:prstGeom>
        </p:spPr>
        <p:txBody>
          <a:bodyPr vert="horz" lIns="91440" tIns="45720" rIns="91440" bIns="45720" rtlCol="0" anchor="ctr"/>
          <a:lstStyle>
            <a:lvl1pPr algn="l">
              <a:defRPr sz="881">
                <a:solidFill>
                  <a:schemeClr val="tx1">
                    <a:tint val="75000"/>
                  </a:schemeClr>
                </a:solidFill>
              </a:defRPr>
            </a:lvl1pPr>
          </a:lstStyle>
          <a:p>
            <a:fld id="{76B01178-3A51-4FBE-A41C-D89FC6BEBC7B}" type="slidenum">
              <a:rPr lang="en-US" smtClean="0">
                <a:solidFill>
                  <a:srgbClr val="000000">
                    <a:tint val="75000"/>
                  </a:srgbClr>
                </a:solidFill>
              </a:rPr>
              <a:pPr/>
              <a:t>‹#›</a:t>
            </a:fld>
            <a:endParaRPr lang="en-US" dirty="0">
              <a:solidFill>
                <a:srgbClr val="000000">
                  <a:tint val="75000"/>
                </a:srgbClr>
              </a:solidFill>
            </a:endParaRPr>
          </a:p>
        </p:txBody>
      </p:sp>
    </p:spTree>
    <p:extLst>
      <p:ext uri="{BB962C8B-B14F-4D97-AF65-F5344CB8AC3E}">
        <p14:creationId xmlns:p14="http://schemas.microsoft.com/office/powerpoint/2010/main" val="2812952391"/>
      </p:ext>
    </p:extLst>
  </p:cSld>
  <p:clrMap bg1="lt1" tx1="dk1" bg2="lt2" tx2="dk2" accent1="accent1" accent2="accent2" accent3="accent3" accent4="accent4" accent5="accent5" accent6="accent6" hlink="hlink" folHlink="folHlink"/>
  <p:sldLayoutIdLst>
    <p:sldLayoutId id="2147484145" r:id="rId1"/>
    <p:sldLayoutId id="2147484146" r:id="rId2"/>
    <p:sldLayoutId id="2147484147" r:id="rId3"/>
    <p:sldLayoutId id="2147484148" r:id="rId4"/>
    <p:sldLayoutId id="2147484149" r:id="rId5"/>
    <p:sldLayoutId id="2147484150" r:id="rId6"/>
    <p:sldLayoutId id="2147484151" r:id="rId7"/>
    <p:sldLayoutId id="2147484152" r:id="rId8"/>
    <p:sldLayoutId id="2147484153" r:id="rId9"/>
    <p:sldLayoutId id="2147484154" r:id="rId10"/>
    <p:sldLayoutId id="2147484155" r:id="rId11"/>
    <p:sldLayoutId id="2147484156" r:id="rId12"/>
    <p:sldLayoutId id="2147484157" r:id="rId13"/>
    <p:sldLayoutId id="2147484158" r:id="rId14"/>
    <p:sldLayoutId id="2147484177" r:id="rId15"/>
    <p:sldLayoutId id="2147484180" r:id="rId16"/>
  </p:sldLayoutIdLst>
  <p:hf hdr="0" ftr="0" dt="0"/>
  <p:txStyles>
    <p:titleStyle>
      <a:lvl1pPr algn="l" defTabSz="844083" rtl="0" eaLnBrk="1" latinLnBrk="0" hangingPunct="1">
        <a:lnSpc>
          <a:spcPct val="90000"/>
        </a:lnSpc>
        <a:spcBef>
          <a:spcPct val="0"/>
        </a:spcBef>
        <a:buNone/>
        <a:defRPr lang="en-US" sz="2215" kern="1200" cap="all" baseline="0" dirty="0">
          <a:solidFill>
            <a:schemeClr val="tx1"/>
          </a:solidFill>
          <a:latin typeface="+mn-lt"/>
          <a:ea typeface="+mj-ea"/>
          <a:cs typeface="+mj-cs"/>
        </a:defRPr>
      </a:lvl1pPr>
    </p:titleStyle>
    <p:bodyStyle>
      <a:lvl1pPr marL="211021" indent="-211021" algn="l" defTabSz="844083" rtl="0" eaLnBrk="1" latinLnBrk="0" hangingPunct="1">
        <a:lnSpc>
          <a:spcPct val="90000"/>
        </a:lnSpc>
        <a:spcBef>
          <a:spcPts val="923"/>
        </a:spcBef>
        <a:buClr>
          <a:srgbClr val="ED1A20"/>
        </a:buClr>
        <a:buFont typeface="Arial" panose="020B0604020202020204" pitchFamily="34" charset="0"/>
        <a:buChar char="•"/>
        <a:defRPr sz="2585" kern="1200">
          <a:solidFill>
            <a:schemeClr val="tx1"/>
          </a:solidFill>
          <a:latin typeface="+mj-lt"/>
          <a:ea typeface="+mn-ea"/>
          <a:cs typeface="+mn-cs"/>
        </a:defRPr>
      </a:lvl1pPr>
      <a:lvl2pPr marL="633062" indent="-211021" algn="l" defTabSz="844083" rtl="0" eaLnBrk="1" latinLnBrk="0" hangingPunct="1">
        <a:lnSpc>
          <a:spcPct val="90000"/>
        </a:lnSpc>
        <a:spcBef>
          <a:spcPts val="462"/>
        </a:spcBef>
        <a:buClr>
          <a:srgbClr val="ED1A20"/>
        </a:buClr>
        <a:buFont typeface="Arial" panose="020B0604020202020204" pitchFamily="34" charset="0"/>
        <a:buChar char="•"/>
        <a:defRPr sz="2215" kern="1200">
          <a:solidFill>
            <a:schemeClr val="tx1"/>
          </a:solidFill>
          <a:latin typeface="+mj-lt"/>
          <a:ea typeface="+mn-ea"/>
          <a:cs typeface="+mn-cs"/>
        </a:defRPr>
      </a:lvl2pPr>
      <a:lvl3pPr marL="1055103" indent="-211021" algn="l" defTabSz="844083" rtl="0" eaLnBrk="1" latinLnBrk="0" hangingPunct="1">
        <a:lnSpc>
          <a:spcPct val="90000"/>
        </a:lnSpc>
        <a:spcBef>
          <a:spcPts val="462"/>
        </a:spcBef>
        <a:buClr>
          <a:srgbClr val="ED1A20"/>
        </a:buClr>
        <a:buFont typeface="Arial" panose="020B0604020202020204" pitchFamily="34" charset="0"/>
        <a:buChar char="•"/>
        <a:defRPr sz="1846" kern="1200">
          <a:solidFill>
            <a:schemeClr val="tx1"/>
          </a:solidFill>
          <a:latin typeface="+mj-lt"/>
          <a:ea typeface="+mn-ea"/>
          <a:cs typeface="+mn-cs"/>
        </a:defRPr>
      </a:lvl3pPr>
      <a:lvl4pPr marL="1477145"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4pPr>
      <a:lvl5pPr marL="1899186"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709" userDrawn="1">
          <p15:clr>
            <a:srgbClr val="F26B43"/>
          </p15:clr>
        </p15:guide>
        <p15:guide id="2" pos="332" userDrawn="1">
          <p15:clr>
            <a:srgbClr val="F26B43"/>
          </p15:clr>
        </p15:guide>
        <p15:guide id="3" pos="7348"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wmf"/><Relationship Id="rId9" Type="http://schemas.openxmlformats.org/officeDocument/2006/relationships/image" Target="../media/image13.png"/></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6" Type="http://schemas.openxmlformats.org/officeDocument/2006/relationships/image" Target="../media/image39.png"/><Relationship Id="rId21" Type="http://schemas.openxmlformats.org/officeDocument/2006/relationships/image" Target="../media/image34.jpeg"/><Relationship Id="rId42" Type="http://schemas.openxmlformats.org/officeDocument/2006/relationships/image" Target="../media/image55.png"/><Relationship Id="rId47" Type="http://schemas.openxmlformats.org/officeDocument/2006/relationships/image" Target="../media/image60.png"/><Relationship Id="rId63" Type="http://schemas.openxmlformats.org/officeDocument/2006/relationships/image" Target="../media/image76.png"/><Relationship Id="rId68" Type="http://schemas.openxmlformats.org/officeDocument/2006/relationships/image" Target="../media/image81.png"/><Relationship Id="rId7" Type="http://schemas.openxmlformats.org/officeDocument/2006/relationships/image" Target="../media/image20.png"/><Relationship Id="rId71" Type="http://schemas.openxmlformats.org/officeDocument/2006/relationships/image" Target="../media/image84.png"/><Relationship Id="rId2" Type="http://schemas.openxmlformats.org/officeDocument/2006/relationships/image" Target="../media/image15.png"/><Relationship Id="rId16" Type="http://schemas.openxmlformats.org/officeDocument/2006/relationships/image" Target="../media/image29.png"/><Relationship Id="rId29" Type="http://schemas.openxmlformats.org/officeDocument/2006/relationships/image" Target="../media/image42.png"/><Relationship Id="rId11" Type="http://schemas.openxmlformats.org/officeDocument/2006/relationships/image" Target="../media/image24.png"/><Relationship Id="rId24" Type="http://schemas.openxmlformats.org/officeDocument/2006/relationships/image" Target="../media/image37.png"/><Relationship Id="rId32" Type="http://schemas.openxmlformats.org/officeDocument/2006/relationships/image" Target="../media/image45.png"/><Relationship Id="rId37" Type="http://schemas.openxmlformats.org/officeDocument/2006/relationships/image" Target="../media/image50.png"/><Relationship Id="rId40" Type="http://schemas.openxmlformats.org/officeDocument/2006/relationships/image" Target="../media/image53.jpeg"/><Relationship Id="rId45" Type="http://schemas.openxmlformats.org/officeDocument/2006/relationships/image" Target="../media/image58.png"/><Relationship Id="rId53" Type="http://schemas.openxmlformats.org/officeDocument/2006/relationships/image" Target="../media/image66.png"/><Relationship Id="rId58" Type="http://schemas.openxmlformats.org/officeDocument/2006/relationships/image" Target="../media/image71.png"/><Relationship Id="rId66" Type="http://schemas.openxmlformats.org/officeDocument/2006/relationships/image" Target="../media/image79.png"/><Relationship Id="rId5" Type="http://schemas.openxmlformats.org/officeDocument/2006/relationships/image" Target="../media/image18.jpeg"/><Relationship Id="rId61" Type="http://schemas.openxmlformats.org/officeDocument/2006/relationships/image" Target="../media/image74.png"/><Relationship Id="rId19" Type="http://schemas.openxmlformats.org/officeDocument/2006/relationships/image" Target="../media/image32.png"/><Relationship Id="rId14" Type="http://schemas.openxmlformats.org/officeDocument/2006/relationships/image" Target="../media/image27.png"/><Relationship Id="rId22" Type="http://schemas.openxmlformats.org/officeDocument/2006/relationships/image" Target="../media/image35.png"/><Relationship Id="rId27" Type="http://schemas.openxmlformats.org/officeDocument/2006/relationships/image" Target="../media/image40.png"/><Relationship Id="rId30" Type="http://schemas.openxmlformats.org/officeDocument/2006/relationships/image" Target="../media/image43.png"/><Relationship Id="rId35" Type="http://schemas.openxmlformats.org/officeDocument/2006/relationships/image" Target="../media/image48.png"/><Relationship Id="rId43" Type="http://schemas.openxmlformats.org/officeDocument/2006/relationships/image" Target="../media/image56.png"/><Relationship Id="rId48" Type="http://schemas.openxmlformats.org/officeDocument/2006/relationships/image" Target="../media/image61.png"/><Relationship Id="rId56" Type="http://schemas.openxmlformats.org/officeDocument/2006/relationships/image" Target="../media/image69.jpeg"/><Relationship Id="rId64" Type="http://schemas.openxmlformats.org/officeDocument/2006/relationships/image" Target="../media/image77.gif"/><Relationship Id="rId69" Type="http://schemas.openxmlformats.org/officeDocument/2006/relationships/image" Target="../media/image82.jpeg"/><Relationship Id="rId8" Type="http://schemas.openxmlformats.org/officeDocument/2006/relationships/image" Target="../media/image21.png"/><Relationship Id="rId51" Type="http://schemas.openxmlformats.org/officeDocument/2006/relationships/image" Target="../media/image64.png"/><Relationship Id="rId3" Type="http://schemas.openxmlformats.org/officeDocument/2006/relationships/image" Target="../media/image16.jpeg"/><Relationship Id="rId12" Type="http://schemas.openxmlformats.org/officeDocument/2006/relationships/image" Target="../media/image25.png"/><Relationship Id="rId17" Type="http://schemas.openxmlformats.org/officeDocument/2006/relationships/image" Target="../media/image30.png"/><Relationship Id="rId25" Type="http://schemas.openxmlformats.org/officeDocument/2006/relationships/image" Target="../media/image38.png"/><Relationship Id="rId33" Type="http://schemas.openxmlformats.org/officeDocument/2006/relationships/image" Target="../media/image46.png"/><Relationship Id="rId38" Type="http://schemas.openxmlformats.org/officeDocument/2006/relationships/image" Target="../media/image51.png"/><Relationship Id="rId46" Type="http://schemas.openxmlformats.org/officeDocument/2006/relationships/image" Target="../media/image59.png"/><Relationship Id="rId59" Type="http://schemas.openxmlformats.org/officeDocument/2006/relationships/image" Target="../media/image72.png"/><Relationship Id="rId67" Type="http://schemas.openxmlformats.org/officeDocument/2006/relationships/image" Target="../media/image80.png"/><Relationship Id="rId20" Type="http://schemas.openxmlformats.org/officeDocument/2006/relationships/image" Target="../media/image33.png"/><Relationship Id="rId41" Type="http://schemas.openxmlformats.org/officeDocument/2006/relationships/image" Target="../media/image54.png"/><Relationship Id="rId54" Type="http://schemas.openxmlformats.org/officeDocument/2006/relationships/image" Target="../media/image67.jpeg"/><Relationship Id="rId62" Type="http://schemas.openxmlformats.org/officeDocument/2006/relationships/image" Target="../media/image75.png"/><Relationship Id="rId70" Type="http://schemas.openxmlformats.org/officeDocument/2006/relationships/image" Target="../media/image83.png"/><Relationship Id="rId1" Type="http://schemas.openxmlformats.org/officeDocument/2006/relationships/slideLayout" Target="../slideLayouts/slideLayout23.xml"/><Relationship Id="rId6" Type="http://schemas.openxmlformats.org/officeDocument/2006/relationships/image" Target="../media/image19.png"/><Relationship Id="rId15" Type="http://schemas.openxmlformats.org/officeDocument/2006/relationships/image" Target="../media/image28.png"/><Relationship Id="rId23" Type="http://schemas.openxmlformats.org/officeDocument/2006/relationships/image" Target="../media/image36.png"/><Relationship Id="rId28" Type="http://schemas.openxmlformats.org/officeDocument/2006/relationships/image" Target="../media/image41.png"/><Relationship Id="rId36" Type="http://schemas.openxmlformats.org/officeDocument/2006/relationships/image" Target="../media/image49.png"/><Relationship Id="rId49" Type="http://schemas.openxmlformats.org/officeDocument/2006/relationships/image" Target="../media/image62.jpeg"/><Relationship Id="rId57" Type="http://schemas.openxmlformats.org/officeDocument/2006/relationships/image" Target="../media/image70.png"/><Relationship Id="rId10" Type="http://schemas.openxmlformats.org/officeDocument/2006/relationships/image" Target="../media/image23.png"/><Relationship Id="rId31" Type="http://schemas.openxmlformats.org/officeDocument/2006/relationships/image" Target="../media/image44.png"/><Relationship Id="rId44" Type="http://schemas.openxmlformats.org/officeDocument/2006/relationships/image" Target="../media/image57.png"/><Relationship Id="rId52" Type="http://schemas.openxmlformats.org/officeDocument/2006/relationships/image" Target="../media/image65.png"/><Relationship Id="rId60" Type="http://schemas.openxmlformats.org/officeDocument/2006/relationships/image" Target="../media/image73.png"/><Relationship Id="rId65" Type="http://schemas.openxmlformats.org/officeDocument/2006/relationships/image" Target="../media/image78.png"/><Relationship Id="rId4" Type="http://schemas.openxmlformats.org/officeDocument/2006/relationships/image" Target="../media/image17.png"/><Relationship Id="rId9" Type="http://schemas.openxmlformats.org/officeDocument/2006/relationships/image" Target="../media/image22.png"/><Relationship Id="rId13" Type="http://schemas.openxmlformats.org/officeDocument/2006/relationships/image" Target="../media/image26.png"/><Relationship Id="rId18" Type="http://schemas.openxmlformats.org/officeDocument/2006/relationships/image" Target="../media/image31.png"/><Relationship Id="rId39" Type="http://schemas.openxmlformats.org/officeDocument/2006/relationships/image" Target="../media/image52.png"/><Relationship Id="rId34" Type="http://schemas.openxmlformats.org/officeDocument/2006/relationships/image" Target="../media/image47.jpeg"/><Relationship Id="rId50" Type="http://schemas.openxmlformats.org/officeDocument/2006/relationships/image" Target="../media/image63.png"/><Relationship Id="rId55" Type="http://schemas.openxmlformats.org/officeDocument/2006/relationships/image" Target="../media/image68.png"/></Relationships>
</file>

<file path=ppt/slides/_rels/slide4.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jpg"/><Relationship Id="rId7" Type="http://schemas.openxmlformats.org/officeDocument/2006/relationships/image" Target="../media/image89.jpeg"/><Relationship Id="rId2" Type="http://schemas.openxmlformats.org/officeDocument/2006/relationships/image" Target="../media/image85.pn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88.png"/><Relationship Id="rId4" Type="http://schemas.openxmlformats.org/officeDocument/2006/relationships/image" Target="../media/image87.png"/><Relationship Id="rId9" Type="http://schemas.openxmlformats.org/officeDocument/2006/relationships/image" Target="../media/image91.jpeg"/></Relationships>
</file>

<file path=ppt/slides/_rels/slide5.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105.png"/><Relationship Id="rId18" Type="http://schemas.openxmlformats.org/officeDocument/2006/relationships/hyperlink" Target="http://www.quovadisglobal.bm/~/media/Files/Files_Global/QV_ZertES_EN.ashx" TargetMode="External"/><Relationship Id="rId3" Type="http://schemas.openxmlformats.org/officeDocument/2006/relationships/image" Target="../media/image95.png"/><Relationship Id="rId21" Type="http://schemas.openxmlformats.org/officeDocument/2006/relationships/image" Target="../media/image110.jpeg"/><Relationship Id="rId7" Type="http://schemas.openxmlformats.org/officeDocument/2006/relationships/image" Target="../media/image99.jpeg"/><Relationship Id="rId12" Type="http://schemas.openxmlformats.org/officeDocument/2006/relationships/image" Target="../media/image104.jpeg"/><Relationship Id="rId17" Type="http://schemas.openxmlformats.org/officeDocument/2006/relationships/image" Target="../media/image108.png"/><Relationship Id="rId25" Type="http://schemas.openxmlformats.org/officeDocument/2006/relationships/image" Target="../media/image114.png"/><Relationship Id="rId2" Type="http://schemas.openxmlformats.org/officeDocument/2006/relationships/image" Target="../media/image94.png"/><Relationship Id="rId16" Type="http://schemas.openxmlformats.org/officeDocument/2006/relationships/hyperlink" Target="http://www.quovadisglobal.bm/~/media/Files/Files_Global/QV_webtrust_EV_2007.ashx" TargetMode="External"/><Relationship Id="rId20" Type="http://schemas.openxmlformats.org/officeDocument/2006/relationships/hyperlink" Target="https://services.bsi-global.com/ecert/default.asp?certnumber=ETS+010&amp;crdate=07/08/2008&amp;certtemplate=cemea_en" TargetMode="External"/><Relationship Id="rId1" Type="http://schemas.openxmlformats.org/officeDocument/2006/relationships/slideLayout" Target="../slideLayouts/slideLayout3.xml"/><Relationship Id="rId6" Type="http://schemas.openxmlformats.org/officeDocument/2006/relationships/image" Target="../media/image98.jpeg"/><Relationship Id="rId11" Type="http://schemas.openxmlformats.org/officeDocument/2006/relationships/image" Target="../media/image103.png"/><Relationship Id="rId24" Type="http://schemas.openxmlformats.org/officeDocument/2006/relationships/image" Target="../media/image113.png"/><Relationship Id="rId5" Type="http://schemas.openxmlformats.org/officeDocument/2006/relationships/image" Target="../media/image97.png"/><Relationship Id="rId15" Type="http://schemas.openxmlformats.org/officeDocument/2006/relationships/image" Target="../media/image107.png"/><Relationship Id="rId23" Type="http://schemas.openxmlformats.org/officeDocument/2006/relationships/image" Target="../media/image112.png"/><Relationship Id="rId10" Type="http://schemas.openxmlformats.org/officeDocument/2006/relationships/image" Target="../media/image102.png"/><Relationship Id="rId19" Type="http://schemas.openxmlformats.org/officeDocument/2006/relationships/image" Target="../media/image109.png"/><Relationship Id="rId4" Type="http://schemas.openxmlformats.org/officeDocument/2006/relationships/image" Target="../media/image96.png"/><Relationship Id="rId9" Type="http://schemas.openxmlformats.org/officeDocument/2006/relationships/image" Target="../media/image101.png"/><Relationship Id="rId14" Type="http://schemas.openxmlformats.org/officeDocument/2006/relationships/image" Target="../media/image106.png"/><Relationship Id="rId22" Type="http://schemas.openxmlformats.org/officeDocument/2006/relationships/image" Target="../media/image111.jpeg"/></Relationships>
</file>

<file path=ppt/slides/_rels/slide7.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4.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png"/></Relationships>
</file>

<file path=ppt/slides/_rels/slide10.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image" Target="../media/image131.png"/><Relationship Id="rId18" Type="http://schemas.openxmlformats.org/officeDocument/2006/relationships/image" Target="../media/image136.png"/><Relationship Id="rId26" Type="http://schemas.openxmlformats.org/officeDocument/2006/relationships/image" Target="../media/image141.png"/><Relationship Id="rId3" Type="http://schemas.openxmlformats.org/officeDocument/2006/relationships/image" Target="../media/image122.png"/><Relationship Id="rId21" Type="http://schemas.openxmlformats.org/officeDocument/2006/relationships/image" Target="../media/image120.png"/><Relationship Id="rId7" Type="http://schemas.openxmlformats.org/officeDocument/2006/relationships/image" Target="../media/image126.png"/><Relationship Id="rId12" Type="http://schemas.openxmlformats.org/officeDocument/2006/relationships/image" Target="../media/image130.png"/><Relationship Id="rId17" Type="http://schemas.openxmlformats.org/officeDocument/2006/relationships/image" Target="../media/image135.png"/><Relationship Id="rId25" Type="http://schemas.openxmlformats.org/officeDocument/2006/relationships/image" Target="../media/image140.png"/><Relationship Id="rId2" Type="http://schemas.openxmlformats.org/officeDocument/2006/relationships/image" Target="../media/image121.png"/><Relationship Id="rId16" Type="http://schemas.openxmlformats.org/officeDocument/2006/relationships/image" Target="../media/image134.png"/><Relationship Id="rId20" Type="http://schemas.openxmlformats.org/officeDocument/2006/relationships/image" Target="../media/image137.png"/><Relationship Id="rId1" Type="http://schemas.openxmlformats.org/officeDocument/2006/relationships/slideLayout" Target="../slideLayouts/slideLayout23.xml"/><Relationship Id="rId6" Type="http://schemas.openxmlformats.org/officeDocument/2006/relationships/image" Target="../media/image125.png"/><Relationship Id="rId11" Type="http://schemas.openxmlformats.org/officeDocument/2006/relationships/image" Target="../media/image129.png"/><Relationship Id="rId24" Type="http://schemas.openxmlformats.org/officeDocument/2006/relationships/image" Target="../media/image139.png"/><Relationship Id="rId5" Type="http://schemas.openxmlformats.org/officeDocument/2006/relationships/image" Target="../media/image124.png"/><Relationship Id="rId15" Type="http://schemas.openxmlformats.org/officeDocument/2006/relationships/image" Target="../media/image133.png"/><Relationship Id="rId23" Type="http://schemas.openxmlformats.org/officeDocument/2006/relationships/image" Target="../media/image138.png"/><Relationship Id="rId10" Type="http://schemas.openxmlformats.org/officeDocument/2006/relationships/image" Target="../media/image77.gif"/><Relationship Id="rId19" Type="http://schemas.openxmlformats.org/officeDocument/2006/relationships/image" Target="../media/image118.png"/><Relationship Id="rId4" Type="http://schemas.openxmlformats.org/officeDocument/2006/relationships/image" Target="../media/image123.png"/><Relationship Id="rId9" Type="http://schemas.openxmlformats.org/officeDocument/2006/relationships/image" Target="../media/image128.png"/><Relationship Id="rId14" Type="http://schemas.openxmlformats.org/officeDocument/2006/relationships/image" Target="../media/image132.png"/><Relationship Id="rId22" Type="http://schemas.openxmlformats.org/officeDocument/2006/relationships/image" Target="../media/image119.png"/></Relationships>
</file>

<file path=ppt/slides/_rels/slide11.xml.rels><?xml version="1.0" encoding="UTF-8" standalone="yes"?>
<Relationships xmlns="http://schemas.openxmlformats.org/package/2006/relationships"><Relationship Id="rId8" Type="http://schemas.openxmlformats.org/officeDocument/2006/relationships/image" Target="../media/image147.png"/><Relationship Id="rId13" Type="http://schemas.openxmlformats.org/officeDocument/2006/relationships/image" Target="../media/image150.png"/><Relationship Id="rId3" Type="http://schemas.openxmlformats.org/officeDocument/2006/relationships/image" Target="../media/image142.png"/><Relationship Id="rId7" Type="http://schemas.openxmlformats.org/officeDocument/2006/relationships/image" Target="../media/image146.png"/><Relationship Id="rId12" Type="http://schemas.microsoft.com/office/2007/relationships/hdphoto" Target="../media/hdphoto2.wdp"/><Relationship Id="rId2" Type="http://schemas.openxmlformats.org/officeDocument/2006/relationships/image" Target="../media/image118.png"/><Relationship Id="rId1" Type="http://schemas.openxmlformats.org/officeDocument/2006/relationships/slideLayout" Target="../slideLayouts/slideLayout23.xml"/><Relationship Id="rId6" Type="http://schemas.openxmlformats.org/officeDocument/2006/relationships/image" Target="../media/image145.png"/><Relationship Id="rId11" Type="http://schemas.openxmlformats.org/officeDocument/2006/relationships/image" Target="../media/image149.png"/><Relationship Id="rId5" Type="http://schemas.openxmlformats.org/officeDocument/2006/relationships/image" Target="../media/image144.png"/><Relationship Id="rId10" Type="http://schemas.openxmlformats.org/officeDocument/2006/relationships/image" Target="../media/image119.png"/><Relationship Id="rId4" Type="http://schemas.openxmlformats.org/officeDocument/2006/relationships/image" Target="../media/image143.png"/><Relationship Id="rId9" Type="http://schemas.openxmlformats.org/officeDocument/2006/relationships/image" Target="../media/image148.png"/><Relationship Id="rId14" Type="http://schemas.openxmlformats.org/officeDocument/2006/relationships/image" Target="../media/image120.png"/></Relationships>
</file>

<file path=ppt/slides/_rels/slide12.xml.rels><?xml version="1.0" encoding="UTF-8" standalone="yes"?>
<Relationships xmlns="http://schemas.openxmlformats.org/package/2006/relationships"><Relationship Id="rId8" Type="http://schemas.openxmlformats.org/officeDocument/2006/relationships/image" Target="../media/image157.png"/><Relationship Id="rId13" Type="http://schemas.openxmlformats.org/officeDocument/2006/relationships/image" Target="../media/image162.png"/><Relationship Id="rId18" Type="http://schemas.openxmlformats.org/officeDocument/2006/relationships/image" Target="../media/image166.png"/><Relationship Id="rId26" Type="http://schemas.openxmlformats.org/officeDocument/2006/relationships/image" Target="../media/image171.png"/><Relationship Id="rId3" Type="http://schemas.openxmlformats.org/officeDocument/2006/relationships/image" Target="../media/image152.png"/><Relationship Id="rId21" Type="http://schemas.openxmlformats.org/officeDocument/2006/relationships/image" Target="../media/image169.png"/><Relationship Id="rId7" Type="http://schemas.openxmlformats.org/officeDocument/2006/relationships/image" Target="../media/image156.png"/><Relationship Id="rId12" Type="http://schemas.openxmlformats.org/officeDocument/2006/relationships/image" Target="../media/image161.png"/><Relationship Id="rId17" Type="http://schemas.openxmlformats.org/officeDocument/2006/relationships/image" Target="../media/image165.png"/><Relationship Id="rId25" Type="http://schemas.openxmlformats.org/officeDocument/2006/relationships/image" Target="../media/image170.png"/><Relationship Id="rId2" Type="http://schemas.openxmlformats.org/officeDocument/2006/relationships/image" Target="../media/image151.png"/><Relationship Id="rId16" Type="http://schemas.openxmlformats.org/officeDocument/2006/relationships/image" Target="../media/image164.png"/><Relationship Id="rId20" Type="http://schemas.openxmlformats.org/officeDocument/2006/relationships/image" Target="../media/image168.png"/><Relationship Id="rId29" Type="http://schemas.openxmlformats.org/officeDocument/2006/relationships/image" Target="../media/image174.png"/><Relationship Id="rId1" Type="http://schemas.openxmlformats.org/officeDocument/2006/relationships/slideLayout" Target="../slideLayouts/slideLayout32.xml"/><Relationship Id="rId6" Type="http://schemas.openxmlformats.org/officeDocument/2006/relationships/image" Target="../media/image155.png"/><Relationship Id="rId11" Type="http://schemas.openxmlformats.org/officeDocument/2006/relationships/image" Target="../media/image160.png"/><Relationship Id="rId24" Type="http://schemas.openxmlformats.org/officeDocument/2006/relationships/image" Target="../media/image125.png"/><Relationship Id="rId5" Type="http://schemas.openxmlformats.org/officeDocument/2006/relationships/image" Target="../media/image154.png"/><Relationship Id="rId15" Type="http://schemas.openxmlformats.org/officeDocument/2006/relationships/image" Target="../media/image163.png"/><Relationship Id="rId23" Type="http://schemas.openxmlformats.org/officeDocument/2006/relationships/image" Target="../media/image124.png"/><Relationship Id="rId28" Type="http://schemas.openxmlformats.org/officeDocument/2006/relationships/image" Target="../media/image173.png"/><Relationship Id="rId10" Type="http://schemas.openxmlformats.org/officeDocument/2006/relationships/image" Target="../media/image159.png"/><Relationship Id="rId19" Type="http://schemas.openxmlformats.org/officeDocument/2006/relationships/image" Target="../media/image167.gif"/><Relationship Id="rId31" Type="http://schemas.openxmlformats.org/officeDocument/2006/relationships/image" Target="../media/image175.png"/><Relationship Id="rId4" Type="http://schemas.openxmlformats.org/officeDocument/2006/relationships/image" Target="../media/image153.png"/><Relationship Id="rId9" Type="http://schemas.openxmlformats.org/officeDocument/2006/relationships/image" Target="../media/image158.png"/><Relationship Id="rId14" Type="http://schemas.openxmlformats.org/officeDocument/2006/relationships/image" Target="../media/image68.png"/><Relationship Id="rId22" Type="http://schemas.openxmlformats.org/officeDocument/2006/relationships/image" Target="../media/image123.png"/><Relationship Id="rId27" Type="http://schemas.openxmlformats.org/officeDocument/2006/relationships/image" Target="../media/image172.png"/><Relationship Id="rId30" Type="http://schemas.openxmlformats.org/officeDocument/2006/relationships/image" Target="../media/image150.png"/></Relationships>
</file>

<file path=ppt/slides/_rels/slide13.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image" Target="../media/image176.png"/><Relationship Id="rId1" Type="http://schemas.openxmlformats.org/officeDocument/2006/relationships/slideLayout" Target="../slideLayouts/slideLayout23.xml"/><Relationship Id="rId5" Type="http://schemas.openxmlformats.org/officeDocument/2006/relationships/image" Target="../media/image179.png"/><Relationship Id="rId4" Type="http://schemas.openxmlformats.org/officeDocument/2006/relationships/image" Target="../media/image178.png"/></Relationships>
</file>

<file path=ppt/slides/_rels/slide14.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18.png"/><Relationship Id="rId1" Type="http://schemas.openxmlformats.org/officeDocument/2006/relationships/slideLayout" Target="../slideLayouts/slideLayout23.xml"/><Relationship Id="rId5" Type="http://schemas.openxmlformats.org/officeDocument/2006/relationships/image" Target="../media/image182.png"/><Relationship Id="rId4" Type="http://schemas.openxmlformats.org/officeDocument/2006/relationships/image" Target="../media/image181.png"/></Relationships>
</file>

<file path=ppt/slides/_rels/slide15.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image" Target="../media/image183.png"/><Relationship Id="rId1" Type="http://schemas.openxmlformats.org/officeDocument/2006/relationships/slideLayout" Target="../slideLayouts/slideLayout36.xml"/><Relationship Id="rId5" Type="http://schemas.openxmlformats.org/officeDocument/2006/relationships/image" Target="../media/image186.png"/><Relationship Id="rId4" Type="http://schemas.openxmlformats.org/officeDocument/2006/relationships/image" Target="../media/image185.png"/></Relationships>
</file>

<file path=ppt/slides/_rels/slide16.xml.rels><?xml version="1.0" encoding="UTF-8" standalone="yes"?>
<Relationships xmlns="http://schemas.openxmlformats.org/package/2006/relationships"><Relationship Id="rId3" Type="http://schemas.openxmlformats.org/officeDocument/2006/relationships/image" Target="../media/image188.JPG"/><Relationship Id="rId2" Type="http://schemas.openxmlformats.org/officeDocument/2006/relationships/image" Target="../media/image187.JP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image" Target="../media/image189.jpeg"/><Relationship Id="rId1" Type="http://schemas.openxmlformats.org/officeDocument/2006/relationships/slideLayout" Target="../slideLayouts/slideLayout36.xml"/><Relationship Id="rId6" Type="http://schemas.openxmlformats.org/officeDocument/2006/relationships/image" Target="../media/image193.png"/><Relationship Id="rId5" Type="http://schemas.openxmlformats.org/officeDocument/2006/relationships/image" Target="../media/image192.png"/><Relationship Id="rId4" Type="http://schemas.openxmlformats.org/officeDocument/2006/relationships/image" Target="../media/image19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0" y="0"/>
            <a:ext cx="12192000" cy="6858000"/>
          </a:xfrm>
          <a:prstGeom prst="rect">
            <a:avLst/>
          </a:prstGeom>
          <a:solidFill>
            <a:srgbClr val="262B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1524008" y="300704"/>
            <a:ext cx="1556085" cy="581612"/>
          </a:xfrm>
          <a:prstGeom prst="rect">
            <a:avLst/>
          </a:prstGeom>
          <a:solidFill>
            <a:srgbClr val="262B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srcRect l="11369" r="13340" b="28536"/>
          <a:stretch/>
        </p:blipFill>
        <p:spPr>
          <a:xfrm>
            <a:off x="0" y="0"/>
            <a:ext cx="12183728" cy="6858000"/>
          </a:xfrm>
          <a:prstGeom prst="rect">
            <a:avLst/>
          </a:prstGeom>
        </p:spPr>
      </p:pic>
      <p:sp>
        <p:nvSpPr>
          <p:cNvPr id="45" name="Oval 44"/>
          <p:cNvSpPr/>
          <p:nvPr/>
        </p:nvSpPr>
        <p:spPr>
          <a:xfrm>
            <a:off x="2021306" y="1063149"/>
            <a:ext cx="882316" cy="882316"/>
          </a:xfrm>
          <a:prstGeom prst="ellipse">
            <a:avLst/>
          </a:prstGeom>
          <a:noFill/>
          <a:ln>
            <a:solidFill>
              <a:srgbClr val="F622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Oval 48"/>
          <p:cNvSpPr/>
          <p:nvPr/>
        </p:nvSpPr>
        <p:spPr>
          <a:xfrm>
            <a:off x="8407216" y="4481454"/>
            <a:ext cx="748281" cy="748281"/>
          </a:xfrm>
          <a:prstGeom prst="ellipse">
            <a:avLst/>
          </a:prstGeom>
          <a:noFill/>
          <a:ln w="28575">
            <a:solidFill>
              <a:srgbClr val="00AC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Oval 51"/>
          <p:cNvSpPr/>
          <p:nvPr/>
        </p:nvSpPr>
        <p:spPr>
          <a:xfrm>
            <a:off x="3080093" y="5071984"/>
            <a:ext cx="355011" cy="355011"/>
          </a:xfrm>
          <a:prstGeom prst="ellipse">
            <a:avLst/>
          </a:prstGeom>
          <a:noFill/>
          <a:ln>
            <a:solidFill>
              <a:srgbClr val="F622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p:cNvSpPr/>
          <p:nvPr/>
        </p:nvSpPr>
        <p:spPr>
          <a:xfrm>
            <a:off x="7785430" y="83771"/>
            <a:ext cx="1178648" cy="1178648"/>
          </a:xfrm>
          <a:prstGeom prst="ellipse">
            <a:avLst/>
          </a:prstGeom>
          <a:noFill/>
          <a:ln w="57150">
            <a:solidFill>
              <a:srgbClr val="00AC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Oval 55"/>
          <p:cNvSpPr/>
          <p:nvPr/>
        </p:nvSpPr>
        <p:spPr>
          <a:xfrm>
            <a:off x="4497897" y="751564"/>
            <a:ext cx="205016" cy="205016"/>
          </a:xfrm>
          <a:prstGeom prst="ellipse">
            <a:avLst/>
          </a:prstGeom>
          <a:noFill/>
          <a:ln>
            <a:solidFill>
              <a:srgbClr val="F622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Oval 56"/>
          <p:cNvSpPr/>
          <p:nvPr/>
        </p:nvSpPr>
        <p:spPr>
          <a:xfrm>
            <a:off x="5485346" y="305871"/>
            <a:ext cx="713634" cy="713634"/>
          </a:xfrm>
          <a:prstGeom prst="ellipse">
            <a:avLst/>
          </a:prstGeom>
          <a:noFill/>
          <a:ln>
            <a:solidFill>
              <a:srgbClr val="8989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Oval 65"/>
          <p:cNvSpPr/>
          <p:nvPr/>
        </p:nvSpPr>
        <p:spPr>
          <a:xfrm>
            <a:off x="9636621" y="3224471"/>
            <a:ext cx="224591" cy="224591"/>
          </a:xfrm>
          <a:prstGeom prst="ellipse">
            <a:avLst/>
          </a:prstGeom>
          <a:solidFill>
            <a:srgbClr val="00ACD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Oval 66"/>
          <p:cNvSpPr/>
          <p:nvPr/>
        </p:nvSpPr>
        <p:spPr>
          <a:xfrm>
            <a:off x="10079006" y="3625516"/>
            <a:ext cx="178420" cy="178420"/>
          </a:xfrm>
          <a:prstGeom prst="ellipse">
            <a:avLst/>
          </a:prstGeom>
          <a:solidFill>
            <a:srgbClr val="00B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Oval 67"/>
          <p:cNvSpPr/>
          <p:nvPr/>
        </p:nvSpPr>
        <p:spPr>
          <a:xfrm>
            <a:off x="10046127" y="4861109"/>
            <a:ext cx="117057" cy="117057"/>
          </a:xfrm>
          <a:prstGeom prst="ellipse">
            <a:avLst/>
          </a:prstGeom>
          <a:solidFill>
            <a:srgbClr val="C96D1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Oval 70"/>
          <p:cNvSpPr/>
          <p:nvPr/>
        </p:nvSpPr>
        <p:spPr>
          <a:xfrm>
            <a:off x="8493718" y="6016493"/>
            <a:ext cx="206247" cy="206247"/>
          </a:xfrm>
          <a:prstGeom prst="ellipse">
            <a:avLst/>
          </a:prstGeom>
          <a:solidFill>
            <a:srgbClr val="787878"/>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Oval 71"/>
          <p:cNvSpPr/>
          <p:nvPr/>
        </p:nvSpPr>
        <p:spPr>
          <a:xfrm>
            <a:off x="6843795" y="5790429"/>
            <a:ext cx="357625" cy="357625"/>
          </a:xfrm>
          <a:prstGeom prst="ellipse">
            <a:avLst/>
          </a:prstGeom>
          <a:solidFill>
            <a:srgbClr val="787878"/>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Oval 72"/>
          <p:cNvSpPr/>
          <p:nvPr/>
        </p:nvSpPr>
        <p:spPr>
          <a:xfrm>
            <a:off x="2724818" y="5945878"/>
            <a:ext cx="222241" cy="222241"/>
          </a:xfrm>
          <a:prstGeom prst="ellipse">
            <a:avLst/>
          </a:prstGeom>
          <a:solidFill>
            <a:srgbClr val="787878"/>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Oval 73"/>
          <p:cNvSpPr/>
          <p:nvPr/>
        </p:nvSpPr>
        <p:spPr>
          <a:xfrm>
            <a:off x="4325010" y="5619750"/>
            <a:ext cx="170146" cy="170146"/>
          </a:xfrm>
          <a:prstGeom prst="ellipse">
            <a:avLst/>
          </a:prstGeom>
          <a:solidFill>
            <a:srgbClr val="00ACD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Oval 74"/>
          <p:cNvSpPr/>
          <p:nvPr/>
        </p:nvSpPr>
        <p:spPr>
          <a:xfrm>
            <a:off x="6971850" y="3976492"/>
            <a:ext cx="781509" cy="781509"/>
          </a:xfrm>
          <a:prstGeom prst="ellipse">
            <a:avLst/>
          </a:prstGeom>
          <a:noFill/>
          <a:ln w="57150">
            <a:solidFill>
              <a:srgbClr val="C96D17">
                <a:alpha val="20000"/>
              </a:srgbClr>
            </a:soli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Oval 75"/>
          <p:cNvSpPr/>
          <p:nvPr/>
        </p:nvSpPr>
        <p:spPr>
          <a:xfrm>
            <a:off x="7819148" y="4855594"/>
            <a:ext cx="357625" cy="357625"/>
          </a:xfrm>
          <a:prstGeom prst="ellipse">
            <a:avLst/>
          </a:prstGeom>
          <a:solidFill>
            <a:srgbClr val="C96D17">
              <a:alpha val="20000"/>
            </a:srgbClr>
          </a:solidFill>
          <a:ln w="28575">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8" name="Straight Connector 77"/>
          <p:cNvCxnSpPr>
            <a:stCxn id="49" idx="3"/>
            <a:endCxn id="72" idx="7"/>
          </p:cNvCxnSpPr>
          <p:nvPr/>
        </p:nvCxnSpPr>
        <p:spPr>
          <a:xfrm flipH="1">
            <a:off x="7149038" y="5120143"/>
            <a:ext cx="1367752" cy="722650"/>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a:stCxn id="49" idx="4"/>
            <a:endCxn id="71" idx="0"/>
          </p:cNvCxnSpPr>
          <p:nvPr/>
        </p:nvCxnSpPr>
        <p:spPr>
          <a:xfrm flipH="1">
            <a:off x="8596842" y="5229726"/>
            <a:ext cx="184515" cy="786758"/>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a:stCxn id="49" idx="5"/>
            <a:endCxn id="68" idx="3"/>
          </p:cNvCxnSpPr>
          <p:nvPr/>
        </p:nvCxnSpPr>
        <p:spPr>
          <a:xfrm flipV="1">
            <a:off x="9045905" y="4961023"/>
            <a:ext cx="1017356" cy="159129"/>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49" idx="0"/>
            <a:endCxn id="66" idx="3"/>
          </p:cNvCxnSpPr>
          <p:nvPr/>
        </p:nvCxnSpPr>
        <p:spPr>
          <a:xfrm flipV="1">
            <a:off x="8781357" y="3416171"/>
            <a:ext cx="888155" cy="1065283"/>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stCxn id="67" idx="1"/>
            <a:endCxn id="66" idx="6"/>
          </p:cNvCxnSpPr>
          <p:nvPr/>
        </p:nvCxnSpPr>
        <p:spPr>
          <a:xfrm flipH="1" flipV="1">
            <a:off x="9861203" y="3336767"/>
            <a:ext cx="243932" cy="314887"/>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a:stCxn id="66" idx="7"/>
            <a:endCxn id="59" idx="3"/>
          </p:cNvCxnSpPr>
          <p:nvPr/>
        </p:nvCxnSpPr>
        <p:spPr>
          <a:xfrm flipV="1">
            <a:off x="9828312" y="1456433"/>
            <a:ext cx="358354" cy="1800920"/>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sp>
        <p:nvSpPr>
          <p:cNvPr id="94" name="Oval 93"/>
          <p:cNvSpPr/>
          <p:nvPr/>
        </p:nvSpPr>
        <p:spPr>
          <a:xfrm>
            <a:off x="8493718" y="2866846"/>
            <a:ext cx="357625" cy="357625"/>
          </a:xfrm>
          <a:prstGeom prst="ellipse">
            <a:avLst/>
          </a:prstGeom>
          <a:solidFill>
            <a:srgbClr val="C96D17">
              <a:alpha val="20000"/>
            </a:srgbClr>
          </a:solidFill>
          <a:ln w="28575">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9" name="Straight Connector 98"/>
          <p:cNvCxnSpPr>
            <a:stCxn id="57" idx="5"/>
            <a:endCxn id="98" idx="2"/>
          </p:cNvCxnSpPr>
          <p:nvPr/>
        </p:nvCxnSpPr>
        <p:spPr>
          <a:xfrm flipH="1">
            <a:off x="6037179" y="914996"/>
            <a:ext cx="57292" cy="620974"/>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a:stCxn id="56" idx="6"/>
            <a:endCxn id="98" idx="2"/>
          </p:cNvCxnSpPr>
          <p:nvPr/>
        </p:nvCxnSpPr>
        <p:spPr>
          <a:xfrm>
            <a:off x="4702913" y="854072"/>
            <a:ext cx="1334266" cy="681898"/>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73" idx="6"/>
            <a:endCxn id="74" idx="2"/>
          </p:cNvCxnSpPr>
          <p:nvPr/>
        </p:nvCxnSpPr>
        <p:spPr>
          <a:xfrm flipV="1">
            <a:off x="2947050" y="5704832"/>
            <a:ext cx="1377960" cy="352167"/>
          </a:xfrm>
          <a:prstGeom prst="line">
            <a:avLst/>
          </a:prstGeom>
          <a:ln>
            <a:solidFill>
              <a:srgbClr val="00ACD4">
                <a:alpha val="47059"/>
              </a:srgb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52" idx="5"/>
            <a:endCxn id="74" idx="2"/>
          </p:cNvCxnSpPr>
          <p:nvPr/>
        </p:nvCxnSpPr>
        <p:spPr>
          <a:xfrm>
            <a:off x="3383114" y="5375005"/>
            <a:ext cx="941905" cy="329827"/>
          </a:xfrm>
          <a:prstGeom prst="line">
            <a:avLst/>
          </a:prstGeom>
          <a:ln>
            <a:solidFill>
              <a:srgbClr val="00ACD4">
                <a:alpha val="47059"/>
              </a:srgbClr>
            </a:solidFill>
          </a:ln>
        </p:spPr>
        <p:style>
          <a:lnRef idx="1">
            <a:schemeClr val="accent1"/>
          </a:lnRef>
          <a:fillRef idx="0">
            <a:schemeClr val="accent1"/>
          </a:fillRef>
          <a:effectRef idx="0">
            <a:schemeClr val="accent1"/>
          </a:effectRef>
          <a:fontRef idx="minor">
            <a:schemeClr val="tx1"/>
          </a:fontRef>
        </p:style>
      </p:cxnSp>
      <p:sp>
        <p:nvSpPr>
          <p:cNvPr id="120" name="Oval 119"/>
          <p:cNvSpPr/>
          <p:nvPr/>
        </p:nvSpPr>
        <p:spPr>
          <a:xfrm>
            <a:off x="5383340" y="6285281"/>
            <a:ext cx="117057" cy="117057"/>
          </a:xfrm>
          <a:prstGeom prst="ellipse">
            <a:avLst/>
          </a:prstGeom>
          <a:solidFill>
            <a:srgbClr val="C96D1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 name="Oval 121"/>
          <p:cNvSpPr/>
          <p:nvPr/>
        </p:nvSpPr>
        <p:spPr>
          <a:xfrm>
            <a:off x="2768630" y="2956439"/>
            <a:ext cx="168898" cy="168898"/>
          </a:xfrm>
          <a:prstGeom prst="ellipse">
            <a:avLst/>
          </a:prstGeom>
          <a:solidFill>
            <a:srgbClr val="00B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3" name="Straight Connector 122"/>
          <p:cNvCxnSpPr>
            <a:stCxn id="122" idx="0"/>
            <a:endCxn id="45" idx="4"/>
          </p:cNvCxnSpPr>
          <p:nvPr/>
        </p:nvCxnSpPr>
        <p:spPr>
          <a:xfrm flipH="1" flipV="1">
            <a:off x="2462473" y="1945465"/>
            <a:ext cx="390615" cy="1010974"/>
          </a:xfrm>
          <a:prstGeom prst="line">
            <a:avLst/>
          </a:prstGeom>
          <a:ln>
            <a:solidFill>
              <a:srgbClr val="F6222C">
                <a:alpha val="20000"/>
              </a:srgb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52" idx="0"/>
            <a:endCxn id="122" idx="5"/>
          </p:cNvCxnSpPr>
          <p:nvPr/>
        </p:nvCxnSpPr>
        <p:spPr>
          <a:xfrm flipH="1" flipV="1">
            <a:off x="2912802" y="3100611"/>
            <a:ext cx="344797" cy="1971373"/>
          </a:xfrm>
          <a:prstGeom prst="line">
            <a:avLst/>
          </a:prstGeom>
          <a:ln>
            <a:solidFill>
              <a:srgbClr val="F6222C">
                <a:alpha val="20000"/>
              </a:srgb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stCxn id="73" idx="0"/>
            <a:endCxn id="52" idx="3"/>
          </p:cNvCxnSpPr>
          <p:nvPr/>
        </p:nvCxnSpPr>
        <p:spPr>
          <a:xfrm flipV="1">
            <a:off x="2835930" y="5375005"/>
            <a:ext cx="296144" cy="570873"/>
          </a:xfrm>
          <a:prstGeom prst="line">
            <a:avLst/>
          </a:prstGeom>
          <a:ln>
            <a:solidFill>
              <a:srgbClr val="F6222C">
                <a:alpha val="63922"/>
              </a:srgb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a:stCxn id="71" idx="2"/>
            <a:endCxn id="72" idx="6"/>
          </p:cNvCxnSpPr>
          <p:nvPr/>
        </p:nvCxnSpPr>
        <p:spPr>
          <a:xfrm flipH="1" flipV="1">
            <a:off x="7201411" y="5969242"/>
            <a:ext cx="1292298" cy="150375"/>
          </a:xfrm>
          <a:prstGeom prst="line">
            <a:avLst/>
          </a:prstGeom>
          <a:ln>
            <a:solidFill>
              <a:schemeClr val="bg1">
                <a:lumMod val="9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a:stCxn id="72" idx="2"/>
            <a:endCxn id="120" idx="6"/>
          </p:cNvCxnSpPr>
          <p:nvPr/>
        </p:nvCxnSpPr>
        <p:spPr>
          <a:xfrm flipH="1">
            <a:off x="5500388" y="5969233"/>
            <a:ext cx="1343398" cy="374568"/>
          </a:xfrm>
          <a:prstGeom prst="line">
            <a:avLst/>
          </a:prstGeom>
          <a:ln>
            <a:solidFill>
              <a:schemeClr val="bg1">
                <a:lumMod val="9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a:stCxn id="74" idx="5"/>
            <a:endCxn id="120" idx="2"/>
          </p:cNvCxnSpPr>
          <p:nvPr/>
        </p:nvCxnSpPr>
        <p:spPr>
          <a:xfrm>
            <a:off x="4470239" y="5764979"/>
            <a:ext cx="913092" cy="578822"/>
          </a:xfrm>
          <a:prstGeom prst="line">
            <a:avLst/>
          </a:prstGeom>
          <a:ln>
            <a:solidFill>
              <a:srgbClr val="00ACD4">
                <a:alpha val="27059"/>
              </a:srgbClr>
            </a:solidFill>
          </a:ln>
        </p:spPr>
        <p:style>
          <a:lnRef idx="1">
            <a:schemeClr val="accent1"/>
          </a:lnRef>
          <a:fillRef idx="0">
            <a:schemeClr val="accent1"/>
          </a:fillRef>
          <a:effectRef idx="0">
            <a:schemeClr val="accent1"/>
          </a:effectRef>
          <a:fontRef idx="minor">
            <a:schemeClr val="tx1"/>
          </a:fontRef>
        </p:style>
      </p:cxnSp>
      <p:sp>
        <p:nvSpPr>
          <p:cNvPr id="150" name="Oval 149"/>
          <p:cNvSpPr/>
          <p:nvPr/>
        </p:nvSpPr>
        <p:spPr>
          <a:xfrm>
            <a:off x="1703120" y="2708561"/>
            <a:ext cx="158276" cy="158276"/>
          </a:xfrm>
          <a:prstGeom prst="ellipse">
            <a:avLst/>
          </a:prstGeom>
          <a:solidFill>
            <a:srgbClr val="00ACD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1" name="Straight Connector 150"/>
          <p:cNvCxnSpPr>
            <a:stCxn id="150" idx="5"/>
            <a:endCxn id="122" idx="3"/>
          </p:cNvCxnSpPr>
          <p:nvPr/>
        </p:nvCxnSpPr>
        <p:spPr>
          <a:xfrm>
            <a:off x="1838217" y="2843658"/>
            <a:ext cx="955148" cy="256944"/>
          </a:xfrm>
          <a:prstGeom prst="line">
            <a:avLst/>
          </a:prstGeom>
          <a:ln>
            <a:solidFill>
              <a:srgbClr val="00ACD4">
                <a:alpha val="47059"/>
              </a:srgb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a:stCxn id="150" idx="0"/>
            <a:endCxn id="45" idx="3"/>
          </p:cNvCxnSpPr>
          <p:nvPr/>
        </p:nvCxnSpPr>
        <p:spPr>
          <a:xfrm flipV="1">
            <a:off x="1782258" y="1816253"/>
            <a:ext cx="368260" cy="892308"/>
          </a:xfrm>
          <a:prstGeom prst="line">
            <a:avLst/>
          </a:prstGeom>
          <a:ln>
            <a:solidFill>
              <a:srgbClr val="F6222C">
                <a:alpha val="47843"/>
              </a:srgb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a:stCxn id="57" idx="6"/>
            <a:endCxn id="48" idx="1"/>
          </p:cNvCxnSpPr>
          <p:nvPr/>
        </p:nvCxnSpPr>
        <p:spPr>
          <a:xfrm flipV="1">
            <a:off x="6198989" y="256380"/>
            <a:ext cx="1759059" cy="406308"/>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a:stCxn id="66" idx="0"/>
            <a:endCxn id="58" idx="4"/>
          </p:cNvCxnSpPr>
          <p:nvPr/>
        </p:nvCxnSpPr>
        <p:spPr>
          <a:xfrm flipH="1" flipV="1">
            <a:off x="9553402" y="1564038"/>
            <a:ext cx="195506" cy="1660433"/>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a:stCxn id="49" idx="7"/>
            <a:endCxn id="67" idx="3"/>
          </p:cNvCxnSpPr>
          <p:nvPr/>
        </p:nvCxnSpPr>
        <p:spPr>
          <a:xfrm flipV="1">
            <a:off x="9045905" y="3777816"/>
            <a:ext cx="1059230" cy="813221"/>
          </a:xfrm>
          <a:prstGeom prst="line">
            <a:avLst/>
          </a:prstGeom>
          <a:ln>
            <a:solidFill>
              <a:srgbClr val="00B050">
                <a:alpha val="20000"/>
              </a:srgb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a:stCxn id="68" idx="4"/>
            <a:endCxn id="71" idx="5"/>
          </p:cNvCxnSpPr>
          <p:nvPr/>
        </p:nvCxnSpPr>
        <p:spPr>
          <a:xfrm flipH="1">
            <a:off x="8669761" y="4978157"/>
            <a:ext cx="1434895" cy="1214370"/>
          </a:xfrm>
          <a:prstGeom prst="line">
            <a:avLst/>
          </a:prstGeom>
          <a:ln>
            <a:solidFill>
              <a:schemeClr val="bg1">
                <a:lumMod val="9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a:endCxn id="72" idx="5"/>
          </p:cNvCxnSpPr>
          <p:nvPr/>
        </p:nvCxnSpPr>
        <p:spPr>
          <a:xfrm flipH="1" flipV="1">
            <a:off x="7149047" y="6095672"/>
            <a:ext cx="691781" cy="771472"/>
          </a:xfrm>
          <a:prstGeom prst="line">
            <a:avLst/>
          </a:prstGeom>
          <a:ln>
            <a:solidFill>
              <a:srgbClr val="00B050">
                <a:alpha val="20000"/>
              </a:srgb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a:stCxn id="71" idx="4"/>
          </p:cNvCxnSpPr>
          <p:nvPr/>
        </p:nvCxnSpPr>
        <p:spPr>
          <a:xfrm flipH="1">
            <a:off x="8058307" y="6222740"/>
            <a:ext cx="538526" cy="712573"/>
          </a:xfrm>
          <a:prstGeom prst="line">
            <a:avLst/>
          </a:prstGeom>
          <a:ln>
            <a:solidFill>
              <a:srgbClr val="00B050">
                <a:alpha val="20000"/>
              </a:srgb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a:stCxn id="57" idx="3"/>
            <a:endCxn id="56" idx="7"/>
          </p:cNvCxnSpPr>
          <p:nvPr/>
        </p:nvCxnSpPr>
        <p:spPr>
          <a:xfrm flipH="1" flipV="1">
            <a:off x="4672889" y="781588"/>
            <a:ext cx="916966" cy="133408"/>
          </a:xfrm>
          <a:prstGeom prst="line">
            <a:avLst/>
          </a:prstGeom>
          <a:ln>
            <a:solidFill>
              <a:schemeClr val="bg1">
                <a:lumMod val="9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a:stCxn id="67" idx="7"/>
            <a:endCxn id="59" idx="4"/>
          </p:cNvCxnSpPr>
          <p:nvPr/>
        </p:nvCxnSpPr>
        <p:spPr>
          <a:xfrm flipV="1">
            <a:off x="10231297" y="1514645"/>
            <a:ext cx="95904" cy="2137000"/>
          </a:xfrm>
          <a:prstGeom prst="line">
            <a:avLst/>
          </a:prstGeom>
          <a:ln>
            <a:solidFill>
              <a:srgbClr val="00B050">
                <a:alpha val="20000"/>
              </a:srgb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a:stCxn id="73" idx="6"/>
            <a:endCxn id="120" idx="2"/>
          </p:cNvCxnSpPr>
          <p:nvPr/>
        </p:nvCxnSpPr>
        <p:spPr>
          <a:xfrm>
            <a:off x="2947059" y="6056999"/>
            <a:ext cx="2436281" cy="286811"/>
          </a:xfrm>
          <a:prstGeom prst="line">
            <a:avLst/>
          </a:prstGeom>
          <a:ln>
            <a:solidFill>
              <a:srgbClr val="C96D17">
                <a:alpha val="47059"/>
              </a:srgbClr>
            </a:solidFill>
          </a:ln>
        </p:spPr>
        <p:style>
          <a:lnRef idx="1">
            <a:schemeClr val="accent1"/>
          </a:lnRef>
          <a:fillRef idx="0">
            <a:schemeClr val="accent1"/>
          </a:fillRef>
          <a:effectRef idx="0">
            <a:schemeClr val="accent1"/>
          </a:effectRef>
          <a:fontRef idx="minor">
            <a:schemeClr val="tx1"/>
          </a:fontRef>
        </p:style>
      </p:cxnSp>
      <p:sp>
        <p:nvSpPr>
          <p:cNvPr id="191" name="TextBox 190"/>
          <p:cNvSpPr txBox="1"/>
          <p:nvPr/>
        </p:nvSpPr>
        <p:spPr>
          <a:xfrm>
            <a:off x="3207739" y="2802387"/>
            <a:ext cx="5779018" cy="461665"/>
          </a:xfrm>
          <a:prstGeom prst="rect">
            <a:avLst/>
          </a:prstGeom>
          <a:noFill/>
        </p:spPr>
        <p:txBody>
          <a:bodyPr wrap="none" rtlCol="0">
            <a:spAutoFit/>
          </a:bodyPr>
          <a:lstStyle/>
          <a:p>
            <a:pPr algn="ctr"/>
            <a:r>
              <a:rPr lang="en-US" sz="2400" b="1" dirty="0">
                <a:solidFill>
                  <a:schemeClr val="bg1"/>
                </a:solidFill>
                <a:latin typeface="Arial" panose="020B0604020202020204" pitchFamily="34" charset="0"/>
                <a:cs typeface="Arial" panose="020B0604020202020204" pitchFamily="34" charset="0"/>
              </a:rPr>
              <a:t>Building Trust in the Connected World</a:t>
            </a:r>
          </a:p>
        </p:txBody>
      </p:sp>
      <p:sp>
        <p:nvSpPr>
          <p:cNvPr id="8" name="Rectangle 7"/>
          <p:cNvSpPr/>
          <p:nvPr/>
        </p:nvSpPr>
        <p:spPr>
          <a:xfrm>
            <a:off x="4995520" y="5006925"/>
            <a:ext cx="2200977" cy="6813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0000"/>
              </a:solidFill>
            </a:endParaRPr>
          </a:p>
          <a:p>
            <a:pPr algn="ctr"/>
            <a:r>
              <a:rPr lang="en-US" b="1" dirty="0" smtClean="0">
                <a:solidFill>
                  <a:schemeClr val="bg1"/>
                </a:solidFill>
                <a:latin typeface="Arial" panose="020B0604020202020204" pitchFamily="34" charset="0"/>
                <a:cs typeface="Arial" panose="020B0604020202020204" pitchFamily="34" charset="0"/>
              </a:rPr>
              <a:t>March 2019</a:t>
            </a:r>
            <a:endParaRPr lang="en-US" b="1" dirty="0">
              <a:solidFill>
                <a:schemeClr val="bg1"/>
              </a:solidFill>
              <a:latin typeface="Arial" panose="020B0604020202020204" pitchFamily="34" charset="0"/>
              <a:cs typeface="Arial" panose="020B0604020202020204" pitchFamily="34" charset="0"/>
            </a:endParaRPr>
          </a:p>
        </p:txBody>
      </p:sp>
      <p:pic>
        <p:nvPicPr>
          <p:cNvPr id="86" name="Picture 8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7822" y="294843"/>
            <a:ext cx="2659375" cy="608571"/>
          </a:xfrm>
          <a:prstGeom prst="rect">
            <a:avLst/>
          </a:prstGeom>
        </p:spPr>
      </p:pic>
      <p:sp>
        <p:nvSpPr>
          <p:cNvPr id="53" name="Oval 52"/>
          <p:cNvSpPr/>
          <p:nvPr/>
        </p:nvSpPr>
        <p:spPr>
          <a:xfrm>
            <a:off x="8490427" y="1661783"/>
            <a:ext cx="501723" cy="501723"/>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Oval 57"/>
          <p:cNvSpPr/>
          <p:nvPr/>
        </p:nvSpPr>
        <p:spPr>
          <a:xfrm>
            <a:off x="9424823" y="1306863"/>
            <a:ext cx="257175" cy="2571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Oval 58"/>
          <p:cNvSpPr/>
          <p:nvPr/>
        </p:nvSpPr>
        <p:spPr>
          <a:xfrm>
            <a:off x="10128454" y="1117151"/>
            <a:ext cx="397494" cy="397494"/>
          </a:xfrm>
          <a:prstGeom prst="ellipse">
            <a:avLst/>
          </a:prstGeom>
          <a:noFill/>
          <a:ln w="28575">
            <a:solidFill>
              <a:srgbClr val="00AC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Oval 97"/>
          <p:cNvSpPr/>
          <p:nvPr/>
        </p:nvSpPr>
        <p:spPr>
          <a:xfrm>
            <a:off x="6037188" y="1423683"/>
            <a:ext cx="224591" cy="224591"/>
          </a:xfrm>
          <a:prstGeom prst="ellipse">
            <a:avLst/>
          </a:prstGeom>
          <a:solidFill>
            <a:srgbClr val="00ACD4"/>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5" name="Straight Connector 104"/>
          <p:cNvCxnSpPr>
            <a:stCxn id="98" idx="5"/>
            <a:endCxn id="53" idx="2"/>
          </p:cNvCxnSpPr>
          <p:nvPr/>
        </p:nvCxnSpPr>
        <p:spPr>
          <a:xfrm>
            <a:off x="6228888" y="1615374"/>
            <a:ext cx="2261539" cy="297262"/>
          </a:xfrm>
          <a:prstGeom prst="line">
            <a:avLst/>
          </a:prstGeom>
          <a:ln>
            <a:solidFill>
              <a:srgbClr val="00ACD4">
                <a:alpha val="40000"/>
              </a:srgb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a:stCxn id="98" idx="7"/>
            <a:endCxn id="58" idx="2"/>
          </p:cNvCxnSpPr>
          <p:nvPr/>
        </p:nvCxnSpPr>
        <p:spPr>
          <a:xfrm flipV="1">
            <a:off x="6228888" y="1435451"/>
            <a:ext cx="3195935" cy="21123"/>
          </a:xfrm>
          <a:prstGeom prst="line">
            <a:avLst/>
          </a:prstGeom>
          <a:ln>
            <a:solidFill>
              <a:srgbClr val="00ACD4">
                <a:alpha val="20000"/>
              </a:srgb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p:cNvCxnSpPr>
            <a:stCxn id="53" idx="6"/>
            <a:endCxn id="58" idx="3"/>
          </p:cNvCxnSpPr>
          <p:nvPr/>
        </p:nvCxnSpPr>
        <p:spPr>
          <a:xfrm flipV="1">
            <a:off x="8992150" y="1526376"/>
            <a:ext cx="470335" cy="386269"/>
          </a:xfrm>
          <a:prstGeom prst="line">
            <a:avLst/>
          </a:prstGeom>
          <a:ln>
            <a:solidFill>
              <a:srgbClr val="00B050">
                <a:alpha val="20000"/>
              </a:srgb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59" idx="1"/>
            <a:endCxn id="58" idx="6"/>
          </p:cNvCxnSpPr>
          <p:nvPr/>
        </p:nvCxnSpPr>
        <p:spPr>
          <a:xfrm flipH="1">
            <a:off x="9681998" y="1175372"/>
            <a:ext cx="504677" cy="260079"/>
          </a:xfrm>
          <a:prstGeom prst="line">
            <a:avLst/>
          </a:prstGeom>
          <a:ln>
            <a:solidFill>
              <a:srgbClr val="00B050">
                <a:alpha val="20000"/>
              </a:srgbClr>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 xmlns:a16="http://schemas.microsoft.com/office/drawing/2014/main" id="{8092F873-2DD5-4A35-9FD5-5FB38D846ED1}"/>
              </a:ext>
            </a:extLst>
          </p:cNvPr>
          <p:cNvGrpSpPr/>
          <p:nvPr/>
        </p:nvGrpSpPr>
        <p:grpSpPr>
          <a:xfrm>
            <a:off x="2883397" y="3744523"/>
            <a:ext cx="6370322" cy="791766"/>
            <a:chOff x="1359397" y="3690021"/>
            <a:chExt cx="6370322" cy="791766"/>
          </a:xfrm>
        </p:grpSpPr>
        <p:grpSp>
          <p:nvGrpSpPr>
            <p:cNvPr id="5" name="Group 4"/>
            <p:cNvGrpSpPr/>
            <p:nvPr/>
          </p:nvGrpSpPr>
          <p:grpSpPr>
            <a:xfrm>
              <a:off x="1359397" y="3694232"/>
              <a:ext cx="1156670" cy="787555"/>
              <a:chOff x="1005306" y="3694232"/>
              <a:chExt cx="1156670" cy="787555"/>
            </a:xfrm>
          </p:grpSpPr>
          <p:pic>
            <p:nvPicPr>
              <p:cNvPr id="200" name="Picture 199"/>
              <p:cNvPicPr>
                <a:picLocks noChangeAspect="1"/>
              </p:cNvPicPr>
              <p:nvPr/>
            </p:nvPicPr>
            <p:blipFill rotWithShape="1">
              <a:blip r:embed="rId5">
                <a:extLst>
                  <a:ext uri="{28A0092B-C50C-407E-A947-70E740481C1C}">
                    <a14:useLocalDpi xmlns:a14="http://schemas.microsoft.com/office/drawing/2010/main" val="0"/>
                  </a:ext>
                </a:extLst>
              </a:blip>
              <a:srcRect b="17496"/>
              <a:stretch/>
            </p:blipFill>
            <p:spPr>
              <a:xfrm>
                <a:off x="1169114" y="3694232"/>
                <a:ext cx="829054" cy="628838"/>
              </a:xfrm>
              <a:prstGeom prst="rect">
                <a:avLst/>
              </a:prstGeom>
            </p:spPr>
          </p:pic>
          <p:sp>
            <p:nvSpPr>
              <p:cNvPr id="2" name="TextBox 1"/>
              <p:cNvSpPr txBox="1"/>
              <p:nvPr/>
            </p:nvSpPr>
            <p:spPr>
              <a:xfrm>
                <a:off x="1005306" y="4266343"/>
                <a:ext cx="1156670" cy="215444"/>
              </a:xfrm>
              <a:prstGeom prst="rect">
                <a:avLst/>
              </a:prstGeom>
              <a:noFill/>
            </p:spPr>
            <p:txBody>
              <a:bodyPr wrap="square" rtlCol="0" anchor="ctr">
                <a:spAutoFit/>
              </a:bodyPr>
              <a:lstStyle/>
              <a:p>
                <a:pPr algn="ctr"/>
                <a:r>
                  <a:rPr lang="en-US" sz="800" dirty="0">
                    <a:solidFill>
                      <a:schemeClr val="bg1"/>
                    </a:solidFill>
                    <a:latin typeface="Arial" panose="020B0604020202020204" pitchFamily="34" charset="0"/>
                    <a:cs typeface="Arial" panose="020B0604020202020204" pitchFamily="34" charset="0"/>
                  </a:rPr>
                  <a:t>Root of Trust</a:t>
                </a:r>
              </a:p>
            </p:txBody>
          </p:sp>
        </p:grpSp>
        <p:grpSp>
          <p:nvGrpSpPr>
            <p:cNvPr id="6" name="Group 5"/>
            <p:cNvGrpSpPr/>
            <p:nvPr/>
          </p:nvGrpSpPr>
          <p:grpSpPr>
            <a:xfrm>
              <a:off x="6573049" y="3690022"/>
              <a:ext cx="1156670" cy="791765"/>
              <a:chOff x="1943955" y="3690022"/>
              <a:chExt cx="1156670" cy="791765"/>
            </a:xfrm>
          </p:grpSpPr>
          <p:pic>
            <p:nvPicPr>
              <p:cNvPr id="196" name="Picture 195"/>
              <p:cNvPicPr>
                <a:picLocks noChangeAspect="1"/>
              </p:cNvPicPr>
              <p:nvPr/>
            </p:nvPicPr>
            <p:blipFill rotWithShape="1">
              <a:blip r:embed="rId6">
                <a:extLst>
                  <a:ext uri="{28A0092B-C50C-407E-A947-70E740481C1C}">
                    <a14:useLocalDpi xmlns:a14="http://schemas.microsoft.com/office/drawing/2010/main" val="0"/>
                  </a:ext>
                </a:extLst>
              </a:blip>
              <a:srcRect b="16944"/>
              <a:stretch/>
            </p:blipFill>
            <p:spPr>
              <a:xfrm>
                <a:off x="2107763" y="3690022"/>
                <a:ext cx="829054" cy="633048"/>
              </a:xfrm>
              <a:prstGeom prst="rect">
                <a:avLst/>
              </a:prstGeom>
            </p:spPr>
          </p:pic>
          <p:sp>
            <p:nvSpPr>
              <p:cNvPr id="80" name="TextBox 79"/>
              <p:cNvSpPr txBox="1"/>
              <p:nvPr/>
            </p:nvSpPr>
            <p:spPr>
              <a:xfrm>
                <a:off x="1943955" y="4266343"/>
                <a:ext cx="1156670" cy="215444"/>
              </a:xfrm>
              <a:prstGeom prst="rect">
                <a:avLst/>
              </a:prstGeom>
              <a:noFill/>
            </p:spPr>
            <p:txBody>
              <a:bodyPr wrap="square" rtlCol="0" anchor="ctr">
                <a:spAutoFit/>
              </a:bodyPr>
              <a:lstStyle/>
              <a:p>
                <a:pPr algn="ctr"/>
                <a:r>
                  <a:rPr lang="en-US" sz="800" dirty="0">
                    <a:solidFill>
                      <a:schemeClr val="bg1"/>
                    </a:solidFill>
                    <a:latin typeface="Arial" panose="020B0604020202020204" pitchFamily="34" charset="0"/>
                    <a:cs typeface="Arial" panose="020B0604020202020204" pitchFamily="34" charset="0"/>
                  </a:rPr>
                  <a:t>Blockchain</a:t>
                </a:r>
              </a:p>
            </p:txBody>
          </p:sp>
        </p:grpSp>
        <p:grpSp>
          <p:nvGrpSpPr>
            <p:cNvPr id="7" name="Group 6"/>
            <p:cNvGrpSpPr/>
            <p:nvPr/>
          </p:nvGrpSpPr>
          <p:grpSpPr>
            <a:xfrm>
              <a:off x="2662810" y="3691240"/>
              <a:ext cx="1156670" cy="790547"/>
              <a:chOff x="2759223" y="3691240"/>
              <a:chExt cx="1156670" cy="790547"/>
            </a:xfrm>
          </p:grpSpPr>
          <p:pic>
            <p:nvPicPr>
              <p:cNvPr id="204" name="Picture 203"/>
              <p:cNvPicPr>
                <a:picLocks noChangeAspect="1"/>
              </p:cNvPicPr>
              <p:nvPr/>
            </p:nvPicPr>
            <p:blipFill rotWithShape="1">
              <a:blip r:embed="rId7">
                <a:extLst>
                  <a:ext uri="{28A0092B-C50C-407E-A947-70E740481C1C}">
                    <a14:useLocalDpi xmlns:a14="http://schemas.microsoft.com/office/drawing/2010/main" val="0"/>
                  </a:ext>
                </a:extLst>
              </a:blip>
              <a:srcRect b="17104"/>
              <a:stretch/>
            </p:blipFill>
            <p:spPr>
              <a:xfrm>
                <a:off x="2923031" y="3691240"/>
                <a:ext cx="829054" cy="631830"/>
              </a:xfrm>
              <a:prstGeom prst="rect">
                <a:avLst/>
              </a:prstGeom>
            </p:spPr>
          </p:pic>
          <p:sp>
            <p:nvSpPr>
              <p:cNvPr id="81" name="TextBox 80"/>
              <p:cNvSpPr txBox="1"/>
              <p:nvPr/>
            </p:nvSpPr>
            <p:spPr>
              <a:xfrm>
                <a:off x="2759223" y="4266343"/>
                <a:ext cx="1156670" cy="215444"/>
              </a:xfrm>
              <a:prstGeom prst="rect">
                <a:avLst/>
              </a:prstGeom>
              <a:noFill/>
            </p:spPr>
            <p:txBody>
              <a:bodyPr wrap="square" rtlCol="0" anchor="ctr">
                <a:spAutoFit/>
              </a:bodyPr>
              <a:lstStyle/>
              <a:p>
                <a:pPr algn="ctr"/>
                <a:r>
                  <a:rPr lang="en-US" sz="800" dirty="0">
                    <a:solidFill>
                      <a:schemeClr val="bg1"/>
                    </a:solidFill>
                    <a:latin typeface="Arial" panose="020B0604020202020204" pitchFamily="34" charset="0"/>
                    <a:cs typeface="Arial" panose="020B0604020202020204" pitchFamily="34" charset="0"/>
                  </a:rPr>
                  <a:t>Secure Identity</a:t>
                </a:r>
              </a:p>
            </p:txBody>
          </p:sp>
        </p:grpSp>
        <p:grpSp>
          <p:nvGrpSpPr>
            <p:cNvPr id="9" name="Group 8"/>
            <p:cNvGrpSpPr/>
            <p:nvPr/>
          </p:nvGrpSpPr>
          <p:grpSpPr>
            <a:xfrm>
              <a:off x="3966223" y="3697032"/>
              <a:ext cx="1156670" cy="784755"/>
              <a:chOff x="3638903" y="3697032"/>
              <a:chExt cx="1156670" cy="784755"/>
            </a:xfrm>
          </p:grpSpPr>
          <p:pic>
            <p:nvPicPr>
              <p:cNvPr id="202" name="Picture 201"/>
              <p:cNvPicPr>
                <a:picLocks noChangeAspect="1"/>
              </p:cNvPicPr>
              <p:nvPr/>
            </p:nvPicPr>
            <p:blipFill rotWithShape="1">
              <a:blip r:embed="rId8">
                <a:extLst>
                  <a:ext uri="{28A0092B-C50C-407E-A947-70E740481C1C}">
                    <a14:useLocalDpi xmlns:a14="http://schemas.microsoft.com/office/drawing/2010/main" val="0"/>
                  </a:ext>
                </a:extLst>
              </a:blip>
              <a:srcRect b="18211"/>
              <a:stretch/>
            </p:blipFill>
            <p:spPr>
              <a:xfrm>
                <a:off x="3802711" y="3697032"/>
                <a:ext cx="829054" cy="626037"/>
              </a:xfrm>
              <a:prstGeom prst="rect">
                <a:avLst/>
              </a:prstGeom>
            </p:spPr>
          </p:pic>
          <p:sp>
            <p:nvSpPr>
              <p:cNvPr id="83" name="TextBox 82"/>
              <p:cNvSpPr txBox="1"/>
              <p:nvPr/>
            </p:nvSpPr>
            <p:spPr>
              <a:xfrm>
                <a:off x="3638903" y="4266343"/>
                <a:ext cx="1156670" cy="215444"/>
              </a:xfrm>
              <a:prstGeom prst="rect">
                <a:avLst/>
              </a:prstGeom>
              <a:noFill/>
            </p:spPr>
            <p:txBody>
              <a:bodyPr wrap="square" rtlCol="0" anchor="ctr">
                <a:spAutoFit/>
              </a:bodyPr>
              <a:lstStyle/>
              <a:p>
                <a:pPr algn="ctr"/>
                <a:r>
                  <a:rPr lang="en-US" sz="800">
                    <a:solidFill>
                      <a:schemeClr val="bg1"/>
                    </a:solidFill>
                    <a:latin typeface="Arial" panose="020B0604020202020204" pitchFamily="34" charset="0"/>
                    <a:cs typeface="Arial" panose="020B0604020202020204" pitchFamily="34" charset="0"/>
                  </a:rPr>
                  <a:t>Secure </a:t>
                </a:r>
                <a:r>
                  <a:rPr lang="en-US" sz="800" dirty="0" err="1">
                    <a:solidFill>
                      <a:schemeClr val="bg1"/>
                    </a:solidFill>
                    <a:latin typeface="Arial" panose="020B0604020202020204" pitchFamily="34" charset="0"/>
                    <a:cs typeface="Arial" panose="020B0604020202020204" pitchFamily="34" charset="0"/>
                  </a:rPr>
                  <a:t>IoT</a:t>
                </a:r>
                <a:endParaRPr lang="en-US" sz="800" dirty="0">
                  <a:solidFill>
                    <a:schemeClr val="bg1"/>
                  </a:solidFill>
                  <a:latin typeface="Arial" panose="020B0604020202020204" pitchFamily="34" charset="0"/>
                  <a:cs typeface="Arial" panose="020B0604020202020204" pitchFamily="34" charset="0"/>
                </a:endParaRPr>
              </a:p>
            </p:txBody>
          </p:sp>
        </p:grpSp>
        <p:grpSp>
          <p:nvGrpSpPr>
            <p:cNvPr id="10" name="Group 9"/>
            <p:cNvGrpSpPr/>
            <p:nvPr/>
          </p:nvGrpSpPr>
          <p:grpSpPr>
            <a:xfrm>
              <a:off x="5269636" y="3690021"/>
              <a:ext cx="1156670" cy="791766"/>
              <a:chOff x="4388769" y="3690021"/>
              <a:chExt cx="1156670" cy="791766"/>
            </a:xfrm>
          </p:grpSpPr>
          <p:pic>
            <p:nvPicPr>
              <p:cNvPr id="194" name="Picture 193"/>
              <p:cNvPicPr>
                <a:picLocks noChangeAspect="1"/>
              </p:cNvPicPr>
              <p:nvPr/>
            </p:nvPicPr>
            <p:blipFill rotWithShape="1">
              <a:blip r:embed="rId9">
                <a:extLst>
                  <a:ext uri="{28A0092B-C50C-407E-A947-70E740481C1C}">
                    <a14:useLocalDpi xmlns:a14="http://schemas.microsoft.com/office/drawing/2010/main" val="0"/>
                  </a:ext>
                </a:extLst>
              </a:blip>
              <a:srcRect b="19333"/>
              <a:stretch/>
            </p:blipFill>
            <p:spPr>
              <a:xfrm>
                <a:off x="4552577" y="3690021"/>
                <a:ext cx="829054" cy="614845"/>
              </a:xfrm>
              <a:prstGeom prst="rect">
                <a:avLst/>
              </a:prstGeom>
            </p:spPr>
          </p:pic>
          <p:sp>
            <p:nvSpPr>
              <p:cNvPr id="84" name="TextBox 83"/>
              <p:cNvSpPr txBox="1"/>
              <p:nvPr/>
            </p:nvSpPr>
            <p:spPr>
              <a:xfrm>
                <a:off x="4388769" y="4266343"/>
                <a:ext cx="1156670" cy="215444"/>
              </a:xfrm>
              <a:prstGeom prst="rect">
                <a:avLst/>
              </a:prstGeom>
              <a:noFill/>
            </p:spPr>
            <p:txBody>
              <a:bodyPr wrap="square" rtlCol="0" anchor="ctr">
                <a:spAutoFit/>
              </a:bodyPr>
              <a:lstStyle/>
              <a:p>
                <a:pPr algn="ctr"/>
                <a:r>
                  <a:rPr lang="en-US" sz="800" dirty="0">
                    <a:solidFill>
                      <a:schemeClr val="bg1"/>
                    </a:solidFill>
                    <a:latin typeface="Arial" panose="020B0604020202020204" pitchFamily="34" charset="0"/>
                    <a:cs typeface="Arial" panose="020B0604020202020204" pitchFamily="34" charset="0"/>
                  </a:rPr>
                  <a:t>Artificial Intelligence</a:t>
                </a:r>
              </a:p>
            </p:txBody>
          </p:sp>
        </p:grpSp>
      </p:grpSp>
      <p:sp>
        <p:nvSpPr>
          <p:cNvPr id="4" name="TextBox 3"/>
          <p:cNvSpPr txBox="1"/>
          <p:nvPr/>
        </p:nvSpPr>
        <p:spPr>
          <a:xfrm>
            <a:off x="2736582" y="2220846"/>
            <a:ext cx="6591163" cy="400110"/>
          </a:xfrm>
          <a:prstGeom prst="rect">
            <a:avLst/>
          </a:prstGeom>
          <a:noFill/>
        </p:spPr>
        <p:txBody>
          <a:bodyPr wrap="none" rtlCol="0">
            <a:spAutoFit/>
          </a:bodyPr>
          <a:lstStyle/>
          <a:p>
            <a:r>
              <a:rPr lang="en-US" sz="2000" b="1" dirty="0">
                <a:solidFill>
                  <a:schemeClr val="bg1"/>
                </a:solidFill>
              </a:rPr>
              <a:t>Future Technology Workshop for WMO Information Systems</a:t>
            </a:r>
          </a:p>
        </p:txBody>
      </p:sp>
    </p:spTree>
    <p:extLst>
      <p:ext uri="{BB962C8B-B14F-4D97-AF65-F5344CB8AC3E}">
        <p14:creationId xmlns:p14="http://schemas.microsoft.com/office/powerpoint/2010/main" val="12213538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25B30DF-E8B6-464D-95D7-D11440EFA37D}"/>
              </a:ext>
            </a:extLst>
          </p:cNvPr>
          <p:cNvSpPr/>
          <p:nvPr/>
        </p:nvSpPr>
        <p:spPr>
          <a:xfrm>
            <a:off x="4005618" y="1014425"/>
            <a:ext cx="8186381" cy="33278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 xmlns:a16="http://schemas.microsoft.com/office/drawing/2014/main" id="{2359B0B7-3935-4518-85EE-AE15665259CB}"/>
              </a:ext>
            </a:extLst>
          </p:cNvPr>
          <p:cNvSpPr>
            <a:spLocks noGrp="1"/>
          </p:cNvSpPr>
          <p:nvPr>
            <p:ph type="title"/>
          </p:nvPr>
        </p:nvSpPr>
        <p:spPr/>
        <p:txBody>
          <a:bodyPr>
            <a:normAutofit/>
          </a:bodyPr>
          <a:lstStyle/>
          <a:p>
            <a:r>
              <a:rPr lang="en-US" sz="1800" dirty="0"/>
              <a:t>Company snapshot</a:t>
            </a:r>
          </a:p>
        </p:txBody>
      </p:sp>
      <p:sp>
        <p:nvSpPr>
          <p:cNvPr id="3" name="Slide Number Placeholder 2">
            <a:extLst>
              <a:ext uri="{FF2B5EF4-FFF2-40B4-BE49-F238E27FC236}">
                <a16:creationId xmlns="" xmlns:a16="http://schemas.microsoft.com/office/drawing/2014/main" id="{921E107F-B7B3-4BBE-8DD2-CBBBFFEA8D6C}"/>
              </a:ext>
            </a:extLst>
          </p:cNvPr>
          <p:cNvSpPr>
            <a:spLocks noGrp="1"/>
          </p:cNvSpPr>
          <p:nvPr>
            <p:ph type="sldNum" sz="quarter" idx="4"/>
          </p:nvPr>
        </p:nvSpPr>
        <p:spPr/>
        <p:txBody>
          <a:bodyPr/>
          <a:lstStyle/>
          <a:p>
            <a:fld id="{76B01178-3A51-4FBE-A41C-D89FC6BEBC7B}" type="slidenum">
              <a:rPr lang="en-US" smtClean="0">
                <a:solidFill>
                  <a:srgbClr val="000000">
                    <a:tint val="75000"/>
                  </a:srgbClr>
                </a:solidFill>
              </a:rPr>
              <a:pPr/>
              <a:t>1</a:t>
            </a:fld>
            <a:endParaRPr lang="en-US" dirty="0">
              <a:solidFill>
                <a:srgbClr val="000000">
                  <a:tint val="75000"/>
                </a:srgbClr>
              </a:solidFill>
            </a:endParaRPr>
          </a:p>
        </p:txBody>
      </p:sp>
      <p:pic>
        <p:nvPicPr>
          <p:cNvPr id="5" name="Picture 4">
            <a:extLst>
              <a:ext uri="{FF2B5EF4-FFF2-40B4-BE49-F238E27FC236}">
                <a16:creationId xmlns="" xmlns:a16="http://schemas.microsoft.com/office/drawing/2014/main" id="{D11B9114-275C-4976-8D05-48E34E365E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014425"/>
            <a:ext cx="4991708" cy="3327805"/>
          </a:xfrm>
          <a:prstGeom prst="rect">
            <a:avLst/>
          </a:prstGeom>
        </p:spPr>
      </p:pic>
      <p:sp>
        <p:nvSpPr>
          <p:cNvPr id="8" name="TextBox 7">
            <a:extLst>
              <a:ext uri="{FF2B5EF4-FFF2-40B4-BE49-F238E27FC236}">
                <a16:creationId xmlns="" xmlns:a16="http://schemas.microsoft.com/office/drawing/2014/main" id="{61D29D9E-6099-4C89-8588-D6347F154702}"/>
              </a:ext>
            </a:extLst>
          </p:cNvPr>
          <p:cNvSpPr txBox="1"/>
          <p:nvPr/>
        </p:nvSpPr>
        <p:spPr>
          <a:xfrm>
            <a:off x="7200288" y="4820673"/>
            <a:ext cx="2807572" cy="1569660"/>
          </a:xfrm>
          <a:prstGeom prst="rect">
            <a:avLst/>
          </a:prstGeom>
          <a:noFill/>
        </p:spPr>
        <p:txBody>
          <a:bodyPr wrap="square" rtlCol="0">
            <a:spAutoFit/>
          </a:bodyPr>
          <a:lstStyle/>
          <a:p>
            <a:r>
              <a:rPr lang="en-US" sz="1200" b="1" dirty="0">
                <a:solidFill>
                  <a:srgbClr val="ED1A20"/>
                </a:solidFill>
                <a:latin typeface="Calibri" panose="020F0502020204030204" pitchFamily="34" charset="0"/>
                <a:cs typeface="Calibri" panose="020F0502020204030204" pitchFamily="34" charset="0"/>
              </a:rPr>
              <a:t>Markets Served	</a:t>
            </a:r>
          </a:p>
          <a:p>
            <a:endParaRPr lang="en-US" sz="1200" b="1" dirty="0">
              <a:solidFill>
                <a:srgbClr val="ED1A20"/>
              </a:solidFill>
              <a:latin typeface="Calibri" panose="020F0502020204030204" pitchFamily="34" charset="0"/>
              <a:cs typeface="Calibri" panose="020F0502020204030204" pitchFamily="34" charset="0"/>
            </a:endParaRPr>
          </a:p>
          <a:p>
            <a:r>
              <a:rPr lang="en-US" sz="1200" dirty="0">
                <a:solidFill>
                  <a:srgbClr val="ED1A20"/>
                </a:solidFill>
                <a:latin typeface="Calibri" panose="020F0502020204030204" pitchFamily="34" charset="0"/>
                <a:cs typeface="Calibri" panose="020F0502020204030204" pitchFamily="34" charset="0"/>
              </a:rPr>
              <a:t>Trust Services - </a:t>
            </a:r>
            <a:r>
              <a:rPr lang="en-US" sz="1200" dirty="0" err="1">
                <a:solidFill>
                  <a:srgbClr val="ED1A20"/>
                </a:solidFill>
                <a:latin typeface="Calibri" panose="020F0502020204030204" pitchFamily="34" charset="0"/>
                <a:cs typeface="Calibri" panose="020F0502020204030204" pitchFamily="34" charset="0"/>
              </a:rPr>
              <a:t>mPKI</a:t>
            </a:r>
            <a:r>
              <a:rPr lang="en-US" sz="1200" dirty="0">
                <a:solidFill>
                  <a:srgbClr val="ED1A20"/>
                </a:solidFill>
                <a:latin typeface="Calibri" panose="020F0502020204030204" pitchFamily="34" charset="0"/>
                <a:cs typeface="Calibri" panose="020F0502020204030204" pitchFamily="34" charset="0"/>
              </a:rPr>
              <a:t>, </a:t>
            </a:r>
            <a:r>
              <a:rPr lang="en-US" sz="1200" dirty="0" err="1">
                <a:solidFill>
                  <a:srgbClr val="ED1A20"/>
                </a:solidFill>
                <a:latin typeface="Calibri" panose="020F0502020204030204" pitchFamily="34" charset="0"/>
                <a:cs typeface="Calibri" panose="020F0502020204030204" pitchFamily="34" charset="0"/>
              </a:rPr>
              <a:t>eID</a:t>
            </a:r>
            <a:r>
              <a:rPr lang="en-US" sz="1200" dirty="0">
                <a:solidFill>
                  <a:srgbClr val="ED1A20"/>
                </a:solidFill>
                <a:latin typeface="Calibri" panose="020F0502020204030204" pitchFamily="34" charset="0"/>
                <a:cs typeface="Calibri" panose="020F0502020204030204" pitchFamily="34" charset="0"/>
              </a:rPr>
              <a:t>, e-Signatures</a:t>
            </a:r>
          </a:p>
          <a:p>
            <a:r>
              <a:rPr lang="en-US" sz="1200" dirty="0">
                <a:solidFill>
                  <a:srgbClr val="ED1A20"/>
                </a:solidFill>
                <a:latin typeface="Calibri" panose="020F0502020204030204" pitchFamily="34" charset="0"/>
                <a:cs typeface="Calibri" panose="020F0502020204030204" pitchFamily="34" charset="0"/>
              </a:rPr>
              <a:t>Brand Protection / Anti-Counterfeiting</a:t>
            </a:r>
          </a:p>
          <a:p>
            <a:r>
              <a:rPr lang="en-US" sz="1200" dirty="0">
                <a:solidFill>
                  <a:srgbClr val="ED1A20"/>
                </a:solidFill>
                <a:latin typeface="Calibri" panose="020F0502020204030204" pitchFamily="34" charset="0"/>
                <a:cs typeface="Calibri" panose="020F0502020204030204" pitchFamily="34" charset="0"/>
              </a:rPr>
              <a:t>Secure IoT</a:t>
            </a:r>
          </a:p>
          <a:p>
            <a:r>
              <a:rPr lang="en-US" sz="1200" dirty="0">
                <a:solidFill>
                  <a:srgbClr val="ED1A20"/>
                </a:solidFill>
                <a:latin typeface="Calibri" panose="020F0502020204030204" pitchFamily="34" charset="0"/>
                <a:cs typeface="Calibri" panose="020F0502020204030204" pitchFamily="34" charset="0"/>
              </a:rPr>
              <a:t>Root of Trust</a:t>
            </a:r>
          </a:p>
          <a:p>
            <a:r>
              <a:rPr lang="en-US" sz="1200" dirty="0">
                <a:solidFill>
                  <a:srgbClr val="ED1A20"/>
                </a:solidFill>
                <a:latin typeface="Calibri" panose="020F0502020204030204" pitchFamily="34" charset="0"/>
                <a:cs typeface="Calibri" panose="020F0502020204030204" pitchFamily="34" charset="0"/>
              </a:rPr>
              <a:t>Blockchain</a:t>
            </a:r>
          </a:p>
          <a:p>
            <a:r>
              <a:rPr lang="en-US" sz="1200" dirty="0">
                <a:solidFill>
                  <a:srgbClr val="ED1A20"/>
                </a:solidFill>
                <a:latin typeface="Calibri" panose="020F0502020204030204" pitchFamily="34" charset="0"/>
                <a:cs typeface="Calibri" panose="020F0502020204030204" pitchFamily="34" charset="0"/>
              </a:rPr>
              <a:t>Artificial Intelligence</a:t>
            </a:r>
          </a:p>
        </p:txBody>
      </p:sp>
      <p:sp>
        <p:nvSpPr>
          <p:cNvPr id="9" name="TextBox 8">
            <a:extLst>
              <a:ext uri="{FF2B5EF4-FFF2-40B4-BE49-F238E27FC236}">
                <a16:creationId xmlns="" xmlns:a16="http://schemas.microsoft.com/office/drawing/2014/main" id="{1071A71F-4DE8-42EA-8756-7BE24A613A39}"/>
              </a:ext>
            </a:extLst>
          </p:cNvPr>
          <p:cNvSpPr txBox="1"/>
          <p:nvPr/>
        </p:nvSpPr>
        <p:spPr>
          <a:xfrm>
            <a:off x="7200288" y="2598003"/>
            <a:ext cx="4332029" cy="830997"/>
          </a:xfrm>
          <a:prstGeom prst="rect">
            <a:avLst/>
          </a:prstGeom>
          <a:noFill/>
        </p:spPr>
        <p:txBody>
          <a:bodyPr wrap="square" rtlCol="0">
            <a:spAutoFit/>
          </a:bodyPr>
          <a:lstStyle/>
          <a:p>
            <a:r>
              <a:rPr lang="en-US" sz="1200" b="1" dirty="0">
                <a:solidFill>
                  <a:srgbClr val="ED1A20"/>
                </a:solidFill>
                <a:latin typeface="Calibri" panose="020F0502020204030204" pitchFamily="34" charset="0"/>
                <a:cs typeface="Calibri" panose="020F0502020204030204" pitchFamily="34" charset="0"/>
              </a:rPr>
              <a:t>Founded</a:t>
            </a:r>
            <a:r>
              <a:rPr lang="en-US" sz="1200" dirty="0">
                <a:solidFill>
                  <a:srgbClr val="ED1A20"/>
                </a:solidFill>
                <a:latin typeface="Calibri" panose="020F0502020204030204" pitchFamily="34" charset="0"/>
                <a:cs typeface="Calibri" panose="020F0502020204030204" pitchFamily="34" charset="0"/>
              </a:rPr>
              <a:t>		1999</a:t>
            </a:r>
          </a:p>
          <a:p>
            <a:r>
              <a:rPr lang="en-US" sz="1200" b="1" dirty="0">
                <a:solidFill>
                  <a:srgbClr val="ED1A20"/>
                </a:solidFill>
                <a:latin typeface="Calibri" panose="020F0502020204030204" pitchFamily="34" charset="0"/>
                <a:cs typeface="Calibri" panose="020F0502020204030204" pitchFamily="34" charset="0"/>
              </a:rPr>
              <a:t>Employees</a:t>
            </a:r>
            <a:r>
              <a:rPr lang="en-US" sz="1200" dirty="0">
                <a:solidFill>
                  <a:srgbClr val="ED1A20"/>
                </a:solidFill>
                <a:latin typeface="Calibri" panose="020F0502020204030204" pitchFamily="34" charset="0"/>
                <a:cs typeface="Calibri" panose="020F0502020204030204" pitchFamily="34" charset="0"/>
              </a:rPr>
              <a:t>		165 worldwide</a:t>
            </a:r>
          </a:p>
          <a:p>
            <a:r>
              <a:rPr lang="en-US" sz="1200" b="1" dirty="0">
                <a:solidFill>
                  <a:srgbClr val="ED1A20"/>
                </a:solidFill>
                <a:latin typeface="Calibri" panose="020F0502020204030204" pitchFamily="34" charset="0"/>
                <a:cs typeface="Calibri" panose="020F0502020204030204" pitchFamily="34" charset="0"/>
              </a:rPr>
              <a:t>Headquarters		</a:t>
            </a:r>
            <a:r>
              <a:rPr lang="en-US" sz="1200" dirty="0">
                <a:solidFill>
                  <a:srgbClr val="ED1A20"/>
                </a:solidFill>
                <a:latin typeface="Calibri" panose="020F0502020204030204" pitchFamily="34" charset="0"/>
                <a:cs typeface="Calibri" panose="020F0502020204030204" pitchFamily="34" charset="0"/>
              </a:rPr>
              <a:t>Geneva, Switzerland</a:t>
            </a:r>
          </a:p>
          <a:p>
            <a:r>
              <a:rPr lang="en-US" sz="1200" b="1" dirty="0">
                <a:solidFill>
                  <a:srgbClr val="ED1A20"/>
                </a:solidFill>
                <a:latin typeface="Calibri" panose="020F0502020204030204" pitchFamily="34" charset="0"/>
                <a:cs typeface="Calibri" panose="020F0502020204030204" pitchFamily="34" charset="0"/>
              </a:rPr>
              <a:t>Stock Exchange*</a:t>
            </a:r>
            <a:r>
              <a:rPr lang="en-US" sz="1200" dirty="0">
                <a:solidFill>
                  <a:srgbClr val="ED1A20"/>
                </a:solidFill>
                <a:latin typeface="Calibri" panose="020F0502020204030204" pitchFamily="34" charset="0"/>
                <a:cs typeface="Calibri" panose="020F0502020204030204" pitchFamily="34" charset="0"/>
              </a:rPr>
              <a:t>	SIX Swiss (SWX: WIHN)</a:t>
            </a:r>
          </a:p>
        </p:txBody>
      </p:sp>
      <p:cxnSp>
        <p:nvCxnSpPr>
          <p:cNvPr id="10" name="Straight Connector 9">
            <a:extLst>
              <a:ext uri="{FF2B5EF4-FFF2-40B4-BE49-F238E27FC236}">
                <a16:creationId xmlns="" xmlns:a16="http://schemas.microsoft.com/office/drawing/2014/main" id="{02FA9BBB-7942-48CE-AF32-EF022C8229A5}"/>
              </a:ext>
            </a:extLst>
          </p:cNvPr>
          <p:cNvCxnSpPr>
            <a:cxnSpLocks/>
          </p:cNvCxnSpPr>
          <p:nvPr/>
        </p:nvCxnSpPr>
        <p:spPr>
          <a:xfrm>
            <a:off x="6171290" y="4820680"/>
            <a:ext cx="0" cy="1682029"/>
          </a:xfrm>
          <a:prstGeom prst="line">
            <a:avLst/>
          </a:prstGeom>
          <a:ln w="9525">
            <a:solidFill>
              <a:srgbClr val="ED1A20"/>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 xmlns:a16="http://schemas.microsoft.com/office/drawing/2014/main" id="{74916CAE-5D3A-471F-8FE3-E1D315DC763F}"/>
              </a:ext>
            </a:extLst>
          </p:cNvPr>
          <p:cNvSpPr/>
          <p:nvPr/>
        </p:nvSpPr>
        <p:spPr>
          <a:xfrm>
            <a:off x="5816545" y="1586840"/>
            <a:ext cx="5572511" cy="523220"/>
          </a:xfrm>
          <a:prstGeom prst="rect">
            <a:avLst/>
          </a:prstGeom>
        </p:spPr>
        <p:txBody>
          <a:bodyPr wrap="square">
            <a:spAutoFit/>
          </a:bodyPr>
          <a:lstStyle/>
          <a:p>
            <a:pPr algn="ctr"/>
            <a:r>
              <a:rPr lang="en-US" sz="1400" b="1" dirty="0">
                <a:solidFill>
                  <a:srgbClr val="ED1A20"/>
                </a:solidFill>
                <a:latin typeface="Calibri" panose="020F0502020204030204" pitchFamily="34" charset="0"/>
                <a:cs typeface="Calibri" panose="020F0502020204030204" pitchFamily="34" charset="0"/>
              </a:rPr>
              <a:t>WISeKey is a global leader in the delivery of integrated security products for the Internet of Things (“IoT”) and digital identity ecosystems </a:t>
            </a:r>
          </a:p>
        </p:txBody>
      </p:sp>
      <p:sp>
        <p:nvSpPr>
          <p:cNvPr id="15" name="Rectangle 14">
            <a:extLst>
              <a:ext uri="{FF2B5EF4-FFF2-40B4-BE49-F238E27FC236}">
                <a16:creationId xmlns="" xmlns:a16="http://schemas.microsoft.com/office/drawing/2014/main" id="{C2D6CE7C-6BB3-4748-A4E4-FC98A32D9DA2}"/>
              </a:ext>
            </a:extLst>
          </p:cNvPr>
          <p:cNvSpPr/>
          <p:nvPr/>
        </p:nvSpPr>
        <p:spPr>
          <a:xfrm>
            <a:off x="10623974" y="4378899"/>
            <a:ext cx="1579870" cy="215444"/>
          </a:xfrm>
          <a:prstGeom prst="rect">
            <a:avLst/>
          </a:prstGeom>
        </p:spPr>
        <p:txBody>
          <a:bodyPr wrap="square">
            <a:spAutoFit/>
          </a:bodyPr>
          <a:lstStyle/>
          <a:p>
            <a:pPr>
              <a:spcBef>
                <a:spcPts val="1200"/>
              </a:spcBef>
              <a:spcAft>
                <a:spcPts val="1200"/>
              </a:spcAft>
            </a:pPr>
            <a:r>
              <a:rPr lang="en-US" sz="800" dirty="0">
                <a:solidFill>
                  <a:schemeClr val="bg1">
                    <a:lumMod val="65000"/>
                  </a:schemeClr>
                </a:solidFill>
                <a:latin typeface="Calibri" panose="020F0502020204030204" pitchFamily="34" charset="0"/>
                <a:cs typeface="Calibri" panose="020F0502020204030204" pitchFamily="34" charset="0"/>
              </a:rPr>
              <a:t>*Announced ADR listing in U.S.</a:t>
            </a:r>
          </a:p>
        </p:txBody>
      </p:sp>
      <p:sp>
        <p:nvSpPr>
          <p:cNvPr id="16" name="TextBox 15">
            <a:extLst>
              <a:ext uri="{FF2B5EF4-FFF2-40B4-BE49-F238E27FC236}">
                <a16:creationId xmlns="" xmlns:a16="http://schemas.microsoft.com/office/drawing/2014/main" id="{D1292044-CE85-46EA-8D09-89DE2AB6909A}"/>
              </a:ext>
            </a:extLst>
          </p:cNvPr>
          <p:cNvSpPr txBox="1"/>
          <p:nvPr/>
        </p:nvSpPr>
        <p:spPr>
          <a:xfrm>
            <a:off x="984192" y="4820673"/>
            <a:ext cx="4461260" cy="1015663"/>
          </a:xfrm>
          <a:prstGeom prst="rect">
            <a:avLst/>
          </a:prstGeom>
          <a:noFill/>
        </p:spPr>
        <p:txBody>
          <a:bodyPr wrap="square" rtlCol="0">
            <a:spAutoFit/>
          </a:bodyPr>
          <a:lstStyle/>
          <a:p>
            <a:pPr algn="just"/>
            <a:r>
              <a:rPr lang="en-US" sz="1200" b="1" dirty="0">
                <a:solidFill>
                  <a:srgbClr val="ED1A20"/>
                </a:solidFill>
                <a:latin typeface="Calibri" panose="020F0502020204030204" pitchFamily="34" charset="0"/>
                <a:cs typeface="Calibri" panose="020F0502020204030204" pitchFamily="34" charset="0"/>
              </a:rPr>
              <a:t>Core Expertise	</a:t>
            </a:r>
          </a:p>
          <a:p>
            <a:pPr algn="just"/>
            <a:endParaRPr lang="en-US" sz="1200" b="1" dirty="0">
              <a:solidFill>
                <a:srgbClr val="ED1A20"/>
              </a:solidFill>
              <a:latin typeface="Calibri" panose="020F0502020204030204" pitchFamily="34" charset="0"/>
              <a:cs typeface="Calibri" panose="020F0502020204030204" pitchFamily="34" charset="0"/>
            </a:endParaRPr>
          </a:p>
          <a:p>
            <a:pPr algn="just"/>
            <a:r>
              <a:rPr lang="en-US" sz="1200" dirty="0">
                <a:solidFill>
                  <a:srgbClr val="ED1A20"/>
                </a:solidFill>
                <a:latin typeface="Calibri" panose="020F0502020204030204" pitchFamily="34" charset="0"/>
                <a:cs typeface="Calibri" panose="020F0502020204030204" pitchFamily="34" charset="0"/>
              </a:rPr>
              <a:t>Over two decades of experience developing innovative digital security solutions that use cryptographic chips and trust services to protect users, devices, data and transactions in the connected world.</a:t>
            </a:r>
            <a:endParaRPr lang="en-US" sz="1200" b="1" dirty="0">
              <a:solidFill>
                <a:srgbClr val="ED1A2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42995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1800" dirty="0">
                <a:latin typeface="+mn-lt"/>
              </a:rPr>
              <a:t>CUSTOMER VALUE</a:t>
            </a:r>
          </a:p>
        </p:txBody>
      </p:sp>
      <p:sp>
        <p:nvSpPr>
          <p:cNvPr id="4" name="Text Placeholder 1"/>
          <p:cNvSpPr>
            <a:spLocks noGrp="1"/>
          </p:cNvSpPr>
          <p:nvPr>
            <p:ph type="body" sz="quarter" idx="4294967295"/>
          </p:nvPr>
        </p:nvSpPr>
        <p:spPr>
          <a:xfrm>
            <a:off x="2693597" y="1807251"/>
            <a:ext cx="6718366" cy="466325"/>
          </a:xfrm>
        </p:spPr>
        <p:txBody>
          <a:bodyPr>
            <a:noAutofit/>
          </a:bodyPr>
          <a:lstStyle/>
          <a:p>
            <a:pPr marL="0" indent="0" algn="ctr">
              <a:buNone/>
            </a:pPr>
            <a:r>
              <a:rPr lang="en-US" sz="1400" dirty="0" err="1">
                <a:latin typeface="Calibri" panose="020F0502020204030204" pitchFamily="34" charset="0"/>
                <a:cs typeface="Calibri" panose="020F0502020204030204" pitchFamily="34" charset="0"/>
              </a:rPr>
              <a:t>WISeKey</a:t>
            </a:r>
            <a:r>
              <a:rPr lang="en-US" sz="1400" dirty="0">
                <a:latin typeface="Calibri" panose="020F0502020204030204" pitchFamily="34" charset="0"/>
                <a:cs typeface="Calibri" panose="020F0502020204030204" pitchFamily="34" charset="0"/>
              </a:rPr>
              <a:t> enables secure connections and transactions, creating new avenues of business efficiencies and revenue growth for our customers in a wide range of market verticals</a:t>
            </a:r>
          </a:p>
        </p:txBody>
      </p:sp>
      <p:pic>
        <p:nvPicPr>
          <p:cNvPr id="19" name="Picture 15" descr="http://upload.wikimedia.org/wikipedia/en/thumb/b/b4/ABN_AMRO.svg/173px-ABN_AMRO.svg.png">
            <a:extLst>
              <a:ext uri="{FF2B5EF4-FFF2-40B4-BE49-F238E27FC236}">
                <a16:creationId xmlns="" xmlns:a16="http://schemas.microsoft.com/office/drawing/2014/main" id="{DBA02E0F-048C-4132-9409-6C05FDA996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411" y="4088144"/>
            <a:ext cx="657178" cy="16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85" descr="http://www.acegroup.com/images/ace-logo.jpg">
            <a:extLst>
              <a:ext uri="{FF2B5EF4-FFF2-40B4-BE49-F238E27FC236}">
                <a16:creationId xmlns="" xmlns:a16="http://schemas.microsoft.com/office/drawing/2014/main" id="{51DC9D53-555A-4960-89AD-54FA3804A4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5598" y="3748068"/>
            <a:ext cx="541719" cy="181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7" descr="http://upload.wikimedia.org/wikipedia/en/thumb/2/22/AllianzLogo.svg/592px-AllianzLogo.svg.png">
            <a:extLst>
              <a:ext uri="{FF2B5EF4-FFF2-40B4-BE49-F238E27FC236}">
                <a16:creationId xmlns="" xmlns:a16="http://schemas.microsoft.com/office/drawing/2014/main" id="{3C099DAC-E4EA-44DB-AC9F-8318290620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5063" y="5329071"/>
            <a:ext cx="502133" cy="12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89" descr="http://www.coofwomen.biz/wp-content/uploads/2013/11/ASB-logo-1.jpg">
            <a:extLst>
              <a:ext uri="{FF2B5EF4-FFF2-40B4-BE49-F238E27FC236}">
                <a16:creationId xmlns="" xmlns:a16="http://schemas.microsoft.com/office/drawing/2014/main" id="{CBF99518-0E49-43C6-904C-A8033BC165B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20264" t="34236" r="20334" b="33646"/>
          <a:stretch>
            <a:fillRect/>
          </a:stretch>
        </p:blipFill>
        <p:spPr bwMode="auto">
          <a:xfrm>
            <a:off x="3051945" y="4731429"/>
            <a:ext cx="419628" cy="108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34" descr="https://www.axa-winterthur.ch/SiteCollectionImages/Logos/Logo_en.gif">
            <a:extLst>
              <a:ext uri="{FF2B5EF4-FFF2-40B4-BE49-F238E27FC236}">
                <a16:creationId xmlns="" xmlns:a16="http://schemas.microsoft.com/office/drawing/2014/main" id="{0D27FF42-AFB2-44D1-AF14-A41A18E85B8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r="4117" b="21033"/>
          <a:stretch>
            <a:fillRect/>
          </a:stretch>
        </p:blipFill>
        <p:spPr bwMode="auto">
          <a:xfrm>
            <a:off x="1054949" y="5832254"/>
            <a:ext cx="638102" cy="210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1" descr="Belfius">
            <a:extLst>
              <a:ext uri="{FF2B5EF4-FFF2-40B4-BE49-F238E27FC236}">
                <a16:creationId xmlns="" xmlns:a16="http://schemas.microsoft.com/office/drawing/2014/main" id="{E668C274-94C3-4059-AFDD-1C20AE210C3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93810" y="4735895"/>
            <a:ext cx="483637" cy="10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9" descr="http://upload.wikimedia.org/wikipedia/en/thumb/6/6a/BNP_Paribas.svg/242px-BNP_Paribas.svg.png">
            <a:extLst>
              <a:ext uri="{FF2B5EF4-FFF2-40B4-BE49-F238E27FC236}">
                <a16:creationId xmlns="" xmlns:a16="http://schemas.microsoft.com/office/drawing/2014/main" id="{AE6FE6C8-400B-4EA5-AA9D-2972961C40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1121" y="4083810"/>
            <a:ext cx="690675" cy="154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41">
            <a:extLst>
              <a:ext uri="{FF2B5EF4-FFF2-40B4-BE49-F238E27FC236}">
                <a16:creationId xmlns="" xmlns:a16="http://schemas.microsoft.com/office/drawing/2014/main" id="{7D7233E8-9620-4BEB-BDC0-8487385F861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11381" y="3761769"/>
            <a:ext cx="725238" cy="155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33">
            <a:extLst>
              <a:ext uri="{FF2B5EF4-FFF2-40B4-BE49-F238E27FC236}">
                <a16:creationId xmlns="" xmlns:a16="http://schemas.microsoft.com/office/drawing/2014/main" id="{CBC5760B-714D-49D8-A048-C66338A7A80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46716" y="5279175"/>
            <a:ext cx="851302" cy="229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29" descr="http://upload.wikimedia.org/wikipedia/commons/thumb/a/af/J_P_Morgan_Logo_2008_1.svg/360px-J_P_Morgan_Logo_2008_1.svg.png">
            <a:extLst>
              <a:ext uri="{FF2B5EF4-FFF2-40B4-BE49-F238E27FC236}">
                <a16:creationId xmlns="" xmlns:a16="http://schemas.microsoft.com/office/drawing/2014/main" id="{85172DF3-C893-4B67-9007-7C34AF0E8D6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82382" y="4412731"/>
            <a:ext cx="579970" cy="145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0" descr="http://upload.wikimedia.org/wikipedia/commons/thumb/3/31/Credit_Suisse_Logo.svg/312px-Credit_Suisse_Logo.svg.png">
            <a:extLst>
              <a:ext uri="{FF2B5EF4-FFF2-40B4-BE49-F238E27FC236}">
                <a16:creationId xmlns="" xmlns:a16="http://schemas.microsoft.com/office/drawing/2014/main" id="{29417877-CA64-4066-A36C-7ECCE34A9A1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61999" y="4683931"/>
            <a:ext cx="624002" cy="190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42" descr="http://upload.wikimedia.org/wikipedia/en/thumb/c/c2/Delta_Lloyd_logo.svg/176px-Delta_Lloyd_logo.svg.png">
            <a:extLst>
              <a:ext uri="{FF2B5EF4-FFF2-40B4-BE49-F238E27FC236}">
                <a16:creationId xmlns="" xmlns:a16="http://schemas.microsoft.com/office/drawing/2014/main" id="{486C5BC8-DBA2-49FC-A2E7-ABBC5588D815}"/>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988501" y="5040235"/>
            <a:ext cx="685950" cy="105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52" descr="Fichier:KBC Logo.png">
            <a:extLst>
              <a:ext uri="{FF2B5EF4-FFF2-40B4-BE49-F238E27FC236}">
                <a16:creationId xmlns="" xmlns:a16="http://schemas.microsoft.com/office/drawing/2014/main" id="{B944A29F-2C36-483F-8138-54AF7A06A1F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115294" y="5261292"/>
            <a:ext cx="292930" cy="23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3" descr="ING Logo">
            <a:extLst>
              <a:ext uri="{FF2B5EF4-FFF2-40B4-BE49-F238E27FC236}">
                <a16:creationId xmlns="" xmlns:a16="http://schemas.microsoft.com/office/drawing/2014/main" id="{4A54CE7C-2BF6-4A5D-990F-446C72C1EDA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035097" y="5623480"/>
            <a:ext cx="432731" cy="109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8">
            <a:extLst>
              <a:ext uri="{FF2B5EF4-FFF2-40B4-BE49-F238E27FC236}">
                <a16:creationId xmlns="" xmlns:a16="http://schemas.microsoft.com/office/drawing/2014/main" id="{B547F529-8EB6-48FA-AE03-B27DCD071667}"/>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028468" y="5586798"/>
            <a:ext cx="687813" cy="142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20">
            <a:extLst>
              <a:ext uri="{FF2B5EF4-FFF2-40B4-BE49-F238E27FC236}">
                <a16:creationId xmlns="" xmlns:a16="http://schemas.microsoft.com/office/drawing/2014/main" id="{38EDD201-9DE0-4C79-A8D0-58A2F665320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979487" y="5000890"/>
            <a:ext cx="757139" cy="1798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25" descr="http://upload.wikimedia.org/wikipedia/commons/thumb/e/ec/Zurich_Insurance_Group_logo.svg/400px-Zurich_Insurance_Group_logo.svg.png">
            <a:extLst>
              <a:ext uri="{FF2B5EF4-FFF2-40B4-BE49-F238E27FC236}">
                <a16:creationId xmlns="" xmlns:a16="http://schemas.microsoft.com/office/drawing/2014/main" id="{043792B7-1BED-4619-B7BF-36F6638FC78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092119" y="3726124"/>
            <a:ext cx="339280" cy="22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27" descr="http://upload.wikimedia.org/wikipedia/en/thumb/a/ab/UBS_Logo.svg/535px-UBS_Logo.svg.png">
            <a:extLst>
              <a:ext uri="{FF2B5EF4-FFF2-40B4-BE49-F238E27FC236}">
                <a16:creationId xmlns="" xmlns:a16="http://schemas.microsoft.com/office/drawing/2014/main" id="{1405FCE8-7282-4414-A828-0387A5738BA5}"/>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023332" y="4360625"/>
            <a:ext cx="476869" cy="18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54" descr="http://upload.wikimedia.org/wikipedia/fr/thumb/8/89/Swiss_Re.svg/langfr-1024px-Swiss_Re.svg.png">
            <a:extLst>
              <a:ext uri="{FF2B5EF4-FFF2-40B4-BE49-F238E27FC236}">
                <a16:creationId xmlns="" xmlns:a16="http://schemas.microsoft.com/office/drawing/2014/main" id="{783BD818-6F33-4E68-94DB-3917B91AABD2}"/>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018560" y="5869193"/>
            <a:ext cx="558880" cy="136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56" descr="http://voxia.files.wordpress.com/2011/07/threadneedle-investments6.jpg">
            <a:extLst>
              <a:ext uri="{FF2B5EF4-FFF2-40B4-BE49-F238E27FC236}">
                <a16:creationId xmlns="" xmlns:a16="http://schemas.microsoft.com/office/drawing/2014/main" id="{5D648780-5A44-4A66-B949-94141A4BF04E}"/>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004145" y="5870787"/>
            <a:ext cx="515228" cy="13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 descr="http://upload.wikimedia.org/wikipedia/en/thumb/c/c7/Raiffeisen_Bank.svg/176px-Raiffeisen_Bank.svg.png">
            <a:extLst>
              <a:ext uri="{FF2B5EF4-FFF2-40B4-BE49-F238E27FC236}">
                <a16:creationId xmlns="" xmlns:a16="http://schemas.microsoft.com/office/drawing/2014/main" id="{4436BF22-0F9A-465C-BBA1-6690B795079D}"/>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079443" y="5606958"/>
            <a:ext cx="515365" cy="137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2" descr="http://upload.wikimedia.org/wikipedia/commons/thumb/e/e2/Logo_der_Luzerner_Kantonalbank.svg/1024px-Logo_der_Luzerner_Kantonalbank.svg.png">
            <a:extLst>
              <a:ext uri="{FF2B5EF4-FFF2-40B4-BE49-F238E27FC236}">
                <a16:creationId xmlns="" xmlns:a16="http://schemas.microsoft.com/office/drawing/2014/main" id="{F43F230B-B3F4-48D7-93A7-AE2B4C25882B}"/>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037249" y="4393334"/>
            <a:ext cx="735690" cy="155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2" descr="Swiss Life">
            <a:extLst>
              <a:ext uri="{FF2B5EF4-FFF2-40B4-BE49-F238E27FC236}">
                <a16:creationId xmlns="" xmlns:a16="http://schemas.microsoft.com/office/drawing/2014/main" id="{6B15E079-7E47-4A10-B5BB-07E3D283B15D}"/>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3071831" y="4909413"/>
            <a:ext cx="379871" cy="32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2" descr="http://www.lloydsbankinggroup.com/contentassets/6048678acbc4439d82f895351950b2d3/logo.png">
            <a:extLst>
              <a:ext uri="{FF2B5EF4-FFF2-40B4-BE49-F238E27FC236}">
                <a16:creationId xmlns="" xmlns:a16="http://schemas.microsoft.com/office/drawing/2014/main" id="{80741BA2-CD01-4467-A0BF-C72F9DC5EA91}"/>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3079799" y="4047604"/>
            <a:ext cx="363935" cy="214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9">
            <a:extLst>
              <a:ext uri="{FF2B5EF4-FFF2-40B4-BE49-F238E27FC236}">
                <a16:creationId xmlns="" xmlns:a16="http://schemas.microsoft.com/office/drawing/2014/main" id="{A32205CA-B957-48F2-9C7B-FEFE9B267071}"/>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939683" y="3676397"/>
            <a:ext cx="834831" cy="326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61" descr="http://upload.wikimedia.org/wikipedia/commons/thumb/d/d5/Coat_of_arms_of_Bavaria.svg/712px-Coat_of_arms_of_Bavaria.svg.png">
            <a:extLst>
              <a:ext uri="{FF2B5EF4-FFF2-40B4-BE49-F238E27FC236}">
                <a16:creationId xmlns="" xmlns:a16="http://schemas.microsoft.com/office/drawing/2014/main" id="{B2524A9D-F85E-459A-A47D-E8B222AA8807}"/>
              </a:ext>
            </a:extLst>
          </p:cNvPr>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4302814" y="3688553"/>
            <a:ext cx="499105" cy="301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65" descr="http://upload.wikimedia.org/wikipedia/en/thumb/8/84/European_Commission.svg/300px-European_Commission.svg.png">
            <a:extLst>
              <a:ext uri="{FF2B5EF4-FFF2-40B4-BE49-F238E27FC236}">
                <a16:creationId xmlns="" xmlns:a16="http://schemas.microsoft.com/office/drawing/2014/main" id="{59FDAE13-5EC2-4A5C-A57F-B6D61FEAEB24}"/>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348079" y="5000659"/>
            <a:ext cx="452151" cy="313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67" descr="http://upload.wikimedia.org/wikipedia/de/thumb/3/35/Logo_Kantonsspital_Winterthur.svg/500px-Logo_Kantonsspital_Winterthur.svg.png">
            <a:extLst>
              <a:ext uri="{FF2B5EF4-FFF2-40B4-BE49-F238E27FC236}">
                <a16:creationId xmlns="" xmlns:a16="http://schemas.microsoft.com/office/drawing/2014/main" id="{DF06B3C9-CA80-49FF-8CBD-81C18B837FF0}"/>
              </a:ext>
            </a:extLst>
          </p:cNvPr>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5074861" y="4654574"/>
            <a:ext cx="564475" cy="189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69" descr="http://upload.wikimedia.org/wikipedia/en/thumb/b/b0/HMRC.svg/300px-HMRC.svg.png">
            <a:extLst>
              <a:ext uri="{FF2B5EF4-FFF2-40B4-BE49-F238E27FC236}">
                <a16:creationId xmlns="" xmlns:a16="http://schemas.microsoft.com/office/drawing/2014/main" id="{2C1C034D-E99B-4B96-9281-D8C173140EC6}"/>
              </a:ext>
            </a:extLst>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4244154" y="5853940"/>
            <a:ext cx="660001" cy="166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71" descr="http://upload.wikimedia.org/wikipedia/de/thumb/c/c9/Universit%C3%A4tsspital_Z%C3%BCrich.svg/1024px-Universit%C3%A4tsspital_Z%C3%BCrich.svg.png">
            <a:extLst>
              <a:ext uri="{FF2B5EF4-FFF2-40B4-BE49-F238E27FC236}">
                <a16:creationId xmlns="" xmlns:a16="http://schemas.microsoft.com/office/drawing/2014/main" id="{8E714F31-1D65-4532-BDB0-BA855BA4E9E0}"/>
              </a:ext>
            </a:extLst>
          </p:cNvPr>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4196750" y="4194558"/>
            <a:ext cx="754809" cy="214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77" descr="http://upload.wikimedia.org/wikipedia/en/8/8a/Boip.logo.115x100.gif">
            <a:extLst>
              <a:ext uri="{FF2B5EF4-FFF2-40B4-BE49-F238E27FC236}">
                <a16:creationId xmlns="" xmlns:a16="http://schemas.microsoft.com/office/drawing/2014/main" id="{D1F8EB72-48B7-4AF8-A1E9-171C78927D6F}"/>
              </a:ext>
            </a:extLst>
          </p:cNvPr>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5162492" y="5377423"/>
            <a:ext cx="389213" cy="338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6" descr="Liechtensteinische Post AG">
            <a:extLst>
              <a:ext uri="{FF2B5EF4-FFF2-40B4-BE49-F238E27FC236}">
                <a16:creationId xmlns="" xmlns:a16="http://schemas.microsoft.com/office/drawing/2014/main" id="{FD52FB2F-55FE-48EC-85EB-3FF2424C4EA0}"/>
              </a:ext>
            </a:extLst>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5239963" y="5040228"/>
            <a:ext cx="234256" cy="233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87" descr="http://www.gov.bm/portal/server.pt/gateway/PTARGS_0_2_13282_311_1794_43/http%3B/ptpublisher.gov.bm%3B7087/publishedcontent/publish/gov__top_level__org__house_/gov___home___header/images/january.jpg">
            <a:extLst>
              <a:ext uri="{FF2B5EF4-FFF2-40B4-BE49-F238E27FC236}">
                <a16:creationId xmlns="" xmlns:a16="http://schemas.microsoft.com/office/drawing/2014/main" id="{D4A6C9F9-B2CB-42BB-BCE0-4A8BC1398CDE}"/>
              </a:ext>
            </a:extLst>
          </p:cNvPr>
          <p:cNvPicPr>
            <a:picLocks noChangeAspect="1" noChangeArrowheads="1"/>
          </p:cNvPicPr>
          <p:nvPr/>
        </p:nvPicPr>
        <p:blipFill>
          <a:blip r:embed="rId34">
            <a:extLst>
              <a:ext uri="{28A0092B-C50C-407E-A947-70E740481C1C}">
                <a14:useLocalDpi xmlns:a14="http://schemas.microsoft.com/office/drawing/2010/main" val="0"/>
              </a:ext>
            </a:extLst>
          </a:blip>
          <a:srcRect l="-362" t="16322" r="75768" b="18018"/>
          <a:stretch>
            <a:fillRect/>
          </a:stretch>
        </p:blipFill>
        <p:spPr bwMode="auto">
          <a:xfrm>
            <a:off x="4127281" y="4631181"/>
            <a:ext cx="893732" cy="236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91" descr="http://upload.wikimedia.org/wikipedia/commons/8/8f/SuisseID_logo.gif">
            <a:extLst>
              <a:ext uri="{FF2B5EF4-FFF2-40B4-BE49-F238E27FC236}">
                <a16:creationId xmlns="" xmlns:a16="http://schemas.microsoft.com/office/drawing/2014/main" id="{6128B58C-FF18-45B9-B140-FC36ADC39BE4}"/>
              </a:ext>
            </a:extLst>
          </p:cNvPr>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5108201" y="4213985"/>
            <a:ext cx="497795" cy="17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93" descr="http://www.lansigt.nl/sites/default/files/eHerkenning_0.png">
            <a:extLst>
              <a:ext uri="{FF2B5EF4-FFF2-40B4-BE49-F238E27FC236}">
                <a16:creationId xmlns="" xmlns:a16="http://schemas.microsoft.com/office/drawing/2014/main" id="{8B9C6EC6-00CF-4A51-8621-1956E3B57AB3}"/>
              </a:ext>
            </a:extLst>
          </p:cNvPr>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4255694" y="5485605"/>
            <a:ext cx="636921" cy="12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135" descr="http://www.trustx.ch/uploads/tx_templavoila/logo_hin_01.gif">
            <a:extLst>
              <a:ext uri="{FF2B5EF4-FFF2-40B4-BE49-F238E27FC236}">
                <a16:creationId xmlns="" xmlns:a16="http://schemas.microsoft.com/office/drawing/2014/main" id="{1477D9B6-E584-488C-BE50-9F35073C5E23}"/>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l="21394" t="3429" r="11726" b="19095"/>
          <a:stretch>
            <a:fillRect/>
          </a:stretch>
        </p:blipFill>
        <p:spPr bwMode="auto">
          <a:xfrm>
            <a:off x="5141682" y="5812807"/>
            <a:ext cx="430833" cy="249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2" descr="http://upload.wikimedia.org/wikipedia/commons/thumb/e/e8/Migros.svg/602px-Migros.svg.png">
            <a:extLst>
              <a:ext uri="{FF2B5EF4-FFF2-40B4-BE49-F238E27FC236}">
                <a16:creationId xmlns="" xmlns:a16="http://schemas.microsoft.com/office/drawing/2014/main" id="{051ED44D-C391-4AD1-99E0-D6ED2CDC0112}"/>
              </a:ext>
            </a:extLst>
          </p:cNvPr>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6519796" y="4677621"/>
            <a:ext cx="561676" cy="130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18" descr="http://www.coop.ch/pb/site/homepage/resourceCached/5/common/image/logos/coop_dhtml.jpg">
            <a:extLst>
              <a:ext uri="{FF2B5EF4-FFF2-40B4-BE49-F238E27FC236}">
                <a16:creationId xmlns="" xmlns:a16="http://schemas.microsoft.com/office/drawing/2014/main" id="{509A14F4-461F-4BF5-8791-9EB4B7A8A942}"/>
              </a:ext>
            </a:extLst>
          </p:cNvPr>
          <p:cNvPicPr>
            <a:picLocks noChangeAspect="1" noChangeArrowheads="1"/>
          </p:cNvPicPr>
          <p:nvPr/>
        </p:nvPicPr>
        <p:blipFill>
          <a:blip r:embed="rId39">
            <a:extLst>
              <a:ext uri="{28A0092B-C50C-407E-A947-70E740481C1C}">
                <a14:useLocalDpi xmlns:a14="http://schemas.microsoft.com/office/drawing/2010/main" val="0"/>
              </a:ext>
            </a:extLst>
          </a:blip>
          <a:srcRect r="40038" b="46629"/>
          <a:stretch>
            <a:fillRect/>
          </a:stretch>
        </p:blipFill>
        <p:spPr bwMode="auto">
          <a:xfrm>
            <a:off x="7439771" y="4670192"/>
            <a:ext cx="502192" cy="14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4" descr="Novartis_2">
            <a:extLst>
              <a:ext uri="{FF2B5EF4-FFF2-40B4-BE49-F238E27FC236}">
                <a16:creationId xmlns="" xmlns:a16="http://schemas.microsoft.com/office/drawing/2014/main" id="{F2065356-44BE-432A-A888-EA0D92F8E95E}"/>
              </a:ext>
            </a:extLst>
          </p:cNvPr>
          <p:cNvPicPr>
            <a:picLocks noChangeAspect="1" noChangeArrowheads="1"/>
          </p:cNvPicPr>
          <p:nvPr/>
        </p:nvPicPr>
        <p:blipFill>
          <a:blip r:embed="rId4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46281" y="5026824"/>
            <a:ext cx="972504" cy="24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Picture 16">
            <a:extLst>
              <a:ext uri="{FF2B5EF4-FFF2-40B4-BE49-F238E27FC236}">
                <a16:creationId xmlns="" xmlns:a16="http://schemas.microsoft.com/office/drawing/2014/main" id="{DA9F5D6E-B49B-4242-AD83-B9F022683BC6}"/>
              </a:ext>
            </a:extLst>
          </p:cNvPr>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7375510" y="5472042"/>
            <a:ext cx="630729" cy="1361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7" name="Picture 38">
            <a:extLst>
              <a:ext uri="{FF2B5EF4-FFF2-40B4-BE49-F238E27FC236}">
                <a16:creationId xmlns="" xmlns:a16="http://schemas.microsoft.com/office/drawing/2014/main" id="{147DDDA6-A79E-40D6-95C7-6044CE23542B}"/>
              </a:ext>
            </a:extLst>
          </p:cNvPr>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7463105" y="4108664"/>
            <a:ext cx="460703" cy="37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8" name="Picture 99" descr="http://upload.wikimedia.org/wikipedia/en/b/bb/Mercedes_benz_silverlogo.png">
            <a:extLst>
              <a:ext uri="{FF2B5EF4-FFF2-40B4-BE49-F238E27FC236}">
                <a16:creationId xmlns="" xmlns:a16="http://schemas.microsoft.com/office/drawing/2014/main" id="{DE541D2E-BC35-4D8B-8217-6820984D5FB8}"/>
              </a:ext>
            </a:extLst>
          </p:cNvPr>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6535943" y="4137881"/>
            <a:ext cx="529382" cy="315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Picture 2" descr="http://upload.wikimedia.org/wikipedia/en/thumb/5/5a/Betfair_logo.svg/709px-Betfair_logo.svg.png">
            <a:extLst>
              <a:ext uri="{FF2B5EF4-FFF2-40B4-BE49-F238E27FC236}">
                <a16:creationId xmlns="" xmlns:a16="http://schemas.microsoft.com/office/drawing/2014/main" id="{02F584A7-9FA7-4DB3-BEB6-C1BFDC9C8B13}"/>
              </a:ext>
            </a:extLst>
          </p:cNvPr>
          <p:cNvPicPr>
            <a:picLocks noChangeAspect="1" noChangeArrowheads="1"/>
          </p:cNvPicPr>
          <p:nvPr/>
        </p:nvPicPr>
        <p:blipFill>
          <a:blip r:embed="rId44">
            <a:extLst>
              <a:ext uri="{28A0092B-C50C-407E-A947-70E740481C1C}">
                <a14:useLocalDpi xmlns:a14="http://schemas.microsoft.com/office/drawing/2010/main" val="0"/>
              </a:ext>
            </a:extLst>
          </a:blip>
          <a:srcRect/>
          <a:stretch>
            <a:fillRect/>
          </a:stretch>
        </p:blipFill>
        <p:spPr bwMode="auto">
          <a:xfrm>
            <a:off x="6499956" y="3781359"/>
            <a:ext cx="601371" cy="103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Picture 6" descr="http://upload.wikimedia.org/wikipedia/en/1/15/C_%26_J_Clarks_International_company_logo.png">
            <a:extLst>
              <a:ext uri="{FF2B5EF4-FFF2-40B4-BE49-F238E27FC236}">
                <a16:creationId xmlns="" xmlns:a16="http://schemas.microsoft.com/office/drawing/2014/main" id="{B933DDAC-E497-414C-9AD5-E2C85F185CF9}"/>
              </a:ext>
            </a:extLst>
          </p:cNvPr>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7452985" y="3768196"/>
            <a:ext cx="480928" cy="12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Picture 2" descr="File:Daimler AG.png">
            <a:extLst>
              <a:ext uri="{FF2B5EF4-FFF2-40B4-BE49-F238E27FC236}">
                <a16:creationId xmlns="" xmlns:a16="http://schemas.microsoft.com/office/drawing/2014/main" id="{B97D905B-61FD-4CD9-88AF-5083777DC199}"/>
              </a:ext>
            </a:extLst>
          </p:cNvPr>
          <p:cNvPicPr>
            <a:picLocks noChangeAspect="1" noChangeArrowheads="1"/>
          </p:cNvPicPr>
          <p:nvPr/>
        </p:nvPicPr>
        <p:blipFill>
          <a:blip r:embed="rId46" cstate="print">
            <a:extLst>
              <a:ext uri="{28A0092B-C50C-407E-A947-70E740481C1C}">
                <a14:useLocalDpi xmlns:a14="http://schemas.microsoft.com/office/drawing/2010/main" val="0"/>
              </a:ext>
            </a:extLst>
          </a:blip>
          <a:srcRect/>
          <a:stretch>
            <a:fillRect/>
          </a:stretch>
        </p:blipFill>
        <p:spPr bwMode="auto">
          <a:xfrm>
            <a:off x="6400386" y="5481168"/>
            <a:ext cx="848202" cy="11795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4" descr="Image result for vw logo">
            <a:extLst>
              <a:ext uri="{FF2B5EF4-FFF2-40B4-BE49-F238E27FC236}">
                <a16:creationId xmlns="" xmlns:a16="http://schemas.microsoft.com/office/drawing/2014/main" id="{9C9BF482-BD37-40E5-AAB1-C27FEAC22623}"/>
              </a:ext>
            </a:extLst>
          </p:cNvPr>
          <p:cNvPicPr>
            <a:picLocks noChangeAspect="1" noChangeArrowheads="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7527765" y="4985503"/>
            <a:ext cx="331368" cy="330831"/>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39" descr="http://www.colt.net/oracleUCM/groups/public/documents/system/layout_logo.gif">
            <a:extLst>
              <a:ext uri="{FF2B5EF4-FFF2-40B4-BE49-F238E27FC236}">
                <a16:creationId xmlns="" xmlns:a16="http://schemas.microsoft.com/office/drawing/2014/main" id="{B33FFC0B-495C-4709-B498-E67D8B939326}"/>
              </a:ext>
            </a:extLst>
          </p:cNvPr>
          <p:cNvPicPr>
            <a:picLocks noChangeAspect="1" noChangeArrowheads="1"/>
          </p:cNvPicPr>
          <p:nvPr/>
        </p:nvPicPr>
        <p:blipFill>
          <a:blip r:embed="rId48" cstate="print">
            <a:extLst>
              <a:ext uri="{28A0092B-C50C-407E-A947-70E740481C1C}">
                <a14:useLocalDpi xmlns:a14="http://schemas.microsoft.com/office/drawing/2010/main" val="0"/>
              </a:ext>
            </a:extLst>
          </a:blip>
          <a:srcRect/>
          <a:stretch>
            <a:fillRect/>
          </a:stretch>
        </p:blipFill>
        <p:spPr bwMode="auto">
          <a:xfrm>
            <a:off x="9607419" y="5062716"/>
            <a:ext cx="519395" cy="180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Picture 49" descr="http://t3.gstatic.com/images?q=tbn:uxmjQPmYNlLWkM:http://www.dgm.co.nz/data/media/images/iata.jpg">
            <a:extLst>
              <a:ext uri="{FF2B5EF4-FFF2-40B4-BE49-F238E27FC236}">
                <a16:creationId xmlns="" xmlns:a16="http://schemas.microsoft.com/office/drawing/2014/main" id="{4C33DA23-E675-42A6-89F9-F2A2DD3DC82C}"/>
              </a:ext>
            </a:extLst>
          </p:cNvPr>
          <p:cNvPicPr>
            <a:picLocks noChangeAspect="1" noChangeArrowheads="1"/>
          </p:cNvPicPr>
          <p:nvPr/>
        </p:nvPicPr>
        <p:blipFill>
          <a:blip r:embed="rId49" cstate="print">
            <a:extLst>
              <a:ext uri="{28A0092B-C50C-407E-A947-70E740481C1C}">
                <a14:useLocalDpi xmlns:a14="http://schemas.microsoft.com/office/drawing/2010/main" val="0"/>
              </a:ext>
            </a:extLst>
          </a:blip>
          <a:srcRect/>
          <a:stretch>
            <a:fillRect/>
          </a:stretch>
        </p:blipFill>
        <p:spPr bwMode="auto">
          <a:xfrm>
            <a:off x="10741184" y="4625191"/>
            <a:ext cx="384664" cy="232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8">
            <a:extLst>
              <a:ext uri="{FF2B5EF4-FFF2-40B4-BE49-F238E27FC236}">
                <a16:creationId xmlns="" xmlns:a16="http://schemas.microsoft.com/office/drawing/2014/main" id="{4266CCDB-CD9B-4596-BF2D-9870506BA495}"/>
              </a:ext>
            </a:extLst>
          </p:cNvPr>
          <p:cNvPicPr>
            <a:picLocks noChangeAspect="1" noChangeArrowheads="1"/>
          </p:cNvPicPr>
          <p:nvPr/>
        </p:nvPicPr>
        <p:blipFill>
          <a:blip r:embed="rId50">
            <a:extLst>
              <a:ext uri="{28A0092B-C50C-407E-A947-70E740481C1C}">
                <a14:useLocalDpi xmlns:a14="http://schemas.microsoft.com/office/drawing/2010/main" val="0"/>
              </a:ext>
            </a:extLst>
          </a:blip>
          <a:srcRect/>
          <a:stretch>
            <a:fillRect/>
          </a:stretch>
        </p:blipFill>
        <p:spPr bwMode="auto">
          <a:xfrm>
            <a:off x="9523410" y="4694684"/>
            <a:ext cx="415532" cy="121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4" name="Picture 36">
            <a:extLst>
              <a:ext uri="{FF2B5EF4-FFF2-40B4-BE49-F238E27FC236}">
                <a16:creationId xmlns="" xmlns:a16="http://schemas.microsoft.com/office/drawing/2014/main" id="{3BE7889D-D921-4A87-AD59-3285951C1625}"/>
              </a:ext>
            </a:extLst>
          </p:cNvPr>
          <p:cNvPicPr>
            <a:picLocks noChangeAspect="1" noChangeArrowheads="1"/>
          </p:cNvPicPr>
          <p:nvPr/>
        </p:nvPicPr>
        <p:blipFill>
          <a:blip r:embed="rId51">
            <a:extLst>
              <a:ext uri="{28A0092B-C50C-407E-A947-70E740481C1C}">
                <a14:useLocalDpi xmlns:a14="http://schemas.microsoft.com/office/drawing/2010/main" val="0"/>
              </a:ext>
            </a:extLst>
          </a:blip>
          <a:srcRect/>
          <a:stretch>
            <a:fillRect/>
          </a:stretch>
        </p:blipFill>
        <p:spPr bwMode="auto">
          <a:xfrm>
            <a:off x="10099229" y="5470901"/>
            <a:ext cx="578799" cy="161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5" name="Picture 19" descr="http://www.tatasteel.com/images/tata-steel-logo.png">
            <a:extLst>
              <a:ext uri="{FF2B5EF4-FFF2-40B4-BE49-F238E27FC236}">
                <a16:creationId xmlns="" xmlns:a16="http://schemas.microsoft.com/office/drawing/2014/main" id="{9ABB4FCE-C905-4FE3-B7B6-93AB26DF7494}"/>
              </a:ext>
            </a:extLst>
          </p:cNvPr>
          <p:cNvPicPr>
            <a:picLocks noChangeAspect="1" noChangeArrowheads="1"/>
          </p:cNvPicPr>
          <p:nvPr/>
        </p:nvPicPr>
        <p:blipFill>
          <a:blip r:embed="rId52">
            <a:extLst>
              <a:ext uri="{28A0092B-C50C-407E-A947-70E740481C1C}">
                <a14:useLocalDpi xmlns:a14="http://schemas.microsoft.com/office/drawing/2010/main" val="0"/>
              </a:ext>
            </a:extLst>
          </a:blip>
          <a:srcRect/>
          <a:stretch>
            <a:fillRect/>
          </a:stretch>
        </p:blipFill>
        <p:spPr bwMode="auto">
          <a:xfrm>
            <a:off x="10126814" y="5878541"/>
            <a:ext cx="628147" cy="117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 name="Picture 27" descr="http://www.bosch.com/worldsite_startpage/img_shared/bosch_logo_english.png">
            <a:extLst>
              <a:ext uri="{FF2B5EF4-FFF2-40B4-BE49-F238E27FC236}">
                <a16:creationId xmlns="" xmlns:a16="http://schemas.microsoft.com/office/drawing/2014/main" id="{CBD54472-4A51-4AF1-AC6F-99789D6AB64A}"/>
              </a:ext>
            </a:extLst>
          </p:cNvPr>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9497643" y="3701853"/>
            <a:ext cx="586070" cy="28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Picture 29" descr="http://r3.whistleout.com.au/public/images/articles/2013/09/telstra-logo.jpg">
            <a:extLst>
              <a:ext uri="{FF2B5EF4-FFF2-40B4-BE49-F238E27FC236}">
                <a16:creationId xmlns="" xmlns:a16="http://schemas.microsoft.com/office/drawing/2014/main" id="{F6C1A74F-F145-4F88-B155-53F4855FAB89}"/>
              </a:ext>
            </a:extLst>
          </p:cNvPr>
          <p:cNvPicPr>
            <a:picLocks noChangeAspect="1" noChangeArrowheads="1"/>
          </p:cNvPicPr>
          <p:nvPr/>
        </p:nvPicPr>
        <p:blipFill>
          <a:blip r:embed="rId54">
            <a:extLst>
              <a:ext uri="{28A0092B-C50C-407E-A947-70E740481C1C}">
                <a14:useLocalDpi xmlns:a14="http://schemas.microsoft.com/office/drawing/2010/main" val="0"/>
              </a:ext>
            </a:extLst>
          </a:blip>
          <a:srcRect/>
          <a:stretch>
            <a:fillRect/>
          </a:stretch>
        </p:blipFill>
        <p:spPr bwMode="auto">
          <a:xfrm>
            <a:off x="10819939" y="5832131"/>
            <a:ext cx="317052" cy="210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 name="Picture 33" descr="Cisco Systems Logo">
            <a:extLst>
              <a:ext uri="{FF2B5EF4-FFF2-40B4-BE49-F238E27FC236}">
                <a16:creationId xmlns="" xmlns:a16="http://schemas.microsoft.com/office/drawing/2014/main" id="{7F78BDF1-E43F-4D85-8E6F-1426CB049A3D}"/>
              </a:ext>
            </a:extLst>
          </p:cNvPr>
          <p:cNvPicPr>
            <a:picLocks noChangeAspect="1" noChangeArrowheads="1"/>
          </p:cNvPicPr>
          <p:nvPr/>
        </p:nvPicPr>
        <p:blipFill>
          <a:blip r:embed="rId55">
            <a:extLst>
              <a:ext uri="{28A0092B-C50C-407E-A947-70E740481C1C}">
                <a14:useLocalDpi xmlns:a14="http://schemas.microsoft.com/office/drawing/2010/main" val="0"/>
              </a:ext>
            </a:extLst>
          </a:blip>
          <a:srcRect/>
          <a:stretch>
            <a:fillRect/>
          </a:stretch>
        </p:blipFill>
        <p:spPr bwMode="auto">
          <a:xfrm>
            <a:off x="9541423" y="4126397"/>
            <a:ext cx="498510" cy="281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Picture 95" descr="http://asklogo.com/images/R/ruag%20aerospace%20logo.jpg">
            <a:extLst>
              <a:ext uri="{FF2B5EF4-FFF2-40B4-BE49-F238E27FC236}">
                <a16:creationId xmlns="" xmlns:a16="http://schemas.microsoft.com/office/drawing/2014/main" id="{FB5CA325-0C07-41CE-A5B3-03636220FBC8}"/>
              </a:ext>
            </a:extLst>
          </p:cNvPr>
          <p:cNvPicPr>
            <a:picLocks noChangeAspect="1" noChangeArrowheads="1"/>
          </p:cNvPicPr>
          <p:nvPr/>
        </p:nvPicPr>
        <p:blipFill>
          <a:blip r:embed="rId56">
            <a:extLst>
              <a:ext uri="{28A0092B-C50C-407E-A947-70E740481C1C}">
                <a14:useLocalDpi xmlns:a14="http://schemas.microsoft.com/office/drawing/2010/main" val="0"/>
              </a:ext>
            </a:extLst>
          </a:blip>
          <a:srcRect l="4910" t="25594" r="6218" b="48811"/>
          <a:stretch>
            <a:fillRect/>
          </a:stretch>
        </p:blipFill>
        <p:spPr bwMode="auto">
          <a:xfrm>
            <a:off x="10714103" y="5479004"/>
            <a:ext cx="393545" cy="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Picture 101" descr="http://upload.wikimedia.org/wikipedia/en/thumb/1/18/TNT_NV_logo.svg/217px-TNT_NV_logo.svg.png">
            <a:extLst>
              <a:ext uri="{FF2B5EF4-FFF2-40B4-BE49-F238E27FC236}">
                <a16:creationId xmlns="" xmlns:a16="http://schemas.microsoft.com/office/drawing/2014/main" id="{8FA62AC6-2E47-4EE9-A979-6506A717557B}"/>
              </a:ext>
            </a:extLst>
          </p:cNvPr>
          <p:cNvPicPr>
            <a:picLocks noChangeAspect="1" noChangeArrowheads="1"/>
          </p:cNvPicPr>
          <p:nvPr/>
        </p:nvPicPr>
        <p:blipFill>
          <a:blip r:embed="rId57">
            <a:extLst>
              <a:ext uri="{28A0092B-C50C-407E-A947-70E740481C1C}">
                <a14:useLocalDpi xmlns:a14="http://schemas.microsoft.com/office/drawing/2010/main" val="0"/>
              </a:ext>
            </a:extLst>
          </a:blip>
          <a:srcRect/>
          <a:stretch>
            <a:fillRect/>
          </a:stretch>
        </p:blipFill>
        <p:spPr bwMode="auto">
          <a:xfrm>
            <a:off x="9566153" y="5458940"/>
            <a:ext cx="451624" cy="18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 name="Picture 14">
            <a:extLst>
              <a:ext uri="{FF2B5EF4-FFF2-40B4-BE49-F238E27FC236}">
                <a16:creationId xmlns="" xmlns:a16="http://schemas.microsoft.com/office/drawing/2014/main" id="{FAE1A61C-0FD5-4996-A55B-1826FD2DA71C}"/>
              </a:ext>
            </a:extLst>
          </p:cNvPr>
          <p:cNvPicPr>
            <a:picLocks noChangeAspect="1" noChangeArrowheads="1"/>
          </p:cNvPicPr>
          <p:nvPr/>
        </p:nvPicPr>
        <p:blipFill>
          <a:blip r:embed="rId58">
            <a:extLst>
              <a:ext uri="{28A0092B-C50C-407E-A947-70E740481C1C}">
                <a14:useLocalDpi xmlns:a14="http://schemas.microsoft.com/office/drawing/2010/main" val="0"/>
              </a:ext>
            </a:extLst>
          </a:blip>
          <a:srcRect/>
          <a:stretch>
            <a:fillRect/>
          </a:stretch>
        </p:blipFill>
        <p:spPr bwMode="auto">
          <a:xfrm>
            <a:off x="10170926" y="4625191"/>
            <a:ext cx="470225" cy="215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4" name="Picture 113" descr="http://upload.wikimedia.org/wikipedia/en/6/6a/PostNL_logo.png">
            <a:extLst>
              <a:ext uri="{FF2B5EF4-FFF2-40B4-BE49-F238E27FC236}">
                <a16:creationId xmlns="" xmlns:a16="http://schemas.microsoft.com/office/drawing/2014/main" id="{78555A3C-01B5-4792-BDBE-EFC6C1BAA82E}"/>
              </a:ext>
            </a:extLst>
          </p:cNvPr>
          <p:cNvPicPr>
            <a:picLocks noChangeAspect="1" noChangeArrowheads="1"/>
          </p:cNvPicPr>
          <p:nvPr/>
        </p:nvPicPr>
        <p:blipFill>
          <a:blip r:embed="rId59">
            <a:extLst>
              <a:ext uri="{28A0092B-C50C-407E-A947-70E740481C1C}">
                <a14:useLocalDpi xmlns:a14="http://schemas.microsoft.com/office/drawing/2010/main" val="0"/>
              </a:ext>
            </a:extLst>
          </a:blip>
          <a:srcRect/>
          <a:stretch>
            <a:fillRect/>
          </a:stretch>
        </p:blipFill>
        <p:spPr bwMode="auto">
          <a:xfrm>
            <a:off x="9637408" y="5786674"/>
            <a:ext cx="245584" cy="24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Grafik 99">
            <a:extLst>
              <a:ext uri="{FF2B5EF4-FFF2-40B4-BE49-F238E27FC236}">
                <a16:creationId xmlns="" xmlns:a16="http://schemas.microsoft.com/office/drawing/2014/main" id="{01EB402D-062A-4C9F-9648-FA5E0D1A1AC9}"/>
              </a:ext>
            </a:extLst>
          </p:cNvPr>
          <p:cNvPicPr>
            <a:picLocks noChangeAspect="1" noChangeArrowheads="1"/>
          </p:cNvPicPr>
          <p:nvPr/>
        </p:nvPicPr>
        <p:blipFill>
          <a:blip r:embed="rId60" cstate="print">
            <a:extLst>
              <a:ext uri="{28A0092B-C50C-407E-A947-70E740481C1C}">
                <a14:useLocalDpi xmlns:a14="http://schemas.microsoft.com/office/drawing/2010/main" val="0"/>
              </a:ext>
            </a:extLst>
          </a:blip>
          <a:srcRect/>
          <a:stretch>
            <a:fillRect/>
          </a:stretch>
        </p:blipFill>
        <p:spPr bwMode="auto">
          <a:xfrm>
            <a:off x="10256957" y="4167923"/>
            <a:ext cx="267203" cy="265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 name="Grafik 14">
            <a:extLst>
              <a:ext uri="{FF2B5EF4-FFF2-40B4-BE49-F238E27FC236}">
                <a16:creationId xmlns="" xmlns:a16="http://schemas.microsoft.com/office/drawing/2014/main" id="{E5628EFC-3474-45EF-9A0A-AD25DB011763}"/>
              </a:ext>
            </a:extLst>
          </p:cNvPr>
          <p:cNvPicPr>
            <a:picLocks noChangeAspect="1" noChangeArrowheads="1"/>
          </p:cNvPicPr>
          <p:nvPr/>
        </p:nvPicPr>
        <p:blipFill>
          <a:blip r:embed="rId61">
            <a:extLst>
              <a:ext uri="{28A0092B-C50C-407E-A947-70E740481C1C}">
                <a14:useLocalDpi xmlns:a14="http://schemas.microsoft.com/office/drawing/2010/main" val="0"/>
              </a:ext>
            </a:extLst>
          </a:blip>
          <a:srcRect t="37234" b="40160"/>
          <a:stretch>
            <a:fillRect/>
          </a:stretch>
        </p:blipFill>
        <p:spPr bwMode="auto">
          <a:xfrm>
            <a:off x="8707512" y="5504385"/>
            <a:ext cx="633428" cy="143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 name="Grafik 15">
            <a:extLst>
              <a:ext uri="{FF2B5EF4-FFF2-40B4-BE49-F238E27FC236}">
                <a16:creationId xmlns="" xmlns:a16="http://schemas.microsoft.com/office/drawing/2014/main" id="{F8E44554-8D96-4F97-94C2-371C626B4DE0}"/>
              </a:ext>
            </a:extLst>
          </p:cNvPr>
          <p:cNvPicPr>
            <a:picLocks noChangeAspect="1" noChangeArrowheads="1"/>
          </p:cNvPicPr>
          <p:nvPr/>
        </p:nvPicPr>
        <p:blipFill>
          <a:blip r:embed="rId62" cstate="print">
            <a:extLst>
              <a:ext uri="{28A0092B-C50C-407E-A947-70E740481C1C}">
                <a14:useLocalDpi xmlns:a14="http://schemas.microsoft.com/office/drawing/2010/main" val="0"/>
              </a:ext>
            </a:extLst>
          </a:blip>
          <a:srcRect/>
          <a:stretch>
            <a:fillRect/>
          </a:stretch>
        </p:blipFill>
        <p:spPr bwMode="auto">
          <a:xfrm>
            <a:off x="8746013" y="4211752"/>
            <a:ext cx="480146" cy="167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 name="Grafik 68">
            <a:extLst>
              <a:ext uri="{FF2B5EF4-FFF2-40B4-BE49-F238E27FC236}">
                <a16:creationId xmlns="" xmlns:a16="http://schemas.microsoft.com/office/drawing/2014/main" id="{1D2C93E5-BE22-493E-BEFF-9108A4DDF395}"/>
              </a:ext>
            </a:extLst>
          </p:cNvPr>
          <p:cNvPicPr>
            <a:picLocks noChangeAspect="1" noChangeArrowheads="1"/>
          </p:cNvPicPr>
          <p:nvPr/>
        </p:nvPicPr>
        <p:blipFill>
          <a:blip r:embed="rId63" cstate="print">
            <a:extLst>
              <a:ext uri="{28A0092B-C50C-407E-A947-70E740481C1C}">
                <a14:useLocalDpi xmlns:a14="http://schemas.microsoft.com/office/drawing/2010/main" val="0"/>
              </a:ext>
            </a:extLst>
          </a:blip>
          <a:srcRect/>
          <a:stretch>
            <a:fillRect/>
          </a:stretch>
        </p:blipFill>
        <p:spPr bwMode="auto">
          <a:xfrm>
            <a:off x="10357298" y="4991037"/>
            <a:ext cx="779693" cy="224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 name="Snip Single Corner Rectangle 171">
            <a:extLst>
              <a:ext uri="{FF2B5EF4-FFF2-40B4-BE49-F238E27FC236}">
                <a16:creationId xmlns="" xmlns:a16="http://schemas.microsoft.com/office/drawing/2014/main" id="{E4A4F191-CC41-48A6-92AE-2AF86F8B4D8F}"/>
              </a:ext>
            </a:extLst>
          </p:cNvPr>
          <p:cNvSpPr/>
          <p:nvPr/>
        </p:nvSpPr>
        <p:spPr>
          <a:xfrm flipV="1">
            <a:off x="890263" y="2856849"/>
            <a:ext cx="2762703" cy="3315778"/>
          </a:xfrm>
          <a:prstGeom prst="snip1Rect">
            <a:avLst>
              <a:gd name="adj" fmla="val 4404"/>
            </a:avLst>
          </a:prstGeom>
          <a:noFill/>
          <a:ln w="127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116" name="Rectangle 115">
            <a:extLst>
              <a:ext uri="{FF2B5EF4-FFF2-40B4-BE49-F238E27FC236}">
                <a16:creationId xmlns="" xmlns:a16="http://schemas.microsoft.com/office/drawing/2014/main" id="{8C9DE73D-3CEE-403F-993A-9F1C01310318}"/>
              </a:ext>
            </a:extLst>
          </p:cNvPr>
          <p:cNvSpPr/>
          <p:nvPr/>
        </p:nvSpPr>
        <p:spPr>
          <a:xfrm>
            <a:off x="890262" y="2856855"/>
            <a:ext cx="2762703" cy="575161"/>
          </a:xfrm>
          <a:prstGeom prst="rect">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1000" b="1" dirty="0">
                <a:latin typeface="Calibri" panose="020F0502020204030204" pitchFamily="34" charset="0"/>
                <a:cs typeface="Calibri" panose="020F0502020204030204" pitchFamily="34" charset="0"/>
              </a:rPr>
              <a:t>FINANCIAL SERVICES</a:t>
            </a:r>
          </a:p>
          <a:p>
            <a:pPr algn="ctr"/>
            <a:endParaRPr lang="en-US" sz="1000" dirty="0">
              <a:latin typeface="Calibri" panose="020F0502020204030204" pitchFamily="34" charset="0"/>
              <a:cs typeface="Calibri" panose="020F0502020204030204" pitchFamily="34" charset="0"/>
            </a:endParaRPr>
          </a:p>
        </p:txBody>
      </p:sp>
      <p:sp>
        <p:nvSpPr>
          <p:cNvPr id="102" name="Isosceles Triangle 101">
            <a:extLst>
              <a:ext uri="{FF2B5EF4-FFF2-40B4-BE49-F238E27FC236}">
                <a16:creationId xmlns="" xmlns:a16="http://schemas.microsoft.com/office/drawing/2014/main" id="{4A4083AC-D89E-4F12-9D1B-4F76201C8637}"/>
              </a:ext>
            </a:extLst>
          </p:cNvPr>
          <p:cNvSpPr/>
          <p:nvPr/>
        </p:nvSpPr>
        <p:spPr>
          <a:xfrm rot="10800000">
            <a:off x="2130508" y="3403796"/>
            <a:ext cx="184628" cy="112873"/>
          </a:xfrm>
          <a:prstGeom prst="triangle">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09" name="Snip Single Corner Rectangle 171">
            <a:extLst>
              <a:ext uri="{FF2B5EF4-FFF2-40B4-BE49-F238E27FC236}">
                <a16:creationId xmlns="" xmlns:a16="http://schemas.microsoft.com/office/drawing/2014/main" id="{47451174-20E4-469E-9250-30D90952C980}"/>
              </a:ext>
            </a:extLst>
          </p:cNvPr>
          <p:cNvSpPr/>
          <p:nvPr/>
        </p:nvSpPr>
        <p:spPr>
          <a:xfrm flipV="1">
            <a:off x="4065340" y="2856849"/>
            <a:ext cx="1777465" cy="3315778"/>
          </a:xfrm>
          <a:prstGeom prst="snip1Rect">
            <a:avLst>
              <a:gd name="adj" fmla="val 4404"/>
            </a:avLst>
          </a:prstGeom>
          <a:noFill/>
          <a:ln w="127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110" name="Rectangle 109">
            <a:extLst>
              <a:ext uri="{FF2B5EF4-FFF2-40B4-BE49-F238E27FC236}">
                <a16:creationId xmlns="" xmlns:a16="http://schemas.microsoft.com/office/drawing/2014/main" id="{58BD123D-1561-4874-9521-EB2240079DA7}"/>
              </a:ext>
            </a:extLst>
          </p:cNvPr>
          <p:cNvSpPr/>
          <p:nvPr/>
        </p:nvSpPr>
        <p:spPr>
          <a:xfrm>
            <a:off x="4061748" y="2856855"/>
            <a:ext cx="1781050" cy="575161"/>
          </a:xfrm>
          <a:prstGeom prst="rect">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1000" b="1" dirty="0">
                <a:latin typeface="Calibri" panose="020F0502020204030204" pitchFamily="34" charset="0"/>
                <a:cs typeface="Calibri" panose="020F0502020204030204" pitchFamily="34" charset="0"/>
              </a:rPr>
              <a:t>PUBLIC SECTOR</a:t>
            </a:r>
          </a:p>
          <a:p>
            <a:pPr algn="ctr"/>
            <a:endParaRPr lang="en-US" sz="1000" dirty="0">
              <a:latin typeface="Calibri" panose="020F0502020204030204" pitchFamily="34" charset="0"/>
              <a:cs typeface="Calibri" panose="020F0502020204030204" pitchFamily="34" charset="0"/>
            </a:endParaRPr>
          </a:p>
        </p:txBody>
      </p:sp>
      <p:sp>
        <p:nvSpPr>
          <p:cNvPr id="111" name="Isosceles Triangle 110">
            <a:extLst>
              <a:ext uri="{FF2B5EF4-FFF2-40B4-BE49-F238E27FC236}">
                <a16:creationId xmlns="" xmlns:a16="http://schemas.microsoft.com/office/drawing/2014/main" id="{031E2155-96AE-4E51-BFE7-F44E659C3FAE}"/>
              </a:ext>
            </a:extLst>
          </p:cNvPr>
          <p:cNvSpPr/>
          <p:nvPr/>
        </p:nvSpPr>
        <p:spPr>
          <a:xfrm rot="10800000">
            <a:off x="4938748" y="3403795"/>
            <a:ext cx="184628" cy="112873"/>
          </a:xfrm>
          <a:prstGeom prst="triangle">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12" name="Snip Single Corner Rectangle 171">
            <a:extLst>
              <a:ext uri="{FF2B5EF4-FFF2-40B4-BE49-F238E27FC236}">
                <a16:creationId xmlns="" xmlns:a16="http://schemas.microsoft.com/office/drawing/2014/main" id="{65FC08B8-A9B2-49B5-8700-F0FC551CE870}"/>
              </a:ext>
            </a:extLst>
          </p:cNvPr>
          <p:cNvSpPr/>
          <p:nvPr/>
        </p:nvSpPr>
        <p:spPr>
          <a:xfrm flipV="1">
            <a:off x="6283817" y="2865328"/>
            <a:ext cx="1837241" cy="3300996"/>
          </a:xfrm>
          <a:prstGeom prst="snip1Rect">
            <a:avLst>
              <a:gd name="adj" fmla="val 4404"/>
            </a:avLst>
          </a:prstGeom>
          <a:noFill/>
          <a:ln w="127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117" name="Rectangle 116">
            <a:extLst>
              <a:ext uri="{FF2B5EF4-FFF2-40B4-BE49-F238E27FC236}">
                <a16:creationId xmlns="" xmlns:a16="http://schemas.microsoft.com/office/drawing/2014/main" id="{7B324EE5-3202-40B6-816A-5767AE421869}"/>
              </a:ext>
            </a:extLst>
          </p:cNvPr>
          <p:cNvSpPr/>
          <p:nvPr/>
        </p:nvSpPr>
        <p:spPr>
          <a:xfrm>
            <a:off x="6278124" y="2864078"/>
            <a:ext cx="1837241" cy="561635"/>
          </a:xfrm>
          <a:prstGeom prst="rect">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1000" b="1" dirty="0">
                <a:latin typeface="Calibri" panose="020F0502020204030204" pitchFamily="34" charset="0"/>
                <a:cs typeface="Calibri" panose="020F0502020204030204" pitchFamily="34" charset="0"/>
              </a:rPr>
              <a:t> CONSUMER / HEALTH</a:t>
            </a:r>
          </a:p>
          <a:p>
            <a:pPr algn="ctr"/>
            <a:endParaRPr lang="en-US" sz="1000" dirty="0">
              <a:latin typeface="Calibri" panose="020F0502020204030204" pitchFamily="34" charset="0"/>
              <a:cs typeface="Calibri" panose="020F0502020204030204" pitchFamily="34" charset="0"/>
            </a:endParaRPr>
          </a:p>
        </p:txBody>
      </p:sp>
      <p:sp>
        <p:nvSpPr>
          <p:cNvPr id="118" name="Isosceles Triangle 117">
            <a:extLst>
              <a:ext uri="{FF2B5EF4-FFF2-40B4-BE49-F238E27FC236}">
                <a16:creationId xmlns="" xmlns:a16="http://schemas.microsoft.com/office/drawing/2014/main" id="{D126780A-6FA7-4B6C-8D08-0A6D4CF30C98}"/>
              </a:ext>
            </a:extLst>
          </p:cNvPr>
          <p:cNvSpPr/>
          <p:nvPr/>
        </p:nvSpPr>
        <p:spPr>
          <a:xfrm rot="10800000">
            <a:off x="7157225" y="3403796"/>
            <a:ext cx="184628" cy="112873"/>
          </a:xfrm>
          <a:prstGeom prst="triangle">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19" name="Snip Single Corner Rectangle 171">
            <a:extLst>
              <a:ext uri="{FF2B5EF4-FFF2-40B4-BE49-F238E27FC236}">
                <a16:creationId xmlns="" xmlns:a16="http://schemas.microsoft.com/office/drawing/2014/main" id="{5AD012F3-3163-45C3-95D5-57FBCF2EAE72}"/>
              </a:ext>
            </a:extLst>
          </p:cNvPr>
          <p:cNvSpPr/>
          <p:nvPr/>
        </p:nvSpPr>
        <p:spPr>
          <a:xfrm flipV="1">
            <a:off x="8550684" y="2856849"/>
            <a:ext cx="2664617" cy="3315778"/>
          </a:xfrm>
          <a:prstGeom prst="snip1Rect">
            <a:avLst>
              <a:gd name="adj" fmla="val 4404"/>
            </a:avLst>
          </a:prstGeom>
          <a:noFill/>
          <a:ln w="127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120" name="Rectangle 119">
            <a:extLst>
              <a:ext uri="{FF2B5EF4-FFF2-40B4-BE49-F238E27FC236}">
                <a16:creationId xmlns="" xmlns:a16="http://schemas.microsoft.com/office/drawing/2014/main" id="{252AEAFA-CA3E-4A74-96D6-3101FD20B96D}"/>
              </a:ext>
            </a:extLst>
          </p:cNvPr>
          <p:cNvSpPr/>
          <p:nvPr/>
        </p:nvSpPr>
        <p:spPr>
          <a:xfrm>
            <a:off x="8556378" y="2862545"/>
            <a:ext cx="2658924" cy="569471"/>
          </a:xfrm>
          <a:prstGeom prst="rect">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US" sz="1000" b="1" dirty="0">
                <a:latin typeface="Calibri" panose="020F0502020204030204" pitchFamily="34" charset="0"/>
                <a:cs typeface="Calibri" panose="020F0502020204030204" pitchFamily="34" charset="0"/>
              </a:rPr>
              <a:t>INDUSTRIAL / IT</a:t>
            </a:r>
          </a:p>
          <a:p>
            <a:pPr algn="ctr"/>
            <a:endParaRPr lang="en-US" sz="1000" dirty="0">
              <a:latin typeface="Calibri" panose="020F0502020204030204" pitchFamily="34" charset="0"/>
              <a:cs typeface="Calibri" panose="020F0502020204030204" pitchFamily="34" charset="0"/>
            </a:endParaRPr>
          </a:p>
        </p:txBody>
      </p:sp>
      <p:sp>
        <p:nvSpPr>
          <p:cNvPr id="121" name="Isosceles Triangle 120">
            <a:extLst>
              <a:ext uri="{FF2B5EF4-FFF2-40B4-BE49-F238E27FC236}">
                <a16:creationId xmlns="" xmlns:a16="http://schemas.microsoft.com/office/drawing/2014/main" id="{229E7486-0E96-4DA6-82CC-18F9C13CFE0F}"/>
              </a:ext>
            </a:extLst>
          </p:cNvPr>
          <p:cNvSpPr/>
          <p:nvPr/>
        </p:nvSpPr>
        <p:spPr>
          <a:xfrm rot="10800000">
            <a:off x="9698364" y="3403795"/>
            <a:ext cx="184628" cy="112873"/>
          </a:xfrm>
          <a:prstGeom prst="triangle">
            <a:avLst/>
          </a:prstGeom>
          <a:solidFill>
            <a:schemeClr val="bg2">
              <a:lumMod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84" name="Snip Single Corner Rectangle 171">
            <a:extLst>
              <a:ext uri="{FF2B5EF4-FFF2-40B4-BE49-F238E27FC236}">
                <a16:creationId xmlns="" xmlns:a16="http://schemas.microsoft.com/office/drawing/2014/main" id="{CAD67526-DAB6-4E19-8226-9F99A414904F}"/>
              </a:ext>
            </a:extLst>
          </p:cNvPr>
          <p:cNvSpPr/>
          <p:nvPr/>
        </p:nvSpPr>
        <p:spPr>
          <a:xfrm>
            <a:off x="890262" y="975896"/>
            <a:ext cx="10325038" cy="578020"/>
          </a:xfrm>
          <a:prstGeom prst="snip1Rect">
            <a:avLst>
              <a:gd name="adj" fmla="val 19751"/>
            </a:avLst>
          </a:prstGeom>
          <a:solidFill>
            <a:srgbClr val="ED1A20"/>
          </a:solidFill>
          <a:ln w="12700">
            <a:solidFill>
              <a:srgbClr val="ED1A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Calibri" panose="020F0502020204030204" pitchFamily="34" charset="0"/>
                <a:ea typeface="Avenir Next" charset="0"/>
                <a:cs typeface="Calibri" panose="020F0502020204030204" pitchFamily="34" charset="0"/>
              </a:rPr>
              <a:t>3,500+ CLIENTS WORLDWIDE</a:t>
            </a:r>
          </a:p>
        </p:txBody>
      </p:sp>
      <p:sp>
        <p:nvSpPr>
          <p:cNvPr id="85" name="Snip Single Corner Rectangle 171">
            <a:extLst>
              <a:ext uri="{FF2B5EF4-FFF2-40B4-BE49-F238E27FC236}">
                <a16:creationId xmlns="" xmlns:a16="http://schemas.microsoft.com/office/drawing/2014/main" id="{83AD1C44-FBD6-4149-8F51-228E83D68C42}"/>
              </a:ext>
            </a:extLst>
          </p:cNvPr>
          <p:cNvSpPr/>
          <p:nvPr/>
        </p:nvSpPr>
        <p:spPr>
          <a:xfrm>
            <a:off x="890261" y="978772"/>
            <a:ext cx="10325039" cy="1552387"/>
          </a:xfrm>
          <a:prstGeom prst="snip1Rect">
            <a:avLst>
              <a:gd name="adj" fmla="val 19751"/>
            </a:avLst>
          </a:prstGeom>
          <a:noFill/>
          <a:ln w="12700">
            <a:solidFill>
              <a:srgbClr val="ED1A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latin typeface="Calibri" panose="020F0502020204030204" pitchFamily="34" charset="0"/>
              <a:ea typeface="Avenir Next" charset="0"/>
              <a:cs typeface="Calibri" panose="020F0502020204030204" pitchFamily="34" charset="0"/>
            </a:endParaRPr>
          </a:p>
        </p:txBody>
      </p:sp>
      <p:pic>
        <p:nvPicPr>
          <p:cNvPr id="87" name="Picture 2" descr="Résultat de recherche d'images">
            <a:extLst>
              <a:ext uri="{FF2B5EF4-FFF2-40B4-BE49-F238E27FC236}">
                <a16:creationId xmlns="" xmlns:a16="http://schemas.microsoft.com/office/drawing/2014/main" id="{5321A9B9-E8D0-451B-8392-5003DF394AD3}"/>
              </a:ext>
            </a:extLst>
          </p:cNvPr>
          <p:cNvPicPr>
            <a:picLocks noChangeAspect="1" noChangeArrowheads="1"/>
          </p:cNvPicPr>
          <p:nvPr/>
        </p:nvPicPr>
        <p:blipFill>
          <a:blip r:embed="rId64" cstate="print">
            <a:extLst>
              <a:ext uri="{28A0092B-C50C-407E-A947-70E740481C1C}">
                <a14:useLocalDpi xmlns:a14="http://schemas.microsoft.com/office/drawing/2010/main" val="0"/>
              </a:ext>
            </a:extLst>
          </a:blip>
          <a:srcRect/>
          <a:stretch>
            <a:fillRect/>
          </a:stretch>
        </p:blipFill>
        <p:spPr bwMode="auto">
          <a:xfrm>
            <a:off x="8677707" y="5013558"/>
            <a:ext cx="662896" cy="234223"/>
          </a:xfrm>
          <a:prstGeom prst="rect">
            <a:avLst/>
          </a:prstGeom>
          <a:noFill/>
          <a:extLst>
            <a:ext uri="{909E8E84-426E-40DD-AFC4-6F175D3DCCD1}">
              <a14:hiddenFill xmlns:a14="http://schemas.microsoft.com/office/drawing/2010/main">
                <a:solidFill>
                  <a:srgbClr val="FFFFFF"/>
                </a:solidFill>
              </a14:hiddenFill>
            </a:ext>
          </a:extLst>
        </p:spPr>
      </p:pic>
      <p:pic>
        <p:nvPicPr>
          <p:cNvPr id="91" name="Picture 4" descr="Résultat de recherche d'images">
            <a:extLst>
              <a:ext uri="{FF2B5EF4-FFF2-40B4-BE49-F238E27FC236}">
                <a16:creationId xmlns="" xmlns:a16="http://schemas.microsoft.com/office/drawing/2014/main" id="{38EE9FAC-EE89-447F-A25F-A25C59E8714F}"/>
              </a:ext>
            </a:extLst>
          </p:cNvPr>
          <p:cNvPicPr>
            <a:picLocks noChangeAspect="1" noChangeArrowheads="1"/>
          </p:cNvPicPr>
          <p:nvPr/>
        </p:nvPicPr>
        <p:blipFill>
          <a:blip r:embed="rId65" cstate="print">
            <a:extLst>
              <a:ext uri="{28A0092B-C50C-407E-A947-70E740481C1C}">
                <a14:useLocalDpi xmlns:a14="http://schemas.microsoft.com/office/drawing/2010/main" val="0"/>
              </a:ext>
            </a:extLst>
          </a:blip>
          <a:srcRect/>
          <a:stretch>
            <a:fillRect/>
          </a:stretch>
        </p:blipFill>
        <p:spPr bwMode="auto">
          <a:xfrm>
            <a:off x="6436781" y="5812807"/>
            <a:ext cx="791503" cy="160873"/>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96">
            <a:extLst>
              <a:ext uri="{FF2B5EF4-FFF2-40B4-BE49-F238E27FC236}">
                <a16:creationId xmlns="" xmlns:a16="http://schemas.microsoft.com/office/drawing/2014/main" id="{B28E1D52-EEA6-41D1-B198-42BEB5217723}"/>
              </a:ext>
            </a:extLst>
          </p:cNvPr>
          <p:cNvPicPr>
            <a:picLocks noChangeAspect="1"/>
          </p:cNvPicPr>
          <p:nvPr/>
        </p:nvPicPr>
        <p:blipFill>
          <a:blip r:embed="rId66">
            <a:clrChange>
              <a:clrFrom>
                <a:srgbClr val="FFFFFF"/>
              </a:clrFrom>
              <a:clrTo>
                <a:srgbClr val="FFFFFF">
                  <a:alpha val="0"/>
                </a:srgbClr>
              </a:clrTo>
            </a:clrChange>
          </a:blip>
          <a:stretch>
            <a:fillRect/>
          </a:stretch>
        </p:blipFill>
        <p:spPr>
          <a:xfrm>
            <a:off x="10392457" y="3784765"/>
            <a:ext cx="711675" cy="107495"/>
          </a:xfrm>
          <a:prstGeom prst="rect">
            <a:avLst/>
          </a:prstGeom>
        </p:spPr>
      </p:pic>
      <p:pic>
        <p:nvPicPr>
          <p:cNvPr id="115" name="Picture 114">
            <a:extLst>
              <a:ext uri="{FF2B5EF4-FFF2-40B4-BE49-F238E27FC236}">
                <a16:creationId xmlns="" xmlns:a16="http://schemas.microsoft.com/office/drawing/2014/main" id="{29E06F5F-BE56-465E-9EEB-C6FDA0278F73}"/>
              </a:ext>
            </a:extLst>
          </p:cNvPr>
          <p:cNvPicPr>
            <a:picLocks noChangeAspect="1"/>
          </p:cNvPicPr>
          <p:nvPr/>
        </p:nvPicPr>
        <p:blipFill>
          <a:blip r:embed="rId67">
            <a:clrChange>
              <a:clrFrom>
                <a:srgbClr val="FFFFFF"/>
              </a:clrFrom>
              <a:clrTo>
                <a:srgbClr val="FFFFFF">
                  <a:alpha val="0"/>
                </a:srgbClr>
              </a:clrTo>
            </a:clrChange>
          </a:blip>
          <a:stretch>
            <a:fillRect/>
          </a:stretch>
        </p:blipFill>
        <p:spPr>
          <a:xfrm>
            <a:off x="8728338" y="5904022"/>
            <a:ext cx="578896" cy="79116"/>
          </a:xfrm>
          <a:prstGeom prst="rect">
            <a:avLst/>
          </a:prstGeom>
        </p:spPr>
      </p:pic>
      <p:pic>
        <p:nvPicPr>
          <p:cNvPr id="122" name="Picture 121">
            <a:extLst>
              <a:ext uri="{FF2B5EF4-FFF2-40B4-BE49-F238E27FC236}">
                <a16:creationId xmlns="" xmlns:a16="http://schemas.microsoft.com/office/drawing/2014/main" id="{18F1E731-376E-4430-9945-5BF25FB3375E}"/>
              </a:ext>
            </a:extLst>
          </p:cNvPr>
          <p:cNvPicPr>
            <a:picLocks noChangeAspect="1"/>
          </p:cNvPicPr>
          <p:nvPr/>
        </p:nvPicPr>
        <p:blipFill rotWithShape="1">
          <a:blip r:embed="rId68">
            <a:clrChange>
              <a:clrFrom>
                <a:srgbClr val="FFFFFB"/>
              </a:clrFrom>
              <a:clrTo>
                <a:srgbClr val="FFFFFB">
                  <a:alpha val="0"/>
                </a:srgbClr>
              </a:clrTo>
            </a:clrChange>
          </a:blip>
          <a:srcRect l="8244" t="7829" r="7984" b="9440"/>
          <a:stretch/>
        </p:blipFill>
        <p:spPr>
          <a:xfrm>
            <a:off x="10741184" y="4223487"/>
            <a:ext cx="389544" cy="210068"/>
          </a:xfrm>
          <a:prstGeom prst="rect">
            <a:avLst/>
          </a:prstGeom>
        </p:spPr>
      </p:pic>
      <p:pic>
        <p:nvPicPr>
          <p:cNvPr id="123" name="Picture 16" descr="Résultat de recherche d'images pour &quot;docusign&quot;">
            <a:extLst>
              <a:ext uri="{FF2B5EF4-FFF2-40B4-BE49-F238E27FC236}">
                <a16:creationId xmlns="" xmlns:a16="http://schemas.microsoft.com/office/drawing/2014/main" id="{4DFF2D1A-96BD-4E9F-ACCE-EE9F1A62DBA2}"/>
              </a:ext>
            </a:extLst>
          </p:cNvPr>
          <p:cNvPicPr>
            <a:picLocks noChangeAspect="1" noChangeArrowheads="1"/>
          </p:cNvPicPr>
          <p:nvPr/>
        </p:nvPicPr>
        <p:blipFill>
          <a:blip r:embed="rId6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88172" y="4680578"/>
            <a:ext cx="659228" cy="149967"/>
          </a:xfrm>
          <a:prstGeom prst="rect">
            <a:avLst/>
          </a:prstGeom>
          <a:noFill/>
          <a:extLst>
            <a:ext uri="{909E8E84-426E-40DD-AFC4-6F175D3DCCD1}">
              <a14:hiddenFill xmlns:a14="http://schemas.microsoft.com/office/drawing/2010/main">
                <a:solidFill>
                  <a:srgbClr val="FFFFFF"/>
                </a:solidFill>
              </a14:hiddenFill>
            </a:ext>
          </a:extLst>
        </p:spPr>
      </p:pic>
      <p:pic>
        <p:nvPicPr>
          <p:cNvPr id="124" name="Picture 123">
            <a:extLst>
              <a:ext uri="{FF2B5EF4-FFF2-40B4-BE49-F238E27FC236}">
                <a16:creationId xmlns="" xmlns:a16="http://schemas.microsoft.com/office/drawing/2014/main" id="{A03DFEFF-954D-427D-8CF4-B04B081A7C21}"/>
              </a:ext>
            </a:extLst>
          </p:cNvPr>
          <p:cNvPicPr>
            <a:picLocks noChangeAspect="1"/>
          </p:cNvPicPr>
          <p:nvPr/>
        </p:nvPicPr>
        <p:blipFill rotWithShape="1">
          <a:blip r:embed="rId70">
            <a:clrChange>
              <a:clrFrom>
                <a:srgbClr val="FFFFFF"/>
              </a:clrFrom>
              <a:clrTo>
                <a:srgbClr val="FFFFFF">
                  <a:alpha val="0"/>
                </a:srgbClr>
              </a:clrTo>
            </a:clrChange>
          </a:blip>
          <a:srcRect l="5489" t="16561" r="5489" b="16984"/>
          <a:stretch/>
        </p:blipFill>
        <p:spPr>
          <a:xfrm>
            <a:off x="7421689" y="5719139"/>
            <a:ext cx="482301" cy="273684"/>
          </a:xfrm>
          <a:prstGeom prst="rect">
            <a:avLst/>
          </a:prstGeom>
        </p:spPr>
      </p:pic>
      <p:pic>
        <p:nvPicPr>
          <p:cNvPr id="125" name="Picture 124">
            <a:extLst>
              <a:ext uri="{FF2B5EF4-FFF2-40B4-BE49-F238E27FC236}">
                <a16:creationId xmlns="" xmlns:a16="http://schemas.microsoft.com/office/drawing/2014/main" id="{3D9B8A1C-E495-4C66-9FD3-053EDC0AD223}"/>
              </a:ext>
            </a:extLst>
          </p:cNvPr>
          <p:cNvPicPr>
            <a:picLocks noChangeAspect="1"/>
          </p:cNvPicPr>
          <p:nvPr/>
        </p:nvPicPr>
        <p:blipFill>
          <a:blip r:embed="rId71">
            <a:clrChange>
              <a:clrFrom>
                <a:srgbClr val="FFFFFF"/>
              </a:clrFrom>
              <a:clrTo>
                <a:srgbClr val="FFFFFF">
                  <a:alpha val="0"/>
                </a:srgbClr>
              </a:clrTo>
            </a:clrChange>
          </a:blip>
          <a:stretch>
            <a:fillRect/>
          </a:stretch>
        </p:blipFill>
        <p:spPr>
          <a:xfrm>
            <a:off x="8631233" y="3642024"/>
            <a:ext cx="709707" cy="370879"/>
          </a:xfrm>
          <a:prstGeom prst="rect">
            <a:avLst/>
          </a:prstGeom>
        </p:spPr>
      </p:pic>
      <p:sp>
        <p:nvSpPr>
          <p:cNvPr id="126" name="Slide Number Placeholder 3">
            <a:extLst>
              <a:ext uri="{FF2B5EF4-FFF2-40B4-BE49-F238E27FC236}">
                <a16:creationId xmlns="" xmlns:a16="http://schemas.microsoft.com/office/drawing/2014/main" id="{1BA6C767-14CD-4CAF-8CF5-DBBE94DF7D97}"/>
              </a:ext>
            </a:extLst>
          </p:cNvPr>
          <p:cNvSpPr>
            <a:spLocks noGrp="1"/>
          </p:cNvSpPr>
          <p:nvPr>
            <p:ph type="sldNum" sz="quarter" idx="4"/>
          </p:nvPr>
        </p:nvSpPr>
        <p:spPr>
          <a:xfrm>
            <a:off x="11594453" y="6502709"/>
            <a:ext cx="597553" cy="364224"/>
          </a:xfrm>
        </p:spPr>
        <p:txBody>
          <a:bodyPr/>
          <a:lstStyle/>
          <a:p>
            <a:fld id="{76B01178-3A51-4FBE-A41C-D89FC6BEBC7B}" type="slidenum">
              <a:rPr lang="en-US" smtClean="0">
                <a:solidFill>
                  <a:srgbClr val="000000">
                    <a:tint val="75000"/>
                  </a:srgbClr>
                </a:solidFill>
              </a:rPr>
              <a:pPr/>
              <a:t>2</a:t>
            </a:fld>
            <a:endParaRPr lang="en-US" dirty="0">
              <a:solidFill>
                <a:srgbClr val="000000">
                  <a:tint val="75000"/>
                </a:srgbClr>
              </a:solidFill>
            </a:endParaRPr>
          </a:p>
        </p:txBody>
      </p:sp>
    </p:spTree>
    <p:extLst>
      <p:ext uri="{BB962C8B-B14F-4D97-AF65-F5344CB8AC3E}">
        <p14:creationId xmlns:p14="http://schemas.microsoft.com/office/powerpoint/2010/main" val="94842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0"/>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2"/>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3"/>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5"/>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1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0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51"/>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54"/>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55"/>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6"/>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57"/>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58"/>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60"/>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61"/>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62"/>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63"/>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65"/>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109"/>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110"/>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111"/>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71"/>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72"/>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74"/>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75"/>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77"/>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78"/>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79"/>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80"/>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81"/>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83"/>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112"/>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117"/>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18"/>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91"/>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124"/>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nodeType="clickEffect">
                                  <p:stCondLst>
                                    <p:cond delay="0"/>
                                  </p:stCondLst>
                                  <p:childTnLst>
                                    <p:set>
                                      <p:cBhvr>
                                        <p:cTn id="126" dur="1" fill="hold">
                                          <p:stCondLst>
                                            <p:cond delay="0"/>
                                          </p:stCondLst>
                                        </p:cTn>
                                        <p:tgtEl>
                                          <p:spTgt spid="88"/>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89"/>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90"/>
                                        </p:tgtEl>
                                        <p:attrNameLst>
                                          <p:attrName>style.visibility</p:attrName>
                                        </p:attrNameLst>
                                      </p:cBhvr>
                                      <p:to>
                                        <p:strVal val="visible"/>
                                      </p:to>
                                    </p:set>
                                  </p:childTnLst>
                                </p:cTn>
                              </p:par>
                              <p:par>
                                <p:cTn id="131" presetID="1" presetClass="entr" presetSubtype="0" fill="hold" nodeType="withEffect">
                                  <p:stCondLst>
                                    <p:cond delay="0"/>
                                  </p:stCondLst>
                                  <p:childTnLst>
                                    <p:set>
                                      <p:cBhvr>
                                        <p:cTn id="132" dur="1" fill="hold">
                                          <p:stCondLst>
                                            <p:cond delay="0"/>
                                          </p:stCondLst>
                                        </p:cTn>
                                        <p:tgtEl>
                                          <p:spTgt spid="94"/>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95"/>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96"/>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98"/>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99"/>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100"/>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101"/>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103"/>
                                        </p:tgtEl>
                                        <p:attrNameLst>
                                          <p:attrName>style.visibility</p:attrName>
                                        </p:attrNameLst>
                                      </p:cBhvr>
                                      <p:to>
                                        <p:strVal val="visible"/>
                                      </p:to>
                                    </p:set>
                                  </p:childTnLst>
                                </p:cTn>
                              </p:par>
                              <p:par>
                                <p:cTn id="147" presetID="1" presetClass="entr" presetSubtype="0" fill="hold" nodeType="withEffect">
                                  <p:stCondLst>
                                    <p:cond delay="0"/>
                                  </p:stCondLst>
                                  <p:childTnLst>
                                    <p:set>
                                      <p:cBhvr>
                                        <p:cTn id="148" dur="1" fill="hold">
                                          <p:stCondLst>
                                            <p:cond delay="0"/>
                                          </p:stCondLst>
                                        </p:cTn>
                                        <p:tgtEl>
                                          <p:spTgt spid="104"/>
                                        </p:tgtEl>
                                        <p:attrNameLst>
                                          <p:attrName>style.visibility</p:attrName>
                                        </p:attrNameLst>
                                      </p:cBhvr>
                                      <p:to>
                                        <p:strVal val="visible"/>
                                      </p:to>
                                    </p:set>
                                  </p:childTnLst>
                                </p:cTn>
                              </p:par>
                              <p:par>
                                <p:cTn id="149" presetID="1" presetClass="entr" presetSubtype="0" fill="hold" nodeType="withEffect">
                                  <p:stCondLst>
                                    <p:cond delay="0"/>
                                  </p:stCondLst>
                                  <p:childTnLst>
                                    <p:set>
                                      <p:cBhvr>
                                        <p:cTn id="150" dur="1" fill="hold">
                                          <p:stCondLst>
                                            <p:cond delay="0"/>
                                          </p:stCondLst>
                                        </p:cTn>
                                        <p:tgtEl>
                                          <p:spTgt spid="105"/>
                                        </p:tgtEl>
                                        <p:attrNameLst>
                                          <p:attrName>style.visibility</p:attrName>
                                        </p:attrNameLst>
                                      </p:cBhvr>
                                      <p:to>
                                        <p:strVal val="visible"/>
                                      </p:to>
                                    </p:set>
                                  </p:childTnLst>
                                </p:cTn>
                              </p:par>
                              <p:par>
                                <p:cTn id="151" presetID="1" presetClass="entr" presetSubtype="0" fill="hold" nodeType="withEffect">
                                  <p:stCondLst>
                                    <p:cond delay="0"/>
                                  </p:stCondLst>
                                  <p:childTnLst>
                                    <p:set>
                                      <p:cBhvr>
                                        <p:cTn id="152" dur="1" fill="hold">
                                          <p:stCondLst>
                                            <p:cond delay="0"/>
                                          </p:stCondLst>
                                        </p:cTn>
                                        <p:tgtEl>
                                          <p:spTgt spid="106"/>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107"/>
                                        </p:tgtEl>
                                        <p:attrNameLst>
                                          <p:attrName>style.visibility</p:attrName>
                                        </p:attrNameLst>
                                      </p:cBhvr>
                                      <p:to>
                                        <p:strVal val="visible"/>
                                      </p:to>
                                    </p:set>
                                  </p:childTnLst>
                                </p:cTn>
                              </p:par>
                              <p:par>
                                <p:cTn id="155" presetID="1" presetClass="entr" presetSubtype="0" fill="hold" nodeType="withEffect">
                                  <p:stCondLst>
                                    <p:cond delay="0"/>
                                  </p:stCondLst>
                                  <p:childTnLst>
                                    <p:set>
                                      <p:cBhvr>
                                        <p:cTn id="156" dur="1" fill="hold">
                                          <p:stCondLst>
                                            <p:cond delay="0"/>
                                          </p:stCondLst>
                                        </p:cTn>
                                        <p:tgtEl>
                                          <p:spTgt spid="108"/>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119"/>
                                        </p:tgtEl>
                                        <p:attrNameLst>
                                          <p:attrName>style.visibility</p:attrName>
                                        </p:attrNameLst>
                                      </p:cBhvr>
                                      <p:to>
                                        <p:strVal val="visible"/>
                                      </p:to>
                                    </p:set>
                                  </p:childTnLst>
                                </p:cTn>
                              </p:par>
                              <p:par>
                                <p:cTn id="159" presetID="1" presetClass="entr" presetSubtype="0" fill="hold" grpId="0" nodeType="withEffect">
                                  <p:stCondLst>
                                    <p:cond delay="0"/>
                                  </p:stCondLst>
                                  <p:childTnLst>
                                    <p:set>
                                      <p:cBhvr>
                                        <p:cTn id="160" dur="1" fill="hold">
                                          <p:stCondLst>
                                            <p:cond delay="0"/>
                                          </p:stCondLst>
                                        </p:cTn>
                                        <p:tgtEl>
                                          <p:spTgt spid="120"/>
                                        </p:tgtEl>
                                        <p:attrNameLst>
                                          <p:attrName>style.visibility</p:attrName>
                                        </p:attrNameLst>
                                      </p:cBhvr>
                                      <p:to>
                                        <p:strVal val="visible"/>
                                      </p:to>
                                    </p:set>
                                  </p:childTnLst>
                                </p:cTn>
                              </p:par>
                              <p:par>
                                <p:cTn id="161" presetID="1" presetClass="entr" presetSubtype="0" fill="hold" grpId="0" nodeType="withEffect">
                                  <p:stCondLst>
                                    <p:cond delay="0"/>
                                  </p:stCondLst>
                                  <p:childTnLst>
                                    <p:set>
                                      <p:cBhvr>
                                        <p:cTn id="162" dur="1" fill="hold">
                                          <p:stCondLst>
                                            <p:cond delay="0"/>
                                          </p:stCondLst>
                                        </p:cTn>
                                        <p:tgtEl>
                                          <p:spTgt spid="121"/>
                                        </p:tgtEl>
                                        <p:attrNameLst>
                                          <p:attrName>style.visibility</p:attrName>
                                        </p:attrNameLst>
                                      </p:cBhvr>
                                      <p:to>
                                        <p:strVal val="visible"/>
                                      </p:to>
                                    </p:set>
                                  </p:childTnLst>
                                </p:cTn>
                              </p:par>
                              <p:par>
                                <p:cTn id="163" presetID="1" presetClass="entr" presetSubtype="0" fill="hold" nodeType="withEffect">
                                  <p:stCondLst>
                                    <p:cond delay="0"/>
                                  </p:stCondLst>
                                  <p:childTnLst>
                                    <p:set>
                                      <p:cBhvr>
                                        <p:cTn id="164" dur="1" fill="hold">
                                          <p:stCondLst>
                                            <p:cond delay="0"/>
                                          </p:stCondLst>
                                        </p:cTn>
                                        <p:tgtEl>
                                          <p:spTgt spid="87"/>
                                        </p:tgtEl>
                                        <p:attrNameLst>
                                          <p:attrName>style.visibility</p:attrName>
                                        </p:attrNameLst>
                                      </p:cBhvr>
                                      <p:to>
                                        <p:strVal val="visible"/>
                                      </p:to>
                                    </p:set>
                                  </p:childTnLst>
                                </p:cTn>
                              </p:par>
                              <p:par>
                                <p:cTn id="165" presetID="1" presetClass="entr" presetSubtype="0" fill="hold" nodeType="withEffect">
                                  <p:stCondLst>
                                    <p:cond delay="0"/>
                                  </p:stCondLst>
                                  <p:childTnLst>
                                    <p:set>
                                      <p:cBhvr>
                                        <p:cTn id="166" dur="1" fill="hold">
                                          <p:stCondLst>
                                            <p:cond delay="0"/>
                                          </p:stCondLst>
                                        </p:cTn>
                                        <p:tgtEl>
                                          <p:spTgt spid="97"/>
                                        </p:tgtEl>
                                        <p:attrNameLst>
                                          <p:attrName>style.visibility</p:attrName>
                                        </p:attrNameLst>
                                      </p:cBhvr>
                                      <p:to>
                                        <p:strVal val="visible"/>
                                      </p:to>
                                    </p:set>
                                  </p:childTnLst>
                                </p:cTn>
                              </p:par>
                              <p:par>
                                <p:cTn id="167" presetID="1" presetClass="entr" presetSubtype="0" fill="hold" nodeType="withEffect">
                                  <p:stCondLst>
                                    <p:cond delay="0"/>
                                  </p:stCondLst>
                                  <p:childTnLst>
                                    <p:set>
                                      <p:cBhvr>
                                        <p:cTn id="168" dur="1" fill="hold">
                                          <p:stCondLst>
                                            <p:cond delay="0"/>
                                          </p:stCondLst>
                                        </p:cTn>
                                        <p:tgtEl>
                                          <p:spTgt spid="115"/>
                                        </p:tgtEl>
                                        <p:attrNameLst>
                                          <p:attrName>style.visibility</p:attrName>
                                        </p:attrNameLst>
                                      </p:cBhvr>
                                      <p:to>
                                        <p:strVal val="visible"/>
                                      </p:to>
                                    </p:set>
                                  </p:childTnLst>
                                </p:cTn>
                              </p:par>
                              <p:par>
                                <p:cTn id="169" presetID="1" presetClass="entr" presetSubtype="0" fill="hold" nodeType="withEffect">
                                  <p:stCondLst>
                                    <p:cond delay="0"/>
                                  </p:stCondLst>
                                  <p:childTnLst>
                                    <p:set>
                                      <p:cBhvr>
                                        <p:cTn id="170" dur="1" fill="hold">
                                          <p:stCondLst>
                                            <p:cond delay="0"/>
                                          </p:stCondLst>
                                        </p:cTn>
                                        <p:tgtEl>
                                          <p:spTgt spid="122"/>
                                        </p:tgtEl>
                                        <p:attrNameLst>
                                          <p:attrName>style.visibility</p:attrName>
                                        </p:attrNameLst>
                                      </p:cBhvr>
                                      <p:to>
                                        <p:strVal val="visible"/>
                                      </p:to>
                                    </p:set>
                                  </p:childTnLst>
                                </p:cTn>
                              </p:par>
                              <p:par>
                                <p:cTn id="171" presetID="1" presetClass="entr" presetSubtype="0" fill="hold" nodeType="withEffect">
                                  <p:stCondLst>
                                    <p:cond delay="0"/>
                                  </p:stCondLst>
                                  <p:childTnLst>
                                    <p:set>
                                      <p:cBhvr>
                                        <p:cTn id="172" dur="1" fill="hold">
                                          <p:stCondLst>
                                            <p:cond delay="0"/>
                                          </p:stCondLst>
                                        </p:cTn>
                                        <p:tgtEl>
                                          <p:spTgt spid="123"/>
                                        </p:tgtEl>
                                        <p:attrNameLst>
                                          <p:attrName>style.visibility</p:attrName>
                                        </p:attrNameLst>
                                      </p:cBhvr>
                                      <p:to>
                                        <p:strVal val="visible"/>
                                      </p:to>
                                    </p:set>
                                  </p:childTnLst>
                                </p:cTn>
                              </p:par>
                              <p:par>
                                <p:cTn id="173" presetID="1" presetClass="entr" presetSubtype="0" fill="hold" nodeType="withEffect">
                                  <p:stCondLst>
                                    <p:cond delay="0"/>
                                  </p:stCondLst>
                                  <p:childTnLst>
                                    <p:set>
                                      <p:cBhvr>
                                        <p:cTn id="174" dur="1" fill="hold">
                                          <p:stCondLst>
                                            <p:cond delay="0"/>
                                          </p:stCondLst>
                                        </p:cTn>
                                        <p:tgtEl>
                                          <p:spTgt spid="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animBg="1"/>
      <p:bldP spid="102" grpId="0" animBg="1"/>
      <p:bldP spid="109" grpId="0" animBg="1"/>
      <p:bldP spid="110" grpId="0" animBg="1"/>
      <p:bldP spid="111" grpId="0" animBg="1"/>
      <p:bldP spid="112" grpId="0" animBg="1"/>
      <p:bldP spid="117" grpId="0" animBg="1"/>
      <p:bldP spid="118" grpId="0" animBg="1"/>
      <p:bldP spid="119" grpId="0" animBg="1"/>
      <p:bldP spid="120" grpId="0" animBg="1"/>
      <p:bldP spid="1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1633242" y="1308506"/>
            <a:ext cx="5311906" cy="3445659"/>
            <a:chOff x="4686299" y="1749513"/>
            <a:chExt cx="5433061" cy="3445659"/>
          </a:xfrm>
          <a:effectLst/>
        </p:grpSpPr>
        <p:cxnSp>
          <p:nvCxnSpPr>
            <p:cNvPr id="53" name="Straight Connector 52"/>
            <p:cNvCxnSpPr/>
            <p:nvPr/>
          </p:nvCxnSpPr>
          <p:spPr>
            <a:xfrm>
              <a:off x="9204960" y="3985260"/>
              <a:ext cx="914400" cy="914400"/>
            </a:xfrm>
            <a:prstGeom prst="line">
              <a:avLst/>
            </a:prstGeom>
          </p:spPr>
          <p:style>
            <a:lnRef idx="1">
              <a:schemeClr val="accent1"/>
            </a:lnRef>
            <a:fillRef idx="0">
              <a:schemeClr val="accent1"/>
            </a:fillRef>
            <a:effectRef idx="0">
              <a:schemeClr val="accent1"/>
            </a:effectRef>
            <a:fontRef idx="minor">
              <a:schemeClr val="tx1"/>
            </a:fontRef>
          </p:style>
        </p:cxnSp>
        <p:pic>
          <p:nvPicPr>
            <p:cNvPr id="54" name="Picture 53"/>
            <p:cNvPicPr>
              <a:picLocks noChangeAspect="1"/>
            </p:cNvPicPr>
            <p:nvPr/>
          </p:nvPicPr>
          <p:blipFill rotWithShape="1">
            <a:blip r:embed="rId2">
              <a:extLst>
                <a:ext uri="{28A0092B-C50C-407E-A947-70E740481C1C}">
                  <a14:useLocalDpi xmlns:a14="http://schemas.microsoft.com/office/drawing/2010/main" val="0"/>
                </a:ext>
              </a:extLst>
            </a:blip>
            <a:srcRect l="12828"/>
            <a:stretch/>
          </p:blipFill>
          <p:spPr>
            <a:xfrm>
              <a:off x="4686299" y="1749513"/>
              <a:ext cx="4457701" cy="3445659"/>
            </a:xfrm>
            <a:prstGeom prst="roundRect">
              <a:avLst>
                <a:gd name="adj" fmla="val 6128"/>
              </a:avLst>
            </a:prstGeom>
            <a:solidFill>
              <a:srgbClr val="FFFFFF">
                <a:shade val="85000"/>
              </a:srgbClr>
            </a:solidFill>
            <a:ln>
              <a:noFill/>
            </a:ln>
            <a:effectLst>
              <a:reflection blurRad="12700" stA="38000" endPos="28000" dist="5000" dir="5400000" sy="-100000" algn="bl" rotWithShape="0"/>
            </a:effectLst>
          </p:spPr>
        </p:pic>
      </p:grpSp>
      <p:pic>
        <p:nvPicPr>
          <p:cNvPr id="56" name="Picture 55"/>
          <p:cNvPicPr>
            <a:picLocks noChangeAspect="1"/>
          </p:cNvPicPr>
          <p:nvPr/>
        </p:nvPicPr>
        <p:blipFill rotWithShape="1">
          <a:blip r:embed="rId3">
            <a:extLst>
              <a:ext uri="{28A0092B-C50C-407E-A947-70E740481C1C}">
                <a14:useLocalDpi xmlns:a14="http://schemas.microsoft.com/office/drawing/2010/main" val="0"/>
              </a:ext>
            </a:extLst>
          </a:blip>
          <a:srcRect r="5305" b="26357"/>
          <a:stretch/>
        </p:blipFill>
        <p:spPr>
          <a:xfrm>
            <a:off x="6224820" y="1314079"/>
            <a:ext cx="4333945" cy="3445659"/>
          </a:xfrm>
          <a:prstGeom prst="roundRect">
            <a:avLst>
              <a:gd name="adj" fmla="val 4132"/>
            </a:avLst>
          </a:prstGeom>
          <a:solidFill>
            <a:srgbClr val="FFFFFF">
              <a:shade val="85000"/>
            </a:srgbClr>
          </a:solidFill>
          <a:ln>
            <a:noFill/>
          </a:ln>
          <a:effectLst>
            <a:reflection blurRad="12700" stA="38000" endPos="28000" dist="5000" dir="5400000" sy="-100000" algn="bl" rotWithShape="0"/>
          </a:effectLst>
        </p:spPr>
      </p:pic>
      <p:sp>
        <p:nvSpPr>
          <p:cNvPr id="6" name="Title 5"/>
          <p:cNvSpPr>
            <a:spLocks noGrp="1"/>
          </p:cNvSpPr>
          <p:nvPr>
            <p:ph type="title"/>
          </p:nvPr>
        </p:nvSpPr>
        <p:spPr/>
        <p:txBody>
          <a:bodyPr>
            <a:normAutofit/>
          </a:bodyPr>
          <a:lstStyle/>
          <a:p>
            <a:r>
              <a:rPr lang="en-GB" sz="1800" dirty="0" smtClean="0">
                <a:latin typeface="Calibri" panose="020F0502020204030204" pitchFamily="34" charset="0"/>
                <a:cs typeface="Calibri" panose="020F0502020204030204" pitchFamily="34" charset="0"/>
              </a:rPr>
              <a:t>THE </a:t>
            </a:r>
            <a:r>
              <a:rPr lang="en-GB" sz="1800" dirty="0">
                <a:latin typeface="Calibri" panose="020F0502020204030204" pitchFamily="34" charset="0"/>
                <a:cs typeface="Calibri" panose="020F0502020204030204" pitchFamily="34" charset="0"/>
              </a:rPr>
              <a:t>INTEGRATED IOT </a:t>
            </a:r>
            <a:r>
              <a:rPr lang="en-GB" sz="1800" dirty="0" smtClean="0">
                <a:latin typeface="Calibri" panose="020F0502020204030204" pitchFamily="34" charset="0"/>
                <a:cs typeface="Calibri" panose="020F0502020204030204" pitchFamily="34" charset="0"/>
              </a:rPr>
              <a:t>PLATFORM BASED ON A WMO CRYPTOGRAPHIC ROOT OF TRUST </a:t>
            </a:r>
            <a:endParaRPr lang="en-US" sz="18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35" name="Slide Number Placeholder 4"/>
          <p:cNvSpPr>
            <a:spLocks noGrp="1"/>
          </p:cNvSpPr>
          <p:nvPr>
            <p:ph type="sldNum" sz="quarter" idx="4"/>
          </p:nvPr>
        </p:nvSpPr>
        <p:spPr/>
        <p:txBody>
          <a:bodyPr/>
          <a:lstStyle>
            <a:lvl1pPr algn="l">
              <a:defRPr sz="881">
                <a:solidFill>
                  <a:schemeClr val="tx1">
                    <a:tint val="75000"/>
                  </a:schemeClr>
                </a:solidFill>
              </a:defRPr>
            </a:lvl1pPr>
          </a:lstStyle>
          <a:p>
            <a:pPr>
              <a:defRPr/>
            </a:pPr>
            <a:fld id="{76B01178-3A51-4FBE-A41C-D89FC6BEBC7B}" type="slidenum">
              <a:rPr lang="en-US">
                <a:solidFill>
                  <a:prstClr val="black">
                    <a:tint val="75000"/>
                  </a:prstClr>
                </a:solidFill>
                <a:cs typeface="Arial" panose="020B0604020202020204" pitchFamily="34" charset="0"/>
              </a:rPr>
              <a:pPr>
                <a:defRPr/>
              </a:pPr>
              <a:t>3</a:t>
            </a:fld>
            <a:endParaRPr lang="en-US" dirty="0">
              <a:solidFill>
                <a:prstClr val="black">
                  <a:tint val="75000"/>
                </a:prstClr>
              </a:solidFill>
              <a:cs typeface="Arial" panose="020B0604020202020204" pitchFamily="34" charset="0"/>
            </a:endParaRPr>
          </a:p>
        </p:txBody>
      </p:sp>
      <p:pic>
        <p:nvPicPr>
          <p:cNvPr id="62" name="Picture 6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88797" y="-1263611"/>
            <a:ext cx="162612" cy="211236"/>
          </a:xfrm>
          <a:prstGeom prst="rect">
            <a:avLst/>
          </a:prstGeom>
        </p:spPr>
      </p:pic>
      <p:sp>
        <p:nvSpPr>
          <p:cNvPr id="18" name="Oval 17"/>
          <p:cNvSpPr/>
          <p:nvPr/>
        </p:nvSpPr>
        <p:spPr>
          <a:xfrm>
            <a:off x="4734110" y="1689365"/>
            <a:ext cx="2711866" cy="2711866"/>
          </a:xfrm>
          <a:prstGeom prst="ellipse">
            <a:avLst/>
          </a:prstGeom>
          <a:ln>
            <a:noFill/>
          </a:ln>
          <a:effectLst>
            <a:outerShdw blurRad="381000" sx="106000" sy="106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latin typeface="Calibri" panose="020F0502020204030204" pitchFamily="34" charset="0"/>
              <a:cs typeface="Calibri" panose="020F0502020204030204" pitchFamily="34" charset="0"/>
            </a:endParaRPr>
          </a:p>
        </p:txBody>
      </p:sp>
      <p:sp>
        <p:nvSpPr>
          <p:cNvPr id="59" name="Rectangle: Rounded Corners 58"/>
          <p:cNvSpPr/>
          <p:nvPr/>
        </p:nvSpPr>
        <p:spPr>
          <a:xfrm>
            <a:off x="2725884" y="2666457"/>
            <a:ext cx="1671194" cy="643054"/>
          </a:xfrm>
          <a:prstGeom prst="roundRect">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pitchFamily="34" charset="0"/>
              <a:cs typeface="Calibri" panose="020F0502020204030204" pitchFamily="34" charset="0"/>
            </a:endParaRPr>
          </a:p>
        </p:txBody>
      </p:sp>
      <p:pic>
        <p:nvPicPr>
          <p:cNvPr id="22" name="Picture 21"/>
          <p:cNvPicPr>
            <a:picLocks noChangeAspect="1"/>
          </p:cNvPicPr>
          <p:nvPr/>
        </p:nvPicPr>
        <p:blipFill>
          <a:blip r:embed="rId5">
            <a:duotone>
              <a:prstClr val="black"/>
              <a:schemeClr val="tx2">
                <a:tint val="45000"/>
                <a:satMod val="400000"/>
              </a:schemeClr>
            </a:duotone>
            <a:extLst>
              <a:ext uri="{BEBA8EAE-BF5A-486C-A8C5-ECC9F3942E4B}">
                <a14:imgProps xmlns:a14="http://schemas.microsoft.com/office/drawing/2010/main">
                  <a14:imgLayer r:embed="rId6">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399581" y="1859632"/>
            <a:ext cx="3392838" cy="2380534"/>
          </a:xfrm>
          <a:prstGeom prst="rect">
            <a:avLst/>
          </a:prstGeom>
        </p:spPr>
      </p:pic>
      <p:sp>
        <p:nvSpPr>
          <p:cNvPr id="30" name="Title 5">
            <a:extLst>
              <a:ext uri="{FF2B5EF4-FFF2-40B4-BE49-F238E27FC236}">
                <a16:creationId xmlns="" xmlns:a16="http://schemas.microsoft.com/office/drawing/2014/main" id="{A248C003-A140-419F-8DEA-B590B7EDD941}"/>
              </a:ext>
            </a:extLst>
          </p:cNvPr>
          <p:cNvSpPr txBox="1">
            <a:spLocks/>
          </p:cNvSpPr>
          <p:nvPr/>
        </p:nvSpPr>
        <p:spPr>
          <a:xfrm>
            <a:off x="2214101" y="4985668"/>
            <a:ext cx="2694775" cy="434973"/>
          </a:xfrm>
          <a:prstGeom prst="rect">
            <a:avLst/>
          </a:prstGeom>
        </p:spPr>
        <p:txBody>
          <a:bodyPr vert="horz" lIns="91440" tIns="45720" rIns="91440" bIns="45720" rtlCol="0" anchor="ctr">
            <a:normAutofit/>
          </a:bodyPr>
          <a:lstStyle>
            <a:lvl1pPr algn="l" defTabSz="844083" rtl="0" eaLnBrk="1" latinLnBrk="0" hangingPunct="1">
              <a:lnSpc>
                <a:spcPct val="90000"/>
              </a:lnSpc>
              <a:spcBef>
                <a:spcPct val="0"/>
              </a:spcBef>
              <a:buNone/>
              <a:defRPr lang="en-US" sz="2000" b="1" kern="1200" cap="all" baseline="0" dirty="0">
                <a:solidFill>
                  <a:schemeClr val="tx1"/>
                </a:solidFill>
                <a:latin typeface="+mn-lt"/>
                <a:ea typeface="+mj-ea"/>
                <a:cs typeface="+mj-cs"/>
              </a:defRPr>
            </a:lvl1pPr>
          </a:lstStyle>
          <a:p>
            <a:pPr lvl="0" algn="ctr">
              <a:defRPr/>
            </a:pPr>
            <a:r>
              <a:rPr lang="en-GB" cap="none" dirty="0">
                <a:solidFill>
                  <a:srgbClr val="FF0000"/>
                </a:solidFill>
                <a:latin typeface="Calibri" panose="020F0502020204030204" pitchFamily="34" charset="0"/>
                <a:cs typeface="Calibri" panose="020F0502020204030204" pitchFamily="34" charset="0"/>
              </a:rPr>
              <a:t>IoT &amp; Semiconductor</a:t>
            </a:r>
            <a:endParaRPr lang="en-GB" cap="none" dirty="0">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31" name="Title 5">
            <a:extLst>
              <a:ext uri="{FF2B5EF4-FFF2-40B4-BE49-F238E27FC236}">
                <a16:creationId xmlns="" xmlns:a16="http://schemas.microsoft.com/office/drawing/2014/main" id="{0EA6D13F-620B-45B3-9A29-37F111178939}"/>
              </a:ext>
            </a:extLst>
          </p:cNvPr>
          <p:cNvSpPr txBox="1">
            <a:spLocks/>
          </p:cNvSpPr>
          <p:nvPr/>
        </p:nvSpPr>
        <p:spPr>
          <a:xfrm>
            <a:off x="7265048" y="4985668"/>
            <a:ext cx="2809962" cy="434973"/>
          </a:xfrm>
          <a:prstGeom prst="rect">
            <a:avLst/>
          </a:prstGeom>
          <a:noFill/>
        </p:spPr>
        <p:txBody>
          <a:bodyPr vert="horz" lIns="91440" tIns="45720" rIns="91440" bIns="45720" rtlCol="0" anchor="ctr">
            <a:noAutofit/>
          </a:bodyPr>
          <a:lstStyle>
            <a:lvl1pPr algn="l" defTabSz="844083" rtl="0" eaLnBrk="1" latinLnBrk="0" hangingPunct="1">
              <a:lnSpc>
                <a:spcPct val="90000"/>
              </a:lnSpc>
              <a:spcBef>
                <a:spcPct val="0"/>
              </a:spcBef>
              <a:buNone/>
              <a:defRPr lang="en-US" sz="2000" b="1" kern="1200" cap="all" baseline="0" dirty="0">
                <a:solidFill>
                  <a:schemeClr val="tx1"/>
                </a:solidFill>
                <a:latin typeface="+mn-lt"/>
                <a:ea typeface="+mj-ea"/>
                <a:cs typeface="+mj-cs"/>
              </a:defRPr>
            </a:lvl1pPr>
          </a:lstStyle>
          <a:p>
            <a:pPr lvl="0" algn="ctr">
              <a:defRPr/>
            </a:pPr>
            <a:r>
              <a:rPr lang="en-GB" cap="none" dirty="0" err="1">
                <a:solidFill>
                  <a:srgbClr val="FF0000"/>
                </a:solidFill>
                <a:latin typeface="Calibri" panose="020F0502020204030204" pitchFamily="34" charset="0"/>
                <a:cs typeface="Calibri" panose="020F0502020204030204" pitchFamily="34" charset="0"/>
              </a:rPr>
              <a:t>mPKI</a:t>
            </a:r>
            <a:r>
              <a:rPr lang="en-GB" cap="none" dirty="0">
                <a:solidFill>
                  <a:srgbClr val="FF0000"/>
                </a:solidFill>
                <a:latin typeface="Calibri" panose="020F0502020204030204" pitchFamily="34" charset="0"/>
                <a:cs typeface="Calibri" panose="020F0502020204030204" pitchFamily="34" charset="0"/>
              </a:rPr>
              <a:t> &amp; Digital Signing</a:t>
            </a:r>
            <a:endParaRPr lang="en-GB" cap="none" dirty="0">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34" name="Title 5">
            <a:extLst>
              <a:ext uri="{FF2B5EF4-FFF2-40B4-BE49-F238E27FC236}">
                <a16:creationId xmlns="" xmlns:a16="http://schemas.microsoft.com/office/drawing/2014/main" id="{D056F73F-9076-4B77-A427-E3644B550FAA}"/>
              </a:ext>
            </a:extLst>
          </p:cNvPr>
          <p:cNvSpPr txBox="1">
            <a:spLocks/>
          </p:cNvSpPr>
          <p:nvPr/>
        </p:nvSpPr>
        <p:spPr>
          <a:xfrm>
            <a:off x="2438959" y="5512211"/>
            <a:ext cx="2245059" cy="434973"/>
          </a:xfrm>
          <a:prstGeom prst="rect">
            <a:avLst/>
          </a:prstGeom>
        </p:spPr>
        <p:txBody>
          <a:bodyPr vert="horz" lIns="91440" tIns="45720" rIns="91440" bIns="45720" rtlCol="0" anchor="ctr">
            <a:normAutofit/>
          </a:bodyPr>
          <a:lstStyle>
            <a:lvl1pPr algn="l" defTabSz="844083" rtl="0" eaLnBrk="1" latinLnBrk="0" hangingPunct="1">
              <a:lnSpc>
                <a:spcPct val="90000"/>
              </a:lnSpc>
              <a:spcBef>
                <a:spcPct val="0"/>
              </a:spcBef>
              <a:buNone/>
              <a:defRPr lang="en-US" sz="2000" b="1" kern="1200" cap="all" baseline="0" dirty="0">
                <a:solidFill>
                  <a:schemeClr val="tx1"/>
                </a:solidFill>
                <a:latin typeface="+mn-lt"/>
                <a:ea typeface="+mj-ea"/>
                <a:cs typeface="+mj-cs"/>
              </a:defRPr>
            </a:lvl1pPr>
          </a:lstStyle>
          <a:p>
            <a:pPr lvl="0" algn="ctr">
              <a:defRPr/>
            </a:pPr>
            <a:r>
              <a:rPr lang="en-GB" sz="1200" i="1" cap="none" dirty="0">
                <a:solidFill>
                  <a:srgbClr val="FF0000"/>
                </a:solidFill>
                <a:latin typeface="Calibri" panose="020F0502020204030204" pitchFamily="34" charset="0"/>
                <a:cs typeface="Calibri" panose="020F0502020204030204" pitchFamily="34" charset="0"/>
              </a:rPr>
              <a:t>Secure software-enabled tamper resistant  microchips</a:t>
            </a:r>
            <a:endParaRPr lang="en-GB" sz="1200" i="1" cap="none" dirty="0">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36" name="Title 5">
            <a:extLst>
              <a:ext uri="{FF2B5EF4-FFF2-40B4-BE49-F238E27FC236}">
                <a16:creationId xmlns="" xmlns:a16="http://schemas.microsoft.com/office/drawing/2014/main" id="{D5D6C09A-6852-4C67-B999-276D0A91EC12}"/>
              </a:ext>
            </a:extLst>
          </p:cNvPr>
          <p:cNvSpPr txBox="1">
            <a:spLocks/>
          </p:cNvSpPr>
          <p:nvPr/>
        </p:nvSpPr>
        <p:spPr>
          <a:xfrm>
            <a:off x="7322649" y="5512211"/>
            <a:ext cx="2694775" cy="434973"/>
          </a:xfrm>
          <a:prstGeom prst="rect">
            <a:avLst/>
          </a:prstGeom>
          <a:noFill/>
        </p:spPr>
        <p:txBody>
          <a:bodyPr vert="horz" lIns="91440" tIns="45720" rIns="91440" bIns="45720" rtlCol="0" anchor="ctr">
            <a:noAutofit/>
          </a:bodyPr>
          <a:lstStyle>
            <a:lvl1pPr algn="l" defTabSz="844083" rtl="0" eaLnBrk="1" latinLnBrk="0" hangingPunct="1">
              <a:lnSpc>
                <a:spcPct val="90000"/>
              </a:lnSpc>
              <a:spcBef>
                <a:spcPct val="0"/>
              </a:spcBef>
              <a:buNone/>
              <a:defRPr lang="en-US" sz="2000" b="1" kern="1200" cap="all" baseline="0" dirty="0">
                <a:solidFill>
                  <a:schemeClr val="tx1"/>
                </a:solidFill>
                <a:latin typeface="+mn-lt"/>
                <a:ea typeface="+mj-ea"/>
                <a:cs typeface="+mj-cs"/>
              </a:defRPr>
            </a:lvl1pPr>
          </a:lstStyle>
          <a:p>
            <a:pPr lvl="0" algn="ctr">
              <a:defRPr/>
            </a:pPr>
            <a:r>
              <a:rPr lang="en-GB" sz="1200" i="1" cap="none" dirty="0">
                <a:solidFill>
                  <a:srgbClr val="FF0000"/>
                </a:solidFill>
                <a:latin typeface="Calibri" panose="020F0502020204030204" pitchFamily="34" charset="0"/>
                <a:cs typeface="Calibri" panose="020F0502020204030204" pitchFamily="34" charset="0"/>
              </a:rPr>
              <a:t>Trust Service Provider platforms for digital certificates and e-Signatures</a:t>
            </a:r>
          </a:p>
        </p:txBody>
      </p:sp>
      <p:sp>
        <p:nvSpPr>
          <p:cNvPr id="40" name="Rectangle: Rounded Corners 39">
            <a:extLst>
              <a:ext uri="{FF2B5EF4-FFF2-40B4-BE49-F238E27FC236}">
                <a16:creationId xmlns="" xmlns:a16="http://schemas.microsoft.com/office/drawing/2014/main" id="{E9579B4E-ED0D-40ED-B691-787D8192A395}"/>
              </a:ext>
            </a:extLst>
          </p:cNvPr>
          <p:cNvSpPr/>
          <p:nvPr/>
        </p:nvSpPr>
        <p:spPr>
          <a:xfrm>
            <a:off x="13371823" y="6722181"/>
            <a:ext cx="338615" cy="130295"/>
          </a:xfrm>
          <a:prstGeom prst="roundRect">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pitchFamily="34" charset="0"/>
              <a:cs typeface="Calibri" panose="020F0502020204030204" pitchFamily="34" charset="0"/>
            </a:endParaRPr>
          </a:p>
        </p:txBody>
      </p:sp>
      <p:pic>
        <p:nvPicPr>
          <p:cNvPr id="2052" name="Picture 4" descr="Image result for WMO meteorological log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82093" y="2399015"/>
            <a:ext cx="1015900" cy="1177937"/>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Rounded Corners 58"/>
          <p:cNvSpPr/>
          <p:nvPr/>
        </p:nvSpPr>
        <p:spPr>
          <a:xfrm>
            <a:off x="3953103" y="6470126"/>
            <a:ext cx="404465" cy="155633"/>
          </a:xfrm>
          <a:prstGeom prst="roundRect">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pitchFamily="34" charset="0"/>
              <a:cs typeface="Calibri" panose="020F0502020204030204" pitchFamily="34" charset="0"/>
            </a:endParaRPr>
          </a:p>
        </p:txBody>
      </p:sp>
      <p:pic>
        <p:nvPicPr>
          <p:cNvPr id="33" name="Picture 6" descr="Image result for WMO meteorological sensor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24963" y="2666457"/>
            <a:ext cx="938236" cy="55326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meteo software image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157916" y="2607925"/>
            <a:ext cx="964972" cy="611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731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problem</a:t>
            </a:r>
            <a:endParaRPr lang="en-US" dirty="0"/>
          </a:p>
        </p:txBody>
      </p:sp>
      <p:sp>
        <p:nvSpPr>
          <p:cNvPr id="4" name="TextBox 3"/>
          <p:cNvSpPr txBox="1"/>
          <p:nvPr/>
        </p:nvSpPr>
        <p:spPr>
          <a:xfrm>
            <a:off x="1647568" y="2108886"/>
            <a:ext cx="184731" cy="369332"/>
          </a:xfrm>
          <a:prstGeom prst="rect">
            <a:avLst/>
          </a:prstGeom>
          <a:noFill/>
        </p:spPr>
        <p:txBody>
          <a:bodyPr wrap="none" rtlCol="0">
            <a:spAutoFit/>
          </a:bodyPr>
          <a:lstStyle/>
          <a:p>
            <a:endParaRPr lang="en-US" dirty="0"/>
          </a:p>
        </p:txBody>
      </p:sp>
      <p:sp>
        <p:nvSpPr>
          <p:cNvPr id="5" name="Rectangle 2"/>
          <p:cNvSpPr>
            <a:spLocks noChangeArrowheads="1"/>
          </p:cNvSpPr>
          <p:nvPr/>
        </p:nvSpPr>
        <p:spPr bwMode="auto">
          <a:xfrm>
            <a:off x="3558746" y="816440"/>
            <a:ext cx="5865341" cy="329957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38050" tIns="0" rIns="0" bIns="15870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200" dirty="0">
                <a:solidFill>
                  <a:schemeClr val="accent4"/>
                </a:solidFill>
              </a:rPr>
              <a:t>What cyber related risk is being tacitly accepted by the insecure by design nature of sensors and actuators</a:t>
            </a:r>
            <a:r>
              <a:rPr lang="en-US" sz="1200" dirty="0" smtClean="0">
                <a:solidFill>
                  <a:schemeClr val="accent4"/>
                </a:solidFill>
              </a:rPr>
              <a:t>?</a:t>
            </a:r>
          </a:p>
          <a:p>
            <a:endParaRPr lang="en-US" sz="1200" dirty="0">
              <a:solidFill>
                <a:schemeClr val="accent4"/>
              </a:solidFill>
            </a:endParaRPr>
          </a:p>
          <a:p>
            <a:endParaRPr lang="en-US" sz="1200" dirty="0" smtClean="0">
              <a:solidFill>
                <a:schemeClr val="accent4"/>
              </a:solidFill>
            </a:endParaRPr>
          </a:p>
          <a:p>
            <a:r>
              <a:rPr lang="en-US" sz="1200" dirty="0">
                <a:solidFill>
                  <a:schemeClr val="accent4"/>
                </a:solidFill>
              </a:rPr>
              <a:t>W</a:t>
            </a:r>
            <a:r>
              <a:rPr lang="en-US" sz="1200" dirty="0" smtClean="0">
                <a:solidFill>
                  <a:schemeClr val="accent4"/>
                </a:solidFill>
              </a:rPr>
              <a:t>hat </a:t>
            </a:r>
            <a:r>
              <a:rPr lang="en-US" sz="1200" dirty="0">
                <a:solidFill>
                  <a:schemeClr val="accent4"/>
                </a:solidFill>
              </a:rPr>
              <a:t>reliability and safety requirements can be impacted by lack of cyber security of process sensors, actuators, and drives. If you can’t trust </a:t>
            </a:r>
            <a:r>
              <a:rPr lang="en-US" sz="1200" dirty="0" smtClean="0">
                <a:solidFill>
                  <a:schemeClr val="accent4"/>
                </a:solidFill>
              </a:rPr>
              <a:t>the measurements</a:t>
            </a:r>
            <a:r>
              <a:rPr lang="en-US" sz="1200" dirty="0">
                <a:solidFill>
                  <a:schemeClr val="accent4"/>
                </a:solidFill>
              </a:rPr>
              <a:t>, </a:t>
            </a:r>
            <a:r>
              <a:rPr lang="en-US" sz="1200" dirty="0" smtClean="0">
                <a:solidFill>
                  <a:schemeClr val="accent4"/>
                </a:solidFill>
              </a:rPr>
              <a:t>we are </a:t>
            </a:r>
            <a:r>
              <a:rPr lang="en-US" sz="1200" dirty="0">
                <a:solidFill>
                  <a:schemeClr val="accent4"/>
                </a:solidFill>
              </a:rPr>
              <a:t>in trouble! </a:t>
            </a:r>
            <a:endParaRPr lang="en-US" sz="1200" dirty="0" smtClean="0">
              <a:solidFill>
                <a:schemeClr val="accent4"/>
              </a:solidFill>
            </a:endParaRPr>
          </a:p>
          <a:p>
            <a:endParaRPr lang="en-US" sz="1200" dirty="0">
              <a:solidFill>
                <a:schemeClr val="accent4"/>
              </a:solidFill>
            </a:endParaRPr>
          </a:p>
          <a:p>
            <a:r>
              <a:rPr lang="en-US" sz="1200" dirty="0">
                <a:solidFill>
                  <a:schemeClr val="accent4"/>
                </a:solidFill>
              </a:rPr>
              <a:t>The development of sensor networks, particularly in the last years, has extended their applicability in various domains, such as heritage preservation, environmental motoring and human activity recognition. Sensor based systems are known as being highly application dependent. </a:t>
            </a:r>
            <a:endParaRPr lang="en-US" sz="1200" dirty="0" smtClean="0">
              <a:solidFill>
                <a:schemeClr val="accent4"/>
              </a:solidFill>
            </a:endParaRPr>
          </a:p>
          <a:p>
            <a:endParaRPr lang="en-US" sz="1200" dirty="0">
              <a:solidFill>
                <a:schemeClr val="accent4"/>
              </a:solidFill>
            </a:endParaRPr>
          </a:p>
          <a:p>
            <a:r>
              <a:rPr lang="en-US" sz="1200" dirty="0" smtClean="0">
                <a:solidFill>
                  <a:schemeClr val="accent4"/>
                </a:solidFill>
              </a:rPr>
              <a:t>This </a:t>
            </a:r>
            <a:r>
              <a:rPr lang="en-US" sz="1200" dirty="0">
                <a:solidFill>
                  <a:schemeClr val="accent4"/>
                </a:solidFill>
              </a:rPr>
              <a:t>also includes the top layer, which should handle the data in an efficient and useful manner. Furthermore, the size of collected data is rapidly increasing with the number and scale of deployed sensor networks and specialized methods able to deal with such scale and still satisfy application requirements are needed</a:t>
            </a:r>
            <a:endParaRPr lang="en-US" sz="1200" dirty="0">
              <a:solidFill>
                <a:schemeClr val="accent4"/>
              </a:solidFill>
            </a:endParaRPr>
          </a:p>
        </p:txBody>
      </p:sp>
      <p:pic>
        <p:nvPicPr>
          <p:cNvPr id="4100" name="Picture 4" descr="Image result for meteorological sensors cybersecur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0216" y="1134271"/>
            <a:ext cx="2599896" cy="19492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connected devices wallpaper">
            <a:extLst>
              <a:ext uri="{FF2B5EF4-FFF2-40B4-BE49-F238E27FC236}">
                <a16:creationId xmlns:a16="http://schemas.microsoft.com/office/drawing/2014/main" xmlns="" id="{46A0DDFC-C2B5-4FD0-B7BF-83D86632B42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55740" y="4116011"/>
            <a:ext cx="4580238" cy="257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483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CD48A5F2-110D-46FE-80C1-094689CE26B9}"/>
              </a:ext>
            </a:extLst>
          </p:cNvPr>
          <p:cNvSpPr>
            <a:spLocks noGrp="1"/>
          </p:cNvSpPr>
          <p:nvPr>
            <p:ph type="title"/>
          </p:nvPr>
        </p:nvSpPr>
        <p:spPr/>
        <p:txBody>
          <a:bodyPr>
            <a:normAutofit/>
          </a:bodyPr>
          <a:lstStyle/>
          <a:p>
            <a:r>
              <a:rPr lang="en-US" sz="1800" dirty="0" smtClean="0"/>
              <a:t>OISTE WISEKEY ECOYSTEM </a:t>
            </a:r>
            <a:endParaRPr lang="en-US" sz="1800" dirty="0"/>
          </a:p>
        </p:txBody>
      </p:sp>
      <p:sp>
        <p:nvSpPr>
          <p:cNvPr id="4" name="Slide Number Placeholder 3">
            <a:extLst>
              <a:ext uri="{FF2B5EF4-FFF2-40B4-BE49-F238E27FC236}">
                <a16:creationId xmlns="" xmlns:a16="http://schemas.microsoft.com/office/drawing/2014/main" id="{E5C7F06A-315E-43E3-A6A8-B8EB076BDA9A}"/>
              </a:ext>
            </a:extLst>
          </p:cNvPr>
          <p:cNvSpPr>
            <a:spLocks noGrp="1"/>
          </p:cNvSpPr>
          <p:nvPr>
            <p:ph type="sldNum" sz="quarter" idx="4"/>
          </p:nvPr>
        </p:nvSpPr>
        <p:spPr/>
        <p:txBody>
          <a:bodyPr/>
          <a:lstStyle/>
          <a:p>
            <a:fld id="{76B01178-3A51-4FBE-A41C-D89FC6BEBC7B}" type="slidenum">
              <a:rPr lang="en-US" smtClean="0">
                <a:solidFill>
                  <a:srgbClr val="000000">
                    <a:tint val="75000"/>
                  </a:srgbClr>
                </a:solidFill>
              </a:rPr>
              <a:pPr/>
              <a:t>5</a:t>
            </a:fld>
            <a:endParaRPr lang="en-US" dirty="0">
              <a:solidFill>
                <a:srgbClr val="000000">
                  <a:tint val="75000"/>
                </a:srgbClr>
              </a:solidFill>
            </a:endParaRPr>
          </a:p>
        </p:txBody>
      </p:sp>
      <p:grpSp>
        <p:nvGrpSpPr>
          <p:cNvPr id="5" name="Group 4">
            <a:extLst>
              <a:ext uri="{FF2B5EF4-FFF2-40B4-BE49-F238E27FC236}">
                <a16:creationId xmlns="" xmlns:a16="http://schemas.microsoft.com/office/drawing/2014/main" id="{1B87CE1A-492C-4C24-A55B-DD26AB5ECBD8}"/>
              </a:ext>
            </a:extLst>
          </p:cNvPr>
          <p:cNvGrpSpPr/>
          <p:nvPr/>
        </p:nvGrpSpPr>
        <p:grpSpPr>
          <a:xfrm>
            <a:off x="1082002" y="1343837"/>
            <a:ext cx="1842395" cy="1969155"/>
            <a:chOff x="591640" y="4190588"/>
            <a:chExt cx="1842395" cy="1969155"/>
          </a:xfrm>
        </p:grpSpPr>
        <p:grpSp>
          <p:nvGrpSpPr>
            <p:cNvPr id="6" name="Group 5">
              <a:extLst>
                <a:ext uri="{FF2B5EF4-FFF2-40B4-BE49-F238E27FC236}">
                  <a16:creationId xmlns="" xmlns:a16="http://schemas.microsoft.com/office/drawing/2014/main" id="{ED1A238A-23D8-49EC-8C5E-83E3C1FA0EFB}"/>
                </a:ext>
              </a:extLst>
            </p:cNvPr>
            <p:cNvGrpSpPr/>
            <p:nvPr/>
          </p:nvGrpSpPr>
          <p:grpSpPr>
            <a:xfrm>
              <a:off x="960638" y="4190588"/>
              <a:ext cx="1111117" cy="1111117"/>
              <a:chOff x="2658421" y="5001539"/>
              <a:chExt cx="1111117" cy="1111117"/>
            </a:xfrm>
          </p:grpSpPr>
          <p:sp>
            <p:nvSpPr>
              <p:cNvPr id="9" name="Oval 8">
                <a:extLst>
                  <a:ext uri="{FF2B5EF4-FFF2-40B4-BE49-F238E27FC236}">
                    <a16:creationId xmlns="" xmlns:a16="http://schemas.microsoft.com/office/drawing/2014/main" id="{51089136-25D0-4CAA-AAA0-135369FC3516}"/>
                  </a:ext>
                </a:extLst>
              </p:cNvPr>
              <p:cNvSpPr/>
              <p:nvPr/>
            </p:nvSpPr>
            <p:spPr>
              <a:xfrm>
                <a:off x="2658421" y="5001539"/>
                <a:ext cx="1111117" cy="1111117"/>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 xmlns:a16="http://schemas.microsoft.com/office/drawing/2014/main" id="{A0F53524-5B67-4DA9-8BE7-C860E3F8C6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9374" y="5212492"/>
                <a:ext cx="689210" cy="689210"/>
              </a:xfrm>
              <a:prstGeom prst="rect">
                <a:avLst/>
              </a:prstGeom>
            </p:spPr>
          </p:pic>
        </p:grpSp>
        <p:sp>
          <p:nvSpPr>
            <p:cNvPr id="7" name="Rectangle 6">
              <a:extLst>
                <a:ext uri="{FF2B5EF4-FFF2-40B4-BE49-F238E27FC236}">
                  <a16:creationId xmlns="" xmlns:a16="http://schemas.microsoft.com/office/drawing/2014/main" id="{F6F49AC0-AA81-4A77-A5DE-9EE8F6F1899F}"/>
                </a:ext>
              </a:extLst>
            </p:cNvPr>
            <p:cNvSpPr/>
            <p:nvPr/>
          </p:nvSpPr>
          <p:spPr>
            <a:xfrm>
              <a:off x="961397" y="5328746"/>
              <a:ext cx="1109598" cy="369332"/>
            </a:xfrm>
            <a:prstGeom prst="rect">
              <a:avLst/>
            </a:prstGeom>
          </p:spPr>
          <p:txBody>
            <a:bodyPr wrap="none">
              <a:spAutoFit/>
            </a:bodyPr>
            <a:lstStyle/>
            <a:p>
              <a:pPr algn="ctr"/>
              <a:r>
                <a:rPr lang="en-US" dirty="0"/>
                <a:t>3.6 Billion</a:t>
              </a:r>
            </a:p>
          </p:txBody>
        </p:sp>
        <p:sp>
          <p:nvSpPr>
            <p:cNvPr id="8" name="Rectangle 7">
              <a:extLst>
                <a:ext uri="{FF2B5EF4-FFF2-40B4-BE49-F238E27FC236}">
                  <a16:creationId xmlns="" xmlns:a16="http://schemas.microsoft.com/office/drawing/2014/main" id="{5B33E2D0-C17E-4067-9689-7870BF015BA3}"/>
                </a:ext>
              </a:extLst>
            </p:cNvPr>
            <p:cNvSpPr/>
            <p:nvPr/>
          </p:nvSpPr>
          <p:spPr>
            <a:xfrm>
              <a:off x="591640" y="5698078"/>
              <a:ext cx="1842395" cy="461665"/>
            </a:xfrm>
            <a:prstGeom prst="rect">
              <a:avLst/>
            </a:prstGeom>
          </p:spPr>
          <p:txBody>
            <a:bodyPr wrap="square">
              <a:spAutoFit/>
            </a:bodyPr>
            <a:lstStyle/>
            <a:p>
              <a:pPr algn="ctr"/>
              <a:r>
                <a:rPr lang="en-US" sz="1200" dirty="0" smtClean="0">
                  <a:solidFill>
                    <a:schemeClr val="accent5"/>
                  </a:solidFill>
                </a:rPr>
                <a:t>Browsers/OS  </a:t>
              </a:r>
              <a:r>
                <a:rPr lang="en-US" sz="1200" dirty="0">
                  <a:solidFill>
                    <a:schemeClr val="accent5"/>
                  </a:solidFill>
                </a:rPr>
                <a:t>(total) Root of Trust installed</a:t>
              </a:r>
            </a:p>
          </p:txBody>
        </p:sp>
      </p:grpSp>
      <p:grpSp>
        <p:nvGrpSpPr>
          <p:cNvPr id="11" name="Group 10">
            <a:extLst>
              <a:ext uri="{FF2B5EF4-FFF2-40B4-BE49-F238E27FC236}">
                <a16:creationId xmlns="" xmlns:a16="http://schemas.microsoft.com/office/drawing/2014/main" id="{FF94B1D5-F698-409C-AA77-24FA72F48B01}"/>
              </a:ext>
            </a:extLst>
          </p:cNvPr>
          <p:cNvGrpSpPr/>
          <p:nvPr/>
        </p:nvGrpSpPr>
        <p:grpSpPr>
          <a:xfrm>
            <a:off x="9440865" y="1343837"/>
            <a:ext cx="1550559" cy="1969092"/>
            <a:chOff x="3432586" y="4190588"/>
            <a:chExt cx="1550559" cy="1969092"/>
          </a:xfrm>
        </p:grpSpPr>
        <p:sp>
          <p:nvSpPr>
            <p:cNvPr id="12" name="Rectangle 11">
              <a:extLst>
                <a:ext uri="{FF2B5EF4-FFF2-40B4-BE49-F238E27FC236}">
                  <a16:creationId xmlns="" xmlns:a16="http://schemas.microsoft.com/office/drawing/2014/main" id="{4209FAEC-0625-42AD-BC34-E2161D80D75B}"/>
                </a:ext>
              </a:extLst>
            </p:cNvPr>
            <p:cNvSpPr/>
            <p:nvPr/>
          </p:nvSpPr>
          <p:spPr>
            <a:xfrm>
              <a:off x="3740430" y="5328746"/>
              <a:ext cx="934872" cy="369332"/>
            </a:xfrm>
            <a:prstGeom prst="rect">
              <a:avLst/>
            </a:prstGeom>
          </p:spPr>
          <p:txBody>
            <a:bodyPr wrap="none">
              <a:spAutoFit/>
            </a:bodyPr>
            <a:lstStyle/>
            <a:p>
              <a:pPr algn="ctr"/>
              <a:r>
                <a:rPr lang="en-US" dirty="0"/>
                <a:t>1 Billion</a:t>
              </a:r>
            </a:p>
          </p:txBody>
        </p:sp>
        <p:sp>
          <p:nvSpPr>
            <p:cNvPr id="13" name="Rectangle 12">
              <a:extLst>
                <a:ext uri="{FF2B5EF4-FFF2-40B4-BE49-F238E27FC236}">
                  <a16:creationId xmlns="" xmlns:a16="http://schemas.microsoft.com/office/drawing/2014/main" id="{CEF99117-316B-43CE-B8F0-A7FF687AF35D}"/>
                </a:ext>
              </a:extLst>
            </p:cNvPr>
            <p:cNvSpPr/>
            <p:nvPr/>
          </p:nvSpPr>
          <p:spPr>
            <a:xfrm>
              <a:off x="3432586" y="5698015"/>
              <a:ext cx="1550559" cy="461665"/>
            </a:xfrm>
            <a:prstGeom prst="rect">
              <a:avLst/>
            </a:prstGeom>
          </p:spPr>
          <p:txBody>
            <a:bodyPr wrap="square">
              <a:spAutoFit/>
            </a:bodyPr>
            <a:lstStyle/>
            <a:p>
              <a:pPr algn="ctr"/>
              <a:r>
                <a:rPr lang="en-US" sz="1200" dirty="0" err="1">
                  <a:solidFill>
                    <a:schemeClr val="accent5"/>
                  </a:solidFill>
                </a:rPr>
                <a:t>WISeKey</a:t>
              </a:r>
              <a:r>
                <a:rPr lang="en-US" sz="1200" dirty="0">
                  <a:solidFill>
                    <a:schemeClr val="accent5"/>
                  </a:solidFill>
                </a:rPr>
                <a:t> </a:t>
              </a:r>
              <a:r>
                <a:rPr lang="en-US" sz="1200" dirty="0" err="1">
                  <a:solidFill>
                    <a:schemeClr val="accent5"/>
                  </a:solidFill>
                </a:rPr>
                <a:t>VaultIC</a:t>
              </a:r>
              <a:r>
                <a:rPr lang="en-US" sz="1200" dirty="0">
                  <a:solidFill>
                    <a:schemeClr val="accent5"/>
                  </a:solidFill>
                </a:rPr>
                <a:t> IoT chips since 2010</a:t>
              </a:r>
            </a:p>
          </p:txBody>
        </p:sp>
        <p:grpSp>
          <p:nvGrpSpPr>
            <p:cNvPr id="14" name="Group 13">
              <a:extLst>
                <a:ext uri="{FF2B5EF4-FFF2-40B4-BE49-F238E27FC236}">
                  <a16:creationId xmlns="" xmlns:a16="http://schemas.microsoft.com/office/drawing/2014/main" id="{854BB58B-4F0D-4398-B376-19A7FD857024}"/>
                </a:ext>
              </a:extLst>
            </p:cNvPr>
            <p:cNvGrpSpPr/>
            <p:nvPr/>
          </p:nvGrpSpPr>
          <p:grpSpPr>
            <a:xfrm>
              <a:off x="3652308" y="4190588"/>
              <a:ext cx="1111117" cy="1111117"/>
              <a:chOff x="3692736" y="4190588"/>
              <a:chExt cx="1111117" cy="1111117"/>
            </a:xfrm>
          </p:grpSpPr>
          <p:sp>
            <p:nvSpPr>
              <p:cNvPr id="15" name="Oval 14">
                <a:extLst>
                  <a:ext uri="{FF2B5EF4-FFF2-40B4-BE49-F238E27FC236}">
                    <a16:creationId xmlns="" xmlns:a16="http://schemas.microsoft.com/office/drawing/2014/main" id="{7B210D17-C4E0-4B3C-9ADD-5EF7554470FF}"/>
                  </a:ext>
                </a:extLst>
              </p:cNvPr>
              <p:cNvSpPr/>
              <p:nvPr/>
            </p:nvSpPr>
            <p:spPr>
              <a:xfrm>
                <a:off x="3692736" y="4190588"/>
                <a:ext cx="1111117" cy="1111117"/>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 xmlns:a16="http://schemas.microsoft.com/office/drawing/2014/main" id="{1CDC08E6-4474-46BA-AD3D-0B04ED87BD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44903" y="4442755"/>
                <a:ext cx="606782" cy="606782"/>
              </a:xfrm>
              <a:prstGeom prst="rect">
                <a:avLst/>
              </a:prstGeom>
            </p:spPr>
          </p:pic>
        </p:grpSp>
      </p:grpSp>
      <p:grpSp>
        <p:nvGrpSpPr>
          <p:cNvPr id="17" name="Group 16">
            <a:extLst>
              <a:ext uri="{FF2B5EF4-FFF2-40B4-BE49-F238E27FC236}">
                <a16:creationId xmlns="" xmlns:a16="http://schemas.microsoft.com/office/drawing/2014/main" id="{5FC908D3-6C13-4DAC-AF3B-1E61E1F4D9B9}"/>
              </a:ext>
            </a:extLst>
          </p:cNvPr>
          <p:cNvGrpSpPr/>
          <p:nvPr/>
        </p:nvGrpSpPr>
        <p:grpSpPr>
          <a:xfrm>
            <a:off x="3905469" y="1343837"/>
            <a:ext cx="1842395" cy="1969154"/>
            <a:chOff x="6283803" y="4190588"/>
            <a:chExt cx="1842395" cy="1969154"/>
          </a:xfrm>
        </p:grpSpPr>
        <p:sp>
          <p:nvSpPr>
            <p:cNvPr id="18" name="Rectangle 17">
              <a:extLst>
                <a:ext uri="{FF2B5EF4-FFF2-40B4-BE49-F238E27FC236}">
                  <a16:creationId xmlns="" xmlns:a16="http://schemas.microsoft.com/office/drawing/2014/main" id="{580D8AE0-DB22-4ECC-91FF-DE1BCE299124}"/>
                </a:ext>
              </a:extLst>
            </p:cNvPr>
            <p:cNvSpPr/>
            <p:nvPr/>
          </p:nvSpPr>
          <p:spPr>
            <a:xfrm>
              <a:off x="6653560" y="5328746"/>
              <a:ext cx="1109599" cy="369332"/>
            </a:xfrm>
            <a:prstGeom prst="rect">
              <a:avLst/>
            </a:prstGeom>
          </p:spPr>
          <p:txBody>
            <a:bodyPr wrap="none">
              <a:spAutoFit/>
            </a:bodyPr>
            <a:lstStyle/>
            <a:p>
              <a:pPr algn="ctr"/>
              <a:r>
                <a:rPr lang="en-US" dirty="0"/>
                <a:t>1.6 Billion</a:t>
              </a:r>
            </a:p>
          </p:txBody>
        </p:sp>
        <p:sp>
          <p:nvSpPr>
            <p:cNvPr id="19" name="Rectangle 18">
              <a:extLst>
                <a:ext uri="{FF2B5EF4-FFF2-40B4-BE49-F238E27FC236}">
                  <a16:creationId xmlns="" xmlns:a16="http://schemas.microsoft.com/office/drawing/2014/main" id="{22F1A2E7-C7B8-4757-863B-A31CF5BC751E}"/>
                </a:ext>
              </a:extLst>
            </p:cNvPr>
            <p:cNvSpPr/>
            <p:nvPr/>
          </p:nvSpPr>
          <p:spPr>
            <a:xfrm>
              <a:off x="6283803" y="5698077"/>
              <a:ext cx="1842395" cy="461665"/>
            </a:xfrm>
            <a:prstGeom prst="rect">
              <a:avLst/>
            </a:prstGeom>
          </p:spPr>
          <p:txBody>
            <a:bodyPr wrap="square">
              <a:spAutoFit/>
            </a:bodyPr>
            <a:lstStyle/>
            <a:p>
              <a:pPr algn="ctr"/>
              <a:r>
                <a:rPr lang="en-US" sz="1200" dirty="0">
                  <a:solidFill>
                    <a:schemeClr val="accent5"/>
                  </a:solidFill>
                </a:rPr>
                <a:t>Mobile OS (total) Root of Trust installed</a:t>
              </a:r>
            </a:p>
          </p:txBody>
        </p:sp>
        <p:grpSp>
          <p:nvGrpSpPr>
            <p:cNvPr id="20" name="Group 19">
              <a:extLst>
                <a:ext uri="{FF2B5EF4-FFF2-40B4-BE49-F238E27FC236}">
                  <a16:creationId xmlns="" xmlns:a16="http://schemas.microsoft.com/office/drawing/2014/main" id="{B8C60C90-5C5F-403C-B6FB-A1AA8FBFA1F9}"/>
                </a:ext>
              </a:extLst>
            </p:cNvPr>
            <p:cNvGrpSpPr/>
            <p:nvPr/>
          </p:nvGrpSpPr>
          <p:grpSpPr>
            <a:xfrm>
              <a:off x="6652801" y="4190588"/>
              <a:ext cx="1111117" cy="1111117"/>
              <a:chOff x="6410154" y="4190588"/>
              <a:chExt cx="1111117" cy="1111117"/>
            </a:xfrm>
          </p:grpSpPr>
          <p:sp>
            <p:nvSpPr>
              <p:cNvPr id="21" name="Oval 20">
                <a:extLst>
                  <a:ext uri="{FF2B5EF4-FFF2-40B4-BE49-F238E27FC236}">
                    <a16:creationId xmlns="" xmlns:a16="http://schemas.microsoft.com/office/drawing/2014/main" id="{5A05C485-A013-45A2-A8ED-098E406F8852}"/>
                  </a:ext>
                </a:extLst>
              </p:cNvPr>
              <p:cNvSpPr/>
              <p:nvPr/>
            </p:nvSpPr>
            <p:spPr>
              <a:xfrm>
                <a:off x="6410154" y="4190588"/>
                <a:ext cx="1111117" cy="1111117"/>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 xmlns:a16="http://schemas.microsoft.com/office/drawing/2014/main" id="{73D5B492-1405-4420-A63A-6321975BD9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96222" y="4421910"/>
                <a:ext cx="627627" cy="627627"/>
              </a:xfrm>
              <a:prstGeom prst="rect">
                <a:avLst/>
              </a:prstGeom>
            </p:spPr>
          </p:pic>
        </p:grpSp>
      </p:grpSp>
      <p:grpSp>
        <p:nvGrpSpPr>
          <p:cNvPr id="29" name="Group 28">
            <a:extLst>
              <a:ext uri="{FF2B5EF4-FFF2-40B4-BE49-F238E27FC236}">
                <a16:creationId xmlns="" xmlns:a16="http://schemas.microsoft.com/office/drawing/2014/main" id="{68A2FD63-A04F-44FA-B34A-012EB51D4E2A}"/>
              </a:ext>
            </a:extLst>
          </p:cNvPr>
          <p:cNvGrpSpPr/>
          <p:nvPr/>
        </p:nvGrpSpPr>
        <p:grpSpPr>
          <a:xfrm>
            <a:off x="6967776" y="1343837"/>
            <a:ext cx="1341890" cy="1969092"/>
            <a:chOff x="3536920" y="2212622"/>
            <a:chExt cx="1341890" cy="1969092"/>
          </a:xfrm>
        </p:grpSpPr>
        <p:sp>
          <p:nvSpPr>
            <p:cNvPr id="30" name="Rectangle 29">
              <a:extLst>
                <a:ext uri="{FF2B5EF4-FFF2-40B4-BE49-F238E27FC236}">
                  <a16:creationId xmlns="" xmlns:a16="http://schemas.microsoft.com/office/drawing/2014/main" id="{48633B17-6C65-4B26-A541-36B81C2E34AB}"/>
                </a:ext>
              </a:extLst>
            </p:cNvPr>
            <p:cNvSpPr/>
            <p:nvPr/>
          </p:nvSpPr>
          <p:spPr>
            <a:xfrm>
              <a:off x="3587344" y="3350780"/>
              <a:ext cx="1241045" cy="369332"/>
            </a:xfrm>
            <a:prstGeom prst="rect">
              <a:avLst/>
            </a:prstGeom>
          </p:spPr>
          <p:txBody>
            <a:bodyPr wrap="none">
              <a:spAutoFit/>
            </a:bodyPr>
            <a:lstStyle/>
            <a:p>
              <a:pPr algn="ctr"/>
              <a:r>
                <a:rPr lang="en-US" dirty="0"/>
                <a:t>250 Million</a:t>
              </a:r>
            </a:p>
          </p:txBody>
        </p:sp>
        <p:sp>
          <p:nvSpPr>
            <p:cNvPr id="31" name="Rectangle 30">
              <a:extLst>
                <a:ext uri="{FF2B5EF4-FFF2-40B4-BE49-F238E27FC236}">
                  <a16:creationId xmlns="" xmlns:a16="http://schemas.microsoft.com/office/drawing/2014/main" id="{91795AB0-C0E2-4E9B-8D19-EA11FA9EE898}"/>
                </a:ext>
              </a:extLst>
            </p:cNvPr>
            <p:cNvSpPr/>
            <p:nvPr/>
          </p:nvSpPr>
          <p:spPr>
            <a:xfrm>
              <a:off x="3536920" y="3720049"/>
              <a:ext cx="1341890" cy="461665"/>
            </a:xfrm>
            <a:prstGeom prst="rect">
              <a:avLst/>
            </a:prstGeom>
          </p:spPr>
          <p:txBody>
            <a:bodyPr wrap="square">
              <a:spAutoFit/>
            </a:bodyPr>
            <a:lstStyle/>
            <a:p>
              <a:pPr algn="ctr"/>
              <a:r>
                <a:rPr lang="en-US" sz="1200" dirty="0">
                  <a:solidFill>
                    <a:schemeClr val="accent5"/>
                  </a:solidFill>
                </a:rPr>
                <a:t>Digitally signed emails per year</a:t>
              </a:r>
            </a:p>
          </p:txBody>
        </p:sp>
        <p:grpSp>
          <p:nvGrpSpPr>
            <p:cNvPr id="32" name="Group 31">
              <a:extLst>
                <a:ext uri="{FF2B5EF4-FFF2-40B4-BE49-F238E27FC236}">
                  <a16:creationId xmlns="" xmlns:a16="http://schemas.microsoft.com/office/drawing/2014/main" id="{05668B1C-DEEB-4184-B65C-FDDA080E4573}"/>
                </a:ext>
              </a:extLst>
            </p:cNvPr>
            <p:cNvGrpSpPr/>
            <p:nvPr/>
          </p:nvGrpSpPr>
          <p:grpSpPr>
            <a:xfrm>
              <a:off x="3652308" y="2212622"/>
              <a:ext cx="1111117" cy="1111117"/>
              <a:chOff x="3613383" y="2203239"/>
              <a:chExt cx="1111117" cy="1111117"/>
            </a:xfrm>
          </p:grpSpPr>
          <p:sp>
            <p:nvSpPr>
              <p:cNvPr id="33" name="Oval 32">
                <a:extLst>
                  <a:ext uri="{FF2B5EF4-FFF2-40B4-BE49-F238E27FC236}">
                    <a16:creationId xmlns="" xmlns:a16="http://schemas.microsoft.com/office/drawing/2014/main" id="{7D976633-8A97-456E-83A5-D5ABCE7A3F2A}"/>
                  </a:ext>
                </a:extLst>
              </p:cNvPr>
              <p:cNvSpPr/>
              <p:nvPr/>
            </p:nvSpPr>
            <p:spPr>
              <a:xfrm>
                <a:off x="3613383" y="2203239"/>
                <a:ext cx="1111117" cy="1111117"/>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a:extLst>
                  <a:ext uri="{FF2B5EF4-FFF2-40B4-BE49-F238E27FC236}">
                    <a16:creationId xmlns="" xmlns:a16="http://schemas.microsoft.com/office/drawing/2014/main" id="{33B661FB-F133-44AD-965F-C14B4E12C7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85737" y="2514327"/>
                <a:ext cx="566407" cy="566407"/>
              </a:xfrm>
              <a:prstGeom prst="rect">
                <a:avLst/>
              </a:prstGeom>
            </p:spPr>
          </p:pic>
        </p:grpSp>
      </p:grpSp>
      <p:cxnSp>
        <p:nvCxnSpPr>
          <p:cNvPr id="23" name="Straight Connector 22">
            <a:extLst>
              <a:ext uri="{FF2B5EF4-FFF2-40B4-BE49-F238E27FC236}">
                <a16:creationId xmlns="" xmlns:a16="http://schemas.microsoft.com/office/drawing/2014/main" id="{AF092198-9418-4BBC-96FD-FCD30CFF6718}"/>
              </a:ext>
            </a:extLst>
          </p:cNvPr>
          <p:cNvCxnSpPr/>
          <p:nvPr/>
        </p:nvCxnSpPr>
        <p:spPr>
          <a:xfrm flipV="1">
            <a:off x="827964" y="3623710"/>
            <a:ext cx="10536072" cy="54591"/>
          </a:xfrm>
          <a:prstGeom prst="line">
            <a:avLst/>
          </a:prstGeom>
          <a:ln>
            <a:solidFill>
              <a:srgbClr val="ED1A20"/>
            </a:solidFill>
          </a:ln>
        </p:spPr>
        <p:style>
          <a:lnRef idx="1">
            <a:schemeClr val="accent1"/>
          </a:lnRef>
          <a:fillRef idx="0">
            <a:schemeClr val="accent1"/>
          </a:fillRef>
          <a:effectRef idx="0">
            <a:schemeClr val="accent1"/>
          </a:effectRef>
          <a:fontRef idx="minor">
            <a:schemeClr val="tx1"/>
          </a:fontRef>
        </p:style>
      </p:cxnSp>
      <p:pic>
        <p:nvPicPr>
          <p:cNvPr id="36" name="Picture 42" descr="QuoVadis PKI Overheid">
            <a:extLst>
              <a:ext uri="{FF2B5EF4-FFF2-40B4-BE49-F238E27FC236}">
                <a16:creationId xmlns="" xmlns:a16="http://schemas.microsoft.com/office/drawing/2014/main" id="{011D7E27-8509-4641-8169-E3A9E12567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6080" y="5416743"/>
            <a:ext cx="562472" cy="661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43" descr="eHerkenning">
            <a:extLst>
              <a:ext uri="{FF2B5EF4-FFF2-40B4-BE49-F238E27FC236}">
                <a16:creationId xmlns="" xmlns:a16="http://schemas.microsoft.com/office/drawing/2014/main" id="{DAFAE14E-F210-4490-9F35-17A7A2889A0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3295" y="4584943"/>
            <a:ext cx="582646" cy="506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4" descr="QuoVadis ISO 27001">
            <a:extLst>
              <a:ext uri="{FF2B5EF4-FFF2-40B4-BE49-F238E27FC236}">
                <a16:creationId xmlns="" xmlns:a16="http://schemas.microsoft.com/office/drawing/2014/main" id="{86C3FF6B-C73B-4B47-82EE-40D3729D7F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91573" y="5477894"/>
            <a:ext cx="517500" cy="52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45" descr="https://www.quovadisglobal.com/%7E/media/Images/CompanyLogos/BelgiumCSP.ashx?h=78&amp;la=en-GB&amp;w=104">
            <a:extLst>
              <a:ext uri="{FF2B5EF4-FFF2-40B4-BE49-F238E27FC236}">
                <a16:creationId xmlns="" xmlns:a16="http://schemas.microsoft.com/office/drawing/2014/main" id="{0AAEE510-8FA9-4E3F-B4F0-3300CF8EDD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88837" y="4654741"/>
            <a:ext cx="489722" cy="367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6" descr="EUgridPMA">
            <a:extLst>
              <a:ext uri="{FF2B5EF4-FFF2-40B4-BE49-F238E27FC236}">
                <a16:creationId xmlns="" xmlns:a16="http://schemas.microsoft.com/office/drawing/2014/main" id="{AFEA1C14-468C-4152-9B86-2CA8855C3B3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65703" y="5524778"/>
            <a:ext cx="845859" cy="419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7" descr="UK Government Gateway">
            <a:extLst>
              <a:ext uri="{FF2B5EF4-FFF2-40B4-BE49-F238E27FC236}">
                <a16:creationId xmlns="" xmlns:a16="http://schemas.microsoft.com/office/drawing/2014/main" id="{871BB62E-161B-4604-9E73-2CFF63EF545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l="2324" r="14941"/>
          <a:stretch>
            <a:fillRect/>
          </a:stretch>
        </p:blipFill>
        <p:spPr bwMode="auto">
          <a:xfrm>
            <a:off x="8880790" y="5565707"/>
            <a:ext cx="867919" cy="434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9" descr="http://www.archive.ero.dk/C2976F38-B551-4E42-B2EE-FE26F0C5D6E9">
            <a:extLst>
              <a:ext uri="{FF2B5EF4-FFF2-40B4-BE49-F238E27FC236}">
                <a16:creationId xmlns="" xmlns:a16="http://schemas.microsoft.com/office/drawing/2014/main" id="{AA6EA23E-E21E-43BC-95B1-A1B7E2967ECD}"/>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47845" y="5601217"/>
            <a:ext cx="685102" cy="275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50">
            <a:extLst>
              <a:ext uri="{FF2B5EF4-FFF2-40B4-BE49-F238E27FC236}">
                <a16:creationId xmlns="" xmlns:a16="http://schemas.microsoft.com/office/drawing/2014/main" id="{540568D1-6D6B-45CD-8B7B-58312179EEF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08472" y="5528189"/>
            <a:ext cx="896865" cy="367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2" descr="http://www.quovadisglobal.bm/~/media/Images/CompanyLogos/logo%20bermudaCSP.ashx">
            <a:extLst>
              <a:ext uri="{FF2B5EF4-FFF2-40B4-BE49-F238E27FC236}">
                <a16:creationId xmlns="" xmlns:a16="http://schemas.microsoft.com/office/drawing/2014/main" id="{5434E93A-5939-482A-99DF-1781BAEFF18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32947" y="4588661"/>
            <a:ext cx="358708" cy="664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3" descr="http://www.quovadisglobal.bm/~/media/Images/CompanyLogos/WebTrust%20CA.ashx">
            <a:extLst>
              <a:ext uri="{FF2B5EF4-FFF2-40B4-BE49-F238E27FC236}">
                <a16:creationId xmlns="" xmlns:a16="http://schemas.microsoft.com/office/drawing/2014/main" id="{567CD106-3895-4D70-8CFA-FD45DB7C35C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376080" y="4522461"/>
            <a:ext cx="513114" cy="631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5" descr="http://www.quovadisglobal.bm/~/media/Images/CompanyLogos/WebTrustEV.ashx">
            <a:hlinkClick r:id="rId16" tooltip="QuoVadis WebTrust for EV"/>
            <a:extLst>
              <a:ext uri="{FF2B5EF4-FFF2-40B4-BE49-F238E27FC236}">
                <a16:creationId xmlns="" xmlns:a16="http://schemas.microsoft.com/office/drawing/2014/main" id="{7ED4FBDF-23B4-45B9-8D62-44B98C03D63A}"/>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601290" y="4527674"/>
            <a:ext cx="498066" cy="599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7" descr="http://www.quovadisglobal.bm/~/media/Images/CompanyLogos/logo%20swissCSP.ashx">
            <a:hlinkClick r:id="rId18" tooltip="ZertES"/>
            <a:extLst>
              <a:ext uri="{FF2B5EF4-FFF2-40B4-BE49-F238E27FC236}">
                <a16:creationId xmlns="" xmlns:a16="http://schemas.microsoft.com/office/drawing/2014/main" id="{ADA2082C-BA49-48FA-9A3B-A49C11A5F24C}"/>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9269665" y="4542132"/>
            <a:ext cx="479044" cy="756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9" descr="QuoVadis BSI seal ETS 010 for Dutch CSP">
            <a:hlinkClick r:id="rId20"/>
            <a:extLst>
              <a:ext uri="{FF2B5EF4-FFF2-40B4-BE49-F238E27FC236}">
                <a16:creationId xmlns="" xmlns:a16="http://schemas.microsoft.com/office/drawing/2014/main" id="{13B21C9C-FDA7-44DD-9AFE-8015C9FD6D1D}"/>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027482" y="4605144"/>
            <a:ext cx="436565" cy="61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57">
            <a:extLst>
              <a:ext uri="{FF2B5EF4-FFF2-40B4-BE49-F238E27FC236}">
                <a16:creationId xmlns="" xmlns:a16="http://schemas.microsoft.com/office/drawing/2014/main" id="{9B889F2E-16D9-465A-B89E-456B078114F9}"/>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737377" y="4521929"/>
            <a:ext cx="494301" cy="631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2" descr="https://www.quovadisglobal.co.uk/~/media/EB551E04C2774E10BCDE1FD645CA726B.ashx?la=en-GB&amp;h=88&amp;w=60">
            <a:extLst>
              <a:ext uri="{FF2B5EF4-FFF2-40B4-BE49-F238E27FC236}">
                <a16:creationId xmlns="" xmlns:a16="http://schemas.microsoft.com/office/drawing/2014/main" id="{17F7C38A-7922-41A2-A0C2-FAA1EF31B1F4}"/>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447689" y="5441528"/>
            <a:ext cx="309279" cy="453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Image result for common criteria logo transparent">
            <a:extLst>
              <a:ext uri="{FF2B5EF4-FFF2-40B4-BE49-F238E27FC236}">
                <a16:creationId xmlns="" xmlns:a16="http://schemas.microsoft.com/office/drawing/2014/main" id="{CA4ECF8B-2CD0-450F-9B56-B5CAC194E0BC}"/>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9981138" y="4590795"/>
            <a:ext cx="980152" cy="4346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ips logo transparent">
            <a:extLst>
              <a:ext uri="{FF2B5EF4-FFF2-40B4-BE49-F238E27FC236}">
                <a16:creationId xmlns="" xmlns:a16="http://schemas.microsoft.com/office/drawing/2014/main" id="{2E210590-6A05-49D0-997B-1238FE08A7B3}"/>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9778566" y="5356002"/>
            <a:ext cx="1385296" cy="780803"/>
          </a:xfrm>
          <a:prstGeom prst="rect">
            <a:avLst/>
          </a:prstGeom>
          <a:noFill/>
          <a:extLst>
            <a:ext uri="{909E8E84-426E-40DD-AFC4-6F175D3DCCD1}">
              <a14:hiddenFill xmlns:a14="http://schemas.microsoft.com/office/drawing/2010/main">
                <a:solidFill>
                  <a:srgbClr val="FFFFFF"/>
                </a:solidFill>
              </a14:hiddenFill>
            </a:ext>
          </a:extLst>
        </p:spPr>
      </p:pic>
      <p:sp>
        <p:nvSpPr>
          <p:cNvPr id="51" name="Content Placeholder 12">
            <a:extLst>
              <a:ext uri="{FF2B5EF4-FFF2-40B4-BE49-F238E27FC236}">
                <a16:creationId xmlns="" xmlns:a16="http://schemas.microsoft.com/office/drawing/2014/main" id="{D434C4FC-A26A-49C2-8ED6-2218F36E3712}"/>
              </a:ext>
            </a:extLst>
          </p:cNvPr>
          <p:cNvSpPr txBox="1">
            <a:spLocks/>
          </p:cNvSpPr>
          <p:nvPr/>
        </p:nvSpPr>
        <p:spPr>
          <a:xfrm>
            <a:off x="768414" y="3781485"/>
            <a:ext cx="10655171" cy="453892"/>
          </a:xfrm>
          <a:prstGeom prst="rect">
            <a:avLst/>
          </a:prstGeom>
        </p:spPr>
        <p:txBody>
          <a:bodyPr/>
          <a:lstStyle>
            <a:lvl1pPr marL="228600" indent="-228600" algn="l" rtl="0" eaLnBrk="0" fontAlgn="base" hangingPunct="0">
              <a:lnSpc>
                <a:spcPct val="90000"/>
              </a:lnSpc>
              <a:spcBef>
                <a:spcPts val="1000"/>
              </a:spcBef>
              <a:spcAft>
                <a:spcPct val="0"/>
              </a:spcAft>
              <a:buClr>
                <a:srgbClr val="ED1A20"/>
              </a:buClr>
              <a:buFont typeface="Arial" charset="0"/>
              <a:buChar char="•"/>
              <a:defRPr kern="1200">
                <a:solidFill>
                  <a:schemeClr val="tx1"/>
                </a:solidFill>
                <a:latin typeface="+mj-lt"/>
                <a:ea typeface="+mn-ea"/>
                <a:cs typeface="+mn-cs"/>
              </a:defRPr>
            </a:lvl1pPr>
            <a:lvl2pPr marL="685800" indent="-228600" algn="l" rtl="0" eaLnBrk="0" fontAlgn="base" hangingPunct="0">
              <a:lnSpc>
                <a:spcPct val="90000"/>
              </a:lnSpc>
              <a:spcBef>
                <a:spcPts val="500"/>
              </a:spcBef>
              <a:spcAft>
                <a:spcPct val="0"/>
              </a:spcAft>
              <a:buClr>
                <a:srgbClr val="ED1A20"/>
              </a:buClr>
              <a:buFont typeface="Arial" charset="0"/>
              <a:buChar char="•"/>
              <a:defRPr sz="1600" kern="1200">
                <a:solidFill>
                  <a:schemeClr val="tx1"/>
                </a:solidFill>
                <a:latin typeface="+mj-lt"/>
                <a:ea typeface="+mn-ea"/>
                <a:cs typeface="+mn-cs"/>
              </a:defRPr>
            </a:lvl2pPr>
            <a:lvl3pPr marL="1143000" indent="-228600" algn="l" rtl="0" eaLnBrk="0" fontAlgn="base" hangingPunct="0">
              <a:lnSpc>
                <a:spcPct val="90000"/>
              </a:lnSpc>
              <a:spcBef>
                <a:spcPts val="500"/>
              </a:spcBef>
              <a:spcAft>
                <a:spcPct val="0"/>
              </a:spcAft>
              <a:buClr>
                <a:srgbClr val="ED1A20"/>
              </a:buClr>
              <a:buFont typeface="Arial" charset="0"/>
              <a:buChar char="•"/>
              <a:defRPr sz="1400" kern="1200">
                <a:solidFill>
                  <a:schemeClr val="tx1"/>
                </a:solidFill>
                <a:latin typeface="+mj-lt"/>
                <a:ea typeface="+mn-ea"/>
                <a:cs typeface="+mn-cs"/>
              </a:defRPr>
            </a:lvl3pPr>
            <a:lvl4pPr marL="1600200" indent="-228600" algn="l" rtl="0" eaLnBrk="0" fontAlgn="base" hangingPunct="0">
              <a:lnSpc>
                <a:spcPct val="90000"/>
              </a:lnSpc>
              <a:spcBef>
                <a:spcPts val="500"/>
              </a:spcBef>
              <a:spcAft>
                <a:spcPct val="0"/>
              </a:spcAft>
              <a:buClr>
                <a:srgbClr val="ED1A20"/>
              </a:buClr>
              <a:buFont typeface="Arial" charset="0"/>
              <a:buChar char="•"/>
              <a:defRPr sz="1200" kern="1200">
                <a:solidFill>
                  <a:schemeClr val="tx1"/>
                </a:solidFill>
                <a:latin typeface="+mj-lt"/>
                <a:ea typeface="+mn-ea"/>
                <a:cs typeface="+mn-cs"/>
              </a:defRPr>
            </a:lvl4pPr>
            <a:lvl5pPr marL="2057400" indent="-228600" algn="l" rtl="0" eaLnBrk="0" fontAlgn="base" hangingPunct="0">
              <a:lnSpc>
                <a:spcPct val="90000"/>
              </a:lnSpc>
              <a:spcBef>
                <a:spcPts val="500"/>
              </a:spcBef>
              <a:spcAft>
                <a:spcPct val="0"/>
              </a:spcAft>
              <a:buClr>
                <a:srgbClr val="ED1A20"/>
              </a:buClr>
              <a:buFont typeface="Arial" charset="0"/>
              <a:buChar char="•"/>
              <a:defRPr sz="11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700" indent="-12700" algn="ctr" defTabSz="912813">
              <a:lnSpc>
                <a:spcPts val="2663"/>
              </a:lnSpc>
              <a:spcBef>
                <a:spcPct val="0"/>
              </a:spcBef>
              <a:buFont typeface="Arial" charset="0"/>
              <a:buNone/>
            </a:pPr>
            <a:r>
              <a:rPr lang="en-US" altLang="en-US" sz="1200" dirty="0" err="1">
                <a:solidFill>
                  <a:schemeClr val="bg2">
                    <a:lumMod val="25000"/>
                  </a:schemeClr>
                </a:solidFill>
                <a:latin typeface="+mn-lt"/>
                <a:ea typeface="Verdana" charset="0"/>
                <a:cs typeface="Verdana" charset="0"/>
              </a:rPr>
              <a:t>WISeKey</a:t>
            </a:r>
            <a:r>
              <a:rPr lang="en-US" altLang="en-US" sz="1200" dirty="0">
                <a:solidFill>
                  <a:schemeClr val="bg2">
                    <a:lumMod val="25000"/>
                  </a:schemeClr>
                </a:solidFill>
                <a:latin typeface="+mn-lt"/>
                <a:ea typeface="Verdana" charset="0"/>
                <a:cs typeface="Verdana" charset="0"/>
              </a:rPr>
              <a:t> has </a:t>
            </a:r>
            <a:r>
              <a:rPr lang="en-US" altLang="en-US" sz="1200" b="1" dirty="0">
                <a:solidFill>
                  <a:schemeClr val="bg2">
                    <a:lumMod val="25000"/>
                  </a:schemeClr>
                </a:solidFill>
                <a:latin typeface="+mn-lt"/>
                <a:ea typeface="Verdana" charset="0"/>
                <a:cs typeface="Verdana" charset="0"/>
              </a:rPr>
              <a:t>more accreditations </a:t>
            </a:r>
            <a:r>
              <a:rPr lang="en-US" altLang="en-US" sz="1200" dirty="0">
                <a:solidFill>
                  <a:schemeClr val="bg2">
                    <a:lumMod val="25000"/>
                  </a:schemeClr>
                </a:solidFill>
                <a:latin typeface="+mn-lt"/>
                <a:ea typeface="Verdana" charset="0"/>
                <a:cs typeface="Verdana" charset="0"/>
              </a:rPr>
              <a:t>than any other Certificate Authority (CA), and is the only EU TSP </a:t>
            </a:r>
            <a:r>
              <a:rPr lang="en-US" altLang="en-US" sz="1200" dirty="0" err="1">
                <a:solidFill>
                  <a:schemeClr val="bg2">
                    <a:lumMod val="25000"/>
                  </a:schemeClr>
                </a:solidFill>
                <a:latin typeface="+mn-lt"/>
                <a:ea typeface="Verdana" charset="0"/>
                <a:cs typeface="Verdana" charset="0"/>
              </a:rPr>
              <a:t>eIDAS</a:t>
            </a:r>
            <a:r>
              <a:rPr lang="en-US" altLang="en-US" sz="1200" dirty="0">
                <a:solidFill>
                  <a:schemeClr val="bg2">
                    <a:lumMod val="25000"/>
                  </a:schemeClr>
                </a:solidFill>
                <a:latin typeface="+mn-lt"/>
                <a:ea typeface="Verdana" charset="0"/>
                <a:cs typeface="Verdana" charset="0"/>
              </a:rPr>
              <a:t> “qualified” in multiple countries with local operational support</a:t>
            </a:r>
          </a:p>
        </p:txBody>
      </p:sp>
    </p:spTree>
    <p:extLst>
      <p:ext uri="{BB962C8B-B14F-4D97-AF65-F5344CB8AC3E}">
        <p14:creationId xmlns:p14="http://schemas.microsoft.com/office/powerpoint/2010/main" val="3316134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9"/>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0"/>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026"/>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028"/>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1800" dirty="0">
                <a:latin typeface="Calibri" panose="020F0502020204030204" pitchFamily="34" charset="0"/>
                <a:cs typeface="Calibri" panose="020F0502020204030204" pitchFamily="34" charset="0"/>
              </a:rPr>
              <a:t>Rapidly Growing Market of Connected IoT devices</a:t>
            </a:r>
          </a:p>
        </p:txBody>
      </p:sp>
      <p:sp>
        <p:nvSpPr>
          <p:cNvPr id="5" name="Slide Number Placeholder 4"/>
          <p:cNvSpPr>
            <a:spLocks noGrp="1"/>
          </p:cNvSpPr>
          <p:nvPr>
            <p:ph type="sldNum" sz="quarter" idx="4"/>
          </p:nvPr>
        </p:nvSpPr>
        <p:spPr/>
        <p:txBody>
          <a:bodyPr/>
          <a:lstStyle>
            <a:lvl1pPr algn="l">
              <a:defRPr sz="881">
                <a:solidFill>
                  <a:schemeClr val="tx1">
                    <a:tint val="75000"/>
                  </a:schemeClr>
                </a:solidFill>
              </a:defRPr>
            </a:lvl1pPr>
          </a:lstStyle>
          <a:p>
            <a:fld id="{76B01178-3A51-4FBE-A41C-D89FC6BEBC7B}" type="slidenum">
              <a:rPr lang="en-US" smtClean="0">
                <a:latin typeface="+mj-lt"/>
              </a:rPr>
              <a:pPr/>
              <a:t>6</a:t>
            </a:fld>
            <a:endParaRPr lang="en-US" dirty="0">
              <a:latin typeface="+mj-lt"/>
            </a:endParaRPr>
          </a:p>
        </p:txBody>
      </p:sp>
      <p:grpSp>
        <p:nvGrpSpPr>
          <p:cNvPr id="2" name="Group 1">
            <a:extLst>
              <a:ext uri="{FF2B5EF4-FFF2-40B4-BE49-F238E27FC236}">
                <a16:creationId xmlns="" xmlns:a16="http://schemas.microsoft.com/office/drawing/2014/main" id="{E727F33E-9198-47C3-8E68-01D23311A554}"/>
              </a:ext>
            </a:extLst>
          </p:cNvPr>
          <p:cNvGrpSpPr/>
          <p:nvPr/>
        </p:nvGrpSpPr>
        <p:grpSpPr>
          <a:xfrm>
            <a:off x="1544980" y="1091848"/>
            <a:ext cx="9203315" cy="5401291"/>
            <a:chOff x="1800879" y="1051133"/>
            <a:chExt cx="9203315" cy="5401291"/>
          </a:xfrm>
        </p:grpSpPr>
        <p:graphicFrame>
          <p:nvGraphicFramePr>
            <p:cNvPr id="6" name="Chart 5"/>
            <p:cNvGraphicFramePr>
              <a:graphicFrameLocks/>
            </p:cNvGraphicFramePr>
            <p:nvPr>
              <p:extLst>
                <p:ext uri="{D42A27DB-BD31-4B8C-83A1-F6EECF244321}">
                  <p14:modId xmlns:p14="http://schemas.microsoft.com/office/powerpoint/2010/main" val="2982022084"/>
                </p:ext>
              </p:extLst>
            </p:nvPr>
          </p:nvGraphicFramePr>
          <p:xfrm>
            <a:off x="1800879" y="1051133"/>
            <a:ext cx="8481060" cy="5372729"/>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Straight Connector 8"/>
            <p:cNvCxnSpPr/>
            <p:nvPr/>
          </p:nvCxnSpPr>
          <p:spPr>
            <a:xfrm flipH="1" flipV="1">
              <a:off x="7213143" y="4956625"/>
              <a:ext cx="1" cy="152325"/>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748453" y="5193816"/>
              <a:ext cx="0" cy="27432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2284" y="5235211"/>
              <a:ext cx="0" cy="27432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792905" y="4978681"/>
              <a:ext cx="1911096" cy="261610"/>
            </a:xfrm>
            <a:prstGeom prst="rect">
              <a:avLst/>
            </a:prstGeom>
            <a:noFill/>
          </p:spPr>
          <p:txBody>
            <a:bodyPr wrap="square" rtlCol="0" anchor="ctr">
              <a:spAutoFit/>
            </a:bodyPr>
            <a:lstStyle/>
            <a:p>
              <a:pPr algn="ctr"/>
              <a:r>
                <a:rPr lang="en-US" sz="1100" dirty="0">
                  <a:latin typeface="Calibri" panose="020F0502020204030204" pitchFamily="34" charset="0"/>
                  <a:cs typeface="Calibri" panose="020F0502020204030204" pitchFamily="34" charset="0"/>
                </a:rPr>
                <a:t>2003  - 0.5 Billion Devices</a:t>
              </a:r>
            </a:p>
          </p:txBody>
        </p:sp>
        <p:sp>
          <p:nvSpPr>
            <p:cNvPr id="13" name="TextBox 12"/>
            <p:cNvSpPr txBox="1"/>
            <p:nvPr/>
          </p:nvSpPr>
          <p:spPr>
            <a:xfrm>
              <a:off x="2584901" y="4985546"/>
              <a:ext cx="1911096" cy="261610"/>
            </a:xfrm>
            <a:prstGeom prst="rect">
              <a:avLst/>
            </a:prstGeom>
            <a:noFill/>
          </p:spPr>
          <p:txBody>
            <a:bodyPr wrap="square" rtlCol="0" anchor="ctr">
              <a:spAutoFit/>
            </a:bodyPr>
            <a:lstStyle/>
            <a:p>
              <a:pPr algn="ctr"/>
              <a:r>
                <a:rPr lang="en-US" sz="1100" dirty="0">
                  <a:latin typeface="Calibri" panose="020F0502020204030204" pitchFamily="34" charset="0"/>
                  <a:cs typeface="Calibri" panose="020F0502020204030204" pitchFamily="34" charset="0"/>
                </a:rPr>
                <a:t>1992  - 1,000,000 Devices</a:t>
              </a:r>
            </a:p>
          </p:txBody>
        </p:sp>
        <p:sp>
          <p:nvSpPr>
            <p:cNvPr id="135" name="Shape 2645"/>
            <p:cNvSpPr>
              <a:spLocks noChangeAspect="1"/>
            </p:cNvSpPr>
            <p:nvPr/>
          </p:nvSpPr>
          <p:spPr>
            <a:xfrm>
              <a:off x="5569734" y="4737486"/>
              <a:ext cx="357457" cy="25997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136" name="Shape 2646"/>
            <p:cNvSpPr>
              <a:spLocks noChangeAspect="1"/>
            </p:cNvSpPr>
            <p:nvPr/>
          </p:nvSpPr>
          <p:spPr>
            <a:xfrm>
              <a:off x="3410473" y="4725585"/>
              <a:ext cx="259971" cy="259971"/>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7" name="TextBox 6"/>
            <p:cNvSpPr txBox="1"/>
            <p:nvPr/>
          </p:nvSpPr>
          <p:spPr>
            <a:xfrm>
              <a:off x="6344454" y="4710353"/>
              <a:ext cx="1737360" cy="261610"/>
            </a:xfrm>
            <a:prstGeom prst="rect">
              <a:avLst/>
            </a:prstGeom>
            <a:noFill/>
          </p:spPr>
          <p:txBody>
            <a:bodyPr wrap="square" rtlCol="0" anchor="ctr">
              <a:spAutoFit/>
            </a:bodyPr>
            <a:lstStyle/>
            <a:p>
              <a:pPr algn="ctr"/>
              <a:r>
                <a:rPr lang="en-US" sz="1100" dirty="0">
                  <a:latin typeface="Calibri" panose="020F0502020204030204" pitchFamily="34" charset="0"/>
                  <a:cs typeface="Calibri" panose="020F0502020204030204" pitchFamily="34" charset="0"/>
                </a:rPr>
                <a:t>2009  - IoT Inception</a:t>
              </a:r>
            </a:p>
          </p:txBody>
        </p:sp>
        <p:sp>
          <p:nvSpPr>
            <p:cNvPr id="137" name="Shape 2669"/>
            <p:cNvSpPr>
              <a:spLocks noChangeAspect="1"/>
            </p:cNvSpPr>
            <p:nvPr/>
          </p:nvSpPr>
          <p:spPr>
            <a:xfrm>
              <a:off x="7093060" y="4502465"/>
              <a:ext cx="236332" cy="259971"/>
            </a:xfrm>
            <a:custGeom>
              <a:avLst/>
              <a:gdLst/>
              <a:ahLst/>
              <a:cxnLst>
                <a:cxn ang="0">
                  <a:pos x="wd2" y="hd2"/>
                </a:cxn>
                <a:cxn ang="5400000">
                  <a:pos x="wd2" y="hd2"/>
                </a:cxn>
                <a:cxn ang="10800000">
                  <a:pos x="wd2" y="hd2"/>
                </a:cxn>
                <a:cxn ang="16200000">
                  <a:pos x="wd2" y="hd2"/>
                </a:cxn>
              </a:cxnLst>
              <a:rect l="0" t="0" r="r" b="b"/>
              <a:pathLst>
                <a:path w="21600" h="21600" extrusionOk="0">
                  <a:moveTo>
                    <a:pt x="12960" y="2161"/>
                  </a:moveTo>
                  <a:lnTo>
                    <a:pt x="12960" y="2178"/>
                  </a:lnTo>
                  <a:cubicBezTo>
                    <a:pt x="12662" y="2178"/>
                    <a:pt x="12420" y="2398"/>
                    <a:pt x="12420" y="2669"/>
                  </a:cubicBezTo>
                  <a:cubicBezTo>
                    <a:pt x="12420" y="2940"/>
                    <a:pt x="12662" y="3160"/>
                    <a:pt x="12960" y="3160"/>
                  </a:cubicBezTo>
                  <a:lnTo>
                    <a:pt x="12960" y="3172"/>
                  </a:lnTo>
                  <a:cubicBezTo>
                    <a:pt x="17287" y="4066"/>
                    <a:pt x="20520" y="7577"/>
                    <a:pt x="20520" y="11782"/>
                  </a:cubicBezTo>
                  <a:cubicBezTo>
                    <a:pt x="20520" y="16662"/>
                    <a:pt x="16168" y="20618"/>
                    <a:pt x="10800" y="20618"/>
                  </a:cubicBezTo>
                  <a:cubicBezTo>
                    <a:pt x="5432" y="20618"/>
                    <a:pt x="1080" y="16662"/>
                    <a:pt x="1080" y="11782"/>
                  </a:cubicBezTo>
                  <a:cubicBezTo>
                    <a:pt x="1080" y="7577"/>
                    <a:pt x="4313" y="4066"/>
                    <a:pt x="8640" y="3172"/>
                  </a:cubicBezTo>
                  <a:lnTo>
                    <a:pt x="8640" y="3160"/>
                  </a:lnTo>
                  <a:cubicBezTo>
                    <a:pt x="8938" y="3160"/>
                    <a:pt x="9180" y="2940"/>
                    <a:pt x="9180" y="2669"/>
                  </a:cubicBezTo>
                  <a:cubicBezTo>
                    <a:pt x="9180" y="2398"/>
                    <a:pt x="8938" y="2178"/>
                    <a:pt x="8640" y="2178"/>
                  </a:cubicBezTo>
                  <a:lnTo>
                    <a:pt x="8640" y="2161"/>
                  </a:lnTo>
                  <a:cubicBezTo>
                    <a:pt x="3710" y="3071"/>
                    <a:pt x="0" y="7031"/>
                    <a:pt x="0" y="11782"/>
                  </a:cubicBezTo>
                  <a:cubicBezTo>
                    <a:pt x="0" y="17204"/>
                    <a:pt x="4835" y="21600"/>
                    <a:pt x="10800" y="21600"/>
                  </a:cubicBezTo>
                  <a:cubicBezTo>
                    <a:pt x="16765" y="21600"/>
                    <a:pt x="21600" y="17204"/>
                    <a:pt x="21600" y="11782"/>
                  </a:cubicBezTo>
                  <a:cubicBezTo>
                    <a:pt x="21600" y="7031"/>
                    <a:pt x="17890" y="3071"/>
                    <a:pt x="12960" y="2161"/>
                  </a:cubicBezTo>
                  <a:moveTo>
                    <a:pt x="10800" y="12763"/>
                  </a:moveTo>
                  <a:cubicBezTo>
                    <a:pt x="11098" y="12763"/>
                    <a:pt x="11340" y="12544"/>
                    <a:pt x="11340" y="12272"/>
                  </a:cubicBezTo>
                  <a:lnTo>
                    <a:pt x="11340" y="491"/>
                  </a:lnTo>
                  <a:cubicBezTo>
                    <a:pt x="11340" y="220"/>
                    <a:pt x="11098" y="0"/>
                    <a:pt x="10800" y="0"/>
                  </a:cubicBezTo>
                  <a:cubicBezTo>
                    <a:pt x="10502" y="0"/>
                    <a:pt x="10260" y="220"/>
                    <a:pt x="10260" y="491"/>
                  </a:cubicBezTo>
                  <a:lnTo>
                    <a:pt x="10260" y="12272"/>
                  </a:lnTo>
                  <a:cubicBezTo>
                    <a:pt x="10260" y="12544"/>
                    <a:pt x="10502" y="12763"/>
                    <a:pt x="10800" y="12763"/>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18" name="TextBox 17"/>
            <p:cNvSpPr txBox="1"/>
            <p:nvPr/>
          </p:nvSpPr>
          <p:spPr>
            <a:xfrm>
              <a:off x="7269364" y="4607259"/>
              <a:ext cx="914400" cy="261610"/>
            </a:xfrm>
            <a:prstGeom prst="rect">
              <a:avLst/>
            </a:prstGeom>
            <a:noFill/>
          </p:spPr>
          <p:txBody>
            <a:bodyPr wrap="square" rtlCol="0" anchor="ctr">
              <a:spAutoFit/>
            </a:bodyPr>
            <a:lstStyle/>
            <a:p>
              <a:pPr algn="r"/>
              <a:r>
                <a:rPr lang="en-US" sz="1100" b="1" dirty="0">
                  <a:latin typeface="+mj-lt"/>
                </a:rPr>
                <a:t>9B</a:t>
              </a:r>
            </a:p>
          </p:txBody>
        </p:sp>
        <p:sp>
          <p:nvSpPr>
            <p:cNvPr id="138" name="Shape 2643"/>
            <p:cNvSpPr>
              <a:spLocks noChangeAspect="1"/>
            </p:cNvSpPr>
            <p:nvPr/>
          </p:nvSpPr>
          <p:spPr>
            <a:xfrm>
              <a:off x="8257610" y="4970384"/>
              <a:ext cx="141803" cy="259971"/>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20" name="TextBox 19"/>
            <p:cNvSpPr txBox="1"/>
            <p:nvPr/>
          </p:nvSpPr>
          <p:spPr>
            <a:xfrm>
              <a:off x="7544045" y="4357013"/>
              <a:ext cx="914400" cy="261610"/>
            </a:xfrm>
            <a:prstGeom prst="rect">
              <a:avLst/>
            </a:prstGeom>
            <a:noFill/>
          </p:spPr>
          <p:txBody>
            <a:bodyPr wrap="square" rtlCol="0" anchor="ctr">
              <a:spAutoFit/>
            </a:bodyPr>
            <a:lstStyle/>
            <a:p>
              <a:pPr algn="r"/>
              <a:r>
                <a:rPr lang="en-US" sz="1100" b="1" dirty="0">
                  <a:latin typeface="+mj-lt"/>
                </a:rPr>
                <a:t>11B</a:t>
              </a:r>
            </a:p>
          </p:txBody>
        </p:sp>
        <p:sp>
          <p:nvSpPr>
            <p:cNvPr id="141" name="Shape 2691"/>
            <p:cNvSpPr>
              <a:spLocks noChangeAspect="1"/>
            </p:cNvSpPr>
            <p:nvPr/>
          </p:nvSpPr>
          <p:spPr>
            <a:xfrm>
              <a:off x="8521508" y="4738300"/>
              <a:ext cx="141803" cy="259971"/>
            </a:xfrm>
            <a:custGeom>
              <a:avLst/>
              <a:gdLst/>
              <a:ahLst/>
              <a:cxnLst>
                <a:cxn ang="0">
                  <a:pos x="wd2" y="hd2"/>
                </a:cxn>
                <a:cxn ang="5400000">
                  <a:pos x="wd2" y="hd2"/>
                </a:cxn>
                <a:cxn ang="10800000">
                  <a:pos x="wd2" y="hd2"/>
                </a:cxn>
                <a:cxn ang="16200000">
                  <a:pos x="wd2" y="hd2"/>
                </a:cxn>
              </a:cxnLst>
              <a:rect l="0" t="0" r="r" b="b"/>
              <a:pathLst>
                <a:path w="21600" h="21600" extrusionOk="0">
                  <a:moveTo>
                    <a:pt x="12600" y="19924"/>
                  </a:moveTo>
                  <a:lnTo>
                    <a:pt x="12600" y="12476"/>
                  </a:lnTo>
                  <a:lnTo>
                    <a:pt x="19427" y="16200"/>
                  </a:lnTo>
                  <a:cubicBezTo>
                    <a:pt x="19427" y="16200"/>
                    <a:pt x="12600" y="19924"/>
                    <a:pt x="12600" y="19924"/>
                  </a:cubicBezTo>
                  <a:close/>
                  <a:moveTo>
                    <a:pt x="12600" y="1676"/>
                  </a:moveTo>
                  <a:lnTo>
                    <a:pt x="19427" y="5400"/>
                  </a:lnTo>
                  <a:lnTo>
                    <a:pt x="12600" y="9124"/>
                  </a:lnTo>
                  <a:cubicBezTo>
                    <a:pt x="12600" y="9124"/>
                    <a:pt x="12600" y="1676"/>
                    <a:pt x="12600" y="1676"/>
                  </a:cubicBezTo>
                  <a:close/>
                  <a:moveTo>
                    <a:pt x="21352" y="15862"/>
                  </a:moveTo>
                  <a:lnTo>
                    <a:pt x="21337" y="15854"/>
                  </a:lnTo>
                  <a:cubicBezTo>
                    <a:pt x="21336" y="15853"/>
                    <a:pt x="21335" y="15853"/>
                    <a:pt x="21335" y="15852"/>
                  </a:cubicBezTo>
                  <a:lnTo>
                    <a:pt x="12600" y="11088"/>
                  </a:lnTo>
                  <a:lnTo>
                    <a:pt x="12600" y="10512"/>
                  </a:lnTo>
                  <a:lnTo>
                    <a:pt x="21335" y="5748"/>
                  </a:lnTo>
                  <a:lnTo>
                    <a:pt x="21336" y="5747"/>
                  </a:lnTo>
                  <a:lnTo>
                    <a:pt x="21352" y="5739"/>
                  </a:lnTo>
                  <a:lnTo>
                    <a:pt x="21349" y="5738"/>
                  </a:lnTo>
                  <a:cubicBezTo>
                    <a:pt x="21503" y="5649"/>
                    <a:pt x="21600" y="5532"/>
                    <a:pt x="21600" y="5400"/>
                  </a:cubicBezTo>
                  <a:cubicBezTo>
                    <a:pt x="21600" y="5265"/>
                    <a:pt x="21499" y="5142"/>
                    <a:pt x="21336" y="5053"/>
                  </a:cubicBezTo>
                  <a:lnTo>
                    <a:pt x="12336" y="144"/>
                  </a:lnTo>
                  <a:cubicBezTo>
                    <a:pt x="12173" y="55"/>
                    <a:pt x="11948" y="0"/>
                    <a:pt x="11700" y="0"/>
                  </a:cubicBezTo>
                  <a:cubicBezTo>
                    <a:pt x="11203" y="0"/>
                    <a:pt x="10800" y="220"/>
                    <a:pt x="10800" y="491"/>
                  </a:cubicBezTo>
                  <a:lnTo>
                    <a:pt x="10800" y="10106"/>
                  </a:lnTo>
                  <a:lnTo>
                    <a:pt x="1552" y="5062"/>
                  </a:lnTo>
                  <a:lnTo>
                    <a:pt x="1549" y="5063"/>
                  </a:lnTo>
                  <a:cubicBezTo>
                    <a:pt x="1385" y="4969"/>
                    <a:pt x="1157" y="4909"/>
                    <a:pt x="900" y="4909"/>
                  </a:cubicBezTo>
                  <a:cubicBezTo>
                    <a:pt x="403" y="4909"/>
                    <a:pt x="0" y="5129"/>
                    <a:pt x="0" y="5400"/>
                  </a:cubicBezTo>
                  <a:cubicBezTo>
                    <a:pt x="0" y="5532"/>
                    <a:pt x="97" y="5649"/>
                    <a:pt x="251" y="5738"/>
                  </a:cubicBezTo>
                  <a:lnTo>
                    <a:pt x="248" y="5739"/>
                  </a:lnTo>
                  <a:lnTo>
                    <a:pt x="264" y="5747"/>
                  </a:lnTo>
                  <a:lnTo>
                    <a:pt x="264" y="5748"/>
                  </a:lnTo>
                  <a:lnTo>
                    <a:pt x="9527" y="10800"/>
                  </a:lnTo>
                  <a:lnTo>
                    <a:pt x="265" y="15852"/>
                  </a:lnTo>
                  <a:cubicBezTo>
                    <a:pt x="265" y="15853"/>
                    <a:pt x="264" y="15853"/>
                    <a:pt x="263" y="15854"/>
                  </a:cubicBezTo>
                  <a:lnTo>
                    <a:pt x="248" y="15862"/>
                  </a:lnTo>
                  <a:lnTo>
                    <a:pt x="251" y="15863"/>
                  </a:lnTo>
                  <a:cubicBezTo>
                    <a:pt x="97" y="15951"/>
                    <a:pt x="0" y="16069"/>
                    <a:pt x="0" y="16200"/>
                  </a:cubicBezTo>
                  <a:cubicBezTo>
                    <a:pt x="0" y="16471"/>
                    <a:pt x="403" y="16691"/>
                    <a:pt x="900" y="16691"/>
                  </a:cubicBezTo>
                  <a:cubicBezTo>
                    <a:pt x="1157" y="16691"/>
                    <a:pt x="1385" y="16631"/>
                    <a:pt x="1549" y="16537"/>
                  </a:cubicBezTo>
                  <a:lnTo>
                    <a:pt x="1552" y="16539"/>
                  </a:lnTo>
                  <a:lnTo>
                    <a:pt x="10800" y="11494"/>
                  </a:lnTo>
                  <a:lnTo>
                    <a:pt x="10800" y="21109"/>
                  </a:lnTo>
                  <a:cubicBezTo>
                    <a:pt x="10800" y="21380"/>
                    <a:pt x="11203" y="21600"/>
                    <a:pt x="11700" y="21600"/>
                  </a:cubicBezTo>
                  <a:cubicBezTo>
                    <a:pt x="11948" y="21600"/>
                    <a:pt x="12173" y="21546"/>
                    <a:pt x="12336" y="21456"/>
                  </a:cubicBezTo>
                  <a:lnTo>
                    <a:pt x="21336" y="16547"/>
                  </a:lnTo>
                  <a:cubicBezTo>
                    <a:pt x="21499" y="16458"/>
                    <a:pt x="21600" y="16336"/>
                    <a:pt x="21600" y="16200"/>
                  </a:cubicBezTo>
                  <a:cubicBezTo>
                    <a:pt x="21600" y="16069"/>
                    <a:pt x="21503" y="15951"/>
                    <a:pt x="21349" y="15863"/>
                  </a:cubicBezTo>
                  <a:cubicBezTo>
                    <a:pt x="21349" y="15863"/>
                    <a:pt x="21352" y="15862"/>
                    <a:pt x="21352" y="15862"/>
                  </a:cubicBezTo>
                  <a:close/>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26" name="TextBox 25"/>
            <p:cNvSpPr txBox="1"/>
            <p:nvPr/>
          </p:nvSpPr>
          <p:spPr>
            <a:xfrm>
              <a:off x="7694562" y="4132034"/>
              <a:ext cx="914400" cy="261610"/>
            </a:xfrm>
            <a:prstGeom prst="rect">
              <a:avLst/>
            </a:prstGeom>
            <a:noFill/>
          </p:spPr>
          <p:txBody>
            <a:bodyPr wrap="square" rtlCol="0" anchor="ctr">
              <a:spAutoFit/>
            </a:bodyPr>
            <a:lstStyle/>
            <a:p>
              <a:pPr algn="r"/>
              <a:r>
                <a:rPr lang="en-US" sz="1100" b="1" dirty="0">
                  <a:latin typeface="+mj-lt"/>
                </a:rPr>
                <a:t>14B</a:t>
              </a:r>
            </a:p>
          </p:txBody>
        </p:sp>
        <p:sp>
          <p:nvSpPr>
            <p:cNvPr id="143" name="Shape 2850"/>
            <p:cNvSpPr>
              <a:spLocks noChangeAspect="1"/>
            </p:cNvSpPr>
            <p:nvPr/>
          </p:nvSpPr>
          <p:spPr>
            <a:xfrm>
              <a:off x="8748192" y="4456105"/>
              <a:ext cx="259971" cy="259971"/>
            </a:xfrm>
            <a:custGeom>
              <a:avLst/>
              <a:gdLst/>
              <a:ahLst/>
              <a:cxnLst>
                <a:cxn ang="0">
                  <a:pos x="wd2" y="hd2"/>
                </a:cxn>
                <a:cxn ang="5400000">
                  <a:pos x="wd2" y="hd2"/>
                </a:cxn>
                <a:cxn ang="10800000">
                  <a:pos x="wd2" y="hd2"/>
                </a:cxn>
                <a:cxn ang="16200000">
                  <a:pos x="wd2" y="hd2"/>
                </a:cxn>
              </a:cxnLst>
              <a:rect l="0" t="0" r="r" b="b"/>
              <a:pathLst>
                <a:path w="21600" h="21600" extrusionOk="0">
                  <a:moveTo>
                    <a:pt x="491" y="0"/>
                  </a:moveTo>
                  <a:cubicBezTo>
                    <a:pt x="220" y="0"/>
                    <a:pt x="0" y="220"/>
                    <a:pt x="0" y="491"/>
                  </a:cubicBezTo>
                  <a:cubicBezTo>
                    <a:pt x="0" y="762"/>
                    <a:pt x="220" y="982"/>
                    <a:pt x="491" y="982"/>
                  </a:cubicBezTo>
                  <a:cubicBezTo>
                    <a:pt x="11607" y="982"/>
                    <a:pt x="20618" y="9993"/>
                    <a:pt x="20618" y="21109"/>
                  </a:cubicBezTo>
                  <a:cubicBezTo>
                    <a:pt x="20618" y="21380"/>
                    <a:pt x="20838" y="21600"/>
                    <a:pt x="21109" y="21600"/>
                  </a:cubicBezTo>
                  <a:cubicBezTo>
                    <a:pt x="21380" y="21600"/>
                    <a:pt x="21600" y="21380"/>
                    <a:pt x="21600" y="21109"/>
                  </a:cubicBezTo>
                  <a:cubicBezTo>
                    <a:pt x="21600" y="9451"/>
                    <a:pt x="12149" y="0"/>
                    <a:pt x="491" y="0"/>
                  </a:cubicBezTo>
                  <a:moveTo>
                    <a:pt x="491" y="9818"/>
                  </a:moveTo>
                  <a:cubicBezTo>
                    <a:pt x="220" y="9818"/>
                    <a:pt x="0" y="10038"/>
                    <a:pt x="0" y="10309"/>
                  </a:cubicBezTo>
                  <a:cubicBezTo>
                    <a:pt x="0" y="10581"/>
                    <a:pt x="220" y="10800"/>
                    <a:pt x="491" y="10800"/>
                  </a:cubicBezTo>
                  <a:cubicBezTo>
                    <a:pt x="6184" y="10800"/>
                    <a:pt x="10800" y="15416"/>
                    <a:pt x="10800" y="21109"/>
                  </a:cubicBezTo>
                  <a:cubicBezTo>
                    <a:pt x="10800" y="21380"/>
                    <a:pt x="11020" y="21600"/>
                    <a:pt x="11291" y="21600"/>
                  </a:cubicBezTo>
                  <a:cubicBezTo>
                    <a:pt x="11562" y="21600"/>
                    <a:pt x="11782" y="21380"/>
                    <a:pt x="11782" y="21109"/>
                  </a:cubicBezTo>
                  <a:cubicBezTo>
                    <a:pt x="11782" y="14873"/>
                    <a:pt x="6727" y="9818"/>
                    <a:pt x="491" y="9818"/>
                  </a:cubicBezTo>
                  <a:moveTo>
                    <a:pt x="491" y="4909"/>
                  </a:moveTo>
                  <a:cubicBezTo>
                    <a:pt x="220" y="4909"/>
                    <a:pt x="0" y="5129"/>
                    <a:pt x="0" y="5400"/>
                  </a:cubicBezTo>
                  <a:cubicBezTo>
                    <a:pt x="0" y="5672"/>
                    <a:pt x="220" y="5891"/>
                    <a:pt x="491" y="5891"/>
                  </a:cubicBezTo>
                  <a:cubicBezTo>
                    <a:pt x="8896" y="5891"/>
                    <a:pt x="15709" y="12705"/>
                    <a:pt x="15709" y="21109"/>
                  </a:cubicBezTo>
                  <a:cubicBezTo>
                    <a:pt x="15709" y="21380"/>
                    <a:pt x="15929" y="21600"/>
                    <a:pt x="16200" y="21600"/>
                  </a:cubicBezTo>
                  <a:cubicBezTo>
                    <a:pt x="16471" y="21600"/>
                    <a:pt x="16691" y="21380"/>
                    <a:pt x="16691" y="21109"/>
                  </a:cubicBezTo>
                  <a:cubicBezTo>
                    <a:pt x="16691" y="12162"/>
                    <a:pt x="9438" y="4909"/>
                    <a:pt x="491" y="4909"/>
                  </a:cubicBezTo>
                  <a:moveTo>
                    <a:pt x="2945" y="20618"/>
                  </a:moveTo>
                  <a:cubicBezTo>
                    <a:pt x="1861" y="20618"/>
                    <a:pt x="982" y="19739"/>
                    <a:pt x="982" y="18655"/>
                  </a:cubicBezTo>
                  <a:cubicBezTo>
                    <a:pt x="982" y="17570"/>
                    <a:pt x="1861" y="16691"/>
                    <a:pt x="2945" y="16691"/>
                  </a:cubicBezTo>
                  <a:cubicBezTo>
                    <a:pt x="4030" y="16691"/>
                    <a:pt x="4909" y="17570"/>
                    <a:pt x="4909" y="18655"/>
                  </a:cubicBezTo>
                  <a:cubicBezTo>
                    <a:pt x="4909" y="19739"/>
                    <a:pt x="4030" y="20618"/>
                    <a:pt x="2945" y="20618"/>
                  </a:cubicBezTo>
                  <a:moveTo>
                    <a:pt x="2945" y="15709"/>
                  </a:moveTo>
                  <a:cubicBezTo>
                    <a:pt x="1319" y="15709"/>
                    <a:pt x="0" y="17028"/>
                    <a:pt x="0" y="18655"/>
                  </a:cubicBezTo>
                  <a:cubicBezTo>
                    <a:pt x="0" y="20281"/>
                    <a:pt x="1319" y="21600"/>
                    <a:pt x="2945" y="21600"/>
                  </a:cubicBezTo>
                  <a:cubicBezTo>
                    <a:pt x="4573" y="21600"/>
                    <a:pt x="5891" y="20281"/>
                    <a:pt x="5891" y="18655"/>
                  </a:cubicBezTo>
                  <a:cubicBezTo>
                    <a:pt x="5891" y="17028"/>
                    <a:pt x="4573" y="15709"/>
                    <a:pt x="2945" y="15709"/>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34" name="TextBox 33"/>
            <p:cNvSpPr txBox="1"/>
            <p:nvPr/>
          </p:nvSpPr>
          <p:spPr>
            <a:xfrm>
              <a:off x="7939163" y="3926714"/>
              <a:ext cx="914400" cy="261610"/>
            </a:xfrm>
            <a:prstGeom prst="rect">
              <a:avLst/>
            </a:prstGeom>
            <a:noFill/>
          </p:spPr>
          <p:txBody>
            <a:bodyPr wrap="square" rtlCol="0" anchor="ctr">
              <a:spAutoFit/>
            </a:bodyPr>
            <a:lstStyle/>
            <a:p>
              <a:pPr algn="r"/>
              <a:r>
                <a:rPr lang="en-US" sz="1100" b="1" dirty="0">
                  <a:latin typeface="+mj-lt"/>
                </a:rPr>
                <a:t>18B</a:t>
              </a:r>
            </a:p>
          </p:txBody>
        </p:sp>
        <p:sp>
          <p:nvSpPr>
            <p:cNvPr id="144" name="Shape 2655"/>
            <p:cNvSpPr>
              <a:spLocks noChangeAspect="1"/>
            </p:cNvSpPr>
            <p:nvPr/>
          </p:nvSpPr>
          <p:spPr>
            <a:xfrm>
              <a:off x="9009707" y="4129158"/>
              <a:ext cx="317741" cy="259971"/>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0800" y="1200"/>
                  </a:ln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10800" y="0"/>
                  </a:ln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38" name="TextBox 37"/>
            <p:cNvSpPr txBox="1"/>
            <p:nvPr/>
          </p:nvSpPr>
          <p:spPr>
            <a:xfrm>
              <a:off x="8239181" y="3576185"/>
              <a:ext cx="914400" cy="261610"/>
            </a:xfrm>
            <a:prstGeom prst="rect">
              <a:avLst/>
            </a:prstGeom>
            <a:noFill/>
          </p:spPr>
          <p:txBody>
            <a:bodyPr wrap="square" rtlCol="0" anchor="ctr">
              <a:spAutoFit/>
            </a:bodyPr>
            <a:lstStyle/>
            <a:p>
              <a:pPr algn="r"/>
              <a:r>
                <a:rPr lang="en-US" sz="1100" b="1" dirty="0">
                  <a:latin typeface="+mj-lt"/>
                </a:rPr>
                <a:t>23B</a:t>
              </a:r>
            </a:p>
          </p:txBody>
        </p:sp>
        <p:sp>
          <p:nvSpPr>
            <p:cNvPr id="145" name="Shape 2647"/>
            <p:cNvSpPr>
              <a:spLocks noChangeAspect="1"/>
            </p:cNvSpPr>
            <p:nvPr/>
          </p:nvSpPr>
          <p:spPr>
            <a:xfrm>
              <a:off x="9317862" y="3673910"/>
              <a:ext cx="259971" cy="259971"/>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3" y="20618"/>
                    <a:pt x="6873" y="20838"/>
                    <a:pt x="6873" y="21109"/>
                  </a:cubicBezTo>
                  <a:cubicBezTo>
                    <a:pt x="6873" y="21381"/>
                    <a:pt x="7093" y="21600"/>
                    <a:pt x="7364" y="21600"/>
                  </a:cubicBezTo>
                  <a:lnTo>
                    <a:pt x="14236" y="21600"/>
                  </a:lnTo>
                  <a:cubicBezTo>
                    <a:pt x="14507" y="21600"/>
                    <a:pt x="14727" y="21381"/>
                    <a:pt x="14727" y="21109"/>
                  </a:cubicBezTo>
                  <a:cubicBezTo>
                    <a:pt x="14727" y="20838"/>
                    <a:pt x="14507"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moveTo>
                    <a:pt x="10773" y="5201"/>
                  </a:moveTo>
                  <a:cubicBezTo>
                    <a:pt x="10712" y="5093"/>
                    <a:pt x="10614" y="5023"/>
                    <a:pt x="10504" y="4986"/>
                  </a:cubicBezTo>
                  <a:lnTo>
                    <a:pt x="10517" y="4938"/>
                  </a:lnTo>
                  <a:cubicBezTo>
                    <a:pt x="10483" y="4941"/>
                    <a:pt x="10451" y="4949"/>
                    <a:pt x="10419" y="4957"/>
                  </a:cubicBezTo>
                  <a:lnTo>
                    <a:pt x="8464" y="4433"/>
                  </a:lnTo>
                  <a:cubicBezTo>
                    <a:pt x="8343" y="4400"/>
                    <a:pt x="8209" y="4414"/>
                    <a:pt x="8091" y="4482"/>
                  </a:cubicBezTo>
                  <a:cubicBezTo>
                    <a:pt x="7856" y="4618"/>
                    <a:pt x="7776" y="4918"/>
                    <a:pt x="7912" y="5153"/>
                  </a:cubicBezTo>
                  <a:cubicBezTo>
                    <a:pt x="7979" y="5270"/>
                    <a:pt x="8088" y="5349"/>
                    <a:pt x="8210" y="5381"/>
                  </a:cubicBezTo>
                  <a:lnTo>
                    <a:pt x="8965" y="5584"/>
                  </a:lnTo>
                  <a:cubicBezTo>
                    <a:pt x="8292" y="6116"/>
                    <a:pt x="7855" y="6927"/>
                    <a:pt x="7855" y="7855"/>
                  </a:cubicBezTo>
                  <a:cubicBezTo>
                    <a:pt x="7855" y="9081"/>
                    <a:pt x="8605" y="10131"/>
                    <a:pt x="9671" y="10574"/>
                  </a:cubicBezTo>
                  <a:lnTo>
                    <a:pt x="9934" y="9609"/>
                  </a:lnTo>
                  <a:cubicBezTo>
                    <a:pt x="9286" y="9288"/>
                    <a:pt x="8836" y="8627"/>
                    <a:pt x="8836" y="7855"/>
                  </a:cubicBezTo>
                  <a:cubicBezTo>
                    <a:pt x="8836" y="7221"/>
                    <a:pt x="9142" y="6665"/>
                    <a:pt x="9609" y="6309"/>
                  </a:cubicBezTo>
                  <a:lnTo>
                    <a:pt x="9336" y="7331"/>
                  </a:lnTo>
                  <a:cubicBezTo>
                    <a:pt x="9303" y="7453"/>
                    <a:pt x="9316" y="7586"/>
                    <a:pt x="9384" y="7704"/>
                  </a:cubicBezTo>
                  <a:cubicBezTo>
                    <a:pt x="9520" y="7938"/>
                    <a:pt x="9820" y="8019"/>
                    <a:pt x="10055" y="7884"/>
                  </a:cubicBezTo>
                  <a:cubicBezTo>
                    <a:pt x="10172" y="7815"/>
                    <a:pt x="10251" y="7706"/>
                    <a:pt x="10284" y="7585"/>
                  </a:cubicBezTo>
                  <a:lnTo>
                    <a:pt x="10823" y="5573"/>
                  </a:lnTo>
                  <a:cubicBezTo>
                    <a:pt x="10855" y="5452"/>
                    <a:pt x="10841" y="5318"/>
                    <a:pt x="10773" y="5201"/>
                  </a:cubicBezTo>
                  <a:moveTo>
                    <a:pt x="13421" y="10343"/>
                  </a:moveTo>
                  <a:lnTo>
                    <a:pt x="12630" y="10132"/>
                  </a:lnTo>
                  <a:cubicBezTo>
                    <a:pt x="13306" y="9598"/>
                    <a:pt x="13745" y="8785"/>
                    <a:pt x="13745" y="7855"/>
                  </a:cubicBezTo>
                  <a:cubicBezTo>
                    <a:pt x="13745" y="6643"/>
                    <a:pt x="13013" y="5604"/>
                    <a:pt x="11967" y="5152"/>
                  </a:cubicBezTo>
                  <a:lnTo>
                    <a:pt x="11702" y="6121"/>
                  </a:lnTo>
                  <a:cubicBezTo>
                    <a:pt x="12330" y="6448"/>
                    <a:pt x="12764" y="7098"/>
                    <a:pt x="12764" y="7855"/>
                  </a:cubicBezTo>
                  <a:cubicBezTo>
                    <a:pt x="12764" y="8468"/>
                    <a:pt x="12477" y="9008"/>
                    <a:pt x="12035" y="9366"/>
                  </a:cubicBezTo>
                  <a:lnTo>
                    <a:pt x="12295" y="8394"/>
                  </a:lnTo>
                  <a:cubicBezTo>
                    <a:pt x="12328" y="8273"/>
                    <a:pt x="12314" y="8139"/>
                    <a:pt x="12246" y="8021"/>
                  </a:cubicBezTo>
                  <a:cubicBezTo>
                    <a:pt x="12111" y="7786"/>
                    <a:pt x="11811" y="7706"/>
                    <a:pt x="11576" y="7842"/>
                  </a:cubicBezTo>
                  <a:cubicBezTo>
                    <a:pt x="11458" y="7910"/>
                    <a:pt x="11380" y="8019"/>
                    <a:pt x="11347" y="8140"/>
                  </a:cubicBezTo>
                  <a:lnTo>
                    <a:pt x="10808" y="10152"/>
                  </a:lnTo>
                  <a:lnTo>
                    <a:pt x="10808" y="10152"/>
                  </a:lnTo>
                  <a:cubicBezTo>
                    <a:pt x="10776" y="10273"/>
                    <a:pt x="10789" y="10407"/>
                    <a:pt x="10857" y="10524"/>
                  </a:cubicBezTo>
                  <a:cubicBezTo>
                    <a:pt x="10920" y="10634"/>
                    <a:pt x="11021" y="10706"/>
                    <a:pt x="11133" y="10742"/>
                  </a:cubicBezTo>
                  <a:lnTo>
                    <a:pt x="11126" y="10768"/>
                  </a:lnTo>
                  <a:cubicBezTo>
                    <a:pt x="11142" y="10766"/>
                    <a:pt x="11157" y="10761"/>
                    <a:pt x="11173" y="10758"/>
                  </a:cubicBezTo>
                  <a:lnTo>
                    <a:pt x="13167" y="11292"/>
                  </a:lnTo>
                  <a:cubicBezTo>
                    <a:pt x="13288" y="11324"/>
                    <a:pt x="13422" y="11311"/>
                    <a:pt x="13540" y="11243"/>
                  </a:cubicBezTo>
                  <a:cubicBezTo>
                    <a:pt x="13774" y="11107"/>
                    <a:pt x="13855" y="10807"/>
                    <a:pt x="13719" y="10572"/>
                  </a:cubicBezTo>
                  <a:cubicBezTo>
                    <a:pt x="13651" y="10455"/>
                    <a:pt x="13542" y="10376"/>
                    <a:pt x="13421" y="10343"/>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55" name="TextBox 54"/>
            <p:cNvSpPr txBox="1"/>
            <p:nvPr/>
          </p:nvSpPr>
          <p:spPr>
            <a:xfrm>
              <a:off x="8428365" y="3113622"/>
              <a:ext cx="914400" cy="261610"/>
            </a:xfrm>
            <a:prstGeom prst="rect">
              <a:avLst/>
            </a:prstGeom>
            <a:noFill/>
          </p:spPr>
          <p:txBody>
            <a:bodyPr wrap="square" rtlCol="0" anchor="ctr">
              <a:spAutoFit/>
            </a:bodyPr>
            <a:lstStyle/>
            <a:p>
              <a:pPr algn="r"/>
              <a:r>
                <a:rPr lang="en-US" sz="1100" b="1" dirty="0">
                  <a:latin typeface="+mj-lt"/>
                </a:rPr>
                <a:t>28B</a:t>
              </a:r>
            </a:p>
          </p:txBody>
        </p:sp>
        <p:sp>
          <p:nvSpPr>
            <p:cNvPr id="146" name="Shape 2663"/>
            <p:cNvSpPr>
              <a:spLocks noChangeAspect="1"/>
            </p:cNvSpPr>
            <p:nvPr/>
          </p:nvSpPr>
          <p:spPr>
            <a:xfrm>
              <a:off x="9535114" y="3290802"/>
              <a:ext cx="346628" cy="189071"/>
            </a:xfrm>
            <a:custGeom>
              <a:avLst/>
              <a:gdLst/>
              <a:ahLst/>
              <a:cxnLst>
                <a:cxn ang="0">
                  <a:pos x="wd2" y="hd2"/>
                </a:cxn>
                <a:cxn ang="5400000">
                  <a:pos x="wd2" y="hd2"/>
                </a:cxn>
                <a:cxn ang="10800000">
                  <a:pos x="wd2" y="hd2"/>
                </a:cxn>
                <a:cxn ang="16200000">
                  <a:pos x="wd2" y="hd2"/>
                </a:cxn>
              </a:cxnLst>
              <a:rect l="0" t="0" r="r" b="b"/>
              <a:pathLst>
                <a:path w="21600" h="21600" extrusionOk="0">
                  <a:moveTo>
                    <a:pt x="19636" y="18000"/>
                  </a:moveTo>
                  <a:cubicBezTo>
                    <a:pt x="19636" y="18995"/>
                    <a:pt x="19196" y="19800"/>
                    <a:pt x="18655" y="19800"/>
                  </a:cubicBezTo>
                  <a:lnTo>
                    <a:pt x="1964" y="19800"/>
                  </a:lnTo>
                  <a:cubicBezTo>
                    <a:pt x="1421" y="19800"/>
                    <a:pt x="982" y="18995"/>
                    <a:pt x="982" y="18000"/>
                  </a:cubicBezTo>
                  <a:lnTo>
                    <a:pt x="982" y="3600"/>
                  </a:lnTo>
                  <a:cubicBezTo>
                    <a:pt x="982" y="2607"/>
                    <a:pt x="1421" y="1800"/>
                    <a:pt x="1964" y="1800"/>
                  </a:cubicBezTo>
                  <a:lnTo>
                    <a:pt x="18655" y="1800"/>
                  </a:lnTo>
                  <a:cubicBezTo>
                    <a:pt x="19196" y="1800"/>
                    <a:pt x="19636" y="2607"/>
                    <a:pt x="19636" y="3600"/>
                  </a:cubicBezTo>
                  <a:cubicBezTo>
                    <a:pt x="19636" y="3600"/>
                    <a:pt x="19636" y="18000"/>
                    <a:pt x="19636" y="18000"/>
                  </a:cubicBezTo>
                  <a:close/>
                  <a:moveTo>
                    <a:pt x="20618" y="7200"/>
                  </a:moveTo>
                  <a:lnTo>
                    <a:pt x="20618" y="3600"/>
                  </a:lnTo>
                  <a:cubicBezTo>
                    <a:pt x="20618" y="1612"/>
                    <a:pt x="19739" y="0"/>
                    <a:pt x="18655" y="0"/>
                  </a:cubicBezTo>
                  <a:lnTo>
                    <a:pt x="1964" y="0"/>
                  </a:lnTo>
                  <a:cubicBezTo>
                    <a:pt x="879" y="0"/>
                    <a:pt x="0" y="1612"/>
                    <a:pt x="0" y="3600"/>
                  </a:cubicBezTo>
                  <a:lnTo>
                    <a:pt x="0" y="18000"/>
                  </a:lnTo>
                  <a:cubicBezTo>
                    <a:pt x="0" y="19989"/>
                    <a:pt x="879" y="21600"/>
                    <a:pt x="1964" y="21600"/>
                  </a:cubicBezTo>
                  <a:lnTo>
                    <a:pt x="18655" y="21600"/>
                  </a:lnTo>
                  <a:cubicBezTo>
                    <a:pt x="19739" y="21600"/>
                    <a:pt x="20618" y="19989"/>
                    <a:pt x="20618" y="18000"/>
                  </a:cubicBezTo>
                  <a:lnTo>
                    <a:pt x="20618" y="14400"/>
                  </a:lnTo>
                  <a:cubicBezTo>
                    <a:pt x="21160" y="14400"/>
                    <a:pt x="21600" y="13595"/>
                    <a:pt x="21600" y="12600"/>
                  </a:cubicBezTo>
                  <a:lnTo>
                    <a:pt x="21600" y="9000"/>
                  </a:lnTo>
                  <a:cubicBezTo>
                    <a:pt x="21600" y="8007"/>
                    <a:pt x="21160" y="7200"/>
                    <a:pt x="20618" y="7200"/>
                  </a:cubicBezTo>
                  <a:moveTo>
                    <a:pt x="10800" y="5400"/>
                  </a:moveTo>
                  <a:lnTo>
                    <a:pt x="3927" y="10800"/>
                  </a:lnTo>
                  <a:lnTo>
                    <a:pt x="8836" y="10800"/>
                  </a:lnTo>
                  <a:lnTo>
                    <a:pt x="9818" y="16200"/>
                  </a:lnTo>
                  <a:lnTo>
                    <a:pt x="16691" y="10800"/>
                  </a:lnTo>
                  <a:lnTo>
                    <a:pt x="11782" y="10800"/>
                  </a:lnTo>
                  <a:cubicBezTo>
                    <a:pt x="11782" y="10800"/>
                    <a:pt x="10800" y="5400"/>
                    <a:pt x="10800" y="5400"/>
                  </a:cubicBezTo>
                  <a:close/>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66" name="TextBox 65"/>
            <p:cNvSpPr txBox="1"/>
            <p:nvPr/>
          </p:nvSpPr>
          <p:spPr>
            <a:xfrm>
              <a:off x="8672966" y="2795452"/>
              <a:ext cx="914400" cy="261610"/>
            </a:xfrm>
            <a:prstGeom prst="rect">
              <a:avLst/>
            </a:prstGeom>
            <a:noFill/>
          </p:spPr>
          <p:txBody>
            <a:bodyPr wrap="square" rtlCol="0" anchor="ctr">
              <a:spAutoFit/>
            </a:bodyPr>
            <a:lstStyle/>
            <a:p>
              <a:pPr algn="r"/>
              <a:r>
                <a:rPr lang="en-US" sz="1100" b="1" dirty="0">
                  <a:latin typeface="+mj-lt"/>
                </a:rPr>
                <a:t>35B</a:t>
              </a:r>
            </a:p>
          </p:txBody>
        </p:sp>
        <p:sp>
          <p:nvSpPr>
            <p:cNvPr id="147" name="Shape 2681"/>
            <p:cNvSpPr>
              <a:spLocks noChangeAspect="1"/>
            </p:cNvSpPr>
            <p:nvPr/>
          </p:nvSpPr>
          <p:spPr>
            <a:xfrm>
              <a:off x="9738326" y="2856021"/>
              <a:ext cx="259971" cy="259971"/>
            </a:xfrm>
            <a:custGeom>
              <a:avLst/>
              <a:gdLst/>
              <a:ahLst/>
              <a:cxnLst>
                <a:cxn ang="0">
                  <a:pos x="wd2" y="hd2"/>
                </a:cxn>
                <a:cxn ang="5400000">
                  <a:pos x="wd2" y="hd2"/>
                </a:cxn>
                <a:cxn ang="10800000">
                  <a:pos x="wd2" y="hd2"/>
                </a:cxn>
                <a:cxn ang="16200000">
                  <a:pos x="wd2" y="hd2"/>
                </a:cxn>
              </a:cxnLst>
              <a:rect l="0" t="0" r="r" b="b"/>
              <a:pathLst>
                <a:path w="21600" h="21600" extrusionOk="0">
                  <a:moveTo>
                    <a:pt x="6382" y="19636"/>
                  </a:moveTo>
                  <a:lnTo>
                    <a:pt x="11291" y="19636"/>
                  </a:lnTo>
                  <a:cubicBezTo>
                    <a:pt x="11562" y="19636"/>
                    <a:pt x="11782" y="19416"/>
                    <a:pt x="11782" y="19146"/>
                  </a:cubicBezTo>
                  <a:cubicBezTo>
                    <a:pt x="11782" y="18874"/>
                    <a:pt x="11562" y="18655"/>
                    <a:pt x="11291" y="18655"/>
                  </a:cubicBezTo>
                  <a:lnTo>
                    <a:pt x="6382" y="18655"/>
                  </a:lnTo>
                  <a:cubicBezTo>
                    <a:pt x="6111" y="18655"/>
                    <a:pt x="5891" y="18874"/>
                    <a:pt x="5891" y="19146"/>
                  </a:cubicBezTo>
                  <a:cubicBezTo>
                    <a:pt x="5891" y="19416"/>
                    <a:pt x="6111" y="19636"/>
                    <a:pt x="6382" y="19636"/>
                  </a:cubicBezTo>
                  <a:moveTo>
                    <a:pt x="20618" y="19636"/>
                  </a:moveTo>
                  <a:cubicBezTo>
                    <a:pt x="20618" y="20178"/>
                    <a:pt x="20178" y="20618"/>
                    <a:pt x="19636" y="20618"/>
                  </a:cubicBezTo>
                  <a:lnTo>
                    <a:pt x="1964" y="20618"/>
                  </a:lnTo>
                  <a:cubicBezTo>
                    <a:pt x="1422" y="20618"/>
                    <a:pt x="982" y="20178"/>
                    <a:pt x="982" y="19636"/>
                  </a:cubicBezTo>
                  <a:lnTo>
                    <a:pt x="982" y="17673"/>
                  </a:lnTo>
                  <a:lnTo>
                    <a:pt x="20618" y="17673"/>
                  </a:lnTo>
                  <a:cubicBezTo>
                    <a:pt x="20618" y="17673"/>
                    <a:pt x="20618" y="19636"/>
                    <a:pt x="20618" y="19636"/>
                  </a:cubicBezTo>
                  <a:close/>
                  <a:moveTo>
                    <a:pt x="2822" y="10800"/>
                  </a:moveTo>
                  <a:lnTo>
                    <a:pt x="18778" y="10800"/>
                  </a:lnTo>
                  <a:lnTo>
                    <a:pt x="20461" y="16691"/>
                  </a:lnTo>
                  <a:lnTo>
                    <a:pt x="1139" y="16691"/>
                  </a:lnTo>
                  <a:cubicBezTo>
                    <a:pt x="1139" y="16691"/>
                    <a:pt x="2822" y="10800"/>
                    <a:pt x="2822" y="10800"/>
                  </a:cubicBezTo>
                  <a:close/>
                  <a:moveTo>
                    <a:pt x="21600" y="17182"/>
                  </a:moveTo>
                  <a:cubicBezTo>
                    <a:pt x="21600" y="17118"/>
                    <a:pt x="21586" y="17057"/>
                    <a:pt x="21563" y="17000"/>
                  </a:cubicBezTo>
                  <a:lnTo>
                    <a:pt x="21565" y="17000"/>
                  </a:lnTo>
                  <a:lnTo>
                    <a:pt x="19602" y="10127"/>
                  </a:lnTo>
                  <a:lnTo>
                    <a:pt x="19599" y="10128"/>
                  </a:lnTo>
                  <a:cubicBezTo>
                    <a:pt x="19527" y="9947"/>
                    <a:pt x="19352" y="9818"/>
                    <a:pt x="19145" y="9818"/>
                  </a:cubicBezTo>
                  <a:lnTo>
                    <a:pt x="18164" y="9818"/>
                  </a:lnTo>
                  <a:lnTo>
                    <a:pt x="18164" y="3927"/>
                  </a:lnTo>
                  <a:cubicBezTo>
                    <a:pt x="18164" y="3656"/>
                    <a:pt x="17944" y="3436"/>
                    <a:pt x="17673" y="3436"/>
                  </a:cubicBezTo>
                  <a:cubicBezTo>
                    <a:pt x="17402" y="3436"/>
                    <a:pt x="17182" y="3656"/>
                    <a:pt x="17182" y="3927"/>
                  </a:cubicBezTo>
                  <a:lnTo>
                    <a:pt x="17182" y="9818"/>
                  </a:lnTo>
                  <a:lnTo>
                    <a:pt x="4418" y="9818"/>
                  </a:lnTo>
                  <a:lnTo>
                    <a:pt x="4418" y="3927"/>
                  </a:lnTo>
                  <a:cubicBezTo>
                    <a:pt x="4418" y="3656"/>
                    <a:pt x="4198" y="3436"/>
                    <a:pt x="3927" y="3436"/>
                  </a:cubicBezTo>
                  <a:cubicBezTo>
                    <a:pt x="3656" y="3436"/>
                    <a:pt x="3436" y="3656"/>
                    <a:pt x="3436" y="3927"/>
                  </a:cubicBezTo>
                  <a:lnTo>
                    <a:pt x="3436" y="9818"/>
                  </a:lnTo>
                  <a:lnTo>
                    <a:pt x="2455" y="9818"/>
                  </a:lnTo>
                  <a:cubicBezTo>
                    <a:pt x="2248" y="9818"/>
                    <a:pt x="2073" y="9947"/>
                    <a:pt x="2001" y="10128"/>
                  </a:cubicBezTo>
                  <a:lnTo>
                    <a:pt x="1998" y="10127"/>
                  </a:lnTo>
                  <a:lnTo>
                    <a:pt x="35" y="17000"/>
                  </a:lnTo>
                  <a:lnTo>
                    <a:pt x="37" y="17001"/>
                  </a:lnTo>
                  <a:cubicBezTo>
                    <a:pt x="14" y="17057"/>
                    <a:pt x="0" y="17118"/>
                    <a:pt x="0" y="17182"/>
                  </a:cubicBezTo>
                  <a:lnTo>
                    <a:pt x="0" y="18164"/>
                  </a:lnTo>
                  <a:lnTo>
                    <a:pt x="68" y="18164"/>
                  </a:lnTo>
                  <a:cubicBezTo>
                    <a:pt x="25" y="18320"/>
                    <a:pt x="0" y="18484"/>
                    <a:pt x="0" y="18655"/>
                  </a:cubicBezTo>
                  <a:lnTo>
                    <a:pt x="0" y="19636"/>
                  </a:lnTo>
                  <a:cubicBezTo>
                    <a:pt x="0" y="20721"/>
                    <a:pt x="879" y="21600"/>
                    <a:pt x="1964" y="21600"/>
                  </a:cubicBezTo>
                  <a:lnTo>
                    <a:pt x="19636" y="21600"/>
                  </a:lnTo>
                  <a:cubicBezTo>
                    <a:pt x="20721" y="21600"/>
                    <a:pt x="21600" y="20721"/>
                    <a:pt x="21600" y="19636"/>
                  </a:cubicBezTo>
                  <a:lnTo>
                    <a:pt x="21600" y="18655"/>
                  </a:lnTo>
                  <a:cubicBezTo>
                    <a:pt x="21600" y="18484"/>
                    <a:pt x="21575" y="18320"/>
                    <a:pt x="21532" y="18164"/>
                  </a:cubicBezTo>
                  <a:lnTo>
                    <a:pt x="21600" y="18164"/>
                  </a:lnTo>
                  <a:cubicBezTo>
                    <a:pt x="21600" y="18164"/>
                    <a:pt x="21600" y="17182"/>
                    <a:pt x="21600" y="17182"/>
                  </a:cubicBezTo>
                  <a:close/>
                  <a:moveTo>
                    <a:pt x="4418" y="19636"/>
                  </a:moveTo>
                  <a:cubicBezTo>
                    <a:pt x="4689" y="19636"/>
                    <a:pt x="4909" y="19416"/>
                    <a:pt x="4909" y="19146"/>
                  </a:cubicBezTo>
                  <a:cubicBezTo>
                    <a:pt x="4909" y="18874"/>
                    <a:pt x="4689" y="18655"/>
                    <a:pt x="4418" y="18655"/>
                  </a:cubicBezTo>
                  <a:cubicBezTo>
                    <a:pt x="4147" y="18655"/>
                    <a:pt x="3927" y="18874"/>
                    <a:pt x="3927" y="19146"/>
                  </a:cubicBezTo>
                  <a:cubicBezTo>
                    <a:pt x="3927" y="19416"/>
                    <a:pt x="4147" y="19636"/>
                    <a:pt x="4418" y="19636"/>
                  </a:cubicBezTo>
                  <a:moveTo>
                    <a:pt x="2455" y="19636"/>
                  </a:moveTo>
                  <a:cubicBezTo>
                    <a:pt x="2725" y="19636"/>
                    <a:pt x="2945" y="19416"/>
                    <a:pt x="2945" y="19146"/>
                  </a:cubicBezTo>
                  <a:cubicBezTo>
                    <a:pt x="2945" y="18874"/>
                    <a:pt x="2725" y="18655"/>
                    <a:pt x="2455" y="18655"/>
                  </a:cubicBezTo>
                  <a:cubicBezTo>
                    <a:pt x="2184" y="18655"/>
                    <a:pt x="1964" y="18874"/>
                    <a:pt x="1964" y="19146"/>
                  </a:cubicBezTo>
                  <a:cubicBezTo>
                    <a:pt x="1964" y="19416"/>
                    <a:pt x="2184" y="19636"/>
                    <a:pt x="2455" y="19636"/>
                  </a:cubicBezTo>
                  <a:moveTo>
                    <a:pt x="12003" y="3573"/>
                  </a:moveTo>
                  <a:lnTo>
                    <a:pt x="12664" y="2838"/>
                  </a:lnTo>
                  <a:cubicBezTo>
                    <a:pt x="12214" y="2308"/>
                    <a:pt x="11550" y="1964"/>
                    <a:pt x="10800" y="1964"/>
                  </a:cubicBezTo>
                  <a:cubicBezTo>
                    <a:pt x="9997" y="1964"/>
                    <a:pt x="9290" y="2355"/>
                    <a:pt x="8842" y="2952"/>
                  </a:cubicBezTo>
                  <a:lnTo>
                    <a:pt x="9546" y="3655"/>
                  </a:lnTo>
                  <a:cubicBezTo>
                    <a:pt x="9805" y="3231"/>
                    <a:pt x="10267" y="2945"/>
                    <a:pt x="10800" y="2945"/>
                  </a:cubicBezTo>
                  <a:cubicBezTo>
                    <a:pt x="11298" y="2945"/>
                    <a:pt x="11736" y="3194"/>
                    <a:pt x="12003" y="3573"/>
                  </a:cubicBezTo>
                  <a:moveTo>
                    <a:pt x="10309" y="4418"/>
                  </a:moveTo>
                  <a:cubicBezTo>
                    <a:pt x="10309" y="4690"/>
                    <a:pt x="10529" y="4909"/>
                    <a:pt x="10800" y="4909"/>
                  </a:cubicBezTo>
                  <a:cubicBezTo>
                    <a:pt x="11071" y="4909"/>
                    <a:pt x="11291" y="4690"/>
                    <a:pt x="11291" y="4418"/>
                  </a:cubicBezTo>
                  <a:cubicBezTo>
                    <a:pt x="11291" y="4147"/>
                    <a:pt x="11071" y="3927"/>
                    <a:pt x="10800" y="3927"/>
                  </a:cubicBezTo>
                  <a:cubicBezTo>
                    <a:pt x="10529" y="3927"/>
                    <a:pt x="10309" y="4147"/>
                    <a:pt x="10309" y="4418"/>
                  </a:cubicBezTo>
                  <a:moveTo>
                    <a:pt x="10800" y="982"/>
                  </a:moveTo>
                  <a:cubicBezTo>
                    <a:pt x="11802" y="982"/>
                    <a:pt x="12701" y="1414"/>
                    <a:pt x="13330" y="2098"/>
                  </a:cubicBezTo>
                  <a:lnTo>
                    <a:pt x="13989" y="1366"/>
                  </a:lnTo>
                  <a:cubicBezTo>
                    <a:pt x="13185" y="525"/>
                    <a:pt x="12055" y="0"/>
                    <a:pt x="10800" y="0"/>
                  </a:cubicBezTo>
                  <a:cubicBezTo>
                    <a:pt x="9455" y="0"/>
                    <a:pt x="8252" y="603"/>
                    <a:pt x="7442" y="1551"/>
                  </a:cubicBezTo>
                  <a:lnTo>
                    <a:pt x="8138" y="2246"/>
                  </a:lnTo>
                  <a:cubicBezTo>
                    <a:pt x="8768" y="1475"/>
                    <a:pt x="9726" y="982"/>
                    <a:pt x="10800" y="982"/>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70" name="TextBox 69"/>
            <p:cNvSpPr txBox="1"/>
            <p:nvPr/>
          </p:nvSpPr>
          <p:spPr>
            <a:xfrm>
              <a:off x="8917567" y="2321842"/>
              <a:ext cx="914400" cy="261610"/>
            </a:xfrm>
            <a:prstGeom prst="rect">
              <a:avLst/>
            </a:prstGeom>
            <a:noFill/>
          </p:spPr>
          <p:txBody>
            <a:bodyPr wrap="square" rtlCol="0" anchor="ctr">
              <a:spAutoFit/>
            </a:bodyPr>
            <a:lstStyle/>
            <a:p>
              <a:pPr algn="r"/>
              <a:r>
                <a:rPr lang="en-US" sz="1100" b="1" dirty="0">
                  <a:latin typeface="+mj-lt"/>
                </a:rPr>
                <a:t>42B</a:t>
              </a:r>
            </a:p>
          </p:txBody>
        </p:sp>
        <p:sp>
          <p:nvSpPr>
            <p:cNvPr id="148" name="Shape 2637"/>
            <p:cNvSpPr>
              <a:spLocks noChangeAspect="1"/>
            </p:cNvSpPr>
            <p:nvPr/>
          </p:nvSpPr>
          <p:spPr>
            <a:xfrm>
              <a:off x="9939478" y="2430051"/>
              <a:ext cx="141803" cy="259971"/>
            </a:xfrm>
            <a:custGeom>
              <a:avLst/>
              <a:gdLst/>
              <a:ahLst/>
              <a:cxnLst>
                <a:cxn ang="0">
                  <a:pos x="wd2" y="hd2"/>
                </a:cxn>
                <a:cxn ang="5400000">
                  <a:pos x="wd2" y="hd2"/>
                </a:cxn>
                <a:cxn ang="10800000">
                  <a:pos x="wd2" y="hd2"/>
                </a:cxn>
                <a:cxn ang="16200000">
                  <a:pos x="wd2" y="hd2"/>
                </a:cxn>
              </a:cxnLst>
              <a:rect l="0" t="0" r="r" b="b"/>
              <a:pathLst>
                <a:path w="21600" h="21600" extrusionOk="0">
                  <a:moveTo>
                    <a:pt x="5400" y="8836"/>
                  </a:moveTo>
                  <a:lnTo>
                    <a:pt x="16200" y="8836"/>
                  </a:lnTo>
                  <a:lnTo>
                    <a:pt x="16200" y="11782"/>
                  </a:lnTo>
                  <a:cubicBezTo>
                    <a:pt x="16200" y="13409"/>
                    <a:pt x="13783" y="14727"/>
                    <a:pt x="10800" y="14727"/>
                  </a:cubicBezTo>
                  <a:cubicBezTo>
                    <a:pt x="7817" y="14727"/>
                    <a:pt x="5400" y="13409"/>
                    <a:pt x="5400" y="11782"/>
                  </a:cubicBezTo>
                  <a:cubicBezTo>
                    <a:pt x="5400" y="11782"/>
                    <a:pt x="5400" y="8836"/>
                    <a:pt x="5400" y="8836"/>
                  </a:cubicBezTo>
                  <a:close/>
                  <a:moveTo>
                    <a:pt x="5400" y="3927"/>
                  </a:moveTo>
                  <a:cubicBezTo>
                    <a:pt x="5400" y="2301"/>
                    <a:pt x="7817" y="982"/>
                    <a:pt x="10800" y="982"/>
                  </a:cubicBezTo>
                  <a:cubicBezTo>
                    <a:pt x="13783" y="982"/>
                    <a:pt x="16200" y="2301"/>
                    <a:pt x="16200" y="3927"/>
                  </a:cubicBezTo>
                  <a:lnTo>
                    <a:pt x="16200" y="7855"/>
                  </a:lnTo>
                  <a:lnTo>
                    <a:pt x="5400" y="7855"/>
                  </a:lnTo>
                  <a:cubicBezTo>
                    <a:pt x="5400" y="7855"/>
                    <a:pt x="5400" y="3927"/>
                    <a:pt x="5400" y="3927"/>
                  </a:cubicBezTo>
                  <a:close/>
                  <a:moveTo>
                    <a:pt x="10800" y="15709"/>
                  </a:moveTo>
                  <a:cubicBezTo>
                    <a:pt x="14777" y="15709"/>
                    <a:pt x="18000" y="13951"/>
                    <a:pt x="18000" y="11782"/>
                  </a:cubicBezTo>
                  <a:lnTo>
                    <a:pt x="18000" y="3927"/>
                  </a:lnTo>
                  <a:cubicBezTo>
                    <a:pt x="18000" y="1758"/>
                    <a:pt x="14777" y="0"/>
                    <a:pt x="10800" y="0"/>
                  </a:cubicBezTo>
                  <a:cubicBezTo>
                    <a:pt x="6823" y="0"/>
                    <a:pt x="3600" y="1758"/>
                    <a:pt x="3600" y="3927"/>
                  </a:cubicBezTo>
                  <a:lnTo>
                    <a:pt x="3600" y="11782"/>
                  </a:lnTo>
                  <a:cubicBezTo>
                    <a:pt x="3600" y="13951"/>
                    <a:pt x="6823" y="15709"/>
                    <a:pt x="10800" y="15709"/>
                  </a:cubicBezTo>
                  <a:moveTo>
                    <a:pt x="21600" y="11782"/>
                  </a:moveTo>
                  <a:lnTo>
                    <a:pt x="21600" y="10309"/>
                  </a:lnTo>
                  <a:cubicBezTo>
                    <a:pt x="21600" y="10038"/>
                    <a:pt x="21197" y="9818"/>
                    <a:pt x="20700" y="9818"/>
                  </a:cubicBezTo>
                  <a:cubicBezTo>
                    <a:pt x="20203" y="9818"/>
                    <a:pt x="19800" y="10038"/>
                    <a:pt x="19800" y="10309"/>
                  </a:cubicBezTo>
                  <a:lnTo>
                    <a:pt x="19800" y="11782"/>
                  </a:lnTo>
                  <a:cubicBezTo>
                    <a:pt x="19800" y="14493"/>
                    <a:pt x="15771" y="16691"/>
                    <a:pt x="10800" y="16691"/>
                  </a:cubicBezTo>
                  <a:cubicBezTo>
                    <a:pt x="5829" y="16691"/>
                    <a:pt x="1800" y="14493"/>
                    <a:pt x="1800" y="11782"/>
                  </a:cubicBezTo>
                  <a:lnTo>
                    <a:pt x="1800" y="10309"/>
                  </a:lnTo>
                  <a:cubicBezTo>
                    <a:pt x="1800" y="10038"/>
                    <a:pt x="1397" y="9818"/>
                    <a:pt x="900" y="9818"/>
                  </a:cubicBezTo>
                  <a:cubicBezTo>
                    <a:pt x="403" y="9818"/>
                    <a:pt x="0" y="10038"/>
                    <a:pt x="0" y="10309"/>
                  </a:cubicBezTo>
                  <a:lnTo>
                    <a:pt x="0" y="11782"/>
                  </a:lnTo>
                  <a:cubicBezTo>
                    <a:pt x="0" y="14870"/>
                    <a:pt x="4358" y="17398"/>
                    <a:pt x="9900" y="17648"/>
                  </a:cubicBezTo>
                  <a:lnTo>
                    <a:pt x="9900" y="20618"/>
                  </a:lnTo>
                  <a:lnTo>
                    <a:pt x="3600" y="20618"/>
                  </a:lnTo>
                  <a:cubicBezTo>
                    <a:pt x="3103" y="20618"/>
                    <a:pt x="2700" y="20838"/>
                    <a:pt x="2700" y="21110"/>
                  </a:cubicBezTo>
                  <a:cubicBezTo>
                    <a:pt x="2700" y="21381"/>
                    <a:pt x="3103" y="21600"/>
                    <a:pt x="3600" y="21600"/>
                  </a:cubicBezTo>
                  <a:lnTo>
                    <a:pt x="18000" y="21600"/>
                  </a:lnTo>
                  <a:cubicBezTo>
                    <a:pt x="18497" y="21600"/>
                    <a:pt x="18900" y="21381"/>
                    <a:pt x="18900" y="21110"/>
                  </a:cubicBezTo>
                  <a:cubicBezTo>
                    <a:pt x="18900" y="20838"/>
                    <a:pt x="18497" y="20618"/>
                    <a:pt x="18000" y="20618"/>
                  </a:cubicBezTo>
                  <a:lnTo>
                    <a:pt x="11700" y="20618"/>
                  </a:lnTo>
                  <a:lnTo>
                    <a:pt x="11700" y="17648"/>
                  </a:lnTo>
                  <a:cubicBezTo>
                    <a:pt x="17243" y="17398"/>
                    <a:pt x="21600" y="14870"/>
                    <a:pt x="21600" y="11782"/>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sp>
          <p:nvSpPr>
            <p:cNvPr id="53" name="TextBox 52"/>
            <p:cNvSpPr txBox="1"/>
            <p:nvPr/>
          </p:nvSpPr>
          <p:spPr>
            <a:xfrm>
              <a:off x="9559684" y="6236980"/>
              <a:ext cx="1444510" cy="215444"/>
            </a:xfrm>
            <a:prstGeom prst="rect">
              <a:avLst/>
            </a:prstGeom>
            <a:noFill/>
          </p:spPr>
          <p:txBody>
            <a:bodyPr wrap="square" rtlCol="0">
              <a:spAutoFit/>
            </a:bodyPr>
            <a:lstStyle/>
            <a:p>
              <a:r>
                <a:rPr lang="en-US" sz="800" dirty="0">
                  <a:latin typeface="+mj-lt"/>
                </a:rPr>
                <a:t>Source: NCTA.</a:t>
              </a:r>
            </a:p>
          </p:txBody>
        </p:sp>
        <p:sp>
          <p:nvSpPr>
            <p:cNvPr id="101" name="TextBox 100"/>
            <p:cNvSpPr txBox="1"/>
            <p:nvPr/>
          </p:nvSpPr>
          <p:spPr>
            <a:xfrm>
              <a:off x="9162171" y="1757632"/>
              <a:ext cx="914400" cy="261610"/>
            </a:xfrm>
            <a:prstGeom prst="rect">
              <a:avLst/>
            </a:prstGeom>
            <a:noFill/>
          </p:spPr>
          <p:txBody>
            <a:bodyPr wrap="square" rtlCol="0" anchor="ctr">
              <a:spAutoFit/>
            </a:bodyPr>
            <a:lstStyle/>
            <a:p>
              <a:pPr algn="r"/>
              <a:r>
                <a:rPr lang="en-US" sz="1100" b="1" dirty="0">
                  <a:latin typeface="+mj-lt"/>
                </a:rPr>
                <a:t>50B</a:t>
              </a:r>
            </a:p>
          </p:txBody>
        </p:sp>
        <p:sp>
          <p:nvSpPr>
            <p:cNvPr id="149" name="Shape 2644"/>
            <p:cNvSpPr>
              <a:spLocks noChangeAspect="1"/>
            </p:cNvSpPr>
            <p:nvPr/>
          </p:nvSpPr>
          <p:spPr>
            <a:xfrm>
              <a:off x="10165149" y="1897743"/>
              <a:ext cx="189071" cy="259971"/>
            </a:xfrm>
            <a:custGeom>
              <a:avLst/>
              <a:gdLst/>
              <a:ahLst/>
              <a:cxnLst>
                <a:cxn ang="0">
                  <a:pos x="wd2" y="hd2"/>
                </a:cxn>
                <a:cxn ang="5400000">
                  <a:pos x="wd2" y="hd2"/>
                </a:cxn>
                <a:cxn ang="10800000">
                  <a:pos x="wd2" y="hd2"/>
                </a:cxn>
                <a:cxn ang="16200000">
                  <a:pos x="wd2" y="hd2"/>
                </a:cxn>
              </a:cxnLst>
              <a:rect l="0" t="0" r="r" b="b"/>
              <a:pathLst>
                <a:path w="21600" h="21600" extrusionOk="0">
                  <a:moveTo>
                    <a:pt x="20250" y="19636"/>
                  </a:moveTo>
                  <a:cubicBezTo>
                    <a:pt x="20250" y="20179"/>
                    <a:pt x="19645" y="20618"/>
                    <a:pt x="18900" y="20618"/>
                  </a:cubicBezTo>
                  <a:lnTo>
                    <a:pt x="2700" y="20618"/>
                  </a:lnTo>
                  <a:cubicBezTo>
                    <a:pt x="1954" y="20618"/>
                    <a:pt x="1350" y="20179"/>
                    <a:pt x="1350" y="19636"/>
                  </a:cubicBezTo>
                  <a:lnTo>
                    <a:pt x="1350" y="1964"/>
                  </a:lnTo>
                  <a:cubicBezTo>
                    <a:pt x="1350" y="1422"/>
                    <a:pt x="1954" y="982"/>
                    <a:pt x="2700" y="982"/>
                  </a:cubicBezTo>
                  <a:lnTo>
                    <a:pt x="18900" y="982"/>
                  </a:lnTo>
                  <a:cubicBezTo>
                    <a:pt x="19645" y="982"/>
                    <a:pt x="20250" y="1422"/>
                    <a:pt x="20250" y="1964"/>
                  </a:cubicBezTo>
                  <a:cubicBezTo>
                    <a:pt x="20250" y="1964"/>
                    <a:pt x="20250" y="19636"/>
                    <a:pt x="20250" y="19636"/>
                  </a:cubicBezTo>
                  <a:close/>
                  <a:moveTo>
                    <a:pt x="18900" y="0"/>
                  </a:moveTo>
                  <a:lnTo>
                    <a:pt x="2700" y="0"/>
                  </a:lnTo>
                  <a:cubicBezTo>
                    <a:pt x="1209" y="0"/>
                    <a:pt x="0" y="879"/>
                    <a:pt x="0" y="1964"/>
                  </a:cubicBezTo>
                  <a:lnTo>
                    <a:pt x="0" y="19636"/>
                  </a:lnTo>
                  <a:cubicBezTo>
                    <a:pt x="0" y="20721"/>
                    <a:pt x="1209" y="21600"/>
                    <a:pt x="2700" y="21600"/>
                  </a:cubicBezTo>
                  <a:lnTo>
                    <a:pt x="18900" y="21600"/>
                  </a:lnTo>
                  <a:cubicBezTo>
                    <a:pt x="20391" y="21600"/>
                    <a:pt x="21600" y="20721"/>
                    <a:pt x="21600" y="19636"/>
                  </a:cubicBezTo>
                  <a:lnTo>
                    <a:pt x="21600" y="1964"/>
                  </a:lnTo>
                  <a:cubicBezTo>
                    <a:pt x="21600" y="879"/>
                    <a:pt x="20391" y="0"/>
                    <a:pt x="18900" y="0"/>
                  </a:cubicBezTo>
                  <a:moveTo>
                    <a:pt x="4050" y="3927"/>
                  </a:moveTo>
                  <a:lnTo>
                    <a:pt x="17550" y="3927"/>
                  </a:lnTo>
                  <a:lnTo>
                    <a:pt x="17550" y="17673"/>
                  </a:lnTo>
                  <a:lnTo>
                    <a:pt x="4050" y="17673"/>
                  </a:lnTo>
                  <a:cubicBezTo>
                    <a:pt x="4050" y="17673"/>
                    <a:pt x="4050" y="3927"/>
                    <a:pt x="4050" y="3927"/>
                  </a:cubicBezTo>
                  <a:close/>
                  <a:moveTo>
                    <a:pt x="2700" y="18655"/>
                  </a:moveTo>
                  <a:lnTo>
                    <a:pt x="18900" y="18655"/>
                  </a:lnTo>
                  <a:lnTo>
                    <a:pt x="18900" y="2945"/>
                  </a:lnTo>
                  <a:lnTo>
                    <a:pt x="2700" y="2945"/>
                  </a:lnTo>
                  <a:cubicBezTo>
                    <a:pt x="2700" y="2945"/>
                    <a:pt x="2700" y="18655"/>
                    <a:pt x="2700" y="18655"/>
                  </a:cubicBezTo>
                  <a:close/>
                  <a:moveTo>
                    <a:pt x="10125" y="2455"/>
                  </a:moveTo>
                  <a:lnTo>
                    <a:pt x="11475" y="2455"/>
                  </a:lnTo>
                  <a:cubicBezTo>
                    <a:pt x="11848" y="2455"/>
                    <a:pt x="12150" y="2235"/>
                    <a:pt x="12150" y="1964"/>
                  </a:cubicBezTo>
                  <a:cubicBezTo>
                    <a:pt x="12150" y="1692"/>
                    <a:pt x="11848" y="1473"/>
                    <a:pt x="11475" y="1473"/>
                  </a:cubicBezTo>
                  <a:lnTo>
                    <a:pt x="10125" y="1473"/>
                  </a:lnTo>
                  <a:cubicBezTo>
                    <a:pt x="9752" y="1473"/>
                    <a:pt x="9450" y="1692"/>
                    <a:pt x="9450" y="1964"/>
                  </a:cubicBezTo>
                  <a:cubicBezTo>
                    <a:pt x="9450" y="2235"/>
                    <a:pt x="9752" y="2455"/>
                    <a:pt x="10125" y="2455"/>
                  </a:cubicBezTo>
                  <a:moveTo>
                    <a:pt x="10800" y="19145"/>
                  </a:moveTo>
                  <a:cubicBezTo>
                    <a:pt x="10427" y="19145"/>
                    <a:pt x="10125" y="19366"/>
                    <a:pt x="10125" y="19636"/>
                  </a:cubicBezTo>
                  <a:cubicBezTo>
                    <a:pt x="10125" y="19908"/>
                    <a:pt x="10427" y="20127"/>
                    <a:pt x="10800" y="20127"/>
                  </a:cubicBezTo>
                  <a:cubicBezTo>
                    <a:pt x="11173" y="20127"/>
                    <a:pt x="11475" y="19908"/>
                    <a:pt x="11475" y="19636"/>
                  </a:cubicBezTo>
                  <a:cubicBezTo>
                    <a:pt x="11475" y="19366"/>
                    <a:pt x="11173" y="19145"/>
                    <a:pt x="10800" y="19145"/>
                  </a:cubicBezTo>
                </a:path>
              </a:pathLst>
            </a:custGeom>
            <a:solidFill>
              <a:srgbClr val="ED1A20"/>
            </a:solidFill>
            <a:ln w="12700">
              <a:miter lim="400000"/>
            </a:ln>
          </p:spPr>
          <p:txBody>
            <a:bodyPr lIns="14288" tIns="14288" rIns="14288" bIns="14288" anchor="ctr"/>
            <a:lstStyle/>
            <a:p>
              <a:pPr defTabSz="17144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00" kern="0" dirty="0">
                <a:solidFill>
                  <a:srgbClr val="FFFFFF"/>
                </a:solidFill>
                <a:effectLst>
                  <a:outerShdw blurRad="38100" dist="12700" dir="5400000" rotWithShape="0">
                    <a:srgbClr val="000000">
                      <a:alpha val="50000"/>
                    </a:srgbClr>
                  </a:outerShdw>
                </a:effectLst>
                <a:latin typeface="+mj-lt"/>
                <a:ea typeface="Gill Sans"/>
                <a:cs typeface="Gill Sans"/>
                <a:sym typeface="Gill Sans"/>
              </a:endParaRPr>
            </a:p>
          </p:txBody>
        </p:sp>
        <p:grpSp>
          <p:nvGrpSpPr>
            <p:cNvPr id="44" name="Group 43"/>
            <p:cNvGrpSpPr/>
            <p:nvPr/>
          </p:nvGrpSpPr>
          <p:grpSpPr>
            <a:xfrm rot="20190739">
              <a:off x="7222846" y="2805100"/>
              <a:ext cx="2376975" cy="644178"/>
              <a:chOff x="9356949" y="2925791"/>
              <a:chExt cx="2376975" cy="644178"/>
            </a:xfrm>
          </p:grpSpPr>
          <p:sp>
            <p:nvSpPr>
              <p:cNvPr id="45" name="TextBox 44"/>
              <p:cNvSpPr txBox="1"/>
              <p:nvPr/>
            </p:nvSpPr>
            <p:spPr>
              <a:xfrm rot="19782278">
                <a:off x="9541944" y="2925791"/>
                <a:ext cx="1694712" cy="323165"/>
              </a:xfrm>
              <a:prstGeom prst="rect">
                <a:avLst/>
              </a:prstGeom>
              <a:noFill/>
              <a:ln w="38100" cmpd="sng">
                <a:noFill/>
              </a:ln>
            </p:spPr>
            <p:txBody>
              <a:bodyPr wrap="square" bIns="91440" rtlCol="0" anchor="b" anchorCtr="0">
                <a:spAutoFit/>
              </a:bodyPr>
              <a:lstStyle/>
              <a:p>
                <a:pPr algn="ctr"/>
                <a:r>
                  <a:rPr lang="en-US" sz="1200" b="1" i="1" dirty="0">
                    <a:solidFill>
                      <a:schemeClr val="tx2"/>
                    </a:solidFill>
                    <a:latin typeface="+mj-lt"/>
                  </a:rPr>
                  <a:t>CAGR ‘</a:t>
                </a:r>
                <a:r>
                  <a:rPr lang="en-US" sz="1200" b="1" i="1" dirty="0">
                    <a:solidFill>
                      <a:schemeClr val="tx2"/>
                    </a:solidFill>
                    <a:latin typeface="Calibri" panose="020F0502020204030204" pitchFamily="34" charset="0"/>
                    <a:cs typeface="Calibri" panose="020F0502020204030204" pitchFamily="34" charset="0"/>
                  </a:rPr>
                  <a:t>10-’20</a:t>
                </a:r>
                <a:r>
                  <a:rPr lang="en-US" sz="1200" b="1" i="1" dirty="0">
                    <a:solidFill>
                      <a:schemeClr val="tx2"/>
                    </a:solidFill>
                    <a:latin typeface="+mj-lt"/>
                  </a:rPr>
                  <a:t>: 15%</a:t>
                </a:r>
              </a:p>
            </p:txBody>
          </p:sp>
          <p:sp>
            <p:nvSpPr>
              <p:cNvPr id="46" name="Freeform 62"/>
              <p:cNvSpPr>
                <a:spLocks/>
              </p:cNvSpPr>
              <p:nvPr/>
            </p:nvSpPr>
            <p:spPr bwMode="auto">
              <a:xfrm rot="19416499">
                <a:off x="9356949" y="2942484"/>
                <a:ext cx="2376975" cy="627485"/>
              </a:xfrm>
              <a:custGeom>
                <a:avLst/>
                <a:gdLst>
                  <a:gd name="T0" fmla="*/ 2344 w 2863"/>
                  <a:gd name="T1" fmla="*/ 211 h 870"/>
                  <a:gd name="T2" fmla="*/ 2344 w 2863"/>
                  <a:gd name="T3" fmla="*/ 396 h 870"/>
                  <a:gd name="T4" fmla="*/ 4 w 2863"/>
                  <a:gd name="T5" fmla="*/ 1 h 870"/>
                  <a:gd name="T6" fmla="*/ 2344 w 2863"/>
                  <a:gd name="T7" fmla="*/ 684 h 870"/>
                  <a:gd name="T8" fmla="*/ 2344 w 2863"/>
                  <a:gd name="T9" fmla="*/ 870 h 870"/>
                  <a:gd name="T10" fmla="*/ 2863 w 2863"/>
                  <a:gd name="T11" fmla="*/ 540 h 870"/>
                  <a:gd name="T12" fmla="*/ 2344 w 2863"/>
                  <a:gd name="T13" fmla="*/ 211 h 870"/>
                </a:gdLst>
                <a:ahLst/>
                <a:cxnLst>
                  <a:cxn ang="0">
                    <a:pos x="T0" y="T1"/>
                  </a:cxn>
                  <a:cxn ang="0">
                    <a:pos x="T2" y="T3"/>
                  </a:cxn>
                  <a:cxn ang="0">
                    <a:pos x="T4" y="T5"/>
                  </a:cxn>
                  <a:cxn ang="0">
                    <a:pos x="T6" y="T7"/>
                  </a:cxn>
                  <a:cxn ang="0">
                    <a:pos x="T8" y="T9"/>
                  </a:cxn>
                  <a:cxn ang="0">
                    <a:pos x="T10" y="T11"/>
                  </a:cxn>
                  <a:cxn ang="0">
                    <a:pos x="T12" y="T13"/>
                  </a:cxn>
                </a:cxnLst>
                <a:rect l="0" t="0" r="r" b="b"/>
                <a:pathLst>
                  <a:path w="2863" h="870">
                    <a:moveTo>
                      <a:pt x="2344" y="211"/>
                    </a:moveTo>
                    <a:cubicBezTo>
                      <a:pt x="2344" y="396"/>
                      <a:pt x="2344" y="396"/>
                      <a:pt x="2344" y="396"/>
                    </a:cubicBezTo>
                    <a:cubicBezTo>
                      <a:pt x="2344" y="396"/>
                      <a:pt x="1505" y="578"/>
                      <a:pt x="4" y="1"/>
                    </a:cubicBezTo>
                    <a:cubicBezTo>
                      <a:pt x="0" y="0"/>
                      <a:pt x="884" y="754"/>
                      <a:pt x="2344" y="684"/>
                    </a:cubicBezTo>
                    <a:cubicBezTo>
                      <a:pt x="2344" y="684"/>
                      <a:pt x="2344" y="870"/>
                      <a:pt x="2344" y="870"/>
                    </a:cubicBezTo>
                    <a:cubicBezTo>
                      <a:pt x="2863" y="540"/>
                      <a:pt x="2863" y="540"/>
                      <a:pt x="2863" y="540"/>
                    </a:cubicBezTo>
                    <a:lnTo>
                      <a:pt x="2344" y="211"/>
                    </a:lnTo>
                    <a:close/>
                  </a:path>
                </a:pathLst>
              </a:custGeom>
              <a:solidFill>
                <a:srgbClr val="ED1A20"/>
              </a:solidFill>
              <a:ln>
                <a:noFill/>
              </a:ln>
              <a:extLst/>
            </p:spPr>
            <p:txBody>
              <a:bodyPr vert="horz" wrap="square" lIns="101562" tIns="50783" rIns="101562" bIns="50783" numCol="1" anchor="t" anchorCtr="0" compatLnSpc="1">
                <a:prstTxWarp prst="textNoShape">
                  <a:avLst/>
                </a:prstTxWarp>
              </a:bodyPr>
              <a:lstStyle/>
              <a:p>
                <a:pPr defTabSz="507692"/>
                <a:endParaRPr lang="en-US" dirty="0">
                  <a:solidFill>
                    <a:srgbClr val="000000"/>
                  </a:solidFill>
                  <a:latin typeface="+mj-lt"/>
                </a:endParaRPr>
              </a:p>
            </p:txBody>
          </p:sp>
        </p:grpSp>
      </p:grpSp>
      <p:pic>
        <p:nvPicPr>
          <p:cNvPr id="39" name="Picture 2" descr="Image result for meteorological senso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76494" y="1135867"/>
            <a:ext cx="2030652" cy="2092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9337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 xmlns:a16="http://schemas.microsoft.com/office/drawing/2014/main" id="{9BF089B5-BC9A-4AEB-96FD-D8EE02971E55}"/>
              </a:ext>
            </a:extLst>
          </p:cNvPr>
          <p:cNvSpPr/>
          <p:nvPr/>
        </p:nvSpPr>
        <p:spPr>
          <a:xfrm>
            <a:off x="4812055" y="2129197"/>
            <a:ext cx="6782398" cy="3118668"/>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3" name="Title 2">
            <a:extLst>
              <a:ext uri="{FF2B5EF4-FFF2-40B4-BE49-F238E27FC236}">
                <a16:creationId xmlns="" xmlns:a16="http://schemas.microsoft.com/office/drawing/2014/main" id="{3F07389D-642F-4C5C-975C-AC180556F89E}"/>
              </a:ext>
            </a:extLst>
          </p:cNvPr>
          <p:cNvSpPr>
            <a:spLocks noGrp="1"/>
          </p:cNvSpPr>
          <p:nvPr>
            <p:ph type="title"/>
          </p:nvPr>
        </p:nvSpPr>
        <p:spPr/>
        <p:txBody>
          <a:bodyPr>
            <a:normAutofit/>
          </a:bodyPr>
          <a:lstStyle/>
          <a:p>
            <a:r>
              <a:rPr lang="en-US" sz="1800" dirty="0">
                <a:latin typeface="Calibri" panose="020F0502020204030204" pitchFamily="34" charset="0"/>
                <a:cs typeface="Calibri" panose="020F0502020204030204" pitchFamily="34" charset="0"/>
              </a:rPr>
              <a:t>security </a:t>
            </a:r>
            <a:r>
              <a:rPr lang="en-US" sz="1800" dirty="0" smtClean="0">
                <a:latin typeface="Calibri" panose="020F0502020204030204" pitchFamily="34" charset="0"/>
                <a:cs typeface="Calibri" panose="020F0502020204030204" pitchFamily="34" charset="0"/>
              </a:rPr>
              <a:t>AND DATA INTEGRITY is </a:t>
            </a:r>
            <a:r>
              <a:rPr lang="en-US" sz="1800" dirty="0">
                <a:latin typeface="Calibri" panose="020F0502020204030204" pitchFamily="34" charset="0"/>
                <a:cs typeface="Calibri" panose="020F0502020204030204" pitchFamily="34" charset="0"/>
              </a:rPr>
              <a:t>one of the top concerns for </a:t>
            </a:r>
            <a:r>
              <a:rPr lang="en-US" sz="1800" dirty="0" err="1" smtClean="0">
                <a:latin typeface="Calibri" panose="020F0502020204030204" pitchFamily="34" charset="0"/>
                <a:cs typeface="Calibri" panose="020F0502020204030204" pitchFamily="34" charset="0"/>
              </a:rPr>
              <a:t>iot</a:t>
            </a:r>
            <a:r>
              <a:rPr lang="en-US" sz="1800" dirty="0" smtClean="0">
                <a:latin typeface="Calibri" panose="020F0502020204030204" pitchFamily="34" charset="0"/>
                <a:cs typeface="Calibri" panose="020F0502020204030204" pitchFamily="34" charset="0"/>
              </a:rPr>
              <a:t> DEVICES </a:t>
            </a:r>
            <a:endParaRPr lang="en-US" sz="1800" dirty="0">
              <a:latin typeface="Calibri" panose="020F0502020204030204" pitchFamily="34" charset="0"/>
              <a:cs typeface="Calibri" panose="020F0502020204030204" pitchFamily="34" charset="0"/>
            </a:endParaRPr>
          </a:p>
        </p:txBody>
      </p:sp>
      <p:sp>
        <p:nvSpPr>
          <p:cNvPr id="2" name="Slide Number Placeholder 1">
            <a:extLst>
              <a:ext uri="{FF2B5EF4-FFF2-40B4-BE49-F238E27FC236}">
                <a16:creationId xmlns="" xmlns:a16="http://schemas.microsoft.com/office/drawing/2014/main" id="{EA4ED63B-32BB-4E7C-AB5A-0ECFADD9661C}"/>
              </a:ext>
            </a:extLst>
          </p:cNvPr>
          <p:cNvSpPr>
            <a:spLocks noGrp="1"/>
          </p:cNvSpPr>
          <p:nvPr>
            <p:ph type="sldNum" sz="quarter" idx="4"/>
          </p:nvPr>
        </p:nvSpPr>
        <p:spPr/>
        <p:txBody>
          <a:bodyPr/>
          <a:lstStyle/>
          <a:p>
            <a:fld id="{76B01178-3A51-4FBE-A41C-D89FC6BEBC7B}" type="slidenum">
              <a:rPr lang="en-US" smtClean="0">
                <a:solidFill>
                  <a:srgbClr val="000000">
                    <a:tint val="75000"/>
                  </a:srgbClr>
                </a:solidFill>
                <a:latin typeface="Calibri" panose="020F0502020204030204" pitchFamily="34" charset="0"/>
                <a:cs typeface="Calibri" panose="020F0502020204030204" pitchFamily="34" charset="0"/>
              </a:rPr>
              <a:pPr/>
              <a:t>7</a:t>
            </a:fld>
            <a:endParaRPr lang="en-US" dirty="0">
              <a:solidFill>
                <a:srgbClr val="000000">
                  <a:tint val="75000"/>
                </a:srgbClr>
              </a:solidFill>
              <a:latin typeface="Calibri" panose="020F0502020204030204" pitchFamily="34" charset="0"/>
              <a:cs typeface="Calibri" panose="020F0502020204030204" pitchFamily="34" charset="0"/>
            </a:endParaRPr>
          </a:p>
        </p:txBody>
      </p:sp>
      <p:graphicFrame>
        <p:nvGraphicFramePr>
          <p:cNvPr id="26" name="Chart 25">
            <a:extLst>
              <a:ext uri="{FF2B5EF4-FFF2-40B4-BE49-F238E27FC236}">
                <a16:creationId xmlns="" xmlns:a16="http://schemas.microsoft.com/office/drawing/2014/main" id="{175EAF20-2665-4836-BBF7-21AE56933724}"/>
              </a:ext>
            </a:extLst>
          </p:cNvPr>
          <p:cNvGraphicFramePr>
            <a:graphicFrameLocks/>
          </p:cNvGraphicFramePr>
          <p:nvPr>
            <p:extLst>
              <p:ext uri="{D42A27DB-BD31-4B8C-83A1-F6EECF244321}">
                <p14:modId xmlns:p14="http://schemas.microsoft.com/office/powerpoint/2010/main" val="2539267991"/>
              </p:ext>
            </p:extLst>
          </p:nvPr>
        </p:nvGraphicFramePr>
        <p:xfrm>
          <a:off x="5984553" y="2456602"/>
          <a:ext cx="4176754" cy="2544774"/>
        </p:xfrm>
        <a:graphic>
          <a:graphicData uri="http://schemas.openxmlformats.org/drawingml/2006/chart">
            <c:chart xmlns:c="http://schemas.openxmlformats.org/drawingml/2006/chart" xmlns:r="http://schemas.openxmlformats.org/officeDocument/2006/relationships" r:id="rId2"/>
          </a:graphicData>
        </a:graphic>
      </p:graphicFrame>
      <p:sp>
        <p:nvSpPr>
          <p:cNvPr id="27" name="TextBox 1">
            <a:extLst>
              <a:ext uri="{FF2B5EF4-FFF2-40B4-BE49-F238E27FC236}">
                <a16:creationId xmlns="" xmlns:a16="http://schemas.microsoft.com/office/drawing/2014/main" id="{12F835EC-2F44-4640-B88D-3EA3307EB8D1}"/>
              </a:ext>
            </a:extLst>
          </p:cNvPr>
          <p:cNvSpPr txBox="1"/>
          <p:nvPr/>
        </p:nvSpPr>
        <p:spPr>
          <a:xfrm>
            <a:off x="6010471" y="2450680"/>
            <a:ext cx="1677818" cy="289019"/>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800" i="1" dirty="0">
                <a:latin typeface="Calibri" panose="020F0502020204030204" pitchFamily="34" charset="0"/>
                <a:cs typeface="Calibri" panose="020F0502020204030204" pitchFamily="34" charset="0"/>
              </a:rPr>
              <a:t>($ in billions)</a:t>
            </a:r>
          </a:p>
        </p:txBody>
      </p:sp>
      <p:grpSp>
        <p:nvGrpSpPr>
          <p:cNvPr id="28" name="Group 27">
            <a:extLst>
              <a:ext uri="{FF2B5EF4-FFF2-40B4-BE49-F238E27FC236}">
                <a16:creationId xmlns="" xmlns:a16="http://schemas.microsoft.com/office/drawing/2014/main" id="{353005DE-BF10-47CF-B0D4-6315E13F1E2C}"/>
              </a:ext>
            </a:extLst>
          </p:cNvPr>
          <p:cNvGrpSpPr/>
          <p:nvPr/>
        </p:nvGrpSpPr>
        <p:grpSpPr>
          <a:xfrm rot="689864">
            <a:off x="6599182" y="2700205"/>
            <a:ext cx="2376975" cy="706573"/>
            <a:chOff x="9356949" y="2863396"/>
            <a:chExt cx="2376975" cy="706573"/>
          </a:xfrm>
        </p:grpSpPr>
        <p:sp>
          <p:nvSpPr>
            <p:cNvPr id="29" name="TextBox 28">
              <a:extLst>
                <a:ext uri="{FF2B5EF4-FFF2-40B4-BE49-F238E27FC236}">
                  <a16:creationId xmlns="" xmlns:a16="http://schemas.microsoft.com/office/drawing/2014/main" id="{946B8E6E-8A91-44C2-890C-A589E933A987}"/>
                </a:ext>
              </a:extLst>
            </p:cNvPr>
            <p:cNvSpPr txBox="1"/>
            <p:nvPr/>
          </p:nvSpPr>
          <p:spPr>
            <a:xfrm rot="19782278">
              <a:off x="9679324" y="2863396"/>
              <a:ext cx="1540647" cy="323165"/>
            </a:xfrm>
            <a:prstGeom prst="rect">
              <a:avLst/>
            </a:prstGeom>
            <a:noFill/>
            <a:ln w="38100" cmpd="sng">
              <a:noFill/>
            </a:ln>
          </p:spPr>
          <p:txBody>
            <a:bodyPr wrap="square" bIns="91440" rtlCol="0" anchor="b" anchorCtr="0">
              <a:spAutoFit/>
            </a:bodyPr>
            <a:lstStyle/>
            <a:p>
              <a:pPr algn="ctr"/>
              <a:r>
                <a:rPr lang="en-US" sz="1200" b="1" dirty="0">
                  <a:solidFill>
                    <a:schemeClr val="tx2"/>
                  </a:solidFill>
                  <a:latin typeface="Calibri" panose="020F0502020204030204" pitchFamily="34" charset="0"/>
                  <a:cs typeface="Calibri" panose="020F0502020204030204" pitchFamily="34" charset="0"/>
                </a:rPr>
                <a:t>CAGR ‘16-21: 14%</a:t>
              </a:r>
            </a:p>
          </p:txBody>
        </p:sp>
        <p:sp>
          <p:nvSpPr>
            <p:cNvPr id="30" name="Freeform 62">
              <a:extLst>
                <a:ext uri="{FF2B5EF4-FFF2-40B4-BE49-F238E27FC236}">
                  <a16:creationId xmlns="" xmlns:a16="http://schemas.microsoft.com/office/drawing/2014/main" id="{C2C45416-B561-4049-9D69-8DBA94D8AE2D}"/>
                </a:ext>
              </a:extLst>
            </p:cNvPr>
            <p:cNvSpPr>
              <a:spLocks/>
            </p:cNvSpPr>
            <p:nvPr/>
          </p:nvSpPr>
          <p:spPr bwMode="auto">
            <a:xfrm rot="19416499">
              <a:off x="9356949" y="2942484"/>
              <a:ext cx="2376975" cy="627485"/>
            </a:xfrm>
            <a:custGeom>
              <a:avLst/>
              <a:gdLst>
                <a:gd name="T0" fmla="*/ 2344 w 2863"/>
                <a:gd name="T1" fmla="*/ 211 h 870"/>
                <a:gd name="T2" fmla="*/ 2344 w 2863"/>
                <a:gd name="T3" fmla="*/ 396 h 870"/>
                <a:gd name="T4" fmla="*/ 4 w 2863"/>
                <a:gd name="T5" fmla="*/ 1 h 870"/>
                <a:gd name="T6" fmla="*/ 2344 w 2863"/>
                <a:gd name="T7" fmla="*/ 684 h 870"/>
                <a:gd name="T8" fmla="*/ 2344 w 2863"/>
                <a:gd name="T9" fmla="*/ 870 h 870"/>
                <a:gd name="T10" fmla="*/ 2863 w 2863"/>
                <a:gd name="T11" fmla="*/ 540 h 870"/>
                <a:gd name="T12" fmla="*/ 2344 w 2863"/>
                <a:gd name="T13" fmla="*/ 211 h 870"/>
              </a:gdLst>
              <a:ahLst/>
              <a:cxnLst>
                <a:cxn ang="0">
                  <a:pos x="T0" y="T1"/>
                </a:cxn>
                <a:cxn ang="0">
                  <a:pos x="T2" y="T3"/>
                </a:cxn>
                <a:cxn ang="0">
                  <a:pos x="T4" y="T5"/>
                </a:cxn>
                <a:cxn ang="0">
                  <a:pos x="T6" y="T7"/>
                </a:cxn>
                <a:cxn ang="0">
                  <a:pos x="T8" y="T9"/>
                </a:cxn>
                <a:cxn ang="0">
                  <a:pos x="T10" y="T11"/>
                </a:cxn>
                <a:cxn ang="0">
                  <a:pos x="T12" y="T13"/>
                </a:cxn>
              </a:cxnLst>
              <a:rect l="0" t="0" r="r" b="b"/>
              <a:pathLst>
                <a:path w="2863" h="870">
                  <a:moveTo>
                    <a:pt x="2344" y="211"/>
                  </a:moveTo>
                  <a:cubicBezTo>
                    <a:pt x="2344" y="396"/>
                    <a:pt x="2344" y="396"/>
                    <a:pt x="2344" y="396"/>
                  </a:cubicBezTo>
                  <a:cubicBezTo>
                    <a:pt x="2344" y="396"/>
                    <a:pt x="1505" y="578"/>
                    <a:pt x="4" y="1"/>
                  </a:cubicBezTo>
                  <a:cubicBezTo>
                    <a:pt x="0" y="0"/>
                    <a:pt x="884" y="754"/>
                    <a:pt x="2344" y="684"/>
                  </a:cubicBezTo>
                  <a:cubicBezTo>
                    <a:pt x="2344" y="684"/>
                    <a:pt x="2344" y="870"/>
                    <a:pt x="2344" y="870"/>
                  </a:cubicBezTo>
                  <a:cubicBezTo>
                    <a:pt x="2863" y="540"/>
                    <a:pt x="2863" y="540"/>
                    <a:pt x="2863" y="540"/>
                  </a:cubicBezTo>
                  <a:lnTo>
                    <a:pt x="2344" y="211"/>
                  </a:lnTo>
                  <a:close/>
                </a:path>
              </a:pathLst>
            </a:custGeom>
            <a:solidFill>
              <a:schemeClr val="bg1">
                <a:lumMod val="85000"/>
              </a:schemeClr>
            </a:solidFill>
            <a:ln>
              <a:noFill/>
            </a:ln>
            <a:extLst/>
          </p:spPr>
          <p:txBody>
            <a:bodyPr vert="horz" wrap="square" lIns="101562" tIns="50783" rIns="101562" bIns="50783" numCol="1" anchor="t" anchorCtr="0" compatLnSpc="1">
              <a:prstTxWarp prst="textNoShape">
                <a:avLst/>
              </a:prstTxWarp>
            </a:bodyPr>
            <a:lstStyle/>
            <a:p>
              <a:pPr defTabSz="507692"/>
              <a:endParaRPr lang="en-US" dirty="0">
                <a:solidFill>
                  <a:srgbClr val="000000"/>
                </a:solidFill>
                <a:latin typeface="Calibri" panose="020F0502020204030204" pitchFamily="34" charset="0"/>
                <a:cs typeface="Calibri" panose="020F0502020204030204" pitchFamily="34" charset="0"/>
              </a:endParaRPr>
            </a:p>
          </p:txBody>
        </p:sp>
      </p:grpSp>
      <p:sp>
        <p:nvSpPr>
          <p:cNvPr id="32" name="TextBox 31">
            <a:extLst>
              <a:ext uri="{FF2B5EF4-FFF2-40B4-BE49-F238E27FC236}">
                <a16:creationId xmlns="" xmlns:a16="http://schemas.microsoft.com/office/drawing/2014/main" id="{ED559D4B-147B-4F8F-A011-6FE408D1EBEC}"/>
              </a:ext>
            </a:extLst>
          </p:cNvPr>
          <p:cNvSpPr txBox="1"/>
          <p:nvPr/>
        </p:nvSpPr>
        <p:spPr>
          <a:xfrm>
            <a:off x="9263172" y="6577228"/>
            <a:ext cx="1022809" cy="215203"/>
          </a:xfrm>
          <a:prstGeom prst="rect">
            <a:avLst/>
          </a:prstGeom>
          <a:noFill/>
        </p:spPr>
        <p:txBody>
          <a:bodyPr wrap="square" rtlCol="0">
            <a:spAutoFit/>
          </a:bodyPr>
          <a:lstStyle/>
          <a:p>
            <a:r>
              <a:rPr lang="en-US" sz="800" dirty="0">
                <a:latin typeface="Calibri" panose="020F0502020204030204" pitchFamily="34" charset="0"/>
                <a:cs typeface="Calibri" panose="020F0502020204030204" pitchFamily="34" charset="0"/>
              </a:rPr>
              <a:t>Source: IDC.</a:t>
            </a:r>
          </a:p>
        </p:txBody>
      </p:sp>
      <p:grpSp>
        <p:nvGrpSpPr>
          <p:cNvPr id="21" name="Group 20">
            <a:extLst>
              <a:ext uri="{FF2B5EF4-FFF2-40B4-BE49-F238E27FC236}">
                <a16:creationId xmlns="" xmlns:a16="http://schemas.microsoft.com/office/drawing/2014/main" id="{5F72B5E0-9771-4FA2-A59A-853611AD35A1}"/>
              </a:ext>
            </a:extLst>
          </p:cNvPr>
          <p:cNvGrpSpPr/>
          <p:nvPr/>
        </p:nvGrpSpPr>
        <p:grpSpPr>
          <a:xfrm>
            <a:off x="789811" y="2132161"/>
            <a:ext cx="3446060" cy="690766"/>
            <a:chOff x="5119730" y="3091139"/>
            <a:chExt cx="4223982" cy="690766"/>
          </a:xfrm>
        </p:grpSpPr>
        <p:sp>
          <p:nvSpPr>
            <p:cNvPr id="19" name="Freeform: Shape 18">
              <a:extLst>
                <a:ext uri="{FF2B5EF4-FFF2-40B4-BE49-F238E27FC236}">
                  <a16:creationId xmlns="" xmlns:a16="http://schemas.microsoft.com/office/drawing/2014/main" id="{824B79AB-0496-4EC8-805B-D19C991D7D47}"/>
                </a:ext>
              </a:extLst>
            </p:cNvPr>
            <p:cNvSpPr/>
            <p:nvPr/>
          </p:nvSpPr>
          <p:spPr>
            <a:xfrm>
              <a:off x="5119730" y="3091139"/>
              <a:ext cx="4223982" cy="690766"/>
            </a:xfrm>
            <a:custGeom>
              <a:avLst/>
              <a:gdLst>
                <a:gd name="connsiteX0" fmla="*/ 1518952 w 2763078"/>
                <a:gd name="connsiteY0" fmla="*/ 555552 h 690766"/>
                <a:gd name="connsiteX1" fmla="*/ 1512819 w 2763078"/>
                <a:gd name="connsiteY1" fmla="*/ 560087 h 690766"/>
                <a:gd name="connsiteX2" fmla="*/ 1512726 w 2763078"/>
                <a:gd name="connsiteY2" fmla="*/ 560146 h 690766"/>
                <a:gd name="connsiteX3" fmla="*/ 0 w 2763078"/>
                <a:gd name="connsiteY3" fmla="*/ 0 h 690766"/>
                <a:gd name="connsiteX4" fmla="*/ 2763078 w 2763078"/>
                <a:gd name="connsiteY4" fmla="*/ 0 h 690766"/>
                <a:gd name="connsiteX5" fmla="*/ 2763078 w 2763078"/>
                <a:gd name="connsiteY5" fmla="*/ 501922 h 690766"/>
                <a:gd name="connsiteX6" fmla="*/ 2758109 w 2763078"/>
                <a:gd name="connsiteY6" fmla="*/ 487014 h 690766"/>
                <a:gd name="connsiteX7" fmla="*/ 2728292 w 2763078"/>
                <a:gd name="connsiteY7" fmla="*/ 472105 h 690766"/>
                <a:gd name="connsiteX8" fmla="*/ 2698474 w 2763078"/>
                <a:gd name="connsiteY8" fmla="*/ 501922 h 690766"/>
                <a:gd name="connsiteX9" fmla="*/ 2678596 w 2763078"/>
                <a:gd name="connsiteY9" fmla="*/ 511861 h 690766"/>
                <a:gd name="connsiteX10" fmla="*/ 2668657 w 2763078"/>
                <a:gd name="connsiteY10" fmla="*/ 526770 h 690766"/>
                <a:gd name="connsiteX11" fmla="*/ 2638839 w 2763078"/>
                <a:gd name="connsiteY11" fmla="*/ 566527 h 690766"/>
                <a:gd name="connsiteX12" fmla="*/ 2633870 w 2763078"/>
                <a:gd name="connsiteY12" fmla="*/ 581435 h 690766"/>
                <a:gd name="connsiteX13" fmla="*/ 2618961 w 2763078"/>
                <a:gd name="connsiteY13" fmla="*/ 586405 h 690766"/>
                <a:gd name="connsiteX14" fmla="*/ 2609022 w 2763078"/>
                <a:gd name="connsiteY14" fmla="*/ 571496 h 690766"/>
                <a:gd name="connsiteX15" fmla="*/ 2604052 w 2763078"/>
                <a:gd name="connsiteY15" fmla="*/ 551618 h 690766"/>
                <a:gd name="connsiteX16" fmla="*/ 2589144 w 2763078"/>
                <a:gd name="connsiteY16" fmla="*/ 546648 h 690766"/>
                <a:gd name="connsiteX17" fmla="*/ 2574235 w 2763078"/>
                <a:gd name="connsiteY17" fmla="*/ 551618 h 690766"/>
                <a:gd name="connsiteX18" fmla="*/ 2554357 w 2763078"/>
                <a:gd name="connsiteY18" fmla="*/ 556588 h 690766"/>
                <a:gd name="connsiteX19" fmla="*/ 2509631 w 2763078"/>
                <a:gd name="connsiteY19" fmla="*/ 591375 h 690766"/>
                <a:gd name="connsiteX20" fmla="*/ 2494722 w 2763078"/>
                <a:gd name="connsiteY20" fmla="*/ 566527 h 690766"/>
                <a:gd name="connsiteX21" fmla="*/ 2484783 w 2763078"/>
                <a:gd name="connsiteY21" fmla="*/ 541679 h 690766"/>
                <a:gd name="connsiteX22" fmla="*/ 2464905 w 2763078"/>
                <a:gd name="connsiteY22" fmla="*/ 531740 h 690766"/>
                <a:gd name="connsiteX23" fmla="*/ 2454965 w 2763078"/>
                <a:gd name="connsiteY23" fmla="*/ 541679 h 690766"/>
                <a:gd name="connsiteX24" fmla="*/ 2440057 w 2763078"/>
                <a:gd name="connsiteY24" fmla="*/ 566527 h 690766"/>
                <a:gd name="connsiteX25" fmla="*/ 2420178 w 2763078"/>
                <a:gd name="connsiteY25" fmla="*/ 581435 h 690766"/>
                <a:gd name="connsiteX26" fmla="*/ 2405270 w 2763078"/>
                <a:gd name="connsiteY26" fmla="*/ 576466 h 690766"/>
                <a:gd name="connsiteX27" fmla="*/ 2395331 w 2763078"/>
                <a:gd name="connsiteY27" fmla="*/ 556588 h 690766"/>
                <a:gd name="connsiteX28" fmla="*/ 2385392 w 2763078"/>
                <a:gd name="connsiteY28" fmla="*/ 546648 h 690766"/>
                <a:gd name="connsiteX29" fmla="*/ 2355574 w 2763078"/>
                <a:gd name="connsiteY29" fmla="*/ 506892 h 690766"/>
                <a:gd name="connsiteX30" fmla="*/ 2310848 w 2763078"/>
                <a:gd name="connsiteY30" fmla="*/ 531740 h 690766"/>
                <a:gd name="connsiteX31" fmla="*/ 2295939 w 2763078"/>
                <a:gd name="connsiteY31" fmla="*/ 546648 h 690766"/>
                <a:gd name="connsiteX32" fmla="*/ 2256183 w 2763078"/>
                <a:gd name="connsiteY32" fmla="*/ 581435 h 690766"/>
                <a:gd name="connsiteX33" fmla="*/ 2226365 w 2763078"/>
                <a:gd name="connsiteY33" fmla="*/ 596344 h 690766"/>
                <a:gd name="connsiteX34" fmla="*/ 2206487 w 2763078"/>
                <a:gd name="connsiteY34" fmla="*/ 601314 h 690766"/>
                <a:gd name="connsiteX35" fmla="*/ 2196548 w 2763078"/>
                <a:gd name="connsiteY35" fmla="*/ 576466 h 690766"/>
                <a:gd name="connsiteX36" fmla="*/ 2181639 w 2763078"/>
                <a:gd name="connsiteY36" fmla="*/ 566527 h 690766"/>
                <a:gd name="connsiteX37" fmla="*/ 2146852 w 2763078"/>
                <a:gd name="connsiteY37" fmla="*/ 487014 h 690766"/>
                <a:gd name="connsiteX38" fmla="*/ 2131944 w 2763078"/>
                <a:gd name="connsiteY38" fmla="*/ 482044 h 690766"/>
                <a:gd name="connsiteX39" fmla="*/ 2102126 w 2763078"/>
                <a:gd name="connsiteY39" fmla="*/ 496953 h 690766"/>
                <a:gd name="connsiteX40" fmla="*/ 2087218 w 2763078"/>
                <a:gd name="connsiteY40" fmla="*/ 506892 h 690766"/>
                <a:gd name="connsiteX41" fmla="*/ 2047461 w 2763078"/>
                <a:gd name="connsiteY41" fmla="*/ 561557 h 690766"/>
                <a:gd name="connsiteX42" fmla="*/ 2032552 w 2763078"/>
                <a:gd name="connsiteY42" fmla="*/ 571496 h 690766"/>
                <a:gd name="connsiteX43" fmla="*/ 1987826 w 2763078"/>
                <a:gd name="connsiteY43" fmla="*/ 596344 h 690766"/>
                <a:gd name="connsiteX44" fmla="*/ 1962978 w 2763078"/>
                <a:gd name="connsiteY44" fmla="*/ 606283 h 690766"/>
                <a:gd name="connsiteX45" fmla="*/ 1933161 w 2763078"/>
                <a:gd name="connsiteY45" fmla="*/ 596344 h 690766"/>
                <a:gd name="connsiteX46" fmla="*/ 1923222 w 2763078"/>
                <a:gd name="connsiteY46" fmla="*/ 576466 h 690766"/>
                <a:gd name="connsiteX47" fmla="*/ 1898374 w 2763078"/>
                <a:gd name="connsiteY47" fmla="*/ 561557 h 690766"/>
                <a:gd name="connsiteX48" fmla="*/ 1873526 w 2763078"/>
                <a:gd name="connsiteY48" fmla="*/ 581435 h 690766"/>
                <a:gd name="connsiteX49" fmla="*/ 1853648 w 2763078"/>
                <a:gd name="connsiteY49" fmla="*/ 591375 h 690766"/>
                <a:gd name="connsiteX50" fmla="*/ 1833770 w 2763078"/>
                <a:gd name="connsiteY50" fmla="*/ 561557 h 690766"/>
                <a:gd name="connsiteX51" fmla="*/ 1803952 w 2763078"/>
                <a:gd name="connsiteY51" fmla="*/ 536709 h 690766"/>
                <a:gd name="connsiteX52" fmla="*/ 1779105 w 2763078"/>
                <a:gd name="connsiteY52" fmla="*/ 566527 h 690766"/>
                <a:gd name="connsiteX53" fmla="*/ 1754257 w 2763078"/>
                <a:gd name="connsiteY53" fmla="*/ 596344 h 690766"/>
                <a:gd name="connsiteX54" fmla="*/ 1729409 w 2763078"/>
                <a:gd name="connsiteY54" fmla="*/ 556588 h 690766"/>
                <a:gd name="connsiteX55" fmla="*/ 1714500 w 2763078"/>
                <a:gd name="connsiteY55" fmla="*/ 531740 h 690766"/>
                <a:gd name="connsiteX56" fmla="*/ 1674744 w 2763078"/>
                <a:gd name="connsiteY56" fmla="*/ 531740 h 690766"/>
                <a:gd name="connsiteX57" fmla="*/ 1659835 w 2763078"/>
                <a:gd name="connsiteY57" fmla="*/ 521801 h 690766"/>
                <a:gd name="connsiteX58" fmla="*/ 1630018 w 2763078"/>
                <a:gd name="connsiteY58" fmla="*/ 491983 h 690766"/>
                <a:gd name="connsiteX59" fmla="*/ 1615109 w 2763078"/>
                <a:gd name="connsiteY59" fmla="*/ 501922 h 690766"/>
                <a:gd name="connsiteX60" fmla="*/ 1560444 w 2763078"/>
                <a:gd name="connsiteY60" fmla="*/ 521801 h 690766"/>
                <a:gd name="connsiteX61" fmla="*/ 1540565 w 2763078"/>
                <a:gd name="connsiteY61" fmla="*/ 536709 h 690766"/>
                <a:gd name="connsiteX62" fmla="*/ 1525657 w 2763078"/>
                <a:gd name="connsiteY62" fmla="*/ 546648 h 690766"/>
                <a:gd name="connsiteX63" fmla="*/ 1504409 w 2763078"/>
                <a:gd name="connsiteY63" fmla="*/ 565357 h 690766"/>
                <a:gd name="connsiteX64" fmla="*/ 1512726 w 2763078"/>
                <a:gd name="connsiteY64" fmla="*/ 560146 h 690766"/>
                <a:gd name="connsiteX65" fmla="*/ 1511184 w 2763078"/>
                <a:gd name="connsiteY65" fmla="*/ 561283 h 690766"/>
                <a:gd name="connsiteX66" fmla="*/ 1490870 w 2763078"/>
                <a:gd name="connsiteY66" fmla="*/ 576466 h 690766"/>
                <a:gd name="connsiteX67" fmla="*/ 1431235 w 2763078"/>
                <a:gd name="connsiteY67" fmla="*/ 581435 h 690766"/>
                <a:gd name="connsiteX68" fmla="*/ 1401418 w 2763078"/>
                <a:gd name="connsiteY68" fmla="*/ 611253 h 690766"/>
                <a:gd name="connsiteX69" fmla="*/ 1376570 w 2763078"/>
                <a:gd name="connsiteY69" fmla="*/ 646040 h 690766"/>
                <a:gd name="connsiteX70" fmla="*/ 1346752 w 2763078"/>
                <a:gd name="connsiteY70" fmla="*/ 621192 h 690766"/>
                <a:gd name="connsiteX71" fmla="*/ 1336813 w 2763078"/>
                <a:gd name="connsiteY71" fmla="*/ 601314 h 690766"/>
                <a:gd name="connsiteX72" fmla="*/ 1306996 w 2763078"/>
                <a:gd name="connsiteY72" fmla="*/ 611253 h 690766"/>
                <a:gd name="connsiteX73" fmla="*/ 1262270 w 2763078"/>
                <a:gd name="connsiteY73" fmla="*/ 571496 h 690766"/>
                <a:gd name="connsiteX74" fmla="*/ 1217544 w 2763078"/>
                <a:gd name="connsiteY74" fmla="*/ 521801 h 690766"/>
                <a:gd name="connsiteX75" fmla="*/ 1187726 w 2763078"/>
                <a:gd name="connsiteY75" fmla="*/ 551618 h 690766"/>
                <a:gd name="connsiteX76" fmla="*/ 1143000 w 2763078"/>
                <a:gd name="connsiteY76" fmla="*/ 526770 h 690766"/>
                <a:gd name="connsiteX77" fmla="*/ 1128092 w 2763078"/>
                <a:gd name="connsiteY77" fmla="*/ 516831 h 690766"/>
                <a:gd name="connsiteX78" fmla="*/ 1098274 w 2763078"/>
                <a:gd name="connsiteY78" fmla="*/ 477075 h 690766"/>
                <a:gd name="connsiteX79" fmla="*/ 1083365 w 2763078"/>
                <a:gd name="connsiteY79" fmla="*/ 472105 h 690766"/>
                <a:gd name="connsiteX80" fmla="*/ 1073426 w 2763078"/>
                <a:gd name="connsiteY80" fmla="*/ 487014 h 690766"/>
                <a:gd name="connsiteX81" fmla="*/ 1028700 w 2763078"/>
                <a:gd name="connsiteY81" fmla="*/ 516831 h 690766"/>
                <a:gd name="connsiteX82" fmla="*/ 993913 w 2763078"/>
                <a:gd name="connsiteY82" fmla="*/ 521801 h 690766"/>
                <a:gd name="connsiteX83" fmla="*/ 959126 w 2763078"/>
                <a:gd name="connsiteY83" fmla="*/ 536709 h 690766"/>
                <a:gd name="connsiteX84" fmla="*/ 939248 w 2763078"/>
                <a:gd name="connsiteY84" fmla="*/ 551618 h 690766"/>
                <a:gd name="connsiteX85" fmla="*/ 924339 w 2763078"/>
                <a:gd name="connsiteY85" fmla="*/ 561557 h 690766"/>
                <a:gd name="connsiteX86" fmla="*/ 899492 w 2763078"/>
                <a:gd name="connsiteY86" fmla="*/ 586405 h 690766"/>
                <a:gd name="connsiteX87" fmla="*/ 874644 w 2763078"/>
                <a:gd name="connsiteY87" fmla="*/ 611253 h 690766"/>
                <a:gd name="connsiteX88" fmla="*/ 869674 w 2763078"/>
                <a:gd name="connsiteY88" fmla="*/ 626161 h 690766"/>
                <a:gd name="connsiteX89" fmla="*/ 849796 w 2763078"/>
                <a:gd name="connsiteY89" fmla="*/ 636101 h 690766"/>
                <a:gd name="connsiteX90" fmla="*/ 834887 w 2763078"/>
                <a:gd name="connsiteY90" fmla="*/ 631131 h 690766"/>
                <a:gd name="connsiteX91" fmla="*/ 819978 w 2763078"/>
                <a:gd name="connsiteY91" fmla="*/ 581435 h 690766"/>
                <a:gd name="connsiteX92" fmla="*/ 810039 w 2763078"/>
                <a:gd name="connsiteY92" fmla="*/ 566527 h 690766"/>
                <a:gd name="connsiteX93" fmla="*/ 790161 w 2763078"/>
                <a:gd name="connsiteY93" fmla="*/ 591375 h 690766"/>
                <a:gd name="connsiteX94" fmla="*/ 755374 w 2763078"/>
                <a:gd name="connsiteY94" fmla="*/ 616222 h 690766"/>
                <a:gd name="connsiteX95" fmla="*/ 740465 w 2763078"/>
                <a:gd name="connsiteY95" fmla="*/ 626161 h 690766"/>
                <a:gd name="connsiteX96" fmla="*/ 725557 w 2763078"/>
                <a:gd name="connsiteY96" fmla="*/ 651009 h 690766"/>
                <a:gd name="connsiteX97" fmla="*/ 710648 w 2763078"/>
                <a:gd name="connsiteY97" fmla="*/ 641070 h 690766"/>
                <a:gd name="connsiteX98" fmla="*/ 695739 w 2763078"/>
                <a:gd name="connsiteY98" fmla="*/ 611253 h 690766"/>
                <a:gd name="connsiteX99" fmla="*/ 680831 w 2763078"/>
                <a:gd name="connsiteY99" fmla="*/ 601314 h 690766"/>
                <a:gd name="connsiteX100" fmla="*/ 665922 w 2763078"/>
                <a:gd name="connsiteY100" fmla="*/ 596344 h 690766"/>
                <a:gd name="connsiteX101" fmla="*/ 646044 w 2763078"/>
                <a:gd name="connsiteY101" fmla="*/ 571496 h 690766"/>
                <a:gd name="connsiteX102" fmla="*/ 631135 w 2763078"/>
                <a:gd name="connsiteY102" fmla="*/ 561557 h 690766"/>
                <a:gd name="connsiteX103" fmla="*/ 616226 w 2763078"/>
                <a:gd name="connsiteY103" fmla="*/ 526770 h 690766"/>
                <a:gd name="connsiteX104" fmla="*/ 611257 w 2763078"/>
                <a:gd name="connsiteY104" fmla="*/ 541679 h 690766"/>
                <a:gd name="connsiteX105" fmla="*/ 571500 w 2763078"/>
                <a:gd name="connsiteY105" fmla="*/ 586405 h 690766"/>
                <a:gd name="connsiteX106" fmla="*/ 546652 w 2763078"/>
                <a:gd name="connsiteY106" fmla="*/ 611253 h 690766"/>
                <a:gd name="connsiteX107" fmla="*/ 531744 w 2763078"/>
                <a:gd name="connsiteY107" fmla="*/ 631131 h 690766"/>
                <a:gd name="connsiteX108" fmla="*/ 506896 w 2763078"/>
                <a:gd name="connsiteY108" fmla="*/ 660948 h 690766"/>
                <a:gd name="connsiteX109" fmla="*/ 496957 w 2763078"/>
                <a:gd name="connsiteY109" fmla="*/ 670888 h 690766"/>
                <a:gd name="connsiteX110" fmla="*/ 482048 w 2763078"/>
                <a:gd name="connsiteY110" fmla="*/ 680827 h 690766"/>
                <a:gd name="connsiteX111" fmla="*/ 472109 w 2763078"/>
                <a:gd name="connsiteY111" fmla="*/ 665918 h 690766"/>
                <a:gd name="connsiteX112" fmla="*/ 442292 w 2763078"/>
                <a:gd name="connsiteY112" fmla="*/ 626161 h 690766"/>
                <a:gd name="connsiteX113" fmla="*/ 422413 w 2763078"/>
                <a:gd name="connsiteY113" fmla="*/ 606283 h 690766"/>
                <a:gd name="connsiteX114" fmla="*/ 382657 w 2763078"/>
                <a:gd name="connsiteY114" fmla="*/ 626161 h 690766"/>
                <a:gd name="connsiteX115" fmla="*/ 362778 w 2763078"/>
                <a:gd name="connsiteY115" fmla="*/ 646040 h 690766"/>
                <a:gd name="connsiteX116" fmla="*/ 313083 w 2763078"/>
                <a:gd name="connsiteY116" fmla="*/ 670888 h 690766"/>
                <a:gd name="connsiteX117" fmla="*/ 298174 w 2763078"/>
                <a:gd name="connsiteY117" fmla="*/ 680827 h 690766"/>
                <a:gd name="connsiteX118" fmla="*/ 273326 w 2763078"/>
                <a:gd name="connsiteY118" fmla="*/ 690766 h 690766"/>
                <a:gd name="connsiteX119" fmla="*/ 253448 w 2763078"/>
                <a:gd name="connsiteY119" fmla="*/ 660948 h 690766"/>
                <a:gd name="connsiteX120" fmla="*/ 238539 w 2763078"/>
                <a:gd name="connsiteY120" fmla="*/ 631131 h 690766"/>
                <a:gd name="connsiteX121" fmla="*/ 228600 w 2763078"/>
                <a:gd name="connsiteY121" fmla="*/ 596344 h 690766"/>
                <a:gd name="connsiteX122" fmla="*/ 213692 w 2763078"/>
                <a:gd name="connsiteY122" fmla="*/ 606283 h 690766"/>
                <a:gd name="connsiteX123" fmla="*/ 183874 w 2763078"/>
                <a:gd name="connsiteY123" fmla="*/ 626161 h 690766"/>
                <a:gd name="connsiteX124" fmla="*/ 178905 w 2763078"/>
                <a:gd name="connsiteY124" fmla="*/ 641070 h 690766"/>
                <a:gd name="connsiteX125" fmla="*/ 139148 w 2763078"/>
                <a:gd name="connsiteY125" fmla="*/ 646040 h 690766"/>
                <a:gd name="connsiteX126" fmla="*/ 124239 w 2763078"/>
                <a:gd name="connsiteY126" fmla="*/ 636101 h 690766"/>
                <a:gd name="connsiteX127" fmla="*/ 99392 w 2763078"/>
                <a:gd name="connsiteY127" fmla="*/ 591375 h 690766"/>
                <a:gd name="connsiteX128" fmla="*/ 79513 w 2763078"/>
                <a:gd name="connsiteY128" fmla="*/ 561557 h 690766"/>
                <a:gd name="connsiteX129" fmla="*/ 44726 w 2763078"/>
                <a:gd name="connsiteY129" fmla="*/ 571496 h 690766"/>
                <a:gd name="connsiteX130" fmla="*/ 9939 w 2763078"/>
                <a:gd name="connsiteY130" fmla="*/ 581435 h 690766"/>
                <a:gd name="connsiteX131" fmla="*/ 0 w 2763078"/>
                <a:gd name="connsiteY131" fmla="*/ 588890 h 690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2763078" h="690766">
                  <a:moveTo>
                    <a:pt x="1518952" y="555552"/>
                  </a:moveTo>
                  <a:cubicBezTo>
                    <a:pt x="1520836" y="554195"/>
                    <a:pt x="1517017" y="557080"/>
                    <a:pt x="1512819" y="560087"/>
                  </a:cubicBezTo>
                  <a:lnTo>
                    <a:pt x="1512726" y="560146"/>
                  </a:lnTo>
                  <a:close/>
                  <a:moveTo>
                    <a:pt x="0" y="0"/>
                  </a:moveTo>
                  <a:lnTo>
                    <a:pt x="2763078" y="0"/>
                  </a:lnTo>
                  <a:lnTo>
                    <a:pt x="2763078" y="501922"/>
                  </a:lnTo>
                  <a:cubicBezTo>
                    <a:pt x="2760479" y="497374"/>
                    <a:pt x="2762086" y="490423"/>
                    <a:pt x="2758109" y="487014"/>
                  </a:cubicBezTo>
                  <a:cubicBezTo>
                    <a:pt x="2749672" y="479782"/>
                    <a:pt x="2738231" y="477075"/>
                    <a:pt x="2728292" y="472105"/>
                  </a:cubicBezTo>
                  <a:cubicBezTo>
                    <a:pt x="2728292" y="472105"/>
                    <a:pt x="2709450" y="493141"/>
                    <a:pt x="2698474" y="501922"/>
                  </a:cubicBezTo>
                  <a:cubicBezTo>
                    <a:pt x="2692689" y="506550"/>
                    <a:pt x="2684287" y="507118"/>
                    <a:pt x="2678596" y="511861"/>
                  </a:cubicBezTo>
                  <a:cubicBezTo>
                    <a:pt x="2674008" y="515685"/>
                    <a:pt x="2672481" y="522182"/>
                    <a:pt x="2668657" y="526770"/>
                  </a:cubicBezTo>
                  <a:cubicBezTo>
                    <a:pt x="2647099" y="552640"/>
                    <a:pt x="2657115" y="529976"/>
                    <a:pt x="2638839" y="566527"/>
                  </a:cubicBezTo>
                  <a:cubicBezTo>
                    <a:pt x="2636496" y="571212"/>
                    <a:pt x="2637574" y="577731"/>
                    <a:pt x="2633870" y="581435"/>
                  </a:cubicBezTo>
                  <a:cubicBezTo>
                    <a:pt x="2630166" y="585139"/>
                    <a:pt x="2623931" y="584748"/>
                    <a:pt x="2618961" y="586405"/>
                  </a:cubicBezTo>
                  <a:cubicBezTo>
                    <a:pt x="2615648" y="581435"/>
                    <a:pt x="2611375" y="576986"/>
                    <a:pt x="2609022" y="571496"/>
                  </a:cubicBezTo>
                  <a:cubicBezTo>
                    <a:pt x="2606332" y="565218"/>
                    <a:pt x="2608319" y="556951"/>
                    <a:pt x="2604052" y="551618"/>
                  </a:cubicBezTo>
                  <a:cubicBezTo>
                    <a:pt x="2600780" y="547528"/>
                    <a:pt x="2594113" y="548305"/>
                    <a:pt x="2589144" y="546648"/>
                  </a:cubicBezTo>
                  <a:cubicBezTo>
                    <a:pt x="2584174" y="548305"/>
                    <a:pt x="2579402" y="552479"/>
                    <a:pt x="2574235" y="551618"/>
                  </a:cubicBezTo>
                  <a:cubicBezTo>
                    <a:pt x="2551925" y="547900"/>
                    <a:pt x="2563882" y="528008"/>
                    <a:pt x="2554357" y="556588"/>
                  </a:cubicBezTo>
                  <a:cubicBezTo>
                    <a:pt x="2531001" y="579942"/>
                    <a:pt x="2545296" y="567597"/>
                    <a:pt x="2509631" y="591375"/>
                  </a:cubicBezTo>
                  <a:cubicBezTo>
                    <a:pt x="2504661" y="583092"/>
                    <a:pt x="2499042" y="575166"/>
                    <a:pt x="2494722" y="566527"/>
                  </a:cubicBezTo>
                  <a:cubicBezTo>
                    <a:pt x="2490733" y="558548"/>
                    <a:pt x="2490588" y="548452"/>
                    <a:pt x="2484783" y="541679"/>
                  </a:cubicBezTo>
                  <a:cubicBezTo>
                    <a:pt x="2479962" y="536054"/>
                    <a:pt x="2471531" y="535053"/>
                    <a:pt x="2464905" y="531740"/>
                  </a:cubicBezTo>
                  <a:cubicBezTo>
                    <a:pt x="2461592" y="535053"/>
                    <a:pt x="2457688" y="537866"/>
                    <a:pt x="2454965" y="541679"/>
                  </a:cubicBezTo>
                  <a:cubicBezTo>
                    <a:pt x="2449351" y="549539"/>
                    <a:pt x="2446418" y="559258"/>
                    <a:pt x="2440057" y="566527"/>
                  </a:cubicBezTo>
                  <a:cubicBezTo>
                    <a:pt x="2434603" y="572760"/>
                    <a:pt x="2426804" y="576466"/>
                    <a:pt x="2420178" y="581435"/>
                  </a:cubicBezTo>
                  <a:cubicBezTo>
                    <a:pt x="2415209" y="579779"/>
                    <a:pt x="2408974" y="580170"/>
                    <a:pt x="2405270" y="576466"/>
                  </a:cubicBezTo>
                  <a:cubicBezTo>
                    <a:pt x="2400032" y="571228"/>
                    <a:pt x="2399440" y="562752"/>
                    <a:pt x="2395331" y="556588"/>
                  </a:cubicBezTo>
                  <a:cubicBezTo>
                    <a:pt x="2392732" y="552689"/>
                    <a:pt x="2388705" y="549961"/>
                    <a:pt x="2385392" y="546648"/>
                  </a:cubicBezTo>
                  <a:cubicBezTo>
                    <a:pt x="2373679" y="534934"/>
                    <a:pt x="2365513" y="520144"/>
                    <a:pt x="2355574" y="506892"/>
                  </a:cubicBezTo>
                  <a:cubicBezTo>
                    <a:pt x="2329332" y="515638"/>
                    <a:pt x="2345024" y="508955"/>
                    <a:pt x="2310848" y="531740"/>
                  </a:cubicBezTo>
                  <a:cubicBezTo>
                    <a:pt x="2305000" y="535639"/>
                    <a:pt x="2300909" y="541678"/>
                    <a:pt x="2295939" y="546648"/>
                  </a:cubicBezTo>
                  <a:cubicBezTo>
                    <a:pt x="2278952" y="563635"/>
                    <a:pt x="2274677" y="571161"/>
                    <a:pt x="2256183" y="581435"/>
                  </a:cubicBezTo>
                  <a:cubicBezTo>
                    <a:pt x="2246469" y="586832"/>
                    <a:pt x="2236683" y="592217"/>
                    <a:pt x="2226365" y="596344"/>
                  </a:cubicBezTo>
                  <a:cubicBezTo>
                    <a:pt x="2220024" y="598881"/>
                    <a:pt x="2212170" y="605103"/>
                    <a:pt x="2206487" y="601314"/>
                  </a:cubicBezTo>
                  <a:cubicBezTo>
                    <a:pt x="2199065" y="596366"/>
                    <a:pt x="2199861" y="584749"/>
                    <a:pt x="2196548" y="576466"/>
                  </a:cubicBezTo>
                  <a:cubicBezTo>
                    <a:pt x="2191578" y="573153"/>
                    <a:pt x="2184712" y="571649"/>
                    <a:pt x="2181639" y="566527"/>
                  </a:cubicBezTo>
                  <a:cubicBezTo>
                    <a:pt x="2155670" y="523245"/>
                    <a:pt x="2179194" y="528596"/>
                    <a:pt x="2146852" y="487014"/>
                  </a:cubicBezTo>
                  <a:cubicBezTo>
                    <a:pt x="2143636" y="482879"/>
                    <a:pt x="2136913" y="483701"/>
                    <a:pt x="2131944" y="482044"/>
                  </a:cubicBezTo>
                  <a:cubicBezTo>
                    <a:pt x="2089213" y="510531"/>
                    <a:pt x="2143281" y="476375"/>
                    <a:pt x="2102126" y="496953"/>
                  </a:cubicBezTo>
                  <a:cubicBezTo>
                    <a:pt x="2096784" y="499624"/>
                    <a:pt x="2092187" y="503579"/>
                    <a:pt x="2087218" y="506892"/>
                  </a:cubicBezTo>
                  <a:cubicBezTo>
                    <a:pt x="2068471" y="519390"/>
                    <a:pt x="2062015" y="544357"/>
                    <a:pt x="2047461" y="561557"/>
                  </a:cubicBezTo>
                  <a:cubicBezTo>
                    <a:pt x="2043603" y="566116"/>
                    <a:pt x="2037522" y="568183"/>
                    <a:pt x="2032552" y="571496"/>
                  </a:cubicBezTo>
                  <a:cubicBezTo>
                    <a:pt x="1991278" y="581816"/>
                    <a:pt x="2035255" y="567887"/>
                    <a:pt x="1987826" y="596344"/>
                  </a:cubicBezTo>
                  <a:cubicBezTo>
                    <a:pt x="1980177" y="600934"/>
                    <a:pt x="1971261" y="602970"/>
                    <a:pt x="1962978" y="606283"/>
                  </a:cubicBezTo>
                  <a:cubicBezTo>
                    <a:pt x="1962978" y="606283"/>
                    <a:pt x="1941542" y="602630"/>
                    <a:pt x="1933161" y="596344"/>
                  </a:cubicBezTo>
                  <a:cubicBezTo>
                    <a:pt x="1927235" y="591899"/>
                    <a:pt x="1926535" y="583092"/>
                    <a:pt x="1923222" y="576466"/>
                  </a:cubicBezTo>
                  <a:cubicBezTo>
                    <a:pt x="1914939" y="571496"/>
                    <a:pt x="1907985" y="560596"/>
                    <a:pt x="1898374" y="561557"/>
                  </a:cubicBezTo>
                  <a:cubicBezTo>
                    <a:pt x="1887820" y="562612"/>
                    <a:pt x="1882351" y="575551"/>
                    <a:pt x="1873526" y="581435"/>
                  </a:cubicBezTo>
                  <a:cubicBezTo>
                    <a:pt x="1867362" y="585544"/>
                    <a:pt x="1860274" y="588062"/>
                    <a:pt x="1853648" y="591375"/>
                  </a:cubicBezTo>
                  <a:cubicBezTo>
                    <a:pt x="1827050" y="564775"/>
                    <a:pt x="1863861" y="603684"/>
                    <a:pt x="1833770" y="561557"/>
                  </a:cubicBezTo>
                  <a:cubicBezTo>
                    <a:pt x="1825073" y="549381"/>
                    <a:pt x="1815841" y="544634"/>
                    <a:pt x="1803952" y="536709"/>
                  </a:cubicBezTo>
                  <a:cubicBezTo>
                    <a:pt x="1795670" y="546648"/>
                    <a:pt x="1786524" y="555928"/>
                    <a:pt x="1779105" y="566527"/>
                  </a:cubicBezTo>
                  <a:cubicBezTo>
                    <a:pt x="1757039" y="598050"/>
                    <a:pt x="1782952" y="577214"/>
                    <a:pt x="1754257" y="596344"/>
                  </a:cubicBezTo>
                  <a:cubicBezTo>
                    <a:pt x="1728366" y="561823"/>
                    <a:pt x="1748899" y="591670"/>
                    <a:pt x="1729409" y="556588"/>
                  </a:cubicBezTo>
                  <a:cubicBezTo>
                    <a:pt x="1724718" y="548144"/>
                    <a:pt x="1721834" y="538026"/>
                    <a:pt x="1714500" y="531740"/>
                  </a:cubicBezTo>
                  <a:cubicBezTo>
                    <a:pt x="1702530" y="521480"/>
                    <a:pt x="1686714" y="528747"/>
                    <a:pt x="1674744" y="531740"/>
                  </a:cubicBezTo>
                  <a:cubicBezTo>
                    <a:pt x="1669774" y="528427"/>
                    <a:pt x="1664058" y="526024"/>
                    <a:pt x="1659835" y="521801"/>
                  </a:cubicBezTo>
                  <a:cubicBezTo>
                    <a:pt x="1622848" y="484814"/>
                    <a:pt x="1665154" y="515408"/>
                    <a:pt x="1630018" y="491983"/>
                  </a:cubicBezTo>
                  <a:cubicBezTo>
                    <a:pt x="1625048" y="495296"/>
                    <a:pt x="1620567" y="499496"/>
                    <a:pt x="1615109" y="501922"/>
                  </a:cubicBezTo>
                  <a:cubicBezTo>
                    <a:pt x="1595384" y="510689"/>
                    <a:pt x="1579220" y="511370"/>
                    <a:pt x="1560444" y="521801"/>
                  </a:cubicBezTo>
                  <a:cubicBezTo>
                    <a:pt x="1553204" y="525823"/>
                    <a:pt x="1547305" y="531895"/>
                    <a:pt x="1540565" y="536709"/>
                  </a:cubicBezTo>
                  <a:cubicBezTo>
                    <a:pt x="1535705" y="540180"/>
                    <a:pt x="1530245" y="542824"/>
                    <a:pt x="1525657" y="546648"/>
                  </a:cubicBezTo>
                  <a:cubicBezTo>
                    <a:pt x="1510083" y="559627"/>
                    <a:pt x="1504775" y="564490"/>
                    <a:pt x="1504409" y="565357"/>
                  </a:cubicBezTo>
                  <a:lnTo>
                    <a:pt x="1512726" y="560146"/>
                  </a:lnTo>
                  <a:lnTo>
                    <a:pt x="1511184" y="561283"/>
                  </a:lnTo>
                  <a:cubicBezTo>
                    <a:pt x="1506725" y="564597"/>
                    <a:pt x="1500176" y="569487"/>
                    <a:pt x="1490870" y="576466"/>
                  </a:cubicBezTo>
                  <a:cubicBezTo>
                    <a:pt x="1470992" y="578122"/>
                    <a:pt x="1450795" y="577523"/>
                    <a:pt x="1431235" y="581435"/>
                  </a:cubicBezTo>
                  <a:cubicBezTo>
                    <a:pt x="1416596" y="584363"/>
                    <a:pt x="1409980" y="602691"/>
                    <a:pt x="1401418" y="611253"/>
                  </a:cubicBezTo>
                  <a:cubicBezTo>
                    <a:pt x="1374124" y="638547"/>
                    <a:pt x="1396139" y="597116"/>
                    <a:pt x="1376570" y="646040"/>
                  </a:cubicBezTo>
                  <a:cubicBezTo>
                    <a:pt x="1364681" y="638115"/>
                    <a:pt x="1355449" y="633368"/>
                    <a:pt x="1346752" y="621192"/>
                  </a:cubicBezTo>
                  <a:cubicBezTo>
                    <a:pt x="1342446" y="615164"/>
                    <a:pt x="1340126" y="607940"/>
                    <a:pt x="1336813" y="601314"/>
                  </a:cubicBezTo>
                  <a:cubicBezTo>
                    <a:pt x="1332128" y="591943"/>
                    <a:pt x="1316935" y="607940"/>
                    <a:pt x="1306996" y="611253"/>
                  </a:cubicBezTo>
                  <a:cubicBezTo>
                    <a:pt x="1279170" y="601977"/>
                    <a:pt x="1290913" y="608733"/>
                    <a:pt x="1262270" y="571496"/>
                  </a:cubicBezTo>
                  <a:cubicBezTo>
                    <a:pt x="1251761" y="557834"/>
                    <a:pt x="1238176" y="526959"/>
                    <a:pt x="1217544" y="521801"/>
                  </a:cubicBezTo>
                  <a:cubicBezTo>
                    <a:pt x="1208365" y="519506"/>
                    <a:pt x="1188716" y="550298"/>
                    <a:pt x="1187726" y="551618"/>
                  </a:cubicBezTo>
                  <a:cubicBezTo>
                    <a:pt x="1151165" y="558931"/>
                    <a:pt x="1167563" y="563616"/>
                    <a:pt x="1143000" y="526770"/>
                  </a:cubicBezTo>
                  <a:cubicBezTo>
                    <a:pt x="1138031" y="523457"/>
                    <a:pt x="1132315" y="521054"/>
                    <a:pt x="1128092" y="516831"/>
                  </a:cubicBezTo>
                  <a:cubicBezTo>
                    <a:pt x="1093458" y="482197"/>
                    <a:pt x="1155286" y="525942"/>
                    <a:pt x="1098274" y="477075"/>
                  </a:cubicBezTo>
                  <a:cubicBezTo>
                    <a:pt x="1094297" y="473666"/>
                    <a:pt x="1088335" y="473762"/>
                    <a:pt x="1083365" y="472105"/>
                  </a:cubicBezTo>
                  <a:cubicBezTo>
                    <a:pt x="1080052" y="477075"/>
                    <a:pt x="1077649" y="482791"/>
                    <a:pt x="1073426" y="487014"/>
                  </a:cubicBezTo>
                  <a:cubicBezTo>
                    <a:pt x="1063076" y="497364"/>
                    <a:pt x="1040526" y="509735"/>
                    <a:pt x="1028700" y="516831"/>
                  </a:cubicBezTo>
                  <a:cubicBezTo>
                    <a:pt x="1017104" y="518488"/>
                    <a:pt x="1005399" y="519504"/>
                    <a:pt x="993913" y="521801"/>
                  </a:cubicBezTo>
                  <a:cubicBezTo>
                    <a:pt x="983967" y="523790"/>
                    <a:pt x="966732" y="531955"/>
                    <a:pt x="959126" y="536709"/>
                  </a:cubicBezTo>
                  <a:cubicBezTo>
                    <a:pt x="952102" y="541099"/>
                    <a:pt x="945988" y="546804"/>
                    <a:pt x="939248" y="551618"/>
                  </a:cubicBezTo>
                  <a:cubicBezTo>
                    <a:pt x="934388" y="555090"/>
                    <a:pt x="929309" y="558244"/>
                    <a:pt x="924339" y="561557"/>
                  </a:cubicBezTo>
                  <a:cubicBezTo>
                    <a:pt x="914593" y="568054"/>
                    <a:pt x="907774" y="578122"/>
                    <a:pt x="899492" y="586405"/>
                  </a:cubicBezTo>
                  <a:cubicBezTo>
                    <a:pt x="891209" y="594688"/>
                    <a:pt x="881672" y="601882"/>
                    <a:pt x="874644" y="611253"/>
                  </a:cubicBezTo>
                  <a:cubicBezTo>
                    <a:pt x="871501" y="615444"/>
                    <a:pt x="873378" y="622457"/>
                    <a:pt x="869674" y="626161"/>
                  </a:cubicBezTo>
                  <a:cubicBezTo>
                    <a:pt x="864436" y="631399"/>
                    <a:pt x="856422" y="632788"/>
                    <a:pt x="849796" y="636101"/>
                  </a:cubicBezTo>
                  <a:cubicBezTo>
                    <a:pt x="844826" y="634444"/>
                    <a:pt x="837932" y="635394"/>
                    <a:pt x="834887" y="631131"/>
                  </a:cubicBezTo>
                  <a:cubicBezTo>
                    <a:pt x="830234" y="624617"/>
                    <a:pt x="822635" y="592061"/>
                    <a:pt x="819978" y="581435"/>
                  </a:cubicBezTo>
                  <a:cubicBezTo>
                    <a:pt x="816665" y="576466"/>
                    <a:pt x="815895" y="567698"/>
                    <a:pt x="810039" y="566527"/>
                  </a:cubicBezTo>
                  <a:cubicBezTo>
                    <a:pt x="795991" y="563718"/>
                    <a:pt x="792443" y="584531"/>
                    <a:pt x="790161" y="591375"/>
                  </a:cubicBezTo>
                  <a:cubicBezTo>
                    <a:pt x="755025" y="614798"/>
                    <a:pt x="798523" y="585402"/>
                    <a:pt x="755374" y="616222"/>
                  </a:cubicBezTo>
                  <a:cubicBezTo>
                    <a:pt x="750514" y="619694"/>
                    <a:pt x="744352" y="621626"/>
                    <a:pt x="740465" y="626161"/>
                  </a:cubicBezTo>
                  <a:cubicBezTo>
                    <a:pt x="734179" y="633495"/>
                    <a:pt x="730526" y="642726"/>
                    <a:pt x="725557" y="651009"/>
                  </a:cubicBezTo>
                  <a:cubicBezTo>
                    <a:pt x="720587" y="647696"/>
                    <a:pt x="714871" y="645293"/>
                    <a:pt x="710648" y="641070"/>
                  </a:cubicBezTo>
                  <a:cubicBezTo>
                    <a:pt x="701016" y="631438"/>
                    <a:pt x="699781" y="623377"/>
                    <a:pt x="695739" y="611253"/>
                  </a:cubicBezTo>
                  <a:cubicBezTo>
                    <a:pt x="690770" y="607940"/>
                    <a:pt x="686173" y="603985"/>
                    <a:pt x="680831" y="601314"/>
                  </a:cubicBezTo>
                  <a:cubicBezTo>
                    <a:pt x="676146" y="598971"/>
                    <a:pt x="669899" y="599753"/>
                    <a:pt x="665922" y="596344"/>
                  </a:cubicBezTo>
                  <a:cubicBezTo>
                    <a:pt x="657869" y="589441"/>
                    <a:pt x="653544" y="578996"/>
                    <a:pt x="646044" y="571496"/>
                  </a:cubicBezTo>
                  <a:cubicBezTo>
                    <a:pt x="641821" y="567273"/>
                    <a:pt x="634866" y="566221"/>
                    <a:pt x="631135" y="561557"/>
                  </a:cubicBezTo>
                  <a:cubicBezTo>
                    <a:pt x="625654" y="554705"/>
                    <a:pt x="625918" y="530000"/>
                    <a:pt x="616226" y="526770"/>
                  </a:cubicBezTo>
                  <a:cubicBezTo>
                    <a:pt x="611256" y="525114"/>
                    <a:pt x="612913" y="536709"/>
                    <a:pt x="611257" y="541679"/>
                  </a:cubicBezTo>
                  <a:cubicBezTo>
                    <a:pt x="581822" y="563755"/>
                    <a:pt x="595973" y="549696"/>
                    <a:pt x="571500" y="586405"/>
                  </a:cubicBezTo>
                  <a:cubicBezTo>
                    <a:pt x="565003" y="596151"/>
                    <a:pt x="554434" y="602498"/>
                    <a:pt x="546652" y="611253"/>
                  </a:cubicBezTo>
                  <a:cubicBezTo>
                    <a:pt x="541150" y="617443"/>
                    <a:pt x="536918" y="624664"/>
                    <a:pt x="531744" y="631131"/>
                  </a:cubicBezTo>
                  <a:cubicBezTo>
                    <a:pt x="523662" y="641234"/>
                    <a:pt x="515416" y="651211"/>
                    <a:pt x="506896" y="660948"/>
                  </a:cubicBezTo>
                  <a:cubicBezTo>
                    <a:pt x="503811" y="664474"/>
                    <a:pt x="500616" y="667961"/>
                    <a:pt x="496957" y="670888"/>
                  </a:cubicBezTo>
                  <a:cubicBezTo>
                    <a:pt x="492293" y="674619"/>
                    <a:pt x="487018" y="677514"/>
                    <a:pt x="482048" y="680827"/>
                  </a:cubicBezTo>
                  <a:lnTo>
                    <a:pt x="472109" y="665918"/>
                  </a:lnTo>
                  <a:cubicBezTo>
                    <a:pt x="462920" y="652135"/>
                    <a:pt x="451186" y="640136"/>
                    <a:pt x="442292" y="626161"/>
                  </a:cubicBezTo>
                  <a:cubicBezTo>
                    <a:pt x="428021" y="603735"/>
                    <a:pt x="449936" y="615458"/>
                    <a:pt x="422413" y="606283"/>
                  </a:cubicBezTo>
                  <a:cubicBezTo>
                    <a:pt x="405916" y="612882"/>
                    <a:pt x="395684" y="614995"/>
                    <a:pt x="382657" y="626161"/>
                  </a:cubicBezTo>
                  <a:cubicBezTo>
                    <a:pt x="375542" y="632260"/>
                    <a:pt x="370357" y="640528"/>
                    <a:pt x="362778" y="646040"/>
                  </a:cubicBezTo>
                  <a:cubicBezTo>
                    <a:pt x="298865" y="692523"/>
                    <a:pt x="350303" y="652278"/>
                    <a:pt x="313083" y="670888"/>
                  </a:cubicBezTo>
                  <a:cubicBezTo>
                    <a:pt x="307741" y="673559"/>
                    <a:pt x="303516" y="678156"/>
                    <a:pt x="298174" y="680827"/>
                  </a:cubicBezTo>
                  <a:cubicBezTo>
                    <a:pt x="290195" y="684816"/>
                    <a:pt x="281609" y="687453"/>
                    <a:pt x="273326" y="690766"/>
                  </a:cubicBezTo>
                  <a:cubicBezTo>
                    <a:pt x="248143" y="673977"/>
                    <a:pt x="265118" y="690122"/>
                    <a:pt x="253448" y="660948"/>
                  </a:cubicBezTo>
                  <a:cubicBezTo>
                    <a:pt x="249321" y="650631"/>
                    <a:pt x="243052" y="641285"/>
                    <a:pt x="238539" y="631131"/>
                  </a:cubicBezTo>
                  <a:cubicBezTo>
                    <a:pt x="234468" y="621971"/>
                    <a:pt x="230854" y="605360"/>
                    <a:pt x="228600" y="596344"/>
                  </a:cubicBezTo>
                  <a:lnTo>
                    <a:pt x="213692" y="606283"/>
                  </a:lnTo>
                  <a:cubicBezTo>
                    <a:pt x="203753" y="612909"/>
                    <a:pt x="192321" y="617714"/>
                    <a:pt x="183874" y="626161"/>
                  </a:cubicBezTo>
                  <a:cubicBezTo>
                    <a:pt x="180170" y="629865"/>
                    <a:pt x="183692" y="638942"/>
                    <a:pt x="178905" y="641070"/>
                  </a:cubicBezTo>
                  <a:cubicBezTo>
                    <a:pt x="166701" y="646494"/>
                    <a:pt x="152400" y="644383"/>
                    <a:pt x="139148" y="646040"/>
                  </a:cubicBezTo>
                  <a:cubicBezTo>
                    <a:pt x="134178" y="642727"/>
                    <a:pt x="128462" y="640324"/>
                    <a:pt x="124239" y="636101"/>
                  </a:cubicBezTo>
                  <a:cubicBezTo>
                    <a:pt x="116654" y="628516"/>
                    <a:pt x="101125" y="595707"/>
                    <a:pt x="99392" y="591375"/>
                  </a:cubicBezTo>
                  <a:cubicBezTo>
                    <a:pt x="87723" y="562201"/>
                    <a:pt x="104697" y="578345"/>
                    <a:pt x="79513" y="561557"/>
                  </a:cubicBezTo>
                  <a:cubicBezTo>
                    <a:pt x="50947" y="571080"/>
                    <a:pt x="79046" y="562136"/>
                    <a:pt x="44726" y="571496"/>
                  </a:cubicBezTo>
                  <a:cubicBezTo>
                    <a:pt x="33091" y="574669"/>
                    <a:pt x="20918" y="576445"/>
                    <a:pt x="9939" y="581435"/>
                  </a:cubicBezTo>
                  <a:lnTo>
                    <a:pt x="0" y="588890"/>
                  </a:lnTo>
                  <a:close/>
                </a:path>
              </a:pathLst>
            </a:custGeom>
            <a:solidFill>
              <a:srgbClr val="ED1A2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20" name="Rectangle 19">
              <a:extLst>
                <a:ext uri="{FF2B5EF4-FFF2-40B4-BE49-F238E27FC236}">
                  <a16:creationId xmlns="" xmlns:a16="http://schemas.microsoft.com/office/drawing/2014/main" id="{78F9DB46-B84B-4BC8-8B55-441146E3E69F}"/>
                </a:ext>
              </a:extLst>
            </p:cNvPr>
            <p:cNvSpPr/>
            <p:nvPr/>
          </p:nvSpPr>
          <p:spPr>
            <a:xfrm>
              <a:off x="5325122" y="3184969"/>
              <a:ext cx="3811657" cy="276999"/>
            </a:xfrm>
            <a:prstGeom prst="rect">
              <a:avLst/>
            </a:prstGeom>
          </p:spPr>
          <p:txBody>
            <a:bodyPr wrap="square">
              <a:spAutoFit/>
            </a:bodyPr>
            <a:lstStyle/>
            <a:p>
              <a:pPr algn="ctr">
                <a:spcBef>
                  <a:spcPts val="300"/>
                </a:spcBef>
                <a:spcAft>
                  <a:spcPts val="300"/>
                </a:spcAft>
              </a:pPr>
              <a:r>
                <a:rPr lang="en-US" sz="1200" dirty="0">
                  <a:solidFill>
                    <a:schemeClr val="bg1"/>
                  </a:solidFill>
                  <a:latin typeface="Calibri" panose="020F0502020204030204" pitchFamily="34" charset="0"/>
                  <a:cs typeface="Calibri" panose="020F0502020204030204" pitchFamily="34" charset="0"/>
                </a:rPr>
                <a:t>Security Headlines in the News</a:t>
              </a:r>
            </a:p>
          </p:txBody>
        </p:sp>
      </p:grpSp>
      <p:sp>
        <p:nvSpPr>
          <p:cNvPr id="25" name="Rectangle 24">
            <a:extLst>
              <a:ext uri="{FF2B5EF4-FFF2-40B4-BE49-F238E27FC236}">
                <a16:creationId xmlns="" xmlns:a16="http://schemas.microsoft.com/office/drawing/2014/main" id="{E88E02B9-8AD8-4A41-BB0F-68D73157CDAB}"/>
              </a:ext>
            </a:extLst>
          </p:cNvPr>
          <p:cNvSpPr/>
          <p:nvPr/>
        </p:nvSpPr>
        <p:spPr>
          <a:xfrm>
            <a:off x="957376" y="3517711"/>
            <a:ext cx="2640905" cy="461665"/>
          </a:xfrm>
          <a:prstGeom prst="rect">
            <a:avLst/>
          </a:prstGeom>
        </p:spPr>
        <p:txBody>
          <a:bodyPr wrap="square">
            <a:spAutoFit/>
          </a:bodyPr>
          <a:lstStyle/>
          <a:p>
            <a:pPr marL="171450" indent="-171450">
              <a:spcBef>
                <a:spcPts val="300"/>
              </a:spcBef>
              <a:spcAft>
                <a:spcPts val="300"/>
              </a:spcAft>
              <a:buFont typeface="Arial" panose="020B0604020202020204" pitchFamily="34" charset="0"/>
              <a:buChar char="•"/>
            </a:pPr>
            <a:r>
              <a:rPr lang="en-US" sz="1200" dirty="0">
                <a:solidFill>
                  <a:schemeClr val="bg2">
                    <a:lumMod val="25000"/>
                  </a:schemeClr>
                </a:solidFill>
                <a:latin typeface="Calibri" panose="020F0502020204030204" pitchFamily="34" charset="0"/>
                <a:cs typeface="Calibri" panose="020F0502020204030204" pitchFamily="34" charset="0"/>
              </a:rPr>
              <a:t>“</a:t>
            </a:r>
            <a:r>
              <a:rPr lang="en-US" sz="1200" dirty="0" err="1">
                <a:solidFill>
                  <a:schemeClr val="bg2">
                    <a:lumMod val="25000"/>
                  </a:schemeClr>
                </a:solidFill>
                <a:latin typeface="Calibri" panose="020F0502020204030204" pitchFamily="34" charset="0"/>
                <a:cs typeface="Calibri" panose="020F0502020204030204" pitchFamily="34" charset="0"/>
              </a:rPr>
              <a:t>Spectre</a:t>
            </a:r>
            <a:r>
              <a:rPr lang="en-US" sz="1200" dirty="0">
                <a:solidFill>
                  <a:schemeClr val="bg2">
                    <a:lumMod val="25000"/>
                  </a:schemeClr>
                </a:solidFill>
                <a:latin typeface="Calibri" panose="020F0502020204030204" pitchFamily="34" charset="0"/>
                <a:cs typeface="Calibri" panose="020F0502020204030204" pitchFamily="34" charset="0"/>
              </a:rPr>
              <a:t>” and “Meltdown” Exploited Microchips and Processors</a:t>
            </a:r>
          </a:p>
        </p:txBody>
      </p:sp>
      <p:sp>
        <p:nvSpPr>
          <p:cNvPr id="33" name="Rectangle 32">
            <a:extLst>
              <a:ext uri="{FF2B5EF4-FFF2-40B4-BE49-F238E27FC236}">
                <a16:creationId xmlns="" xmlns:a16="http://schemas.microsoft.com/office/drawing/2014/main" id="{9ED34A81-5056-41DD-B3AC-E747B81A925A}"/>
              </a:ext>
            </a:extLst>
          </p:cNvPr>
          <p:cNvSpPr/>
          <p:nvPr/>
        </p:nvSpPr>
        <p:spPr>
          <a:xfrm>
            <a:off x="957376" y="4101846"/>
            <a:ext cx="2723073" cy="461665"/>
          </a:xfrm>
          <a:prstGeom prst="rect">
            <a:avLst/>
          </a:prstGeom>
        </p:spPr>
        <p:txBody>
          <a:bodyPr wrap="square">
            <a:spAutoFit/>
          </a:bodyPr>
          <a:lstStyle/>
          <a:p>
            <a:pPr marL="171450" indent="-171450">
              <a:spcBef>
                <a:spcPts val="300"/>
              </a:spcBef>
              <a:spcAft>
                <a:spcPts val="300"/>
              </a:spcAft>
              <a:buFont typeface="Arial" panose="020B0604020202020204" pitchFamily="34" charset="0"/>
              <a:buChar char="•"/>
            </a:pPr>
            <a:r>
              <a:rPr lang="en-US" sz="1200" dirty="0">
                <a:solidFill>
                  <a:schemeClr val="bg2">
                    <a:lumMod val="25000"/>
                  </a:schemeClr>
                </a:solidFill>
                <a:latin typeface="Calibri" panose="020F0502020204030204" pitchFamily="34" charset="0"/>
                <a:cs typeface="Calibri" panose="020F0502020204030204" pitchFamily="34" charset="0"/>
              </a:rPr>
              <a:t>Cybercriminals Shut Down Heating of Two Residential Buildings In Finland </a:t>
            </a:r>
          </a:p>
        </p:txBody>
      </p:sp>
      <p:sp>
        <p:nvSpPr>
          <p:cNvPr id="34" name="Rectangle 33">
            <a:extLst>
              <a:ext uri="{FF2B5EF4-FFF2-40B4-BE49-F238E27FC236}">
                <a16:creationId xmlns="" xmlns:a16="http://schemas.microsoft.com/office/drawing/2014/main" id="{035885BD-C747-476C-BA53-2F43D1E84025}"/>
              </a:ext>
            </a:extLst>
          </p:cNvPr>
          <p:cNvSpPr/>
          <p:nvPr/>
        </p:nvSpPr>
        <p:spPr>
          <a:xfrm>
            <a:off x="957376" y="4710108"/>
            <a:ext cx="2723073" cy="461665"/>
          </a:xfrm>
          <a:prstGeom prst="rect">
            <a:avLst/>
          </a:prstGeom>
        </p:spPr>
        <p:txBody>
          <a:bodyPr wrap="square">
            <a:spAutoFit/>
          </a:bodyPr>
          <a:lstStyle/>
          <a:p>
            <a:pPr marL="171450" indent="-171450">
              <a:spcBef>
                <a:spcPts val="300"/>
              </a:spcBef>
              <a:spcAft>
                <a:spcPts val="300"/>
              </a:spcAft>
              <a:buFont typeface="Arial" panose="020B0604020202020204" pitchFamily="34" charset="0"/>
              <a:buChar char="•"/>
            </a:pPr>
            <a:r>
              <a:rPr lang="en-US" sz="1200" dirty="0">
                <a:solidFill>
                  <a:schemeClr val="bg2">
                    <a:lumMod val="25000"/>
                  </a:schemeClr>
                </a:solidFill>
                <a:latin typeface="Calibri" panose="020F0502020204030204" pitchFamily="34" charset="0"/>
                <a:cs typeface="Calibri" panose="020F0502020204030204" pitchFamily="34" charset="0"/>
              </a:rPr>
              <a:t>Undisclosed University Saw 5,000+ IoT Devices Attacked via a Botnet</a:t>
            </a:r>
          </a:p>
        </p:txBody>
      </p:sp>
      <p:sp>
        <p:nvSpPr>
          <p:cNvPr id="35" name="Rectangle 34">
            <a:extLst>
              <a:ext uri="{FF2B5EF4-FFF2-40B4-BE49-F238E27FC236}">
                <a16:creationId xmlns="" xmlns:a16="http://schemas.microsoft.com/office/drawing/2014/main" id="{AC4D6BD7-A7B6-4F73-BCB3-593B3CD97523}"/>
              </a:ext>
            </a:extLst>
          </p:cNvPr>
          <p:cNvSpPr/>
          <p:nvPr/>
        </p:nvSpPr>
        <p:spPr>
          <a:xfrm>
            <a:off x="957376" y="3086929"/>
            <a:ext cx="3110930" cy="276999"/>
          </a:xfrm>
          <a:prstGeom prst="rect">
            <a:avLst/>
          </a:prstGeom>
        </p:spPr>
        <p:txBody>
          <a:bodyPr wrap="square">
            <a:spAutoFit/>
          </a:bodyPr>
          <a:lstStyle/>
          <a:p>
            <a:pPr marL="171450" indent="-171450">
              <a:spcBef>
                <a:spcPts val="300"/>
              </a:spcBef>
              <a:spcAft>
                <a:spcPts val="300"/>
              </a:spcAft>
              <a:buFont typeface="Arial" panose="020B0604020202020204" pitchFamily="34" charset="0"/>
              <a:buChar char="•"/>
            </a:pPr>
            <a:r>
              <a:rPr lang="en-US" sz="1200" dirty="0" err="1">
                <a:solidFill>
                  <a:schemeClr val="bg2">
                    <a:lumMod val="25000"/>
                  </a:schemeClr>
                </a:solidFill>
                <a:latin typeface="Calibri" panose="020F0502020204030204" pitchFamily="34" charset="0"/>
                <a:cs typeface="Calibri" panose="020F0502020204030204" pitchFamily="34" charset="0"/>
              </a:rPr>
              <a:t>Mirai</a:t>
            </a:r>
            <a:r>
              <a:rPr lang="en-US" sz="1200" dirty="0">
                <a:solidFill>
                  <a:schemeClr val="bg2">
                    <a:lumMod val="25000"/>
                  </a:schemeClr>
                </a:solidFill>
                <a:latin typeface="Calibri" panose="020F0502020204030204" pitchFamily="34" charset="0"/>
                <a:cs typeface="Calibri" panose="020F0502020204030204" pitchFamily="34" charset="0"/>
              </a:rPr>
              <a:t> Botnet Infecting Routers &amp; IP Cameras</a:t>
            </a:r>
          </a:p>
        </p:txBody>
      </p:sp>
    </p:spTree>
    <p:extLst>
      <p:ext uri="{BB962C8B-B14F-4D97-AF65-F5344CB8AC3E}">
        <p14:creationId xmlns:p14="http://schemas.microsoft.com/office/powerpoint/2010/main" val="3544369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4D9522AE-AC4F-4B0C-9CB0-4BD3424A100B}"/>
              </a:ext>
            </a:extLst>
          </p:cNvPr>
          <p:cNvSpPr>
            <a:spLocks noGrp="1"/>
          </p:cNvSpPr>
          <p:nvPr>
            <p:ph type="body" sz="quarter" idx="13"/>
          </p:nvPr>
        </p:nvSpPr>
        <p:spPr>
          <a:xfrm>
            <a:off x="527051" y="1219321"/>
            <a:ext cx="8913934" cy="2954089"/>
          </a:xfrm>
        </p:spPr>
        <p:txBody>
          <a:bodyPr>
            <a:normAutofit fontScale="92500" lnSpcReduction="10000"/>
          </a:bodyPr>
          <a:lstStyle/>
          <a:p>
            <a:r>
              <a:rPr lang="en-US" sz="1600" dirty="0"/>
              <a:t>Designed with special needs of IoT in mind</a:t>
            </a:r>
          </a:p>
          <a:p>
            <a:pPr lvl="1"/>
            <a:r>
              <a:rPr lang="en-US" sz="1600" dirty="0">
                <a:latin typeface="+mn-lt"/>
              </a:rPr>
              <a:t>On-premise, managed PKI, hybrid operation</a:t>
            </a:r>
          </a:p>
          <a:p>
            <a:pPr lvl="1"/>
            <a:r>
              <a:rPr lang="en-US" sz="1600" dirty="0"/>
              <a:t>Decentralized microservice architecture:</a:t>
            </a:r>
          </a:p>
          <a:p>
            <a:pPr lvl="2"/>
            <a:r>
              <a:rPr lang="en-US" sz="1500" dirty="0"/>
              <a:t>Built-in High-Availability</a:t>
            </a:r>
          </a:p>
          <a:p>
            <a:pPr lvl="2"/>
            <a:r>
              <a:rPr lang="en-US" sz="1500" dirty="0"/>
              <a:t>Load-Balancing</a:t>
            </a:r>
          </a:p>
          <a:p>
            <a:pPr lvl="2"/>
            <a:r>
              <a:rPr lang="en-US" sz="1500" dirty="0"/>
              <a:t>Failover</a:t>
            </a:r>
          </a:p>
          <a:p>
            <a:pPr lvl="1"/>
            <a:r>
              <a:rPr lang="en-US" sz="1600" dirty="0"/>
              <a:t>Resource-efficient and high performance; designed for large amount of certificates</a:t>
            </a:r>
          </a:p>
          <a:p>
            <a:pPr lvl="1"/>
            <a:r>
              <a:rPr lang="en-US" sz="1600" dirty="0"/>
              <a:t>Able to manage complex PKI hierarchies</a:t>
            </a:r>
          </a:p>
          <a:p>
            <a:pPr lvl="1"/>
            <a:r>
              <a:rPr lang="en-US" sz="1600" dirty="0" err="1">
                <a:latin typeface="+mn-lt"/>
              </a:rPr>
              <a:t>Customisable</a:t>
            </a:r>
            <a:r>
              <a:rPr lang="en-US" sz="1600" dirty="0">
                <a:latin typeface="+mn-lt"/>
              </a:rPr>
              <a:t> workflows to handle different client provisioning/lifecycle needs</a:t>
            </a:r>
          </a:p>
          <a:p>
            <a:pPr lvl="1"/>
            <a:r>
              <a:rPr lang="en-US" sz="1600" dirty="0">
                <a:latin typeface="+mn-lt"/>
              </a:rPr>
              <a:t>Extensible by plug-in approach to accommodate special IoT needs</a:t>
            </a:r>
          </a:p>
          <a:p>
            <a:r>
              <a:rPr lang="en-US" sz="1600" dirty="0"/>
              <a:t>Flexible for “all partner” needs</a:t>
            </a:r>
            <a:endParaRPr lang="en-US" sz="1500" dirty="0"/>
          </a:p>
          <a:p>
            <a:endParaRPr lang="en-US" dirty="0"/>
          </a:p>
        </p:txBody>
      </p:sp>
      <p:sp>
        <p:nvSpPr>
          <p:cNvPr id="3" name="Title 2">
            <a:extLst>
              <a:ext uri="{FF2B5EF4-FFF2-40B4-BE49-F238E27FC236}">
                <a16:creationId xmlns="" xmlns:a16="http://schemas.microsoft.com/office/drawing/2014/main" id="{0A7F35C6-4BE6-40B9-A8BA-EFA3EE53E7B1}"/>
              </a:ext>
            </a:extLst>
          </p:cNvPr>
          <p:cNvSpPr>
            <a:spLocks noGrp="1"/>
          </p:cNvSpPr>
          <p:nvPr>
            <p:ph type="title"/>
          </p:nvPr>
        </p:nvSpPr>
        <p:spPr/>
        <p:txBody>
          <a:bodyPr/>
          <a:lstStyle/>
          <a:p>
            <a:r>
              <a:rPr lang="en-US" sz="1800" b="0" dirty="0"/>
              <a:t>PKI for IoT</a:t>
            </a:r>
          </a:p>
        </p:txBody>
      </p:sp>
      <p:sp>
        <p:nvSpPr>
          <p:cNvPr id="4" name="Slide Number Placeholder 3">
            <a:extLst>
              <a:ext uri="{FF2B5EF4-FFF2-40B4-BE49-F238E27FC236}">
                <a16:creationId xmlns="" xmlns:a16="http://schemas.microsoft.com/office/drawing/2014/main" id="{82654974-42FB-41D2-8DD9-5C9E787CCAE2}"/>
              </a:ext>
            </a:extLst>
          </p:cNvPr>
          <p:cNvSpPr>
            <a:spLocks noGrp="1"/>
          </p:cNvSpPr>
          <p:nvPr>
            <p:ph type="sldNum" sz="quarter" idx="4"/>
          </p:nvPr>
        </p:nvSpPr>
        <p:spPr>
          <a:xfrm>
            <a:off x="11594453" y="6502709"/>
            <a:ext cx="597553" cy="364224"/>
          </a:xfrm>
        </p:spPr>
        <p:txBody>
          <a:bodyPr/>
          <a:lstStyle/>
          <a:p>
            <a:fld id="{76B01178-3A51-4FBE-A41C-D89FC6BEBC7B}" type="slidenum">
              <a:rPr lang="en-US" smtClean="0">
                <a:solidFill>
                  <a:srgbClr val="000000">
                    <a:tint val="75000"/>
                  </a:srgbClr>
                </a:solidFill>
              </a:rPr>
              <a:pPr/>
              <a:t>8</a:t>
            </a:fld>
            <a:endParaRPr lang="en-US" dirty="0">
              <a:solidFill>
                <a:srgbClr val="000000">
                  <a:tint val="75000"/>
                </a:srgbClr>
              </a:solidFill>
            </a:endParaRPr>
          </a:p>
        </p:txBody>
      </p:sp>
      <p:pic>
        <p:nvPicPr>
          <p:cNvPr id="5" name="Grafik 4">
            <a:extLst>
              <a:ext uri="{FF2B5EF4-FFF2-40B4-BE49-F238E27FC236}">
                <a16:creationId xmlns="" xmlns:a16="http://schemas.microsoft.com/office/drawing/2014/main" id="{14672ECD-E286-497E-A363-822DD10690DE}"/>
              </a:ext>
            </a:extLst>
          </p:cNvPr>
          <p:cNvPicPr>
            <a:picLocks noChangeAspect="1"/>
          </p:cNvPicPr>
          <p:nvPr/>
        </p:nvPicPr>
        <p:blipFill>
          <a:blip r:embed="rId2"/>
          <a:stretch>
            <a:fillRect/>
          </a:stretch>
        </p:blipFill>
        <p:spPr>
          <a:xfrm>
            <a:off x="7920381" y="1219321"/>
            <a:ext cx="4006107" cy="2179201"/>
          </a:xfrm>
          <a:prstGeom prst="rect">
            <a:avLst/>
          </a:prstGeom>
        </p:spPr>
      </p:pic>
      <p:pic>
        <p:nvPicPr>
          <p:cNvPr id="6" name="Picture 5">
            <a:extLst>
              <a:ext uri="{FF2B5EF4-FFF2-40B4-BE49-F238E27FC236}">
                <a16:creationId xmlns="" xmlns:a16="http://schemas.microsoft.com/office/drawing/2014/main" id="{9D3DC16C-DA26-4CA3-A5D0-675430A955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82428" y="347042"/>
            <a:ext cx="1112025" cy="469398"/>
          </a:xfrm>
          <a:prstGeom prst="rect">
            <a:avLst/>
          </a:prstGeom>
        </p:spPr>
      </p:pic>
      <p:grpSp>
        <p:nvGrpSpPr>
          <p:cNvPr id="31" name="Group 30">
            <a:extLst>
              <a:ext uri="{FF2B5EF4-FFF2-40B4-BE49-F238E27FC236}">
                <a16:creationId xmlns="" xmlns:a16="http://schemas.microsoft.com/office/drawing/2014/main" id="{D4C8BCC1-C1C9-49AA-B35D-81ACFDAC44A8}"/>
              </a:ext>
            </a:extLst>
          </p:cNvPr>
          <p:cNvGrpSpPr/>
          <p:nvPr/>
        </p:nvGrpSpPr>
        <p:grpSpPr>
          <a:xfrm>
            <a:off x="5514382" y="4936817"/>
            <a:ext cx="1233607" cy="859438"/>
            <a:chOff x="46867" y="5089327"/>
            <a:chExt cx="1233607" cy="859438"/>
          </a:xfrm>
        </p:grpSpPr>
        <p:grpSp>
          <p:nvGrpSpPr>
            <p:cNvPr id="12" name="Group 11">
              <a:extLst>
                <a:ext uri="{FF2B5EF4-FFF2-40B4-BE49-F238E27FC236}">
                  <a16:creationId xmlns="" xmlns:a16="http://schemas.microsoft.com/office/drawing/2014/main" id="{2C0A6BB6-9E0F-44BA-AE60-D18F578DBB7A}"/>
                </a:ext>
              </a:extLst>
            </p:cNvPr>
            <p:cNvGrpSpPr/>
            <p:nvPr/>
          </p:nvGrpSpPr>
          <p:grpSpPr>
            <a:xfrm>
              <a:off x="398999" y="5419422"/>
              <a:ext cx="529343" cy="529343"/>
              <a:chOff x="2684848" y="3447136"/>
              <a:chExt cx="903749" cy="903749"/>
            </a:xfrm>
          </p:grpSpPr>
          <p:grpSp>
            <p:nvGrpSpPr>
              <p:cNvPr id="13" name="Group 12">
                <a:extLst>
                  <a:ext uri="{FF2B5EF4-FFF2-40B4-BE49-F238E27FC236}">
                    <a16:creationId xmlns="" xmlns:a16="http://schemas.microsoft.com/office/drawing/2014/main" id="{4DE6195B-22AF-4A01-898A-A0FC1C3D102C}"/>
                  </a:ext>
                </a:extLst>
              </p:cNvPr>
              <p:cNvGrpSpPr/>
              <p:nvPr/>
            </p:nvGrpSpPr>
            <p:grpSpPr>
              <a:xfrm>
                <a:off x="2684848" y="3447136"/>
                <a:ext cx="903749" cy="903749"/>
                <a:chOff x="3936159" y="1756132"/>
                <a:chExt cx="903749" cy="903749"/>
              </a:xfrm>
            </p:grpSpPr>
            <p:sp>
              <p:nvSpPr>
                <p:cNvPr id="15" name="Oval 14">
                  <a:extLst>
                    <a:ext uri="{FF2B5EF4-FFF2-40B4-BE49-F238E27FC236}">
                      <a16:creationId xmlns="" xmlns:a16="http://schemas.microsoft.com/office/drawing/2014/main" id="{F4C89D5A-116C-4978-941F-9FB19502454D}"/>
                    </a:ext>
                  </a:extLst>
                </p:cNvPr>
                <p:cNvSpPr/>
                <p:nvPr/>
              </p:nvSpPr>
              <p:spPr>
                <a:xfrm>
                  <a:off x="3936159" y="1756132"/>
                  <a:ext cx="903749" cy="903749"/>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 xmlns:a16="http://schemas.microsoft.com/office/drawing/2014/main" id="{81182438-2380-4ACD-957D-37EDB213D3E1}"/>
                    </a:ext>
                  </a:extLst>
                </p:cNvPr>
                <p:cNvSpPr/>
                <p:nvPr/>
              </p:nvSpPr>
              <p:spPr>
                <a:xfrm>
                  <a:off x="4012359" y="1832332"/>
                  <a:ext cx="751349" cy="751349"/>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4" name="Picture 13">
                <a:extLst>
                  <a:ext uri="{FF2B5EF4-FFF2-40B4-BE49-F238E27FC236}">
                    <a16:creationId xmlns="" xmlns:a16="http://schemas.microsoft.com/office/drawing/2014/main" id="{781F3312-BE48-4A36-BD11-E1679A4A43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9652" y="3751940"/>
                <a:ext cx="294140" cy="294140"/>
              </a:xfrm>
              <a:prstGeom prst="rect">
                <a:avLst/>
              </a:prstGeom>
            </p:spPr>
          </p:pic>
        </p:grpSp>
        <p:sp>
          <p:nvSpPr>
            <p:cNvPr id="17" name="TextBox 16">
              <a:extLst>
                <a:ext uri="{FF2B5EF4-FFF2-40B4-BE49-F238E27FC236}">
                  <a16:creationId xmlns="" xmlns:a16="http://schemas.microsoft.com/office/drawing/2014/main" id="{E98ABE08-552F-4C8C-ABC0-5B32A5BD66CD}"/>
                </a:ext>
              </a:extLst>
            </p:cNvPr>
            <p:cNvSpPr txBox="1"/>
            <p:nvPr/>
          </p:nvSpPr>
          <p:spPr>
            <a:xfrm>
              <a:off x="46867" y="5089327"/>
              <a:ext cx="1233607" cy="307777"/>
            </a:xfrm>
            <a:prstGeom prst="rect">
              <a:avLst/>
            </a:prstGeom>
            <a:noFill/>
          </p:spPr>
          <p:txBody>
            <a:bodyPr wrap="none" rtlCol="0">
              <a:spAutoFit/>
            </a:bodyPr>
            <a:lstStyle/>
            <a:p>
              <a:r>
                <a:rPr lang="en-US" sz="1400" b="1" dirty="0">
                  <a:solidFill>
                    <a:srgbClr val="ED1A20"/>
                  </a:solidFill>
                </a:rPr>
                <a:t>SECURE CHIPS</a:t>
              </a:r>
            </a:p>
          </p:txBody>
        </p:sp>
      </p:grpSp>
      <p:grpSp>
        <p:nvGrpSpPr>
          <p:cNvPr id="33" name="Group 32">
            <a:extLst>
              <a:ext uri="{FF2B5EF4-FFF2-40B4-BE49-F238E27FC236}">
                <a16:creationId xmlns="" xmlns:a16="http://schemas.microsoft.com/office/drawing/2014/main" id="{6D0571F4-84A3-4570-9D57-364BA36E1F6B}"/>
              </a:ext>
            </a:extLst>
          </p:cNvPr>
          <p:cNvGrpSpPr/>
          <p:nvPr/>
        </p:nvGrpSpPr>
        <p:grpSpPr>
          <a:xfrm>
            <a:off x="9119821" y="4938955"/>
            <a:ext cx="1394100" cy="859437"/>
            <a:chOff x="3318746" y="5089327"/>
            <a:chExt cx="1394100" cy="859437"/>
          </a:xfrm>
        </p:grpSpPr>
        <p:grpSp>
          <p:nvGrpSpPr>
            <p:cNvPr id="7" name="Group 6">
              <a:extLst>
                <a:ext uri="{FF2B5EF4-FFF2-40B4-BE49-F238E27FC236}">
                  <a16:creationId xmlns="" xmlns:a16="http://schemas.microsoft.com/office/drawing/2014/main" id="{ED1B5515-AED5-41D2-BEAE-E69C6AAB94C5}"/>
                </a:ext>
              </a:extLst>
            </p:cNvPr>
            <p:cNvGrpSpPr/>
            <p:nvPr/>
          </p:nvGrpSpPr>
          <p:grpSpPr>
            <a:xfrm>
              <a:off x="3751125" y="5419421"/>
              <a:ext cx="529343" cy="529343"/>
              <a:chOff x="6201591" y="3305126"/>
              <a:chExt cx="903749" cy="903749"/>
            </a:xfrm>
          </p:grpSpPr>
          <p:grpSp>
            <p:nvGrpSpPr>
              <p:cNvPr id="8" name="Group 7">
                <a:extLst>
                  <a:ext uri="{FF2B5EF4-FFF2-40B4-BE49-F238E27FC236}">
                    <a16:creationId xmlns="" xmlns:a16="http://schemas.microsoft.com/office/drawing/2014/main" id="{744AA55A-B75D-4B1E-838D-2BD964FE7CD8}"/>
                  </a:ext>
                </a:extLst>
              </p:cNvPr>
              <p:cNvGrpSpPr/>
              <p:nvPr/>
            </p:nvGrpSpPr>
            <p:grpSpPr>
              <a:xfrm>
                <a:off x="6201591" y="3305126"/>
                <a:ext cx="903749" cy="903749"/>
                <a:chOff x="3936159" y="1756132"/>
                <a:chExt cx="903749" cy="903749"/>
              </a:xfrm>
            </p:grpSpPr>
            <p:sp>
              <p:nvSpPr>
                <p:cNvPr id="10" name="Oval 9">
                  <a:extLst>
                    <a:ext uri="{FF2B5EF4-FFF2-40B4-BE49-F238E27FC236}">
                      <a16:creationId xmlns="" xmlns:a16="http://schemas.microsoft.com/office/drawing/2014/main" id="{A4043578-9C39-4AAA-A97B-831B16D879C7}"/>
                    </a:ext>
                  </a:extLst>
                </p:cNvPr>
                <p:cNvSpPr/>
                <p:nvPr/>
              </p:nvSpPr>
              <p:spPr>
                <a:xfrm>
                  <a:off x="3936159" y="1756132"/>
                  <a:ext cx="903749" cy="903749"/>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 xmlns:a16="http://schemas.microsoft.com/office/drawing/2014/main" id="{25932AED-ED64-4BA7-A97C-A43C9752D4BB}"/>
                    </a:ext>
                  </a:extLst>
                </p:cNvPr>
                <p:cNvSpPr/>
                <p:nvPr/>
              </p:nvSpPr>
              <p:spPr>
                <a:xfrm>
                  <a:off x="4012359" y="1832332"/>
                  <a:ext cx="751349" cy="751349"/>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8">
                <a:extLst>
                  <a:ext uri="{FF2B5EF4-FFF2-40B4-BE49-F238E27FC236}">
                    <a16:creationId xmlns="" xmlns:a16="http://schemas.microsoft.com/office/drawing/2014/main" id="{1ED1E993-B998-425D-8B8D-6CA7685FF58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9405" y="3592940"/>
                <a:ext cx="328121" cy="328121"/>
              </a:xfrm>
              <a:prstGeom prst="rect">
                <a:avLst/>
              </a:prstGeom>
            </p:spPr>
          </p:pic>
        </p:grpSp>
        <p:sp>
          <p:nvSpPr>
            <p:cNvPr id="18" name="TextBox 17">
              <a:extLst>
                <a:ext uri="{FF2B5EF4-FFF2-40B4-BE49-F238E27FC236}">
                  <a16:creationId xmlns="" xmlns:a16="http://schemas.microsoft.com/office/drawing/2014/main" id="{B5B3AF5C-9024-4ABE-8176-8FE0954A5768}"/>
                </a:ext>
              </a:extLst>
            </p:cNvPr>
            <p:cNvSpPr txBox="1"/>
            <p:nvPr/>
          </p:nvSpPr>
          <p:spPr>
            <a:xfrm>
              <a:off x="3318746" y="5089327"/>
              <a:ext cx="1394100" cy="307777"/>
            </a:xfrm>
            <a:prstGeom prst="rect">
              <a:avLst/>
            </a:prstGeom>
            <a:noFill/>
          </p:spPr>
          <p:txBody>
            <a:bodyPr wrap="none" rtlCol="0">
              <a:spAutoFit/>
            </a:bodyPr>
            <a:lstStyle/>
            <a:p>
              <a:r>
                <a:rPr lang="en-US" sz="1400" b="1" dirty="0">
                  <a:solidFill>
                    <a:srgbClr val="ED1A20"/>
                  </a:solidFill>
                </a:rPr>
                <a:t>TRUST SERVICES</a:t>
              </a:r>
            </a:p>
          </p:txBody>
        </p:sp>
      </p:grpSp>
      <p:grpSp>
        <p:nvGrpSpPr>
          <p:cNvPr id="32" name="Group 31">
            <a:extLst>
              <a:ext uri="{FF2B5EF4-FFF2-40B4-BE49-F238E27FC236}">
                <a16:creationId xmlns="" xmlns:a16="http://schemas.microsoft.com/office/drawing/2014/main" id="{946A85CB-30B7-4D66-869E-45A86B6EC16B}"/>
              </a:ext>
            </a:extLst>
          </p:cNvPr>
          <p:cNvGrpSpPr/>
          <p:nvPr/>
        </p:nvGrpSpPr>
        <p:grpSpPr>
          <a:xfrm>
            <a:off x="7160873" y="4938955"/>
            <a:ext cx="1546064" cy="857300"/>
            <a:chOff x="1563742" y="5091464"/>
            <a:chExt cx="1546064" cy="857300"/>
          </a:xfrm>
        </p:grpSpPr>
        <p:grpSp>
          <p:nvGrpSpPr>
            <p:cNvPr id="29" name="Group 28">
              <a:extLst>
                <a:ext uri="{FF2B5EF4-FFF2-40B4-BE49-F238E27FC236}">
                  <a16:creationId xmlns="" xmlns:a16="http://schemas.microsoft.com/office/drawing/2014/main" id="{B5D9B27B-6491-4389-AC0B-1033F262277F}"/>
                </a:ext>
              </a:extLst>
            </p:cNvPr>
            <p:cNvGrpSpPr/>
            <p:nvPr/>
          </p:nvGrpSpPr>
          <p:grpSpPr>
            <a:xfrm>
              <a:off x="1996121" y="5419421"/>
              <a:ext cx="529343" cy="529343"/>
              <a:chOff x="1996121" y="5419421"/>
              <a:chExt cx="529343" cy="529343"/>
            </a:xfrm>
          </p:grpSpPr>
          <p:grpSp>
            <p:nvGrpSpPr>
              <p:cNvPr id="24" name="Group 23">
                <a:extLst>
                  <a:ext uri="{FF2B5EF4-FFF2-40B4-BE49-F238E27FC236}">
                    <a16:creationId xmlns="" xmlns:a16="http://schemas.microsoft.com/office/drawing/2014/main" id="{74822535-7892-4E69-91C6-7886BBB7732A}"/>
                  </a:ext>
                </a:extLst>
              </p:cNvPr>
              <p:cNvGrpSpPr/>
              <p:nvPr/>
            </p:nvGrpSpPr>
            <p:grpSpPr>
              <a:xfrm>
                <a:off x="1996121" y="5419421"/>
                <a:ext cx="529343" cy="529343"/>
                <a:chOff x="3936159" y="1756132"/>
                <a:chExt cx="903749" cy="903749"/>
              </a:xfrm>
            </p:grpSpPr>
            <p:sp>
              <p:nvSpPr>
                <p:cNvPr id="26" name="Oval 25">
                  <a:extLst>
                    <a:ext uri="{FF2B5EF4-FFF2-40B4-BE49-F238E27FC236}">
                      <a16:creationId xmlns="" xmlns:a16="http://schemas.microsoft.com/office/drawing/2014/main" id="{D402AA7B-3237-48B7-A4CA-A77F0E1FDE3C}"/>
                    </a:ext>
                  </a:extLst>
                </p:cNvPr>
                <p:cNvSpPr/>
                <p:nvPr/>
              </p:nvSpPr>
              <p:spPr>
                <a:xfrm>
                  <a:off x="3936159" y="1756132"/>
                  <a:ext cx="903749" cy="903749"/>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 xmlns:a16="http://schemas.microsoft.com/office/drawing/2014/main" id="{8469887D-83F9-443D-BF4F-8FFEEEC7082B}"/>
                    </a:ext>
                  </a:extLst>
                </p:cNvPr>
                <p:cNvSpPr/>
                <p:nvPr/>
              </p:nvSpPr>
              <p:spPr>
                <a:xfrm>
                  <a:off x="4012359" y="1832332"/>
                  <a:ext cx="751349" cy="751349"/>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8" name="Picture 27">
                <a:extLst>
                  <a:ext uri="{FF2B5EF4-FFF2-40B4-BE49-F238E27FC236}">
                    <a16:creationId xmlns="" xmlns:a16="http://schemas.microsoft.com/office/drawing/2014/main" id="{06C4E66D-C4AF-45EA-9CE8-58468674A1C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36666" y="5559966"/>
                <a:ext cx="248253" cy="248253"/>
              </a:xfrm>
              <a:prstGeom prst="rect">
                <a:avLst/>
              </a:prstGeom>
            </p:spPr>
          </p:pic>
        </p:grpSp>
        <p:sp>
          <p:nvSpPr>
            <p:cNvPr id="30" name="TextBox 29">
              <a:extLst>
                <a:ext uri="{FF2B5EF4-FFF2-40B4-BE49-F238E27FC236}">
                  <a16:creationId xmlns="" xmlns:a16="http://schemas.microsoft.com/office/drawing/2014/main" id="{D318704E-A707-4BCB-943A-18F2D7870E5F}"/>
                </a:ext>
              </a:extLst>
            </p:cNvPr>
            <p:cNvSpPr txBox="1"/>
            <p:nvPr/>
          </p:nvSpPr>
          <p:spPr>
            <a:xfrm>
              <a:off x="1563742" y="5091464"/>
              <a:ext cx="1546064" cy="307777"/>
            </a:xfrm>
            <a:prstGeom prst="rect">
              <a:avLst/>
            </a:prstGeom>
            <a:noFill/>
          </p:spPr>
          <p:txBody>
            <a:bodyPr wrap="none" rtlCol="0">
              <a:spAutoFit/>
            </a:bodyPr>
            <a:lstStyle/>
            <a:p>
              <a:r>
                <a:rPr lang="en-US" sz="1400" b="1" dirty="0">
                  <a:solidFill>
                    <a:srgbClr val="ED1A20"/>
                  </a:solidFill>
                </a:rPr>
                <a:t>SECURITY BROKER</a:t>
              </a:r>
            </a:p>
          </p:txBody>
        </p:sp>
      </p:grpSp>
      <p:sp>
        <p:nvSpPr>
          <p:cNvPr id="34" name="Rectangle 33">
            <a:extLst>
              <a:ext uri="{FF2B5EF4-FFF2-40B4-BE49-F238E27FC236}">
                <a16:creationId xmlns="" xmlns:a16="http://schemas.microsoft.com/office/drawing/2014/main" id="{71DD1A04-D5A3-4A87-A7D5-D630D2293AF2}"/>
              </a:ext>
            </a:extLst>
          </p:cNvPr>
          <p:cNvSpPr/>
          <p:nvPr/>
        </p:nvSpPr>
        <p:spPr>
          <a:xfrm>
            <a:off x="1541059" y="4936817"/>
            <a:ext cx="4779629" cy="1077218"/>
          </a:xfrm>
          <a:prstGeom prst="rect">
            <a:avLst/>
          </a:prstGeom>
        </p:spPr>
        <p:txBody>
          <a:bodyPr wrap="square">
            <a:spAutoFit/>
          </a:bodyPr>
          <a:lstStyle/>
          <a:p>
            <a:r>
              <a:rPr lang="en-US" sz="1600" dirty="0" err="1"/>
              <a:t>WISeKey</a:t>
            </a:r>
            <a:r>
              <a:rPr lang="en-US" sz="1600" dirty="0"/>
              <a:t> Semiconductor and </a:t>
            </a:r>
            <a:r>
              <a:rPr lang="en-US" sz="1600" dirty="0" err="1"/>
              <a:t>VaultIC</a:t>
            </a:r>
            <a:endParaRPr lang="en-US" sz="1600" dirty="0"/>
          </a:p>
          <a:p>
            <a:pPr lvl="1"/>
            <a:r>
              <a:rPr lang="en-US" sz="1600" dirty="0"/>
              <a:t>Security Broker/Gateway</a:t>
            </a:r>
          </a:p>
          <a:p>
            <a:pPr lvl="1"/>
            <a:r>
              <a:rPr lang="en-US" sz="1600" dirty="0"/>
              <a:t>End-to-End protection</a:t>
            </a:r>
          </a:p>
          <a:p>
            <a:pPr lvl="1"/>
            <a:r>
              <a:rPr lang="en-US" sz="1600" dirty="0"/>
              <a:t>Lifecycle management</a:t>
            </a:r>
          </a:p>
        </p:txBody>
      </p:sp>
      <p:cxnSp>
        <p:nvCxnSpPr>
          <p:cNvPr id="37" name="Straight Connector 36">
            <a:extLst>
              <a:ext uri="{FF2B5EF4-FFF2-40B4-BE49-F238E27FC236}">
                <a16:creationId xmlns="" xmlns:a16="http://schemas.microsoft.com/office/drawing/2014/main" id="{BBF57781-28A0-4A28-AC09-C8670435E58A}"/>
              </a:ext>
            </a:extLst>
          </p:cNvPr>
          <p:cNvCxnSpPr/>
          <p:nvPr/>
        </p:nvCxnSpPr>
        <p:spPr>
          <a:xfrm>
            <a:off x="527051" y="4525103"/>
            <a:ext cx="11316888" cy="0"/>
          </a:xfrm>
          <a:prstGeom prst="line">
            <a:avLst/>
          </a:prstGeom>
          <a:ln>
            <a:solidFill>
              <a:srgbClr val="ED1A20"/>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 xmlns:a16="http://schemas.microsoft.com/office/drawing/2014/main" id="{11951805-520A-4982-8B42-790D750B625D}"/>
              </a:ext>
            </a:extLst>
          </p:cNvPr>
          <p:cNvSpPr txBox="1"/>
          <p:nvPr/>
        </p:nvSpPr>
        <p:spPr>
          <a:xfrm>
            <a:off x="6746457" y="5273035"/>
            <a:ext cx="364202" cy="523220"/>
          </a:xfrm>
          <a:prstGeom prst="rect">
            <a:avLst/>
          </a:prstGeom>
          <a:noFill/>
        </p:spPr>
        <p:txBody>
          <a:bodyPr wrap="none" rtlCol="0">
            <a:spAutoFit/>
          </a:bodyPr>
          <a:lstStyle/>
          <a:p>
            <a:r>
              <a:rPr lang="en-US" sz="2800" b="1" dirty="0">
                <a:solidFill>
                  <a:srgbClr val="ED1A20"/>
                </a:solidFill>
              </a:rPr>
              <a:t>+</a:t>
            </a:r>
          </a:p>
        </p:txBody>
      </p:sp>
      <p:sp>
        <p:nvSpPr>
          <p:cNvPr id="39" name="TextBox 38">
            <a:extLst>
              <a:ext uri="{FF2B5EF4-FFF2-40B4-BE49-F238E27FC236}">
                <a16:creationId xmlns="" xmlns:a16="http://schemas.microsoft.com/office/drawing/2014/main" id="{1F1911BE-03A2-4F45-B121-D25B853A5AD5}"/>
              </a:ext>
            </a:extLst>
          </p:cNvPr>
          <p:cNvSpPr txBox="1"/>
          <p:nvPr/>
        </p:nvSpPr>
        <p:spPr>
          <a:xfrm>
            <a:off x="8706937" y="5273035"/>
            <a:ext cx="364202" cy="523220"/>
          </a:xfrm>
          <a:prstGeom prst="rect">
            <a:avLst/>
          </a:prstGeom>
          <a:noFill/>
        </p:spPr>
        <p:txBody>
          <a:bodyPr wrap="none" rtlCol="0">
            <a:spAutoFit/>
          </a:bodyPr>
          <a:lstStyle/>
          <a:p>
            <a:r>
              <a:rPr lang="en-US" sz="2800" b="1" dirty="0">
                <a:solidFill>
                  <a:srgbClr val="ED1A20"/>
                </a:solidFill>
              </a:rPr>
              <a:t>+</a:t>
            </a:r>
          </a:p>
        </p:txBody>
      </p:sp>
      <p:sp>
        <p:nvSpPr>
          <p:cNvPr id="40" name="Rectangle 39">
            <a:extLst>
              <a:ext uri="{FF2B5EF4-FFF2-40B4-BE49-F238E27FC236}">
                <a16:creationId xmlns="" xmlns:a16="http://schemas.microsoft.com/office/drawing/2014/main" id="{D44DC583-7432-4590-93EB-54CAACF2E239}"/>
              </a:ext>
            </a:extLst>
          </p:cNvPr>
          <p:cNvSpPr/>
          <p:nvPr/>
        </p:nvSpPr>
        <p:spPr>
          <a:xfrm>
            <a:off x="1519600" y="4544729"/>
            <a:ext cx="1859996" cy="369332"/>
          </a:xfrm>
          <a:prstGeom prst="rect">
            <a:avLst/>
          </a:prstGeom>
        </p:spPr>
        <p:txBody>
          <a:bodyPr wrap="none">
            <a:spAutoFit/>
          </a:bodyPr>
          <a:lstStyle/>
          <a:p>
            <a:r>
              <a:rPr lang="en-US" b="1" dirty="0">
                <a:solidFill>
                  <a:srgbClr val="ED1A20"/>
                </a:solidFill>
              </a:rPr>
              <a:t>SECIAL LEVERAGE</a:t>
            </a:r>
          </a:p>
        </p:txBody>
      </p:sp>
    </p:spTree>
    <p:extLst>
      <p:ext uri="{BB962C8B-B14F-4D97-AF65-F5344CB8AC3E}">
        <p14:creationId xmlns:p14="http://schemas.microsoft.com/office/powerpoint/2010/main" val="2472502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Oval 110">
            <a:extLst>
              <a:ext uri="{FF2B5EF4-FFF2-40B4-BE49-F238E27FC236}">
                <a16:creationId xmlns="" xmlns:a16="http://schemas.microsoft.com/office/drawing/2014/main" id="{66B12A52-72C6-4E71-904E-BD39CD563BBE}"/>
              </a:ext>
            </a:extLst>
          </p:cNvPr>
          <p:cNvSpPr/>
          <p:nvPr/>
        </p:nvSpPr>
        <p:spPr>
          <a:xfrm>
            <a:off x="3695156" y="3978688"/>
            <a:ext cx="303663" cy="30366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12" name="Group 111">
            <a:extLst>
              <a:ext uri="{FF2B5EF4-FFF2-40B4-BE49-F238E27FC236}">
                <a16:creationId xmlns="" xmlns:a16="http://schemas.microsoft.com/office/drawing/2014/main" id="{416CCB54-D056-4EE7-9F40-F64D8ACDC4E3}"/>
              </a:ext>
            </a:extLst>
          </p:cNvPr>
          <p:cNvGrpSpPr/>
          <p:nvPr/>
        </p:nvGrpSpPr>
        <p:grpSpPr>
          <a:xfrm>
            <a:off x="3721012" y="3994000"/>
            <a:ext cx="211007" cy="245743"/>
            <a:chOff x="1315002" y="3677208"/>
            <a:chExt cx="322747" cy="375877"/>
          </a:xfrm>
        </p:grpSpPr>
        <p:pic>
          <p:nvPicPr>
            <p:cNvPr id="113" name="Picture 112">
              <a:extLst>
                <a:ext uri="{FF2B5EF4-FFF2-40B4-BE49-F238E27FC236}">
                  <a16:creationId xmlns="" xmlns:a16="http://schemas.microsoft.com/office/drawing/2014/main" id="{8688D9E7-C859-40C2-8CED-0719C2AABA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5002" y="3677208"/>
              <a:ext cx="322747" cy="322747"/>
            </a:xfrm>
            <a:prstGeom prst="rect">
              <a:avLst/>
            </a:prstGeom>
            <a:noFill/>
          </p:spPr>
        </p:pic>
        <p:pic>
          <p:nvPicPr>
            <p:cNvPr id="114" name="Picture 113">
              <a:extLst>
                <a:ext uri="{FF2B5EF4-FFF2-40B4-BE49-F238E27FC236}">
                  <a16:creationId xmlns="" xmlns:a16="http://schemas.microsoft.com/office/drawing/2014/main" id="{DBE624B3-B5D9-4ADE-93B0-A13F310864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7996" y="3881411"/>
              <a:ext cx="171674" cy="171674"/>
            </a:xfrm>
            <a:prstGeom prst="rect">
              <a:avLst/>
            </a:prstGeom>
          </p:spPr>
        </p:pic>
      </p:grpSp>
      <p:sp>
        <p:nvSpPr>
          <p:cNvPr id="48" name="Oval 47">
            <a:extLst>
              <a:ext uri="{FF2B5EF4-FFF2-40B4-BE49-F238E27FC236}">
                <a16:creationId xmlns="" xmlns:a16="http://schemas.microsoft.com/office/drawing/2014/main" id="{FB9847E3-74D6-49FC-84A8-C6196729EC87}"/>
              </a:ext>
            </a:extLst>
          </p:cNvPr>
          <p:cNvSpPr/>
          <p:nvPr/>
        </p:nvSpPr>
        <p:spPr>
          <a:xfrm>
            <a:off x="2352816" y="3978688"/>
            <a:ext cx="303663" cy="30366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95" name="Group 94">
            <a:extLst>
              <a:ext uri="{FF2B5EF4-FFF2-40B4-BE49-F238E27FC236}">
                <a16:creationId xmlns="" xmlns:a16="http://schemas.microsoft.com/office/drawing/2014/main" id="{3006A36B-73FA-4A0F-90A0-DD568FBE130D}"/>
              </a:ext>
            </a:extLst>
          </p:cNvPr>
          <p:cNvGrpSpPr/>
          <p:nvPr/>
        </p:nvGrpSpPr>
        <p:grpSpPr>
          <a:xfrm>
            <a:off x="2378672" y="3994000"/>
            <a:ext cx="211007" cy="245743"/>
            <a:chOff x="1315002" y="3677208"/>
            <a:chExt cx="322747" cy="375877"/>
          </a:xfrm>
        </p:grpSpPr>
        <p:pic>
          <p:nvPicPr>
            <p:cNvPr id="97" name="Picture 96">
              <a:extLst>
                <a:ext uri="{FF2B5EF4-FFF2-40B4-BE49-F238E27FC236}">
                  <a16:creationId xmlns="" xmlns:a16="http://schemas.microsoft.com/office/drawing/2014/main" id="{9A24F697-E8BA-4687-8C18-DCD0D60376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7996" y="3881411"/>
              <a:ext cx="171674" cy="171674"/>
            </a:xfrm>
            <a:prstGeom prst="rect">
              <a:avLst/>
            </a:prstGeom>
          </p:spPr>
        </p:pic>
        <p:pic>
          <p:nvPicPr>
            <p:cNvPr id="96" name="Picture 95">
              <a:extLst>
                <a:ext uri="{FF2B5EF4-FFF2-40B4-BE49-F238E27FC236}">
                  <a16:creationId xmlns="" xmlns:a16="http://schemas.microsoft.com/office/drawing/2014/main" id="{B2DA48F5-9DD3-46E1-AC59-712A7DA4A9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5002" y="3677208"/>
              <a:ext cx="322747" cy="322747"/>
            </a:xfrm>
            <a:prstGeom prst="rect">
              <a:avLst/>
            </a:prstGeom>
            <a:noFill/>
          </p:spPr>
        </p:pic>
      </p:grpSp>
      <p:sp>
        <p:nvSpPr>
          <p:cNvPr id="106" name="Oval 105">
            <a:extLst>
              <a:ext uri="{FF2B5EF4-FFF2-40B4-BE49-F238E27FC236}">
                <a16:creationId xmlns="" xmlns:a16="http://schemas.microsoft.com/office/drawing/2014/main" id="{DA1D76D0-BD99-477E-A7C0-A3AEE7DCD999}"/>
              </a:ext>
            </a:extLst>
          </p:cNvPr>
          <p:cNvSpPr/>
          <p:nvPr/>
        </p:nvSpPr>
        <p:spPr>
          <a:xfrm>
            <a:off x="5034986" y="3978688"/>
            <a:ext cx="303663" cy="30366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07" name="Group 106">
            <a:extLst>
              <a:ext uri="{FF2B5EF4-FFF2-40B4-BE49-F238E27FC236}">
                <a16:creationId xmlns="" xmlns:a16="http://schemas.microsoft.com/office/drawing/2014/main" id="{DB07C678-C00E-4E49-8951-0394B5208505}"/>
              </a:ext>
            </a:extLst>
          </p:cNvPr>
          <p:cNvGrpSpPr/>
          <p:nvPr/>
        </p:nvGrpSpPr>
        <p:grpSpPr>
          <a:xfrm>
            <a:off x="5060842" y="3994000"/>
            <a:ext cx="211007" cy="245743"/>
            <a:chOff x="1315002" y="3677208"/>
            <a:chExt cx="322747" cy="375877"/>
          </a:xfrm>
        </p:grpSpPr>
        <p:pic>
          <p:nvPicPr>
            <p:cNvPr id="108" name="Picture 107">
              <a:extLst>
                <a:ext uri="{FF2B5EF4-FFF2-40B4-BE49-F238E27FC236}">
                  <a16:creationId xmlns="" xmlns:a16="http://schemas.microsoft.com/office/drawing/2014/main" id="{5C3E7E7A-632B-4229-B425-BA53E905D9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5002" y="3677208"/>
              <a:ext cx="322747" cy="322747"/>
            </a:xfrm>
            <a:prstGeom prst="rect">
              <a:avLst/>
            </a:prstGeom>
            <a:noFill/>
          </p:spPr>
        </p:pic>
        <p:pic>
          <p:nvPicPr>
            <p:cNvPr id="109" name="Picture 108">
              <a:extLst>
                <a:ext uri="{FF2B5EF4-FFF2-40B4-BE49-F238E27FC236}">
                  <a16:creationId xmlns="" xmlns:a16="http://schemas.microsoft.com/office/drawing/2014/main" id="{EA81546F-D0C6-46A2-9A62-DE004043E0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7996" y="3881411"/>
              <a:ext cx="171674" cy="171674"/>
            </a:xfrm>
            <a:prstGeom prst="rect">
              <a:avLst/>
            </a:prstGeom>
          </p:spPr>
        </p:pic>
      </p:grpSp>
      <p:sp>
        <p:nvSpPr>
          <p:cNvPr id="101" name="Oval 100">
            <a:extLst>
              <a:ext uri="{FF2B5EF4-FFF2-40B4-BE49-F238E27FC236}">
                <a16:creationId xmlns="" xmlns:a16="http://schemas.microsoft.com/office/drawing/2014/main" id="{D5E21453-68ED-4985-86F1-C589744C1B6A}"/>
              </a:ext>
            </a:extLst>
          </p:cNvPr>
          <p:cNvSpPr/>
          <p:nvPr/>
        </p:nvSpPr>
        <p:spPr>
          <a:xfrm>
            <a:off x="6383098" y="3978688"/>
            <a:ext cx="303663" cy="30366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02" name="Group 101">
            <a:extLst>
              <a:ext uri="{FF2B5EF4-FFF2-40B4-BE49-F238E27FC236}">
                <a16:creationId xmlns="" xmlns:a16="http://schemas.microsoft.com/office/drawing/2014/main" id="{DCFF1E3A-90EA-454C-9784-B8313937CFC5}"/>
              </a:ext>
            </a:extLst>
          </p:cNvPr>
          <p:cNvGrpSpPr/>
          <p:nvPr/>
        </p:nvGrpSpPr>
        <p:grpSpPr>
          <a:xfrm>
            <a:off x="6408954" y="3994000"/>
            <a:ext cx="211007" cy="245743"/>
            <a:chOff x="1315002" y="3677208"/>
            <a:chExt cx="322747" cy="375877"/>
          </a:xfrm>
        </p:grpSpPr>
        <p:pic>
          <p:nvPicPr>
            <p:cNvPr id="103" name="Picture 102">
              <a:extLst>
                <a:ext uri="{FF2B5EF4-FFF2-40B4-BE49-F238E27FC236}">
                  <a16:creationId xmlns="" xmlns:a16="http://schemas.microsoft.com/office/drawing/2014/main" id="{10B6C978-1DB4-4942-A16F-5F31AA08A6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5002" y="3677208"/>
              <a:ext cx="322747" cy="322747"/>
            </a:xfrm>
            <a:prstGeom prst="rect">
              <a:avLst/>
            </a:prstGeom>
            <a:noFill/>
          </p:spPr>
        </p:pic>
        <p:pic>
          <p:nvPicPr>
            <p:cNvPr id="104" name="Picture 103">
              <a:extLst>
                <a:ext uri="{FF2B5EF4-FFF2-40B4-BE49-F238E27FC236}">
                  <a16:creationId xmlns="" xmlns:a16="http://schemas.microsoft.com/office/drawing/2014/main" id="{EF64D848-5C41-46E7-A849-26A72E5423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7996" y="3881411"/>
              <a:ext cx="171674" cy="171674"/>
            </a:xfrm>
            <a:prstGeom prst="rect">
              <a:avLst/>
            </a:prstGeom>
          </p:spPr>
        </p:pic>
      </p:grpSp>
      <p:grpSp>
        <p:nvGrpSpPr>
          <p:cNvPr id="338" name="Group 337">
            <a:extLst>
              <a:ext uri="{FF2B5EF4-FFF2-40B4-BE49-F238E27FC236}">
                <a16:creationId xmlns="" xmlns:a16="http://schemas.microsoft.com/office/drawing/2014/main" id="{1BF9CFF2-739F-48F6-BFBD-6157896E39E7}"/>
              </a:ext>
            </a:extLst>
          </p:cNvPr>
          <p:cNvGrpSpPr/>
          <p:nvPr/>
        </p:nvGrpSpPr>
        <p:grpSpPr>
          <a:xfrm>
            <a:off x="1331898" y="4259135"/>
            <a:ext cx="1002388" cy="1889117"/>
            <a:chOff x="458596" y="4419460"/>
            <a:chExt cx="1002388" cy="1889117"/>
          </a:xfrm>
        </p:grpSpPr>
        <p:pic>
          <p:nvPicPr>
            <p:cNvPr id="5" name="Picture 20" descr="Image result for qualcomm logo">
              <a:extLst>
                <a:ext uri="{FF2B5EF4-FFF2-40B4-BE49-F238E27FC236}">
                  <a16:creationId xmlns="" xmlns:a16="http://schemas.microsoft.com/office/drawing/2014/main" id="{F52CE505-7993-498B-9AAA-C248FA3042D5}"/>
                </a:ext>
              </a:extLst>
            </p:cNvPr>
            <p:cNvPicPr>
              <a:picLocks noChangeAspect="1" noChangeArrowheads="1"/>
            </p:cNvPicPr>
            <p:nvPr/>
          </p:nvPicPr>
          <p:blipFill>
            <a:blip r:embed="rId4"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581335" y="5072755"/>
              <a:ext cx="756910" cy="3784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nxp logo transparent">
              <a:extLst>
                <a:ext uri="{FF2B5EF4-FFF2-40B4-BE49-F238E27FC236}">
                  <a16:creationId xmlns="" xmlns:a16="http://schemas.microsoft.com/office/drawing/2014/main" id="{E78803A8-86DA-4CE7-981C-CB220BDDB90D}"/>
                </a:ext>
              </a:extLst>
            </p:cNvPr>
            <p:cNvPicPr>
              <a:picLocks noChangeAspect="1" noChangeArrowheads="1"/>
            </p:cNvPicPr>
            <p:nvPr/>
          </p:nvPicPr>
          <p:blipFill>
            <a:blip r:embed="rId5"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11569" y="5519976"/>
              <a:ext cx="496443" cy="1975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Image result for microchip logo transparent">
              <a:extLst>
                <a:ext uri="{FF2B5EF4-FFF2-40B4-BE49-F238E27FC236}">
                  <a16:creationId xmlns="" xmlns:a16="http://schemas.microsoft.com/office/drawing/2014/main" id="{9A42E0B7-F39D-4B87-9C58-518D9756C3CC}"/>
                </a:ext>
              </a:extLst>
            </p:cNvPr>
            <p:cNvPicPr>
              <a:picLocks noChangeAspect="1" noChangeArrowheads="1"/>
            </p:cNvPicPr>
            <p:nvPr/>
          </p:nvPicPr>
          <p:blipFill>
            <a:blip r:embed="rId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15659" y="5870239"/>
              <a:ext cx="488263" cy="307114"/>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Group 39">
              <a:extLst>
                <a:ext uri="{FF2B5EF4-FFF2-40B4-BE49-F238E27FC236}">
                  <a16:creationId xmlns="" xmlns:a16="http://schemas.microsoft.com/office/drawing/2014/main" id="{F077865A-F43C-4AB0-9337-B3727E583734}"/>
                </a:ext>
              </a:extLst>
            </p:cNvPr>
            <p:cNvGrpSpPr/>
            <p:nvPr/>
          </p:nvGrpSpPr>
          <p:grpSpPr>
            <a:xfrm>
              <a:off x="458596" y="4419460"/>
              <a:ext cx="1002388" cy="1889117"/>
              <a:chOff x="991064" y="4184892"/>
              <a:chExt cx="1002388" cy="1889117"/>
            </a:xfrm>
          </p:grpSpPr>
          <p:sp>
            <p:nvSpPr>
              <p:cNvPr id="116" name="Rectangle 115">
                <a:extLst>
                  <a:ext uri="{FF2B5EF4-FFF2-40B4-BE49-F238E27FC236}">
                    <a16:creationId xmlns="" xmlns:a16="http://schemas.microsoft.com/office/drawing/2014/main" id="{0FD0503E-ABA1-4E51-9FE2-68FD15C8B7A9}"/>
                  </a:ext>
                </a:extLst>
              </p:cNvPr>
              <p:cNvSpPr/>
              <p:nvPr/>
            </p:nvSpPr>
            <p:spPr>
              <a:xfrm>
                <a:off x="991656" y="4190155"/>
                <a:ext cx="1001205" cy="500100"/>
              </a:xfrm>
              <a:prstGeom prst="rect">
                <a:avLst/>
              </a:prstGeom>
              <a:solidFill>
                <a:schemeClr val="accent5"/>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solidFill>
                    <a:latin typeface="Calibri" panose="020F0502020204030204" pitchFamily="34" charset="0"/>
                    <a:cs typeface="Calibri" panose="020F0502020204030204" pitchFamily="34" charset="0"/>
                  </a:rPr>
                  <a:t>HARDWARE</a:t>
                </a:r>
              </a:p>
              <a:p>
                <a:pPr algn="ctr"/>
                <a:r>
                  <a:rPr lang="en-US" sz="800" dirty="0">
                    <a:solidFill>
                      <a:schemeClr val="bg1"/>
                    </a:solidFill>
                    <a:latin typeface="Calibri" panose="020F0502020204030204" pitchFamily="34" charset="0"/>
                    <a:cs typeface="Calibri" panose="020F0502020204030204" pitchFamily="34" charset="0"/>
                  </a:rPr>
                  <a:t>MICROCHIPS</a:t>
                </a:r>
              </a:p>
            </p:txBody>
          </p:sp>
          <p:sp>
            <p:nvSpPr>
              <p:cNvPr id="117" name="Isosceles Triangle 116">
                <a:extLst>
                  <a:ext uri="{FF2B5EF4-FFF2-40B4-BE49-F238E27FC236}">
                    <a16:creationId xmlns="" xmlns:a16="http://schemas.microsoft.com/office/drawing/2014/main" id="{1461853B-2C86-4B9E-BBB3-D6A17F72A47D}"/>
                  </a:ext>
                </a:extLst>
              </p:cNvPr>
              <p:cNvSpPr/>
              <p:nvPr/>
            </p:nvSpPr>
            <p:spPr>
              <a:xfrm rot="10800000">
                <a:off x="1399945" y="4670397"/>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18" name="Rectangle: Single Corner Snipped 117">
                <a:extLst>
                  <a:ext uri="{FF2B5EF4-FFF2-40B4-BE49-F238E27FC236}">
                    <a16:creationId xmlns="" xmlns:a16="http://schemas.microsoft.com/office/drawing/2014/main" id="{C62C41FC-606F-4581-A74E-DAEDCDCCE8FA}"/>
                  </a:ext>
                </a:extLst>
              </p:cNvPr>
              <p:cNvSpPr/>
              <p:nvPr/>
            </p:nvSpPr>
            <p:spPr>
              <a:xfrm flipV="1">
                <a:off x="991064" y="4184892"/>
                <a:ext cx="1002388" cy="1889117"/>
              </a:xfrm>
              <a:prstGeom prst="snip1Rect">
                <a:avLst>
                  <a:gd name="adj" fmla="val 11744"/>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46" name="Oval 145">
            <a:extLst>
              <a:ext uri="{FF2B5EF4-FFF2-40B4-BE49-F238E27FC236}">
                <a16:creationId xmlns="" xmlns:a16="http://schemas.microsoft.com/office/drawing/2014/main" id="{26CC65CA-DB31-4A62-A984-AED3A272806A}"/>
              </a:ext>
            </a:extLst>
          </p:cNvPr>
          <p:cNvSpPr/>
          <p:nvPr/>
        </p:nvSpPr>
        <p:spPr>
          <a:xfrm>
            <a:off x="1706707" y="4065524"/>
            <a:ext cx="230724" cy="230724"/>
          </a:xfrm>
          <a:prstGeom prst="ellipse">
            <a:avLst/>
          </a:prstGeom>
          <a:solidFill>
            <a:srgbClr val="FD8A4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cxnSp>
        <p:nvCxnSpPr>
          <p:cNvPr id="89" name="Straight Connector 88">
            <a:extLst>
              <a:ext uri="{FF2B5EF4-FFF2-40B4-BE49-F238E27FC236}">
                <a16:creationId xmlns="" xmlns:a16="http://schemas.microsoft.com/office/drawing/2014/main" id="{4E3BACA5-6712-4DFF-ACA8-138095B20E66}"/>
              </a:ext>
            </a:extLst>
          </p:cNvPr>
          <p:cNvCxnSpPr>
            <a:cxnSpLocks/>
          </p:cNvCxnSpPr>
          <p:nvPr/>
        </p:nvCxnSpPr>
        <p:spPr>
          <a:xfrm>
            <a:off x="1822075" y="3655649"/>
            <a:ext cx="1" cy="365760"/>
          </a:xfrm>
          <a:prstGeom prst="line">
            <a:avLst/>
          </a:prstGeom>
          <a:ln w="6350">
            <a:solidFill>
              <a:schemeClr val="accent5"/>
            </a:solidFill>
            <a:prstDash val="dash"/>
            <a:headEnd type="none" w="med" len="med"/>
            <a:tailEnd type="triangle" w="sm" len="sm"/>
          </a:ln>
        </p:spPr>
        <p:style>
          <a:lnRef idx="1">
            <a:schemeClr val="accent1"/>
          </a:lnRef>
          <a:fillRef idx="0">
            <a:schemeClr val="accent1"/>
          </a:fillRef>
          <a:effectRef idx="0">
            <a:schemeClr val="accent1"/>
          </a:effectRef>
          <a:fontRef idx="minor">
            <a:schemeClr val="tx1"/>
          </a:fontRef>
        </p:style>
      </p:cxnSp>
      <p:sp>
        <p:nvSpPr>
          <p:cNvPr id="305" name="Title 2">
            <a:extLst>
              <a:ext uri="{FF2B5EF4-FFF2-40B4-BE49-F238E27FC236}">
                <a16:creationId xmlns="" xmlns:a16="http://schemas.microsoft.com/office/drawing/2014/main" id="{307DB5F5-F934-447E-83C0-0A0D86394C7E}"/>
              </a:ext>
            </a:extLst>
          </p:cNvPr>
          <p:cNvSpPr>
            <a:spLocks noGrp="1"/>
          </p:cNvSpPr>
          <p:nvPr>
            <p:ph type="title"/>
          </p:nvPr>
        </p:nvSpPr>
        <p:spPr>
          <a:xfrm>
            <a:off x="232695" y="364861"/>
            <a:ext cx="10515600" cy="434973"/>
          </a:xfrm>
        </p:spPr>
        <p:txBody>
          <a:bodyPr>
            <a:normAutofit/>
          </a:bodyPr>
          <a:lstStyle/>
          <a:p>
            <a:r>
              <a:rPr lang="en-US" sz="1800" dirty="0">
                <a:latin typeface="Calibri" panose="020F0502020204030204" pitchFamily="34" charset="0"/>
                <a:cs typeface="Calibri" panose="020F0502020204030204" pitchFamily="34" charset="0"/>
              </a:rPr>
              <a:t>TWO DIFFERENT PATHS TO IOT SECURITY</a:t>
            </a:r>
          </a:p>
        </p:txBody>
      </p:sp>
      <p:sp>
        <p:nvSpPr>
          <p:cNvPr id="3" name="Slide Number Placeholder 2">
            <a:extLst>
              <a:ext uri="{FF2B5EF4-FFF2-40B4-BE49-F238E27FC236}">
                <a16:creationId xmlns="" xmlns:a16="http://schemas.microsoft.com/office/drawing/2014/main" id="{CA510FB4-F470-410C-8558-7ABB17D502B0}"/>
              </a:ext>
            </a:extLst>
          </p:cNvPr>
          <p:cNvSpPr>
            <a:spLocks noGrp="1"/>
          </p:cNvSpPr>
          <p:nvPr>
            <p:ph type="sldNum" sz="quarter" idx="4"/>
          </p:nvPr>
        </p:nvSpPr>
        <p:spPr/>
        <p:txBody>
          <a:bodyPr/>
          <a:lstStyle/>
          <a:p>
            <a:fld id="{76B01178-3A51-4FBE-A41C-D89FC6BEBC7B}" type="slidenum">
              <a:rPr lang="en-US" smtClean="0">
                <a:solidFill>
                  <a:srgbClr val="000000">
                    <a:tint val="75000"/>
                  </a:srgbClr>
                </a:solidFill>
              </a:rPr>
              <a:pPr/>
              <a:t>9</a:t>
            </a:fld>
            <a:endParaRPr lang="en-US" dirty="0">
              <a:solidFill>
                <a:srgbClr val="000000">
                  <a:tint val="75000"/>
                </a:srgbClr>
              </a:solidFill>
            </a:endParaRPr>
          </a:p>
        </p:txBody>
      </p:sp>
      <p:sp>
        <p:nvSpPr>
          <p:cNvPr id="67" name="Rectangle 66">
            <a:extLst>
              <a:ext uri="{FF2B5EF4-FFF2-40B4-BE49-F238E27FC236}">
                <a16:creationId xmlns="" xmlns:a16="http://schemas.microsoft.com/office/drawing/2014/main" id="{E773C877-A5DF-42B4-8F61-D93C476F52E9}"/>
              </a:ext>
            </a:extLst>
          </p:cNvPr>
          <p:cNvSpPr/>
          <p:nvPr/>
        </p:nvSpPr>
        <p:spPr>
          <a:xfrm>
            <a:off x="2109919" y="2998274"/>
            <a:ext cx="1250738" cy="336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accent5"/>
                </a:solidFill>
                <a:latin typeface="Calibri" panose="020F0502020204030204" pitchFamily="34" charset="0"/>
                <a:cs typeface="Calibri" panose="020F0502020204030204" pitchFamily="34" charset="0"/>
              </a:rPr>
              <a:t>CONNECTED DEVICE</a:t>
            </a:r>
          </a:p>
        </p:txBody>
      </p:sp>
      <p:sp>
        <p:nvSpPr>
          <p:cNvPr id="68" name="Rectangle 67">
            <a:extLst>
              <a:ext uri="{FF2B5EF4-FFF2-40B4-BE49-F238E27FC236}">
                <a16:creationId xmlns="" xmlns:a16="http://schemas.microsoft.com/office/drawing/2014/main" id="{A76272A3-F8F0-4CA2-BAB5-21D2516B2D10}"/>
              </a:ext>
            </a:extLst>
          </p:cNvPr>
          <p:cNvSpPr/>
          <p:nvPr/>
        </p:nvSpPr>
        <p:spPr>
          <a:xfrm>
            <a:off x="5538150" y="2998274"/>
            <a:ext cx="1377216" cy="336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accent5"/>
                </a:solidFill>
                <a:latin typeface="Calibri" panose="020F0502020204030204" pitchFamily="34" charset="0"/>
                <a:cs typeface="Calibri" panose="020F0502020204030204" pitchFamily="34" charset="0"/>
              </a:rPr>
              <a:t>SECURE APPLICATION</a:t>
            </a:r>
          </a:p>
        </p:txBody>
      </p:sp>
      <p:pic>
        <p:nvPicPr>
          <p:cNvPr id="140" name="Picture 139">
            <a:extLst>
              <a:ext uri="{FF2B5EF4-FFF2-40B4-BE49-F238E27FC236}">
                <a16:creationId xmlns="" xmlns:a16="http://schemas.microsoft.com/office/drawing/2014/main" id="{385C9C07-FD1B-4905-9E53-AC1375375B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21056" y="5358811"/>
            <a:ext cx="422081" cy="422081"/>
          </a:xfrm>
          <a:prstGeom prst="rect">
            <a:avLst/>
          </a:prstGeom>
          <a:noFill/>
        </p:spPr>
      </p:pic>
      <p:sp>
        <p:nvSpPr>
          <p:cNvPr id="142" name="Rectangle 141">
            <a:extLst>
              <a:ext uri="{FF2B5EF4-FFF2-40B4-BE49-F238E27FC236}">
                <a16:creationId xmlns="" xmlns:a16="http://schemas.microsoft.com/office/drawing/2014/main" id="{5FFA0B81-2761-4AC1-BF60-CCC3ECC41D6A}"/>
              </a:ext>
            </a:extLst>
          </p:cNvPr>
          <p:cNvSpPr/>
          <p:nvPr/>
        </p:nvSpPr>
        <p:spPr>
          <a:xfrm>
            <a:off x="9236221" y="5375849"/>
            <a:ext cx="1801851"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chemeClr val="accent6"/>
                </a:solidFill>
                <a:latin typeface="Calibri" panose="020F0502020204030204" pitchFamily="34" charset="0"/>
                <a:cs typeface="Calibri" panose="020F0502020204030204" pitchFamily="34" charset="0"/>
              </a:rPr>
              <a:t>Integration steps add time and money to development costs</a:t>
            </a:r>
          </a:p>
        </p:txBody>
      </p:sp>
      <p:pic>
        <p:nvPicPr>
          <p:cNvPr id="141" name="Picture 140">
            <a:extLst>
              <a:ext uri="{FF2B5EF4-FFF2-40B4-BE49-F238E27FC236}">
                <a16:creationId xmlns="" xmlns:a16="http://schemas.microsoft.com/office/drawing/2014/main" id="{987C7B73-4E2B-4308-B868-4D495C4CAC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895" y="5888219"/>
            <a:ext cx="282403" cy="282403"/>
          </a:xfrm>
          <a:prstGeom prst="rect">
            <a:avLst/>
          </a:prstGeom>
        </p:spPr>
      </p:pic>
      <p:sp>
        <p:nvSpPr>
          <p:cNvPr id="143" name="Rectangle 142">
            <a:extLst>
              <a:ext uri="{FF2B5EF4-FFF2-40B4-BE49-F238E27FC236}">
                <a16:creationId xmlns="" xmlns:a16="http://schemas.microsoft.com/office/drawing/2014/main" id="{829381A6-F9AA-4CA7-B189-835ABF46146F}"/>
              </a:ext>
            </a:extLst>
          </p:cNvPr>
          <p:cNvSpPr/>
          <p:nvPr/>
        </p:nvSpPr>
        <p:spPr>
          <a:xfrm>
            <a:off x="9236221" y="5835418"/>
            <a:ext cx="1740764"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chemeClr val="accent6"/>
                </a:solidFill>
                <a:latin typeface="Calibri" panose="020F0502020204030204" pitchFamily="34" charset="0"/>
                <a:cs typeface="Calibri" panose="020F0502020204030204" pitchFamily="34" charset="0"/>
              </a:rPr>
              <a:t>Increased opportunities for flaws in overall security architecture</a:t>
            </a:r>
          </a:p>
        </p:txBody>
      </p:sp>
      <p:cxnSp>
        <p:nvCxnSpPr>
          <p:cNvPr id="126" name="Straight Connector 125">
            <a:extLst>
              <a:ext uri="{FF2B5EF4-FFF2-40B4-BE49-F238E27FC236}">
                <a16:creationId xmlns="" xmlns:a16="http://schemas.microsoft.com/office/drawing/2014/main" id="{7489E377-9849-4561-BAEC-C8DF62E946E6}"/>
              </a:ext>
            </a:extLst>
          </p:cNvPr>
          <p:cNvCxnSpPr>
            <a:cxnSpLocks/>
            <a:stCxn id="114" idx="3"/>
            <a:endCxn id="151" idx="2"/>
          </p:cNvCxnSpPr>
          <p:nvPr/>
        </p:nvCxnSpPr>
        <p:spPr>
          <a:xfrm flipV="1">
            <a:off x="3926737" y="4180886"/>
            <a:ext cx="481128" cy="2738"/>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 xmlns:a16="http://schemas.microsoft.com/office/drawing/2014/main" id="{45879C75-7D46-4387-988C-4654E248FC4C}"/>
              </a:ext>
            </a:extLst>
          </p:cNvPr>
          <p:cNvCxnSpPr>
            <a:cxnSpLocks/>
            <a:stCxn id="150" idx="6"/>
            <a:endCxn id="114" idx="1"/>
          </p:cNvCxnSpPr>
          <p:nvPr/>
        </p:nvCxnSpPr>
        <p:spPr>
          <a:xfrm>
            <a:off x="3286459" y="4180886"/>
            <a:ext cx="528040" cy="2738"/>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nvGrpSpPr>
          <p:cNvPr id="324" name="Group 323">
            <a:extLst>
              <a:ext uri="{FF2B5EF4-FFF2-40B4-BE49-F238E27FC236}">
                <a16:creationId xmlns="" xmlns:a16="http://schemas.microsoft.com/office/drawing/2014/main" id="{E7CBE74E-1B2D-4584-8EC8-A548C91E1B01}"/>
              </a:ext>
            </a:extLst>
          </p:cNvPr>
          <p:cNvGrpSpPr/>
          <p:nvPr/>
        </p:nvGrpSpPr>
        <p:grpSpPr>
          <a:xfrm>
            <a:off x="4020486" y="4259135"/>
            <a:ext cx="1002388" cy="1889117"/>
            <a:chOff x="2812958" y="4419460"/>
            <a:chExt cx="1002388" cy="1889117"/>
          </a:xfrm>
        </p:grpSpPr>
        <p:grpSp>
          <p:nvGrpSpPr>
            <p:cNvPr id="2" name="Group 1">
              <a:extLst>
                <a:ext uri="{FF2B5EF4-FFF2-40B4-BE49-F238E27FC236}">
                  <a16:creationId xmlns="" xmlns:a16="http://schemas.microsoft.com/office/drawing/2014/main" id="{793713F8-7FD2-4EB3-8824-6571FB8AFBF9}"/>
                </a:ext>
              </a:extLst>
            </p:cNvPr>
            <p:cNvGrpSpPr/>
            <p:nvPr/>
          </p:nvGrpSpPr>
          <p:grpSpPr>
            <a:xfrm>
              <a:off x="2812958" y="4419460"/>
              <a:ext cx="1002388" cy="1889117"/>
              <a:chOff x="3972799" y="4184893"/>
              <a:chExt cx="1002388" cy="1889117"/>
            </a:xfrm>
          </p:grpSpPr>
          <p:sp>
            <p:nvSpPr>
              <p:cNvPr id="16" name="Rectangle 15">
                <a:extLst>
                  <a:ext uri="{FF2B5EF4-FFF2-40B4-BE49-F238E27FC236}">
                    <a16:creationId xmlns="" xmlns:a16="http://schemas.microsoft.com/office/drawing/2014/main" id="{36724E1A-9867-4979-8316-812C1A1CAA77}"/>
                  </a:ext>
                </a:extLst>
              </p:cNvPr>
              <p:cNvSpPr/>
              <p:nvPr/>
            </p:nvSpPr>
            <p:spPr>
              <a:xfrm>
                <a:off x="3973391" y="4190156"/>
                <a:ext cx="1001205" cy="500100"/>
              </a:xfrm>
              <a:prstGeom prst="rect">
                <a:avLst/>
              </a:prstGeom>
              <a:solidFill>
                <a:schemeClr val="accent5"/>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solidFill>
                    <a:latin typeface="Calibri" panose="020F0502020204030204" pitchFamily="34" charset="0"/>
                    <a:cs typeface="Calibri" panose="020F0502020204030204" pitchFamily="34" charset="0"/>
                  </a:rPr>
                  <a:t>SECURE</a:t>
                </a:r>
              </a:p>
              <a:p>
                <a:pPr algn="ctr"/>
                <a:r>
                  <a:rPr lang="en-US" sz="800" dirty="0">
                    <a:solidFill>
                      <a:schemeClr val="bg1"/>
                    </a:solidFill>
                    <a:latin typeface="Calibri" panose="020F0502020204030204" pitchFamily="34" charset="0"/>
                    <a:cs typeface="Calibri" panose="020F0502020204030204" pitchFamily="34" charset="0"/>
                  </a:rPr>
                  <a:t>COMMUNICATION</a:t>
                </a:r>
              </a:p>
            </p:txBody>
          </p:sp>
          <p:sp>
            <p:nvSpPr>
              <p:cNvPr id="20" name="Isosceles Triangle 19">
                <a:extLst>
                  <a:ext uri="{FF2B5EF4-FFF2-40B4-BE49-F238E27FC236}">
                    <a16:creationId xmlns="" xmlns:a16="http://schemas.microsoft.com/office/drawing/2014/main" id="{5249229B-18AB-4BA7-8B0E-2D086963D36C}"/>
                  </a:ext>
                </a:extLst>
              </p:cNvPr>
              <p:cNvSpPr/>
              <p:nvPr/>
            </p:nvSpPr>
            <p:spPr>
              <a:xfrm rot="10800000">
                <a:off x="4381680" y="4670398"/>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21" name="Rectangle: Single Corner Snipped 20">
                <a:extLst>
                  <a:ext uri="{FF2B5EF4-FFF2-40B4-BE49-F238E27FC236}">
                    <a16:creationId xmlns="" xmlns:a16="http://schemas.microsoft.com/office/drawing/2014/main" id="{8FC777EB-DF9D-4534-8725-8D3D91445A0E}"/>
                  </a:ext>
                </a:extLst>
              </p:cNvPr>
              <p:cNvSpPr/>
              <p:nvPr/>
            </p:nvSpPr>
            <p:spPr>
              <a:xfrm flipV="1">
                <a:off x="3972799" y="4184893"/>
                <a:ext cx="1002388" cy="1889117"/>
              </a:xfrm>
              <a:prstGeom prst="snip1Rect">
                <a:avLst>
                  <a:gd name="adj" fmla="val 11744"/>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8" descr="Image result for open ssl logo">
              <a:extLst>
                <a:ext uri="{FF2B5EF4-FFF2-40B4-BE49-F238E27FC236}">
                  <a16:creationId xmlns="" xmlns:a16="http://schemas.microsoft.com/office/drawing/2014/main" id="{D75C0113-F132-4F0E-803D-2438D74502A2}"/>
                </a:ext>
              </a:extLst>
            </p:cNvPr>
            <p:cNvPicPr>
              <a:picLocks noChangeAspect="1" noChangeArrowheads="1"/>
            </p:cNvPicPr>
            <p:nvPr/>
          </p:nvPicPr>
          <p:blipFill>
            <a:blip r:embed="rId7"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59677" y="5198243"/>
              <a:ext cx="532936" cy="12062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Image result for wolf ssl logo transparent">
              <a:extLst>
                <a:ext uri="{FF2B5EF4-FFF2-40B4-BE49-F238E27FC236}">
                  <a16:creationId xmlns="" xmlns:a16="http://schemas.microsoft.com/office/drawing/2014/main" id="{972A2F08-F897-453E-8B97-A48C1AAC9612}"/>
                </a:ext>
              </a:extLst>
            </p:cNvPr>
            <p:cNvPicPr>
              <a:picLocks noChangeAspect="1" noChangeArrowheads="1"/>
            </p:cNvPicPr>
            <p:nvPr/>
          </p:nvPicPr>
          <p:blipFill>
            <a:blip r:embed="rId8"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172696" y="5901702"/>
              <a:ext cx="306898" cy="23733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4" descr="Image result for certified security solutions logo">
              <a:extLst>
                <a:ext uri="{FF2B5EF4-FFF2-40B4-BE49-F238E27FC236}">
                  <a16:creationId xmlns="" xmlns:a16="http://schemas.microsoft.com/office/drawing/2014/main" id="{236BDB19-68C3-4581-BE5C-E32F2ADE88F6}"/>
                </a:ext>
              </a:extLst>
            </p:cNvPr>
            <p:cNvPicPr>
              <a:picLocks noChangeAspect="1" noChangeArrowheads="1"/>
            </p:cNvPicPr>
            <p:nvPr/>
          </p:nvPicPr>
          <p:blipFill>
            <a:blip r:embed="rId9"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100150" y="5553009"/>
              <a:ext cx="451990" cy="124622"/>
            </a:xfrm>
            <a:prstGeom prst="rect">
              <a:avLst/>
            </a:prstGeom>
            <a:noFill/>
            <a:extLst>
              <a:ext uri="{909E8E84-426E-40DD-AFC4-6F175D3DCCD1}">
                <a14:hiddenFill xmlns:a14="http://schemas.microsoft.com/office/drawing/2010/main">
                  <a:solidFill>
                    <a:srgbClr val="FFFFFF"/>
                  </a:solidFill>
                </a14:hiddenFill>
              </a:ext>
            </a:extLst>
          </p:spPr>
        </p:pic>
      </p:grpSp>
      <p:sp>
        <p:nvSpPr>
          <p:cNvPr id="151" name="Oval 150">
            <a:extLst>
              <a:ext uri="{FF2B5EF4-FFF2-40B4-BE49-F238E27FC236}">
                <a16:creationId xmlns="" xmlns:a16="http://schemas.microsoft.com/office/drawing/2014/main" id="{8E025426-1194-4F1D-ABC5-1BC722D7DD3B}"/>
              </a:ext>
            </a:extLst>
          </p:cNvPr>
          <p:cNvSpPr/>
          <p:nvPr/>
        </p:nvSpPr>
        <p:spPr>
          <a:xfrm>
            <a:off x="4407865" y="4066586"/>
            <a:ext cx="228600" cy="228600"/>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43" name="Straight Connector 42">
            <a:extLst>
              <a:ext uri="{FF2B5EF4-FFF2-40B4-BE49-F238E27FC236}">
                <a16:creationId xmlns="" xmlns:a16="http://schemas.microsoft.com/office/drawing/2014/main" id="{53F2D433-B624-4468-9634-86D50ACA9F8A}"/>
              </a:ext>
            </a:extLst>
          </p:cNvPr>
          <p:cNvCxnSpPr>
            <a:cxnSpLocks/>
            <a:stCxn id="146" idx="6"/>
            <a:endCxn id="97" idx="1"/>
          </p:cNvCxnSpPr>
          <p:nvPr/>
        </p:nvCxnSpPr>
        <p:spPr>
          <a:xfrm>
            <a:off x="1937431" y="4180886"/>
            <a:ext cx="534728" cy="2738"/>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B5AA80F2-E56C-4A94-92D4-E3192A785453}"/>
              </a:ext>
            </a:extLst>
          </p:cNvPr>
          <p:cNvCxnSpPr>
            <a:cxnSpLocks/>
            <a:stCxn id="97" idx="3"/>
            <a:endCxn id="150" idx="2"/>
          </p:cNvCxnSpPr>
          <p:nvPr/>
        </p:nvCxnSpPr>
        <p:spPr>
          <a:xfrm flipV="1">
            <a:off x="2584397" y="4180886"/>
            <a:ext cx="473462" cy="2738"/>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nvGrpSpPr>
          <p:cNvPr id="323" name="Group 322">
            <a:extLst>
              <a:ext uri="{FF2B5EF4-FFF2-40B4-BE49-F238E27FC236}">
                <a16:creationId xmlns="" xmlns:a16="http://schemas.microsoft.com/office/drawing/2014/main" id="{DDFFDEE0-0479-4990-AFD9-FAA4F875E3B4}"/>
              </a:ext>
            </a:extLst>
          </p:cNvPr>
          <p:cNvGrpSpPr/>
          <p:nvPr/>
        </p:nvGrpSpPr>
        <p:grpSpPr>
          <a:xfrm>
            <a:off x="2676192" y="4259135"/>
            <a:ext cx="1002388" cy="1889117"/>
            <a:chOff x="1635777" y="4419460"/>
            <a:chExt cx="1002388" cy="1889117"/>
          </a:xfrm>
        </p:grpSpPr>
        <p:pic>
          <p:nvPicPr>
            <p:cNvPr id="11" name="Picture 2" descr="Image result for gemalto logo">
              <a:extLst>
                <a:ext uri="{FF2B5EF4-FFF2-40B4-BE49-F238E27FC236}">
                  <a16:creationId xmlns="" xmlns:a16="http://schemas.microsoft.com/office/drawing/2014/main" id="{CD41E402-DE69-46DC-988B-E4F8E931AD25}"/>
                </a:ext>
              </a:extLst>
            </p:cNvPr>
            <p:cNvPicPr>
              <a:picLocks noChangeAspect="1" noChangeArrowheads="1"/>
            </p:cNvPicPr>
            <p:nvPr/>
          </p:nvPicPr>
          <p:blipFill>
            <a:blip r:embed="rId10"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57118" y="5928784"/>
              <a:ext cx="559706" cy="19754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8" descr="Related image">
              <a:extLst>
                <a:ext uri="{FF2B5EF4-FFF2-40B4-BE49-F238E27FC236}">
                  <a16:creationId xmlns="" xmlns:a16="http://schemas.microsoft.com/office/drawing/2014/main" id="{B435F0C3-0E7A-4926-AC19-A83B3D041FD4}"/>
                </a:ext>
              </a:extLst>
            </p:cNvPr>
            <p:cNvPicPr>
              <a:picLocks noChangeAspect="1" noChangeArrowheads="1"/>
            </p:cNvPicPr>
            <p:nvPr/>
          </p:nvPicPr>
          <p:blipFill>
            <a:blip r:embed="rId11"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30306" y="5112408"/>
              <a:ext cx="613331" cy="30666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rambus logo transparent">
              <a:extLst>
                <a:ext uri="{FF2B5EF4-FFF2-40B4-BE49-F238E27FC236}">
                  <a16:creationId xmlns="" xmlns:a16="http://schemas.microsoft.com/office/drawing/2014/main" id="{F85CD2ED-729E-455E-8842-DF1532F32FA5}"/>
                </a:ext>
              </a:extLst>
            </p:cNvPr>
            <p:cNvPicPr>
              <a:picLocks noChangeAspect="1" noChangeArrowheads="1"/>
            </p:cNvPicPr>
            <p:nvPr/>
          </p:nvPicPr>
          <p:blipFill>
            <a:blip r:embed="rId12"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57118" y="5548345"/>
              <a:ext cx="559707" cy="148322"/>
            </a:xfrm>
            <a:prstGeom prst="rect">
              <a:avLst/>
            </a:prstGeom>
            <a:noFill/>
            <a:extLst>
              <a:ext uri="{909E8E84-426E-40DD-AFC4-6F175D3DCCD1}">
                <a14:hiddenFill xmlns:a14="http://schemas.microsoft.com/office/drawing/2010/main">
                  <a:solidFill>
                    <a:srgbClr val="FFFFFF"/>
                  </a:solidFill>
                </a14:hiddenFill>
              </a:ext>
            </a:extLst>
          </p:spPr>
        </p:pic>
        <p:grpSp>
          <p:nvGrpSpPr>
            <p:cNvPr id="119" name="Group 118">
              <a:extLst>
                <a:ext uri="{FF2B5EF4-FFF2-40B4-BE49-F238E27FC236}">
                  <a16:creationId xmlns="" xmlns:a16="http://schemas.microsoft.com/office/drawing/2014/main" id="{1DE357D6-841F-4296-9AE9-D183F6491861}"/>
                </a:ext>
              </a:extLst>
            </p:cNvPr>
            <p:cNvGrpSpPr/>
            <p:nvPr/>
          </p:nvGrpSpPr>
          <p:grpSpPr>
            <a:xfrm>
              <a:off x="1635777" y="4419460"/>
              <a:ext cx="1002388" cy="1889117"/>
              <a:chOff x="3972799" y="4184893"/>
              <a:chExt cx="1002388" cy="1889117"/>
            </a:xfrm>
          </p:grpSpPr>
          <p:sp>
            <p:nvSpPr>
              <p:cNvPr id="120" name="Rectangle 119">
                <a:extLst>
                  <a:ext uri="{FF2B5EF4-FFF2-40B4-BE49-F238E27FC236}">
                    <a16:creationId xmlns="" xmlns:a16="http://schemas.microsoft.com/office/drawing/2014/main" id="{CEC2EA2D-EC8E-4348-A01B-CB1A905E6941}"/>
                  </a:ext>
                </a:extLst>
              </p:cNvPr>
              <p:cNvSpPr/>
              <p:nvPr/>
            </p:nvSpPr>
            <p:spPr>
              <a:xfrm>
                <a:off x="3973391" y="4190156"/>
                <a:ext cx="1001205" cy="500100"/>
              </a:xfrm>
              <a:prstGeom prst="rect">
                <a:avLst/>
              </a:prstGeom>
              <a:solidFill>
                <a:schemeClr val="accent5"/>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solidFill>
                    <a:latin typeface="Calibri" panose="020F0502020204030204" pitchFamily="34" charset="0"/>
                    <a:cs typeface="Calibri" panose="020F0502020204030204" pitchFamily="34" charset="0"/>
                  </a:rPr>
                  <a:t>SECURE</a:t>
                </a:r>
              </a:p>
              <a:p>
                <a:pPr algn="ctr"/>
                <a:r>
                  <a:rPr lang="en-US" sz="800" dirty="0">
                    <a:solidFill>
                      <a:schemeClr val="bg1"/>
                    </a:solidFill>
                    <a:latin typeface="Calibri" panose="020F0502020204030204" pitchFamily="34" charset="0"/>
                    <a:cs typeface="Calibri" panose="020F0502020204030204" pitchFamily="34" charset="0"/>
                  </a:rPr>
                  <a:t>PROVISIONING</a:t>
                </a:r>
              </a:p>
            </p:txBody>
          </p:sp>
          <p:sp>
            <p:nvSpPr>
              <p:cNvPr id="122" name="Isosceles Triangle 121">
                <a:extLst>
                  <a:ext uri="{FF2B5EF4-FFF2-40B4-BE49-F238E27FC236}">
                    <a16:creationId xmlns="" xmlns:a16="http://schemas.microsoft.com/office/drawing/2014/main" id="{A32395BF-6933-4BEF-8479-79A9F736E857}"/>
                  </a:ext>
                </a:extLst>
              </p:cNvPr>
              <p:cNvSpPr/>
              <p:nvPr/>
            </p:nvSpPr>
            <p:spPr>
              <a:xfrm rot="10800000">
                <a:off x="4381680" y="4670398"/>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24" name="Rectangle: Single Corner Snipped 123">
                <a:extLst>
                  <a:ext uri="{FF2B5EF4-FFF2-40B4-BE49-F238E27FC236}">
                    <a16:creationId xmlns="" xmlns:a16="http://schemas.microsoft.com/office/drawing/2014/main" id="{F1A8755F-5075-471E-946B-1897772A42CB}"/>
                  </a:ext>
                </a:extLst>
              </p:cNvPr>
              <p:cNvSpPr/>
              <p:nvPr/>
            </p:nvSpPr>
            <p:spPr>
              <a:xfrm flipV="1">
                <a:off x="3972799" y="4184893"/>
                <a:ext cx="1002388" cy="1889117"/>
              </a:xfrm>
              <a:prstGeom prst="snip1Rect">
                <a:avLst>
                  <a:gd name="adj" fmla="val 11744"/>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50" name="Oval 149">
            <a:extLst>
              <a:ext uri="{FF2B5EF4-FFF2-40B4-BE49-F238E27FC236}">
                <a16:creationId xmlns="" xmlns:a16="http://schemas.microsoft.com/office/drawing/2014/main" id="{4CAF971E-14CE-43F7-8E54-EFF62D9CBF52}"/>
              </a:ext>
            </a:extLst>
          </p:cNvPr>
          <p:cNvSpPr/>
          <p:nvPr/>
        </p:nvSpPr>
        <p:spPr>
          <a:xfrm>
            <a:off x="3057859" y="4066586"/>
            <a:ext cx="228600" cy="228600"/>
          </a:xfrm>
          <a:prstGeom prst="ellipse">
            <a:avLst/>
          </a:prstGeom>
          <a:solidFill>
            <a:srgbClr val="FD8A4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25" name="Group 324">
            <a:extLst>
              <a:ext uri="{FF2B5EF4-FFF2-40B4-BE49-F238E27FC236}">
                <a16:creationId xmlns="" xmlns:a16="http://schemas.microsoft.com/office/drawing/2014/main" id="{F5D9DE7C-8D25-419C-B440-90B73B07E870}"/>
              </a:ext>
            </a:extLst>
          </p:cNvPr>
          <p:cNvGrpSpPr/>
          <p:nvPr/>
        </p:nvGrpSpPr>
        <p:grpSpPr>
          <a:xfrm>
            <a:off x="5364780" y="4259135"/>
            <a:ext cx="1002388" cy="1889117"/>
            <a:chOff x="3990139" y="4419460"/>
            <a:chExt cx="1002388" cy="1889117"/>
          </a:xfrm>
        </p:grpSpPr>
        <p:pic>
          <p:nvPicPr>
            <p:cNvPr id="23" name="Picture 16" descr="Image result for device authority logo">
              <a:extLst>
                <a:ext uri="{FF2B5EF4-FFF2-40B4-BE49-F238E27FC236}">
                  <a16:creationId xmlns="" xmlns:a16="http://schemas.microsoft.com/office/drawing/2014/main" id="{CC82FA86-CFD7-4D35-946A-853D6337374C}"/>
                </a:ext>
              </a:extLst>
            </p:cNvPr>
            <p:cNvPicPr>
              <a:picLocks noChangeAspect="1" noChangeArrowheads="1"/>
            </p:cNvPicPr>
            <p:nvPr/>
          </p:nvPicPr>
          <p:blipFill>
            <a:blip r:embed="rId1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64016" y="5148765"/>
              <a:ext cx="654635" cy="19738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0" descr="Image result for globalsign logo transparent">
              <a:extLst>
                <a:ext uri="{FF2B5EF4-FFF2-40B4-BE49-F238E27FC236}">
                  <a16:creationId xmlns="" xmlns:a16="http://schemas.microsoft.com/office/drawing/2014/main" id="{E6DAEDFD-3EA0-4C3C-B225-9A30FA6E6EA9}"/>
                </a:ext>
              </a:extLst>
            </p:cNvPr>
            <p:cNvPicPr>
              <a:picLocks noChangeAspect="1" noChangeArrowheads="1"/>
            </p:cNvPicPr>
            <p:nvPr/>
          </p:nvPicPr>
          <p:blipFill>
            <a:blip r:embed="rId1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349357" y="5462246"/>
              <a:ext cx="283953" cy="28395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6" descr="Image result for entrust datacard logo transparent">
              <a:extLst>
                <a:ext uri="{FF2B5EF4-FFF2-40B4-BE49-F238E27FC236}">
                  <a16:creationId xmlns="" xmlns:a16="http://schemas.microsoft.com/office/drawing/2014/main" id="{AF056B73-E1EE-43F0-BEE9-D603AF8044AF}"/>
                </a:ext>
              </a:extLst>
            </p:cNvPr>
            <p:cNvPicPr>
              <a:picLocks noChangeAspect="1" noChangeArrowheads="1"/>
            </p:cNvPicPr>
            <p:nvPr/>
          </p:nvPicPr>
          <p:blipFill>
            <a:blip r:embed="rId1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42648" y="5834929"/>
              <a:ext cx="697370" cy="348685"/>
            </a:xfrm>
            <a:prstGeom prst="rect">
              <a:avLst/>
            </a:prstGeom>
            <a:noFill/>
            <a:extLst>
              <a:ext uri="{909E8E84-426E-40DD-AFC4-6F175D3DCCD1}">
                <a14:hiddenFill xmlns:a14="http://schemas.microsoft.com/office/drawing/2010/main">
                  <a:solidFill>
                    <a:srgbClr val="FFFFFF"/>
                  </a:solidFill>
                </a14:hiddenFill>
              </a:ext>
            </a:extLst>
          </p:spPr>
        </p:pic>
        <p:grpSp>
          <p:nvGrpSpPr>
            <p:cNvPr id="127" name="Group 126">
              <a:extLst>
                <a:ext uri="{FF2B5EF4-FFF2-40B4-BE49-F238E27FC236}">
                  <a16:creationId xmlns="" xmlns:a16="http://schemas.microsoft.com/office/drawing/2014/main" id="{1AE9C92E-A4C1-43F7-AAFF-483FE9E42A0D}"/>
                </a:ext>
              </a:extLst>
            </p:cNvPr>
            <p:cNvGrpSpPr/>
            <p:nvPr/>
          </p:nvGrpSpPr>
          <p:grpSpPr>
            <a:xfrm>
              <a:off x="3990139" y="4419460"/>
              <a:ext cx="1002388" cy="1889117"/>
              <a:chOff x="3972799" y="4184893"/>
              <a:chExt cx="1002388" cy="1889117"/>
            </a:xfrm>
          </p:grpSpPr>
          <p:sp>
            <p:nvSpPr>
              <p:cNvPr id="128" name="Rectangle 127">
                <a:extLst>
                  <a:ext uri="{FF2B5EF4-FFF2-40B4-BE49-F238E27FC236}">
                    <a16:creationId xmlns="" xmlns:a16="http://schemas.microsoft.com/office/drawing/2014/main" id="{7D071EBF-85E6-4DC1-8E00-A5ADD60A7E04}"/>
                  </a:ext>
                </a:extLst>
              </p:cNvPr>
              <p:cNvSpPr/>
              <p:nvPr/>
            </p:nvSpPr>
            <p:spPr>
              <a:xfrm>
                <a:off x="3973391" y="4190156"/>
                <a:ext cx="1001205" cy="500100"/>
              </a:xfrm>
              <a:prstGeom prst="rect">
                <a:avLst/>
              </a:prstGeom>
              <a:solidFill>
                <a:schemeClr val="accent5"/>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solidFill>
                    <a:latin typeface="Calibri" panose="020F0502020204030204" pitchFamily="34" charset="0"/>
                    <a:cs typeface="Calibri" panose="020F0502020204030204" pitchFamily="34" charset="0"/>
                  </a:rPr>
                  <a:t>CERTIFICATE</a:t>
                </a:r>
              </a:p>
              <a:p>
                <a:pPr algn="ctr"/>
                <a:r>
                  <a:rPr lang="en-US" sz="800" dirty="0">
                    <a:solidFill>
                      <a:schemeClr val="bg1"/>
                    </a:solidFill>
                    <a:latin typeface="Calibri" panose="020F0502020204030204" pitchFamily="34" charset="0"/>
                    <a:cs typeface="Calibri" panose="020F0502020204030204" pitchFamily="34" charset="0"/>
                  </a:rPr>
                  <a:t>AUTHORITY</a:t>
                </a:r>
              </a:p>
            </p:txBody>
          </p:sp>
          <p:sp>
            <p:nvSpPr>
              <p:cNvPr id="129" name="Isosceles Triangle 128">
                <a:extLst>
                  <a:ext uri="{FF2B5EF4-FFF2-40B4-BE49-F238E27FC236}">
                    <a16:creationId xmlns="" xmlns:a16="http://schemas.microsoft.com/office/drawing/2014/main" id="{25D4E3EC-2837-4468-BA4E-0AF036B53D0A}"/>
                  </a:ext>
                </a:extLst>
              </p:cNvPr>
              <p:cNvSpPr/>
              <p:nvPr/>
            </p:nvSpPr>
            <p:spPr>
              <a:xfrm rot="10800000">
                <a:off x="4381680" y="4670398"/>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47" name="Rectangle: Single Corner Snipped 146">
                <a:extLst>
                  <a:ext uri="{FF2B5EF4-FFF2-40B4-BE49-F238E27FC236}">
                    <a16:creationId xmlns="" xmlns:a16="http://schemas.microsoft.com/office/drawing/2014/main" id="{F81C3DDC-994B-46F8-8F7F-1DF26AD68B89}"/>
                  </a:ext>
                </a:extLst>
              </p:cNvPr>
              <p:cNvSpPr/>
              <p:nvPr/>
            </p:nvSpPr>
            <p:spPr>
              <a:xfrm flipV="1">
                <a:off x="3972799" y="4184893"/>
                <a:ext cx="1002388" cy="1889117"/>
              </a:xfrm>
              <a:prstGeom prst="snip1Rect">
                <a:avLst>
                  <a:gd name="adj" fmla="val 11744"/>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52" name="Oval 151">
            <a:extLst>
              <a:ext uri="{FF2B5EF4-FFF2-40B4-BE49-F238E27FC236}">
                <a16:creationId xmlns="" xmlns:a16="http://schemas.microsoft.com/office/drawing/2014/main" id="{F7B54D03-19B1-4CFF-B289-099CFED79EFB}"/>
              </a:ext>
            </a:extLst>
          </p:cNvPr>
          <p:cNvSpPr/>
          <p:nvPr/>
        </p:nvSpPr>
        <p:spPr>
          <a:xfrm>
            <a:off x="5752435" y="4071991"/>
            <a:ext cx="228600" cy="228600"/>
          </a:xfrm>
          <a:prstGeom prst="ellipse">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30" name="Straight Connector 129">
            <a:extLst>
              <a:ext uri="{FF2B5EF4-FFF2-40B4-BE49-F238E27FC236}">
                <a16:creationId xmlns="" xmlns:a16="http://schemas.microsoft.com/office/drawing/2014/main" id="{F3D66B44-DA5A-48BF-A2DD-5786F2B14086}"/>
              </a:ext>
            </a:extLst>
          </p:cNvPr>
          <p:cNvCxnSpPr>
            <a:cxnSpLocks/>
            <a:stCxn id="151" idx="6"/>
            <a:endCxn id="109" idx="1"/>
          </p:cNvCxnSpPr>
          <p:nvPr/>
        </p:nvCxnSpPr>
        <p:spPr>
          <a:xfrm>
            <a:off x="4636465" y="4180886"/>
            <a:ext cx="517864" cy="2738"/>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 xmlns:a16="http://schemas.microsoft.com/office/drawing/2014/main" id="{E14CAD35-100A-4B8D-BBBF-807605511B50}"/>
              </a:ext>
            </a:extLst>
          </p:cNvPr>
          <p:cNvCxnSpPr>
            <a:cxnSpLocks/>
            <a:stCxn id="109" idx="3"/>
            <a:endCxn id="152" idx="2"/>
          </p:cNvCxnSpPr>
          <p:nvPr/>
        </p:nvCxnSpPr>
        <p:spPr>
          <a:xfrm>
            <a:off x="5266567" y="4183624"/>
            <a:ext cx="485868" cy="2667"/>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nvGrpSpPr>
          <p:cNvPr id="246" name="Group 245">
            <a:extLst>
              <a:ext uri="{FF2B5EF4-FFF2-40B4-BE49-F238E27FC236}">
                <a16:creationId xmlns="" xmlns:a16="http://schemas.microsoft.com/office/drawing/2014/main" id="{D40201A5-312F-4BC6-BEEB-2CEBA10D3664}"/>
              </a:ext>
            </a:extLst>
          </p:cNvPr>
          <p:cNvGrpSpPr/>
          <p:nvPr/>
        </p:nvGrpSpPr>
        <p:grpSpPr>
          <a:xfrm>
            <a:off x="8889672" y="4921966"/>
            <a:ext cx="284862" cy="284544"/>
            <a:chOff x="6558757" y="4785488"/>
            <a:chExt cx="284862" cy="284544"/>
          </a:xfrm>
        </p:grpSpPr>
        <p:sp>
          <p:nvSpPr>
            <p:cNvPr id="162" name="Oval 161">
              <a:extLst>
                <a:ext uri="{FF2B5EF4-FFF2-40B4-BE49-F238E27FC236}">
                  <a16:creationId xmlns="" xmlns:a16="http://schemas.microsoft.com/office/drawing/2014/main" id="{8FC6F1BB-14DD-4EF2-B8E2-0D0856616C38}"/>
                </a:ext>
              </a:extLst>
            </p:cNvPr>
            <p:cNvSpPr/>
            <p:nvPr/>
          </p:nvSpPr>
          <p:spPr>
            <a:xfrm>
              <a:off x="6558757" y="4883348"/>
              <a:ext cx="186684" cy="186684"/>
            </a:xfrm>
            <a:prstGeom prst="ellipse">
              <a:avLst/>
            </a:prstGeom>
            <a:solidFill>
              <a:srgbClr val="FD8A4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63" name="Oval 162">
              <a:extLst>
                <a:ext uri="{FF2B5EF4-FFF2-40B4-BE49-F238E27FC236}">
                  <a16:creationId xmlns="" xmlns:a16="http://schemas.microsoft.com/office/drawing/2014/main" id="{1AF8416D-77E0-41D7-8351-685A12F576A6}"/>
                </a:ext>
              </a:extLst>
            </p:cNvPr>
            <p:cNvSpPr/>
            <p:nvPr/>
          </p:nvSpPr>
          <p:spPr>
            <a:xfrm>
              <a:off x="6589999" y="4785488"/>
              <a:ext cx="184966" cy="18496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6" name="Oval 165">
              <a:extLst>
                <a:ext uri="{FF2B5EF4-FFF2-40B4-BE49-F238E27FC236}">
                  <a16:creationId xmlns="" xmlns:a16="http://schemas.microsoft.com/office/drawing/2014/main" id="{D16C67E0-8C09-499D-ADAA-ECD89F2A244A}"/>
                </a:ext>
              </a:extLst>
            </p:cNvPr>
            <p:cNvSpPr/>
            <p:nvPr/>
          </p:nvSpPr>
          <p:spPr>
            <a:xfrm>
              <a:off x="6658653" y="4884207"/>
              <a:ext cx="184966" cy="184966"/>
            </a:xfrm>
            <a:prstGeom prst="ellipse">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67" name="Rectangle 166">
            <a:extLst>
              <a:ext uri="{FF2B5EF4-FFF2-40B4-BE49-F238E27FC236}">
                <a16:creationId xmlns="" xmlns:a16="http://schemas.microsoft.com/office/drawing/2014/main" id="{02AD3CA6-720E-4E1C-9390-CA2ECA31734B}"/>
              </a:ext>
            </a:extLst>
          </p:cNvPr>
          <p:cNvSpPr/>
          <p:nvPr/>
        </p:nvSpPr>
        <p:spPr>
          <a:xfrm>
            <a:off x="9236228" y="4870236"/>
            <a:ext cx="1825247"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chemeClr val="accent6"/>
                </a:solidFill>
                <a:latin typeface="Calibri" panose="020F0502020204030204" pitchFamily="34" charset="0"/>
                <a:cs typeface="Calibri" panose="020F0502020204030204" pitchFamily="34" charset="0"/>
              </a:rPr>
              <a:t>Multi-vendor approach built from individual security components </a:t>
            </a:r>
          </a:p>
        </p:txBody>
      </p:sp>
      <p:grpSp>
        <p:nvGrpSpPr>
          <p:cNvPr id="10" name="Group 9">
            <a:extLst>
              <a:ext uri="{FF2B5EF4-FFF2-40B4-BE49-F238E27FC236}">
                <a16:creationId xmlns="" xmlns:a16="http://schemas.microsoft.com/office/drawing/2014/main" id="{E877EA04-145A-4BAD-8F36-4FC963A0CB9D}"/>
              </a:ext>
            </a:extLst>
          </p:cNvPr>
          <p:cNvGrpSpPr/>
          <p:nvPr/>
        </p:nvGrpSpPr>
        <p:grpSpPr>
          <a:xfrm>
            <a:off x="6709075" y="4253872"/>
            <a:ext cx="1002388" cy="1889117"/>
            <a:chOff x="6459020" y="4352789"/>
            <a:chExt cx="1002388" cy="1889117"/>
          </a:xfrm>
        </p:grpSpPr>
        <p:pic>
          <p:nvPicPr>
            <p:cNvPr id="29" name="Picture 24" descr="Image result for identrust logo transparent">
              <a:extLst>
                <a:ext uri="{FF2B5EF4-FFF2-40B4-BE49-F238E27FC236}">
                  <a16:creationId xmlns="" xmlns:a16="http://schemas.microsoft.com/office/drawing/2014/main" id="{BE980B24-2C06-4203-A651-98D974B63992}"/>
                </a:ext>
              </a:extLst>
            </p:cNvPr>
            <p:cNvPicPr>
              <a:picLocks noChangeAspect="1" noChangeArrowheads="1"/>
            </p:cNvPicPr>
            <p:nvPr/>
          </p:nvPicPr>
          <p:blipFill>
            <a:blip r:embed="rId16"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500453" y="4677986"/>
              <a:ext cx="919522" cy="101487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4" descr="Image result for digicert logo transparent">
              <a:extLst>
                <a:ext uri="{FF2B5EF4-FFF2-40B4-BE49-F238E27FC236}">
                  <a16:creationId xmlns="" xmlns:a16="http://schemas.microsoft.com/office/drawing/2014/main" id="{5DE6DA0F-2E0B-40CF-AFE4-D76453CFCE0A}"/>
                </a:ext>
              </a:extLst>
            </p:cNvPr>
            <p:cNvPicPr>
              <a:picLocks noChangeAspect="1" noChangeArrowheads="1"/>
            </p:cNvPicPr>
            <p:nvPr/>
          </p:nvPicPr>
          <p:blipFill>
            <a:blip r:embed="rId17"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603010" y="5383927"/>
              <a:ext cx="714408" cy="31652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Image result for ocf open connectivity foundation logo">
              <a:extLst>
                <a:ext uri="{FF2B5EF4-FFF2-40B4-BE49-F238E27FC236}">
                  <a16:creationId xmlns="" xmlns:a16="http://schemas.microsoft.com/office/drawing/2014/main" id="{96BC928D-CD15-49F3-9FA6-AC96CC115A6E}"/>
                </a:ext>
              </a:extLst>
            </p:cNvPr>
            <p:cNvPicPr>
              <a:picLocks noChangeAspect="1" noChangeArrowheads="1"/>
            </p:cNvPicPr>
            <p:nvPr/>
          </p:nvPicPr>
          <p:blipFill>
            <a:blip r:embed="rId18"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80912" y="5767935"/>
              <a:ext cx="358605" cy="358605"/>
            </a:xfrm>
            <a:prstGeom prst="rect">
              <a:avLst/>
            </a:prstGeom>
            <a:noFill/>
            <a:extLst>
              <a:ext uri="{909E8E84-426E-40DD-AFC4-6F175D3DCCD1}">
                <a14:hiddenFill xmlns:a14="http://schemas.microsoft.com/office/drawing/2010/main">
                  <a:solidFill>
                    <a:srgbClr val="FFFFFF"/>
                  </a:solidFill>
                </a14:hiddenFill>
              </a:ext>
            </a:extLst>
          </p:spPr>
        </p:pic>
        <p:sp>
          <p:nvSpPr>
            <p:cNvPr id="149" name="Rectangle 148">
              <a:extLst>
                <a:ext uri="{FF2B5EF4-FFF2-40B4-BE49-F238E27FC236}">
                  <a16:creationId xmlns="" xmlns:a16="http://schemas.microsoft.com/office/drawing/2014/main" id="{E649087B-AF38-49E0-825D-6FCDDE542FA9}"/>
                </a:ext>
              </a:extLst>
            </p:cNvPr>
            <p:cNvSpPr/>
            <p:nvPr/>
          </p:nvSpPr>
          <p:spPr>
            <a:xfrm>
              <a:off x="6459612" y="4358052"/>
              <a:ext cx="1001205" cy="500100"/>
            </a:xfrm>
            <a:prstGeom prst="rect">
              <a:avLst/>
            </a:prstGeom>
            <a:solidFill>
              <a:schemeClr val="accent5"/>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solidFill>
                    <a:schemeClr val="bg1"/>
                  </a:solidFill>
                  <a:latin typeface="Calibri" panose="020F0502020204030204" pitchFamily="34" charset="0"/>
                  <a:cs typeface="Calibri" panose="020F0502020204030204" pitchFamily="34" charset="0"/>
                </a:rPr>
                <a:t>ROOT OF</a:t>
              </a:r>
            </a:p>
            <a:p>
              <a:pPr algn="ctr"/>
              <a:r>
                <a:rPr lang="en-US" sz="800" dirty="0">
                  <a:solidFill>
                    <a:schemeClr val="bg1"/>
                  </a:solidFill>
                  <a:latin typeface="Calibri" panose="020F0502020204030204" pitchFamily="34" charset="0"/>
                  <a:cs typeface="Calibri" panose="020F0502020204030204" pitchFamily="34" charset="0"/>
                </a:rPr>
                <a:t>TRUST</a:t>
              </a:r>
            </a:p>
          </p:txBody>
        </p:sp>
        <p:sp>
          <p:nvSpPr>
            <p:cNvPr id="156" name="Isosceles Triangle 155">
              <a:extLst>
                <a:ext uri="{FF2B5EF4-FFF2-40B4-BE49-F238E27FC236}">
                  <a16:creationId xmlns="" xmlns:a16="http://schemas.microsoft.com/office/drawing/2014/main" id="{EE4A8581-9B24-49B9-A442-83DB443CB708}"/>
                </a:ext>
              </a:extLst>
            </p:cNvPr>
            <p:cNvSpPr/>
            <p:nvPr/>
          </p:nvSpPr>
          <p:spPr>
            <a:xfrm rot="10800000">
              <a:off x="6867901" y="4838294"/>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157" name="Rectangle: Single Corner Snipped 156">
              <a:extLst>
                <a:ext uri="{FF2B5EF4-FFF2-40B4-BE49-F238E27FC236}">
                  <a16:creationId xmlns="" xmlns:a16="http://schemas.microsoft.com/office/drawing/2014/main" id="{F9322391-1C5A-4B1B-9AAC-EEC5214BC5DC}"/>
                </a:ext>
              </a:extLst>
            </p:cNvPr>
            <p:cNvSpPr/>
            <p:nvPr/>
          </p:nvSpPr>
          <p:spPr>
            <a:xfrm flipV="1">
              <a:off x="6459020" y="4352789"/>
              <a:ext cx="1002388" cy="1889117"/>
            </a:xfrm>
            <a:prstGeom prst="snip1Rect">
              <a:avLst>
                <a:gd name="adj" fmla="val 11744"/>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6" name="Oval 85">
            <a:extLst>
              <a:ext uri="{FF2B5EF4-FFF2-40B4-BE49-F238E27FC236}">
                <a16:creationId xmlns="" xmlns:a16="http://schemas.microsoft.com/office/drawing/2014/main" id="{FB522F05-C65E-4115-8C62-B2EFA6440740}"/>
              </a:ext>
            </a:extLst>
          </p:cNvPr>
          <p:cNvSpPr/>
          <p:nvPr/>
        </p:nvSpPr>
        <p:spPr>
          <a:xfrm>
            <a:off x="7090949" y="4061323"/>
            <a:ext cx="228600" cy="228600"/>
          </a:xfrm>
          <a:prstGeom prst="ellipse">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53" name="Straight Connector 152">
            <a:extLst>
              <a:ext uri="{FF2B5EF4-FFF2-40B4-BE49-F238E27FC236}">
                <a16:creationId xmlns="" xmlns:a16="http://schemas.microsoft.com/office/drawing/2014/main" id="{77520F75-35FA-4C5D-B742-3BC7B6BCE670}"/>
              </a:ext>
            </a:extLst>
          </p:cNvPr>
          <p:cNvCxnSpPr>
            <a:cxnSpLocks/>
            <a:stCxn id="152" idx="6"/>
            <a:endCxn id="104" idx="1"/>
          </p:cNvCxnSpPr>
          <p:nvPr/>
        </p:nvCxnSpPr>
        <p:spPr>
          <a:xfrm flipV="1">
            <a:off x="5981035" y="4183624"/>
            <a:ext cx="521406" cy="2667"/>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 xmlns:a16="http://schemas.microsoft.com/office/drawing/2014/main" id="{C03F5F17-E39D-4A88-9947-3FD246AF0AA2}"/>
              </a:ext>
            </a:extLst>
          </p:cNvPr>
          <p:cNvCxnSpPr>
            <a:cxnSpLocks/>
            <a:stCxn id="104" idx="3"/>
            <a:endCxn id="86" idx="2"/>
          </p:cNvCxnSpPr>
          <p:nvPr/>
        </p:nvCxnSpPr>
        <p:spPr>
          <a:xfrm flipV="1">
            <a:off x="6614679" y="4175623"/>
            <a:ext cx="476270" cy="8001"/>
          </a:xfrm>
          <a:prstGeom prst="line">
            <a:avLst/>
          </a:prstGeom>
          <a:ln w="6350">
            <a:solidFill>
              <a:schemeClr val="accent5"/>
            </a:solidFill>
            <a:prstDash val="dash"/>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 xmlns:a16="http://schemas.microsoft.com/office/drawing/2014/main" id="{CB456728-17BA-4A08-9EAE-8E2F34E179FA}"/>
              </a:ext>
            </a:extLst>
          </p:cNvPr>
          <p:cNvCxnSpPr>
            <a:cxnSpLocks/>
          </p:cNvCxnSpPr>
          <p:nvPr/>
        </p:nvCxnSpPr>
        <p:spPr>
          <a:xfrm flipH="1" flipV="1">
            <a:off x="7204212" y="3650386"/>
            <a:ext cx="811" cy="365760"/>
          </a:xfrm>
          <a:prstGeom prst="line">
            <a:avLst/>
          </a:prstGeom>
          <a:ln w="6350">
            <a:solidFill>
              <a:schemeClr val="accent4"/>
            </a:solidFill>
            <a:prstDash val="dash"/>
            <a:headEnd type="none" w="med" len="sm"/>
            <a:tailEnd type="triangle" w="sm" len="sm"/>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 xmlns:a16="http://schemas.microsoft.com/office/drawing/2014/main" id="{69B6A1B9-1C37-40EB-8D60-4C306C7EF44A}"/>
              </a:ext>
            </a:extLst>
          </p:cNvPr>
          <p:cNvCxnSpPr>
            <a:cxnSpLocks/>
          </p:cNvCxnSpPr>
          <p:nvPr/>
        </p:nvCxnSpPr>
        <p:spPr>
          <a:xfrm>
            <a:off x="2236643" y="3456733"/>
            <a:ext cx="4572000" cy="0"/>
          </a:xfrm>
          <a:prstGeom prst="line">
            <a:avLst/>
          </a:prstGeom>
          <a:ln w="6350">
            <a:solidFill>
              <a:schemeClr val="accent5"/>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1" name="Chord 180">
            <a:extLst>
              <a:ext uri="{FF2B5EF4-FFF2-40B4-BE49-F238E27FC236}">
                <a16:creationId xmlns="" xmlns:a16="http://schemas.microsoft.com/office/drawing/2014/main" id="{7B9CA3AB-E980-41FC-A885-B190C1F40491}"/>
              </a:ext>
            </a:extLst>
          </p:cNvPr>
          <p:cNvSpPr/>
          <p:nvPr/>
        </p:nvSpPr>
        <p:spPr>
          <a:xfrm rot="5400000">
            <a:off x="1385777" y="2720355"/>
            <a:ext cx="868875" cy="868875"/>
          </a:xfrm>
          <a:prstGeom prst="chord">
            <a:avLst>
              <a:gd name="adj1" fmla="val 5287647"/>
              <a:gd name="adj2" fmla="val 16278631"/>
            </a:avLst>
          </a:prstGeom>
          <a:solidFill>
            <a:srgbClr val="ED1A2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Chord 185">
            <a:extLst>
              <a:ext uri="{FF2B5EF4-FFF2-40B4-BE49-F238E27FC236}">
                <a16:creationId xmlns="" xmlns:a16="http://schemas.microsoft.com/office/drawing/2014/main" id="{DFF41055-A101-4F3F-8184-3AC3314EAAEA}"/>
              </a:ext>
            </a:extLst>
          </p:cNvPr>
          <p:cNvSpPr/>
          <p:nvPr/>
        </p:nvSpPr>
        <p:spPr>
          <a:xfrm rot="5400000">
            <a:off x="6771622" y="2720355"/>
            <a:ext cx="868875" cy="868875"/>
          </a:xfrm>
          <a:prstGeom prst="chord">
            <a:avLst>
              <a:gd name="adj1" fmla="val 5311912"/>
              <a:gd name="adj2" fmla="val 16278631"/>
            </a:avLst>
          </a:prstGeom>
          <a:solidFill>
            <a:srgbClr val="ED1A2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0" name="Group 249">
            <a:extLst>
              <a:ext uri="{FF2B5EF4-FFF2-40B4-BE49-F238E27FC236}">
                <a16:creationId xmlns="" xmlns:a16="http://schemas.microsoft.com/office/drawing/2014/main" id="{9D276452-35CB-4EE5-80C0-9016658EEF13}"/>
              </a:ext>
            </a:extLst>
          </p:cNvPr>
          <p:cNvGrpSpPr/>
          <p:nvPr/>
        </p:nvGrpSpPr>
        <p:grpSpPr>
          <a:xfrm>
            <a:off x="1331904" y="1084102"/>
            <a:ext cx="6390299" cy="1809194"/>
            <a:chOff x="1435319" y="1192959"/>
            <a:chExt cx="6390299" cy="1809194"/>
          </a:xfrm>
        </p:grpSpPr>
        <p:cxnSp>
          <p:nvCxnSpPr>
            <p:cNvPr id="172" name="Straight Connector 171">
              <a:extLst>
                <a:ext uri="{FF2B5EF4-FFF2-40B4-BE49-F238E27FC236}">
                  <a16:creationId xmlns="" xmlns:a16="http://schemas.microsoft.com/office/drawing/2014/main" id="{76796232-AFB4-4CBB-8E6A-D31BFFACF777}"/>
                </a:ext>
              </a:extLst>
            </p:cNvPr>
            <p:cNvCxnSpPr>
              <a:cxnSpLocks/>
            </p:cNvCxnSpPr>
            <p:nvPr/>
          </p:nvCxnSpPr>
          <p:spPr>
            <a:xfrm flipV="1">
              <a:off x="1925484" y="1922537"/>
              <a:ext cx="0" cy="822960"/>
            </a:xfrm>
            <a:prstGeom prst="line">
              <a:avLst/>
            </a:prstGeom>
            <a:ln w="9525">
              <a:solidFill>
                <a:srgbClr val="ED1A20"/>
              </a:solidFill>
              <a:prstDash val="solid"/>
              <a:headEnd type="none" w="med" len="med"/>
              <a:tailEnd type="triangle" w="sm" len="sm"/>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 xmlns:a16="http://schemas.microsoft.com/office/drawing/2014/main" id="{5A3627A0-635E-459D-8F18-88259BEB5D2B}"/>
                </a:ext>
              </a:extLst>
            </p:cNvPr>
            <p:cNvCxnSpPr>
              <a:cxnSpLocks/>
            </p:cNvCxnSpPr>
            <p:nvPr/>
          </p:nvCxnSpPr>
          <p:spPr>
            <a:xfrm flipH="1">
              <a:off x="7307853" y="1917274"/>
              <a:ext cx="811" cy="822960"/>
            </a:xfrm>
            <a:prstGeom prst="line">
              <a:avLst/>
            </a:prstGeom>
            <a:ln w="9525">
              <a:solidFill>
                <a:srgbClr val="ED1A20"/>
              </a:solidFill>
              <a:prstDash val="solid"/>
              <a:headEnd type="none" w="med" len="med"/>
              <a:tailEnd type="triangle" w="sm" len="sm"/>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 xmlns:a16="http://schemas.microsoft.com/office/drawing/2014/main" id="{6D974E24-93A6-4ACB-8D04-F27495E0EC26}"/>
                </a:ext>
              </a:extLst>
            </p:cNvPr>
            <p:cNvCxnSpPr>
              <a:cxnSpLocks/>
            </p:cNvCxnSpPr>
            <p:nvPr/>
          </p:nvCxnSpPr>
          <p:spPr>
            <a:xfrm>
              <a:off x="2340058" y="2989966"/>
              <a:ext cx="4572000" cy="12187"/>
            </a:xfrm>
            <a:prstGeom prst="line">
              <a:avLst/>
            </a:prstGeom>
            <a:ln w="9525">
              <a:solidFill>
                <a:srgbClr val="ED1A20"/>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41" name="Group 240">
              <a:extLst>
                <a:ext uri="{FF2B5EF4-FFF2-40B4-BE49-F238E27FC236}">
                  <a16:creationId xmlns="" xmlns:a16="http://schemas.microsoft.com/office/drawing/2014/main" id="{4CF2D13D-4AAD-4591-851A-9D1F57C789DE}"/>
                </a:ext>
              </a:extLst>
            </p:cNvPr>
            <p:cNvGrpSpPr/>
            <p:nvPr/>
          </p:nvGrpSpPr>
          <p:grpSpPr>
            <a:xfrm>
              <a:off x="1435319" y="1192959"/>
              <a:ext cx="6390299" cy="1320292"/>
              <a:chOff x="1435319" y="1192959"/>
              <a:chExt cx="6390299" cy="1320292"/>
            </a:xfrm>
          </p:grpSpPr>
          <p:sp>
            <p:nvSpPr>
              <p:cNvPr id="71" name="Rectangle: Single Corner Snipped 70">
                <a:extLst>
                  <a:ext uri="{FF2B5EF4-FFF2-40B4-BE49-F238E27FC236}">
                    <a16:creationId xmlns="" xmlns:a16="http://schemas.microsoft.com/office/drawing/2014/main" id="{E0ED190C-E6D9-429F-AF4E-51757D2639C9}"/>
                  </a:ext>
                </a:extLst>
              </p:cNvPr>
              <p:cNvSpPr/>
              <p:nvPr/>
            </p:nvSpPr>
            <p:spPr>
              <a:xfrm flipH="1">
                <a:off x="1435319" y="1192959"/>
                <a:ext cx="6390299" cy="472087"/>
              </a:xfrm>
              <a:prstGeom prst="snip1Rect">
                <a:avLst>
                  <a:gd name="adj" fmla="val 23159"/>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1200" b="1" dirty="0">
                  <a:solidFill>
                    <a:schemeClr val="bg1"/>
                  </a:solidFill>
                  <a:latin typeface="Calibri" panose="020F0502020204030204" pitchFamily="34" charset="0"/>
                  <a:cs typeface="Calibri" panose="020F0502020204030204" pitchFamily="34" charset="0"/>
                </a:endParaRPr>
              </a:p>
            </p:txBody>
          </p:sp>
          <p:pic>
            <p:nvPicPr>
              <p:cNvPr id="125" name="Picture 124">
                <a:extLst>
                  <a:ext uri="{FF2B5EF4-FFF2-40B4-BE49-F238E27FC236}">
                    <a16:creationId xmlns="" xmlns:a16="http://schemas.microsoft.com/office/drawing/2014/main" id="{51161CD0-F51E-4809-B195-C4AFE942B462}"/>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594234" y="1332262"/>
                <a:ext cx="193480" cy="193480"/>
              </a:xfrm>
              <a:prstGeom prst="rect">
                <a:avLst/>
              </a:prstGeom>
            </p:spPr>
          </p:pic>
          <p:sp>
            <p:nvSpPr>
              <p:cNvPr id="133" name="Rectangle 132">
                <a:extLst>
                  <a:ext uri="{FF2B5EF4-FFF2-40B4-BE49-F238E27FC236}">
                    <a16:creationId xmlns="" xmlns:a16="http://schemas.microsoft.com/office/drawing/2014/main" id="{0E77AB3F-9FAA-4E33-A61A-D3DD1A158E74}"/>
                  </a:ext>
                </a:extLst>
              </p:cNvPr>
              <p:cNvSpPr/>
              <p:nvPr/>
            </p:nvSpPr>
            <p:spPr>
              <a:xfrm>
                <a:off x="1795189" y="1235000"/>
                <a:ext cx="1011841"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50" dirty="0">
                    <a:solidFill>
                      <a:schemeClr val="bg1"/>
                    </a:solidFill>
                    <a:latin typeface="Calibri" panose="020F0502020204030204" pitchFamily="34" charset="0"/>
                    <a:cs typeface="Calibri" panose="020F0502020204030204" pitchFamily="34" charset="0"/>
                  </a:rPr>
                  <a:t>SECURE CHIPS</a:t>
                </a:r>
              </a:p>
            </p:txBody>
          </p:sp>
          <p:sp>
            <p:nvSpPr>
              <p:cNvPr id="134" name="Rectangle 133">
                <a:extLst>
                  <a:ext uri="{FF2B5EF4-FFF2-40B4-BE49-F238E27FC236}">
                    <a16:creationId xmlns="" xmlns:a16="http://schemas.microsoft.com/office/drawing/2014/main" id="{460CD411-7523-4D91-92C3-45927E893199}"/>
                  </a:ext>
                </a:extLst>
              </p:cNvPr>
              <p:cNvSpPr/>
              <p:nvPr/>
            </p:nvSpPr>
            <p:spPr>
              <a:xfrm>
                <a:off x="4223169" y="1235000"/>
                <a:ext cx="1211407"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50" dirty="0">
                    <a:solidFill>
                      <a:schemeClr val="bg1"/>
                    </a:solidFill>
                    <a:latin typeface="Calibri" panose="020F0502020204030204" pitchFamily="34" charset="0"/>
                    <a:cs typeface="Calibri" panose="020F0502020204030204" pitchFamily="34" charset="0"/>
                  </a:rPr>
                  <a:t>SECURITY BROKER</a:t>
                </a:r>
              </a:p>
            </p:txBody>
          </p:sp>
          <p:sp>
            <p:nvSpPr>
              <p:cNvPr id="135" name="Rectangle 134">
                <a:extLst>
                  <a:ext uri="{FF2B5EF4-FFF2-40B4-BE49-F238E27FC236}">
                    <a16:creationId xmlns="" xmlns:a16="http://schemas.microsoft.com/office/drawing/2014/main" id="{10E09472-5DB9-4A30-96C5-C5E6DE2696A6}"/>
                  </a:ext>
                </a:extLst>
              </p:cNvPr>
              <p:cNvSpPr/>
              <p:nvPr/>
            </p:nvSpPr>
            <p:spPr>
              <a:xfrm>
                <a:off x="6651669" y="1235000"/>
                <a:ext cx="1125475"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50" dirty="0">
                    <a:solidFill>
                      <a:schemeClr val="bg1"/>
                    </a:solidFill>
                    <a:latin typeface="Calibri" panose="020F0502020204030204" pitchFamily="34" charset="0"/>
                    <a:cs typeface="Calibri" panose="020F0502020204030204" pitchFamily="34" charset="0"/>
                  </a:rPr>
                  <a:t>TRUST SERVICES</a:t>
                </a:r>
              </a:p>
            </p:txBody>
          </p:sp>
          <p:sp>
            <p:nvSpPr>
              <p:cNvPr id="164" name="Oval 163">
                <a:extLst>
                  <a:ext uri="{FF2B5EF4-FFF2-40B4-BE49-F238E27FC236}">
                    <a16:creationId xmlns="" xmlns:a16="http://schemas.microsoft.com/office/drawing/2014/main" id="{014EE7E3-D0C0-44DA-9AAA-208CBF0F7AF5}"/>
                  </a:ext>
                </a:extLst>
              </p:cNvPr>
              <p:cNvSpPr/>
              <p:nvPr/>
            </p:nvSpPr>
            <p:spPr>
              <a:xfrm>
                <a:off x="1810122" y="1632876"/>
                <a:ext cx="230724" cy="230724"/>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137" name="Picture 136">
                <a:extLst>
                  <a:ext uri="{FF2B5EF4-FFF2-40B4-BE49-F238E27FC236}">
                    <a16:creationId xmlns="" xmlns:a16="http://schemas.microsoft.com/office/drawing/2014/main" id="{3A851E87-934A-420A-B702-CA336D4C4F9E}"/>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761109" y="2232487"/>
                <a:ext cx="1727971" cy="280764"/>
              </a:xfrm>
              <a:prstGeom prst="rect">
                <a:avLst/>
              </a:prstGeom>
            </p:spPr>
          </p:pic>
          <p:cxnSp>
            <p:nvCxnSpPr>
              <p:cNvPr id="136" name="Straight Connector 135">
                <a:extLst>
                  <a:ext uri="{FF2B5EF4-FFF2-40B4-BE49-F238E27FC236}">
                    <a16:creationId xmlns="" xmlns:a16="http://schemas.microsoft.com/office/drawing/2014/main" id="{585C72C7-2F60-4D5D-B038-3308C760AAF7}"/>
                  </a:ext>
                </a:extLst>
              </p:cNvPr>
              <p:cNvCxnSpPr>
                <a:cxnSpLocks/>
              </p:cNvCxnSpPr>
              <p:nvPr/>
            </p:nvCxnSpPr>
            <p:spPr>
              <a:xfrm rot="5400000" flipV="1">
                <a:off x="3275831" y="574553"/>
                <a:ext cx="0" cy="2377440"/>
              </a:xfrm>
              <a:prstGeom prst="line">
                <a:avLst/>
              </a:prstGeom>
              <a:ln w="9525">
                <a:solidFill>
                  <a:srgbClr val="ED1A20"/>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 xmlns:a16="http://schemas.microsoft.com/office/drawing/2014/main" id="{201E3E96-0056-4D2F-89B5-0B90F4E90251}"/>
                  </a:ext>
                </a:extLst>
              </p:cNvPr>
              <p:cNvCxnSpPr>
                <a:cxnSpLocks/>
              </p:cNvCxnSpPr>
              <p:nvPr/>
            </p:nvCxnSpPr>
            <p:spPr>
              <a:xfrm rot="5400000" flipV="1">
                <a:off x="5961144" y="574553"/>
                <a:ext cx="0" cy="2377440"/>
              </a:xfrm>
              <a:prstGeom prst="line">
                <a:avLst/>
              </a:prstGeom>
              <a:ln w="9525">
                <a:solidFill>
                  <a:srgbClr val="ED1A20"/>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68" name="Oval 167">
                <a:extLst>
                  <a:ext uri="{FF2B5EF4-FFF2-40B4-BE49-F238E27FC236}">
                    <a16:creationId xmlns="" xmlns:a16="http://schemas.microsoft.com/office/drawing/2014/main" id="{AFB00272-D915-4BDB-9419-0A32FAB5D6FF}"/>
                  </a:ext>
                </a:extLst>
              </p:cNvPr>
              <p:cNvSpPr/>
              <p:nvPr/>
            </p:nvSpPr>
            <p:spPr>
              <a:xfrm>
                <a:off x="7194364" y="1629338"/>
                <a:ext cx="228600" cy="228600"/>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1" name="Oval 120">
                <a:extLst>
                  <a:ext uri="{FF2B5EF4-FFF2-40B4-BE49-F238E27FC236}">
                    <a16:creationId xmlns="" xmlns:a16="http://schemas.microsoft.com/office/drawing/2014/main" id="{DE3FA409-075C-4530-9400-D40A1FE0A067}"/>
                  </a:ext>
                </a:extLst>
              </p:cNvPr>
              <p:cNvSpPr/>
              <p:nvPr/>
            </p:nvSpPr>
            <p:spPr>
              <a:xfrm>
                <a:off x="4509733" y="1636995"/>
                <a:ext cx="230724" cy="230724"/>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144" name="Picture 143">
                <a:extLst>
                  <a:ext uri="{FF2B5EF4-FFF2-40B4-BE49-F238E27FC236}">
                    <a16:creationId xmlns="" xmlns:a16="http://schemas.microsoft.com/office/drawing/2014/main" id="{B9FB19ED-24BD-463F-8179-872E4D242CA1}"/>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3986353" y="1281578"/>
                <a:ext cx="270834" cy="270834"/>
              </a:xfrm>
              <a:prstGeom prst="rect">
                <a:avLst/>
              </a:prstGeom>
            </p:spPr>
          </p:pic>
          <p:pic>
            <p:nvPicPr>
              <p:cNvPr id="148" name="Picture 147">
                <a:extLst>
                  <a:ext uri="{FF2B5EF4-FFF2-40B4-BE49-F238E27FC236}">
                    <a16:creationId xmlns="" xmlns:a16="http://schemas.microsoft.com/office/drawing/2014/main" id="{88B3F9D2-04F3-434B-A6A9-2738E4B6396F}"/>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472612" y="1339263"/>
                <a:ext cx="193481" cy="193481"/>
              </a:xfrm>
              <a:prstGeom prst="rect">
                <a:avLst/>
              </a:prstGeom>
            </p:spPr>
          </p:pic>
        </p:grpSp>
      </p:grpSp>
      <p:sp>
        <p:nvSpPr>
          <p:cNvPr id="158" name="Chord 157">
            <a:extLst>
              <a:ext uri="{FF2B5EF4-FFF2-40B4-BE49-F238E27FC236}">
                <a16:creationId xmlns="" xmlns:a16="http://schemas.microsoft.com/office/drawing/2014/main" id="{6BE2B520-C60B-4D5E-8D31-837E70E4909A}"/>
              </a:ext>
            </a:extLst>
          </p:cNvPr>
          <p:cNvSpPr/>
          <p:nvPr/>
        </p:nvSpPr>
        <p:spPr>
          <a:xfrm rot="16200000" flipV="1">
            <a:off x="1383976" y="2737445"/>
            <a:ext cx="868875" cy="868875"/>
          </a:xfrm>
          <a:prstGeom prst="chord">
            <a:avLst>
              <a:gd name="adj1" fmla="val 5287647"/>
              <a:gd name="adj2" fmla="val 16278631"/>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Chord 158">
            <a:extLst>
              <a:ext uri="{FF2B5EF4-FFF2-40B4-BE49-F238E27FC236}">
                <a16:creationId xmlns="" xmlns:a16="http://schemas.microsoft.com/office/drawing/2014/main" id="{E9E025C5-EE16-4395-A8AE-4A596BE5CCD6}"/>
              </a:ext>
            </a:extLst>
          </p:cNvPr>
          <p:cNvSpPr/>
          <p:nvPr/>
        </p:nvSpPr>
        <p:spPr>
          <a:xfrm rot="16200000" flipV="1">
            <a:off x="6771622" y="2737446"/>
            <a:ext cx="868875" cy="868875"/>
          </a:xfrm>
          <a:prstGeom prst="chord">
            <a:avLst>
              <a:gd name="adj1" fmla="val 5287647"/>
              <a:gd name="adj2" fmla="val 16278631"/>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52">
            <a:extLst>
              <a:ext uri="{FF2B5EF4-FFF2-40B4-BE49-F238E27FC236}">
                <a16:creationId xmlns="" xmlns:a16="http://schemas.microsoft.com/office/drawing/2014/main" id="{EEB908D1-F335-4728-BE45-4E9BDA25A4B8}"/>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1585933" y="2862910"/>
            <a:ext cx="475676" cy="475676"/>
          </a:xfrm>
          <a:prstGeom prst="rect">
            <a:avLst/>
          </a:prstGeom>
        </p:spPr>
      </p:pic>
      <p:pic>
        <p:nvPicPr>
          <p:cNvPr id="225" name="Picture 224">
            <a:extLst>
              <a:ext uri="{FF2B5EF4-FFF2-40B4-BE49-F238E27FC236}">
                <a16:creationId xmlns="" xmlns:a16="http://schemas.microsoft.com/office/drawing/2014/main" id="{ADAE154F-D79A-49FC-AE73-F29EECD7FCAE}"/>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6903123" y="2882895"/>
            <a:ext cx="573667" cy="573667"/>
          </a:xfrm>
          <a:prstGeom prst="rect">
            <a:avLst/>
          </a:prstGeom>
        </p:spPr>
      </p:pic>
      <p:cxnSp>
        <p:nvCxnSpPr>
          <p:cNvPr id="238" name="Straight Arrow Connector 237">
            <a:extLst>
              <a:ext uri="{FF2B5EF4-FFF2-40B4-BE49-F238E27FC236}">
                <a16:creationId xmlns="" xmlns:a16="http://schemas.microsoft.com/office/drawing/2014/main" id="{BA21CD77-90F0-4CA6-AB66-7F1C59716A6D}"/>
              </a:ext>
            </a:extLst>
          </p:cNvPr>
          <p:cNvCxnSpPr>
            <a:cxnSpLocks/>
          </p:cNvCxnSpPr>
          <p:nvPr/>
        </p:nvCxnSpPr>
        <p:spPr>
          <a:xfrm flipH="1">
            <a:off x="7930933" y="4512838"/>
            <a:ext cx="3383280" cy="0"/>
          </a:xfrm>
          <a:prstGeom prst="straightConnector1">
            <a:avLst/>
          </a:prstGeom>
          <a:ln>
            <a:solidFill>
              <a:schemeClr val="accent5"/>
            </a:solidFill>
            <a:prstDash val="dash"/>
            <a:tailEnd type="triangle" w="sm" len="sm"/>
          </a:ln>
        </p:spPr>
        <p:style>
          <a:lnRef idx="1">
            <a:schemeClr val="accent1"/>
          </a:lnRef>
          <a:fillRef idx="0">
            <a:schemeClr val="accent1"/>
          </a:fillRef>
          <a:effectRef idx="0">
            <a:schemeClr val="accent1"/>
          </a:effectRef>
          <a:fontRef idx="minor">
            <a:schemeClr val="tx1"/>
          </a:fontRef>
        </p:style>
      </p:cxnSp>
      <p:sp>
        <p:nvSpPr>
          <p:cNvPr id="161" name="Rectangle 160">
            <a:extLst>
              <a:ext uri="{FF2B5EF4-FFF2-40B4-BE49-F238E27FC236}">
                <a16:creationId xmlns="" xmlns:a16="http://schemas.microsoft.com/office/drawing/2014/main" id="{43FD98FA-A728-4FB5-8342-041326AF5E7A}"/>
              </a:ext>
            </a:extLst>
          </p:cNvPr>
          <p:cNvSpPr/>
          <p:nvPr/>
        </p:nvSpPr>
        <p:spPr>
          <a:xfrm>
            <a:off x="9172262" y="4364755"/>
            <a:ext cx="1530116" cy="288860"/>
          </a:xfrm>
          <a:prstGeom prst="rect">
            <a:avLst/>
          </a:prstGeom>
          <a:solidFill>
            <a:schemeClr val="bg1"/>
          </a:solidFill>
          <a:ln w="63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accent5"/>
                </a:solidFill>
                <a:latin typeface="Calibri" panose="020F0502020204030204" pitchFamily="34" charset="0"/>
                <a:cs typeface="Calibri" panose="020F0502020204030204" pitchFamily="34" charset="0"/>
              </a:rPr>
              <a:t>LEGACY IoT ECOSYSTEM</a:t>
            </a:r>
          </a:p>
        </p:txBody>
      </p:sp>
      <p:grpSp>
        <p:nvGrpSpPr>
          <p:cNvPr id="251" name="Group 250">
            <a:extLst>
              <a:ext uri="{FF2B5EF4-FFF2-40B4-BE49-F238E27FC236}">
                <a16:creationId xmlns="" xmlns:a16="http://schemas.microsoft.com/office/drawing/2014/main" id="{3E771956-1852-48C5-A4EA-437526628C69}"/>
              </a:ext>
            </a:extLst>
          </p:cNvPr>
          <p:cNvGrpSpPr/>
          <p:nvPr/>
        </p:nvGrpSpPr>
        <p:grpSpPr>
          <a:xfrm>
            <a:off x="7930934" y="1253593"/>
            <a:ext cx="3505143" cy="1802268"/>
            <a:chOff x="8034349" y="1362450"/>
            <a:chExt cx="3505143" cy="1802268"/>
          </a:xfrm>
        </p:grpSpPr>
        <p:grpSp>
          <p:nvGrpSpPr>
            <p:cNvPr id="174" name="Group 173">
              <a:extLst>
                <a:ext uri="{FF2B5EF4-FFF2-40B4-BE49-F238E27FC236}">
                  <a16:creationId xmlns="" xmlns:a16="http://schemas.microsoft.com/office/drawing/2014/main" id="{F8CC1B47-1596-4F26-93B7-90D06C83CF69}"/>
                </a:ext>
              </a:extLst>
            </p:cNvPr>
            <p:cNvGrpSpPr/>
            <p:nvPr/>
          </p:nvGrpSpPr>
          <p:grpSpPr>
            <a:xfrm>
              <a:off x="8993091" y="1844678"/>
              <a:ext cx="284862" cy="284544"/>
              <a:chOff x="6328904" y="3127677"/>
              <a:chExt cx="352062" cy="351669"/>
            </a:xfrm>
          </p:grpSpPr>
          <p:sp>
            <p:nvSpPr>
              <p:cNvPr id="176" name="Oval 175">
                <a:extLst>
                  <a:ext uri="{FF2B5EF4-FFF2-40B4-BE49-F238E27FC236}">
                    <a16:creationId xmlns="" xmlns:a16="http://schemas.microsoft.com/office/drawing/2014/main" id="{F3E8F01B-AC29-45DA-9638-97ECD68C81FE}"/>
                  </a:ext>
                </a:extLst>
              </p:cNvPr>
              <p:cNvSpPr/>
              <p:nvPr/>
            </p:nvSpPr>
            <p:spPr>
              <a:xfrm>
                <a:off x="6328904" y="3248622"/>
                <a:ext cx="230724" cy="230724"/>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8" name="Oval 177">
                <a:extLst>
                  <a:ext uri="{FF2B5EF4-FFF2-40B4-BE49-F238E27FC236}">
                    <a16:creationId xmlns="" xmlns:a16="http://schemas.microsoft.com/office/drawing/2014/main" id="{93805448-19A4-4527-B95E-FF1F6CDA7DDA}"/>
                  </a:ext>
                </a:extLst>
              </p:cNvPr>
              <p:cNvSpPr/>
              <p:nvPr/>
            </p:nvSpPr>
            <p:spPr>
              <a:xfrm>
                <a:off x="6367516" y="3127677"/>
                <a:ext cx="228600" cy="228600"/>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9" name="Oval 178">
                <a:extLst>
                  <a:ext uri="{FF2B5EF4-FFF2-40B4-BE49-F238E27FC236}">
                    <a16:creationId xmlns="" xmlns:a16="http://schemas.microsoft.com/office/drawing/2014/main" id="{8DE3C9D0-7AFB-4D50-A6EC-036A19BDA941}"/>
                  </a:ext>
                </a:extLst>
              </p:cNvPr>
              <p:cNvSpPr/>
              <p:nvPr/>
            </p:nvSpPr>
            <p:spPr>
              <a:xfrm>
                <a:off x="6452366" y="3249684"/>
                <a:ext cx="228600" cy="228600"/>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75" name="Rectangle 174">
              <a:extLst>
                <a:ext uri="{FF2B5EF4-FFF2-40B4-BE49-F238E27FC236}">
                  <a16:creationId xmlns="" xmlns:a16="http://schemas.microsoft.com/office/drawing/2014/main" id="{A47ACBA0-3139-4493-A922-0B9998D5846A}"/>
                </a:ext>
              </a:extLst>
            </p:cNvPr>
            <p:cNvSpPr/>
            <p:nvPr/>
          </p:nvSpPr>
          <p:spPr>
            <a:xfrm>
              <a:off x="9339647" y="1792948"/>
              <a:ext cx="1990493"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ED1A20"/>
                  </a:solidFill>
                  <a:latin typeface="Calibri" panose="020F0502020204030204" pitchFamily="34" charset="0"/>
                  <a:cs typeface="Calibri" panose="020F0502020204030204" pitchFamily="34" charset="0"/>
                </a:rPr>
                <a:t>Unified security platform with all components from a single vendor</a:t>
              </a:r>
            </a:p>
          </p:txBody>
        </p:sp>
        <p:sp>
          <p:nvSpPr>
            <p:cNvPr id="213" name="Rectangle 212">
              <a:extLst>
                <a:ext uri="{FF2B5EF4-FFF2-40B4-BE49-F238E27FC236}">
                  <a16:creationId xmlns="" xmlns:a16="http://schemas.microsoft.com/office/drawing/2014/main" id="{765716EC-8FC1-43CB-AA97-BAECC6ACE544}"/>
                </a:ext>
              </a:extLst>
            </p:cNvPr>
            <p:cNvSpPr/>
            <p:nvPr/>
          </p:nvSpPr>
          <p:spPr>
            <a:xfrm>
              <a:off x="9351922" y="2776713"/>
              <a:ext cx="1978211"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ED1A20"/>
                  </a:solidFill>
                  <a:latin typeface="Calibri" panose="020F0502020204030204" pitchFamily="34" charset="0"/>
                  <a:cs typeface="Calibri" panose="020F0502020204030204" pitchFamily="34" charset="0"/>
                </a:rPr>
                <a:t>Security certified by the highest industry standards and accreditations</a:t>
              </a:r>
            </a:p>
          </p:txBody>
        </p:sp>
        <p:pic>
          <p:nvPicPr>
            <p:cNvPr id="240" name="Picture 239">
              <a:extLst>
                <a:ext uri="{FF2B5EF4-FFF2-40B4-BE49-F238E27FC236}">
                  <a16:creationId xmlns="" xmlns:a16="http://schemas.microsoft.com/office/drawing/2014/main" id="{1F7452CE-3CDB-44F7-BCA8-1A8491590983}"/>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999225" y="2822143"/>
              <a:ext cx="297144" cy="297144"/>
            </a:xfrm>
            <a:prstGeom prst="rect">
              <a:avLst/>
            </a:prstGeom>
          </p:spPr>
        </p:pic>
        <p:sp>
          <p:nvSpPr>
            <p:cNvPr id="207" name="Rectangle 206">
              <a:extLst>
                <a:ext uri="{FF2B5EF4-FFF2-40B4-BE49-F238E27FC236}">
                  <a16:creationId xmlns="" xmlns:a16="http://schemas.microsoft.com/office/drawing/2014/main" id="{060547DB-7339-4544-A11D-0C5B4F5BC604}"/>
                </a:ext>
              </a:extLst>
            </p:cNvPr>
            <p:cNvSpPr/>
            <p:nvPr/>
          </p:nvSpPr>
          <p:spPr>
            <a:xfrm>
              <a:off x="9339636" y="2284799"/>
              <a:ext cx="1990504" cy="388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ED1A20"/>
                  </a:solidFill>
                  <a:latin typeface="Calibri" panose="020F0502020204030204" pitchFamily="34" charset="0"/>
                  <a:cs typeface="Calibri" panose="020F0502020204030204" pitchFamily="34" charset="0"/>
                </a:rPr>
                <a:t>Seamless integration and the option to interoperate w/ 3</a:t>
              </a:r>
              <a:r>
                <a:rPr lang="en-US" sz="900" baseline="30000" dirty="0">
                  <a:solidFill>
                    <a:srgbClr val="ED1A20"/>
                  </a:solidFill>
                  <a:latin typeface="Calibri" panose="020F0502020204030204" pitchFamily="34" charset="0"/>
                  <a:cs typeface="Calibri" panose="020F0502020204030204" pitchFamily="34" charset="0"/>
                </a:rPr>
                <a:t>rd</a:t>
              </a:r>
              <a:r>
                <a:rPr lang="en-US" sz="900" dirty="0">
                  <a:solidFill>
                    <a:srgbClr val="ED1A20"/>
                  </a:solidFill>
                  <a:latin typeface="Calibri" panose="020F0502020204030204" pitchFamily="34" charset="0"/>
                  <a:cs typeface="Calibri" panose="020F0502020204030204" pitchFamily="34" charset="0"/>
                </a:rPr>
                <a:t> party components</a:t>
              </a:r>
            </a:p>
          </p:txBody>
        </p:sp>
        <p:pic>
          <p:nvPicPr>
            <p:cNvPr id="242" name="Picture 241">
              <a:extLst>
                <a:ext uri="{FF2B5EF4-FFF2-40B4-BE49-F238E27FC236}">
                  <a16:creationId xmlns="" xmlns:a16="http://schemas.microsoft.com/office/drawing/2014/main" id="{47427FDE-7B48-417B-8FB1-875DF91FDAF7}"/>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8991081" y="2334371"/>
              <a:ext cx="288861" cy="288861"/>
            </a:xfrm>
            <a:prstGeom prst="rect">
              <a:avLst/>
            </a:prstGeom>
          </p:spPr>
        </p:pic>
        <p:cxnSp>
          <p:nvCxnSpPr>
            <p:cNvPr id="160" name="Straight Arrow Connector 159">
              <a:extLst>
                <a:ext uri="{FF2B5EF4-FFF2-40B4-BE49-F238E27FC236}">
                  <a16:creationId xmlns="" xmlns:a16="http://schemas.microsoft.com/office/drawing/2014/main" id="{18D223B1-98A3-4D51-8651-1306E23ED3E4}"/>
                </a:ext>
              </a:extLst>
            </p:cNvPr>
            <p:cNvCxnSpPr>
              <a:cxnSpLocks/>
            </p:cNvCxnSpPr>
            <p:nvPr/>
          </p:nvCxnSpPr>
          <p:spPr>
            <a:xfrm flipH="1">
              <a:off x="8034349" y="1474304"/>
              <a:ext cx="3383280" cy="0"/>
            </a:xfrm>
            <a:prstGeom prst="straightConnector1">
              <a:avLst/>
            </a:prstGeom>
            <a:ln w="9525">
              <a:solidFill>
                <a:srgbClr val="ED1A20"/>
              </a:solidFill>
              <a:prstDash val="solid"/>
              <a:tailEnd type="triangle" w="sm" len="sm"/>
            </a:ln>
          </p:spPr>
          <p:style>
            <a:lnRef idx="1">
              <a:schemeClr val="accent1"/>
            </a:lnRef>
            <a:fillRef idx="0">
              <a:schemeClr val="accent1"/>
            </a:fillRef>
            <a:effectRef idx="0">
              <a:schemeClr val="accent1"/>
            </a:effectRef>
            <a:fontRef idx="minor">
              <a:schemeClr val="tx1"/>
            </a:fontRef>
          </p:style>
        </p:cxnSp>
        <p:sp>
          <p:nvSpPr>
            <p:cNvPr id="145" name="Rectangle 144">
              <a:extLst>
                <a:ext uri="{FF2B5EF4-FFF2-40B4-BE49-F238E27FC236}">
                  <a16:creationId xmlns="" xmlns:a16="http://schemas.microsoft.com/office/drawing/2014/main" id="{0215F6D0-5415-448F-96BE-1A312561A66D}"/>
                </a:ext>
              </a:extLst>
            </p:cNvPr>
            <p:cNvSpPr/>
            <p:nvPr/>
          </p:nvSpPr>
          <p:spPr>
            <a:xfrm>
              <a:off x="8999225" y="1362450"/>
              <a:ext cx="2083021" cy="220695"/>
            </a:xfrm>
            <a:prstGeom prst="rect">
              <a:avLst/>
            </a:prstGeom>
            <a:solidFill>
              <a:schemeClr val="bg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rgbClr val="ED1A20"/>
                  </a:solidFill>
                  <a:latin typeface="Calibri" panose="020F0502020204030204" pitchFamily="34" charset="0"/>
                  <a:cs typeface="Calibri" panose="020F0502020204030204" pitchFamily="34" charset="0"/>
                </a:rPr>
                <a:t>CYBERSECURITY TRUST PLATFORM</a:t>
              </a:r>
            </a:p>
          </p:txBody>
        </p:sp>
        <p:sp>
          <p:nvSpPr>
            <p:cNvPr id="165" name="Oval 164">
              <a:extLst>
                <a:ext uri="{FF2B5EF4-FFF2-40B4-BE49-F238E27FC236}">
                  <a16:creationId xmlns="" xmlns:a16="http://schemas.microsoft.com/office/drawing/2014/main" id="{D16E1046-07BD-4F39-8562-951767866C48}"/>
                </a:ext>
              </a:extLst>
            </p:cNvPr>
            <p:cNvSpPr/>
            <p:nvPr/>
          </p:nvSpPr>
          <p:spPr>
            <a:xfrm>
              <a:off x="11308768" y="1362450"/>
              <a:ext cx="230724" cy="230724"/>
            </a:xfrm>
            <a:prstGeom prst="ellipse">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b="1" dirty="0"/>
                <a:t>2</a:t>
              </a:r>
            </a:p>
          </p:txBody>
        </p:sp>
      </p:grpSp>
      <p:sp>
        <p:nvSpPr>
          <p:cNvPr id="169" name="Oval 168">
            <a:extLst>
              <a:ext uri="{FF2B5EF4-FFF2-40B4-BE49-F238E27FC236}">
                <a16:creationId xmlns="" xmlns:a16="http://schemas.microsoft.com/office/drawing/2014/main" id="{33AC45D6-6A0B-4FAC-8577-6A04CA692ADC}"/>
              </a:ext>
            </a:extLst>
          </p:cNvPr>
          <p:cNvSpPr/>
          <p:nvPr/>
        </p:nvSpPr>
        <p:spPr>
          <a:xfrm>
            <a:off x="11195101" y="4393823"/>
            <a:ext cx="230724" cy="230724"/>
          </a:xfrm>
          <a:prstGeom prst="ellipse">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b="1" dirty="0"/>
              <a:t>1</a:t>
            </a:r>
          </a:p>
        </p:txBody>
      </p:sp>
    </p:spTree>
    <p:extLst>
      <p:ext uri="{BB962C8B-B14F-4D97-AF65-F5344CB8AC3E}">
        <p14:creationId xmlns:p14="http://schemas.microsoft.com/office/powerpoint/2010/main" val="1136369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3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3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5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2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5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0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54"/>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86"/>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55"/>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312"/>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4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142"/>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4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43"/>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246"/>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16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238"/>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61"/>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6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250"/>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2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animBg="1"/>
      <p:bldP spid="142" grpId="0"/>
      <p:bldP spid="143" grpId="0"/>
      <p:bldP spid="151" grpId="0" animBg="1"/>
      <p:bldP spid="150" grpId="0" animBg="1"/>
      <p:bldP spid="152" grpId="0" animBg="1"/>
      <p:bldP spid="167" grpId="0"/>
      <p:bldP spid="86" grpId="0" animBg="1"/>
      <p:bldP spid="161" grpId="0" animBg="1"/>
      <p:bldP spid="16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34E287C0-F74B-4DF8-93A7-939706E41F5F}"/>
              </a:ext>
            </a:extLst>
          </p:cNvPr>
          <p:cNvSpPr/>
          <p:nvPr/>
        </p:nvSpPr>
        <p:spPr>
          <a:xfrm>
            <a:off x="4876597" y="1103050"/>
            <a:ext cx="2750962" cy="2025429"/>
          </a:xfrm>
          <a:prstGeom prst="roundRect">
            <a:avLst>
              <a:gd name="adj" fmla="val 3931"/>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5" name="Rectangle 4">
            <a:extLst>
              <a:ext uri="{FF2B5EF4-FFF2-40B4-BE49-F238E27FC236}">
                <a16:creationId xmlns="" xmlns:a16="http://schemas.microsoft.com/office/drawing/2014/main" id="{FC1473E9-7188-4534-884B-1C75CE22E9F7}"/>
              </a:ext>
            </a:extLst>
          </p:cNvPr>
          <p:cNvSpPr/>
          <p:nvPr/>
        </p:nvSpPr>
        <p:spPr>
          <a:xfrm>
            <a:off x="6694721" y="3055306"/>
            <a:ext cx="112170" cy="139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 xmlns:a16="http://schemas.microsoft.com/office/drawing/2014/main" id="{8160F4A7-8C50-43F1-AB84-881AFF0926B7}"/>
              </a:ext>
            </a:extLst>
          </p:cNvPr>
          <p:cNvSpPr/>
          <p:nvPr/>
        </p:nvSpPr>
        <p:spPr>
          <a:xfrm>
            <a:off x="5634507" y="3057680"/>
            <a:ext cx="112170" cy="139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 xmlns:a16="http://schemas.microsoft.com/office/drawing/2014/main" id="{11B1A8AE-D94B-4CF0-90E2-EBC8BB8D5BB4}"/>
              </a:ext>
            </a:extLst>
          </p:cNvPr>
          <p:cNvSpPr/>
          <p:nvPr/>
        </p:nvSpPr>
        <p:spPr>
          <a:xfrm>
            <a:off x="1780682" y="1115517"/>
            <a:ext cx="2703927" cy="2012952"/>
          </a:xfrm>
          <a:prstGeom prst="roundRect">
            <a:avLst>
              <a:gd name="adj" fmla="val 571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8" name="Rectangle 7">
            <a:extLst>
              <a:ext uri="{FF2B5EF4-FFF2-40B4-BE49-F238E27FC236}">
                <a16:creationId xmlns="" xmlns:a16="http://schemas.microsoft.com/office/drawing/2014/main" id="{AC1B917D-24EA-4CE4-B902-6240519B1F9B}"/>
              </a:ext>
            </a:extLst>
          </p:cNvPr>
          <p:cNvSpPr/>
          <p:nvPr/>
        </p:nvSpPr>
        <p:spPr>
          <a:xfrm>
            <a:off x="2000347" y="3068665"/>
            <a:ext cx="112170" cy="1395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 xmlns:a16="http://schemas.microsoft.com/office/drawing/2014/main" id="{33206B1C-193F-412F-9E72-DF49FCAD3224}"/>
              </a:ext>
            </a:extLst>
          </p:cNvPr>
          <p:cNvCxnSpPr>
            <a:cxnSpLocks/>
            <a:stCxn id="33" idx="4"/>
            <a:endCxn id="14" idx="0"/>
          </p:cNvCxnSpPr>
          <p:nvPr/>
        </p:nvCxnSpPr>
        <p:spPr>
          <a:xfrm flipH="1">
            <a:off x="2052096" y="1822410"/>
            <a:ext cx="4336" cy="1879030"/>
          </a:xfrm>
          <a:prstGeom prst="line">
            <a:avLst/>
          </a:prstGeom>
          <a:ln w="12700">
            <a:solidFill>
              <a:srgbClr val="ED1A20"/>
            </a:solidFill>
            <a:prstDash val="sysDash"/>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 xmlns:a16="http://schemas.microsoft.com/office/drawing/2014/main" id="{FD04DE52-68C2-4353-A460-65EA3B1358C6}"/>
              </a:ext>
            </a:extLst>
          </p:cNvPr>
          <p:cNvSpPr txBox="1"/>
          <p:nvPr/>
        </p:nvSpPr>
        <p:spPr>
          <a:xfrm>
            <a:off x="5560160" y="3499909"/>
            <a:ext cx="1622563" cy="461665"/>
          </a:xfrm>
          <a:prstGeom prst="rect">
            <a:avLst/>
          </a:prstGeom>
          <a:noFill/>
        </p:spPr>
        <p:txBody>
          <a:bodyPr wrap="square" rtlCol="0">
            <a:spAutoFit/>
          </a:bodyPr>
          <a:lstStyle/>
          <a:p>
            <a:r>
              <a:rPr lang="en-US" sz="1200" b="1" dirty="0">
                <a:solidFill>
                  <a:schemeClr val="bg1"/>
                </a:solidFill>
                <a:ea typeface="Avenir Next" charset="0"/>
                <a:cs typeface="Avenir Next" charset="0"/>
              </a:rPr>
              <a:t>PKI &amp; Security Broker</a:t>
            </a:r>
          </a:p>
        </p:txBody>
      </p:sp>
      <p:sp>
        <p:nvSpPr>
          <p:cNvPr id="11" name="Rectangle: Single Corner Snipped 10">
            <a:extLst>
              <a:ext uri="{FF2B5EF4-FFF2-40B4-BE49-F238E27FC236}">
                <a16:creationId xmlns="" xmlns:a16="http://schemas.microsoft.com/office/drawing/2014/main" id="{C6A40B77-BA97-42B8-9FC3-8691975768AB}"/>
              </a:ext>
            </a:extLst>
          </p:cNvPr>
          <p:cNvSpPr/>
          <p:nvPr/>
        </p:nvSpPr>
        <p:spPr>
          <a:xfrm>
            <a:off x="1780680" y="3535946"/>
            <a:ext cx="2703930" cy="509825"/>
          </a:xfrm>
          <a:prstGeom prst="snip1Rect">
            <a:avLst>
              <a:gd name="adj" fmla="val 22606"/>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rPr>
              <a:t>SECURE CHIPS</a:t>
            </a:r>
          </a:p>
        </p:txBody>
      </p:sp>
      <p:sp>
        <p:nvSpPr>
          <p:cNvPr id="12" name="Rectangle: Single Corner Snipped 11">
            <a:extLst>
              <a:ext uri="{FF2B5EF4-FFF2-40B4-BE49-F238E27FC236}">
                <a16:creationId xmlns="" xmlns:a16="http://schemas.microsoft.com/office/drawing/2014/main" id="{FE2D8752-FEC4-4BD4-AC51-9C80331B1E7F}"/>
              </a:ext>
            </a:extLst>
          </p:cNvPr>
          <p:cNvSpPr/>
          <p:nvPr/>
        </p:nvSpPr>
        <p:spPr>
          <a:xfrm>
            <a:off x="4876598" y="3536203"/>
            <a:ext cx="2750962" cy="509567"/>
          </a:xfrm>
          <a:prstGeom prst="snip1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rPr>
              <a:t>SECURITY BROKER</a:t>
            </a:r>
          </a:p>
        </p:txBody>
      </p:sp>
      <p:sp>
        <p:nvSpPr>
          <p:cNvPr id="13" name="Rectangle: Single Corner Snipped 12">
            <a:extLst>
              <a:ext uri="{FF2B5EF4-FFF2-40B4-BE49-F238E27FC236}">
                <a16:creationId xmlns="" xmlns:a16="http://schemas.microsoft.com/office/drawing/2014/main" id="{7F158E7F-F7BE-457E-A295-EB1470A8A08D}"/>
              </a:ext>
            </a:extLst>
          </p:cNvPr>
          <p:cNvSpPr/>
          <p:nvPr/>
        </p:nvSpPr>
        <p:spPr>
          <a:xfrm>
            <a:off x="8037853" y="3522351"/>
            <a:ext cx="2312399" cy="521795"/>
          </a:xfrm>
          <a:prstGeom prst="snip1Rect">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rPr>
              <a:t>TRUST SERVICES</a:t>
            </a:r>
          </a:p>
        </p:txBody>
      </p:sp>
      <p:pic>
        <p:nvPicPr>
          <p:cNvPr id="14" name="Picture 13">
            <a:extLst>
              <a:ext uri="{FF2B5EF4-FFF2-40B4-BE49-F238E27FC236}">
                <a16:creationId xmlns="" xmlns:a16="http://schemas.microsoft.com/office/drawing/2014/main" id="{7C5B413E-3E4F-4A4A-BD43-AEAE64FCAB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9344" y="3701440"/>
            <a:ext cx="205504" cy="205504"/>
          </a:xfrm>
          <a:prstGeom prst="rect">
            <a:avLst/>
          </a:prstGeom>
        </p:spPr>
      </p:pic>
      <p:sp>
        <p:nvSpPr>
          <p:cNvPr id="17" name="TextBox 16">
            <a:extLst>
              <a:ext uri="{FF2B5EF4-FFF2-40B4-BE49-F238E27FC236}">
                <a16:creationId xmlns="" xmlns:a16="http://schemas.microsoft.com/office/drawing/2014/main" id="{8717C073-BC12-4A77-903B-B9AAF584842D}"/>
              </a:ext>
            </a:extLst>
          </p:cNvPr>
          <p:cNvSpPr txBox="1"/>
          <p:nvPr/>
        </p:nvSpPr>
        <p:spPr>
          <a:xfrm>
            <a:off x="2336909" y="974058"/>
            <a:ext cx="785792" cy="246221"/>
          </a:xfrm>
          <a:prstGeom prst="rect">
            <a:avLst/>
          </a:prstGeom>
          <a:solidFill>
            <a:schemeClr val="bg1"/>
          </a:solidFill>
        </p:spPr>
        <p:txBody>
          <a:bodyPr wrap="none" rtlCol="0">
            <a:spAutoFit/>
          </a:bodyPr>
          <a:lstStyle/>
          <a:p>
            <a:pPr algn="ctr"/>
            <a:r>
              <a:rPr lang="en-US" sz="1000" b="1" dirty="0">
                <a:solidFill>
                  <a:schemeClr val="accent2">
                    <a:lumMod val="75000"/>
                  </a:schemeClr>
                </a:solidFill>
                <a:latin typeface="Calibri" panose="020F0502020204030204" pitchFamily="34" charset="0"/>
                <a:cs typeface="Calibri" panose="020F0502020204030204" pitchFamily="34" charset="0"/>
              </a:rPr>
              <a:t>IoT Devices</a:t>
            </a:r>
          </a:p>
        </p:txBody>
      </p:sp>
      <p:sp>
        <p:nvSpPr>
          <p:cNvPr id="18" name="TextBox 17">
            <a:extLst>
              <a:ext uri="{FF2B5EF4-FFF2-40B4-BE49-F238E27FC236}">
                <a16:creationId xmlns="" xmlns:a16="http://schemas.microsoft.com/office/drawing/2014/main" id="{4579D06E-7997-481A-808D-D84F87547278}"/>
              </a:ext>
            </a:extLst>
          </p:cNvPr>
          <p:cNvSpPr txBox="1"/>
          <p:nvPr/>
        </p:nvSpPr>
        <p:spPr>
          <a:xfrm>
            <a:off x="5761275" y="974322"/>
            <a:ext cx="910827" cy="246221"/>
          </a:xfrm>
          <a:prstGeom prst="rect">
            <a:avLst/>
          </a:prstGeom>
          <a:solidFill>
            <a:schemeClr val="bg1"/>
          </a:solidFill>
        </p:spPr>
        <p:txBody>
          <a:bodyPr wrap="none" rtlCol="0">
            <a:spAutoFit/>
          </a:bodyPr>
          <a:lstStyle/>
          <a:p>
            <a:pPr algn="ctr"/>
            <a:r>
              <a:rPr lang="en-US" sz="1000" b="1" dirty="0">
                <a:solidFill>
                  <a:schemeClr val="accent2">
                    <a:lumMod val="75000"/>
                  </a:schemeClr>
                </a:solidFill>
                <a:latin typeface="Calibri" panose="020F0502020204030204" pitchFamily="34" charset="0"/>
                <a:cs typeface="Calibri" panose="020F0502020204030204" pitchFamily="34" charset="0"/>
              </a:rPr>
              <a:t>IoT Platform*</a:t>
            </a:r>
          </a:p>
        </p:txBody>
      </p:sp>
      <p:sp>
        <p:nvSpPr>
          <p:cNvPr id="19" name="Rectangle: Rounded Corners 18">
            <a:extLst>
              <a:ext uri="{FF2B5EF4-FFF2-40B4-BE49-F238E27FC236}">
                <a16:creationId xmlns="" xmlns:a16="http://schemas.microsoft.com/office/drawing/2014/main" id="{29291400-691E-4EFD-8ED5-3B06F1535B19}"/>
              </a:ext>
            </a:extLst>
          </p:cNvPr>
          <p:cNvSpPr/>
          <p:nvPr/>
        </p:nvSpPr>
        <p:spPr>
          <a:xfrm>
            <a:off x="5236368" y="1368284"/>
            <a:ext cx="908448" cy="418435"/>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bg1"/>
                </a:solidFill>
                <a:latin typeface="Calibri" panose="020F0502020204030204" pitchFamily="34" charset="0"/>
                <a:cs typeface="Calibri" panose="020F0502020204030204" pitchFamily="34" charset="0"/>
              </a:rPr>
              <a:t>Artificial Intelligence</a:t>
            </a:r>
          </a:p>
        </p:txBody>
      </p:sp>
      <p:sp>
        <p:nvSpPr>
          <p:cNvPr id="20" name="Rectangle: Rounded Corners 19">
            <a:extLst>
              <a:ext uri="{FF2B5EF4-FFF2-40B4-BE49-F238E27FC236}">
                <a16:creationId xmlns="" xmlns:a16="http://schemas.microsoft.com/office/drawing/2014/main" id="{B0A87647-9FA2-4AA7-8AB9-B20A90ED300F}"/>
              </a:ext>
            </a:extLst>
          </p:cNvPr>
          <p:cNvSpPr/>
          <p:nvPr/>
        </p:nvSpPr>
        <p:spPr>
          <a:xfrm>
            <a:off x="6287696" y="1363950"/>
            <a:ext cx="908448" cy="418435"/>
          </a:xfrm>
          <a:prstGeom prst="roundRect">
            <a:avLst/>
          </a:prstGeom>
          <a:solidFill>
            <a:schemeClr val="accent1">
              <a:lumMod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bg1"/>
                </a:solidFill>
                <a:latin typeface="Calibri" panose="020F0502020204030204" pitchFamily="34" charset="0"/>
                <a:cs typeface="Calibri" panose="020F0502020204030204" pitchFamily="34" charset="0"/>
              </a:rPr>
              <a:t>Data</a:t>
            </a:r>
          </a:p>
          <a:p>
            <a:pPr algn="ctr"/>
            <a:r>
              <a:rPr lang="en-US" sz="900" dirty="0">
                <a:solidFill>
                  <a:schemeClr val="bg1"/>
                </a:solidFill>
                <a:latin typeface="Calibri" panose="020F0502020204030204" pitchFamily="34" charset="0"/>
                <a:cs typeface="Calibri" panose="020F0502020204030204" pitchFamily="34" charset="0"/>
              </a:rPr>
              <a:t>Analytics</a:t>
            </a:r>
          </a:p>
        </p:txBody>
      </p:sp>
      <p:sp>
        <p:nvSpPr>
          <p:cNvPr id="21" name="Rectangle: Rounded Corners 20">
            <a:extLst>
              <a:ext uri="{FF2B5EF4-FFF2-40B4-BE49-F238E27FC236}">
                <a16:creationId xmlns="" xmlns:a16="http://schemas.microsoft.com/office/drawing/2014/main" id="{C2A25BEC-0DFD-4678-B4A8-234A7EF951A4}"/>
              </a:ext>
            </a:extLst>
          </p:cNvPr>
          <p:cNvSpPr/>
          <p:nvPr/>
        </p:nvSpPr>
        <p:spPr>
          <a:xfrm>
            <a:off x="6274388" y="1889442"/>
            <a:ext cx="908448" cy="418435"/>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bg1"/>
                </a:solidFill>
                <a:latin typeface="Calibri" panose="020F0502020204030204" pitchFamily="34" charset="0"/>
                <a:cs typeface="Calibri" panose="020F0502020204030204" pitchFamily="34" charset="0"/>
              </a:rPr>
              <a:t>Predictive Analytics</a:t>
            </a:r>
          </a:p>
        </p:txBody>
      </p:sp>
      <p:sp>
        <p:nvSpPr>
          <p:cNvPr id="22" name="Rectangle: Rounded Corners 21">
            <a:extLst>
              <a:ext uri="{FF2B5EF4-FFF2-40B4-BE49-F238E27FC236}">
                <a16:creationId xmlns="" xmlns:a16="http://schemas.microsoft.com/office/drawing/2014/main" id="{6638081A-C2B5-49FC-AA92-5AA0A13CA717}"/>
              </a:ext>
            </a:extLst>
          </p:cNvPr>
          <p:cNvSpPr/>
          <p:nvPr/>
        </p:nvSpPr>
        <p:spPr>
          <a:xfrm>
            <a:off x="6287696" y="2448244"/>
            <a:ext cx="908448" cy="418435"/>
          </a:xfrm>
          <a:prstGeom prst="roundRect">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bg1"/>
                </a:solidFill>
                <a:latin typeface="Calibri" panose="020F0502020204030204" pitchFamily="34" charset="0"/>
                <a:cs typeface="Calibri" panose="020F0502020204030204" pitchFamily="34" charset="0"/>
              </a:rPr>
              <a:t>Decision</a:t>
            </a:r>
          </a:p>
          <a:p>
            <a:pPr algn="ctr"/>
            <a:r>
              <a:rPr lang="en-US" sz="900" dirty="0">
                <a:solidFill>
                  <a:schemeClr val="bg1"/>
                </a:solidFill>
                <a:latin typeface="Calibri" panose="020F0502020204030204" pitchFamily="34" charset="0"/>
                <a:cs typeface="Calibri" panose="020F0502020204030204" pitchFamily="34" charset="0"/>
              </a:rPr>
              <a:t>Making</a:t>
            </a:r>
          </a:p>
        </p:txBody>
      </p:sp>
      <p:sp>
        <p:nvSpPr>
          <p:cNvPr id="23" name="Rectangle: Rounded Corners 22">
            <a:extLst>
              <a:ext uri="{FF2B5EF4-FFF2-40B4-BE49-F238E27FC236}">
                <a16:creationId xmlns="" xmlns:a16="http://schemas.microsoft.com/office/drawing/2014/main" id="{485BFFE9-5534-4550-8E46-8CF1F5935A1B}"/>
              </a:ext>
            </a:extLst>
          </p:cNvPr>
          <p:cNvSpPr/>
          <p:nvPr/>
        </p:nvSpPr>
        <p:spPr>
          <a:xfrm>
            <a:off x="5231003" y="1889441"/>
            <a:ext cx="908448" cy="418435"/>
          </a:xfrm>
          <a:prstGeom prst="roundRect">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bg1"/>
                </a:solidFill>
                <a:latin typeface="Calibri" panose="020F0502020204030204" pitchFamily="34" charset="0"/>
                <a:cs typeface="Calibri" panose="020F0502020204030204" pitchFamily="34" charset="0"/>
              </a:rPr>
              <a:t>Device Connectivity</a:t>
            </a:r>
          </a:p>
        </p:txBody>
      </p:sp>
      <p:sp>
        <p:nvSpPr>
          <p:cNvPr id="24" name="Rectangle: Rounded Corners 23">
            <a:extLst>
              <a:ext uri="{FF2B5EF4-FFF2-40B4-BE49-F238E27FC236}">
                <a16:creationId xmlns="" xmlns:a16="http://schemas.microsoft.com/office/drawing/2014/main" id="{098E4CE3-C02C-46A5-9C7D-240860FC9584}"/>
              </a:ext>
            </a:extLst>
          </p:cNvPr>
          <p:cNvSpPr/>
          <p:nvPr/>
        </p:nvSpPr>
        <p:spPr>
          <a:xfrm>
            <a:off x="5236368" y="2448244"/>
            <a:ext cx="908448" cy="418435"/>
          </a:xfrm>
          <a:prstGeom prst="roundRect">
            <a:avLst/>
          </a:prstGeom>
          <a:solidFill>
            <a:srgbClr val="ED1A2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bg1"/>
                </a:solidFill>
                <a:latin typeface="Calibri" panose="020F0502020204030204" pitchFamily="34" charset="0"/>
                <a:cs typeface="Calibri" panose="020F0502020204030204" pitchFamily="34" charset="0"/>
              </a:rPr>
              <a:t>Infrastructure Connectivity</a:t>
            </a:r>
          </a:p>
        </p:txBody>
      </p:sp>
      <p:grpSp>
        <p:nvGrpSpPr>
          <p:cNvPr id="25" name="Group 24">
            <a:extLst>
              <a:ext uri="{FF2B5EF4-FFF2-40B4-BE49-F238E27FC236}">
                <a16:creationId xmlns="" xmlns:a16="http://schemas.microsoft.com/office/drawing/2014/main" id="{29345383-E6FC-421A-B7DD-252194977316}"/>
              </a:ext>
            </a:extLst>
          </p:cNvPr>
          <p:cNvGrpSpPr/>
          <p:nvPr/>
        </p:nvGrpSpPr>
        <p:grpSpPr>
          <a:xfrm>
            <a:off x="2112517" y="2483942"/>
            <a:ext cx="585956" cy="418435"/>
            <a:chOff x="8152359" y="5775582"/>
            <a:chExt cx="585956" cy="418435"/>
          </a:xfrm>
        </p:grpSpPr>
        <p:sp>
          <p:nvSpPr>
            <p:cNvPr id="26" name="Rectangle: Rounded Corners 25">
              <a:extLst>
                <a:ext uri="{FF2B5EF4-FFF2-40B4-BE49-F238E27FC236}">
                  <a16:creationId xmlns="" xmlns:a16="http://schemas.microsoft.com/office/drawing/2014/main" id="{8E1BFF54-3138-4C03-B823-282392B25443}"/>
                </a:ext>
              </a:extLst>
            </p:cNvPr>
            <p:cNvSpPr/>
            <p:nvPr/>
          </p:nvSpPr>
          <p:spPr>
            <a:xfrm>
              <a:off x="8152359" y="5775582"/>
              <a:ext cx="585956" cy="418435"/>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pic>
          <p:nvPicPr>
            <p:cNvPr id="27" name="Picture 26" descr="noun_128968_ffffff.png">
              <a:extLst>
                <a:ext uri="{FF2B5EF4-FFF2-40B4-BE49-F238E27FC236}">
                  <a16:creationId xmlns="" xmlns:a16="http://schemas.microsoft.com/office/drawing/2014/main" id="{7D0353E7-A3DF-43EE-A3FE-B27C19AD85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20899" y="5842998"/>
              <a:ext cx="251600" cy="251600"/>
            </a:xfrm>
            <a:prstGeom prst="rect">
              <a:avLst/>
            </a:prstGeom>
          </p:spPr>
        </p:pic>
      </p:grpSp>
      <p:grpSp>
        <p:nvGrpSpPr>
          <p:cNvPr id="28" name="Group 27">
            <a:extLst>
              <a:ext uri="{FF2B5EF4-FFF2-40B4-BE49-F238E27FC236}">
                <a16:creationId xmlns="" xmlns:a16="http://schemas.microsoft.com/office/drawing/2014/main" id="{66668399-DB36-40A1-B551-76AC6420F246}"/>
              </a:ext>
            </a:extLst>
          </p:cNvPr>
          <p:cNvGrpSpPr/>
          <p:nvPr/>
        </p:nvGrpSpPr>
        <p:grpSpPr>
          <a:xfrm>
            <a:off x="2112517" y="1471180"/>
            <a:ext cx="585956" cy="443988"/>
            <a:chOff x="8147290" y="4649222"/>
            <a:chExt cx="585956" cy="443988"/>
          </a:xfrm>
        </p:grpSpPr>
        <p:sp>
          <p:nvSpPr>
            <p:cNvPr id="29" name="Rectangle: Rounded Corners 28">
              <a:extLst>
                <a:ext uri="{FF2B5EF4-FFF2-40B4-BE49-F238E27FC236}">
                  <a16:creationId xmlns="" xmlns:a16="http://schemas.microsoft.com/office/drawing/2014/main" id="{5A83E345-D247-481F-8DB7-1819D9EA579C}"/>
                </a:ext>
              </a:extLst>
            </p:cNvPr>
            <p:cNvSpPr/>
            <p:nvPr/>
          </p:nvSpPr>
          <p:spPr>
            <a:xfrm>
              <a:off x="8147290" y="4674775"/>
              <a:ext cx="585956" cy="418435"/>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pic>
          <p:nvPicPr>
            <p:cNvPr id="30" name="Picture 29" descr="noun_290688_ffffff.png">
              <a:extLst>
                <a:ext uri="{FF2B5EF4-FFF2-40B4-BE49-F238E27FC236}">
                  <a16:creationId xmlns="" xmlns:a16="http://schemas.microsoft.com/office/drawing/2014/main" id="{2776087A-E363-49D9-BC76-F7A1896592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55199" y="4649222"/>
              <a:ext cx="370139" cy="370140"/>
            </a:xfrm>
            <a:prstGeom prst="rect">
              <a:avLst/>
            </a:prstGeom>
          </p:spPr>
        </p:pic>
      </p:grpSp>
      <p:sp>
        <p:nvSpPr>
          <p:cNvPr id="31" name="Rectangle: Rounded Corners 30">
            <a:extLst>
              <a:ext uri="{FF2B5EF4-FFF2-40B4-BE49-F238E27FC236}">
                <a16:creationId xmlns="" xmlns:a16="http://schemas.microsoft.com/office/drawing/2014/main" id="{2FDEE619-B492-4E9F-BE04-EE10D60E7BAC}"/>
              </a:ext>
            </a:extLst>
          </p:cNvPr>
          <p:cNvSpPr/>
          <p:nvPr/>
        </p:nvSpPr>
        <p:spPr>
          <a:xfrm>
            <a:off x="2114034" y="2006931"/>
            <a:ext cx="585956" cy="418435"/>
          </a:xfrm>
          <a:prstGeom prst="round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grpSp>
        <p:nvGrpSpPr>
          <p:cNvPr id="32" name="Group 31">
            <a:extLst>
              <a:ext uri="{FF2B5EF4-FFF2-40B4-BE49-F238E27FC236}">
                <a16:creationId xmlns="" xmlns:a16="http://schemas.microsoft.com/office/drawing/2014/main" id="{1B36294D-9C7A-4BD8-8CDC-1061515B6AF3}"/>
              </a:ext>
            </a:extLst>
          </p:cNvPr>
          <p:cNvGrpSpPr/>
          <p:nvPr/>
        </p:nvGrpSpPr>
        <p:grpSpPr>
          <a:xfrm>
            <a:off x="1939471" y="1588496"/>
            <a:ext cx="233922" cy="233921"/>
            <a:chOff x="7980587" y="5484256"/>
            <a:chExt cx="233922" cy="233921"/>
          </a:xfrm>
        </p:grpSpPr>
        <p:sp>
          <p:nvSpPr>
            <p:cNvPr id="33" name="Oval 32">
              <a:extLst>
                <a:ext uri="{FF2B5EF4-FFF2-40B4-BE49-F238E27FC236}">
                  <a16:creationId xmlns="" xmlns:a16="http://schemas.microsoft.com/office/drawing/2014/main" id="{63A5E3F4-1835-4DBD-96D8-1560A78E34A3}"/>
                </a:ext>
              </a:extLst>
            </p:cNvPr>
            <p:cNvSpPr/>
            <p:nvPr/>
          </p:nvSpPr>
          <p:spPr>
            <a:xfrm>
              <a:off x="7980587" y="5484256"/>
              <a:ext cx="233922" cy="233921"/>
            </a:xfrm>
            <a:prstGeom prst="ellipse">
              <a:avLst/>
            </a:prstGeom>
            <a:solidFill>
              <a:srgbClr val="ED1A2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34" name="Picture 33">
              <a:extLst>
                <a:ext uri="{FF2B5EF4-FFF2-40B4-BE49-F238E27FC236}">
                  <a16:creationId xmlns="" xmlns:a16="http://schemas.microsoft.com/office/drawing/2014/main" id="{62EB87C8-4982-4988-870C-DED62CF8F8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41463" y="5545132"/>
              <a:ext cx="112170" cy="112170"/>
            </a:xfrm>
            <a:prstGeom prst="rect">
              <a:avLst/>
            </a:prstGeom>
          </p:spPr>
        </p:pic>
      </p:grpSp>
      <p:sp>
        <p:nvSpPr>
          <p:cNvPr id="35" name="Snip Single Corner Rectangle 168">
            <a:extLst>
              <a:ext uri="{FF2B5EF4-FFF2-40B4-BE49-F238E27FC236}">
                <a16:creationId xmlns="" xmlns:a16="http://schemas.microsoft.com/office/drawing/2014/main" id="{C4081A1B-CD19-4E7E-A394-B36CB16C7445}"/>
              </a:ext>
            </a:extLst>
          </p:cNvPr>
          <p:cNvSpPr/>
          <p:nvPr/>
        </p:nvSpPr>
        <p:spPr>
          <a:xfrm flipH="1">
            <a:off x="1780677" y="4088021"/>
            <a:ext cx="2703930" cy="261075"/>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Device authentication</a:t>
            </a:r>
          </a:p>
        </p:txBody>
      </p:sp>
      <p:sp>
        <p:nvSpPr>
          <p:cNvPr id="36" name="Snip Single Corner Rectangle 168">
            <a:extLst>
              <a:ext uri="{FF2B5EF4-FFF2-40B4-BE49-F238E27FC236}">
                <a16:creationId xmlns="" xmlns:a16="http://schemas.microsoft.com/office/drawing/2014/main" id="{6850F1BC-DF13-4374-A1CC-9F3D003A260E}"/>
              </a:ext>
            </a:extLst>
          </p:cNvPr>
          <p:cNvSpPr/>
          <p:nvPr/>
        </p:nvSpPr>
        <p:spPr>
          <a:xfrm flipH="1">
            <a:off x="1780684" y="4380265"/>
            <a:ext cx="2703929" cy="290147"/>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Secure key storage</a:t>
            </a:r>
          </a:p>
        </p:txBody>
      </p:sp>
      <p:sp>
        <p:nvSpPr>
          <p:cNvPr id="37" name="Snip Single Corner Rectangle 168">
            <a:extLst>
              <a:ext uri="{FF2B5EF4-FFF2-40B4-BE49-F238E27FC236}">
                <a16:creationId xmlns="" xmlns:a16="http://schemas.microsoft.com/office/drawing/2014/main" id="{3EE39968-89EF-4E80-8584-2A8DC39805F0}"/>
              </a:ext>
            </a:extLst>
          </p:cNvPr>
          <p:cNvSpPr/>
          <p:nvPr/>
        </p:nvSpPr>
        <p:spPr>
          <a:xfrm flipH="1">
            <a:off x="1780684" y="4700968"/>
            <a:ext cx="2703927" cy="290146"/>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Digital certificate storage</a:t>
            </a:r>
          </a:p>
        </p:txBody>
      </p:sp>
      <p:grpSp>
        <p:nvGrpSpPr>
          <p:cNvPr id="38" name="Group 37">
            <a:extLst>
              <a:ext uri="{FF2B5EF4-FFF2-40B4-BE49-F238E27FC236}">
                <a16:creationId xmlns="" xmlns:a16="http://schemas.microsoft.com/office/drawing/2014/main" id="{2E0273A7-AF75-423A-BDFB-862216812A58}"/>
              </a:ext>
            </a:extLst>
          </p:cNvPr>
          <p:cNvGrpSpPr/>
          <p:nvPr/>
        </p:nvGrpSpPr>
        <p:grpSpPr>
          <a:xfrm>
            <a:off x="1939471" y="2571914"/>
            <a:ext cx="233922" cy="233921"/>
            <a:chOff x="7980587" y="6062848"/>
            <a:chExt cx="233922" cy="233921"/>
          </a:xfrm>
        </p:grpSpPr>
        <p:sp>
          <p:nvSpPr>
            <p:cNvPr id="39" name="Oval 38">
              <a:extLst>
                <a:ext uri="{FF2B5EF4-FFF2-40B4-BE49-F238E27FC236}">
                  <a16:creationId xmlns="" xmlns:a16="http://schemas.microsoft.com/office/drawing/2014/main" id="{0AFB2F45-3075-4C7C-9F38-899217358DE3}"/>
                </a:ext>
              </a:extLst>
            </p:cNvPr>
            <p:cNvSpPr/>
            <p:nvPr/>
          </p:nvSpPr>
          <p:spPr>
            <a:xfrm>
              <a:off x="7980587" y="6062848"/>
              <a:ext cx="233922" cy="233921"/>
            </a:xfrm>
            <a:prstGeom prst="ellipse">
              <a:avLst/>
            </a:prstGeom>
            <a:solidFill>
              <a:srgbClr val="ED1A2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40" name="Picture 39">
              <a:extLst>
                <a:ext uri="{FF2B5EF4-FFF2-40B4-BE49-F238E27FC236}">
                  <a16:creationId xmlns="" xmlns:a16="http://schemas.microsoft.com/office/drawing/2014/main" id="{61C1FB49-1F35-459E-BB73-268661016E5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41463" y="6123724"/>
              <a:ext cx="112170" cy="112170"/>
            </a:xfrm>
            <a:prstGeom prst="rect">
              <a:avLst/>
            </a:prstGeom>
          </p:spPr>
        </p:pic>
      </p:grpSp>
      <p:grpSp>
        <p:nvGrpSpPr>
          <p:cNvPr id="41" name="Group 40">
            <a:extLst>
              <a:ext uri="{FF2B5EF4-FFF2-40B4-BE49-F238E27FC236}">
                <a16:creationId xmlns="" xmlns:a16="http://schemas.microsoft.com/office/drawing/2014/main" id="{FE4187FD-CEBA-46CC-8326-29F440342CD6}"/>
              </a:ext>
            </a:extLst>
          </p:cNvPr>
          <p:cNvGrpSpPr/>
          <p:nvPr/>
        </p:nvGrpSpPr>
        <p:grpSpPr>
          <a:xfrm>
            <a:off x="1939471" y="2083723"/>
            <a:ext cx="233922" cy="233921"/>
            <a:chOff x="7981642" y="4945415"/>
            <a:chExt cx="233922" cy="233921"/>
          </a:xfrm>
        </p:grpSpPr>
        <p:sp>
          <p:nvSpPr>
            <p:cNvPr id="42" name="Oval 41">
              <a:extLst>
                <a:ext uri="{FF2B5EF4-FFF2-40B4-BE49-F238E27FC236}">
                  <a16:creationId xmlns="" xmlns:a16="http://schemas.microsoft.com/office/drawing/2014/main" id="{45485A11-3894-430D-B743-AE0A741F0E47}"/>
                </a:ext>
              </a:extLst>
            </p:cNvPr>
            <p:cNvSpPr/>
            <p:nvPr/>
          </p:nvSpPr>
          <p:spPr>
            <a:xfrm>
              <a:off x="7981642" y="4945415"/>
              <a:ext cx="233922" cy="233921"/>
            </a:xfrm>
            <a:prstGeom prst="ellipse">
              <a:avLst/>
            </a:prstGeom>
            <a:solidFill>
              <a:srgbClr val="ED1A2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43" name="Picture 42">
              <a:extLst>
                <a:ext uri="{FF2B5EF4-FFF2-40B4-BE49-F238E27FC236}">
                  <a16:creationId xmlns="" xmlns:a16="http://schemas.microsoft.com/office/drawing/2014/main" id="{6014DDF0-B6CB-497A-A7A7-9FFA8283D9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42518" y="5006291"/>
              <a:ext cx="112170" cy="112170"/>
            </a:xfrm>
            <a:prstGeom prst="rect">
              <a:avLst/>
            </a:prstGeom>
          </p:spPr>
        </p:pic>
      </p:grpSp>
      <p:sp>
        <p:nvSpPr>
          <p:cNvPr id="44" name="Snip Single Corner Rectangle 168">
            <a:extLst>
              <a:ext uri="{FF2B5EF4-FFF2-40B4-BE49-F238E27FC236}">
                <a16:creationId xmlns="" xmlns:a16="http://schemas.microsoft.com/office/drawing/2014/main" id="{F9FA1C49-C7BF-4438-9170-F6C40E3A82D8}"/>
              </a:ext>
            </a:extLst>
          </p:cNvPr>
          <p:cNvSpPr/>
          <p:nvPr/>
        </p:nvSpPr>
        <p:spPr>
          <a:xfrm flipH="1">
            <a:off x="4876597" y="4088011"/>
            <a:ext cx="2750962" cy="261076"/>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Digital certificate provisioning</a:t>
            </a:r>
          </a:p>
        </p:txBody>
      </p:sp>
      <p:sp>
        <p:nvSpPr>
          <p:cNvPr id="45" name="Snip Single Corner Rectangle 168">
            <a:extLst>
              <a:ext uri="{FF2B5EF4-FFF2-40B4-BE49-F238E27FC236}">
                <a16:creationId xmlns="" xmlns:a16="http://schemas.microsoft.com/office/drawing/2014/main" id="{12426F06-680E-4844-8766-37C679E9D53B}"/>
              </a:ext>
            </a:extLst>
          </p:cNvPr>
          <p:cNvSpPr/>
          <p:nvPr/>
        </p:nvSpPr>
        <p:spPr>
          <a:xfrm flipH="1">
            <a:off x="4876603" y="4380265"/>
            <a:ext cx="2750963" cy="290019"/>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Remote (OTA) firmware updates</a:t>
            </a:r>
          </a:p>
        </p:txBody>
      </p:sp>
      <p:sp>
        <p:nvSpPr>
          <p:cNvPr id="46" name="Snip Single Corner Rectangle 168">
            <a:extLst>
              <a:ext uri="{FF2B5EF4-FFF2-40B4-BE49-F238E27FC236}">
                <a16:creationId xmlns="" xmlns:a16="http://schemas.microsoft.com/office/drawing/2014/main" id="{D8994921-419B-4B8F-94CC-5385DAA8D869}"/>
              </a:ext>
            </a:extLst>
          </p:cNvPr>
          <p:cNvSpPr/>
          <p:nvPr/>
        </p:nvSpPr>
        <p:spPr>
          <a:xfrm>
            <a:off x="8029610" y="4086794"/>
            <a:ext cx="2312399" cy="267766"/>
          </a:xfrm>
          <a:prstGeom prst="snip1Rect">
            <a:avLst>
              <a:gd name="adj" fmla="val 0"/>
            </a:avLst>
          </a:prstGeom>
          <a:solidFill>
            <a:srgbClr val="ED1A20">
              <a:alpha val="49804"/>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Managed PKI vs. on-premises</a:t>
            </a:r>
          </a:p>
        </p:txBody>
      </p:sp>
      <p:cxnSp>
        <p:nvCxnSpPr>
          <p:cNvPr id="48" name="Connector: Elbow 47">
            <a:extLst>
              <a:ext uri="{FF2B5EF4-FFF2-40B4-BE49-F238E27FC236}">
                <a16:creationId xmlns="" xmlns:a16="http://schemas.microsoft.com/office/drawing/2014/main" id="{4645ECDF-3731-4102-A2E6-9051CABB3247}"/>
              </a:ext>
            </a:extLst>
          </p:cNvPr>
          <p:cNvCxnSpPr>
            <a:cxnSpLocks/>
            <a:stCxn id="12" idx="3"/>
            <a:endCxn id="24" idx="2"/>
          </p:cNvCxnSpPr>
          <p:nvPr/>
        </p:nvCxnSpPr>
        <p:spPr>
          <a:xfrm rot="16200000" flipV="1">
            <a:off x="5636574" y="2920697"/>
            <a:ext cx="669524" cy="561487"/>
          </a:xfrm>
          <a:prstGeom prst="bentConnector3">
            <a:avLst>
              <a:gd name="adj1" fmla="val 37769"/>
            </a:avLst>
          </a:prstGeom>
          <a:ln w="12700">
            <a:solidFill>
              <a:srgbClr val="ED1A20"/>
            </a:solidFill>
            <a:prstDash val="sysDash"/>
          </a:ln>
        </p:spPr>
        <p:style>
          <a:lnRef idx="1">
            <a:schemeClr val="accent1"/>
          </a:lnRef>
          <a:fillRef idx="0">
            <a:schemeClr val="accent1"/>
          </a:fillRef>
          <a:effectRef idx="0">
            <a:schemeClr val="accent1"/>
          </a:effectRef>
          <a:fontRef idx="minor">
            <a:schemeClr val="tx1"/>
          </a:fontRef>
        </p:style>
      </p:cxnSp>
      <p:cxnSp>
        <p:nvCxnSpPr>
          <p:cNvPr id="49" name="Connector: Elbow 48">
            <a:extLst>
              <a:ext uri="{FF2B5EF4-FFF2-40B4-BE49-F238E27FC236}">
                <a16:creationId xmlns="" xmlns:a16="http://schemas.microsoft.com/office/drawing/2014/main" id="{90BAAF21-88A0-4759-B48A-C980BA2BA31D}"/>
              </a:ext>
            </a:extLst>
          </p:cNvPr>
          <p:cNvCxnSpPr>
            <a:cxnSpLocks/>
            <a:stCxn id="12" idx="3"/>
            <a:endCxn id="22" idx="2"/>
          </p:cNvCxnSpPr>
          <p:nvPr/>
        </p:nvCxnSpPr>
        <p:spPr>
          <a:xfrm rot="5400000" flipH="1" flipV="1">
            <a:off x="6162237" y="2956521"/>
            <a:ext cx="669524" cy="489841"/>
          </a:xfrm>
          <a:prstGeom prst="bentConnector3">
            <a:avLst>
              <a:gd name="adj1" fmla="val 37769"/>
            </a:avLst>
          </a:prstGeom>
          <a:ln w="12700">
            <a:solidFill>
              <a:srgbClr val="ED1A20"/>
            </a:solidFill>
            <a:prstDash val="sysDash"/>
          </a:ln>
        </p:spPr>
        <p:style>
          <a:lnRef idx="1">
            <a:schemeClr val="accent1"/>
          </a:lnRef>
          <a:fillRef idx="0">
            <a:schemeClr val="accent1"/>
          </a:fillRef>
          <a:effectRef idx="0">
            <a:schemeClr val="accent1"/>
          </a:effectRef>
          <a:fontRef idx="minor">
            <a:schemeClr val="tx1"/>
          </a:fontRef>
        </p:style>
      </p:cxnSp>
      <p:sp>
        <p:nvSpPr>
          <p:cNvPr id="50" name="Rectangle: Rounded Corners 49">
            <a:extLst>
              <a:ext uri="{FF2B5EF4-FFF2-40B4-BE49-F238E27FC236}">
                <a16:creationId xmlns="" xmlns:a16="http://schemas.microsoft.com/office/drawing/2014/main" id="{CA30056D-C104-4B2A-8B51-962444D0D3F7}"/>
              </a:ext>
            </a:extLst>
          </p:cNvPr>
          <p:cNvSpPr/>
          <p:nvPr/>
        </p:nvSpPr>
        <p:spPr>
          <a:xfrm>
            <a:off x="8037531" y="1103049"/>
            <a:ext cx="2312399" cy="2025429"/>
          </a:xfrm>
          <a:prstGeom prst="roundRect">
            <a:avLst>
              <a:gd name="adj" fmla="val 3931"/>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pic>
        <p:nvPicPr>
          <p:cNvPr id="51" name="Picture 50">
            <a:extLst>
              <a:ext uri="{FF2B5EF4-FFF2-40B4-BE49-F238E27FC236}">
                <a16:creationId xmlns="" xmlns:a16="http://schemas.microsoft.com/office/drawing/2014/main" id="{A2F60F83-F9BA-45EE-97CB-5D3B63CB618E}"/>
              </a:ext>
            </a:extLst>
          </p:cNvPr>
          <p:cNvPicPr>
            <a:picLocks noChangeAspect="1"/>
          </p:cNvPicPr>
          <p:nvPr/>
        </p:nvPicPr>
        <p:blipFill>
          <a:blip r:embed="rId5"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938597" y="880060"/>
            <a:ext cx="523060" cy="523060"/>
          </a:xfrm>
          <a:prstGeom prst="rect">
            <a:avLst/>
          </a:prstGeom>
          <a:solidFill>
            <a:schemeClr val="bg1"/>
          </a:solidFill>
        </p:spPr>
      </p:pic>
      <p:sp>
        <p:nvSpPr>
          <p:cNvPr id="52" name="TextBox 51">
            <a:extLst>
              <a:ext uri="{FF2B5EF4-FFF2-40B4-BE49-F238E27FC236}">
                <a16:creationId xmlns="" xmlns:a16="http://schemas.microsoft.com/office/drawing/2014/main" id="{A6413107-0929-4E74-ADCB-5839E2A89FCF}"/>
              </a:ext>
            </a:extLst>
          </p:cNvPr>
          <p:cNvSpPr txBox="1"/>
          <p:nvPr/>
        </p:nvSpPr>
        <p:spPr>
          <a:xfrm>
            <a:off x="8616708" y="974056"/>
            <a:ext cx="873957" cy="246221"/>
          </a:xfrm>
          <a:prstGeom prst="rect">
            <a:avLst/>
          </a:prstGeom>
          <a:solidFill>
            <a:schemeClr val="bg1"/>
          </a:solidFill>
        </p:spPr>
        <p:txBody>
          <a:bodyPr wrap="none" rtlCol="0">
            <a:spAutoFit/>
          </a:bodyPr>
          <a:lstStyle/>
          <a:p>
            <a:pPr algn="ctr"/>
            <a:r>
              <a:rPr lang="en-US" sz="1000" b="1" dirty="0">
                <a:solidFill>
                  <a:schemeClr val="accent2">
                    <a:lumMod val="75000"/>
                  </a:schemeClr>
                </a:solidFill>
                <a:latin typeface="Calibri" panose="020F0502020204030204" pitchFamily="34" charset="0"/>
                <a:cs typeface="Calibri" panose="020F0502020204030204" pitchFamily="34" charset="0"/>
              </a:rPr>
              <a:t>Applications</a:t>
            </a:r>
          </a:p>
        </p:txBody>
      </p:sp>
      <p:pic>
        <p:nvPicPr>
          <p:cNvPr id="53" name="Picture 52" descr="noun_1437700_64be46.png">
            <a:extLst>
              <a:ext uri="{FF2B5EF4-FFF2-40B4-BE49-F238E27FC236}">
                <a16:creationId xmlns="" xmlns:a16="http://schemas.microsoft.com/office/drawing/2014/main" id="{C9DC72B1-51BB-4ED6-87CA-9F777F674BD6}"/>
              </a:ext>
            </a:extLst>
          </p:cNvPr>
          <p:cNvPicPr>
            <a:picLocks noChangeAspect="1"/>
          </p:cNvPicPr>
          <p:nvPr/>
        </p:nvPicPr>
        <p:blipFill>
          <a:blip r:embed="rId6"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773595" y="1316942"/>
            <a:ext cx="550467" cy="550467"/>
          </a:xfrm>
          <a:prstGeom prst="rect">
            <a:avLst/>
          </a:prstGeom>
        </p:spPr>
      </p:pic>
      <p:pic>
        <p:nvPicPr>
          <p:cNvPr id="54" name="Picture 53" descr="noun_1437725_64be46.png">
            <a:extLst>
              <a:ext uri="{FF2B5EF4-FFF2-40B4-BE49-F238E27FC236}">
                <a16:creationId xmlns="" xmlns:a16="http://schemas.microsoft.com/office/drawing/2014/main" id="{6D076C35-5282-48E4-9866-556CD575F2F3}"/>
              </a:ext>
            </a:extLst>
          </p:cNvPr>
          <p:cNvPicPr>
            <a:picLocks noChangeAspect="1"/>
          </p:cNvPicPr>
          <p:nvPr/>
        </p:nvPicPr>
        <p:blipFill>
          <a:blip r:embed="rId7"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787203" y="1907653"/>
            <a:ext cx="523249" cy="523249"/>
          </a:xfrm>
          <a:prstGeom prst="rect">
            <a:avLst/>
          </a:prstGeom>
        </p:spPr>
      </p:pic>
      <p:pic>
        <p:nvPicPr>
          <p:cNvPr id="55" name="Picture 54" descr="noun_1437741_64be46.png">
            <a:extLst>
              <a:ext uri="{FF2B5EF4-FFF2-40B4-BE49-F238E27FC236}">
                <a16:creationId xmlns="" xmlns:a16="http://schemas.microsoft.com/office/drawing/2014/main" id="{CA865E09-9F36-4E30-AAF7-B3202C407764}"/>
              </a:ext>
            </a:extLst>
          </p:cNvPr>
          <p:cNvPicPr>
            <a:picLocks noChangeAspect="1"/>
          </p:cNvPicPr>
          <p:nvPr/>
        </p:nvPicPr>
        <p:blipFill>
          <a:blip r:embed="rId8"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791767" y="2488398"/>
            <a:ext cx="515595" cy="515595"/>
          </a:xfrm>
          <a:prstGeom prst="rect">
            <a:avLst/>
          </a:prstGeom>
        </p:spPr>
      </p:pic>
      <p:grpSp>
        <p:nvGrpSpPr>
          <p:cNvPr id="56" name="Group 55">
            <a:extLst>
              <a:ext uri="{FF2B5EF4-FFF2-40B4-BE49-F238E27FC236}">
                <a16:creationId xmlns="" xmlns:a16="http://schemas.microsoft.com/office/drawing/2014/main" id="{636682B1-E321-4F45-AFC4-E870F3CDC3F9}"/>
              </a:ext>
            </a:extLst>
          </p:cNvPr>
          <p:cNvGrpSpPr/>
          <p:nvPr/>
        </p:nvGrpSpPr>
        <p:grpSpPr>
          <a:xfrm>
            <a:off x="7322989" y="2137253"/>
            <a:ext cx="1023963" cy="536805"/>
            <a:chOff x="2157796" y="2104872"/>
            <a:chExt cx="1195964" cy="85775"/>
          </a:xfrm>
        </p:grpSpPr>
        <p:sp>
          <p:nvSpPr>
            <p:cNvPr id="57" name="Rectangle 56">
              <a:extLst>
                <a:ext uri="{FF2B5EF4-FFF2-40B4-BE49-F238E27FC236}">
                  <a16:creationId xmlns="" xmlns:a16="http://schemas.microsoft.com/office/drawing/2014/main" id="{D81178A0-524A-409F-BCF6-48E3950AADE7}"/>
                </a:ext>
              </a:extLst>
            </p:cNvPr>
            <p:cNvSpPr/>
            <p:nvPr/>
          </p:nvSpPr>
          <p:spPr>
            <a:xfrm rot="5400000">
              <a:off x="2712890" y="1549778"/>
              <a:ext cx="85775" cy="11959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cxnSp>
          <p:nvCxnSpPr>
            <p:cNvPr id="58" name="Straight Arrow Connector 57">
              <a:extLst>
                <a:ext uri="{FF2B5EF4-FFF2-40B4-BE49-F238E27FC236}">
                  <a16:creationId xmlns="" xmlns:a16="http://schemas.microsoft.com/office/drawing/2014/main" id="{0A685786-5697-4BBD-9137-C7CDFF2EE375}"/>
                </a:ext>
              </a:extLst>
            </p:cNvPr>
            <p:cNvCxnSpPr>
              <a:cxnSpLocks/>
            </p:cNvCxnSpPr>
            <p:nvPr/>
          </p:nvCxnSpPr>
          <p:spPr>
            <a:xfrm>
              <a:off x="2228847" y="2145793"/>
              <a:ext cx="1031602" cy="0"/>
            </a:xfrm>
            <a:prstGeom prst="straightConnector1">
              <a:avLst/>
            </a:prstGeom>
            <a:ln w="28575" cmpd="sng">
              <a:solidFill>
                <a:srgbClr val="ED1A20"/>
              </a:solidFill>
              <a:prstDash val="solid"/>
              <a:headEnd type="triangle"/>
              <a:tailEnd type="triangle"/>
            </a:ln>
          </p:spPr>
          <p:style>
            <a:lnRef idx="2">
              <a:schemeClr val="accent1"/>
            </a:lnRef>
            <a:fillRef idx="0">
              <a:schemeClr val="accent1"/>
            </a:fillRef>
            <a:effectRef idx="1">
              <a:schemeClr val="accent1"/>
            </a:effectRef>
            <a:fontRef idx="minor">
              <a:schemeClr val="tx1"/>
            </a:fontRef>
          </p:style>
        </p:cxnSp>
      </p:grpSp>
      <p:cxnSp>
        <p:nvCxnSpPr>
          <p:cNvPr id="59" name="Straight Arrow Connector 58">
            <a:extLst>
              <a:ext uri="{FF2B5EF4-FFF2-40B4-BE49-F238E27FC236}">
                <a16:creationId xmlns="" xmlns:a16="http://schemas.microsoft.com/office/drawing/2014/main" id="{9F643430-3410-4542-A078-86F3942765B6}"/>
              </a:ext>
            </a:extLst>
          </p:cNvPr>
          <p:cNvCxnSpPr>
            <a:cxnSpLocks/>
            <a:stCxn id="12" idx="2"/>
            <a:endCxn id="11" idx="0"/>
          </p:cNvCxnSpPr>
          <p:nvPr/>
        </p:nvCxnSpPr>
        <p:spPr>
          <a:xfrm flipH="1" flipV="1">
            <a:off x="4484610" y="3790852"/>
            <a:ext cx="391988" cy="128"/>
          </a:xfrm>
          <a:prstGeom prst="straightConnector1">
            <a:avLst/>
          </a:prstGeom>
          <a:ln w="28575">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 xmlns:a16="http://schemas.microsoft.com/office/drawing/2014/main" id="{53A7A918-DE50-4DC6-98F8-711C46F006FE}"/>
              </a:ext>
            </a:extLst>
          </p:cNvPr>
          <p:cNvCxnSpPr>
            <a:cxnSpLocks/>
            <a:stCxn id="13" idx="2"/>
            <a:endCxn id="12" idx="0"/>
          </p:cNvCxnSpPr>
          <p:nvPr/>
        </p:nvCxnSpPr>
        <p:spPr>
          <a:xfrm flipH="1">
            <a:off x="7627560" y="3783242"/>
            <a:ext cx="410286" cy="7738"/>
          </a:xfrm>
          <a:prstGeom prst="straightConnector1">
            <a:avLst/>
          </a:prstGeom>
          <a:ln w="28575">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1" name="Picture 60">
            <a:extLst>
              <a:ext uri="{FF2B5EF4-FFF2-40B4-BE49-F238E27FC236}">
                <a16:creationId xmlns="" xmlns:a16="http://schemas.microsoft.com/office/drawing/2014/main" id="{0B43FC74-1BCC-4430-9313-3AED5166F57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8737" y="513915"/>
            <a:ext cx="1385892" cy="225184"/>
          </a:xfrm>
          <a:prstGeom prst="rect">
            <a:avLst/>
          </a:prstGeom>
          <a:solidFill>
            <a:schemeClr val="bg1"/>
          </a:solidFill>
        </p:spPr>
      </p:pic>
      <p:grpSp>
        <p:nvGrpSpPr>
          <p:cNvPr id="62" name="Group 61">
            <a:extLst>
              <a:ext uri="{FF2B5EF4-FFF2-40B4-BE49-F238E27FC236}">
                <a16:creationId xmlns="" xmlns:a16="http://schemas.microsoft.com/office/drawing/2014/main" id="{BBF35063-6A23-469C-B395-6FD9E3B73FF9}"/>
              </a:ext>
            </a:extLst>
          </p:cNvPr>
          <p:cNvGrpSpPr/>
          <p:nvPr/>
        </p:nvGrpSpPr>
        <p:grpSpPr>
          <a:xfrm>
            <a:off x="7065627" y="2739815"/>
            <a:ext cx="233922" cy="233921"/>
            <a:chOff x="7763858" y="2540973"/>
            <a:chExt cx="233922" cy="233921"/>
          </a:xfrm>
        </p:grpSpPr>
        <p:sp>
          <p:nvSpPr>
            <p:cNvPr id="63" name="Oval 62">
              <a:extLst>
                <a:ext uri="{FF2B5EF4-FFF2-40B4-BE49-F238E27FC236}">
                  <a16:creationId xmlns="" xmlns:a16="http://schemas.microsoft.com/office/drawing/2014/main" id="{69E93DF5-08A6-4FC2-88D7-C3EF6F057159}"/>
                </a:ext>
              </a:extLst>
            </p:cNvPr>
            <p:cNvSpPr/>
            <p:nvPr/>
          </p:nvSpPr>
          <p:spPr>
            <a:xfrm>
              <a:off x="7763858" y="2540973"/>
              <a:ext cx="233922" cy="233921"/>
            </a:xfrm>
            <a:prstGeom prst="ellipse">
              <a:avLst/>
            </a:prstGeom>
            <a:solidFill>
              <a:srgbClr val="ED1A2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64" name="Picture 63">
              <a:extLst>
                <a:ext uri="{FF2B5EF4-FFF2-40B4-BE49-F238E27FC236}">
                  <a16:creationId xmlns="" xmlns:a16="http://schemas.microsoft.com/office/drawing/2014/main" id="{CB44CF4C-0ACA-4061-8F35-34BB059EE54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29190" y="2583356"/>
              <a:ext cx="136658" cy="136658"/>
            </a:xfrm>
            <a:prstGeom prst="rect">
              <a:avLst/>
            </a:prstGeom>
          </p:spPr>
        </p:pic>
      </p:grpSp>
      <p:pic>
        <p:nvPicPr>
          <p:cNvPr id="71" name="Picture 70" descr="noun_644023_ed1a20.png">
            <a:extLst>
              <a:ext uri="{FF2B5EF4-FFF2-40B4-BE49-F238E27FC236}">
                <a16:creationId xmlns="" xmlns:a16="http://schemas.microsoft.com/office/drawing/2014/main" id="{1323206C-01EF-4B62-8BE0-798FF5FFDCD7}"/>
              </a:ext>
            </a:extLst>
          </p:cNvPr>
          <p:cNvPicPr>
            <a:picLocks noChangeAspect="1"/>
          </p:cNvPicPr>
          <p:nvPr/>
        </p:nvPicPr>
        <p:blipFill rotWithShape="1">
          <a:blip r:embed="rId11" cstate="print">
            <a:duotone>
              <a:schemeClr val="accent3">
                <a:shade val="45000"/>
                <a:satMod val="135000"/>
              </a:schemeClr>
              <a:prstClr val="white"/>
            </a:duotone>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t="8501" b="-8501"/>
          <a:stretch/>
        </p:blipFill>
        <p:spPr>
          <a:xfrm>
            <a:off x="3241132" y="1933641"/>
            <a:ext cx="791461" cy="791461"/>
          </a:xfrm>
          <a:prstGeom prst="rect">
            <a:avLst/>
          </a:prstGeom>
        </p:spPr>
      </p:pic>
      <p:sp>
        <p:nvSpPr>
          <p:cNvPr id="72" name="TextBox 71">
            <a:extLst>
              <a:ext uri="{FF2B5EF4-FFF2-40B4-BE49-F238E27FC236}">
                <a16:creationId xmlns="" xmlns:a16="http://schemas.microsoft.com/office/drawing/2014/main" id="{2C1226DE-D83F-47B7-A303-402A1D8D1795}"/>
              </a:ext>
            </a:extLst>
          </p:cNvPr>
          <p:cNvSpPr txBox="1"/>
          <p:nvPr/>
        </p:nvSpPr>
        <p:spPr>
          <a:xfrm>
            <a:off x="3202196" y="1582321"/>
            <a:ext cx="813435" cy="400110"/>
          </a:xfrm>
          <a:prstGeom prst="rect">
            <a:avLst/>
          </a:prstGeom>
          <a:noFill/>
        </p:spPr>
        <p:txBody>
          <a:bodyPr wrap="square" rtlCol="0">
            <a:spAutoFit/>
          </a:bodyPr>
          <a:lstStyle/>
          <a:p>
            <a:pPr algn="ctr"/>
            <a:r>
              <a:rPr lang="en-US" sz="1000" dirty="0">
                <a:solidFill>
                  <a:schemeClr val="accent4"/>
                </a:solidFill>
                <a:latin typeface="Calibri" panose="020F0502020204030204" pitchFamily="34" charset="0"/>
                <a:cs typeface="Calibri" panose="020F0502020204030204" pitchFamily="34" charset="0"/>
              </a:rPr>
              <a:t>IoT Edge Gateway</a:t>
            </a:r>
          </a:p>
        </p:txBody>
      </p:sp>
      <p:sp>
        <p:nvSpPr>
          <p:cNvPr id="75" name="Snip Single Corner Rectangle 168">
            <a:extLst>
              <a:ext uri="{FF2B5EF4-FFF2-40B4-BE49-F238E27FC236}">
                <a16:creationId xmlns="" xmlns:a16="http://schemas.microsoft.com/office/drawing/2014/main" id="{748B9220-244E-46A8-ADAC-0CF707360A97}"/>
              </a:ext>
            </a:extLst>
          </p:cNvPr>
          <p:cNvSpPr/>
          <p:nvPr/>
        </p:nvSpPr>
        <p:spPr>
          <a:xfrm flipH="1">
            <a:off x="4876602" y="4700540"/>
            <a:ext cx="2750963" cy="291187"/>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Threat analysis and reporting</a:t>
            </a:r>
          </a:p>
        </p:txBody>
      </p:sp>
      <p:grpSp>
        <p:nvGrpSpPr>
          <p:cNvPr id="76" name="Group 75">
            <a:extLst>
              <a:ext uri="{FF2B5EF4-FFF2-40B4-BE49-F238E27FC236}">
                <a16:creationId xmlns="" xmlns:a16="http://schemas.microsoft.com/office/drawing/2014/main" id="{0B7C1329-7055-42D0-801A-280F4E12F8CD}"/>
              </a:ext>
            </a:extLst>
          </p:cNvPr>
          <p:cNvGrpSpPr/>
          <p:nvPr/>
        </p:nvGrpSpPr>
        <p:grpSpPr>
          <a:xfrm>
            <a:off x="4236783" y="2178807"/>
            <a:ext cx="882441" cy="453682"/>
            <a:chOff x="3234162" y="2279804"/>
            <a:chExt cx="1606358" cy="227111"/>
          </a:xfrm>
        </p:grpSpPr>
        <p:sp>
          <p:nvSpPr>
            <p:cNvPr id="77" name="Rectangle 76">
              <a:extLst>
                <a:ext uri="{FF2B5EF4-FFF2-40B4-BE49-F238E27FC236}">
                  <a16:creationId xmlns="" xmlns:a16="http://schemas.microsoft.com/office/drawing/2014/main" id="{0B5A250E-AE54-433B-AAC2-DA1CE970B33F}"/>
                </a:ext>
              </a:extLst>
            </p:cNvPr>
            <p:cNvSpPr/>
            <p:nvPr/>
          </p:nvSpPr>
          <p:spPr>
            <a:xfrm rot="5400000">
              <a:off x="3923785" y="1590181"/>
              <a:ext cx="227111" cy="16063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cxnSp>
          <p:nvCxnSpPr>
            <p:cNvPr id="78" name="Straight Arrow Connector 77">
              <a:extLst>
                <a:ext uri="{FF2B5EF4-FFF2-40B4-BE49-F238E27FC236}">
                  <a16:creationId xmlns="" xmlns:a16="http://schemas.microsoft.com/office/drawing/2014/main" id="{2FB86EDF-BCA3-47F3-A968-8394B5E17250}"/>
                </a:ext>
              </a:extLst>
            </p:cNvPr>
            <p:cNvCxnSpPr>
              <a:cxnSpLocks/>
            </p:cNvCxnSpPr>
            <p:nvPr/>
          </p:nvCxnSpPr>
          <p:spPr>
            <a:xfrm>
              <a:off x="3239926" y="2379663"/>
              <a:ext cx="1530753" cy="0"/>
            </a:xfrm>
            <a:prstGeom prst="straightConnector1">
              <a:avLst/>
            </a:prstGeom>
            <a:ln w="28575" cmpd="sng">
              <a:solidFill>
                <a:srgbClr val="ED1A20"/>
              </a:solidFill>
              <a:prstDash val="solid"/>
              <a:headEnd type="triangle"/>
              <a:tailEnd type="triangle"/>
            </a:ln>
          </p:spPr>
          <p:style>
            <a:lnRef idx="2">
              <a:schemeClr val="accent1"/>
            </a:lnRef>
            <a:fillRef idx="0">
              <a:schemeClr val="accent1"/>
            </a:fillRef>
            <a:effectRef idx="1">
              <a:schemeClr val="accent1"/>
            </a:effectRef>
            <a:fontRef idx="minor">
              <a:schemeClr val="tx1"/>
            </a:fontRef>
          </p:style>
        </p:cxnSp>
      </p:grpSp>
      <p:sp>
        <p:nvSpPr>
          <p:cNvPr id="80" name="Oval 79">
            <a:extLst>
              <a:ext uri="{FF2B5EF4-FFF2-40B4-BE49-F238E27FC236}">
                <a16:creationId xmlns="" xmlns:a16="http://schemas.microsoft.com/office/drawing/2014/main" id="{A5FB3A9A-F97B-4178-A041-D948DB1E6D5F}"/>
              </a:ext>
            </a:extLst>
          </p:cNvPr>
          <p:cNvSpPr/>
          <p:nvPr/>
        </p:nvSpPr>
        <p:spPr>
          <a:xfrm>
            <a:off x="3034208" y="5245067"/>
            <a:ext cx="215444" cy="215444"/>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1</a:t>
            </a:r>
          </a:p>
        </p:txBody>
      </p:sp>
      <p:sp>
        <p:nvSpPr>
          <p:cNvPr id="81" name="Rectangle 80">
            <a:extLst>
              <a:ext uri="{FF2B5EF4-FFF2-40B4-BE49-F238E27FC236}">
                <a16:creationId xmlns="" xmlns:a16="http://schemas.microsoft.com/office/drawing/2014/main" id="{6250A4A4-D78B-4696-B82D-32281C484251}"/>
              </a:ext>
            </a:extLst>
          </p:cNvPr>
          <p:cNvSpPr/>
          <p:nvPr/>
        </p:nvSpPr>
        <p:spPr>
          <a:xfrm>
            <a:off x="1740905" y="5556517"/>
            <a:ext cx="2788890" cy="600164"/>
          </a:xfrm>
          <a:prstGeom prst="rect">
            <a:avLst/>
          </a:prstGeom>
        </p:spPr>
        <p:txBody>
          <a:bodyPr wrap="square">
            <a:spAutoFit/>
          </a:bodyPr>
          <a:lstStyle/>
          <a:p>
            <a:pPr algn="ctr"/>
            <a:r>
              <a:rPr lang="en-US" sz="1100" b="1" dirty="0">
                <a:solidFill>
                  <a:srgbClr val="ED1A20"/>
                </a:solidFill>
                <a:latin typeface="Calibri" panose="020F0502020204030204" pitchFamily="34" charset="0"/>
                <a:ea typeface="Avenir Next" charset="0"/>
                <a:cs typeface="Calibri" panose="020F0502020204030204" pitchFamily="34" charset="0"/>
              </a:rPr>
              <a:t>Authentication</a:t>
            </a:r>
            <a:r>
              <a:rPr lang="en-US" sz="1100" dirty="0">
                <a:solidFill>
                  <a:schemeClr val="accent5"/>
                </a:solidFill>
                <a:latin typeface="Calibri" panose="020F0502020204030204" pitchFamily="34" charset="0"/>
                <a:ea typeface="Avenir Next" charset="0"/>
                <a:cs typeface="Calibri" panose="020F0502020204030204" pitchFamily="34" charset="0"/>
              </a:rPr>
              <a:t> extends all the way from the device through to the application, providing device and message integrity</a:t>
            </a:r>
          </a:p>
        </p:txBody>
      </p:sp>
      <p:sp>
        <p:nvSpPr>
          <p:cNvPr id="82" name="Oval 81">
            <a:extLst>
              <a:ext uri="{FF2B5EF4-FFF2-40B4-BE49-F238E27FC236}">
                <a16:creationId xmlns="" xmlns:a16="http://schemas.microsoft.com/office/drawing/2014/main" id="{2DEAFDFE-4191-43EC-8EC1-4EB13757D36F}"/>
              </a:ext>
            </a:extLst>
          </p:cNvPr>
          <p:cNvSpPr/>
          <p:nvPr/>
        </p:nvSpPr>
        <p:spPr>
          <a:xfrm>
            <a:off x="6188503" y="5245067"/>
            <a:ext cx="215444" cy="215444"/>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2</a:t>
            </a:r>
          </a:p>
        </p:txBody>
      </p:sp>
      <p:sp>
        <p:nvSpPr>
          <p:cNvPr id="83" name="Rectangle 82">
            <a:extLst>
              <a:ext uri="{FF2B5EF4-FFF2-40B4-BE49-F238E27FC236}">
                <a16:creationId xmlns="" xmlns:a16="http://schemas.microsoft.com/office/drawing/2014/main" id="{8CAC09E2-4C64-4CFB-9FCB-76BA766AAAE7}"/>
              </a:ext>
            </a:extLst>
          </p:cNvPr>
          <p:cNvSpPr/>
          <p:nvPr/>
        </p:nvSpPr>
        <p:spPr>
          <a:xfrm>
            <a:off x="4911938" y="5556517"/>
            <a:ext cx="2655137" cy="600164"/>
          </a:xfrm>
          <a:prstGeom prst="rect">
            <a:avLst/>
          </a:prstGeom>
        </p:spPr>
        <p:txBody>
          <a:bodyPr wrap="square">
            <a:spAutoFit/>
          </a:bodyPr>
          <a:lstStyle/>
          <a:p>
            <a:pPr algn="ctr"/>
            <a:r>
              <a:rPr lang="en-US" sz="1100" b="1" dirty="0">
                <a:solidFill>
                  <a:srgbClr val="ED1A20"/>
                </a:solidFill>
                <a:latin typeface="Calibri" panose="020F0502020204030204" pitchFamily="34" charset="0"/>
                <a:ea typeface="Avenir Next" charset="0"/>
                <a:cs typeface="Calibri" panose="020F0502020204030204" pitchFamily="34" charset="0"/>
              </a:rPr>
              <a:t>Life-Cycle control </a:t>
            </a:r>
            <a:r>
              <a:rPr lang="en-US" sz="1100" dirty="0">
                <a:solidFill>
                  <a:schemeClr val="accent5"/>
                </a:solidFill>
                <a:latin typeface="Calibri" panose="020F0502020204030204" pitchFamily="34" charset="0"/>
                <a:ea typeface="Avenir Next" charset="0"/>
                <a:cs typeface="Calibri" panose="020F0502020204030204" pitchFamily="34" charset="0"/>
              </a:rPr>
              <a:t>of identities, ownership changes, and  device decommissioning  all inside a single, secure platform</a:t>
            </a:r>
          </a:p>
        </p:txBody>
      </p:sp>
      <p:sp>
        <p:nvSpPr>
          <p:cNvPr id="84" name="Oval 83">
            <a:extLst>
              <a:ext uri="{FF2B5EF4-FFF2-40B4-BE49-F238E27FC236}">
                <a16:creationId xmlns="" xmlns:a16="http://schemas.microsoft.com/office/drawing/2014/main" id="{FF8AA7E2-DF41-49B1-AA8D-7AB0F27A3B69}"/>
              </a:ext>
            </a:extLst>
          </p:cNvPr>
          <p:cNvSpPr/>
          <p:nvPr/>
        </p:nvSpPr>
        <p:spPr>
          <a:xfrm>
            <a:off x="9072117" y="5245067"/>
            <a:ext cx="215444" cy="215444"/>
          </a:xfrm>
          <a:prstGeom prst="ellipse">
            <a:avLst/>
          </a:prstGeom>
          <a:solidFill>
            <a:srgbClr val="ED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3</a:t>
            </a:r>
          </a:p>
        </p:txBody>
      </p:sp>
      <p:sp>
        <p:nvSpPr>
          <p:cNvPr id="85" name="Rectangle 84">
            <a:extLst>
              <a:ext uri="{FF2B5EF4-FFF2-40B4-BE49-F238E27FC236}">
                <a16:creationId xmlns="" xmlns:a16="http://schemas.microsoft.com/office/drawing/2014/main" id="{8207895C-081A-4979-91E6-FA6690BC5967}"/>
              </a:ext>
            </a:extLst>
          </p:cNvPr>
          <p:cNvSpPr/>
          <p:nvPr/>
        </p:nvSpPr>
        <p:spPr>
          <a:xfrm>
            <a:off x="7905004" y="5556517"/>
            <a:ext cx="2586539" cy="600164"/>
          </a:xfrm>
          <a:prstGeom prst="rect">
            <a:avLst/>
          </a:prstGeom>
        </p:spPr>
        <p:txBody>
          <a:bodyPr wrap="square">
            <a:spAutoFit/>
          </a:bodyPr>
          <a:lstStyle/>
          <a:p>
            <a:pPr algn="ctr"/>
            <a:r>
              <a:rPr lang="en-US" sz="1100" b="1" dirty="0">
                <a:solidFill>
                  <a:srgbClr val="ED1A20"/>
                </a:solidFill>
                <a:latin typeface="Calibri" panose="020F0502020204030204" pitchFamily="34" charset="0"/>
                <a:ea typeface="Avenir Next" charset="0"/>
                <a:cs typeface="Calibri" panose="020F0502020204030204" pitchFamily="34" charset="0"/>
              </a:rPr>
              <a:t>Device and data security</a:t>
            </a:r>
            <a:r>
              <a:rPr lang="en-US" sz="1100" dirty="0">
                <a:solidFill>
                  <a:schemeClr val="accent5"/>
                </a:solidFill>
                <a:latin typeface="Calibri" panose="020F0502020204030204" pitchFamily="34" charset="0"/>
                <a:ea typeface="Avenir Next" charset="0"/>
                <a:cs typeface="Calibri" panose="020F0502020204030204" pitchFamily="34" charset="0"/>
              </a:rPr>
              <a:t>, confidentiality, and non-repudiation are anchored through the Trust Services</a:t>
            </a:r>
          </a:p>
        </p:txBody>
      </p:sp>
      <p:pic>
        <p:nvPicPr>
          <p:cNvPr id="87" name="Picture 86">
            <a:extLst>
              <a:ext uri="{FF2B5EF4-FFF2-40B4-BE49-F238E27FC236}">
                <a16:creationId xmlns="" xmlns:a16="http://schemas.microsoft.com/office/drawing/2014/main" id="{73CC4DCE-802F-44E1-BFFD-C68CBAC7ED54}"/>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55341" y="2043523"/>
            <a:ext cx="315418" cy="315418"/>
          </a:xfrm>
          <a:prstGeom prst="rect">
            <a:avLst/>
          </a:prstGeom>
        </p:spPr>
      </p:pic>
      <p:sp>
        <p:nvSpPr>
          <p:cNvPr id="88" name="TextBox 87">
            <a:extLst>
              <a:ext uri="{FF2B5EF4-FFF2-40B4-BE49-F238E27FC236}">
                <a16:creationId xmlns="" xmlns:a16="http://schemas.microsoft.com/office/drawing/2014/main" id="{5B49F8AB-CCA2-4F6E-9653-9A2D00439B44}"/>
              </a:ext>
            </a:extLst>
          </p:cNvPr>
          <p:cNvSpPr txBox="1"/>
          <p:nvPr/>
        </p:nvSpPr>
        <p:spPr>
          <a:xfrm>
            <a:off x="7005410" y="6394987"/>
            <a:ext cx="3534254" cy="215444"/>
          </a:xfrm>
          <a:prstGeom prst="rect">
            <a:avLst/>
          </a:prstGeom>
          <a:noFill/>
        </p:spPr>
        <p:txBody>
          <a:bodyPr wrap="square" rtlCol="0">
            <a:spAutoFit/>
          </a:bodyPr>
          <a:lstStyle/>
          <a:p>
            <a:pPr algn="ctr"/>
            <a:r>
              <a:rPr lang="en-US" sz="800" dirty="0">
                <a:solidFill>
                  <a:schemeClr val="accent2">
                    <a:lumMod val="50000"/>
                  </a:schemeClr>
                </a:solidFill>
                <a:latin typeface="Calibri" panose="020F0502020204030204" pitchFamily="34" charset="0"/>
                <a:cs typeface="Calibri" panose="020F0502020204030204" pitchFamily="34" charset="0"/>
              </a:rPr>
              <a:t>*Integrated w/ IBM Watson, ready for integration w/ AWS, Azure, and others</a:t>
            </a:r>
          </a:p>
        </p:txBody>
      </p:sp>
      <p:sp>
        <p:nvSpPr>
          <p:cNvPr id="90" name="Snip Single Corner Rectangle 168">
            <a:extLst>
              <a:ext uri="{FF2B5EF4-FFF2-40B4-BE49-F238E27FC236}">
                <a16:creationId xmlns="" xmlns:a16="http://schemas.microsoft.com/office/drawing/2014/main" id="{682B23D6-098E-458E-BE92-85E55FD43DEE}"/>
              </a:ext>
            </a:extLst>
          </p:cNvPr>
          <p:cNvSpPr/>
          <p:nvPr/>
        </p:nvSpPr>
        <p:spPr>
          <a:xfrm>
            <a:off x="8029610" y="4397724"/>
            <a:ext cx="2312399" cy="267766"/>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Tailored to IoT ecosystem standards</a:t>
            </a:r>
          </a:p>
        </p:txBody>
      </p:sp>
      <p:sp>
        <p:nvSpPr>
          <p:cNvPr id="91" name="Snip Single Corner Rectangle 168">
            <a:extLst>
              <a:ext uri="{FF2B5EF4-FFF2-40B4-BE49-F238E27FC236}">
                <a16:creationId xmlns="" xmlns:a16="http://schemas.microsoft.com/office/drawing/2014/main" id="{55732FA8-359D-4F89-BB62-450C05F3B3D8}"/>
              </a:ext>
            </a:extLst>
          </p:cNvPr>
          <p:cNvSpPr/>
          <p:nvPr/>
        </p:nvSpPr>
        <p:spPr>
          <a:xfrm>
            <a:off x="8029610" y="4708191"/>
            <a:ext cx="2312399" cy="267766"/>
          </a:xfrm>
          <a:prstGeom prst="snip1Rect">
            <a:avLst>
              <a:gd name="adj" fmla="val 0"/>
            </a:avLst>
          </a:prstGeom>
          <a:solidFill>
            <a:srgbClr val="ED1A20">
              <a:alpha val="50196"/>
            </a:srgbClr>
          </a:solid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900" dirty="0">
                <a:solidFill>
                  <a:schemeClr val="accent5">
                    <a:lumMod val="75000"/>
                  </a:schemeClr>
                </a:solidFill>
                <a:latin typeface="Calibri" panose="020F0502020204030204" pitchFamily="34" charset="0"/>
                <a:ea typeface="Avenir Next" charset="0"/>
                <a:cs typeface="Calibri" panose="020F0502020204030204" pitchFamily="34" charset="0"/>
              </a:rPr>
              <a:t>Trust options: private vs public</a:t>
            </a:r>
          </a:p>
        </p:txBody>
      </p:sp>
      <p:pic>
        <p:nvPicPr>
          <p:cNvPr id="93" name="Picture 92">
            <a:extLst>
              <a:ext uri="{FF2B5EF4-FFF2-40B4-BE49-F238E27FC236}">
                <a16:creationId xmlns="" xmlns:a16="http://schemas.microsoft.com/office/drawing/2014/main" id="{32C6B1C4-2EB7-49D3-BE54-BE4C3A4053E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99896" y="3679141"/>
            <a:ext cx="222451" cy="222451"/>
          </a:xfrm>
          <a:prstGeom prst="rect">
            <a:avLst/>
          </a:prstGeom>
        </p:spPr>
      </p:pic>
      <p:pic>
        <p:nvPicPr>
          <p:cNvPr id="47" name="Picture 46">
            <a:extLst>
              <a:ext uri="{FF2B5EF4-FFF2-40B4-BE49-F238E27FC236}">
                <a16:creationId xmlns="" xmlns:a16="http://schemas.microsoft.com/office/drawing/2014/main" id="{D48BB096-5220-4BA0-BAA3-C31FCE98B5A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136636" y="3653891"/>
            <a:ext cx="300509" cy="300509"/>
          </a:xfrm>
          <a:prstGeom prst="rect">
            <a:avLst/>
          </a:prstGeom>
        </p:spPr>
      </p:pic>
      <p:grpSp>
        <p:nvGrpSpPr>
          <p:cNvPr id="79" name="Group 78">
            <a:extLst>
              <a:ext uri="{FF2B5EF4-FFF2-40B4-BE49-F238E27FC236}">
                <a16:creationId xmlns="" xmlns:a16="http://schemas.microsoft.com/office/drawing/2014/main" id="{4DF53A63-7A6D-46E9-A721-FE969953890C}"/>
              </a:ext>
            </a:extLst>
          </p:cNvPr>
          <p:cNvGrpSpPr/>
          <p:nvPr/>
        </p:nvGrpSpPr>
        <p:grpSpPr>
          <a:xfrm>
            <a:off x="9196448" y="2492314"/>
            <a:ext cx="233922" cy="233921"/>
            <a:chOff x="9196448" y="2492314"/>
            <a:chExt cx="233922" cy="233921"/>
          </a:xfrm>
        </p:grpSpPr>
        <p:sp>
          <p:nvSpPr>
            <p:cNvPr id="66" name="Oval 65">
              <a:extLst>
                <a:ext uri="{FF2B5EF4-FFF2-40B4-BE49-F238E27FC236}">
                  <a16:creationId xmlns="" xmlns:a16="http://schemas.microsoft.com/office/drawing/2014/main" id="{9989ECFD-8A0E-4034-9F84-0DF4C870638E}"/>
                </a:ext>
              </a:extLst>
            </p:cNvPr>
            <p:cNvSpPr/>
            <p:nvPr/>
          </p:nvSpPr>
          <p:spPr>
            <a:xfrm>
              <a:off x="9196448" y="2492314"/>
              <a:ext cx="233922" cy="233921"/>
            </a:xfrm>
            <a:prstGeom prst="ellipse">
              <a:avLst/>
            </a:prstGeom>
            <a:solidFill>
              <a:srgbClr val="FF0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97" name="Picture 96">
              <a:extLst>
                <a:ext uri="{FF2B5EF4-FFF2-40B4-BE49-F238E27FC236}">
                  <a16:creationId xmlns="" xmlns:a16="http://schemas.microsoft.com/office/drawing/2014/main" id="{16E57CFD-885C-45E2-983E-E402CA1AE6E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258865" y="2546525"/>
              <a:ext cx="130394" cy="130394"/>
            </a:xfrm>
            <a:prstGeom prst="rect">
              <a:avLst/>
            </a:prstGeom>
          </p:spPr>
        </p:pic>
      </p:grpSp>
      <p:grpSp>
        <p:nvGrpSpPr>
          <p:cNvPr id="74" name="Group 73">
            <a:extLst>
              <a:ext uri="{FF2B5EF4-FFF2-40B4-BE49-F238E27FC236}">
                <a16:creationId xmlns="" xmlns:a16="http://schemas.microsoft.com/office/drawing/2014/main" id="{AEB8A446-625A-44DD-942C-F25831561F3B}"/>
              </a:ext>
            </a:extLst>
          </p:cNvPr>
          <p:cNvGrpSpPr/>
          <p:nvPr/>
        </p:nvGrpSpPr>
        <p:grpSpPr>
          <a:xfrm>
            <a:off x="9196448" y="2035339"/>
            <a:ext cx="233922" cy="233921"/>
            <a:chOff x="9196448" y="2035339"/>
            <a:chExt cx="233922" cy="233921"/>
          </a:xfrm>
        </p:grpSpPr>
        <p:sp>
          <p:nvSpPr>
            <p:cNvPr id="89" name="Oval 88">
              <a:extLst>
                <a:ext uri="{FF2B5EF4-FFF2-40B4-BE49-F238E27FC236}">
                  <a16:creationId xmlns="" xmlns:a16="http://schemas.microsoft.com/office/drawing/2014/main" id="{D33556A7-876A-4D2A-A6DE-7019C1434FC9}"/>
                </a:ext>
              </a:extLst>
            </p:cNvPr>
            <p:cNvSpPr/>
            <p:nvPr/>
          </p:nvSpPr>
          <p:spPr>
            <a:xfrm>
              <a:off x="9196448" y="2035339"/>
              <a:ext cx="233922" cy="233921"/>
            </a:xfrm>
            <a:prstGeom prst="ellipse">
              <a:avLst/>
            </a:prstGeom>
            <a:solidFill>
              <a:srgbClr val="FF0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98" name="Picture 97">
              <a:extLst>
                <a:ext uri="{FF2B5EF4-FFF2-40B4-BE49-F238E27FC236}">
                  <a16:creationId xmlns="" xmlns:a16="http://schemas.microsoft.com/office/drawing/2014/main" id="{2013091F-5FA1-4C3D-8D47-9C463866F52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262630" y="2088894"/>
              <a:ext cx="130394" cy="130394"/>
            </a:xfrm>
            <a:prstGeom prst="rect">
              <a:avLst/>
            </a:prstGeom>
          </p:spPr>
        </p:pic>
      </p:grpSp>
      <p:grpSp>
        <p:nvGrpSpPr>
          <p:cNvPr id="73" name="Group 72">
            <a:extLst>
              <a:ext uri="{FF2B5EF4-FFF2-40B4-BE49-F238E27FC236}">
                <a16:creationId xmlns="" xmlns:a16="http://schemas.microsoft.com/office/drawing/2014/main" id="{BD7571A1-7BC7-4682-84A9-AA478768501B}"/>
              </a:ext>
            </a:extLst>
          </p:cNvPr>
          <p:cNvGrpSpPr/>
          <p:nvPr/>
        </p:nvGrpSpPr>
        <p:grpSpPr>
          <a:xfrm>
            <a:off x="9196448" y="1349268"/>
            <a:ext cx="233922" cy="233921"/>
            <a:chOff x="9196448" y="1349268"/>
            <a:chExt cx="233922" cy="233921"/>
          </a:xfrm>
        </p:grpSpPr>
        <p:sp>
          <p:nvSpPr>
            <p:cNvPr id="69" name="Oval 68">
              <a:extLst>
                <a:ext uri="{FF2B5EF4-FFF2-40B4-BE49-F238E27FC236}">
                  <a16:creationId xmlns="" xmlns:a16="http://schemas.microsoft.com/office/drawing/2014/main" id="{5BE94281-B15C-4D36-BFF9-6C16AE3441E2}"/>
                </a:ext>
              </a:extLst>
            </p:cNvPr>
            <p:cNvSpPr/>
            <p:nvPr/>
          </p:nvSpPr>
          <p:spPr>
            <a:xfrm>
              <a:off x="9196448" y="1349268"/>
              <a:ext cx="233922" cy="233921"/>
            </a:xfrm>
            <a:prstGeom prst="ellipse">
              <a:avLst/>
            </a:prstGeom>
            <a:solidFill>
              <a:srgbClr val="FF0000"/>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err="1">
                <a:solidFill>
                  <a:srgbClr val="0096FF"/>
                </a:solidFill>
                <a:latin typeface="Calibri" panose="020F0502020204030204" pitchFamily="34" charset="0"/>
                <a:ea typeface="Calibri Regular" charset="0"/>
                <a:cs typeface="Calibri" panose="020F0502020204030204" pitchFamily="34" charset="0"/>
              </a:endParaRPr>
            </a:p>
          </p:txBody>
        </p:sp>
        <p:pic>
          <p:nvPicPr>
            <p:cNvPr id="99" name="Picture 98">
              <a:extLst>
                <a:ext uri="{FF2B5EF4-FFF2-40B4-BE49-F238E27FC236}">
                  <a16:creationId xmlns="" xmlns:a16="http://schemas.microsoft.com/office/drawing/2014/main" id="{78647CFE-95AC-485F-8C4B-00462AA2B3F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249532" y="1403604"/>
              <a:ext cx="130394" cy="130394"/>
            </a:xfrm>
            <a:prstGeom prst="rect">
              <a:avLst/>
            </a:prstGeom>
          </p:spPr>
        </p:pic>
      </p:grpSp>
      <p:sp>
        <p:nvSpPr>
          <p:cNvPr id="92" name="Slide Number Placeholder 2">
            <a:extLst>
              <a:ext uri="{FF2B5EF4-FFF2-40B4-BE49-F238E27FC236}">
                <a16:creationId xmlns="" xmlns:a16="http://schemas.microsoft.com/office/drawing/2014/main" id="{790EA189-B52A-4A5D-A4C3-7E612D6ADD54}"/>
              </a:ext>
            </a:extLst>
          </p:cNvPr>
          <p:cNvSpPr>
            <a:spLocks noGrp="1"/>
          </p:cNvSpPr>
          <p:nvPr>
            <p:ph type="sldNum" sz="quarter" idx="4"/>
          </p:nvPr>
        </p:nvSpPr>
        <p:spPr>
          <a:xfrm>
            <a:off x="11594453" y="6502709"/>
            <a:ext cx="597553" cy="364224"/>
          </a:xfrm>
        </p:spPr>
        <p:txBody>
          <a:bodyPr/>
          <a:lstStyle/>
          <a:p>
            <a:fld id="{76B01178-3A51-4FBE-A41C-D89FC6BEBC7B}" type="slidenum">
              <a:rPr lang="en-US" smtClean="0">
                <a:solidFill>
                  <a:srgbClr val="000000">
                    <a:tint val="75000"/>
                  </a:srgbClr>
                </a:solidFill>
              </a:rPr>
              <a:pPr/>
              <a:t>10</a:t>
            </a:fld>
            <a:endParaRPr lang="en-US" dirty="0">
              <a:solidFill>
                <a:srgbClr val="000000">
                  <a:tint val="75000"/>
                </a:srgbClr>
              </a:solidFill>
            </a:endParaRPr>
          </a:p>
        </p:txBody>
      </p:sp>
    </p:spTree>
    <p:extLst>
      <p:ext uri="{BB962C8B-B14F-4D97-AF65-F5344CB8AC3E}">
        <p14:creationId xmlns:p14="http://schemas.microsoft.com/office/powerpoint/2010/main" val="179398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48"/>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62"/>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75"/>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76"/>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9"/>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47"/>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13"/>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51"/>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52"/>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53"/>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55"/>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60"/>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56"/>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90"/>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91"/>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93"/>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79"/>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74"/>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73"/>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80"/>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81"/>
                                        </p:tgtEl>
                                        <p:attrNameLst>
                                          <p:attrName>style.visibility</p:attrName>
                                        </p:attrNameLst>
                                      </p:cBhvr>
                                      <p:to>
                                        <p:strVal val="visible"/>
                                      </p:to>
                                    </p:set>
                                  </p:childTnLst>
                                </p:cTn>
                              </p:par>
                            </p:childTnLst>
                          </p:cTn>
                        </p:par>
                      </p:childTnLst>
                    </p:cTn>
                  </p:par>
                  <p:par>
                    <p:cTn id="125" fill="hold">
                      <p:stCondLst>
                        <p:cond delay="indefinite"/>
                      </p:stCondLst>
                      <p:childTnLst>
                        <p:par>
                          <p:cTn id="126" fill="hold">
                            <p:stCondLst>
                              <p:cond delay="0"/>
                            </p:stCondLst>
                            <p:childTnLst>
                              <p:par>
                                <p:cTn id="127" presetID="1" presetClass="entr" presetSubtype="0" fill="hold" grpId="0" nodeType="clickEffect">
                                  <p:stCondLst>
                                    <p:cond delay="0"/>
                                  </p:stCondLst>
                                  <p:childTnLst>
                                    <p:set>
                                      <p:cBhvr>
                                        <p:cTn id="128" dur="1" fill="hold">
                                          <p:stCondLst>
                                            <p:cond delay="0"/>
                                          </p:stCondLst>
                                        </p:cTn>
                                        <p:tgtEl>
                                          <p:spTgt spid="82"/>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83"/>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84"/>
                                        </p:tgtEl>
                                        <p:attrNameLst>
                                          <p:attrName>style.visibility</p:attrName>
                                        </p:attrNameLst>
                                      </p:cBhvr>
                                      <p:to>
                                        <p:strVal val="visible"/>
                                      </p:to>
                                    </p:set>
                                  </p:childTnLst>
                                </p:cTn>
                              </p:par>
                              <p:par>
                                <p:cTn id="135" presetID="1" presetClass="entr" presetSubtype="0" fill="hold" grpId="0" nodeType="withEffect">
                                  <p:stCondLst>
                                    <p:cond delay="0"/>
                                  </p:stCondLst>
                                  <p:childTnLst>
                                    <p:set>
                                      <p:cBhvr>
                                        <p:cTn id="136" dur="1" fill="hold">
                                          <p:stCondLst>
                                            <p:cond delay="0"/>
                                          </p:stCondLst>
                                        </p:cTn>
                                        <p:tgtEl>
                                          <p:spTgt spid="85"/>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p:bldP spid="11" grpId="0" animBg="1"/>
      <p:bldP spid="12" grpId="0" animBg="1"/>
      <p:bldP spid="13" grpId="0" animBg="1"/>
      <p:bldP spid="17" grpId="0" animBg="1"/>
      <p:bldP spid="18" grpId="0" animBg="1"/>
      <p:bldP spid="19" grpId="0" animBg="1"/>
      <p:bldP spid="20" grpId="0" animBg="1"/>
      <p:bldP spid="21" grpId="0" animBg="1"/>
      <p:bldP spid="22" grpId="0" animBg="1"/>
      <p:bldP spid="23" grpId="0" animBg="1"/>
      <p:bldP spid="24" grpId="0" animBg="1"/>
      <p:bldP spid="31" grpId="0" animBg="1"/>
      <p:bldP spid="35" grpId="0" animBg="1"/>
      <p:bldP spid="36" grpId="0" animBg="1"/>
      <p:bldP spid="37" grpId="0" animBg="1"/>
      <p:bldP spid="44" grpId="0" animBg="1"/>
      <p:bldP spid="45" grpId="0" animBg="1"/>
      <p:bldP spid="46" grpId="0" animBg="1"/>
      <p:bldP spid="50" grpId="0" animBg="1"/>
      <p:bldP spid="52" grpId="0" animBg="1"/>
      <p:bldP spid="72" grpId="0"/>
      <p:bldP spid="75" grpId="0" animBg="1"/>
      <p:bldP spid="80" grpId="0" animBg="1"/>
      <p:bldP spid="81" grpId="0"/>
      <p:bldP spid="82" grpId="0" animBg="1"/>
      <p:bldP spid="83" grpId="0"/>
      <p:bldP spid="84" grpId="0" animBg="1"/>
      <p:bldP spid="85" grpId="0"/>
      <p:bldP spid="88" grpId="0"/>
      <p:bldP spid="90" grpId="0" animBg="1"/>
      <p:bldP spid="9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 xmlns:a16="http://schemas.microsoft.com/office/drawing/2014/main" id="{83879E72-6D65-4B32-92AF-F2ED82C48C83}"/>
              </a:ext>
            </a:extLst>
          </p:cNvPr>
          <p:cNvSpPr>
            <a:spLocks noGrp="1"/>
          </p:cNvSpPr>
          <p:nvPr>
            <p:ph type="sldNum" sz="quarter" idx="4"/>
          </p:nvPr>
        </p:nvSpPr>
        <p:spPr/>
        <p:txBody>
          <a:bodyPr/>
          <a:lstStyle/>
          <a:p>
            <a:fld id="{76B01178-3A51-4FBE-A41C-D89FC6BEBC7B}" type="slidenum">
              <a:rPr lang="en-US" smtClean="0">
                <a:solidFill>
                  <a:srgbClr val="000000">
                    <a:tint val="75000"/>
                  </a:srgbClr>
                </a:solidFill>
              </a:rPr>
              <a:pPr/>
              <a:t>11</a:t>
            </a:fld>
            <a:endParaRPr lang="en-US" dirty="0">
              <a:solidFill>
                <a:srgbClr val="000000">
                  <a:tint val="75000"/>
                </a:srgbClr>
              </a:solidFill>
            </a:endParaRPr>
          </a:p>
        </p:txBody>
      </p:sp>
      <p:grpSp>
        <p:nvGrpSpPr>
          <p:cNvPr id="16" name="Group 15">
            <a:extLst>
              <a:ext uri="{FF2B5EF4-FFF2-40B4-BE49-F238E27FC236}">
                <a16:creationId xmlns="" xmlns:a16="http://schemas.microsoft.com/office/drawing/2014/main" id="{737316AE-A98D-415D-8360-A5D2E63FCC67}"/>
              </a:ext>
            </a:extLst>
          </p:cNvPr>
          <p:cNvGrpSpPr/>
          <p:nvPr/>
        </p:nvGrpSpPr>
        <p:grpSpPr>
          <a:xfrm>
            <a:off x="7556004" y="944222"/>
            <a:ext cx="2969290" cy="5246779"/>
            <a:chOff x="6032004" y="931681"/>
            <a:chExt cx="2969290" cy="5259314"/>
          </a:xfrm>
        </p:grpSpPr>
        <p:sp>
          <p:nvSpPr>
            <p:cNvPr id="71" name="Snip Single Corner Rectangle 171">
              <a:extLst>
                <a:ext uri="{FF2B5EF4-FFF2-40B4-BE49-F238E27FC236}">
                  <a16:creationId xmlns="" xmlns:a16="http://schemas.microsoft.com/office/drawing/2014/main" id="{BC131C40-9C73-43DB-AFE2-039A3E16670F}"/>
                </a:ext>
              </a:extLst>
            </p:cNvPr>
            <p:cNvSpPr/>
            <p:nvPr/>
          </p:nvSpPr>
          <p:spPr>
            <a:xfrm flipV="1">
              <a:off x="6032009" y="1550150"/>
              <a:ext cx="1464268" cy="4640845"/>
            </a:xfrm>
            <a:prstGeom prst="snip1Rect">
              <a:avLst>
                <a:gd name="adj" fmla="val 8620"/>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72" name="Snip Single Corner Rectangle 171">
              <a:extLst>
                <a:ext uri="{FF2B5EF4-FFF2-40B4-BE49-F238E27FC236}">
                  <a16:creationId xmlns="" xmlns:a16="http://schemas.microsoft.com/office/drawing/2014/main" id="{8023D7DE-A1F8-445A-8A86-908E4CBE725D}"/>
                </a:ext>
              </a:extLst>
            </p:cNvPr>
            <p:cNvSpPr/>
            <p:nvPr/>
          </p:nvSpPr>
          <p:spPr>
            <a:xfrm flipV="1">
              <a:off x="7558989" y="1550148"/>
              <a:ext cx="1442305" cy="4640846"/>
            </a:xfrm>
            <a:prstGeom prst="snip1Rect">
              <a:avLst>
                <a:gd name="adj" fmla="val 8620"/>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66" name="Isosceles Triangle 65">
              <a:extLst>
                <a:ext uri="{FF2B5EF4-FFF2-40B4-BE49-F238E27FC236}">
                  <a16:creationId xmlns="" xmlns:a16="http://schemas.microsoft.com/office/drawing/2014/main" id="{805B3E27-251C-4B28-ACFE-94A4CA579CDF}"/>
                </a:ext>
              </a:extLst>
            </p:cNvPr>
            <p:cNvSpPr/>
            <p:nvPr/>
          </p:nvSpPr>
          <p:spPr>
            <a:xfrm rot="10800000">
              <a:off x="6669639" y="2401661"/>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Isosceles Triangle 66">
              <a:extLst>
                <a:ext uri="{FF2B5EF4-FFF2-40B4-BE49-F238E27FC236}">
                  <a16:creationId xmlns="" xmlns:a16="http://schemas.microsoft.com/office/drawing/2014/main" id="{5A80DB73-3698-466C-986B-ABF9003AB95B}"/>
                </a:ext>
              </a:extLst>
            </p:cNvPr>
            <p:cNvSpPr/>
            <p:nvPr/>
          </p:nvSpPr>
          <p:spPr>
            <a:xfrm rot="10800000">
              <a:off x="8217099" y="2401661"/>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Rectangle 97">
              <a:extLst>
                <a:ext uri="{FF2B5EF4-FFF2-40B4-BE49-F238E27FC236}">
                  <a16:creationId xmlns="" xmlns:a16="http://schemas.microsoft.com/office/drawing/2014/main" id="{C1160889-510E-4505-8A37-4BB81582EAC0}"/>
                </a:ext>
              </a:extLst>
            </p:cNvPr>
            <p:cNvSpPr/>
            <p:nvPr/>
          </p:nvSpPr>
          <p:spPr>
            <a:xfrm>
              <a:off x="6032004" y="931681"/>
              <a:ext cx="2969289" cy="1465918"/>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02" name="Picture 101">
              <a:extLst>
                <a:ext uri="{FF2B5EF4-FFF2-40B4-BE49-F238E27FC236}">
                  <a16:creationId xmlns="" xmlns:a16="http://schemas.microsoft.com/office/drawing/2014/main" id="{B9B8BBDD-07A5-4283-8C1B-889EF289D8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3641" y="1373823"/>
              <a:ext cx="391424" cy="391424"/>
            </a:xfrm>
            <a:prstGeom prst="rect">
              <a:avLst/>
            </a:prstGeom>
          </p:spPr>
        </p:pic>
        <p:pic>
          <p:nvPicPr>
            <p:cNvPr id="103" name="Picture 102">
              <a:extLst>
                <a:ext uri="{FF2B5EF4-FFF2-40B4-BE49-F238E27FC236}">
                  <a16:creationId xmlns="" xmlns:a16="http://schemas.microsoft.com/office/drawing/2014/main" id="{7CAF48DA-E9D4-4CF7-8306-B7FC599687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7007" y="1444846"/>
              <a:ext cx="347597" cy="347597"/>
            </a:xfrm>
            <a:prstGeom prst="rect">
              <a:avLst/>
            </a:prstGeom>
          </p:spPr>
        </p:pic>
        <p:sp>
          <p:nvSpPr>
            <p:cNvPr id="109" name="TextBox 108">
              <a:extLst>
                <a:ext uri="{FF2B5EF4-FFF2-40B4-BE49-F238E27FC236}">
                  <a16:creationId xmlns="" xmlns:a16="http://schemas.microsoft.com/office/drawing/2014/main" id="{FFE883D1-5B5E-4DDB-A1A3-8224102D46D9}"/>
                </a:ext>
              </a:extLst>
            </p:cNvPr>
            <p:cNvSpPr txBox="1"/>
            <p:nvPr/>
          </p:nvSpPr>
          <p:spPr>
            <a:xfrm>
              <a:off x="6129318" y="2695386"/>
              <a:ext cx="1062175" cy="516192"/>
            </a:xfrm>
            <a:prstGeom prst="rect">
              <a:avLst/>
            </a:prstGeom>
            <a:noFill/>
            <a:ln>
              <a:noFill/>
            </a:ln>
          </p:spPr>
          <p:txBody>
            <a:bodyPr wrap="none" lIns="54000" tIns="54000" rtlCol="0">
              <a:spAutoFit/>
            </a:bodyPr>
            <a:lstStyle/>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Cloud providers</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Data analytics</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Big Data</a:t>
              </a:r>
            </a:p>
          </p:txBody>
        </p:sp>
        <p:sp>
          <p:nvSpPr>
            <p:cNvPr id="110" name="TextBox 109">
              <a:extLst>
                <a:ext uri="{FF2B5EF4-FFF2-40B4-BE49-F238E27FC236}">
                  <a16:creationId xmlns="" xmlns:a16="http://schemas.microsoft.com/office/drawing/2014/main" id="{4D1B8D07-1EBC-496E-B32C-4A0507F2FE57}"/>
                </a:ext>
              </a:extLst>
            </p:cNvPr>
            <p:cNvSpPr txBox="1"/>
            <p:nvPr/>
          </p:nvSpPr>
          <p:spPr>
            <a:xfrm>
              <a:off x="7653150" y="2693604"/>
              <a:ext cx="1022100" cy="516192"/>
            </a:xfrm>
            <a:prstGeom prst="rect">
              <a:avLst/>
            </a:prstGeom>
            <a:noFill/>
            <a:ln>
              <a:noFill/>
            </a:ln>
          </p:spPr>
          <p:txBody>
            <a:bodyPr wrap="none" lIns="54000" tIns="54000" rtlCol="0">
              <a:spAutoFit/>
            </a:bodyPr>
            <a:lstStyle/>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Access control</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Authentication</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Reporting</a:t>
              </a:r>
            </a:p>
          </p:txBody>
        </p:sp>
        <p:pic>
          <p:nvPicPr>
            <p:cNvPr id="125" name="Picture 28" descr="Image result for ibm iot logo transparent background">
              <a:extLst>
                <a:ext uri="{FF2B5EF4-FFF2-40B4-BE49-F238E27FC236}">
                  <a16:creationId xmlns="" xmlns:a16="http://schemas.microsoft.com/office/drawing/2014/main" id="{7FE5ADCC-91F9-49FE-BB29-6E818D102923}"/>
                </a:ext>
              </a:extLst>
            </p:cNvPr>
            <p:cNvPicPr>
              <a:picLocks noChangeAspect="1" noChangeArrowheads="1"/>
            </p:cNvPicPr>
            <p:nvPr/>
          </p:nvPicPr>
          <p:blipFill>
            <a:blip r:embed="rId4"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509442" y="4135253"/>
              <a:ext cx="530056" cy="530056"/>
            </a:xfrm>
            <a:prstGeom prst="rect">
              <a:avLst/>
            </a:prstGeom>
            <a:noFill/>
            <a:extLst>
              <a:ext uri="{909E8E84-426E-40DD-AFC4-6F175D3DCCD1}">
                <a14:hiddenFill xmlns:a14="http://schemas.microsoft.com/office/drawing/2010/main">
                  <a:solidFill>
                    <a:srgbClr val="FFFFFF"/>
                  </a:solidFill>
                </a14:hiddenFill>
              </a:ext>
            </a:extLst>
          </p:spPr>
        </p:pic>
        <p:pic>
          <p:nvPicPr>
            <p:cNvPr id="126" name="Picture 30" descr="Image result for aws iot logo transparent background">
              <a:extLst>
                <a:ext uri="{FF2B5EF4-FFF2-40B4-BE49-F238E27FC236}">
                  <a16:creationId xmlns="" xmlns:a16="http://schemas.microsoft.com/office/drawing/2014/main" id="{0F6DB37C-377D-417E-9C63-092703CF990A}"/>
                </a:ext>
              </a:extLst>
            </p:cNvPr>
            <p:cNvPicPr>
              <a:picLocks noChangeAspect="1" noChangeArrowheads="1"/>
            </p:cNvPicPr>
            <p:nvPr/>
          </p:nvPicPr>
          <p:blipFill>
            <a:blip r:embed="rId5"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395980" y="4797017"/>
              <a:ext cx="756980" cy="284656"/>
            </a:xfrm>
            <a:prstGeom prst="rect">
              <a:avLst/>
            </a:prstGeom>
            <a:noFill/>
            <a:extLst>
              <a:ext uri="{909E8E84-426E-40DD-AFC4-6F175D3DCCD1}">
                <a14:hiddenFill xmlns:a14="http://schemas.microsoft.com/office/drawing/2010/main">
                  <a:solidFill>
                    <a:srgbClr val="FFFFFF"/>
                  </a:solidFill>
                </a14:hiddenFill>
              </a:ext>
            </a:extLst>
          </p:spPr>
        </p:pic>
        <p:pic>
          <p:nvPicPr>
            <p:cNvPr id="127" name="Picture 32" descr="Image result for microsoft azure logo transparent background">
              <a:extLst>
                <a:ext uri="{FF2B5EF4-FFF2-40B4-BE49-F238E27FC236}">
                  <a16:creationId xmlns="" xmlns:a16="http://schemas.microsoft.com/office/drawing/2014/main" id="{87CE8B69-8324-43A0-B2E1-195B7CE00421}"/>
                </a:ext>
              </a:extLst>
            </p:cNvPr>
            <p:cNvPicPr>
              <a:picLocks noChangeAspect="1" noChangeArrowheads="1"/>
            </p:cNvPicPr>
            <p:nvPr/>
          </p:nvPicPr>
          <p:blipFill>
            <a:blip r:embed="rId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254582" y="5297858"/>
              <a:ext cx="1039776" cy="348379"/>
            </a:xfrm>
            <a:prstGeom prst="rect">
              <a:avLst/>
            </a:prstGeom>
            <a:noFill/>
            <a:extLst>
              <a:ext uri="{909E8E84-426E-40DD-AFC4-6F175D3DCCD1}">
                <a14:hiddenFill xmlns:a14="http://schemas.microsoft.com/office/drawing/2010/main">
                  <a:solidFill>
                    <a:srgbClr val="FFFFFF"/>
                  </a:solidFill>
                </a14:hiddenFill>
              </a:ext>
            </a:extLst>
          </p:spPr>
        </p:pic>
        <p:pic>
          <p:nvPicPr>
            <p:cNvPr id="128" name="Picture 34" descr="Image result for ge predix logo transparent background">
              <a:extLst>
                <a:ext uri="{FF2B5EF4-FFF2-40B4-BE49-F238E27FC236}">
                  <a16:creationId xmlns="" xmlns:a16="http://schemas.microsoft.com/office/drawing/2014/main" id="{E87E0839-EB14-4919-8E00-4F49BBD1F70F}"/>
                </a:ext>
              </a:extLst>
            </p:cNvPr>
            <p:cNvPicPr>
              <a:picLocks noChangeAspect="1" noChangeArrowheads="1"/>
            </p:cNvPicPr>
            <p:nvPr/>
          </p:nvPicPr>
          <p:blipFill>
            <a:blip r:embed="rId7"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219994" y="5798941"/>
              <a:ext cx="1108952" cy="265301"/>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36" descr="Image result for google logo transparent background">
              <a:extLst>
                <a:ext uri="{FF2B5EF4-FFF2-40B4-BE49-F238E27FC236}">
                  <a16:creationId xmlns="" xmlns:a16="http://schemas.microsoft.com/office/drawing/2014/main" id="{3AF18CE9-B9A2-4B70-A1F6-FED50F2CF513}"/>
                </a:ext>
              </a:extLst>
            </p:cNvPr>
            <p:cNvPicPr>
              <a:picLocks noChangeAspect="1" noChangeArrowheads="1"/>
            </p:cNvPicPr>
            <p:nvPr/>
          </p:nvPicPr>
          <p:blipFill>
            <a:blip r:embed="rId8"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914931" y="4278975"/>
              <a:ext cx="717744" cy="242612"/>
            </a:xfrm>
            <a:prstGeom prst="rect">
              <a:avLst/>
            </a:prstGeom>
            <a:noFill/>
            <a:extLst>
              <a:ext uri="{909E8E84-426E-40DD-AFC4-6F175D3DCCD1}">
                <a14:hiddenFill xmlns:a14="http://schemas.microsoft.com/office/drawing/2010/main">
                  <a:solidFill>
                    <a:srgbClr val="FFFFFF"/>
                  </a:solidFill>
                </a14:hiddenFill>
              </a:ext>
            </a:extLst>
          </p:spPr>
        </p:pic>
        <p:pic>
          <p:nvPicPr>
            <p:cNvPr id="130" name="Picture 38" descr="Image result for alibaba logo transparent background">
              <a:extLst>
                <a:ext uri="{FF2B5EF4-FFF2-40B4-BE49-F238E27FC236}">
                  <a16:creationId xmlns="" xmlns:a16="http://schemas.microsoft.com/office/drawing/2014/main" id="{88A4EDD3-CC33-4675-BC85-238606DBCA2C}"/>
                </a:ext>
              </a:extLst>
            </p:cNvPr>
            <p:cNvPicPr>
              <a:picLocks noChangeAspect="1" noChangeArrowheads="1"/>
            </p:cNvPicPr>
            <p:nvPr/>
          </p:nvPicPr>
          <p:blipFill>
            <a:blip r:embed="rId9"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7786150" y="4665112"/>
              <a:ext cx="975306" cy="548466"/>
            </a:xfrm>
            <a:prstGeom prst="rect">
              <a:avLst/>
            </a:prstGeom>
            <a:noFill/>
            <a:extLst>
              <a:ext uri="{909E8E84-426E-40DD-AFC4-6F175D3DCCD1}">
                <a14:hiddenFill xmlns:a14="http://schemas.microsoft.com/office/drawing/2010/main">
                  <a:solidFill>
                    <a:srgbClr val="FFFFFF"/>
                  </a:solidFill>
                </a14:hiddenFill>
              </a:ext>
            </a:extLst>
          </p:spPr>
        </p:pic>
        <p:pic>
          <p:nvPicPr>
            <p:cNvPr id="131" name="Picture 44" descr="Image result for sap logo transparent background">
              <a:extLst>
                <a:ext uri="{FF2B5EF4-FFF2-40B4-BE49-F238E27FC236}">
                  <a16:creationId xmlns="" xmlns:a16="http://schemas.microsoft.com/office/drawing/2014/main" id="{46CD5D40-C513-4424-ABBE-E9FF5BABE7E2}"/>
                </a:ext>
              </a:extLst>
            </p:cNvPr>
            <p:cNvPicPr>
              <a:picLocks noChangeAspect="1" noChangeArrowheads="1"/>
            </p:cNvPicPr>
            <p:nvPr/>
          </p:nvPicPr>
          <p:blipFill>
            <a:blip r:embed="rId10"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14820" y="5343815"/>
              <a:ext cx="517966" cy="256465"/>
            </a:xfrm>
            <a:prstGeom prst="rect">
              <a:avLst/>
            </a:prstGeom>
            <a:noFill/>
            <a:extLst>
              <a:ext uri="{909E8E84-426E-40DD-AFC4-6F175D3DCCD1}">
                <a14:hiddenFill xmlns:a14="http://schemas.microsoft.com/office/drawing/2010/main">
                  <a:solidFill>
                    <a:srgbClr val="FFFFFF"/>
                  </a:solidFill>
                </a14:hiddenFill>
              </a:ext>
            </a:extLst>
          </p:spPr>
        </p:pic>
        <p:pic>
          <p:nvPicPr>
            <p:cNvPr id="132" name="Picture 46" descr="Image result for vmware logo transparent background">
              <a:extLst>
                <a:ext uri="{FF2B5EF4-FFF2-40B4-BE49-F238E27FC236}">
                  <a16:creationId xmlns="" xmlns:a16="http://schemas.microsoft.com/office/drawing/2014/main" id="{884DF77D-D0F7-4543-9AC1-1A95BE1BE792}"/>
                </a:ext>
              </a:extLst>
            </p:cNvPr>
            <p:cNvPicPr>
              <a:picLocks noChangeAspect="1" noChangeArrowheads="1"/>
            </p:cNvPicPr>
            <p:nvPr/>
          </p:nvPicPr>
          <p:blipFill>
            <a:blip r:embed="rId11"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16984" y="5857120"/>
              <a:ext cx="913638" cy="148942"/>
            </a:xfrm>
            <a:prstGeom prst="rect">
              <a:avLst/>
            </a:prstGeom>
            <a:noFill/>
            <a:extLst>
              <a:ext uri="{909E8E84-426E-40DD-AFC4-6F175D3DCCD1}">
                <a14:hiddenFill xmlns:a14="http://schemas.microsoft.com/office/drawing/2010/main">
                  <a:solidFill>
                    <a:srgbClr val="FFFFFF"/>
                  </a:solidFill>
                </a14:hiddenFill>
              </a:ext>
            </a:extLst>
          </p:spPr>
        </p:pic>
        <p:sp>
          <p:nvSpPr>
            <p:cNvPr id="138" name="TextBox 137">
              <a:extLst>
                <a:ext uri="{FF2B5EF4-FFF2-40B4-BE49-F238E27FC236}">
                  <a16:creationId xmlns="" xmlns:a16="http://schemas.microsoft.com/office/drawing/2014/main" id="{5033E94D-7115-4CC1-9649-6EC50720C480}"/>
                </a:ext>
              </a:extLst>
            </p:cNvPr>
            <p:cNvSpPr txBox="1"/>
            <p:nvPr/>
          </p:nvSpPr>
          <p:spPr>
            <a:xfrm>
              <a:off x="6310878" y="1980553"/>
              <a:ext cx="927184" cy="254582"/>
            </a:xfrm>
            <a:prstGeom prst="rect">
              <a:avLst/>
            </a:prstGeom>
            <a:noFill/>
          </p:spPr>
          <p:txBody>
            <a:bodyPr wrap="square" lIns="54000" tIns="54000" rtlCol="0">
              <a:spAutoFit/>
            </a:bodyPr>
            <a:lstStyle/>
            <a:p>
              <a:pPr algn="ctr"/>
              <a:r>
                <a:rPr lang="en-US" sz="1000" dirty="0">
                  <a:solidFill>
                    <a:schemeClr val="bg1"/>
                  </a:solidFill>
                  <a:latin typeface="Calibri" panose="020F0502020204030204" pitchFamily="34" charset="0"/>
                  <a:cs typeface="Calibri" panose="020F0502020204030204" pitchFamily="34" charset="0"/>
                </a:rPr>
                <a:t>IoT PLATFORM</a:t>
              </a:r>
            </a:p>
          </p:txBody>
        </p:sp>
        <p:sp>
          <p:nvSpPr>
            <p:cNvPr id="139" name="TextBox 138">
              <a:extLst>
                <a:ext uri="{FF2B5EF4-FFF2-40B4-BE49-F238E27FC236}">
                  <a16:creationId xmlns="" xmlns:a16="http://schemas.microsoft.com/office/drawing/2014/main" id="{D5BF082A-235E-4E3D-B06D-02BAC3E08922}"/>
                </a:ext>
              </a:extLst>
            </p:cNvPr>
            <p:cNvSpPr txBox="1"/>
            <p:nvPr/>
          </p:nvSpPr>
          <p:spPr>
            <a:xfrm>
              <a:off x="7845821" y="1980553"/>
              <a:ext cx="927184" cy="254582"/>
            </a:xfrm>
            <a:prstGeom prst="rect">
              <a:avLst/>
            </a:prstGeom>
            <a:noFill/>
          </p:spPr>
          <p:txBody>
            <a:bodyPr wrap="square" lIns="54000" tIns="54000" rtlCol="0">
              <a:spAutoFit/>
            </a:bodyPr>
            <a:lstStyle/>
            <a:p>
              <a:pPr algn="ctr"/>
              <a:r>
                <a:rPr lang="en-US" sz="1000" dirty="0">
                  <a:solidFill>
                    <a:schemeClr val="bg1"/>
                  </a:solidFill>
                  <a:latin typeface="Calibri" panose="020F0502020204030204" pitchFamily="34" charset="0"/>
                  <a:cs typeface="Calibri" panose="020F0502020204030204" pitchFamily="34" charset="0"/>
                </a:rPr>
                <a:t>APPLICATIONS</a:t>
              </a:r>
            </a:p>
          </p:txBody>
        </p:sp>
        <p:sp>
          <p:nvSpPr>
            <p:cNvPr id="140" name="Rectangle 139">
              <a:extLst>
                <a:ext uri="{FF2B5EF4-FFF2-40B4-BE49-F238E27FC236}">
                  <a16:creationId xmlns="" xmlns:a16="http://schemas.microsoft.com/office/drawing/2014/main" id="{B618F2C5-365E-4B5D-842B-48AAD8D56AD0}"/>
                </a:ext>
              </a:extLst>
            </p:cNvPr>
            <p:cNvSpPr/>
            <p:nvPr/>
          </p:nvSpPr>
          <p:spPr>
            <a:xfrm>
              <a:off x="6750976" y="1015511"/>
              <a:ext cx="1527982" cy="246809"/>
            </a:xfrm>
            <a:prstGeom prst="rect">
              <a:avLst/>
            </a:prstGeom>
          </p:spPr>
          <p:txBody>
            <a:bodyPr wrap="none">
              <a:spAutoFit/>
            </a:bodyPr>
            <a:lstStyle/>
            <a:p>
              <a:pPr algn="ctr"/>
              <a:r>
                <a:rPr lang="en-US" sz="1000" b="1" dirty="0">
                  <a:solidFill>
                    <a:schemeClr val="bg1"/>
                  </a:solidFill>
                  <a:latin typeface="Calibri" panose="020F0502020204030204" pitchFamily="34" charset="0"/>
                  <a:cs typeface="Calibri" panose="020F0502020204030204" pitchFamily="34" charset="0"/>
                </a:rPr>
                <a:t>ANALYZE / ACT / REPORT</a:t>
              </a:r>
            </a:p>
          </p:txBody>
        </p:sp>
      </p:grpSp>
      <p:grpSp>
        <p:nvGrpSpPr>
          <p:cNvPr id="15" name="Group 14">
            <a:extLst>
              <a:ext uri="{FF2B5EF4-FFF2-40B4-BE49-F238E27FC236}">
                <a16:creationId xmlns="" xmlns:a16="http://schemas.microsoft.com/office/drawing/2014/main" id="{4AAF1C44-01FD-4580-9929-D55504392982}"/>
              </a:ext>
            </a:extLst>
          </p:cNvPr>
          <p:cNvGrpSpPr/>
          <p:nvPr/>
        </p:nvGrpSpPr>
        <p:grpSpPr>
          <a:xfrm>
            <a:off x="4590367" y="947367"/>
            <a:ext cx="3008707" cy="5449620"/>
            <a:chOff x="3066360" y="947367"/>
            <a:chExt cx="3008707" cy="5449620"/>
          </a:xfrm>
        </p:grpSpPr>
        <p:sp>
          <p:nvSpPr>
            <p:cNvPr id="69" name="Snip Single Corner Rectangle 171">
              <a:extLst>
                <a:ext uri="{FF2B5EF4-FFF2-40B4-BE49-F238E27FC236}">
                  <a16:creationId xmlns="" xmlns:a16="http://schemas.microsoft.com/office/drawing/2014/main" id="{53C92EA6-006C-46CD-9A7A-93107E5154CF}"/>
                </a:ext>
              </a:extLst>
            </p:cNvPr>
            <p:cNvSpPr/>
            <p:nvPr/>
          </p:nvSpPr>
          <p:spPr>
            <a:xfrm flipV="1">
              <a:off x="3066360" y="1550158"/>
              <a:ext cx="1476833" cy="4640843"/>
            </a:xfrm>
            <a:prstGeom prst="snip1Rect">
              <a:avLst>
                <a:gd name="adj" fmla="val 8620"/>
              </a:avLst>
            </a:prstGeom>
            <a:solidFill>
              <a:srgbClr val="FF0000">
                <a:alpha val="10196"/>
              </a:srgbClr>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70" name="Snip Single Corner Rectangle 171">
              <a:extLst>
                <a:ext uri="{FF2B5EF4-FFF2-40B4-BE49-F238E27FC236}">
                  <a16:creationId xmlns="" xmlns:a16="http://schemas.microsoft.com/office/drawing/2014/main" id="{D1F4D734-F307-48BB-987A-F342F7425086}"/>
                </a:ext>
              </a:extLst>
            </p:cNvPr>
            <p:cNvSpPr/>
            <p:nvPr/>
          </p:nvSpPr>
          <p:spPr>
            <a:xfrm flipV="1">
              <a:off x="4593790" y="1550155"/>
              <a:ext cx="1385443" cy="4640844"/>
            </a:xfrm>
            <a:prstGeom prst="snip1Rect">
              <a:avLst>
                <a:gd name="adj" fmla="val 8620"/>
              </a:avLst>
            </a:prstGeom>
            <a:solidFill>
              <a:srgbClr val="FF0000">
                <a:alpha val="10196"/>
              </a:srgbClr>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64" name="Isosceles Triangle 63">
              <a:extLst>
                <a:ext uri="{FF2B5EF4-FFF2-40B4-BE49-F238E27FC236}">
                  <a16:creationId xmlns="" xmlns:a16="http://schemas.microsoft.com/office/drawing/2014/main" id="{D84E4D5C-8FCE-40C3-AFC3-E40FA59003E1}"/>
                </a:ext>
              </a:extLst>
            </p:cNvPr>
            <p:cNvSpPr/>
            <p:nvPr/>
          </p:nvSpPr>
          <p:spPr>
            <a:xfrm rot="10800000">
              <a:off x="3673332" y="2406641"/>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Isosceles Triangle 64">
              <a:extLst>
                <a:ext uri="{FF2B5EF4-FFF2-40B4-BE49-F238E27FC236}">
                  <a16:creationId xmlns="" xmlns:a16="http://schemas.microsoft.com/office/drawing/2014/main" id="{CD47BE83-6757-4EE1-8B96-EA288DF8A78E}"/>
                </a:ext>
              </a:extLst>
            </p:cNvPr>
            <p:cNvSpPr/>
            <p:nvPr/>
          </p:nvSpPr>
          <p:spPr>
            <a:xfrm rot="10800000">
              <a:off x="5241108" y="2406641"/>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Isosceles Triangle 84">
              <a:extLst>
                <a:ext uri="{FF2B5EF4-FFF2-40B4-BE49-F238E27FC236}">
                  <a16:creationId xmlns="" xmlns:a16="http://schemas.microsoft.com/office/drawing/2014/main" id="{C0C24158-6B45-4568-BD16-4F5EDB9D2E78}"/>
                </a:ext>
              </a:extLst>
            </p:cNvPr>
            <p:cNvSpPr/>
            <p:nvPr/>
          </p:nvSpPr>
          <p:spPr>
            <a:xfrm rot="5400000">
              <a:off x="5926317" y="1114232"/>
              <a:ext cx="184628" cy="112873"/>
            </a:xfrm>
            <a:prstGeom prst="triangl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97" name="Rectangle 96">
              <a:extLst>
                <a:ext uri="{FF2B5EF4-FFF2-40B4-BE49-F238E27FC236}">
                  <a16:creationId xmlns="" xmlns:a16="http://schemas.microsoft.com/office/drawing/2014/main" id="{F6B83DA9-C83C-48E7-9CCC-AFC645A5E33D}"/>
                </a:ext>
              </a:extLst>
            </p:cNvPr>
            <p:cNvSpPr/>
            <p:nvPr/>
          </p:nvSpPr>
          <p:spPr>
            <a:xfrm>
              <a:off x="3067323" y="947367"/>
              <a:ext cx="2911910" cy="1462424"/>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01" name="Picture 100">
              <a:extLst>
                <a:ext uri="{FF2B5EF4-FFF2-40B4-BE49-F238E27FC236}">
                  <a16:creationId xmlns="" xmlns:a16="http://schemas.microsoft.com/office/drawing/2014/main" id="{E36FFAC6-AAD0-455D-B82E-8F382DC3389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3580675" y="1429683"/>
              <a:ext cx="360171" cy="360171"/>
            </a:xfrm>
            <a:prstGeom prst="rect">
              <a:avLst/>
            </a:prstGeom>
          </p:spPr>
        </p:pic>
        <p:pic>
          <p:nvPicPr>
            <p:cNvPr id="104" name="Picture 103">
              <a:extLst>
                <a:ext uri="{FF2B5EF4-FFF2-40B4-BE49-F238E27FC236}">
                  <a16:creationId xmlns="" xmlns:a16="http://schemas.microsoft.com/office/drawing/2014/main" id="{E80FD011-8037-4232-BE7F-159776131AD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190642" y="1492301"/>
              <a:ext cx="278474" cy="278474"/>
            </a:xfrm>
            <a:prstGeom prst="rect">
              <a:avLst/>
            </a:prstGeom>
          </p:spPr>
        </p:pic>
        <p:sp>
          <p:nvSpPr>
            <p:cNvPr id="107" name="TextBox 106">
              <a:extLst>
                <a:ext uri="{FF2B5EF4-FFF2-40B4-BE49-F238E27FC236}">
                  <a16:creationId xmlns="" xmlns:a16="http://schemas.microsoft.com/office/drawing/2014/main" id="{F72BDB85-CEA2-459B-9230-486D90F4A8E8}"/>
                </a:ext>
              </a:extLst>
            </p:cNvPr>
            <p:cNvSpPr txBox="1"/>
            <p:nvPr/>
          </p:nvSpPr>
          <p:spPr>
            <a:xfrm>
              <a:off x="3157064" y="2693604"/>
              <a:ext cx="1362499" cy="516192"/>
            </a:xfrm>
            <a:prstGeom prst="rect">
              <a:avLst/>
            </a:prstGeom>
            <a:noFill/>
            <a:ln>
              <a:noFill/>
            </a:ln>
          </p:spPr>
          <p:txBody>
            <a:bodyPr wrap="square" lIns="54000" tIns="54000" rtlCol="0">
              <a:spAutoFit/>
            </a:bodyPr>
            <a:lstStyle/>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Telecom</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Local network</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Gateways &amp; Hubs</a:t>
              </a:r>
            </a:p>
          </p:txBody>
        </p:sp>
        <p:sp>
          <p:nvSpPr>
            <p:cNvPr id="108" name="TextBox 107">
              <a:extLst>
                <a:ext uri="{FF2B5EF4-FFF2-40B4-BE49-F238E27FC236}">
                  <a16:creationId xmlns="" xmlns:a16="http://schemas.microsoft.com/office/drawing/2014/main" id="{E9445A68-DEF2-4B81-9FC9-011D4401E1B8}"/>
                </a:ext>
              </a:extLst>
            </p:cNvPr>
            <p:cNvSpPr txBox="1"/>
            <p:nvPr/>
          </p:nvSpPr>
          <p:spPr>
            <a:xfrm>
              <a:off x="4628537" y="2693604"/>
              <a:ext cx="1193622" cy="516192"/>
            </a:xfrm>
            <a:prstGeom prst="rect">
              <a:avLst/>
            </a:prstGeom>
            <a:noFill/>
            <a:ln>
              <a:noFill/>
            </a:ln>
          </p:spPr>
          <p:txBody>
            <a:bodyPr wrap="none" lIns="54000" tIns="54000" rtlCol="0">
              <a:spAutoFit/>
            </a:bodyPr>
            <a:lstStyle/>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Flow management</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Cloud storage</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Data integration</a:t>
              </a:r>
            </a:p>
          </p:txBody>
        </p:sp>
        <p:pic>
          <p:nvPicPr>
            <p:cNvPr id="119" name="Picture 33" descr="Cisco Systems Logo">
              <a:extLst>
                <a:ext uri="{FF2B5EF4-FFF2-40B4-BE49-F238E27FC236}">
                  <a16:creationId xmlns="" xmlns:a16="http://schemas.microsoft.com/office/drawing/2014/main" id="{26C1F8AC-6B80-4EBB-95CA-7343BEC3CC57}"/>
                </a:ext>
              </a:extLst>
            </p:cNvPr>
            <p:cNvPicPr>
              <a:picLocks noChangeAspect="1" noChangeArrowheads="1"/>
            </p:cNvPicPr>
            <p:nvPr/>
          </p:nvPicPr>
          <p:blipFill>
            <a:blip r:embed="rId14">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3533159" y="4261265"/>
              <a:ext cx="492568" cy="278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 name="Picture 12" descr="Image result for verizon logo transparent background">
              <a:extLst>
                <a:ext uri="{FF2B5EF4-FFF2-40B4-BE49-F238E27FC236}">
                  <a16:creationId xmlns="" xmlns:a16="http://schemas.microsoft.com/office/drawing/2014/main" id="{EEC1D024-A4E4-446F-8705-1DA7ABD20334}"/>
                </a:ext>
              </a:extLst>
            </p:cNvPr>
            <p:cNvPicPr>
              <a:picLocks noChangeAspect="1" noChangeArrowheads="1"/>
            </p:cNvPicPr>
            <p:nvPr/>
          </p:nvPicPr>
          <p:blipFill>
            <a:blip r:embed="rId1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400126" y="4818965"/>
              <a:ext cx="758634" cy="240761"/>
            </a:xfrm>
            <a:prstGeom prst="rect">
              <a:avLst/>
            </a:prstGeom>
            <a:noFill/>
            <a:extLst>
              <a:ext uri="{909E8E84-426E-40DD-AFC4-6F175D3DCCD1}">
                <a14:hiddenFill xmlns:a14="http://schemas.microsoft.com/office/drawing/2010/main">
                  <a:solidFill>
                    <a:srgbClr val="FFFFFF"/>
                  </a:solidFill>
                </a14:hiddenFill>
              </a:ext>
            </a:extLst>
          </p:spPr>
        </p:pic>
        <p:pic>
          <p:nvPicPr>
            <p:cNvPr id="121" name="Picture 14" descr="Image result for huawei logo transparent background">
              <a:extLst>
                <a:ext uri="{FF2B5EF4-FFF2-40B4-BE49-F238E27FC236}">
                  <a16:creationId xmlns="" xmlns:a16="http://schemas.microsoft.com/office/drawing/2014/main" id="{EAC1A1EA-56C9-4A26-A6B5-E458E8C99150}"/>
                </a:ext>
              </a:extLst>
            </p:cNvPr>
            <p:cNvPicPr>
              <a:picLocks noChangeAspect="1" noChangeArrowheads="1"/>
            </p:cNvPicPr>
            <p:nvPr/>
          </p:nvPicPr>
          <p:blipFill>
            <a:blip r:embed="rId16"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07885" y="5759515"/>
              <a:ext cx="343116" cy="344152"/>
            </a:xfrm>
            <a:prstGeom prst="rect">
              <a:avLst/>
            </a:prstGeom>
            <a:noFill/>
            <a:extLst>
              <a:ext uri="{909E8E84-426E-40DD-AFC4-6F175D3DCCD1}">
                <a14:hiddenFill xmlns:a14="http://schemas.microsoft.com/office/drawing/2010/main">
                  <a:solidFill>
                    <a:srgbClr val="FFFFFF"/>
                  </a:solidFill>
                </a14:hiddenFill>
              </a:ext>
            </a:extLst>
          </p:spPr>
        </p:pic>
        <p:pic>
          <p:nvPicPr>
            <p:cNvPr id="122" name="Picture 16" descr="Image result for siemens logo transparent background">
              <a:extLst>
                <a:ext uri="{FF2B5EF4-FFF2-40B4-BE49-F238E27FC236}">
                  <a16:creationId xmlns="" xmlns:a16="http://schemas.microsoft.com/office/drawing/2014/main" id="{BAA1C999-5E62-477E-A600-4BF9CE34F29C}"/>
                </a:ext>
              </a:extLst>
            </p:cNvPr>
            <p:cNvPicPr>
              <a:picLocks noChangeAspect="1" noChangeArrowheads="1"/>
            </p:cNvPicPr>
            <p:nvPr/>
          </p:nvPicPr>
          <p:blipFill>
            <a:blip r:embed="rId17"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853951" y="4309228"/>
              <a:ext cx="794648" cy="182107"/>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22" descr="Image result for atos logo transparent background">
              <a:extLst>
                <a:ext uri="{FF2B5EF4-FFF2-40B4-BE49-F238E27FC236}">
                  <a16:creationId xmlns="" xmlns:a16="http://schemas.microsoft.com/office/drawing/2014/main" id="{D132C360-7E8A-4B12-B58F-D179F737EC0A}"/>
                </a:ext>
              </a:extLst>
            </p:cNvPr>
            <p:cNvPicPr>
              <a:picLocks noChangeAspect="1" noChangeArrowheads="1"/>
            </p:cNvPicPr>
            <p:nvPr/>
          </p:nvPicPr>
          <p:blipFill>
            <a:blip r:embed="rId18"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972452" y="5380994"/>
              <a:ext cx="557646" cy="182106"/>
            </a:xfrm>
            <a:prstGeom prst="rect">
              <a:avLst/>
            </a:prstGeom>
            <a:noFill/>
            <a:extLst>
              <a:ext uri="{909E8E84-426E-40DD-AFC4-6F175D3DCCD1}">
                <a14:hiddenFill xmlns:a14="http://schemas.microsoft.com/office/drawing/2010/main">
                  <a:solidFill>
                    <a:srgbClr val="FFFFFF"/>
                  </a:solidFill>
                </a14:hiddenFill>
              </a:ext>
            </a:extLst>
          </p:spPr>
        </p:pic>
        <p:pic>
          <p:nvPicPr>
            <p:cNvPr id="124" name="Picture 26" descr="Image result for palo alto logo transparent background">
              <a:extLst>
                <a:ext uri="{FF2B5EF4-FFF2-40B4-BE49-F238E27FC236}">
                  <a16:creationId xmlns="" xmlns:a16="http://schemas.microsoft.com/office/drawing/2014/main" id="{029A81CE-11E5-4264-9451-42CB7522B494}"/>
                </a:ext>
              </a:extLst>
            </p:cNvPr>
            <p:cNvPicPr>
              <a:picLocks noChangeAspect="1" noChangeArrowheads="1"/>
            </p:cNvPicPr>
            <p:nvPr/>
          </p:nvPicPr>
          <p:blipFill>
            <a:blip r:embed="rId19"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807145" y="4837566"/>
              <a:ext cx="888260" cy="203559"/>
            </a:xfrm>
            <a:prstGeom prst="rect">
              <a:avLst/>
            </a:prstGeom>
            <a:noFill/>
            <a:extLst>
              <a:ext uri="{909E8E84-426E-40DD-AFC4-6F175D3DCCD1}">
                <a14:hiddenFill xmlns:a14="http://schemas.microsoft.com/office/drawing/2010/main">
                  <a:solidFill>
                    <a:srgbClr val="FFFFFF"/>
                  </a:solidFill>
                </a14:hiddenFill>
              </a:ext>
            </a:extLst>
          </p:spPr>
        </p:pic>
        <p:pic>
          <p:nvPicPr>
            <p:cNvPr id="133" name="Picture 2" descr="Image result for hp logo transparent background">
              <a:extLst>
                <a:ext uri="{FF2B5EF4-FFF2-40B4-BE49-F238E27FC236}">
                  <a16:creationId xmlns="" xmlns:a16="http://schemas.microsoft.com/office/drawing/2014/main" id="{784F2B8D-8AF0-49AA-A66F-4A725464417B}"/>
                </a:ext>
              </a:extLst>
            </p:cNvPr>
            <p:cNvPicPr>
              <a:picLocks noChangeAspect="1" noChangeArrowheads="1"/>
            </p:cNvPicPr>
            <p:nvPr/>
          </p:nvPicPr>
          <p:blipFill>
            <a:blip r:embed="rId20"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3538218" y="5211264"/>
              <a:ext cx="434973" cy="434973"/>
            </a:xfrm>
            <a:prstGeom prst="rect">
              <a:avLst/>
            </a:prstGeom>
            <a:noFill/>
            <a:extLst>
              <a:ext uri="{909E8E84-426E-40DD-AFC4-6F175D3DCCD1}">
                <a14:hiddenFill xmlns:a14="http://schemas.microsoft.com/office/drawing/2010/main">
                  <a:solidFill>
                    <a:srgbClr val="FFFFFF"/>
                  </a:solidFill>
                </a14:hiddenFill>
              </a:ext>
            </a:extLst>
          </p:spPr>
        </p:pic>
        <p:sp>
          <p:nvSpPr>
            <p:cNvPr id="136" name="TextBox 135">
              <a:extLst>
                <a:ext uri="{FF2B5EF4-FFF2-40B4-BE49-F238E27FC236}">
                  <a16:creationId xmlns="" xmlns:a16="http://schemas.microsoft.com/office/drawing/2014/main" id="{51210827-C925-48C9-8B4E-E27079D3E0BE}"/>
                </a:ext>
              </a:extLst>
            </p:cNvPr>
            <p:cNvSpPr txBox="1"/>
            <p:nvPr/>
          </p:nvSpPr>
          <p:spPr>
            <a:xfrm>
              <a:off x="3300181" y="1993088"/>
              <a:ext cx="930927" cy="254582"/>
            </a:xfrm>
            <a:prstGeom prst="rect">
              <a:avLst/>
            </a:prstGeom>
            <a:noFill/>
          </p:spPr>
          <p:txBody>
            <a:bodyPr wrap="square" lIns="54000" tIns="54000" rtlCol="0">
              <a:spAutoFit/>
            </a:bodyPr>
            <a:lstStyle/>
            <a:p>
              <a:pPr algn="ctr"/>
              <a:r>
                <a:rPr lang="en-US" sz="1000" dirty="0">
                  <a:solidFill>
                    <a:schemeClr val="bg1"/>
                  </a:solidFill>
                  <a:latin typeface="Calibri" panose="020F0502020204030204" pitchFamily="34" charset="0"/>
                  <a:cs typeface="Calibri" panose="020F0502020204030204" pitchFamily="34" charset="0"/>
                </a:rPr>
                <a:t>CONNECTIVITY</a:t>
              </a:r>
            </a:p>
          </p:txBody>
        </p:sp>
        <p:sp>
          <p:nvSpPr>
            <p:cNvPr id="137" name="TextBox 136">
              <a:extLst>
                <a:ext uri="{FF2B5EF4-FFF2-40B4-BE49-F238E27FC236}">
                  <a16:creationId xmlns="" xmlns:a16="http://schemas.microsoft.com/office/drawing/2014/main" id="{F8F55695-1025-40F1-B7BC-F13BB01AB9D5}"/>
                </a:ext>
              </a:extLst>
            </p:cNvPr>
            <p:cNvSpPr txBox="1"/>
            <p:nvPr/>
          </p:nvSpPr>
          <p:spPr>
            <a:xfrm>
              <a:off x="4952973" y="1993088"/>
              <a:ext cx="753812" cy="254582"/>
            </a:xfrm>
            <a:prstGeom prst="rect">
              <a:avLst/>
            </a:prstGeom>
            <a:noFill/>
          </p:spPr>
          <p:txBody>
            <a:bodyPr wrap="square" lIns="54000" tIns="54000" rtlCol="0">
              <a:spAutoFit/>
            </a:bodyPr>
            <a:lstStyle/>
            <a:p>
              <a:pPr algn="ctr"/>
              <a:r>
                <a:rPr lang="en-US" sz="1000" dirty="0">
                  <a:solidFill>
                    <a:schemeClr val="bg1"/>
                  </a:solidFill>
                  <a:latin typeface="Calibri" panose="020F0502020204030204" pitchFamily="34" charset="0"/>
                  <a:cs typeface="Calibri" panose="020F0502020204030204" pitchFamily="34" charset="0"/>
                </a:rPr>
                <a:t>NETWORK</a:t>
              </a:r>
            </a:p>
          </p:txBody>
        </p:sp>
        <p:sp>
          <p:nvSpPr>
            <p:cNvPr id="7" name="Rectangle 6">
              <a:extLst>
                <a:ext uri="{FF2B5EF4-FFF2-40B4-BE49-F238E27FC236}">
                  <a16:creationId xmlns="" xmlns:a16="http://schemas.microsoft.com/office/drawing/2014/main" id="{C1D8FD6B-EB16-4539-8AA1-A840AA0BB9EA}"/>
                </a:ext>
              </a:extLst>
            </p:cNvPr>
            <p:cNvSpPr/>
            <p:nvPr/>
          </p:nvSpPr>
          <p:spPr>
            <a:xfrm>
              <a:off x="3714233" y="1028046"/>
              <a:ext cx="1715534" cy="246221"/>
            </a:xfrm>
            <a:prstGeom prst="rect">
              <a:avLst/>
            </a:prstGeom>
          </p:spPr>
          <p:txBody>
            <a:bodyPr wrap="none">
              <a:spAutoFit/>
            </a:bodyPr>
            <a:lstStyle/>
            <a:p>
              <a:pPr algn="ctr"/>
              <a:r>
                <a:rPr lang="en-US" sz="1000" b="1" dirty="0">
                  <a:solidFill>
                    <a:schemeClr val="bg1"/>
                  </a:solidFill>
                  <a:latin typeface="Calibri" panose="020F0502020204030204" pitchFamily="34" charset="0"/>
                  <a:cs typeface="Calibri" panose="020F0502020204030204" pitchFamily="34" charset="0"/>
                </a:rPr>
                <a:t>TRANSPORT &amp; AGGREGRATE</a:t>
              </a:r>
            </a:p>
          </p:txBody>
        </p:sp>
        <p:pic>
          <p:nvPicPr>
            <p:cNvPr id="141" name="Picture 24" descr="Image result for juniper logo transparent background">
              <a:extLst>
                <a:ext uri="{FF2B5EF4-FFF2-40B4-BE49-F238E27FC236}">
                  <a16:creationId xmlns="" xmlns:a16="http://schemas.microsoft.com/office/drawing/2014/main" id="{99796C56-5FBB-4B61-8253-19609CE8C5D3}"/>
                </a:ext>
              </a:extLst>
            </p:cNvPr>
            <p:cNvPicPr>
              <a:picLocks noChangeAspect="1" noChangeArrowheads="1"/>
            </p:cNvPicPr>
            <p:nvPr/>
          </p:nvPicPr>
          <p:blipFill>
            <a:blip r:embed="rId21"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807145" y="5508727"/>
              <a:ext cx="888260" cy="888260"/>
            </a:xfrm>
            <a:prstGeom prst="rect">
              <a:avLst/>
            </a:prstGeom>
            <a:noFill/>
            <a:extLst>
              <a:ext uri="{909E8E84-426E-40DD-AFC4-6F175D3DCCD1}">
                <a14:hiddenFill xmlns:a14="http://schemas.microsoft.com/office/drawing/2010/main">
                  <a:solidFill>
                    <a:srgbClr val="FFFFFF"/>
                  </a:solidFill>
                </a14:hiddenFill>
              </a:ext>
            </a:extLst>
          </p:spPr>
        </p:pic>
      </p:grpSp>
      <p:sp>
        <p:nvSpPr>
          <p:cNvPr id="37" name="Rectangle: Rounded Corners 36">
            <a:extLst>
              <a:ext uri="{FF2B5EF4-FFF2-40B4-BE49-F238E27FC236}">
                <a16:creationId xmlns="" xmlns:a16="http://schemas.microsoft.com/office/drawing/2014/main" id="{F3F0CE3D-BC02-4911-81EC-63AF5FC0CB68}"/>
              </a:ext>
            </a:extLst>
          </p:cNvPr>
          <p:cNvSpPr/>
          <p:nvPr/>
        </p:nvSpPr>
        <p:spPr>
          <a:xfrm>
            <a:off x="7552631" y="3431568"/>
            <a:ext cx="2972662" cy="654693"/>
          </a:xfrm>
          <a:prstGeom prst="roundRect">
            <a:avLst>
              <a:gd name="adj" fmla="val 1560"/>
            </a:avLst>
          </a:prstGeom>
          <a:solidFill>
            <a:srgbClr val="FC748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alibri" panose="020F0502020204030204" pitchFamily="34" charset="0"/>
                <a:cs typeface="Calibri" panose="020F0502020204030204" pitchFamily="34" charset="0"/>
              </a:rPr>
              <a:t>Ecosystem Partners</a:t>
            </a:r>
          </a:p>
        </p:txBody>
      </p:sp>
      <p:grpSp>
        <p:nvGrpSpPr>
          <p:cNvPr id="14" name="Group 13">
            <a:extLst>
              <a:ext uri="{FF2B5EF4-FFF2-40B4-BE49-F238E27FC236}">
                <a16:creationId xmlns="" xmlns:a16="http://schemas.microsoft.com/office/drawing/2014/main" id="{FBEE6908-3BBF-4A29-9115-E9BC4BCBE7AF}"/>
              </a:ext>
            </a:extLst>
          </p:cNvPr>
          <p:cNvGrpSpPr/>
          <p:nvPr/>
        </p:nvGrpSpPr>
        <p:grpSpPr>
          <a:xfrm>
            <a:off x="1675856" y="944223"/>
            <a:ext cx="2953247" cy="5246793"/>
            <a:chOff x="151849" y="944216"/>
            <a:chExt cx="2953247" cy="5246793"/>
          </a:xfrm>
        </p:grpSpPr>
        <p:sp>
          <p:nvSpPr>
            <p:cNvPr id="83" name="Isosceles Triangle 82">
              <a:extLst>
                <a:ext uri="{FF2B5EF4-FFF2-40B4-BE49-F238E27FC236}">
                  <a16:creationId xmlns="" xmlns:a16="http://schemas.microsoft.com/office/drawing/2014/main" id="{07BFDB63-6C04-4D31-8EDE-C5B0BDB4DFDF}"/>
                </a:ext>
              </a:extLst>
            </p:cNvPr>
            <p:cNvSpPr/>
            <p:nvPr/>
          </p:nvSpPr>
          <p:spPr>
            <a:xfrm rot="5400000">
              <a:off x="2956346" y="1114232"/>
              <a:ext cx="184628" cy="112873"/>
            </a:xfrm>
            <a:prstGeom prst="triangl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grpSp>
          <p:nvGrpSpPr>
            <p:cNvPr id="13" name="Group 12">
              <a:extLst>
                <a:ext uri="{FF2B5EF4-FFF2-40B4-BE49-F238E27FC236}">
                  <a16:creationId xmlns="" xmlns:a16="http://schemas.microsoft.com/office/drawing/2014/main" id="{B3E3B58D-06C6-4D4C-A90D-ECEB3A84A0B9}"/>
                </a:ext>
              </a:extLst>
            </p:cNvPr>
            <p:cNvGrpSpPr/>
            <p:nvPr/>
          </p:nvGrpSpPr>
          <p:grpSpPr>
            <a:xfrm>
              <a:off x="151849" y="944216"/>
              <a:ext cx="2853974" cy="5246793"/>
              <a:chOff x="151849" y="944216"/>
              <a:chExt cx="2853974" cy="5246793"/>
            </a:xfrm>
          </p:grpSpPr>
          <p:grpSp>
            <p:nvGrpSpPr>
              <p:cNvPr id="11" name="Group 10">
                <a:extLst>
                  <a:ext uri="{FF2B5EF4-FFF2-40B4-BE49-F238E27FC236}">
                    <a16:creationId xmlns="" xmlns:a16="http://schemas.microsoft.com/office/drawing/2014/main" id="{7E8810C4-6997-4FAB-A434-8CDCE8B68C42}"/>
                  </a:ext>
                </a:extLst>
              </p:cNvPr>
              <p:cNvGrpSpPr/>
              <p:nvPr/>
            </p:nvGrpSpPr>
            <p:grpSpPr>
              <a:xfrm>
                <a:off x="151849" y="1550165"/>
                <a:ext cx="1367764" cy="4640841"/>
                <a:chOff x="151849" y="1550165"/>
                <a:chExt cx="1367764" cy="4640841"/>
              </a:xfrm>
            </p:grpSpPr>
            <p:sp>
              <p:nvSpPr>
                <p:cNvPr id="60" name="Snip Single Corner Rectangle 171">
                  <a:extLst>
                    <a:ext uri="{FF2B5EF4-FFF2-40B4-BE49-F238E27FC236}">
                      <a16:creationId xmlns="" xmlns:a16="http://schemas.microsoft.com/office/drawing/2014/main" id="{14B18364-971B-4855-866C-74697D5724BF}"/>
                    </a:ext>
                  </a:extLst>
                </p:cNvPr>
                <p:cNvSpPr/>
                <p:nvPr/>
              </p:nvSpPr>
              <p:spPr>
                <a:xfrm flipV="1">
                  <a:off x="151849" y="1550165"/>
                  <a:ext cx="1367764" cy="4640841"/>
                </a:xfrm>
                <a:prstGeom prst="snip1Rect">
                  <a:avLst>
                    <a:gd name="adj" fmla="val 8620"/>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105" name="TextBox 104">
                  <a:extLst>
                    <a:ext uri="{FF2B5EF4-FFF2-40B4-BE49-F238E27FC236}">
                      <a16:creationId xmlns="" xmlns:a16="http://schemas.microsoft.com/office/drawing/2014/main" id="{9D8E688F-8228-45C6-A7B2-D9FDCFF19684}"/>
                    </a:ext>
                  </a:extLst>
                </p:cNvPr>
                <p:cNvSpPr txBox="1"/>
                <p:nvPr/>
              </p:nvSpPr>
              <p:spPr>
                <a:xfrm>
                  <a:off x="249853" y="2693604"/>
                  <a:ext cx="1102250" cy="516192"/>
                </a:xfrm>
                <a:prstGeom prst="rect">
                  <a:avLst/>
                </a:prstGeom>
                <a:noFill/>
              </p:spPr>
              <p:txBody>
                <a:bodyPr wrap="none" lIns="54000" tIns="54000" rtlCol="0">
                  <a:spAutoFit/>
                </a:bodyPr>
                <a:lstStyle/>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Microcontrollers</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Sensors</a:t>
                  </a:r>
                </a:p>
                <a:p>
                  <a:pPr marL="171450" indent="-171450">
                    <a:buFont typeface="Arial" panose="020B0604020202020204" pitchFamily="34" charset="0"/>
                    <a:buChar char="•"/>
                  </a:pPr>
                  <a:r>
                    <a:rPr lang="en-US" sz="900" dirty="0">
                      <a:solidFill>
                        <a:schemeClr val="accent5"/>
                      </a:solidFill>
                      <a:latin typeface="Calibri" panose="020F0502020204030204" pitchFamily="34" charset="0"/>
                      <a:cs typeface="Calibri" panose="020F0502020204030204" pitchFamily="34" charset="0"/>
                    </a:rPr>
                    <a:t>Connectivity</a:t>
                  </a:r>
                </a:p>
              </p:txBody>
            </p:sp>
            <p:pic>
              <p:nvPicPr>
                <p:cNvPr id="111" name="Picture 20" descr="Image result for qualcomm logo">
                  <a:extLst>
                    <a:ext uri="{FF2B5EF4-FFF2-40B4-BE49-F238E27FC236}">
                      <a16:creationId xmlns="" xmlns:a16="http://schemas.microsoft.com/office/drawing/2014/main" id="{91C51664-90D3-4B90-BBBB-A2F8881BEC84}"/>
                    </a:ext>
                  </a:extLst>
                </p:cNvPr>
                <p:cNvPicPr>
                  <a:picLocks noChangeAspect="1" noChangeArrowheads="1"/>
                </p:cNvPicPr>
                <p:nvPr/>
              </p:nvPicPr>
              <p:blipFill>
                <a:blip r:embed="rId2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42402" y="4750118"/>
                  <a:ext cx="756910" cy="378454"/>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2" descr="Image result for nxp logo transparent">
                  <a:extLst>
                    <a:ext uri="{FF2B5EF4-FFF2-40B4-BE49-F238E27FC236}">
                      <a16:creationId xmlns="" xmlns:a16="http://schemas.microsoft.com/office/drawing/2014/main" id="{D4D9F633-4CF1-4DB3-86AC-F0E96D350A3A}"/>
                    </a:ext>
                  </a:extLst>
                </p:cNvPr>
                <p:cNvPicPr>
                  <a:picLocks noChangeAspect="1" noChangeArrowheads="1"/>
                </p:cNvPicPr>
                <p:nvPr/>
              </p:nvPicPr>
              <p:blipFill>
                <a:blip r:embed="rId23" cstate="print">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572636" y="5373276"/>
                  <a:ext cx="496443" cy="197543"/>
                </a:xfrm>
                <a:prstGeom prst="rect">
                  <a:avLst/>
                </a:prstGeom>
                <a:noFill/>
                <a:extLst>
                  <a:ext uri="{909E8E84-426E-40DD-AFC4-6F175D3DCCD1}">
                    <a14:hiddenFill xmlns:a14="http://schemas.microsoft.com/office/drawing/2010/main">
                      <a:solidFill>
                        <a:srgbClr val="FFFFFF"/>
                      </a:solidFill>
                    </a14:hiddenFill>
                  </a:ext>
                </a:extLst>
              </p:spPr>
            </p:pic>
            <p:pic>
              <p:nvPicPr>
                <p:cNvPr id="113" name="Picture 4" descr="Image result for microchip logo transparent">
                  <a:extLst>
                    <a:ext uri="{FF2B5EF4-FFF2-40B4-BE49-F238E27FC236}">
                      <a16:creationId xmlns="" xmlns:a16="http://schemas.microsoft.com/office/drawing/2014/main" id="{BD02A992-8792-40E4-9189-655D4C754E64}"/>
                    </a:ext>
                  </a:extLst>
                </p:cNvPr>
                <p:cNvPicPr>
                  <a:picLocks noChangeAspect="1" noChangeArrowheads="1"/>
                </p:cNvPicPr>
                <p:nvPr/>
              </p:nvPicPr>
              <p:blipFill>
                <a:blip r:embed="rId2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6726" y="5778034"/>
                  <a:ext cx="488263" cy="307114"/>
                </a:xfrm>
                <a:prstGeom prst="rect">
                  <a:avLst/>
                </a:prstGeom>
                <a:noFill/>
                <a:extLst>
                  <a:ext uri="{909E8E84-426E-40DD-AFC4-6F175D3DCCD1}">
                    <a14:hiddenFill xmlns:a14="http://schemas.microsoft.com/office/drawing/2010/main">
                      <a:solidFill>
                        <a:srgbClr val="FFFFFF"/>
                      </a:solidFill>
                    </a14:hiddenFill>
                  </a:ext>
                </a:extLst>
              </p:spPr>
            </p:pic>
            <p:pic>
              <p:nvPicPr>
                <p:cNvPr id="114" name="Picture 2" descr="Image result for st micro logo">
                  <a:extLst>
                    <a:ext uri="{FF2B5EF4-FFF2-40B4-BE49-F238E27FC236}">
                      <a16:creationId xmlns="" xmlns:a16="http://schemas.microsoft.com/office/drawing/2014/main" id="{14B4939C-7285-40C2-A710-B3899A7C35BF}"/>
                    </a:ext>
                  </a:extLst>
                </p:cNvPr>
                <p:cNvPicPr>
                  <a:picLocks noChangeAspect="1" noChangeArrowheads="1"/>
                </p:cNvPicPr>
                <p:nvPr/>
              </p:nvPicPr>
              <p:blipFill>
                <a:blip r:embed="rId25"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29866" y="4278226"/>
                  <a:ext cx="381982" cy="24411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a:extLst>
                  <a:ext uri="{FF2B5EF4-FFF2-40B4-BE49-F238E27FC236}">
                    <a16:creationId xmlns="" xmlns:a16="http://schemas.microsoft.com/office/drawing/2014/main" id="{821B737D-50FA-4CCB-B2BE-0DDE39EFEA04}"/>
                  </a:ext>
                </a:extLst>
              </p:cNvPr>
              <p:cNvGrpSpPr/>
              <p:nvPr/>
            </p:nvGrpSpPr>
            <p:grpSpPr>
              <a:xfrm>
                <a:off x="1585703" y="1550167"/>
                <a:ext cx="1420120" cy="4640842"/>
                <a:chOff x="1585703" y="1550167"/>
                <a:chExt cx="1420120" cy="4640842"/>
              </a:xfrm>
            </p:grpSpPr>
            <p:sp>
              <p:nvSpPr>
                <p:cNvPr id="106" name="TextBox 105">
                  <a:extLst>
                    <a:ext uri="{FF2B5EF4-FFF2-40B4-BE49-F238E27FC236}">
                      <a16:creationId xmlns="" xmlns:a16="http://schemas.microsoft.com/office/drawing/2014/main" id="{B4BAD8F4-A860-45C1-A419-76722E609819}"/>
                    </a:ext>
                  </a:extLst>
                </p:cNvPr>
                <p:cNvSpPr txBox="1"/>
                <p:nvPr/>
              </p:nvSpPr>
              <p:spPr>
                <a:xfrm>
                  <a:off x="1888524" y="2697975"/>
                  <a:ext cx="928996" cy="377693"/>
                </a:xfrm>
                <a:prstGeom prst="rect">
                  <a:avLst/>
                </a:prstGeom>
                <a:noFill/>
                <a:ln>
                  <a:noFill/>
                </a:ln>
              </p:spPr>
              <p:txBody>
                <a:bodyPr wrap="square" lIns="54000" tIns="54000" rtlCol="0">
                  <a:spAutoFit/>
                </a:bodyPr>
                <a:lstStyle/>
                <a:p>
                  <a:r>
                    <a:rPr lang="en-US" sz="900" dirty="0">
                      <a:solidFill>
                        <a:schemeClr val="accent5"/>
                      </a:solidFill>
                      <a:latin typeface="Calibri" panose="020F0502020204030204" pitchFamily="34" charset="0"/>
                      <a:cs typeface="Calibri" panose="020F0502020204030204" pitchFamily="34" charset="0"/>
                    </a:rPr>
                    <a:t>Things that capture data</a:t>
                  </a:r>
                </a:p>
              </p:txBody>
            </p:sp>
            <p:pic>
              <p:nvPicPr>
                <p:cNvPr id="115" name="Picture 4" descr="Image result for bosch logo transparent background">
                  <a:extLst>
                    <a:ext uri="{FF2B5EF4-FFF2-40B4-BE49-F238E27FC236}">
                      <a16:creationId xmlns="" xmlns:a16="http://schemas.microsoft.com/office/drawing/2014/main" id="{A0BEBAEC-A88E-47D6-BDC3-31B5364CB0E9}"/>
                    </a:ext>
                  </a:extLst>
                </p:cNvPr>
                <p:cNvPicPr>
                  <a:picLocks noChangeAspect="1" noChangeArrowheads="1"/>
                </p:cNvPicPr>
                <p:nvPr/>
              </p:nvPicPr>
              <p:blipFill>
                <a:blip r:embed="rId2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804518" y="4291557"/>
                  <a:ext cx="920415" cy="217448"/>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6" descr="Related image">
                  <a:extLst>
                    <a:ext uri="{FF2B5EF4-FFF2-40B4-BE49-F238E27FC236}">
                      <a16:creationId xmlns="" xmlns:a16="http://schemas.microsoft.com/office/drawing/2014/main" id="{C5418BD5-2BDF-445F-A001-1536086634D8}"/>
                    </a:ext>
                  </a:extLst>
                </p:cNvPr>
                <p:cNvPicPr>
                  <a:picLocks noChangeAspect="1" noChangeArrowheads="1"/>
                </p:cNvPicPr>
                <p:nvPr/>
              </p:nvPicPr>
              <p:blipFill>
                <a:blip r:embed="rId27"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842971" y="4517591"/>
                  <a:ext cx="843508" cy="843508"/>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8" descr="Image result for mercedes logo transparent background">
                  <a:extLst>
                    <a:ext uri="{FF2B5EF4-FFF2-40B4-BE49-F238E27FC236}">
                      <a16:creationId xmlns="" xmlns:a16="http://schemas.microsoft.com/office/drawing/2014/main" id="{30CCA95A-20EF-4630-BCE2-7C633CF7FEA5}"/>
                    </a:ext>
                  </a:extLst>
                </p:cNvPr>
                <p:cNvPicPr>
                  <a:picLocks noChangeAspect="1" noChangeArrowheads="1"/>
                </p:cNvPicPr>
                <p:nvPr/>
              </p:nvPicPr>
              <p:blipFill>
                <a:blip r:embed="rId28"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2010419" y="5281317"/>
                  <a:ext cx="508613" cy="381460"/>
                </a:xfrm>
                <a:prstGeom prst="rect">
                  <a:avLst/>
                </a:prstGeom>
                <a:noFill/>
                <a:extLst>
                  <a:ext uri="{909E8E84-426E-40DD-AFC4-6F175D3DCCD1}">
                    <a14:hiddenFill xmlns:a14="http://schemas.microsoft.com/office/drawing/2010/main">
                      <a:solidFill>
                        <a:srgbClr val="FFFFFF"/>
                      </a:solidFill>
                    </a14:hiddenFill>
                  </a:ext>
                </a:extLst>
              </p:spPr>
            </p:pic>
            <p:pic>
              <p:nvPicPr>
                <p:cNvPr id="118" name="Picture 10" descr="Image result for swatch logo transparent background">
                  <a:extLst>
                    <a:ext uri="{FF2B5EF4-FFF2-40B4-BE49-F238E27FC236}">
                      <a16:creationId xmlns="" xmlns:a16="http://schemas.microsoft.com/office/drawing/2014/main" id="{818FF2D1-D678-4293-8817-7E3337906DCA}"/>
                    </a:ext>
                  </a:extLst>
                </p:cNvPr>
                <p:cNvPicPr>
                  <a:picLocks noChangeAspect="1" noChangeArrowheads="1"/>
                </p:cNvPicPr>
                <p:nvPr/>
              </p:nvPicPr>
              <p:blipFill>
                <a:blip r:embed="rId29"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73091" y="5879543"/>
                  <a:ext cx="583269" cy="104097"/>
                </a:xfrm>
                <a:prstGeom prst="rect">
                  <a:avLst/>
                </a:prstGeom>
                <a:noFill/>
                <a:extLst>
                  <a:ext uri="{909E8E84-426E-40DD-AFC4-6F175D3DCCD1}">
                    <a14:hiddenFill xmlns:a14="http://schemas.microsoft.com/office/drawing/2010/main">
                      <a:solidFill>
                        <a:srgbClr val="FFFFFF"/>
                      </a:solidFill>
                    </a14:hiddenFill>
                  </a:ext>
                </a:extLst>
              </p:spPr>
            </p:pic>
            <p:sp>
              <p:nvSpPr>
                <p:cNvPr id="68" name="Snip Single Corner Rectangle 171">
                  <a:extLst>
                    <a:ext uri="{FF2B5EF4-FFF2-40B4-BE49-F238E27FC236}">
                      <a16:creationId xmlns="" xmlns:a16="http://schemas.microsoft.com/office/drawing/2014/main" id="{F618103F-4912-49CF-9E2C-59C6224944CB}"/>
                    </a:ext>
                  </a:extLst>
                </p:cNvPr>
                <p:cNvSpPr/>
                <p:nvPr/>
              </p:nvSpPr>
              <p:spPr>
                <a:xfrm flipV="1">
                  <a:off x="1585703" y="1550167"/>
                  <a:ext cx="1420120" cy="4640842"/>
                </a:xfrm>
                <a:prstGeom prst="snip1Rect">
                  <a:avLst>
                    <a:gd name="adj" fmla="val 8620"/>
                  </a:avLst>
                </a:prstGeom>
                <a:solidFill>
                  <a:srgbClr val="FF0000">
                    <a:alpha val="10196"/>
                  </a:srgbClr>
                </a:solid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grpSp>
          <p:grpSp>
            <p:nvGrpSpPr>
              <p:cNvPr id="10" name="Group 9">
                <a:extLst>
                  <a:ext uri="{FF2B5EF4-FFF2-40B4-BE49-F238E27FC236}">
                    <a16:creationId xmlns="" xmlns:a16="http://schemas.microsoft.com/office/drawing/2014/main" id="{26D5EE82-AAB8-4F3E-A6D7-12ECBB08E2E0}"/>
                  </a:ext>
                </a:extLst>
              </p:cNvPr>
              <p:cNvGrpSpPr/>
              <p:nvPr/>
            </p:nvGrpSpPr>
            <p:grpSpPr>
              <a:xfrm>
                <a:off x="151849" y="944216"/>
                <a:ext cx="2853974" cy="1575299"/>
                <a:chOff x="151849" y="944216"/>
                <a:chExt cx="2853974" cy="1575299"/>
              </a:xfrm>
            </p:grpSpPr>
            <p:grpSp>
              <p:nvGrpSpPr>
                <p:cNvPr id="9" name="Group 8">
                  <a:extLst>
                    <a:ext uri="{FF2B5EF4-FFF2-40B4-BE49-F238E27FC236}">
                      <a16:creationId xmlns="" xmlns:a16="http://schemas.microsoft.com/office/drawing/2014/main" id="{5A912199-009A-4065-8707-2C0B3BB14078}"/>
                    </a:ext>
                  </a:extLst>
                </p:cNvPr>
                <p:cNvGrpSpPr/>
                <p:nvPr/>
              </p:nvGrpSpPr>
              <p:grpSpPr>
                <a:xfrm>
                  <a:off x="151849" y="944216"/>
                  <a:ext cx="2853974" cy="1575299"/>
                  <a:chOff x="151849" y="944216"/>
                  <a:chExt cx="2853974" cy="1575299"/>
                </a:xfrm>
              </p:grpSpPr>
              <p:sp>
                <p:nvSpPr>
                  <p:cNvPr id="61" name="Isosceles Triangle 60">
                    <a:extLst>
                      <a:ext uri="{FF2B5EF4-FFF2-40B4-BE49-F238E27FC236}">
                        <a16:creationId xmlns="" xmlns:a16="http://schemas.microsoft.com/office/drawing/2014/main" id="{94B3F9D5-81D6-453F-952F-82B16C95504C}"/>
                      </a:ext>
                    </a:extLst>
                  </p:cNvPr>
                  <p:cNvSpPr/>
                  <p:nvPr/>
                </p:nvSpPr>
                <p:spPr>
                  <a:xfrm rot="10800000">
                    <a:off x="707111" y="2406642"/>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63" name="Isosceles Triangle 62">
                    <a:extLst>
                      <a:ext uri="{FF2B5EF4-FFF2-40B4-BE49-F238E27FC236}">
                        <a16:creationId xmlns="" xmlns:a16="http://schemas.microsoft.com/office/drawing/2014/main" id="{EF766823-03DF-4D4C-A722-0D0C83B5B2C0}"/>
                      </a:ext>
                    </a:extLst>
                  </p:cNvPr>
                  <p:cNvSpPr/>
                  <p:nvPr/>
                </p:nvSpPr>
                <p:spPr>
                  <a:xfrm rot="10800000">
                    <a:off x="2210414" y="2406641"/>
                    <a:ext cx="184628" cy="112873"/>
                  </a:xfrm>
                  <a:prstGeom prst="triangl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 xmlns:a16="http://schemas.microsoft.com/office/drawing/2014/main" id="{E2CE0626-1DE5-4E7E-BBD7-20D88552210F}"/>
                      </a:ext>
                    </a:extLst>
                  </p:cNvPr>
                  <p:cNvSpPr/>
                  <p:nvPr/>
                </p:nvSpPr>
                <p:spPr>
                  <a:xfrm>
                    <a:off x="151849" y="944216"/>
                    <a:ext cx="2853974" cy="1462424"/>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99" name="Picture 98">
                  <a:extLst>
                    <a:ext uri="{FF2B5EF4-FFF2-40B4-BE49-F238E27FC236}">
                      <a16:creationId xmlns="" xmlns:a16="http://schemas.microsoft.com/office/drawing/2014/main" id="{2194A48B-747E-4E75-8579-BE714451FE6C}"/>
                    </a:ext>
                  </a:extLst>
                </p:cNvPr>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2145200" y="1479272"/>
                  <a:ext cx="315418" cy="315418"/>
                </a:xfrm>
                <a:prstGeom prst="rect">
                  <a:avLst/>
                </a:prstGeom>
              </p:spPr>
            </p:pic>
            <p:pic>
              <p:nvPicPr>
                <p:cNvPr id="100" name="Picture 99">
                  <a:extLst>
                    <a:ext uri="{FF2B5EF4-FFF2-40B4-BE49-F238E27FC236}">
                      <a16:creationId xmlns="" xmlns:a16="http://schemas.microsoft.com/office/drawing/2014/main" id="{034E6D51-350E-4B9B-9657-65CD12951872}"/>
                    </a:ext>
                  </a:extLst>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639617" y="1510424"/>
                  <a:ext cx="296669" cy="296669"/>
                </a:xfrm>
                <a:prstGeom prst="rect">
                  <a:avLst/>
                </a:prstGeom>
              </p:spPr>
            </p:pic>
            <p:sp>
              <p:nvSpPr>
                <p:cNvPr id="134" name="TextBox 133">
                  <a:extLst>
                    <a:ext uri="{FF2B5EF4-FFF2-40B4-BE49-F238E27FC236}">
                      <a16:creationId xmlns="" xmlns:a16="http://schemas.microsoft.com/office/drawing/2014/main" id="{68487053-92CC-426E-9C4A-C37F3B1BA455}"/>
                    </a:ext>
                  </a:extLst>
                </p:cNvPr>
                <p:cNvSpPr txBox="1"/>
                <p:nvPr/>
              </p:nvSpPr>
              <p:spPr>
                <a:xfrm>
                  <a:off x="574940" y="1993088"/>
                  <a:ext cx="453033" cy="254582"/>
                </a:xfrm>
                <a:prstGeom prst="rect">
                  <a:avLst/>
                </a:prstGeom>
                <a:noFill/>
              </p:spPr>
              <p:txBody>
                <a:bodyPr wrap="none" lIns="54000" tIns="54000" rtlCol="0">
                  <a:spAutoFit/>
                </a:bodyPr>
                <a:lstStyle/>
                <a:p>
                  <a:pPr algn="ctr"/>
                  <a:r>
                    <a:rPr lang="en-US" sz="1000" dirty="0">
                      <a:solidFill>
                        <a:schemeClr val="bg1"/>
                      </a:solidFill>
                      <a:latin typeface="Calibri" panose="020F0502020204030204" pitchFamily="34" charset="0"/>
                      <a:cs typeface="Calibri" panose="020F0502020204030204" pitchFamily="34" charset="0"/>
                    </a:rPr>
                    <a:t>CHIPS</a:t>
                  </a:r>
                </a:p>
              </p:txBody>
            </p:sp>
            <p:sp>
              <p:nvSpPr>
                <p:cNvPr id="135" name="TextBox 134">
                  <a:extLst>
                    <a:ext uri="{FF2B5EF4-FFF2-40B4-BE49-F238E27FC236}">
                      <a16:creationId xmlns="" xmlns:a16="http://schemas.microsoft.com/office/drawing/2014/main" id="{DAD4A1BC-9499-4F77-BC57-8B5F17A1E3D6}"/>
                    </a:ext>
                  </a:extLst>
                </p:cNvPr>
                <p:cNvSpPr txBox="1"/>
                <p:nvPr/>
              </p:nvSpPr>
              <p:spPr>
                <a:xfrm>
                  <a:off x="1917887" y="1993088"/>
                  <a:ext cx="769680" cy="254582"/>
                </a:xfrm>
                <a:prstGeom prst="rect">
                  <a:avLst/>
                </a:prstGeom>
                <a:noFill/>
              </p:spPr>
              <p:txBody>
                <a:bodyPr wrap="square" lIns="54000" tIns="54000" rtlCol="0">
                  <a:spAutoFit/>
                </a:bodyPr>
                <a:lstStyle/>
                <a:p>
                  <a:pPr algn="ctr"/>
                  <a:r>
                    <a:rPr lang="en-US" sz="1000" dirty="0">
                      <a:solidFill>
                        <a:schemeClr val="bg1"/>
                      </a:solidFill>
                      <a:latin typeface="Calibri" panose="020F0502020204030204" pitchFamily="34" charset="0"/>
                      <a:cs typeface="Calibri" panose="020F0502020204030204" pitchFamily="34" charset="0"/>
                    </a:rPr>
                    <a:t>IoT DEVICES</a:t>
                  </a:r>
                </a:p>
              </p:txBody>
            </p:sp>
            <p:sp>
              <p:nvSpPr>
                <p:cNvPr id="6" name="Rectangle 5">
                  <a:extLst>
                    <a:ext uri="{FF2B5EF4-FFF2-40B4-BE49-F238E27FC236}">
                      <a16:creationId xmlns="" xmlns:a16="http://schemas.microsoft.com/office/drawing/2014/main" id="{2A9E4172-07F5-4FD8-B9C2-36245DEC8EFC}"/>
                    </a:ext>
                  </a:extLst>
                </p:cNvPr>
                <p:cNvSpPr/>
                <p:nvPr/>
              </p:nvSpPr>
              <p:spPr>
                <a:xfrm>
                  <a:off x="994869" y="1033083"/>
                  <a:ext cx="968535" cy="246221"/>
                </a:xfrm>
                <a:prstGeom prst="rect">
                  <a:avLst/>
                </a:prstGeom>
              </p:spPr>
              <p:txBody>
                <a:bodyPr wrap="none">
                  <a:spAutoFit/>
                </a:bodyPr>
                <a:lstStyle/>
                <a:p>
                  <a:pPr algn="ctr"/>
                  <a:r>
                    <a:rPr lang="en-US" sz="1000" b="1" dirty="0">
                      <a:solidFill>
                        <a:schemeClr val="bg1"/>
                      </a:solidFill>
                      <a:latin typeface="Calibri" panose="020F0502020204030204" pitchFamily="34" charset="0"/>
                      <a:cs typeface="Calibri" panose="020F0502020204030204" pitchFamily="34" charset="0"/>
                    </a:rPr>
                    <a:t>COLLECT DATA</a:t>
                  </a:r>
                </a:p>
              </p:txBody>
            </p:sp>
          </p:grpSp>
        </p:grpSp>
      </p:grpSp>
      <p:sp>
        <p:nvSpPr>
          <p:cNvPr id="50" name="Rectangle: Rounded Corners 49">
            <a:extLst>
              <a:ext uri="{FF2B5EF4-FFF2-40B4-BE49-F238E27FC236}">
                <a16:creationId xmlns="" xmlns:a16="http://schemas.microsoft.com/office/drawing/2014/main" id="{6E965E99-C6A2-4A52-8EC9-97A5E6497C75}"/>
              </a:ext>
            </a:extLst>
          </p:cNvPr>
          <p:cNvSpPr/>
          <p:nvPr/>
        </p:nvSpPr>
        <p:spPr>
          <a:xfrm>
            <a:off x="1675855" y="3431568"/>
            <a:ext cx="1381079" cy="654693"/>
          </a:xfrm>
          <a:prstGeom prst="roundRect">
            <a:avLst>
              <a:gd name="adj" fmla="val 1560"/>
            </a:avLst>
          </a:prstGeom>
          <a:solidFill>
            <a:srgbClr val="FC748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alibri" panose="020F0502020204030204" pitchFamily="34" charset="0"/>
                <a:cs typeface="Calibri" panose="020F0502020204030204" pitchFamily="34" charset="0"/>
              </a:rPr>
              <a:t>Partners</a:t>
            </a:r>
          </a:p>
        </p:txBody>
      </p:sp>
      <p:sp>
        <p:nvSpPr>
          <p:cNvPr id="36" name="Rectangle: Rounded Corners 35">
            <a:extLst>
              <a:ext uri="{FF2B5EF4-FFF2-40B4-BE49-F238E27FC236}">
                <a16:creationId xmlns="" xmlns:a16="http://schemas.microsoft.com/office/drawing/2014/main" id="{555D9F71-5831-469F-910D-6D7784DCE109}"/>
              </a:ext>
            </a:extLst>
          </p:cNvPr>
          <p:cNvSpPr/>
          <p:nvPr/>
        </p:nvSpPr>
        <p:spPr>
          <a:xfrm>
            <a:off x="3106325" y="3431562"/>
            <a:ext cx="4396908" cy="654692"/>
          </a:xfrm>
          <a:prstGeom prst="roundRect">
            <a:avLst>
              <a:gd name="adj" fmla="val 0"/>
            </a:avLst>
          </a:prstGeom>
          <a:solidFill>
            <a:srgbClr val="FF0000"/>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Calibri" panose="020F0502020204030204" pitchFamily="34" charset="0"/>
                <a:cs typeface="Calibri" panose="020F0502020204030204" pitchFamily="34" charset="0"/>
              </a:rPr>
              <a:t>Types of Customers</a:t>
            </a:r>
          </a:p>
        </p:txBody>
      </p:sp>
      <p:sp>
        <p:nvSpPr>
          <p:cNvPr id="80" name="Title 2">
            <a:extLst>
              <a:ext uri="{FF2B5EF4-FFF2-40B4-BE49-F238E27FC236}">
                <a16:creationId xmlns="" xmlns:a16="http://schemas.microsoft.com/office/drawing/2014/main" id="{9C7E56FA-2F27-4B13-997E-387C613E4899}"/>
              </a:ext>
            </a:extLst>
          </p:cNvPr>
          <p:cNvSpPr txBox="1">
            <a:spLocks/>
          </p:cNvSpPr>
          <p:nvPr/>
        </p:nvSpPr>
        <p:spPr>
          <a:xfrm>
            <a:off x="232695" y="364861"/>
            <a:ext cx="10515600" cy="434973"/>
          </a:xfrm>
          <a:prstGeom prst="rect">
            <a:avLst/>
          </a:prstGeom>
        </p:spPr>
        <p:txBody>
          <a:bodyPr vert="horz" lIns="91440" tIns="45720" rIns="91440" bIns="45720" rtlCol="0" anchor="ctr">
            <a:normAutofit/>
          </a:bodyPr>
          <a:lstStyle>
            <a:lvl1pPr algn="l" defTabSz="844083" rtl="0" eaLnBrk="1" latinLnBrk="0" hangingPunct="1">
              <a:lnSpc>
                <a:spcPct val="90000"/>
              </a:lnSpc>
              <a:spcBef>
                <a:spcPct val="0"/>
              </a:spcBef>
              <a:buNone/>
              <a:defRPr lang="en-US" sz="2000" b="1" kern="1200" cap="all" baseline="0" dirty="0">
                <a:solidFill>
                  <a:schemeClr val="tx1"/>
                </a:solidFill>
                <a:latin typeface="+mn-lt"/>
                <a:ea typeface="+mj-ea"/>
                <a:cs typeface="+mj-cs"/>
              </a:defRPr>
            </a:lvl1pPr>
          </a:lstStyle>
          <a:p>
            <a:r>
              <a:rPr lang="en-US" sz="1800" b="0" dirty="0" err="1">
                <a:latin typeface="Calibri" panose="020F0502020204030204" pitchFamily="34" charset="0"/>
                <a:cs typeface="Calibri" panose="020F0502020204030204" pitchFamily="34" charset="0"/>
              </a:rPr>
              <a:t>Iot</a:t>
            </a:r>
            <a:r>
              <a:rPr lang="en-US" sz="1800" b="0" dirty="0">
                <a:latin typeface="Calibri" panose="020F0502020204030204" pitchFamily="34" charset="0"/>
                <a:cs typeface="Calibri" panose="020F0502020204030204" pitchFamily="34" charset="0"/>
              </a:rPr>
              <a:t> ecosystem</a:t>
            </a:r>
          </a:p>
        </p:txBody>
      </p:sp>
    </p:spTree>
    <p:extLst>
      <p:ext uri="{BB962C8B-B14F-4D97-AF65-F5344CB8AC3E}">
        <p14:creationId xmlns:p14="http://schemas.microsoft.com/office/powerpoint/2010/main" val="235740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animBg="1"/>
      <p:bldP spid="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Snip Single Corner Rectangle 171">
            <a:extLst>
              <a:ext uri="{FF2B5EF4-FFF2-40B4-BE49-F238E27FC236}">
                <a16:creationId xmlns="" xmlns:a16="http://schemas.microsoft.com/office/drawing/2014/main" id="{46A3D652-2055-4DAB-BD0A-D6DE0668B7AA}"/>
              </a:ext>
            </a:extLst>
          </p:cNvPr>
          <p:cNvSpPr/>
          <p:nvPr/>
        </p:nvSpPr>
        <p:spPr>
          <a:xfrm flipV="1">
            <a:off x="281882" y="4375692"/>
            <a:ext cx="989734" cy="1199411"/>
          </a:xfrm>
          <a:prstGeom prst="snip1Rect">
            <a:avLst>
              <a:gd name="adj" fmla="val 4404"/>
            </a:avLst>
          </a:prstGeom>
          <a:solidFill>
            <a:srgbClr val="FEC2C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31" name="Rectangle 30">
            <a:extLst>
              <a:ext uri="{FF2B5EF4-FFF2-40B4-BE49-F238E27FC236}">
                <a16:creationId xmlns="" xmlns:a16="http://schemas.microsoft.com/office/drawing/2014/main" id="{8F0F364B-6920-40DA-8E01-25C84CF6C50A}"/>
              </a:ext>
            </a:extLst>
          </p:cNvPr>
          <p:cNvSpPr/>
          <p:nvPr/>
        </p:nvSpPr>
        <p:spPr>
          <a:xfrm>
            <a:off x="281882" y="4038613"/>
            <a:ext cx="989734" cy="336988"/>
          </a:xfrm>
          <a:prstGeom prst="rect">
            <a:avLst/>
          </a:prstGeom>
          <a:solidFill>
            <a:srgbClr val="ED1A2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WISEKEY SOLUTIONS</a:t>
            </a:r>
          </a:p>
        </p:txBody>
      </p:sp>
      <p:sp>
        <p:nvSpPr>
          <p:cNvPr id="42" name="Snip Single Corner Rectangle 171">
            <a:extLst>
              <a:ext uri="{FF2B5EF4-FFF2-40B4-BE49-F238E27FC236}">
                <a16:creationId xmlns="" xmlns:a16="http://schemas.microsoft.com/office/drawing/2014/main" id="{8E30DFF9-4BE1-45CD-BBF0-9B60A19AE154}"/>
              </a:ext>
            </a:extLst>
          </p:cNvPr>
          <p:cNvSpPr/>
          <p:nvPr/>
        </p:nvSpPr>
        <p:spPr>
          <a:xfrm flipV="1">
            <a:off x="1296852" y="4038615"/>
            <a:ext cx="2722388" cy="1536488"/>
          </a:xfrm>
          <a:prstGeom prst="snip1Rect">
            <a:avLst>
              <a:gd name="adj" fmla="val 4404"/>
            </a:avLst>
          </a:prstGeom>
          <a:solidFill>
            <a:srgbClr val="FEC2C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45" name="Snip Single Corner Rectangle 171">
            <a:extLst>
              <a:ext uri="{FF2B5EF4-FFF2-40B4-BE49-F238E27FC236}">
                <a16:creationId xmlns="" xmlns:a16="http://schemas.microsoft.com/office/drawing/2014/main" id="{D82D2E01-D21F-4350-AC45-A6780CE18CBB}"/>
              </a:ext>
            </a:extLst>
          </p:cNvPr>
          <p:cNvSpPr/>
          <p:nvPr/>
        </p:nvSpPr>
        <p:spPr>
          <a:xfrm flipV="1">
            <a:off x="4046047" y="4038615"/>
            <a:ext cx="2867774" cy="1536488"/>
          </a:xfrm>
          <a:prstGeom prst="snip1Rect">
            <a:avLst>
              <a:gd name="adj" fmla="val 4404"/>
            </a:avLst>
          </a:prstGeom>
          <a:solidFill>
            <a:srgbClr val="FEC2C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46" name="Snip Single Corner Rectangle 171">
            <a:extLst>
              <a:ext uri="{FF2B5EF4-FFF2-40B4-BE49-F238E27FC236}">
                <a16:creationId xmlns="" xmlns:a16="http://schemas.microsoft.com/office/drawing/2014/main" id="{764E910E-CD8E-40C4-9FBA-B6AEA8F5270E}"/>
              </a:ext>
            </a:extLst>
          </p:cNvPr>
          <p:cNvSpPr/>
          <p:nvPr/>
        </p:nvSpPr>
        <p:spPr>
          <a:xfrm flipV="1">
            <a:off x="6945603" y="4038611"/>
            <a:ext cx="2510203" cy="1536487"/>
          </a:xfrm>
          <a:prstGeom prst="snip1Rect">
            <a:avLst>
              <a:gd name="adj" fmla="val 4404"/>
            </a:avLst>
          </a:prstGeom>
          <a:solidFill>
            <a:srgbClr val="FEC2C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47" name="Snip Single Corner Rectangle 171">
            <a:extLst>
              <a:ext uri="{FF2B5EF4-FFF2-40B4-BE49-F238E27FC236}">
                <a16:creationId xmlns="" xmlns:a16="http://schemas.microsoft.com/office/drawing/2014/main" id="{0B7389C4-D69D-433A-B034-5AEDF3BB0623}"/>
              </a:ext>
            </a:extLst>
          </p:cNvPr>
          <p:cNvSpPr/>
          <p:nvPr/>
        </p:nvSpPr>
        <p:spPr>
          <a:xfrm flipV="1">
            <a:off x="9487510" y="4041988"/>
            <a:ext cx="2405719" cy="1533109"/>
          </a:xfrm>
          <a:prstGeom prst="snip1Rect">
            <a:avLst>
              <a:gd name="adj" fmla="val 4404"/>
            </a:avLst>
          </a:prstGeom>
          <a:solidFill>
            <a:srgbClr val="FEC2C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68" name="Rectangle 67">
            <a:extLst>
              <a:ext uri="{FF2B5EF4-FFF2-40B4-BE49-F238E27FC236}">
                <a16:creationId xmlns="" xmlns:a16="http://schemas.microsoft.com/office/drawing/2014/main" id="{BAE3EF0C-710A-4F26-8B48-3931BA9EEB19}"/>
              </a:ext>
            </a:extLst>
          </p:cNvPr>
          <p:cNvSpPr/>
          <p:nvPr/>
        </p:nvSpPr>
        <p:spPr>
          <a:xfrm>
            <a:off x="4602705" y="4917706"/>
            <a:ext cx="1790553" cy="246221"/>
          </a:xfrm>
          <a:prstGeom prst="rect">
            <a:avLst/>
          </a:prstGeom>
        </p:spPr>
        <p:txBody>
          <a:bodyPr wrap="square">
            <a:spAutoFit/>
          </a:bodyPr>
          <a:lstStyle/>
          <a:p>
            <a:pPr algn="ctr">
              <a:buSzPct val="110000"/>
            </a:pPr>
            <a:r>
              <a:rPr lang="en-US" sz="1000" b="1" dirty="0">
                <a:solidFill>
                  <a:srgbClr val="ED1A20"/>
                </a:solidFill>
              </a:rPr>
              <a:t>Multi-use certificates</a:t>
            </a:r>
          </a:p>
        </p:txBody>
      </p:sp>
      <p:sp>
        <p:nvSpPr>
          <p:cNvPr id="66" name="Rectangle 65">
            <a:extLst>
              <a:ext uri="{FF2B5EF4-FFF2-40B4-BE49-F238E27FC236}">
                <a16:creationId xmlns="" xmlns:a16="http://schemas.microsoft.com/office/drawing/2014/main" id="{B051BD22-8FA2-4DF0-9F46-3E4B462B2C54}"/>
              </a:ext>
            </a:extLst>
          </p:cNvPr>
          <p:cNvSpPr/>
          <p:nvPr/>
        </p:nvSpPr>
        <p:spPr>
          <a:xfrm>
            <a:off x="4582105" y="5246573"/>
            <a:ext cx="1831752" cy="246221"/>
          </a:xfrm>
          <a:prstGeom prst="rect">
            <a:avLst/>
          </a:prstGeom>
        </p:spPr>
        <p:txBody>
          <a:bodyPr wrap="square">
            <a:spAutoFit/>
          </a:bodyPr>
          <a:lstStyle/>
          <a:p>
            <a:pPr algn="ctr">
              <a:buSzPct val="110000"/>
            </a:pPr>
            <a:r>
              <a:rPr lang="en-US" sz="1000" b="1" dirty="0">
                <a:solidFill>
                  <a:srgbClr val="ED1A20"/>
                </a:solidFill>
              </a:rPr>
              <a:t>Provisioning &amp; lifecycle mgmt.</a:t>
            </a:r>
          </a:p>
        </p:txBody>
      </p:sp>
      <p:sp>
        <p:nvSpPr>
          <p:cNvPr id="74" name="Rectangle 73">
            <a:extLst>
              <a:ext uri="{FF2B5EF4-FFF2-40B4-BE49-F238E27FC236}">
                <a16:creationId xmlns="" xmlns:a16="http://schemas.microsoft.com/office/drawing/2014/main" id="{152676BF-2B58-4753-BBDD-2DF717CA1801}"/>
              </a:ext>
            </a:extLst>
          </p:cNvPr>
          <p:cNvSpPr/>
          <p:nvPr/>
        </p:nvSpPr>
        <p:spPr>
          <a:xfrm>
            <a:off x="7123816" y="4589738"/>
            <a:ext cx="2199641" cy="246221"/>
          </a:xfrm>
          <a:prstGeom prst="rect">
            <a:avLst/>
          </a:prstGeom>
        </p:spPr>
        <p:txBody>
          <a:bodyPr wrap="none">
            <a:spAutoFit/>
          </a:bodyPr>
          <a:lstStyle/>
          <a:p>
            <a:pPr algn="ctr">
              <a:buSzPct val="110000"/>
            </a:pPr>
            <a:r>
              <a:rPr lang="en-US" sz="1000" b="1" dirty="0">
                <a:solidFill>
                  <a:srgbClr val="ED1A20"/>
                </a:solidFill>
              </a:rPr>
              <a:t>Temp. &amp; environmental qualifications</a:t>
            </a:r>
          </a:p>
        </p:txBody>
      </p:sp>
      <p:sp>
        <p:nvSpPr>
          <p:cNvPr id="87" name="Isosceles Triangle 86">
            <a:extLst>
              <a:ext uri="{FF2B5EF4-FFF2-40B4-BE49-F238E27FC236}">
                <a16:creationId xmlns="" xmlns:a16="http://schemas.microsoft.com/office/drawing/2014/main" id="{9444ABE6-059F-4A3B-9350-191BD450B5CB}"/>
              </a:ext>
            </a:extLst>
          </p:cNvPr>
          <p:cNvSpPr/>
          <p:nvPr/>
        </p:nvSpPr>
        <p:spPr>
          <a:xfrm rot="10800000">
            <a:off x="5319413" y="3957898"/>
            <a:ext cx="357138" cy="274367"/>
          </a:xfrm>
          <a:prstGeom prst="triangle">
            <a:avLst/>
          </a:prstGeom>
          <a:solidFill>
            <a:srgbClr val="ED1A2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88" name="Isosceles Triangle 87">
            <a:extLst>
              <a:ext uri="{FF2B5EF4-FFF2-40B4-BE49-F238E27FC236}">
                <a16:creationId xmlns="" xmlns:a16="http://schemas.microsoft.com/office/drawing/2014/main" id="{E81693E9-2635-4437-B2CB-10DC0A510E69}"/>
              </a:ext>
            </a:extLst>
          </p:cNvPr>
          <p:cNvSpPr/>
          <p:nvPr/>
        </p:nvSpPr>
        <p:spPr>
          <a:xfrm rot="10800000">
            <a:off x="10508841" y="3957899"/>
            <a:ext cx="357138" cy="274367"/>
          </a:xfrm>
          <a:prstGeom prst="triangle">
            <a:avLst/>
          </a:prstGeom>
          <a:solidFill>
            <a:srgbClr val="ED1A2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89" name="Isosceles Triangle 88">
            <a:extLst>
              <a:ext uri="{FF2B5EF4-FFF2-40B4-BE49-F238E27FC236}">
                <a16:creationId xmlns="" xmlns:a16="http://schemas.microsoft.com/office/drawing/2014/main" id="{386CCD7C-9567-45F8-A601-7F152A0A2A11}"/>
              </a:ext>
            </a:extLst>
          </p:cNvPr>
          <p:cNvSpPr/>
          <p:nvPr/>
        </p:nvSpPr>
        <p:spPr>
          <a:xfrm rot="10800000">
            <a:off x="8045067" y="3957898"/>
            <a:ext cx="357138" cy="274367"/>
          </a:xfrm>
          <a:prstGeom prst="triangle">
            <a:avLst/>
          </a:prstGeom>
          <a:solidFill>
            <a:srgbClr val="ED1A2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86" name="Isosceles Triangle 85">
            <a:extLst>
              <a:ext uri="{FF2B5EF4-FFF2-40B4-BE49-F238E27FC236}">
                <a16:creationId xmlns="" xmlns:a16="http://schemas.microsoft.com/office/drawing/2014/main" id="{0642E797-1596-4DBE-A2F0-9AC8BD6FBFE9}"/>
              </a:ext>
            </a:extLst>
          </p:cNvPr>
          <p:cNvSpPr/>
          <p:nvPr/>
        </p:nvSpPr>
        <p:spPr>
          <a:xfrm rot="10800000">
            <a:off x="2492284" y="3957898"/>
            <a:ext cx="357138" cy="274367"/>
          </a:xfrm>
          <a:prstGeom prst="triangle">
            <a:avLst/>
          </a:prstGeom>
          <a:solidFill>
            <a:srgbClr val="ED1A2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p>
        </p:txBody>
      </p:sp>
      <p:sp>
        <p:nvSpPr>
          <p:cNvPr id="3" name="Title 2"/>
          <p:cNvSpPr>
            <a:spLocks noGrp="1"/>
          </p:cNvSpPr>
          <p:nvPr>
            <p:ph type="title"/>
          </p:nvPr>
        </p:nvSpPr>
        <p:spPr>
          <a:xfrm>
            <a:off x="232695" y="364861"/>
            <a:ext cx="10515600" cy="434973"/>
          </a:xfrm>
        </p:spPr>
        <p:txBody>
          <a:bodyPr>
            <a:normAutofit/>
          </a:bodyPr>
          <a:lstStyle/>
          <a:p>
            <a:r>
              <a:rPr lang="en-US" sz="1800" dirty="0">
                <a:latin typeface="+mn-lt"/>
              </a:rPr>
              <a:t>Case studies</a:t>
            </a:r>
          </a:p>
        </p:txBody>
      </p:sp>
      <p:sp>
        <p:nvSpPr>
          <p:cNvPr id="126" name="Slide Number Placeholder 3">
            <a:extLst>
              <a:ext uri="{FF2B5EF4-FFF2-40B4-BE49-F238E27FC236}">
                <a16:creationId xmlns="" xmlns:a16="http://schemas.microsoft.com/office/drawing/2014/main" id="{1BA6C767-14CD-4CAF-8CF5-DBBE94DF7D97}"/>
              </a:ext>
            </a:extLst>
          </p:cNvPr>
          <p:cNvSpPr>
            <a:spLocks noGrp="1"/>
          </p:cNvSpPr>
          <p:nvPr>
            <p:ph type="sldNum" sz="quarter" idx="4"/>
          </p:nvPr>
        </p:nvSpPr>
        <p:spPr>
          <a:xfrm>
            <a:off x="11594453" y="6502709"/>
            <a:ext cx="597553" cy="364224"/>
          </a:xfrm>
        </p:spPr>
        <p:txBody>
          <a:bodyPr/>
          <a:lstStyle/>
          <a:p>
            <a:fld id="{76B01178-3A51-4FBE-A41C-D89FC6BEBC7B}" type="slidenum">
              <a:rPr lang="en-US" smtClean="0">
                <a:solidFill>
                  <a:srgbClr val="000000">
                    <a:tint val="75000"/>
                  </a:srgbClr>
                </a:solidFill>
              </a:rPr>
              <a:pPr/>
              <a:t>12</a:t>
            </a:fld>
            <a:endParaRPr lang="en-US" dirty="0">
              <a:solidFill>
                <a:srgbClr val="000000">
                  <a:tint val="75000"/>
                </a:srgbClr>
              </a:solidFill>
            </a:endParaRPr>
          </a:p>
        </p:txBody>
      </p:sp>
      <p:sp>
        <p:nvSpPr>
          <p:cNvPr id="16" name="Rectangle 15">
            <a:extLst>
              <a:ext uri="{FF2B5EF4-FFF2-40B4-BE49-F238E27FC236}">
                <a16:creationId xmlns="" xmlns:a16="http://schemas.microsoft.com/office/drawing/2014/main" id="{CE8C6A51-FF12-4F31-9639-07C08F902BF7}"/>
              </a:ext>
            </a:extLst>
          </p:cNvPr>
          <p:cNvSpPr/>
          <p:nvPr/>
        </p:nvSpPr>
        <p:spPr>
          <a:xfrm>
            <a:off x="4053094" y="1621729"/>
            <a:ext cx="2491101" cy="421096"/>
          </a:xfrm>
          <a:prstGeom prst="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SMART HOME</a:t>
            </a:r>
          </a:p>
        </p:txBody>
      </p:sp>
      <p:grpSp>
        <p:nvGrpSpPr>
          <p:cNvPr id="8" name="Group 7">
            <a:extLst>
              <a:ext uri="{FF2B5EF4-FFF2-40B4-BE49-F238E27FC236}">
                <a16:creationId xmlns="" xmlns:a16="http://schemas.microsoft.com/office/drawing/2014/main" id="{9688F7C6-DE3B-435F-AC18-18A1136F4B19}"/>
              </a:ext>
            </a:extLst>
          </p:cNvPr>
          <p:cNvGrpSpPr/>
          <p:nvPr/>
        </p:nvGrpSpPr>
        <p:grpSpPr>
          <a:xfrm>
            <a:off x="6491850" y="1621448"/>
            <a:ext cx="420322" cy="421096"/>
            <a:chOff x="6822304" y="957569"/>
            <a:chExt cx="420322" cy="426079"/>
          </a:xfrm>
        </p:grpSpPr>
        <p:sp>
          <p:nvSpPr>
            <p:cNvPr id="17" name="Rectangle 16">
              <a:extLst>
                <a:ext uri="{FF2B5EF4-FFF2-40B4-BE49-F238E27FC236}">
                  <a16:creationId xmlns="" xmlns:a16="http://schemas.microsoft.com/office/drawing/2014/main" id="{8FE3A57D-E1D1-476D-8FEA-F05D61571F3E}"/>
                </a:ext>
              </a:extLst>
            </p:cNvPr>
            <p:cNvSpPr/>
            <p:nvPr/>
          </p:nvSpPr>
          <p:spPr>
            <a:xfrm>
              <a:off x="6822304" y="957569"/>
              <a:ext cx="420322" cy="42607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a:extLst>
                <a:ext uri="{FF2B5EF4-FFF2-40B4-BE49-F238E27FC236}">
                  <a16:creationId xmlns="" xmlns:a16="http://schemas.microsoft.com/office/drawing/2014/main" id="{AAB8F333-5AF4-4DD8-8813-127BFBA470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4982" y="1013125"/>
              <a:ext cx="314966" cy="314966"/>
            </a:xfrm>
            <a:prstGeom prst="rect">
              <a:avLst/>
            </a:prstGeom>
          </p:spPr>
        </p:pic>
      </p:grpSp>
      <p:sp>
        <p:nvSpPr>
          <p:cNvPr id="19" name="Rectangle 18">
            <a:extLst>
              <a:ext uri="{FF2B5EF4-FFF2-40B4-BE49-F238E27FC236}">
                <a16:creationId xmlns="" xmlns:a16="http://schemas.microsoft.com/office/drawing/2014/main" id="{C40D7382-74B7-42E3-8852-03933F172778}"/>
              </a:ext>
            </a:extLst>
          </p:cNvPr>
          <p:cNvSpPr/>
          <p:nvPr/>
        </p:nvSpPr>
        <p:spPr>
          <a:xfrm>
            <a:off x="1300065" y="1623188"/>
            <a:ext cx="2329541" cy="421097"/>
          </a:xfrm>
          <a:prstGeom prst="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SMART INDUSTRY</a:t>
            </a:r>
          </a:p>
        </p:txBody>
      </p:sp>
      <p:grpSp>
        <p:nvGrpSpPr>
          <p:cNvPr id="7" name="Group 6">
            <a:extLst>
              <a:ext uri="{FF2B5EF4-FFF2-40B4-BE49-F238E27FC236}">
                <a16:creationId xmlns="" xmlns:a16="http://schemas.microsoft.com/office/drawing/2014/main" id="{63850A14-CF8A-4F8B-8195-AEA2EADFB4B3}"/>
              </a:ext>
            </a:extLst>
          </p:cNvPr>
          <p:cNvGrpSpPr/>
          <p:nvPr/>
        </p:nvGrpSpPr>
        <p:grpSpPr>
          <a:xfrm>
            <a:off x="3598093" y="1622700"/>
            <a:ext cx="420322" cy="421378"/>
            <a:chOff x="2867692" y="960478"/>
            <a:chExt cx="420322" cy="426078"/>
          </a:xfrm>
        </p:grpSpPr>
        <p:sp>
          <p:nvSpPr>
            <p:cNvPr id="20" name="Rectangle 19">
              <a:extLst>
                <a:ext uri="{FF2B5EF4-FFF2-40B4-BE49-F238E27FC236}">
                  <a16:creationId xmlns="" xmlns:a16="http://schemas.microsoft.com/office/drawing/2014/main" id="{20C76B68-FD4E-4F8B-9385-0A6412A5D5F0}"/>
                </a:ext>
              </a:extLst>
            </p:cNvPr>
            <p:cNvSpPr/>
            <p:nvPr/>
          </p:nvSpPr>
          <p:spPr>
            <a:xfrm>
              <a:off x="2867692" y="960478"/>
              <a:ext cx="420322" cy="42607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 xmlns:a16="http://schemas.microsoft.com/office/drawing/2014/main" id="{9A0FBC31-240D-4174-92C8-515818B4E4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8929" y="1008709"/>
              <a:ext cx="377847" cy="377847"/>
            </a:xfrm>
            <a:prstGeom prst="rect">
              <a:avLst/>
            </a:prstGeom>
          </p:spPr>
        </p:pic>
      </p:grpSp>
      <p:sp>
        <p:nvSpPr>
          <p:cNvPr id="22" name="Rectangle 21">
            <a:extLst>
              <a:ext uri="{FF2B5EF4-FFF2-40B4-BE49-F238E27FC236}">
                <a16:creationId xmlns="" xmlns:a16="http://schemas.microsoft.com/office/drawing/2014/main" id="{62BFCE60-82CC-49A9-ACC8-38F41DF2F8E5}"/>
              </a:ext>
            </a:extLst>
          </p:cNvPr>
          <p:cNvSpPr/>
          <p:nvPr/>
        </p:nvSpPr>
        <p:spPr>
          <a:xfrm>
            <a:off x="9487510" y="1619279"/>
            <a:ext cx="2068235" cy="427766"/>
          </a:xfrm>
          <a:prstGeom prst="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MEDICAL</a:t>
            </a:r>
          </a:p>
        </p:txBody>
      </p:sp>
      <p:grpSp>
        <p:nvGrpSpPr>
          <p:cNvPr id="10" name="Group 9">
            <a:extLst>
              <a:ext uri="{FF2B5EF4-FFF2-40B4-BE49-F238E27FC236}">
                <a16:creationId xmlns="" xmlns:a16="http://schemas.microsoft.com/office/drawing/2014/main" id="{0977C8DF-B77B-46B2-B9D1-21B9DC94A75B}"/>
              </a:ext>
            </a:extLst>
          </p:cNvPr>
          <p:cNvGrpSpPr/>
          <p:nvPr/>
        </p:nvGrpSpPr>
        <p:grpSpPr>
          <a:xfrm>
            <a:off x="11486626" y="1618000"/>
            <a:ext cx="420322" cy="429454"/>
            <a:chOff x="10458284" y="971364"/>
            <a:chExt cx="420322" cy="426078"/>
          </a:xfrm>
        </p:grpSpPr>
        <p:sp>
          <p:nvSpPr>
            <p:cNvPr id="23" name="Rectangle 22">
              <a:extLst>
                <a:ext uri="{FF2B5EF4-FFF2-40B4-BE49-F238E27FC236}">
                  <a16:creationId xmlns="" xmlns:a16="http://schemas.microsoft.com/office/drawing/2014/main" id="{D5C7046D-B29C-418C-8E66-7959D57110CB}"/>
                </a:ext>
              </a:extLst>
            </p:cNvPr>
            <p:cNvSpPr/>
            <p:nvPr/>
          </p:nvSpPr>
          <p:spPr>
            <a:xfrm>
              <a:off x="10458284" y="971364"/>
              <a:ext cx="420322" cy="42607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 xmlns:a16="http://schemas.microsoft.com/office/drawing/2014/main" id="{6604697D-1C54-4C04-AABE-0AC8C9D12A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27403" y="1049938"/>
              <a:ext cx="282083" cy="282083"/>
            </a:xfrm>
            <a:prstGeom prst="rect">
              <a:avLst/>
            </a:prstGeom>
          </p:spPr>
        </p:pic>
      </p:grpSp>
      <p:sp>
        <p:nvSpPr>
          <p:cNvPr id="25" name="Rectangle 24">
            <a:extLst>
              <a:ext uri="{FF2B5EF4-FFF2-40B4-BE49-F238E27FC236}">
                <a16:creationId xmlns="" xmlns:a16="http://schemas.microsoft.com/office/drawing/2014/main" id="{83678CBB-8A38-436C-A610-17B90F6B9BC2}"/>
              </a:ext>
            </a:extLst>
          </p:cNvPr>
          <p:cNvSpPr/>
          <p:nvPr/>
        </p:nvSpPr>
        <p:spPr>
          <a:xfrm>
            <a:off x="6950103" y="1621450"/>
            <a:ext cx="2186131" cy="421377"/>
          </a:xfrm>
          <a:prstGeom prst="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BRAND PROTECTION</a:t>
            </a:r>
          </a:p>
        </p:txBody>
      </p:sp>
      <p:grpSp>
        <p:nvGrpSpPr>
          <p:cNvPr id="9" name="Group 8">
            <a:extLst>
              <a:ext uri="{FF2B5EF4-FFF2-40B4-BE49-F238E27FC236}">
                <a16:creationId xmlns="" xmlns:a16="http://schemas.microsoft.com/office/drawing/2014/main" id="{BDF0B124-8FB1-475F-A9EA-CC40279A9A2C}"/>
              </a:ext>
            </a:extLst>
          </p:cNvPr>
          <p:cNvGrpSpPr/>
          <p:nvPr/>
        </p:nvGrpSpPr>
        <p:grpSpPr>
          <a:xfrm>
            <a:off x="9039752" y="1621450"/>
            <a:ext cx="420322" cy="421377"/>
            <a:chOff x="5853504" y="503795"/>
            <a:chExt cx="420322" cy="426078"/>
          </a:xfrm>
        </p:grpSpPr>
        <p:sp>
          <p:nvSpPr>
            <p:cNvPr id="26" name="Rectangle 25">
              <a:extLst>
                <a:ext uri="{FF2B5EF4-FFF2-40B4-BE49-F238E27FC236}">
                  <a16:creationId xmlns="" xmlns:a16="http://schemas.microsoft.com/office/drawing/2014/main" id="{768BE23B-F2FD-40CC-95E3-C0F873F92103}"/>
                </a:ext>
              </a:extLst>
            </p:cNvPr>
            <p:cNvSpPr/>
            <p:nvPr/>
          </p:nvSpPr>
          <p:spPr>
            <a:xfrm>
              <a:off x="5853504" y="503795"/>
              <a:ext cx="420322" cy="42607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 xmlns:a16="http://schemas.microsoft.com/office/drawing/2014/main" id="{D63A122F-8FE8-48EC-B260-14FFB1BDCA8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18285" y="573322"/>
              <a:ext cx="305019" cy="305019"/>
            </a:xfrm>
            <a:prstGeom prst="rect">
              <a:avLst/>
            </a:prstGeom>
          </p:spPr>
        </p:pic>
      </p:grpSp>
      <p:sp>
        <p:nvSpPr>
          <p:cNvPr id="28" name="Rectangle 27">
            <a:extLst>
              <a:ext uri="{FF2B5EF4-FFF2-40B4-BE49-F238E27FC236}">
                <a16:creationId xmlns="" xmlns:a16="http://schemas.microsoft.com/office/drawing/2014/main" id="{D814EFF8-C5D3-4DD0-B7B4-1E3C7F4CEF6D}"/>
              </a:ext>
            </a:extLst>
          </p:cNvPr>
          <p:cNvSpPr/>
          <p:nvPr/>
        </p:nvSpPr>
        <p:spPr>
          <a:xfrm rot="16200000">
            <a:off x="724596" y="2384974"/>
            <a:ext cx="850456" cy="248963"/>
          </a:xfrm>
          <a:prstGeom prst="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CUSTOMERS</a:t>
            </a:r>
          </a:p>
        </p:txBody>
      </p:sp>
      <p:sp>
        <p:nvSpPr>
          <p:cNvPr id="30" name="Rectangle 29">
            <a:extLst>
              <a:ext uri="{FF2B5EF4-FFF2-40B4-BE49-F238E27FC236}">
                <a16:creationId xmlns="" xmlns:a16="http://schemas.microsoft.com/office/drawing/2014/main" id="{77D6F00A-CEC0-4827-87AE-873A518C63BA}"/>
              </a:ext>
            </a:extLst>
          </p:cNvPr>
          <p:cNvSpPr/>
          <p:nvPr/>
        </p:nvSpPr>
        <p:spPr>
          <a:xfrm rot="16200000">
            <a:off x="649472" y="3361460"/>
            <a:ext cx="998014" cy="246274"/>
          </a:xfrm>
          <a:prstGeom prst="rect">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bg1"/>
                </a:solidFill>
                <a:latin typeface="Calibri" panose="020F0502020204030204" pitchFamily="34" charset="0"/>
                <a:cs typeface="Calibri" panose="020F0502020204030204" pitchFamily="34" charset="0"/>
              </a:rPr>
              <a:t>NEEDS</a:t>
            </a:r>
          </a:p>
        </p:txBody>
      </p:sp>
      <p:sp>
        <p:nvSpPr>
          <p:cNvPr id="32" name="Snip Single Corner Rectangle 171">
            <a:extLst>
              <a:ext uri="{FF2B5EF4-FFF2-40B4-BE49-F238E27FC236}">
                <a16:creationId xmlns="" xmlns:a16="http://schemas.microsoft.com/office/drawing/2014/main" id="{AAC9DD65-10C7-4B98-A346-EB592CE65DF8}"/>
              </a:ext>
            </a:extLst>
          </p:cNvPr>
          <p:cNvSpPr/>
          <p:nvPr/>
        </p:nvSpPr>
        <p:spPr>
          <a:xfrm flipV="1">
            <a:off x="1300065" y="2086367"/>
            <a:ext cx="2722387" cy="850458"/>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34" name="Snip Single Corner Rectangle 171">
            <a:extLst>
              <a:ext uri="{FF2B5EF4-FFF2-40B4-BE49-F238E27FC236}">
                <a16:creationId xmlns="" xmlns:a16="http://schemas.microsoft.com/office/drawing/2014/main" id="{FBA8EF09-7088-438E-8922-F0CDCAA8D542}"/>
              </a:ext>
            </a:extLst>
          </p:cNvPr>
          <p:cNvSpPr/>
          <p:nvPr/>
        </p:nvSpPr>
        <p:spPr>
          <a:xfrm flipV="1">
            <a:off x="6950104" y="2088511"/>
            <a:ext cx="2502608" cy="846173"/>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35" name="Snip Single Corner Rectangle 171">
            <a:extLst>
              <a:ext uri="{FF2B5EF4-FFF2-40B4-BE49-F238E27FC236}">
                <a16:creationId xmlns="" xmlns:a16="http://schemas.microsoft.com/office/drawing/2014/main" id="{6D333CAE-BB08-41E2-82E2-AB0864784364}"/>
              </a:ext>
            </a:extLst>
          </p:cNvPr>
          <p:cNvSpPr/>
          <p:nvPr/>
        </p:nvSpPr>
        <p:spPr>
          <a:xfrm flipV="1">
            <a:off x="9489676" y="2091886"/>
            <a:ext cx="2412834" cy="846172"/>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36" name="Snip Single Corner Rectangle 171">
            <a:extLst>
              <a:ext uri="{FF2B5EF4-FFF2-40B4-BE49-F238E27FC236}">
                <a16:creationId xmlns="" xmlns:a16="http://schemas.microsoft.com/office/drawing/2014/main" id="{66B8F24F-F76B-432F-BC30-7A2306528EAA}"/>
              </a:ext>
            </a:extLst>
          </p:cNvPr>
          <p:cNvSpPr/>
          <p:nvPr/>
        </p:nvSpPr>
        <p:spPr>
          <a:xfrm flipV="1">
            <a:off x="1300065" y="2988110"/>
            <a:ext cx="2722387" cy="998016"/>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37" name="Snip Single Corner Rectangle 171">
            <a:extLst>
              <a:ext uri="{FF2B5EF4-FFF2-40B4-BE49-F238E27FC236}">
                <a16:creationId xmlns="" xmlns:a16="http://schemas.microsoft.com/office/drawing/2014/main" id="{AF8E2D60-8359-4BB4-A71B-016CE5089959}"/>
              </a:ext>
            </a:extLst>
          </p:cNvPr>
          <p:cNvSpPr/>
          <p:nvPr/>
        </p:nvSpPr>
        <p:spPr>
          <a:xfrm flipV="1">
            <a:off x="4048212" y="2086368"/>
            <a:ext cx="2867774" cy="850456"/>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38" name="Snip Single Corner Rectangle 171">
            <a:extLst>
              <a:ext uri="{FF2B5EF4-FFF2-40B4-BE49-F238E27FC236}">
                <a16:creationId xmlns="" xmlns:a16="http://schemas.microsoft.com/office/drawing/2014/main" id="{54BEBBC7-3041-4A6E-9807-E986C4D0463C}"/>
              </a:ext>
            </a:extLst>
          </p:cNvPr>
          <p:cNvSpPr/>
          <p:nvPr/>
        </p:nvSpPr>
        <p:spPr>
          <a:xfrm flipV="1">
            <a:off x="4048212" y="2993146"/>
            <a:ext cx="2867774" cy="992980"/>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40" name="Snip Single Corner Rectangle 171">
            <a:extLst>
              <a:ext uri="{FF2B5EF4-FFF2-40B4-BE49-F238E27FC236}">
                <a16:creationId xmlns="" xmlns:a16="http://schemas.microsoft.com/office/drawing/2014/main" id="{05DD7330-CDE6-4FE9-9A78-2300A95BCE91}"/>
              </a:ext>
            </a:extLst>
          </p:cNvPr>
          <p:cNvSpPr/>
          <p:nvPr/>
        </p:nvSpPr>
        <p:spPr>
          <a:xfrm flipV="1">
            <a:off x="6953199" y="2988108"/>
            <a:ext cx="2502607" cy="992979"/>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41" name="Snip Single Corner Rectangle 171">
            <a:extLst>
              <a:ext uri="{FF2B5EF4-FFF2-40B4-BE49-F238E27FC236}">
                <a16:creationId xmlns="" xmlns:a16="http://schemas.microsoft.com/office/drawing/2014/main" id="{2969B57D-85E5-4AF3-8BC9-926C701EDBED}"/>
              </a:ext>
            </a:extLst>
          </p:cNvPr>
          <p:cNvSpPr/>
          <p:nvPr/>
        </p:nvSpPr>
        <p:spPr>
          <a:xfrm flipV="1">
            <a:off x="9489677" y="2991775"/>
            <a:ext cx="2412834" cy="999984"/>
          </a:xfrm>
          <a:prstGeom prst="snip1Rect">
            <a:avLst>
              <a:gd name="adj" fmla="val 4404"/>
            </a:avLst>
          </a:prstGeom>
          <a:solidFill>
            <a:schemeClr val="bg1">
              <a:lumMod val="9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err="1">
              <a:latin typeface="Calibri" panose="020F0502020204030204" pitchFamily="34" charset="0"/>
              <a:ea typeface="Avenir Next" charset="0"/>
              <a:cs typeface="Calibri" panose="020F0502020204030204" pitchFamily="34" charset="0"/>
            </a:endParaRPr>
          </a:p>
        </p:txBody>
      </p:sp>
      <p:sp>
        <p:nvSpPr>
          <p:cNvPr id="2" name="Rectangle 1">
            <a:extLst>
              <a:ext uri="{FF2B5EF4-FFF2-40B4-BE49-F238E27FC236}">
                <a16:creationId xmlns="" xmlns:a16="http://schemas.microsoft.com/office/drawing/2014/main" id="{040F07FB-508F-40FA-9F5D-130DA8B2CB7F}"/>
              </a:ext>
            </a:extLst>
          </p:cNvPr>
          <p:cNvSpPr/>
          <p:nvPr/>
        </p:nvSpPr>
        <p:spPr>
          <a:xfrm>
            <a:off x="4482895" y="2296153"/>
            <a:ext cx="2156837" cy="430887"/>
          </a:xfrm>
          <a:prstGeom prst="rect">
            <a:avLst/>
          </a:prstGeom>
        </p:spPr>
        <p:txBody>
          <a:bodyPr wrap="square">
            <a:spAutoFit/>
          </a:bodyPr>
          <a:lstStyle/>
          <a:p>
            <a:pPr algn="ctr"/>
            <a:r>
              <a:rPr lang="en-US" sz="1100" dirty="0">
                <a:solidFill>
                  <a:schemeClr val="accent6"/>
                </a:solidFill>
                <a:latin typeface="Calibri" panose="020F0502020204030204" pitchFamily="34" charset="0"/>
                <a:cs typeface="Calibri" panose="020F0502020204030204" pitchFamily="34" charset="0"/>
              </a:rPr>
              <a:t>Leading Provider of </a:t>
            </a:r>
            <a:r>
              <a:rPr lang="en-US" sz="1100" dirty="0" smtClean="0">
                <a:solidFill>
                  <a:schemeClr val="accent6"/>
                </a:solidFill>
                <a:latin typeface="Calibri" panose="020F0502020204030204" pitchFamily="34" charset="0"/>
                <a:cs typeface="Calibri" panose="020F0502020204030204" pitchFamily="34" charset="0"/>
              </a:rPr>
              <a:t>Sensors Appliances</a:t>
            </a:r>
            <a:endParaRPr lang="en-US" sz="1100" dirty="0">
              <a:solidFill>
                <a:schemeClr val="accent6"/>
              </a:solidFill>
              <a:latin typeface="Calibri" panose="020F0502020204030204" pitchFamily="34" charset="0"/>
              <a:cs typeface="Calibri" panose="020F0502020204030204" pitchFamily="34" charset="0"/>
            </a:endParaRPr>
          </a:p>
        </p:txBody>
      </p:sp>
      <p:sp>
        <p:nvSpPr>
          <p:cNvPr id="51" name="Rectangle 50">
            <a:extLst>
              <a:ext uri="{FF2B5EF4-FFF2-40B4-BE49-F238E27FC236}">
                <a16:creationId xmlns="" xmlns:a16="http://schemas.microsoft.com/office/drawing/2014/main" id="{2DD7CFC0-C83C-4D62-B497-470780947511}"/>
              </a:ext>
            </a:extLst>
          </p:cNvPr>
          <p:cNvSpPr/>
          <p:nvPr/>
        </p:nvSpPr>
        <p:spPr>
          <a:xfrm>
            <a:off x="7432246" y="2296155"/>
            <a:ext cx="1703988" cy="261610"/>
          </a:xfrm>
          <a:prstGeom prst="rect">
            <a:avLst/>
          </a:prstGeom>
        </p:spPr>
        <p:txBody>
          <a:bodyPr wrap="square">
            <a:spAutoFit/>
          </a:bodyPr>
          <a:lstStyle/>
          <a:p>
            <a:pPr algn="ctr"/>
            <a:r>
              <a:rPr lang="en-US" sz="1100" dirty="0">
                <a:solidFill>
                  <a:schemeClr val="accent6"/>
                </a:solidFill>
                <a:latin typeface="Calibri" panose="020F0502020204030204" pitchFamily="34" charset="0"/>
                <a:cs typeface="Calibri" panose="020F0502020204030204" pitchFamily="34" charset="0"/>
              </a:rPr>
              <a:t>World-leader </a:t>
            </a:r>
            <a:r>
              <a:rPr lang="en-US" sz="1100" dirty="0" smtClean="0">
                <a:solidFill>
                  <a:schemeClr val="accent6"/>
                </a:solidFill>
                <a:latin typeface="Calibri" panose="020F0502020204030204" pitchFamily="34" charset="0"/>
                <a:cs typeface="Calibri" panose="020F0502020204030204" pitchFamily="34" charset="0"/>
              </a:rPr>
              <a:t>in </a:t>
            </a:r>
            <a:r>
              <a:rPr lang="en-US" sz="1100" dirty="0" err="1" smtClean="0">
                <a:solidFill>
                  <a:schemeClr val="accent6"/>
                </a:solidFill>
                <a:latin typeface="Calibri" panose="020F0502020204030204" pitchFamily="34" charset="0"/>
                <a:cs typeface="Calibri" panose="020F0502020204030204" pitchFamily="34" charset="0"/>
              </a:rPr>
              <a:t>IoT</a:t>
            </a:r>
            <a:endParaRPr lang="en-US" sz="1100" dirty="0">
              <a:solidFill>
                <a:schemeClr val="accent6"/>
              </a:solidFill>
              <a:latin typeface="Calibri" panose="020F0502020204030204" pitchFamily="34" charset="0"/>
              <a:cs typeface="Calibri" panose="020F0502020204030204" pitchFamily="34" charset="0"/>
            </a:endParaRPr>
          </a:p>
        </p:txBody>
      </p:sp>
      <p:sp>
        <p:nvSpPr>
          <p:cNvPr id="52" name="Rectangle 51">
            <a:extLst>
              <a:ext uri="{FF2B5EF4-FFF2-40B4-BE49-F238E27FC236}">
                <a16:creationId xmlns="" xmlns:a16="http://schemas.microsoft.com/office/drawing/2014/main" id="{FFEE7D17-A34C-446E-A40A-065A8F09E4B3}"/>
              </a:ext>
            </a:extLst>
          </p:cNvPr>
          <p:cNvSpPr/>
          <p:nvPr/>
        </p:nvSpPr>
        <p:spPr>
          <a:xfrm>
            <a:off x="9854300" y="2299529"/>
            <a:ext cx="1676469" cy="430887"/>
          </a:xfrm>
          <a:prstGeom prst="rect">
            <a:avLst/>
          </a:prstGeom>
        </p:spPr>
        <p:txBody>
          <a:bodyPr wrap="square">
            <a:spAutoFit/>
          </a:bodyPr>
          <a:lstStyle/>
          <a:p>
            <a:pPr algn="ctr"/>
            <a:r>
              <a:rPr lang="en-US" sz="1100" dirty="0">
                <a:solidFill>
                  <a:schemeClr val="accent6"/>
                </a:solidFill>
                <a:latin typeface="Calibri" panose="020F0502020204030204" pitchFamily="34" charset="0"/>
                <a:cs typeface="Calibri" panose="020F0502020204030204" pitchFamily="34" charset="0"/>
              </a:rPr>
              <a:t>Global Healthcare Solutions Provider</a:t>
            </a:r>
          </a:p>
        </p:txBody>
      </p:sp>
      <p:sp>
        <p:nvSpPr>
          <p:cNvPr id="53" name="Rectangle 52">
            <a:extLst>
              <a:ext uri="{FF2B5EF4-FFF2-40B4-BE49-F238E27FC236}">
                <a16:creationId xmlns="" xmlns:a16="http://schemas.microsoft.com/office/drawing/2014/main" id="{91EBB7EE-8CEC-4760-AD10-F8A67EC25D75}"/>
              </a:ext>
            </a:extLst>
          </p:cNvPr>
          <p:cNvSpPr/>
          <p:nvPr/>
        </p:nvSpPr>
        <p:spPr>
          <a:xfrm>
            <a:off x="1620495" y="2296153"/>
            <a:ext cx="1688679" cy="430887"/>
          </a:xfrm>
          <a:prstGeom prst="rect">
            <a:avLst/>
          </a:prstGeom>
        </p:spPr>
        <p:txBody>
          <a:bodyPr wrap="square">
            <a:spAutoFit/>
          </a:bodyPr>
          <a:lstStyle/>
          <a:p>
            <a:pPr algn="ctr"/>
            <a:r>
              <a:rPr lang="en-US" sz="1100" dirty="0">
                <a:solidFill>
                  <a:schemeClr val="accent6"/>
                </a:solidFill>
                <a:latin typeface="Calibri" panose="020F0502020204030204" pitchFamily="34" charset="0"/>
                <a:cs typeface="Calibri" panose="020F0502020204030204" pitchFamily="34" charset="0"/>
              </a:rPr>
              <a:t>World’s #1 Air Conditioning Supplier</a:t>
            </a:r>
          </a:p>
        </p:txBody>
      </p:sp>
      <p:sp>
        <p:nvSpPr>
          <p:cNvPr id="61" name="Text Placeholder 2">
            <a:extLst>
              <a:ext uri="{FF2B5EF4-FFF2-40B4-BE49-F238E27FC236}">
                <a16:creationId xmlns="" xmlns:a16="http://schemas.microsoft.com/office/drawing/2014/main" id="{2A1E3864-A511-4F7C-83D0-075C3F2523BE}"/>
              </a:ext>
            </a:extLst>
          </p:cNvPr>
          <p:cNvSpPr txBox="1">
            <a:spLocks/>
          </p:cNvSpPr>
          <p:nvPr/>
        </p:nvSpPr>
        <p:spPr>
          <a:xfrm>
            <a:off x="4048212" y="3025863"/>
            <a:ext cx="2867774" cy="955223"/>
          </a:xfrm>
          <a:prstGeom prst="rect">
            <a:avLst/>
          </a:prstGeom>
          <a:noFill/>
        </p:spPr>
        <p:txBody>
          <a:bodyPr vert="horz" lIns="68580" tIns="34290" rIns="68580" bIns="34290" rtlCol="0" anchor="t">
            <a:noAutofit/>
          </a:bodyPr>
          <a:lstStyle>
            <a:lvl1pPr marL="211021" indent="-211021" algn="l" defTabSz="844083" rtl="0" eaLnBrk="1" latinLnBrk="0" hangingPunct="1">
              <a:lnSpc>
                <a:spcPct val="90000"/>
              </a:lnSpc>
              <a:spcBef>
                <a:spcPts val="923"/>
              </a:spcBef>
              <a:buClr>
                <a:srgbClr val="ED1A20"/>
              </a:buClr>
              <a:buFont typeface="Arial" panose="020B0604020202020204" pitchFamily="34" charset="0"/>
              <a:buChar char="•"/>
              <a:defRPr lang="en-US" sz="1200" b="1" kern="1200" dirty="0" smtClean="0">
                <a:solidFill>
                  <a:schemeClr val="bg1"/>
                </a:solidFill>
                <a:latin typeface="+mj-lt"/>
                <a:ea typeface="+mn-ea"/>
                <a:cs typeface="+mn-cs"/>
              </a:defRPr>
            </a:lvl1pPr>
            <a:lvl2pPr marL="633062" indent="-211021" algn="l" defTabSz="844083" rtl="0" eaLnBrk="1" latinLnBrk="0" hangingPunct="1">
              <a:lnSpc>
                <a:spcPct val="90000"/>
              </a:lnSpc>
              <a:spcBef>
                <a:spcPts val="462"/>
              </a:spcBef>
              <a:buClr>
                <a:srgbClr val="ED1A20"/>
              </a:buClr>
              <a:buFont typeface="Arial" panose="020B0604020202020204" pitchFamily="34" charset="0"/>
              <a:buChar char="•"/>
              <a:defRPr sz="2215" kern="1200">
                <a:solidFill>
                  <a:schemeClr val="tx1"/>
                </a:solidFill>
                <a:latin typeface="+mj-lt"/>
                <a:ea typeface="+mn-ea"/>
                <a:cs typeface="+mn-cs"/>
              </a:defRPr>
            </a:lvl2pPr>
            <a:lvl3pPr marL="1055103" indent="-211021" algn="l" defTabSz="844083" rtl="0" eaLnBrk="1" latinLnBrk="0" hangingPunct="1">
              <a:lnSpc>
                <a:spcPct val="90000"/>
              </a:lnSpc>
              <a:spcBef>
                <a:spcPts val="462"/>
              </a:spcBef>
              <a:buClr>
                <a:srgbClr val="ED1A20"/>
              </a:buClr>
              <a:buFont typeface="Arial" panose="020B0604020202020204" pitchFamily="34" charset="0"/>
              <a:buChar char="•"/>
              <a:defRPr sz="1846" kern="1200">
                <a:solidFill>
                  <a:schemeClr val="tx1"/>
                </a:solidFill>
                <a:latin typeface="+mj-lt"/>
                <a:ea typeface="+mn-ea"/>
                <a:cs typeface="+mn-cs"/>
              </a:defRPr>
            </a:lvl3pPr>
            <a:lvl4pPr marL="1477145"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4pPr>
            <a:lvl5pPr marL="1899186"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a:lstStyle>
          <a:p>
            <a:pPr>
              <a:lnSpc>
                <a:spcPct val="100000"/>
              </a:lnSpc>
              <a:spcBef>
                <a:spcPts val="600"/>
              </a:spcBef>
              <a:buFont typeface="Wingdings" panose="05000000000000000000" pitchFamily="2" charset="2"/>
              <a:buChar char="§"/>
              <a:defRPr/>
            </a:pPr>
            <a:r>
              <a:rPr lang="en-GB" sz="1000" b="0" dirty="0">
                <a:solidFill>
                  <a:schemeClr val="accent6"/>
                </a:solidFill>
                <a:latin typeface="+mn-lt"/>
              </a:rPr>
              <a:t>Next gen (smart) appliances require </a:t>
            </a:r>
            <a:r>
              <a:rPr lang="en-GB" sz="1000" dirty="0">
                <a:solidFill>
                  <a:schemeClr val="accent6"/>
                </a:solidFill>
                <a:latin typeface="+mn-lt"/>
              </a:rPr>
              <a:t>security</a:t>
            </a:r>
          </a:p>
          <a:p>
            <a:pPr>
              <a:lnSpc>
                <a:spcPct val="100000"/>
              </a:lnSpc>
              <a:spcBef>
                <a:spcPts val="600"/>
              </a:spcBef>
              <a:buFont typeface="Wingdings" panose="05000000000000000000" pitchFamily="2" charset="2"/>
              <a:buChar char="§"/>
              <a:defRPr/>
            </a:pPr>
            <a:r>
              <a:rPr lang="en-GB" sz="1000" dirty="0">
                <a:solidFill>
                  <a:schemeClr val="accent6"/>
                </a:solidFill>
              </a:rPr>
              <a:t>Secure storage </a:t>
            </a:r>
            <a:r>
              <a:rPr lang="en-GB" sz="1000" b="0" dirty="0">
                <a:solidFill>
                  <a:schemeClr val="accent6"/>
                </a:solidFill>
              </a:rPr>
              <a:t>of private credentials </a:t>
            </a:r>
          </a:p>
          <a:p>
            <a:pPr>
              <a:lnSpc>
                <a:spcPct val="100000"/>
              </a:lnSpc>
              <a:spcBef>
                <a:spcPts val="600"/>
              </a:spcBef>
              <a:buFont typeface="Wingdings" panose="05000000000000000000" pitchFamily="2" charset="2"/>
              <a:buChar char="§"/>
              <a:defRPr/>
            </a:pPr>
            <a:r>
              <a:rPr lang="en-GB" sz="1000" b="0" dirty="0">
                <a:solidFill>
                  <a:schemeClr val="accent6"/>
                </a:solidFill>
                <a:latin typeface="+mn-lt"/>
              </a:rPr>
              <a:t>Private certs for </a:t>
            </a:r>
            <a:r>
              <a:rPr lang="en-GB" sz="1000" dirty="0">
                <a:solidFill>
                  <a:schemeClr val="accent6"/>
                </a:solidFill>
                <a:latin typeface="+mn-lt"/>
              </a:rPr>
              <a:t>remote firmware </a:t>
            </a:r>
            <a:r>
              <a:rPr lang="en-GB" sz="1000" b="0" dirty="0">
                <a:solidFill>
                  <a:schemeClr val="accent6"/>
                </a:solidFill>
                <a:latin typeface="+mn-lt"/>
              </a:rPr>
              <a:t>updates</a:t>
            </a:r>
          </a:p>
          <a:p>
            <a:pPr>
              <a:lnSpc>
                <a:spcPct val="100000"/>
              </a:lnSpc>
              <a:spcBef>
                <a:spcPts val="600"/>
              </a:spcBef>
              <a:buFont typeface="Wingdings" panose="05000000000000000000" pitchFamily="2" charset="2"/>
              <a:buChar char="§"/>
              <a:defRPr/>
            </a:pPr>
            <a:r>
              <a:rPr lang="en-GB" sz="1000" b="0" dirty="0">
                <a:solidFill>
                  <a:schemeClr val="accent6"/>
                </a:solidFill>
                <a:latin typeface="+mn-lt"/>
              </a:rPr>
              <a:t>Public certs for secure </a:t>
            </a:r>
            <a:r>
              <a:rPr lang="en-GB" sz="1000" dirty="0">
                <a:solidFill>
                  <a:schemeClr val="accent6"/>
                </a:solidFill>
                <a:latin typeface="+mn-lt"/>
              </a:rPr>
              <a:t>web-based applications</a:t>
            </a:r>
          </a:p>
        </p:txBody>
      </p:sp>
      <p:sp>
        <p:nvSpPr>
          <p:cNvPr id="73" name="Text Placeholder 2">
            <a:extLst>
              <a:ext uri="{FF2B5EF4-FFF2-40B4-BE49-F238E27FC236}">
                <a16:creationId xmlns="" xmlns:a16="http://schemas.microsoft.com/office/drawing/2014/main" id="{076A055E-4F5C-4710-868F-FB9D83CF6433}"/>
              </a:ext>
            </a:extLst>
          </p:cNvPr>
          <p:cNvSpPr txBox="1">
            <a:spLocks/>
          </p:cNvSpPr>
          <p:nvPr/>
        </p:nvSpPr>
        <p:spPr>
          <a:xfrm>
            <a:off x="1321301" y="3028771"/>
            <a:ext cx="2701151" cy="952315"/>
          </a:xfrm>
          <a:prstGeom prst="rect">
            <a:avLst/>
          </a:prstGeom>
          <a:noFill/>
        </p:spPr>
        <p:txBody>
          <a:bodyPr vert="horz" lIns="68580" tIns="34290" rIns="68580" bIns="34290" rtlCol="0" anchor="t">
            <a:noAutofit/>
          </a:bodyPr>
          <a:lstStyle>
            <a:lvl1pPr marL="211021" indent="-211021" algn="l" defTabSz="844083" rtl="0" eaLnBrk="1" latinLnBrk="0" hangingPunct="1">
              <a:lnSpc>
                <a:spcPct val="90000"/>
              </a:lnSpc>
              <a:spcBef>
                <a:spcPts val="923"/>
              </a:spcBef>
              <a:buClr>
                <a:srgbClr val="ED1A20"/>
              </a:buClr>
              <a:buFont typeface="Arial" panose="020B0604020202020204" pitchFamily="34" charset="0"/>
              <a:buChar char="•"/>
              <a:defRPr lang="en-US" sz="1200" b="1" kern="1200" dirty="0" smtClean="0">
                <a:solidFill>
                  <a:schemeClr val="bg1"/>
                </a:solidFill>
                <a:latin typeface="+mj-lt"/>
                <a:ea typeface="+mn-ea"/>
                <a:cs typeface="+mn-cs"/>
              </a:defRPr>
            </a:lvl1pPr>
            <a:lvl2pPr marL="633062" indent="-211021" algn="l" defTabSz="844083" rtl="0" eaLnBrk="1" latinLnBrk="0" hangingPunct="1">
              <a:lnSpc>
                <a:spcPct val="90000"/>
              </a:lnSpc>
              <a:spcBef>
                <a:spcPts val="462"/>
              </a:spcBef>
              <a:buClr>
                <a:srgbClr val="ED1A20"/>
              </a:buClr>
              <a:buFont typeface="Arial" panose="020B0604020202020204" pitchFamily="34" charset="0"/>
              <a:buChar char="•"/>
              <a:defRPr sz="2215" kern="1200">
                <a:solidFill>
                  <a:schemeClr val="tx1"/>
                </a:solidFill>
                <a:latin typeface="+mj-lt"/>
                <a:ea typeface="+mn-ea"/>
                <a:cs typeface="+mn-cs"/>
              </a:defRPr>
            </a:lvl2pPr>
            <a:lvl3pPr marL="1055103" indent="-211021" algn="l" defTabSz="844083" rtl="0" eaLnBrk="1" latinLnBrk="0" hangingPunct="1">
              <a:lnSpc>
                <a:spcPct val="90000"/>
              </a:lnSpc>
              <a:spcBef>
                <a:spcPts val="462"/>
              </a:spcBef>
              <a:buClr>
                <a:srgbClr val="ED1A20"/>
              </a:buClr>
              <a:buFont typeface="Arial" panose="020B0604020202020204" pitchFamily="34" charset="0"/>
              <a:buChar char="•"/>
              <a:defRPr sz="1846" kern="1200">
                <a:solidFill>
                  <a:schemeClr val="tx1"/>
                </a:solidFill>
                <a:latin typeface="+mj-lt"/>
                <a:ea typeface="+mn-ea"/>
                <a:cs typeface="+mn-cs"/>
              </a:defRPr>
            </a:lvl3pPr>
            <a:lvl4pPr marL="1477145"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4pPr>
            <a:lvl5pPr marL="1899186"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a:lstStyle>
          <a:p>
            <a:pPr>
              <a:lnSpc>
                <a:spcPct val="100000"/>
              </a:lnSpc>
              <a:spcBef>
                <a:spcPts val="600"/>
              </a:spcBef>
              <a:buFont typeface="Wingdings" panose="05000000000000000000" pitchFamily="2" charset="2"/>
              <a:buChar char="§"/>
              <a:defRPr/>
            </a:pPr>
            <a:r>
              <a:rPr lang="en-GB" sz="1000" b="0" dirty="0">
                <a:solidFill>
                  <a:schemeClr val="accent6"/>
                </a:solidFill>
                <a:latin typeface="+mn-lt"/>
              </a:rPr>
              <a:t>Smart buildings have a huge </a:t>
            </a:r>
            <a:r>
              <a:rPr lang="en-GB" sz="1000" dirty="0">
                <a:solidFill>
                  <a:schemeClr val="accent6"/>
                </a:solidFill>
                <a:latin typeface="+mn-lt"/>
              </a:rPr>
              <a:t>attack surface</a:t>
            </a:r>
          </a:p>
          <a:p>
            <a:pPr>
              <a:lnSpc>
                <a:spcPct val="100000"/>
              </a:lnSpc>
              <a:spcBef>
                <a:spcPts val="600"/>
              </a:spcBef>
              <a:buFont typeface="Wingdings" panose="05000000000000000000" pitchFamily="2" charset="2"/>
              <a:buChar char="§"/>
              <a:defRPr/>
            </a:pPr>
            <a:r>
              <a:rPr lang="en-GB" sz="1000" dirty="0">
                <a:solidFill>
                  <a:schemeClr val="accent6"/>
                </a:solidFill>
                <a:latin typeface="+mn-lt"/>
              </a:rPr>
              <a:t>Unique ID </a:t>
            </a:r>
            <a:r>
              <a:rPr lang="en-GB" sz="1000" b="0" dirty="0">
                <a:solidFill>
                  <a:schemeClr val="accent6"/>
                </a:solidFill>
                <a:latin typeface="+mn-lt"/>
              </a:rPr>
              <a:t>used for device authentication</a:t>
            </a:r>
            <a:r>
              <a:rPr lang="en-GB" sz="1000" dirty="0">
                <a:solidFill>
                  <a:schemeClr val="accent6"/>
                </a:solidFill>
                <a:latin typeface="+mn-lt"/>
              </a:rPr>
              <a:t> </a:t>
            </a:r>
          </a:p>
          <a:p>
            <a:pPr>
              <a:lnSpc>
                <a:spcPct val="100000"/>
              </a:lnSpc>
              <a:spcBef>
                <a:spcPts val="600"/>
              </a:spcBef>
              <a:buFont typeface="Wingdings" panose="05000000000000000000" pitchFamily="2" charset="2"/>
              <a:buChar char="§"/>
              <a:defRPr/>
            </a:pPr>
            <a:r>
              <a:rPr lang="en-GB" sz="1000" b="0" dirty="0">
                <a:solidFill>
                  <a:schemeClr val="accent6"/>
                </a:solidFill>
                <a:latin typeface="+mn-lt"/>
              </a:rPr>
              <a:t>Certificates for </a:t>
            </a:r>
            <a:r>
              <a:rPr lang="en-GB" sz="1000" dirty="0">
                <a:solidFill>
                  <a:schemeClr val="accent6"/>
                </a:solidFill>
                <a:latin typeface="+mn-lt"/>
              </a:rPr>
              <a:t>roles and permissions</a:t>
            </a:r>
            <a:endParaRPr lang="en-GB" sz="1000" b="0" dirty="0">
              <a:solidFill>
                <a:schemeClr val="accent6"/>
              </a:solidFill>
              <a:latin typeface="+mn-lt"/>
            </a:endParaRPr>
          </a:p>
          <a:p>
            <a:pPr>
              <a:lnSpc>
                <a:spcPct val="100000"/>
              </a:lnSpc>
              <a:spcBef>
                <a:spcPts val="600"/>
              </a:spcBef>
              <a:buFont typeface="Wingdings" panose="05000000000000000000" pitchFamily="2" charset="2"/>
              <a:buChar char="§"/>
              <a:defRPr/>
            </a:pPr>
            <a:r>
              <a:rPr lang="en-GB" sz="1000" b="0" dirty="0">
                <a:solidFill>
                  <a:schemeClr val="accent6"/>
                </a:solidFill>
                <a:latin typeface="+mn-lt"/>
              </a:rPr>
              <a:t>Secure provisioning during </a:t>
            </a:r>
            <a:r>
              <a:rPr lang="en-GB" sz="1000" dirty="0">
                <a:solidFill>
                  <a:schemeClr val="accent6"/>
                </a:solidFill>
                <a:latin typeface="+mn-lt"/>
              </a:rPr>
              <a:t>manufacturing</a:t>
            </a:r>
          </a:p>
        </p:txBody>
      </p:sp>
      <p:sp>
        <p:nvSpPr>
          <p:cNvPr id="84" name="Text Placeholder 2">
            <a:extLst>
              <a:ext uri="{FF2B5EF4-FFF2-40B4-BE49-F238E27FC236}">
                <a16:creationId xmlns="" xmlns:a16="http://schemas.microsoft.com/office/drawing/2014/main" id="{AC8E8C30-CA82-47B2-AFEC-D37E64ED131E}"/>
              </a:ext>
            </a:extLst>
          </p:cNvPr>
          <p:cNvSpPr txBox="1">
            <a:spLocks/>
          </p:cNvSpPr>
          <p:nvPr/>
        </p:nvSpPr>
        <p:spPr>
          <a:xfrm>
            <a:off x="6975498" y="3033391"/>
            <a:ext cx="2480308" cy="916719"/>
          </a:xfrm>
          <a:prstGeom prst="rect">
            <a:avLst/>
          </a:prstGeom>
          <a:noFill/>
        </p:spPr>
        <p:txBody>
          <a:bodyPr vert="horz" lIns="68580" tIns="34290" rIns="68580" bIns="34290" rtlCol="0" anchor="t">
            <a:noAutofit/>
          </a:bodyPr>
          <a:lstStyle>
            <a:lvl1pPr marL="211021" indent="-211021" algn="l" defTabSz="844083" rtl="0" eaLnBrk="1" latinLnBrk="0" hangingPunct="1">
              <a:lnSpc>
                <a:spcPct val="90000"/>
              </a:lnSpc>
              <a:spcBef>
                <a:spcPts val="923"/>
              </a:spcBef>
              <a:buClr>
                <a:srgbClr val="ED1A20"/>
              </a:buClr>
              <a:buFont typeface="Arial" panose="020B0604020202020204" pitchFamily="34" charset="0"/>
              <a:buChar char="•"/>
              <a:defRPr lang="en-US" sz="1200" b="1" kern="1200" dirty="0" smtClean="0">
                <a:solidFill>
                  <a:schemeClr val="bg1"/>
                </a:solidFill>
                <a:latin typeface="+mj-lt"/>
                <a:ea typeface="+mn-ea"/>
                <a:cs typeface="+mn-cs"/>
              </a:defRPr>
            </a:lvl1pPr>
            <a:lvl2pPr marL="633062" indent="-211021" algn="l" defTabSz="844083" rtl="0" eaLnBrk="1" latinLnBrk="0" hangingPunct="1">
              <a:lnSpc>
                <a:spcPct val="90000"/>
              </a:lnSpc>
              <a:spcBef>
                <a:spcPts val="462"/>
              </a:spcBef>
              <a:buClr>
                <a:srgbClr val="ED1A20"/>
              </a:buClr>
              <a:buFont typeface="Arial" panose="020B0604020202020204" pitchFamily="34" charset="0"/>
              <a:buChar char="•"/>
              <a:defRPr sz="2215" kern="1200">
                <a:solidFill>
                  <a:schemeClr val="tx1"/>
                </a:solidFill>
                <a:latin typeface="+mj-lt"/>
                <a:ea typeface="+mn-ea"/>
                <a:cs typeface="+mn-cs"/>
              </a:defRPr>
            </a:lvl2pPr>
            <a:lvl3pPr marL="1055103" indent="-211021" algn="l" defTabSz="844083" rtl="0" eaLnBrk="1" latinLnBrk="0" hangingPunct="1">
              <a:lnSpc>
                <a:spcPct val="90000"/>
              </a:lnSpc>
              <a:spcBef>
                <a:spcPts val="462"/>
              </a:spcBef>
              <a:buClr>
                <a:srgbClr val="ED1A20"/>
              </a:buClr>
              <a:buFont typeface="Arial" panose="020B0604020202020204" pitchFamily="34" charset="0"/>
              <a:buChar char="•"/>
              <a:defRPr sz="1846" kern="1200">
                <a:solidFill>
                  <a:schemeClr val="tx1"/>
                </a:solidFill>
                <a:latin typeface="+mj-lt"/>
                <a:ea typeface="+mn-ea"/>
                <a:cs typeface="+mn-cs"/>
              </a:defRPr>
            </a:lvl3pPr>
            <a:lvl4pPr marL="1477145"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4pPr>
            <a:lvl5pPr marL="1899186"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a:lstStyle>
          <a:p>
            <a:pPr>
              <a:lnSpc>
                <a:spcPct val="100000"/>
              </a:lnSpc>
              <a:spcBef>
                <a:spcPts val="600"/>
              </a:spcBef>
              <a:buFont typeface="Wingdings" panose="05000000000000000000" pitchFamily="2" charset="2"/>
              <a:buChar char="§"/>
              <a:defRPr/>
            </a:pPr>
            <a:r>
              <a:rPr lang="en-GB" sz="1000" b="0" dirty="0">
                <a:solidFill>
                  <a:schemeClr val="accent6"/>
                </a:solidFill>
                <a:latin typeface="+mn-lt"/>
              </a:rPr>
              <a:t>Desire to move from passive protection to </a:t>
            </a:r>
            <a:r>
              <a:rPr lang="en-GB" sz="1000" dirty="0">
                <a:solidFill>
                  <a:schemeClr val="accent6"/>
                </a:solidFill>
                <a:latin typeface="+mn-lt"/>
              </a:rPr>
              <a:t>interactive (connected) </a:t>
            </a:r>
            <a:r>
              <a:rPr lang="en-GB" sz="1000" b="0" dirty="0">
                <a:solidFill>
                  <a:schemeClr val="accent6"/>
                </a:solidFill>
                <a:latin typeface="+mn-lt"/>
              </a:rPr>
              <a:t>solutions</a:t>
            </a:r>
          </a:p>
          <a:p>
            <a:pPr>
              <a:lnSpc>
                <a:spcPct val="100000"/>
              </a:lnSpc>
              <a:spcBef>
                <a:spcPts val="600"/>
              </a:spcBef>
              <a:buFont typeface="Wingdings" panose="05000000000000000000" pitchFamily="2" charset="2"/>
              <a:buChar char="§"/>
              <a:defRPr/>
            </a:pPr>
            <a:r>
              <a:rPr lang="en-GB" sz="1000" dirty="0">
                <a:solidFill>
                  <a:schemeClr val="accent6"/>
                </a:solidFill>
                <a:latin typeface="+mn-lt"/>
              </a:rPr>
              <a:t>Washable</a:t>
            </a:r>
            <a:r>
              <a:rPr lang="en-GB" sz="1000" b="0" dirty="0">
                <a:solidFill>
                  <a:schemeClr val="accent6"/>
                </a:solidFill>
                <a:latin typeface="+mn-lt"/>
              </a:rPr>
              <a:t> (encapsulated) secure chips</a:t>
            </a:r>
          </a:p>
          <a:p>
            <a:pPr>
              <a:lnSpc>
                <a:spcPct val="100000"/>
              </a:lnSpc>
              <a:spcBef>
                <a:spcPts val="600"/>
              </a:spcBef>
              <a:buFont typeface="Wingdings" panose="05000000000000000000" pitchFamily="2" charset="2"/>
              <a:buChar char="§"/>
              <a:defRPr/>
            </a:pPr>
            <a:r>
              <a:rPr lang="en-GB" sz="1000" b="0" dirty="0">
                <a:solidFill>
                  <a:schemeClr val="accent6"/>
                </a:solidFill>
                <a:latin typeface="+mn-lt"/>
              </a:rPr>
              <a:t>Certificates for </a:t>
            </a:r>
            <a:r>
              <a:rPr lang="en-GB" sz="1000" dirty="0">
                <a:solidFill>
                  <a:schemeClr val="accent6"/>
                </a:solidFill>
                <a:latin typeface="+mn-lt"/>
              </a:rPr>
              <a:t>fan participation</a:t>
            </a:r>
          </a:p>
        </p:txBody>
      </p:sp>
      <p:sp>
        <p:nvSpPr>
          <p:cNvPr id="85" name="Text Placeholder 2">
            <a:extLst>
              <a:ext uri="{FF2B5EF4-FFF2-40B4-BE49-F238E27FC236}">
                <a16:creationId xmlns="" xmlns:a16="http://schemas.microsoft.com/office/drawing/2014/main" id="{9178A6BB-4E4F-47D9-AB0D-6733BB5FA65E}"/>
              </a:ext>
            </a:extLst>
          </p:cNvPr>
          <p:cNvSpPr txBox="1">
            <a:spLocks/>
          </p:cNvSpPr>
          <p:nvPr/>
        </p:nvSpPr>
        <p:spPr>
          <a:xfrm>
            <a:off x="9489676" y="2991366"/>
            <a:ext cx="2318224" cy="916719"/>
          </a:xfrm>
          <a:prstGeom prst="rect">
            <a:avLst/>
          </a:prstGeom>
          <a:noFill/>
        </p:spPr>
        <p:txBody>
          <a:bodyPr vert="horz" lIns="68580" tIns="34290" rIns="68580" bIns="34290" rtlCol="0" anchor="t">
            <a:noAutofit/>
          </a:bodyPr>
          <a:lstStyle>
            <a:lvl1pPr marL="211021" indent="-211021" algn="l" defTabSz="844083" rtl="0" eaLnBrk="1" latinLnBrk="0" hangingPunct="1">
              <a:lnSpc>
                <a:spcPct val="90000"/>
              </a:lnSpc>
              <a:spcBef>
                <a:spcPts val="923"/>
              </a:spcBef>
              <a:buClr>
                <a:srgbClr val="ED1A20"/>
              </a:buClr>
              <a:buFont typeface="Arial" panose="020B0604020202020204" pitchFamily="34" charset="0"/>
              <a:buChar char="•"/>
              <a:defRPr lang="en-US" sz="1200" b="1" kern="1200" dirty="0" smtClean="0">
                <a:solidFill>
                  <a:schemeClr val="bg1"/>
                </a:solidFill>
                <a:latin typeface="+mj-lt"/>
                <a:ea typeface="+mn-ea"/>
                <a:cs typeface="+mn-cs"/>
              </a:defRPr>
            </a:lvl1pPr>
            <a:lvl2pPr marL="633062" indent="-211021" algn="l" defTabSz="844083" rtl="0" eaLnBrk="1" latinLnBrk="0" hangingPunct="1">
              <a:lnSpc>
                <a:spcPct val="90000"/>
              </a:lnSpc>
              <a:spcBef>
                <a:spcPts val="462"/>
              </a:spcBef>
              <a:buClr>
                <a:srgbClr val="ED1A20"/>
              </a:buClr>
              <a:buFont typeface="Arial" panose="020B0604020202020204" pitchFamily="34" charset="0"/>
              <a:buChar char="•"/>
              <a:defRPr sz="2215" kern="1200">
                <a:solidFill>
                  <a:schemeClr val="tx1"/>
                </a:solidFill>
                <a:latin typeface="+mj-lt"/>
                <a:ea typeface="+mn-ea"/>
                <a:cs typeface="+mn-cs"/>
              </a:defRPr>
            </a:lvl2pPr>
            <a:lvl3pPr marL="1055103" indent="-211021" algn="l" defTabSz="844083" rtl="0" eaLnBrk="1" latinLnBrk="0" hangingPunct="1">
              <a:lnSpc>
                <a:spcPct val="90000"/>
              </a:lnSpc>
              <a:spcBef>
                <a:spcPts val="462"/>
              </a:spcBef>
              <a:buClr>
                <a:srgbClr val="ED1A20"/>
              </a:buClr>
              <a:buFont typeface="Arial" panose="020B0604020202020204" pitchFamily="34" charset="0"/>
              <a:buChar char="•"/>
              <a:defRPr sz="1846" kern="1200">
                <a:solidFill>
                  <a:schemeClr val="tx1"/>
                </a:solidFill>
                <a:latin typeface="+mj-lt"/>
                <a:ea typeface="+mn-ea"/>
                <a:cs typeface="+mn-cs"/>
              </a:defRPr>
            </a:lvl3pPr>
            <a:lvl4pPr marL="1477145"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4pPr>
            <a:lvl5pPr marL="1899186" indent="-211021" algn="l" defTabSz="844083" rtl="0" eaLnBrk="1" latinLnBrk="0" hangingPunct="1">
              <a:lnSpc>
                <a:spcPct val="90000"/>
              </a:lnSpc>
              <a:spcBef>
                <a:spcPts val="462"/>
              </a:spcBef>
              <a:buClr>
                <a:srgbClr val="ED1A20"/>
              </a:buClr>
              <a:buFont typeface="Arial" panose="020B0604020202020204" pitchFamily="34" charset="0"/>
              <a:buChar char="•"/>
              <a:defRPr sz="1662" kern="1200">
                <a:solidFill>
                  <a:schemeClr val="tx1"/>
                </a:solidFill>
                <a:latin typeface="+mj-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a:lstStyle>
          <a:p>
            <a:pPr>
              <a:lnSpc>
                <a:spcPct val="100000"/>
              </a:lnSpc>
              <a:spcBef>
                <a:spcPts val="600"/>
              </a:spcBef>
              <a:buFont typeface="Wingdings" panose="05000000000000000000" pitchFamily="2" charset="2"/>
              <a:buChar char="§"/>
              <a:defRPr/>
            </a:pPr>
            <a:r>
              <a:rPr lang="en-GB" sz="1000" b="0" dirty="0">
                <a:solidFill>
                  <a:schemeClr val="accent6"/>
                </a:solidFill>
                <a:latin typeface="+mn-lt"/>
              </a:rPr>
              <a:t>Connected medical devices create a </a:t>
            </a:r>
            <a:r>
              <a:rPr lang="en-GB" sz="1000" dirty="0">
                <a:solidFill>
                  <a:schemeClr val="accent6"/>
                </a:solidFill>
                <a:latin typeface="+mn-lt"/>
              </a:rPr>
              <a:t>safety concern </a:t>
            </a:r>
            <a:r>
              <a:rPr lang="en-GB" sz="1000" b="0" dirty="0">
                <a:solidFill>
                  <a:schemeClr val="accent6"/>
                </a:solidFill>
                <a:latin typeface="+mn-lt"/>
              </a:rPr>
              <a:t>for users</a:t>
            </a:r>
          </a:p>
          <a:p>
            <a:pPr>
              <a:lnSpc>
                <a:spcPct val="100000"/>
              </a:lnSpc>
              <a:spcBef>
                <a:spcPts val="600"/>
              </a:spcBef>
              <a:buFont typeface="Wingdings" panose="05000000000000000000" pitchFamily="2" charset="2"/>
              <a:buChar char="§"/>
              <a:defRPr/>
            </a:pPr>
            <a:r>
              <a:rPr lang="en-GB" sz="1000" b="0" dirty="0">
                <a:solidFill>
                  <a:schemeClr val="accent6"/>
                </a:solidFill>
                <a:latin typeface="+mn-lt"/>
              </a:rPr>
              <a:t>Industry standards demand </a:t>
            </a:r>
            <a:r>
              <a:rPr lang="en-GB" sz="1000" dirty="0">
                <a:solidFill>
                  <a:schemeClr val="accent6"/>
                </a:solidFill>
                <a:latin typeface="+mn-lt"/>
              </a:rPr>
              <a:t>certified hardware-based</a:t>
            </a:r>
            <a:r>
              <a:rPr lang="en-GB" sz="1000" b="0" dirty="0">
                <a:solidFill>
                  <a:schemeClr val="accent6"/>
                </a:solidFill>
                <a:latin typeface="+mn-lt"/>
              </a:rPr>
              <a:t> security</a:t>
            </a:r>
          </a:p>
          <a:p>
            <a:pPr>
              <a:lnSpc>
                <a:spcPct val="100000"/>
              </a:lnSpc>
              <a:spcBef>
                <a:spcPts val="600"/>
              </a:spcBef>
              <a:buFont typeface="Wingdings" panose="05000000000000000000" pitchFamily="2" charset="2"/>
              <a:buChar char="§"/>
              <a:defRPr/>
            </a:pPr>
            <a:r>
              <a:rPr lang="en-GB" sz="1000" dirty="0">
                <a:solidFill>
                  <a:schemeClr val="accent6"/>
                </a:solidFill>
                <a:latin typeface="+mn-lt"/>
              </a:rPr>
              <a:t>Privacy concerns </a:t>
            </a:r>
            <a:r>
              <a:rPr lang="en-GB" sz="1000" b="0" dirty="0">
                <a:solidFill>
                  <a:schemeClr val="accent6"/>
                </a:solidFill>
                <a:latin typeface="+mn-lt"/>
              </a:rPr>
              <a:t>require certificates</a:t>
            </a:r>
          </a:p>
        </p:txBody>
      </p:sp>
      <p:sp>
        <p:nvSpPr>
          <p:cNvPr id="90" name="Rectangle 89">
            <a:extLst>
              <a:ext uri="{FF2B5EF4-FFF2-40B4-BE49-F238E27FC236}">
                <a16:creationId xmlns="" xmlns:a16="http://schemas.microsoft.com/office/drawing/2014/main" id="{3E30F2D3-AD12-4F77-B704-B0355AB23032}"/>
              </a:ext>
            </a:extLst>
          </p:cNvPr>
          <p:cNvSpPr/>
          <p:nvPr/>
        </p:nvSpPr>
        <p:spPr>
          <a:xfrm>
            <a:off x="4557659" y="4589738"/>
            <a:ext cx="1880644" cy="246221"/>
          </a:xfrm>
          <a:prstGeom prst="rect">
            <a:avLst/>
          </a:prstGeom>
        </p:spPr>
        <p:txBody>
          <a:bodyPr wrap="none">
            <a:spAutoFit/>
          </a:bodyPr>
          <a:lstStyle/>
          <a:p>
            <a:pPr algn="ctr">
              <a:buSzPct val="110000"/>
            </a:pPr>
            <a:r>
              <a:rPr lang="en-US" sz="1000" b="1" dirty="0">
                <a:solidFill>
                  <a:srgbClr val="ED1A20"/>
                </a:solidFill>
              </a:rPr>
              <a:t>Tamper-resistance and low-cost</a:t>
            </a:r>
          </a:p>
        </p:txBody>
      </p:sp>
      <p:sp>
        <p:nvSpPr>
          <p:cNvPr id="95" name="Rectangle 94">
            <a:extLst>
              <a:ext uri="{FF2B5EF4-FFF2-40B4-BE49-F238E27FC236}">
                <a16:creationId xmlns="" xmlns:a16="http://schemas.microsoft.com/office/drawing/2014/main" id="{F9F7B3BC-C4F3-4CE8-B789-6B9FED9C1B15}"/>
              </a:ext>
            </a:extLst>
          </p:cNvPr>
          <p:cNvSpPr/>
          <p:nvPr/>
        </p:nvSpPr>
        <p:spPr>
          <a:xfrm>
            <a:off x="7183293" y="4917706"/>
            <a:ext cx="2080686" cy="246221"/>
          </a:xfrm>
          <a:prstGeom prst="rect">
            <a:avLst/>
          </a:prstGeom>
        </p:spPr>
        <p:txBody>
          <a:bodyPr wrap="square">
            <a:spAutoFit/>
          </a:bodyPr>
          <a:lstStyle/>
          <a:p>
            <a:pPr algn="ctr">
              <a:buSzPct val="110000"/>
            </a:pPr>
            <a:r>
              <a:rPr lang="en-US" sz="1000" b="1" dirty="0">
                <a:solidFill>
                  <a:srgbClr val="ED1A20"/>
                </a:solidFill>
              </a:rPr>
              <a:t>High-volume provisioning </a:t>
            </a:r>
          </a:p>
        </p:txBody>
      </p:sp>
      <p:sp>
        <p:nvSpPr>
          <p:cNvPr id="96" name="Rectangle 95">
            <a:extLst>
              <a:ext uri="{FF2B5EF4-FFF2-40B4-BE49-F238E27FC236}">
                <a16:creationId xmlns="" xmlns:a16="http://schemas.microsoft.com/office/drawing/2014/main" id="{F5517928-7131-4F93-81C2-6EED7DEF0E15}"/>
              </a:ext>
            </a:extLst>
          </p:cNvPr>
          <p:cNvSpPr/>
          <p:nvPr/>
        </p:nvSpPr>
        <p:spPr>
          <a:xfrm>
            <a:off x="7198830" y="5246573"/>
            <a:ext cx="2049612" cy="246221"/>
          </a:xfrm>
          <a:prstGeom prst="rect">
            <a:avLst/>
          </a:prstGeom>
        </p:spPr>
        <p:txBody>
          <a:bodyPr wrap="square">
            <a:spAutoFit/>
          </a:bodyPr>
          <a:lstStyle/>
          <a:p>
            <a:pPr algn="ctr">
              <a:buSzPct val="110000"/>
            </a:pPr>
            <a:r>
              <a:rPr lang="en-US" sz="1000" b="1" dirty="0">
                <a:solidFill>
                  <a:srgbClr val="ED1A20"/>
                </a:solidFill>
              </a:rPr>
              <a:t>Meets volume expectations </a:t>
            </a:r>
          </a:p>
        </p:txBody>
      </p:sp>
      <p:sp>
        <p:nvSpPr>
          <p:cNvPr id="98" name="Rectangle 97">
            <a:extLst>
              <a:ext uri="{FF2B5EF4-FFF2-40B4-BE49-F238E27FC236}">
                <a16:creationId xmlns="" xmlns:a16="http://schemas.microsoft.com/office/drawing/2014/main" id="{25C23D87-871F-4EC0-B614-72F3EC675089}"/>
              </a:ext>
            </a:extLst>
          </p:cNvPr>
          <p:cNvSpPr/>
          <p:nvPr/>
        </p:nvSpPr>
        <p:spPr>
          <a:xfrm>
            <a:off x="1775576" y="4917706"/>
            <a:ext cx="1790553" cy="246221"/>
          </a:xfrm>
          <a:prstGeom prst="rect">
            <a:avLst/>
          </a:prstGeom>
        </p:spPr>
        <p:txBody>
          <a:bodyPr wrap="square">
            <a:spAutoFit/>
          </a:bodyPr>
          <a:lstStyle/>
          <a:p>
            <a:pPr algn="ctr">
              <a:buSzPct val="110000"/>
            </a:pPr>
            <a:r>
              <a:rPr lang="en-US" sz="1000" b="1" dirty="0">
                <a:solidFill>
                  <a:srgbClr val="ED1A20"/>
                </a:solidFill>
              </a:rPr>
              <a:t>Based on industrial standards</a:t>
            </a:r>
          </a:p>
        </p:txBody>
      </p:sp>
      <p:sp>
        <p:nvSpPr>
          <p:cNvPr id="100" name="Rectangle 99">
            <a:extLst>
              <a:ext uri="{FF2B5EF4-FFF2-40B4-BE49-F238E27FC236}">
                <a16:creationId xmlns="" xmlns:a16="http://schemas.microsoft.com/office/drawing/2014/main" id="{69C716E7-8BCF-4510-8FF7-A736B269346B}"/>
              </a:ext>
            </a:extLst>
          </p:cNvPr>
          <p:cNvSpPr/>
          <p:nvPr/>
        </p:nvSpPr>
        <p:spPr>
          <a:xfrm>
            <a:off x="1728740" y="5246573"/>
            <a:ext cx="1884225" cy="246221"/>
          </a:xfrm>
          <a:prstGeom prst="rect">
            <a:avLst/>
          </a:prstGeom>
        </p:spPr>
        <p:txBody>
          <a:bodyPr wrap="square">
            <a:spAutoFit/>
          </a:bodyPr>
          <a:lstStyle/>
          <a:p>
            <a:pPr algn="ctr">
              <a:buSzPct val="110000"/>
            </a:pPr>
            <a:r>
              <a:rPr lang="en-US" sz="1000" b="1" dirty="0">
                <a:solidFill>
                  <a:srgbClr val="ED1A20"/>
                </a:solidFill>
              </a:rPr>
              <a:t>Personalization during chip mfg.</a:t>
            </a:r>
          </a:p>
        </p:txBody>
      </p:sp>
      <p:sp>
        <p:nvSpPr>
          <p:cNvPr id="103" name="Rectangle 102">
            <a:extLst>
              <a:ext uri="{FF2B5EF4-FFF2-40B4-BE49-F238E27FC236}">
                <a16:creationId xmlns="" xmlns:a16="http://schemas.microsoft.com/office/drawing/2014/main" id="{5F547DEA-5E0F-49F7-85BA-9FA31A95C1A4}"/>
              </a:ext>
            </a:extLst>
          </p:cNvPr>
          <p:cNvSpPr/>
          <p:nvPr/>
        </p:nvSpPr>
        <p:spPr>
          <a:xfrm>
            <a:off x="1921288" y="4589738"/>
            <a:ext cx="1499129" cy="246221"/>
          </a:xfrm>
          <a:prstGeom prst="rect">
            <a:avLst/>
          </a:prstGeom>
        </p:spPr>
        <p:txBody>
          <a:bodyPr wrap="none">
            <a:spAutoFit/>
          </a:bodyPr>
          <a:lstStyle/>
          <a:p>
            <a:pPr algn="ctr">
              <a:buSzPct val="110000"/>
            </a:pPr>
            <a:r>
              <a:rPr lang="en-US" sz="1000" b="1" dirty="0">
                <a:solidFill>
                  <a:srgbClr val="ED1A20"/>
                </a:solidFill>
              </a:rPr>
              <a:t>Device-unique private ID</a:t>
            </a:r>
          </a:p>
        </p:txBody>
      </p:sp>
      <p:sp>
        <p:nvSpPr>
          <p:cNvPr id="104" name="Rectangle 103">
            <a:extLst>
              <a:ext uri="{FF2B5EF4-FFF2-40B4-BE49-F238E27FC236}">
                <a16:creationId xmlns="" xmlns:a16="http://schemas.microsoft.com/office/drawing/2014/main" id="{ABB10510-6A97-486D-9BDF-BFF5680625C8}"/>
              </a:ext>
            </a:extLst>
          </p:cNvPr>
          <p:cNvSpPr/>
          <p:nvPr/>
        </p:nvSpPr>
        <p:spPr>
          <a:xfrm>
            <a:off x="9792134" y="4917706"/>
            <a:ext cx="1790553" cy="246221"/>
          </a:xfrm>
          <a:prstGeom prst="rect">
            <a:avLst/>
          </a:prstGeom>
        </p:spPr>
        <p:txBody>
          <a:bodyPr wrap="square">
            <a:spAutoFit/>
          </a:bodyPr>
          <a:lstStyle/>
          <a:p>
            <a:pPr algn="ctr">
              <a:buSzPct val="110000"/>
            </a:pPr>
            <a:r>
              <a:rPr lang="en-US" sz="1000" b="1" dirty="0">
                <a:solidFill>
                  <a:srgbClr val="ED1A20"/>
                </a:solidFill>
              </a:rPr>
              <a:t>Global accreditations</a:t>
            </a:r>
          </a:p>
        </p:txBody>
      </p:sp>
      <p:sp>
        <p:nvSpPr>
          <p:cNvPr id="106" name="Rectangle 105">
            <a:extLst>
              <a:ext uri="{FF2B5EF4-FFF2-40B4-BE49-F238E27FC236}">
                <a16:creationId xmlns="" xmlns:a16="http://schemas.microsoft.com/office/drawing/2014/main" id="{FEBEAD14-789D-4F42-928E-129F2D75EA11}"/>
              </a:ext>
            </a:extLst>
          </p:cNvPr>
          <p:cNvSpPr/>
          <p:nvPr/>
        </p:nvSpPr>
        <p:spPr>
          <a:xfrm>
            <a:off x="9771534" y="5246573"/>
            <a:ext cx="1831752" cy="246221"/>
          </a:xfrm>
          <a:prstGeom prst="rect">
            <a:avLst/>
          </a:prstGeom>
        </p:spPr>
        <p:txBody>
          <a:bodyPr wrap="square">
            <a:spAutoFit/>
          </a:bodyPr>
          <a:lstStyle/>
          <a:p>
            <a:pPr algn="ctr">
              <a:buSzPct val="110000"/>
            </a:pPr>
            <a:r>
              <a:rPr lang="en-US" sz="1000" b="1" dirty="0">
                <a:solidFill>
                  <a:srgbClr val="ED1A20"/>
                </a:solidFill>
              </a:rPr>
              <a:t>Secure supply channel</a:t>
            </a:r>
          </a:p>
        </p:txBody>
      </p:sp>
      <p:sp>
        <p:nvSpPr>
          <p:cNvPr id="109" name="Rectangle 108">
            <a:extLst>
              <a:ext uri="{FF2B5EF4-FFF2-40B4-BE49-F238E27FC236}">
                <a16:creationId xmlns="" xmlns:a16="http://schemas.microsoft.com/office/drawing/2014/main" id="{AD6B61CD-D21A-4448-B158-0A8DF2AEBEF9}"/>
              </a:ext>
            </a:extLst>
          </p:cNvPr>
          <p:cNvSpPr/>
          <p:nvPr/>
        </p:nvSpPr>
        <p:spPr>
          <a:xfrm>
            <a:off x="9980325" y="4589738"/>
            <a:ext cx="1414170" cy="246221"/>
          </a:xfrm>
          <a:prstGeom prst="rect">
            <a:avLst/>
          </a:prstGeom>
        </p:spPr>
        <p:txBody>
          <a:bodyPr wrap="none">
            <a:spAutoFit/>
          </a:bodyPr>
          <a:lstStyle/>
          <a:p>
            <a:pPr algn="ctr">
              <a:buSzPct val="110000"/>
            </a:pPr>
            <a:r>
              <a:rPr lang="en-US" sz="1000" b="1" dirty="0">
                <a:solidFill>
                  <a:srgbClr val="ED1A20"/>
                </a:solidFill>
              </a:rPr>
              <a:t>Industrial certifications</a:t>
            </a:r>
          </a:p>
        </p:txBody>
      </p:sp>
      <p:sp>
        <p:nvSpPr>
          <p:cNvPr id="110" name="Rectangle 109">
            <a:extLst>
              <a:ext uri="{FF2B5EF4-FFF2-40B4-BE49-F238E27FC236}">
                <a16:creationId xmlns="" xmlns:a16="http://schemas.microsoft.com/office/drawing/2014/main" id="{A004CFE8-5311-4156-9F50-D06C3B46D2C0}"/>
              </a:ext>
            </a:extLst>
          </p:cNvPr>
          <p:cNvSpPr/>
          <p:nvPr/>
        </p:nvSpPr>
        <p:spPr>
          <a:xfrm>
            <a:off x="331679" y="4589738"/>
            <a:ext cx="857927" cy="246221"/>
          </a:xfrm>
          <a:prstGeom prst="rect">
            <a:avLst/>
          </a:prstGeom>
        </p:spPr>
        <p:txBody>
          <a:bodyPr wrap="none">
            <a:spAutoFit/>
          </a:bodyPr>
          <a:lstStyle/>
          <a:p>
            <a:pPr algn="r">
              <a:buSzPct val="110000"/>
            </a:pPr>
            <a:r>
              <a:rPr lang="en-US" sz="1000" b="1" dirty="0">
                <a:solidFill>
                  <a:srgbClr val="ED1A20"/>
                </a:solidFill>
              </a:rPr>
              <a:t>Secure Chips</a:t>
            </a:r>
          </a:p>
        </p:txBody>
      </p:sp>
      <p:sp>
        <p:nvSpPr>
          <p:cNvPr id="111" name="Rectangle 110">
            <a:extLst>
              <a:ext uri="{FF2B5EF4-FFF2-40B4-BE49-F238E27FC236}">
                <a16:creationId xmlns="" xmlns:a16="http://schemas.microsoft.com/office/drawing/2014/main" id="{A3C4A350-1F81-4CD9-8B36-1407528BB295}"/>
              </a:ext>
            </a:extLst>
          </p:cNvPr>
          <p:cNvSpPr/>
          <p:nvPr/>
        </p:nvSpPr>
        <p:spPr>
          <a:xfrm>
            <a:off x="295569" y="4917706"/>
            <a:ext cx="930147" cy="246221"/>
          </a:xfrm>
          <a:prstGeom prst="rect">
            <a:avLst/>
          </a:prstGeom>
        </p:spPr>
        <p:txBody>
          <a:bodyPr wrap="square">
            <a:spAutoFit/>
          </a:bodyPr>
          <a:lstStyle/>
          <a:p>
            <a:pPr algn="r">
              <a:buSzPct val="110000"/>
            </a:pPr>
            <a:r>
              <a:rPr lang="en-US" sz="1000" b="1" dirty="0">
                <a:solidFill>
                  <a:srgbClr val="ED1A20"/>
                </a:solidFill>
              </a:rPr>
              <a:t>Trust Services</a:t>
            </a:r>
          </a:p>
        </p:txBody>
      </p:sp>
      <p:sp>
        <p:nvSpPr>
          <p:cNvPr id="112" name="Rectangle 111">
            <a:extLst>
              <a:ext uri="{FF2B5EF4-FFF2-40B4-BE49-F238E27FC236}">
                <a16:creationId xmlns="" xmlns:a16="http://schemas.microsoft.com/office/drawing/2014/main" id="{02BD7E27-0C58-43C4-97A2-7F6E5DE053E0}"/>
              </a:ext>
            </a:extLst>
          </p:cNvPr>
          <p:cNvSpPr/>
          <p:nvPr/>
        </p:nvSpPr>
        <p:spPr>
          <a:xfrm>
            <a:off x="295568" y="5246573"/>
            <a:ext cx="930148" cy="246221"/>
          </a:xfrm>
          <a:prstGeom prst="rect">
            <a:avLst/>
          </a:prstGeom>
        </p:spPr>
        <p:txBody>
          <a:bodyPr wrap="square">
            <a:spAutoFit/>
          </a:bodyPr>
          <a:lstStyle/>
          <a:p>
            <a:pPr algn="r">
              <a:buSzPct val="110000"/>
            </a:pPr>
            <a:r>
              <a:rPr lang="en-US" sz="1000" b="1" dirty="0">
                <a:solidFill>
                  <a:srgbClr val="ED1A20"/>
                </a:solidFill>
              </a:rPr>
              <a:t>IoT Platform</a:t>
            </a:r>
          </a:p>
        </p:txBody>
      </p:sp>
      <p:cxnSp>
        <p:nvCxnSpPr>
          <p:cNvPr id="12" name="Straight Connector 11">
            <a:extLst>
              <a:ext uri="{FF2B5EF4-FFF2-40B4-BE49-F238E27FC236}">
                <a16:creationId xmlns="" xmlns:a16="http://schemas.microsoft.com/office/drawing/2014/main" id="{0B4FE1E7-9224-4EDB-A4B9-B679986D21BC}"/>
              </a:ext>
            </a:extLst>
          </p:cNvPr>
          <p:cNvCxnSpPr/>
          <p:nvPr/>
        </p:nvCxnSpPr>
        <p:spPr>
          <a:xfrm>
            <a:off x="207239" y="4857232"/>
            <a:ext cx="11756267" cy="0"/>
          </a:xfrm>
          <a:prstGeom prst="line">
            <a:avLst/>
          </a:prstGeom>
          <a:ln w="9525">
            <a:solidFill>
              <a:schemeClr val="bg1"/>
            </a:solidFill>
            <a:prstDash val="lgDash"/>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 xmlns:a16="http://schemas.microsoft.com/office/drawing/2014/main" id="{504D466C-77B9-470D-895C-28C080709A1D}"/>
              </a:ext>
            </a:extLst>
          </p:cNvPr>
          <p:cNvCxnSpPr/>
          <p:nvPr/>
        </p:nvCxnSpPr>
        <p:spPr>
          <a:xfrm>
            <a:off x="207239" y="4509593"/>
            <a:ext cx="11756267" cy="0"/>
          </a:xfrm>
          <a:prstGeom prst="line">
            <a:avLst/>
          </a:prstGeom>
          <a:ln w="9525">
            <a:solidFill>
              <a:schemeClr val="bg1"/>
            </a:solidFill>
            <a:prstDash val="lgDash"/>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219C2BD3-9923-4DDB-B30B-C5DF2F9B145E}"/>
              </a:ext>
            </a:extLst>
          </p:cNvPr>
          <p:cNvCxnSpPr/>
          <p:nvPr/>
        </p:nvCxnSpPr>
        <p:spPr>
          <a:xfrm>
            <a:off x="207239" y="5204871"/>
            <a:ext cx="11756267" cy="0"/>
          </a:xfrm>
          <a:prstGeom prst="line">
            <a:avLst/>
          </a:prstGeom>
          <a:ln w="9525">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017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8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8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9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9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88"/>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5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8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104"/>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06"/>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68" grpId="0"/>
      <p:bldP spid="66" grpId="0"/>
      <p:bldP spid="74" grpId="0"/>
      <p:bldP spid="87" grpId="0" animBg="1"/>
      <p:bldP spid="88" grpId="0" animBg="1"/>
      <p:bldP spid="89" grpId="0" animBg="1"/>
      <p:bldP spid="16" grpId="0" animBg="1"/>
      <p:bldP spid="22" grpId="0" animBg="1"/>
      <p:bldP spid="25" grpId="0" animBg="1"/>
      <p:bldP spid="34" grpId="0" animBg="1"/>
      <p:bldP spid="35" grpId="0" animBg="1"/>
      <p:bldP spid="37" grpId="0" animBg="1"/>
      <p:bldP spid="38" grpId="0" animBg="1"/>
      <p:bldP spid="40" grpId="0" animBg="1"/>
      <p:bldP spid="41" grpId="0" animBg="1"/>
      <p:bldP spid="2" grpId="0"/>
      <p:bldP spid="51" grpId="0"/>
      <p:bldP spid="52" grpId="0"/>
      <p:bldP spid="61" grpId="0"/>
      <p:bldP spid="84" grpId="0"/>
      <p:bldP spid="85" grpId="0"/>
      <p:bldP spid="90" grpId="0"/>
      <p:bldP spid="95" grpId="0"/>
      <p:bldP spid="96" grpId="0"/>
      <p:bldP spid="104" grpId="0"/>
      <p:bldP spid="106" grpId="0"/>
      <p:bldP spid="10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Rectangle: Single Corner Snipped 101">
            <a:extLst>
              <a:ext uri="{FF2B5EF4-FFF2-40B4-BE49-F238E27FC236}">
                <a16:creationId xmlns="" xmlns:a16="http://schemas.microsoft.com/office/drawing/2014/main" id="{0F990EE9-AB31-47F3-AD94-C4063CA46E26}"/>
              </a:ext>
            </a:extLst>
          </p:cNvPr>
          <p:cNvSpPr/>
          <p:nvPr/>
        </p:nvSpPr>
        <p:spPr>
          <a:xfrm flipV="1">
            <a:off x="9027998" y="879474"/>
            <a:ext cx="2292824" cy="434974"/>
          </a:xfrm>
          <a:prstGeom prst="snip1Rect">
            <a:avLst>
              <a:gd name="adj" fmla="val 11744"/>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Single Corner Snipped 92">
            <a:extLst>
              <a:ext uri="{FF2B5EF4-FFF2-40B4-BE49-F238E27FC236}">
                <a16:creationId xmlns="" xmlns:a16="http://schemas.microsoft.com/office/drawing/2014/main" id="{943ABAE2-AA2E-4AB1-8384-D3BA26712699}"/>
              </a:ext>
            </a:extLst>
          </p:cNvPr>
          <p:cNvSpPr/>
          <p:nvPr/>
        </p:nvSpPr>
        <p:spPr>
          <a:xfrm flipV="1">
            <a:off x="6016023" y="1363997"/>
            <a:ext cx="5363217" cy="911506"/>
          </a:xfrm>
          <a:prstGeom prst="snip1Rect">
            <a:avLst>
              <a:gd name="adj" fmla="val 11744"/>
            </a:avLst>
          </a:prstGeom>
          <a:noFill/>
          <a:ln w="12700">
            <a:solidFill>
              <a:srgbClr val="ED1A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Single Corner Snipped 93">
            <a:extLst>
              <a:ext uri="{FF2B5EF4-FFF2-40B4-BE49-F238E27FC236}">
                <a16:creationId xmlns="" xmlns:a16="http://schemas.microsoft.com/office/drawing/2014/main" id="{B389306B-72C6-4A64-AF9B-C376D4EB3013}"/>
              </a:ext>
            </a:extLst>
          </p:cNvPr>
          <p:cNvSpPr/>
          <p:nvPr/>
        </p:nvSpPr>
        <p:spPr>
          <a:xfrm flipV="1">
            <a:off x="6016024" y="2534702"/>
            <a:ext cx="5363216" cy="911506"/>
          </a:xfrm>
          <a:prstGeom prst="snip1Rect">
            <a:avLst>
              <a:gd name="adj" fmla="val 11744"/>
            </a:avLst>
          </a:prstGeom>
          <a:noFill/>
          <a:ln w="12700">
            <a:solidFill>
              <a:srgbClr val="ED1A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Single Corner Snipped 94">
            <a:extLst>
              <a:ext uri="{FF2B5EF4-FFF2-40B4-BE49-F238E27FC236}">
                <a16:creationId xmlns="" xmlns:a16="http://schemas.microsoft.com/office/drawing/2014/main" id="{2B22303B-315F-409A-BDAF-43AA26D4ABAB}"/>
              </a:ext>
            </a:extLst>
          </p:cNvPr>
          <p:cNvSpPr/>
          <p:nvPr/>
        </p:nvSpPr>
        <p:spPr>
          <a:xfrm flipV="1">
            <a:off x="6016024" y="4223078"/>
            <a:ext cx="5363216" cy="911506"/>
          </a:xfrm>
          <a:prstGeom prst="snip1Rect">
            <a:avLst>
              <a:gd name="adj" fmla="val 11744"/>
            </a:avLst>
          </a:prstGeom>
          <a:noFill/>
          <a:ln w="12700">
            <a:solidFill>
              <a:srgbClr val="ED1A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Single Corner Snipped 95">
            <a:extLst>
              <a:ext uri="{FF2B5EF4-FFF2-40B4-BE49-F238E27FC236}">
                <a16:creationId xmlns="" xmlns:a16="http://schemas.microsoft.com/office/drawing/2014/main" id="{BF6AB08B-766A-4523-BBFA-965E85A65C0B}"/>
              </a:ext>
            </a:extLst>
          </p:cNvPr>
          <p:cNvSpPr/>
          <p:nvPr/>
        </p:nvSpPr>
        <p:spPr>
          <a:xfrm flipV="1">
            <a:off x="6016023" y="5356536"/>
            <a:ext cx="5363216" cy="911506"/>
          </a:xfrm>
          <a:prstGeom prst="snip1Rect">
            <a:avLst>
              <a:gd name="adj" fmla="val 11744"/>
            </a:avLst>
          </a:prstGeom>
          <a:noFill/>
          <a:ln w="12700">
            <a:solidFill>
              <a:srgbClr val="ED1A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 xmlns:a16="http://schemas.microsoft.com/office/drawing/2014/main" id="{4B038DE8-BDBE-4703-8C87-6519BEBCD7BC}"/>
              </a:ext>
            </a:extLst>
          </p:cNvPr>
          <p:cNvSpPr>
            <a:spLocks noGrp="1"/>
          </p:cNvSpPr>
          <p:nvPr>
            <p:ph type="title"/>
          </p:nvPr>
        </p:nvSpPr>
        <p:spPr/>
        <p:txBody>
          <a:bodyPr>
            <a:normAutofit/>
          </a:bodyPr>
          <a:lstStyle/>
          <a:p>
            <a:r>
              <a:rPr lang="en-US" sz="1800" dirty="0"/>
              <a:t>WISEKEY SEMICONDUCTORS</a:t>
            </a:r>
          </a:p>
        </p:txBody>
      </p:sp>
      <p:sp>
        <p:nvSpPr>
          <p:cNvPr id="3" name="Slide Number Placeholder 2">
            <a:extLst>
              <a:ext uri="{FF2B5EF4-FFF2-40B4-BE49-F238E27FC236}">
                <a16:creationId xmlns="" xmlns:a16="http://schemas.microsoft.com/office/drawing/2014/main" id="{4089E5D2-4D77-4A2A-9FED-0629CB9ED4C6}"/>
              </a:ext>
            </a:extLst>
          </p:cNvPr>
          <p:cNvSpPr>
            <a:spLocks noGrp="1"/>
          </p:cNvSpPr>
          <p:nvPr>
            <p:ph type="sldNum" sz="quarter" idx="4"/>
          </p:nvPr>
        </p:nvSpPr>
        <p:spPr/>
        <p:txBody>
          <a:bodyPr/>
          <a:lstStyle/>
          <a:p>
            <a:fld id="{76B01178-3A51-4FBE-A41C-D89FC6BEBC7B}" type="slidenum">
              <a:rPr lang="en-US" smtClean="0">
                <a:solidFill>
                  <a:srgbClr val="000000">
                    <a:tint val="75000"/>
                  </a:srgbClr>
                </a:solidFill>
              </a:rPr>
              <a:pPr/>
              <a:t>13</a:t>
            </a:fld>
            <a:endParaRPr lang="en-US" dirty="0">
              <a:solidFill>
                <a:srgbClr val="000000">
                  <a:tint val="75000"/>
                </a:srgbClr>
              </a:solidFill>
            </a:endParaRPr>
          </a:p>
        </p:txBody>
      </p:sp>
      <p:sp>
        <p:nvSpPr>
          <p:cNvPr id="5" name="Freeform 55">
            <a:extLst>
              <a:ext uri="{FF2B5EF4-FFF2-40B4-BE49-F238E27FC236}">
                <a16:creationId xmlns="" xmlns:a16="http://schemas.microsoft.com/office/drawing/2014/main" id="{17BC3857-8967-4E47-9C78-D6A0BFBD2F25}"/>
              </a:ext>
            </a:extLst>
          </p:cNvPr>
          <p:cNvSpPr>
            <a:spLocks/>
          </p:cNvSpPr>
          <p:nvPr/>
        </p:nvSpPr>
        <p:spPr bwMode="auto">
          <a:xfrm>
            <a:off x="2489245" y="2722149"/>
            <a:ext cx="1333532" cy="1282284"/>
          </a:xfrm>
          <a:custGeom>
            <a:avLst/>
            <a:gdLst>
              <a:gd name="T0" fmla="*/ 0 w 517"/>
              <a:gd name="T1" fmla="*/ 126 h 497"/>
              <a:gd name="T2" fmla="*/ 409 w 517"/>
              <a:gd name="T3" fmla="*/ 0 h 497"/>
              <a:gd name="T4" fmla="*/ 517 w 517"/>
              <a:gd name="T5" fmla="*/ 307 h 497"/>
              <a:gd name="T6" fmla="*/ 157 w 517"/>
              <a:gd name="T7" fmla="*/ 497 h 497"/>
              <a:gd name="T8" fmla="*/ 0 w 517"/>
              <a:gd name="T9" fmla="*/ 126 h 497"/>
            </a:gdLst>
            <a:ahLst/>
            <a:cxnLst>
              <a:cxn ang="0">
                <a:pos x="T0" y="T1"/>
              </a:cxn>
              <a:cxn ang="0">
                <a:pos x="T2" y="T3"/>
              </a:cxn>
              <a:cxn ang="0">
                <a:pos x="T4" y="T5"/>
              </a:cxn>
              <a:cxn ang="0">
                <a:pos x="T6" y="T7"/>
              </a:cxn>
              <a:cxn ang="0">
                <a:pos x="T8" y="T9"/>
              </a:cxn>
            </a:cxnLst>
            <a:rect l="0" t="0" r="r" b="b"/>
            <a:pathLst>
              <a:path w="517" h="497">
                <a:moveTo>
                  <a:pt x="0" y="126"/>
                </a:moveTo>
                <a:cubicBezTo>
                  <a:pt x="0" y="126"/>
                  <a:pt x="276" y="278"/>
                  <a:pt x="409" y="0"/>
                </a:cubicBezTo>
                <a:cubicBezTo>
                  <a:pt x="517" y="307"/>
                  <a:pt x="517" y="307"/>
                  <a:pt x="517" y="307"/>
                </a:cubicBezTo>
                <a:cubicBezTo>
                  <a:pt x="517" y="307"/>
                  <a:pt x="283" y="210"/>
                  <a:pt x="157" y="497"/>
                </a:cubicBezTo>
                <a:lnTo>
                  <a:pt x="0" y="126"/>
                </a:lnTo>
                <a:close/>
              </a:path>
            </a:pathLst>
          </a:cu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6" name="Oval 5">
            <a:extLst>
              <a:ext uri="{FF2B5EF4-FFF2-40B4-BE49-F238E27FC236}">
                <a16:creationId xmlns="" xmlns:a16="http://schemas.microsoft.com/office/drawing/2014/main" id="{9042D0AC-6727-468B-862B-25539DE13ADC}"/>
              </a:ext>
            </a:extLst>
          </p:cNvPr>
          <p:cNvSpPr>
            <a:spLocks noChangeArrowheads="1"/>
          </p:cNvSpPr>
          <p:nvPr/>
        </p:nvSpPr>
        <p:spPr bwMode="auto">
          <a:xfrm>
            <a:off x="3479308" y="2408120"/>
            <a:ext cx="1163433" cy="1163433"/>
          </a:xfrm>
          <a:prstGeom prst="ellipse">
            <a:avLst/>
          </a:pr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7" name="Oval 7">
            <a:extLst>
              <a:ext uri="{FF2B5EF4-FFF2-40B4-BE49-F238E27FC236}">
                <a16:creationId xmlns="" xmlns:a16="http://schemas.microsoft.com/office/drawing/2014/main" id="{DB73DE0B-F701-4B39-8611-A8D97131A620}"/>
              </a:ext>
            </a:extLst>
          </p:cNvPr>
          <p:cNvSpPr>
            <a:spLocks noChangeArrowheads="1"/>
          </p:cNvSpPr>
          <p:nvPr/>
        </p:nvSpPr>
        <p:spPr bwMode="auto">
          <a:xfrm flipH="1">
            <a:off x="3479308" y="2408120"/>
            <a:ext cx="1163433" cy="1163433"/>
          </a:xfrm>
          <a:prstGeom prst="pie">
            <a:avLst>
              <a:gd name="adj1" fmla="val 4791205"/>
              <a:gd name="adj2" fmla="val 16200000"/>
            </a:avLst>
          </a:pr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8" name="Oval 7">
            <a:extLst>
              <a:ext uri="{FF2B5EF4-FFF2-40B4-BE49-F238E27FC236}">
                <a16:creationId xmlns="" xmlns:a16="http://schemas.microsoft.com/office/drawing/2014/main" id="{FDA07861-08FC-4AEF-986F-0F31B64630F0}"/>
              </a:ext>
            </a:extLst>
          </p:cNvPr>
          <p:cNvSpPr>
            <a:spLocks noChangeArrowheads="1"/>
          </p:cNvSpPr>
          <p:nvPr/>
        </p:nvSpPr>
        <p:spPr bwMode="auto">
          <a:xfrm>
            <a:off x="3629780" y="2559683"/>
            <a:ext cx="861398" cy="859217"/>
          </a:xfrm>
          <a:prstGeom prst="ellipse">
            <a:avLst/>
          </a:prstGeom>
          <a:solidFill>
            <a:schemeClr val="bg1"/>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9" name="Oval 8">
            <a:extLst>
              <a:ext uri="{FF2B5EF4-FFF2-40B4-BE49-F238E27FC236}">
                <a16:creationId xmlns="" xmlns:a16="http://schemas.microsoft.com/office/drawing/2014/main" id="{98BFA40A-6886-4683-94B0-E502AEF75665}"/>
              </a:ext>
            </a:extLst>
          </p:cNvPr>
          <p:cNvSpPr>
            <a:spLocks noChangeArrowheads="1"/>
          </p:cNvSpPr>
          <p:nvPr/>
        </p:nvSpPr>
        <p:spPr bwMode="auto">
          <a:xfrm>
            <a:off x="3726824" y="2655636"/>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0" name="Freeform 60">
            <a:extLst>
              <a:ext uri="{FF2B5EF4-FFF2-40B4-BE49-F238E27FC236}">
                <a16:creationId xmlns="" xmlns:a16="http://schemas.microsoft.com/office/drawing/2014/main" id="{17640B77-073C-43F1-9D5C-326492BB149C}"/>
              </a:ext>
            </a:extLst>
          </p:cNvPr>
          <p:cNvSpPr>
            <a:spLocks/>
          </p:cNvSpPr>
          <p:nvPr/>
        </p:nvSpPr>
        <p:spPr bwMode="auto">
          <a:xfrm>
            <a:off x="2465257" y="3645698"/>
            <a:ext cx="1352068" cy="1292097"/>
          </a:xfrm>
          <a:custGeom>
            <a:avLst/>
            <a:gdLst>
              <a:gd name="T0" fmla="*/ 0 w 524"/>
              <a:gd name="T1" fmla="*/ 375 h 501"/>
              <a:gd name="T2" fmla="*/ 412 w 524"/>
              <a:gd name="T3" fmla="*/ 501 h 501"/>
              <a:gd name="T4" fmla="*/ 524 w 524"/>
              <a:gd name="T5" fmla="*/ 194 h 501"/>
              <a:gd name="T6" fmla="*/ 169 w 524"/>
              <a:gd name="T7" fmla="*/ 0 h 501"/>
              <a:gd name="T8" fmla="*/ 0 w 524"/>
              <a:gd name="T9" fmla="*/ 375 h 501"/>
            </a:gdLst>
            <a:ahLst/>
            <a:cxnLst>
              <a:cxn ang="0">
                <a:pos x="T0" y="T1"/>
              </a:cxn>
              <a:cxn ang="0">
                <a:pos x="T2" y="T3"/>
              </a:cxn>
              <a:cxn ang="0">
                <a:pos x="T4" y="T5"/>
              </a:cxn>
              <a:cxn ang="0">
                <a:pos x="T6" y="T7"/>
              </a:cxn>
              <a:cxn ang="0">
                <a:pos x="T8" y="T9"/>
              </a:cxn>
            </a:cxnLst>
            <a:rect l="0" t="0" r="r" b="b"/>
            <a:pathLst>
              <a:path w="524" h="501">
                <a:moveTo>
                  <a:pt x="0" y="375"/>
                </a:moveTo>
                <a:cubicBezTo>
                  <a:pt x="0" y="375"/>
                  <a:pt x="279" y="223"/>
                  <a:pt x="412" y="501"/>
                </a:cubicBezTo>
                <a:cubicBezTo>
                  <a:pt x="524" y="194"/>
                  <a:pt x="524" y="194"/>
                  <a:pt x="524" y="194"/>
                </a:cubicBezTo>
                <a:cubicBezTo>
                  <a:pt x="524" y="194"/>
                  <a:pt x="285" y="302"/>
                  <a:pt x="169" y="0"/>
                </a:cubicBezTo>
                <a:lnTo>
                  <a:pt x="0" y="375"/>
                </a:lnTo>
                <a:close/>
              </a:path>
            </a:pathLst>
          </a:cu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1" name="Oval 10">
            <a:extLst>
              <a:ext uri="{FF2B5EF4-FFF2-40B4-BE49-F238E27FC236}">
                <a16:creationId xmlns="" xmlns:a16="http://schemas.microsoft.com/office/drawing/2014/main" id="{C7F05F0C-B3A1-4A0F-8881-C2003411B492}"/>
              </a:ext>
            </a:extLst>
          </p:cNvPr>
          <p:cNvSpPr>
            <a:spLocks noChangeArrowheads="1"/>
          </p:cNvSpPr>
          <p:nvPr/>
        </p:nvSpPr>
        <p:spPr bwMode="auto">
          <a:xfrm>
            <a:off x="3469495" y="4097115"/>
            <a:ext cx="1163433" cy="1163433"/>
          </a:xfrm>
          <a:prstGeom prst="ellipse">
            <a:avLst/>
          </a:pr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3" name="Oval 12">
            <a:extLst>
              <a:ext uri="{FF2B5EF4-FFF2-40B4-BE49-F238E27FC236}">
                <a16:creationId xmlns="" xmlns:a16="http://schemas.microsoft.com/office/drawing/2014/main" id="{318B3FDD-F2D6-4750-983D-2B1D84E2390E}"/>
              </a:ext>
            </a:extLst>
          </p:cNvPr>
          <p:cNvSpPr>
            <a:spLocks noChangeArrowheads="1"/>
          </p:cNvSpPr>
          <p:nvPr/>
        </p:nvSpPr>
        <p:spPr bwMode="auto">
          <a:xfrm>
            <a:off x="3618876" y="4249768"/>
            <a:ext cx="861398" cy="861398"/>
          </a:xfrm>
          <a:prstGeom prst="ellipse">
            <a:avLst/>
          </a:prstGeom>
          <a:solidFill>
            <a:schemeClr val="bg1"/>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4" name="Oval 13">
            <a:extLst>
              <a:ext uri="{FF2B5EF4-FFF2-40B4-BE49-F238E27FC236}">
                <a16:creationId xmlns="" xmlns:a16="http://schemas.microsoft.com/office/drawing/2014/main" id="{DFD57A92-81E8-4EB6-B6A0-4ECF1E205C46}"/>
              </a:ext>
            </a:extLst>
          </p:cNvPr>
          <p:cNvSpPr>
            <a:spLocks noChangeArrowheads="1"/>
          </p:cNvSpPr>
          <p:nvPr/>
        </p:nvSpPr>
        <p:spPr bwMode="auto">
          <a:xfrm>
            <a:off x="3717010" y="4347902"/>
            <a:ext cx="665130" cy="665130"/>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5" name="Freeform 65">
            <a:extLst>
              <a:ext uri="{FF2B5EF4-FFF2-40B4-BE49-F238E27FC236}">
                <a16:creationId xmlns="" xmlns:a16="http://schemas.microsoft.com/office/drawing/2014/main" id="{EAF59826-FD72-40D1-8AED-6C764DADD80D}"/>
              </a:ext>
            </a:extLst>
          </p:cNvPr>
          <p:cNvSpPr>
            <a:spLocks/>
          </p:cNvSpPr>
          <p:nvPr/>
        </p:nvSpPr>
        <p:spPr bwMode="auto">
          <a:xfrm rot="19012925">
            <a:off x="1845602" y="2055513"/>
            <a:ext cx="1333532" cy="1282284"/>
          </a:xfrm>
          <a:custGeom>
            <a:avLst/>
            <a:gdLst>
              <a:gd name="T0" fmla="*/ 0 w 517"/>
              <a:gd name="T1" fmla="*/ 126 h 497"/>
              <a:gd name="T2" fmla="*/ 409 w 517"/>
              <a:gd name="T3" fmla="*/ 0 h 497"/>
              <a:gd name="T4" fmla="*/ 517 w 517"/>
              <a:gd name="T5" fmla="*/ 307 h 497"/>
              <a:gd name="T6" fmla="*/ 157 w 517"/>
              <a:gd name="T7" fmla="*/ 497 h 497"/>
              <a:gd name="T8" fmla="*/ 0 w 517"/>
              <a:gd name="T9" fmla="*/ 126 h 497"/>
            </a:gdLst>
            <a:ahLst/>
            <a:cxnLst>
              <a:cxn ang="0">
                <a:pos x="T0" y="T1"/>
              </a:cxn>
              <a:cxn ang="0">
                <a:pos x="T2" y="T3"/>
              </a:cxn>
              <a:cxn ang="0">
                <a:pos x="T4" y="T5"/>
              </a:cxn>
              <a:cxn ang="0">
                <a:pos x="T6" y="T7"/>
              </a:cxn>
              <a:cxn ang="0">
                <a:pos x="T8" y="T9"/>
              </a:cxn>
            </a:cxnLst>
            <a:rect l="0" t="0" r="r" b="b"/>
            <a:pathLst>
              <a:path w="517" h="497">
                <a:moveTo>
                  <a:pt x="0" y="126"/>
                </a:moveTo>
                <a:cubicBezTo>
                  <a:pt x="0" y="126"/>
                  <a:pt x="276" y="278"/>
                  <a:pt x="409" y="0"/>
                </a:cubicBezTo>
                <a:cubicBezTo>
                  <a:pt x="517" y="307"/>
                  <a:pt x="517" y="307"/>
                  <a:pt x="517" y="307"/>
                </a:cubicBezTo>
                <a:cubicBezTo>
                  <a:pt x="517" y="307"/>
                  <a:pt x="283" y="210"/>
                  <a:pt x="157" y="497"/>
                </a:cubicBezTo>
                <a:lnTo>
                  <a:pt x="0" y="126"/>
                </a:lnTo>
                <a:close/>
              </a:path>
            </a:pathLst>
          </a:cu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6" name="Freeform 66">
            <a:extLst>
              <a:ext uri="{FF2B5EF4-FFF2-40B4-BE49-F238E27FC236}">
                <a16:creationId xmlns="" xmlns:a16="http://schemas.microsoft.com/office/drawing/2014/main" id="{D819D5A1-1F59-4748-8CA8-A7769D3C018F}"/>
              </a:ext>
            </a:extLst>
          </p:cNvPr>
          <p:cNvSpPr>
            <a:spLocks/>
          </p:cNvSpPr>
          <p:nvPr/>
        </p:nvSpPr>
        <p:spPr bwMode="auto">
          <a:xfrm rot="2674789" flipV="1">
            <a:off x="1719298" y="4276968"/>
            <a:ext cx="1333532" cy="1282284"/>
          </a:xfrm>
          <a:custGeom>
            <a:avLst/>
            <a:gdLst>
              <a:gd name="T0" fmla="*/ 0 w 517"/>
              <a:gd name="T1" fmla="*/ 126 h 497"/>
              <a:gd name="T2" fmla="*/ 409 w 517"/>
              <a:gd name="T3" fmla="*/ 0 h 497"/>
              <a:gd name="T4" fmla="*/ 517 w 517"/>
              <a:gd name="T5" fmla="*/ 307 h 497"/>
              <a:gd name="T6" fmla="*/ 157 w 517"/>
              <a:gd name="T7" fmla="*/ 497 h 497"/>
              <a:gd name="T8" fmla="*/ 0 w 517"/>
              <a:gd name="T9" fmla="*/ 126 h 497"/>
            </a:gdLst>
            <a:ahLst/>
            <a:cxnLst>
              <a:cxn ang="0">
                <a:pos x="T0" y="T1"/>
              </a:cxn>
              <a:cxn ang="0">
                <a:pos x="T2" y="T3"/>
              </a:cxn>
              <a:cxn ang="0">
                <a:pos x="T4" y="T5"/>
              </a:cxn>
              <a:cxn ang="0">
                <a:pos x="T6" y="T7"/>
              </a:cxn>
              <a:cxn ang="0">
                <a:pos x="T8" y="T9"/>
              </a:cxn>
            </a:cxnLst>
            <a:rect l="0" t="0" r="r" b="b"/>
            <a:pathLst>
              <a:path w="517" h="497">
                <a:moveTo>
                  <a:pt x="0" y="126"/>
                </a:moveTo>
                <a:cubicBezTo>
                  <a:pt x="0" y="126"/>
                  <a:pt x="276" y="278"/>
                  <a:pt x="409" y="0"/>
                </a:cubicBezTo>
                <a:cubicBezTo>
                  <a:pt x="517" y="307"/>
                  <a:pt x="517" y="307"/>
                  <a:pt x="517" y="307"/>
                </a:cubicBezTo>
                <a:cubicBezTo>
                  <a:pt x="517" y="307"/>
                  <a:pt x="283" y="210"/>
                  <a:pt x="157" y="497"/>
                </a:cubicBezTo>
                <a:lnTo>
                  <a:pt x="0" y="126"/>
                </a:lnTo>
                <a:close/>
              </a:path>
            </a:pathLst>
          </a:cu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7" name="Oval 16">
            <a:extLst>
              <a:ext uri="{FF2B5EF4-FFF2-40B4-BE49-F238E27FC236}">
                <a16:creationId xmlns="" xmlns:a16="http://schemas.microsoft.com/office/drawing/2014/main" id="{EB413A5B-F648-4C33-AE4A-01850223A01D}"/>
              </a:ext>
            </a:extLst>
          </p:cNvPr>
          <p:cNvSpPr>
            <a:spLocks noChangeArrowheads="1"/>
          </p:cNvSpPr>
          <p:nvPr/>
        </p:nvSpPr>
        <p:spPr bwMode="auto">
          <a:xfrm>
            <a:off x="1065213" y="2908603"/>
            <a:ext cx="1843828" cy="1843828"/>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18" name="Oval 17">
            <a:extLst>
              <a:ext uri="{FF2B5EF4-FFF2-40B4-BE49-F238E27FC236}">
                <a16:creationId xmlns="" xmlns:a16="http://schemas.microsoft.com/office/drawing/2014/main" id="{2C22B02F-9D2B-4F25-8A8F-516278935946}"/>
              </a:ext>
            </a:extLst>
          </p:cNvPr>
          <p:cNvSpPr>
            <a:spLocks noChangeArrowheads="1"/>
          </p:cNvSpPr>
          <p:nvPr/>
        </p:nvSpPr>
        <p:spPr bwMode="auto">
          <a:xfrm>
            <a:off x="1225215" y="3068605"/>
            <a:ext cx="1523825" cy="1523825"/>
          </a:xfrm>
          <a:prstGeom prst="ellipse">
            <a:avLst/>
          </a:prstGeom>
          <a:solidFill>
            <a:schemeClr val="bg1"/>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20" name="TextBox 214">
            <a:extLst>
              <a:ext uri="{FF2B5EF4-FFF2-40B4-BE49-F238E27FC236}">
                <a16:creationId xmlns="" xmlns:a16="http://schemas.microsoft.com/office/drawing/2014/main" id="{59C219DF-E027-4C9B-9221-FDB4745EA8FD}"/>
              </a:ext>
            </a:extLst>
          </p:cNvPr>
          <p:cNvSpPr txBox="1"/>
          <p:nvPr/>
        </p:nvSpPr>
        <p:spPr>
          <a:xfrm>
            <a:off x="1520250" y="3461743"/>
            <a:ext cx="933754" cy="184666"/>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SECURE CHIPS</a:t>
            </a:r>
          </a:p>
        </p:txBody>
      </p:sp>
      <p:cxnSp>
        <p:nvCxnSpPr>
          <p:cNvPr id="21" name="Straight Connector 20">
            <a:extLst>
              <a:ext uri="{FF2B5EF4-FFF2-40B4-BE49-F238E27FC236}">
                <a16:creationId xmlns="" xmlns:a16="http://schemas.microsoft.com/office/drawing/2014/main" id="{E563AF1C-0B7C-49C0-884B-0D83C89FC4A7}"/>
              </a:ext>
            </a:extLst>
          </p:cNvPr>
          <p:cNvCxnSpPr/>
          <p:nvPr/>
        </p:nvCxnSpPr>
        <p:spPr>
          <a:xfrm>
            <a:off x="1898650" y="3701053"/>
            <a:ext cx="17695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 xmlns:a16="http://schemas.microsoft.com/office/drawing/2014/main" id="{F9C677DB-3D7F-44DA-B72C-832D2917C553}"/>
              </a:ext>
            </a:extLst>
          </p:cNvPr>
          <p:cNvSpPr>
            <a:spLocks noChangeArrowheads="1"/>
          </p:cNvSpPr>
          <p:nvPr/>
        </p:nvSpPr>
        <p:spPr bwMode="auto">
          <a:xfrm>
            <a:off x="2327324" y="1216282"/>
            <a:ext cx="1163433" cy="1163433"/>
          </a:xfrm>
          <a:prstGeom prst="ellipse">
            <a:avLst/>
          </a:prstGeom>
          <a:solidFill>
            <a:schemeClr val="bg1">
              <a:lumMod val="85000"/>
            </a:schemeClr>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grpSp>
        <p:nvGrpSpPr>
          <p:cNvPr id="24" name="Group 23">
            <a:extLst>
              <a:ext uri="{FF2B5EF4-FFF2-40B4-BE49-F238E27FC236}">
                <a16:creationId xmlns="" xmlns:a16="http://schemas.microsoft.com/office/drawing/2014/main" id="{16A7C130-813F-493E-BFE0-C93A5CDA8B6B}"/>
              </a:ext>
            </a:extLst>
          </p:cNvPr>
          <p:cNvGrpSpPr/>
          <p:nvPr/>
        </p:nvGrpSpPr>
        <p:grpSpPr>
          <a:xfrm>
            <a:off x="2477796" y="1367845"/>
            <a:ext cx="861398" cy="859217"/>
            <a:chOff x="1844383" y="1394308"/>
            <a:chExt cx="861398" cy="859217"/>
          </a:xfrm>
          <a:effectLst/>
        </p:grpSpPr>
        <p:sp>
          <p:nvSpPr>
            <p:cNvPr id="25" name="Oval 24">
              <a:extLst>
                <a:ext uri="{FF2B5EF4-FFF2-40B4-BE49-F238E27FC236}">
                  <a16:creationId xmlns="" xmlns:a16="http://schemas.microsoft.com/office/drawing/2014/main" id="{9291054D-C2D7-4CFE-AE6C-1B94BBCB37B7}"/>
                </a:ext>
              </a:extLst>
            </p:cNvPr>
            <p:cNvSpPr>
              <a:spLocks noChangeArrowheads="1"/>
            </p:cNvSpPr>
            <p:nvPr/>
          </p:nvSpPr>
          <p:spPr bwMode="auto">
            <a:xfrm>
              <a:off x="1844383" y="1394308"/>
              <a:ext cx="861398" cy="859217"/>
            </a:xfrm>
            <a:prstGeom prst="ellipse">
              <a:avLst/>
            </a:prstGeom>
            <a:solidFill>
              <a:schemeClr val="bg1"/>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26" name="Oval 25">
              <a:extLst>
                <a:ext uri="{FF2B5EF4-FFF2-40B4-BE49-F238E27FC236}">
                  <a16:creationId xmlns="" xmlns:a16="http://schemas.microsoft.com/office/drawing/2014/main" id="{E17DAB7C-4588-4D87-9653-64E0CAD0F0AC}"/>
                </a:ext>
              </a:extLst>
            </p:cNvPr>
            <p:cNvSpPr>
              <a:spLocks noChangeArrowheads="1"/>
            </p:cNvSpPr>
            <p:nvPr/>
          </p:nvSpPr>
          <p:spPr bwMode="auto">
            <a:xfrm>
              <a:off x="1941427" y="1490261"/>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grpSp>
      <p:sp>
        <p:nvSpPr>
          <p:cNvPr id="27" name="Oval 26">
            <a:extLst>
              <a:ext uri="{FF2B5EF4-FFF2-40B4-BE49-F238E27FC236}">
                <a16:creationId xmlns="" xmlns:a16="http://schemas.microsoft.com/office/drawing/2014/main" id="{1AE82AD6-8382-47D4-BD9C-5C700B99E99A}"/>
              </a:ext>
            </a:extLst>
          </p:cNvPr>
          <p:cNvSpPr>
            <a:spLocks noChangeArrowheads="1"/>
          </p:cNvSpPr>
          <p:nvPr/>
        </p:nvSpPr>
        <p:spPr bwMode="auto">
          <a:xfrm>
            <a:off x="2194267" y="5227683"/>
            <a:ext cx="1163433" cy="1163433"/>
          </a:xfrm>
          <a:prstGeom prst="ellipse">
            <a:avLst/>
          </a:prstGeom>
          <a:solidFill>
            <a:schemeClr val="bg1">
              <a:lumMod val="85000"/>
            </a:schemeClr>
          </a:solidFill>
          <a:ln w="14288" cap="flat">
            <a:noFill/>
            <a:prstDash val="solid"/>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29" name="Oval 28">
            <a:extLst>
              <a:ext uri="{FF2B5EF4-FFF2-40B4-BE49-F238E27FC236}">
                <a16:creationId xmlns="" xmlns:a16="http://schemas.microsoft.com/office/drawing/2014/main" id="{A26F8217-F84A-4576-A29E-88412EB227F2}"/>
              </a:ext>
            </a:extLst>
          </p:cNvPr>
          <p:cNvSpPr>
            <a:spLocks noChangeArrowheads="1"/>
          </p:cNvSpPr>
          <p:nvPr/>
        </p:nvSpPr>
        <p:spPr bwMode="auto">
          <a:xfrm>
            <a:off x="2344739" y="5379246"/>
            <a:ext cx="861398" cy="859217"/>
          </a:xfrm>
          <a:prstGeom prst="ellipse">
            <a:avLst/>
          </a:prstGeom>
          <a:solidFill>
            <a:schemeClr val="bg1"/>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30" name="Oval 29">
            <a:extLst>
              <a:ext uri="{FF2B5EF4-FFF2-40B4-BE49-F238E27FC236}">
                <a16:creationId xmlns="" xmlns:a16="http://schemas.microsoft.com/office/drawing/2014/main" id="{2610BB49-40D5-495D-AFB7-2AD040A8F623}"/>
              </a:ext>
            </a:extLst>
          </p:cNvPr>
          <p:cNvSpPr>
            <a:spLocks noChangeArrowheads="1"/>
          </p:cNvSpPr>
          <p:nvPr/>
        </p:nvSpPr>
        <p:spPr bwMode="auto">
          <a:xfrm>
            <a:off x="2441783" y="5475199"/>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31" name="TextBox 336">
            <a:extLst>
              <a:ext uri="{FF2B5EF4-FFF2-40B4-BE49-F238E27FC236}">
                <a16:creationId xmlns="" xmlns:a16="http://schemas.microsoft.com/office/drawing/2014/main" id="{13E87A0F-40CE-42B7-BD00-4FDE9A5D8DAD}"/>
              </a:ext>
            </a:extLst>
          </p:cNvPr>
          <p:cNvSpPr txBox="1"/>
          <p:nvPr/>
        </p:nvSpPr>
        <p:spPr>
          <a:xfrm>
            <a:off x="2633190" y="1674889"/>
            <a:ext cx="549521" cy="246221"/>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dirty="0">
                <a:solidFill>
                  <a:prstClr val="white"/>
                </a:solidFill>
              </a:rPr>
              <a:t>1</a:t>
            </a:r>
          </a:p>
        </p:txBody>
      </p:sp>
      <p:sp>
        <p:nvSpPr>
          <p:cNvPr id="32" name="TextBox 337">
            <a:extLst>
              <a:ext uri="{FF2B5EF4-FFF2-40B4-BE49-F238E27FC236}">
                <a16:creationId xmlns="" xmlns:a16="http://schemas.microsoft.com/office/drawing/2014/main" id="{ACFBBC63-0D9F-4CA4-82C4-B7CBE55E61A4}"/>
              </a:ext>
            </a:extLst>
          </p:cNvPr>
          <p:cNvSpPr txBox="1"/>
          <p:nvPr/>
        </p:nvSpPr>
        <p:spPr>
          <a:xfrm>
            <a:off x="3785174" y="2866727"/>
            <a:ext cx="549521" cy="246221"/>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dirty="0">
                <a:solidFill>
                  <a:prstClr val="white"/>
                </a:solidFill>
              </a:rPr>
              <a:t>2</a:t>
            </a:r>
          </a:p>
        </p:txBody>
      </p:sp>
      <p:sp>
        <p:nvSpPr>
          <p:cNvPr id="33" name="TextBox 338">
            <a:extLst>
              <a:ext uri="{FF2B5EF4-FFF2-40B4-BE49-F238E27FC236}">
                <a16:creationId xmlns="" xmlns:a16="http://schemas.microsoft.com/office/drawing/2014/main" id="{81C130CF-20B6-4F23-B58B-32D6B59863EA}"/>
              </a:ext>
            </a:extLst>
          </p:cNvPr>
          <p:cNvSpPr txBox="1"/>
          <p:nvPr/>
        </p:nvSpPr>
        <p:spPr>
          <a:xfrm>
            <a:off x="3774815" y="4557357"/>
            <a:ext cx="549521" cy="246221"/>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dirty="0">
                <a:solidFill>
                  <a:prstClr val="white"/>
                </a:solidFill>
              </a:rPr>
              <a:t>3</a:t>
            </a:r>
          </a:p>
        </p:txBody>
      </p:sp>
      <p:sp>
        <p:nvSpPr>
          <p:cNvPr id="34" name="TextBox 339">
            <a:extLst>
              <a:ext uri="{FF2B5EF4-FFF2-40B4-BE49-F238E27FC236}">
                <a16:creationId xmlns="" xmlns:a16="http://schemas.microsoft.com/office/drawing/2014/main" id="{8E5EB2FA-958B-4149-8672-699B55E96BAF}"/>
              </a:ext>
            </a:extLst>
          </p:cNvPr>
          <p:cNvSpPr txBox="1"/>
          <p:nvPr/>
        </p:nvSpPr>
        <p:spPr>
          <a:xfrm>
            <a:off x="2500133" y="5686290"/>
            <a:ext cx="549521" cy="246221"/>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dirty="0">
                <a:solidFill>
                  <a:prstClr val="white"/>
                </a:solidFill>
              </a:rPr>
              <a:t>4</a:t>
            </a:r>
          </a:p>
        </p:txBody>
      </p:sp>
      <p:cxnSp>
        <p:nvCxnSpPr>
          <p:cNvPr id="35" name="Straight Connector 34">
            <a:extLst>
              <a:ext uri="{FF2B5EF4-FFF2-40B4-BE49-F238E27FC236}">
                <a16:creationId xmlns="" xmlns:a16="http://schemas.microsoft.com/office/drawing/2014/main" id="{60D558CD-BEAF-4C15-A1E2-03F949BBB39C}"/>
              </a:ext>
            </a:extLst>
          </p:cNvPr>
          <p:cNvCxnSpPr/>
          <p:nvPr/>
        </p:nvCxnSpPr>
        <p:spPr>
          <a:xfrm flipV="1">
            <a:off x="3629780" y="1797453"/>
            <a:ext cx="2166183" cy="546"/>
          </a:xfrm>
          <a:prstGeom prst="line">
            <a:avLst/>
          </a:prstGeom>
          <a:ln w="12700">
            <a:solidFill>
              <a:srgbClr val="ED1A2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C690671D-26FF-4AB5-8278-67710B6AEE28}"/>
              </a:ext>
            </a:extLst>
          </p:cNvPr>
          <p:cNvCxnSpPr/>
          <p:nvPr/>
        </p:nvCxnSpPr>
        <p:spPr>
          <a:xfrm flipV="1">
            <a:off x="4738363" y="2989836"/>
            <a:ext cx="1057600" cy="1"/>
          </a:xfrm>
          <a:prstGeom prst="line">
            <a:avLst/>
          </a:prstGeom>
          <a:ln w="12700">
            <a:solidFill>
              <a:srgbClr val="ED1A2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50488CD1-D997-43ED-AB8D-CA1ACEFF01F6}"/>
              </a:ext>
            </a:extLst>
          </p:cNvPr>
          <p:cNvCxnSpPr/>
          <p:nvPr/>
        </p:nvCxnSpPr>
        <p:spPr>
          <a:xfrm flipV="1">
            <a:off x="4719129" y="4678831"/>
            <a:ext cx="1057600" cy="1"/>
          </a:xfrm>
          <a:prstGeom prst="line">
            <a:avLst/>
          </a:prstGeom>
          <a:ln w="12700">
            <a:solidFill>
              <a:srgbClr val="ED1A2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42FEE4D7-2E2A-4A0B-BD3E-F3B42B90EA3B}"/>
              </a:ext>
            </a:extLst>
          </p:cNvPr>
          <p:cNvCxnSpPr/>
          <p:nvPr/>
        </p:nvCxnSpPr>
        <p:spPr>
          <a:xfrm>
            <a:off x="3507247" y="5809126"/>
            <a:ext cx="2288716" cy="0"/>
          </a:xfrm>
          <a:prstGeom prst="line">
            <a:avLst/>
          </a:prstGeom>
          <a:ln w="12700">
            <a:solidFill>
              <a:srgbClr val="ED1A2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9" name="Group 38">
            <a:extLst>
              <a:ext uri="{FF2B5EF4-FFF2-40B4-BE49-F238E27FC236}">
                <a16:creationId xmlns="" xmlns:a16="http://schemas.microsoft.com/office/drawing/2014/main" id="{D6986EBD-EF76-4FCA-903F-6FF504400B19}"/>
              </a:ext>
            </a:extLst>
          </p:cNvPr>
          <p:cNvGrpSpPr/>
          <p:nvPr/>
        </p:nvGrpSpPr>
        <p:grpSpPr>
          <a:xfrm>
            <a:off x="5722495" y="4387039"/>
            <a:ext cx="588346" cy="586856"/>
            <a:chOff x="1844383" y="1394308"/>
            <a:chExt cx="861398" cy="859217"/>
          </a:xfrm>
          <a:effectLst/>
        </p:grpSpPr>
        <p:sp>
          <p:nvSpPr>
            <p:cNvPr id="40" name="Oval 39">
              <a:extLst>
                <a:ext uri="{FF2B5EF4-FFF2-40B4-BE49-F238E27FC236}">
                  <a16:creationId xmlns="" xmlns:a16="http://schemas.microsoft.com/office/drawing/2014/main" id="{2E0DB836-6956-432C-90C3-2140F95A81AA}"/>
                </a:ext>
              </a:extLst>
            </p:cNvPr>
            <p:cNvSpPr>
              <a:spLocks noChangeArrowheads="1"/>
            </p:cNvSpPr>
            <p:nvPr/>
          </p:nvSpPr>
          <p:spPr bwMode="auto">
            <a:xfrm>
              <a:off x="1844383" y="1394308"/>
              <a:ext cx="861398" cy="859217"/>
            </a:xfrm>
            <a:prstGeom prst="ellipse">
              <a:avLst/>
            </a:prstGeom>
            <a:solidFill>
              <a:schemeClr val="bg1"/>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41" name="Oval 40">
              <a:extLst>
                <a:ext uri="{FF2B5EF4-FFF2-40B4-BE49-F238E27FC236}">
                  <a16:creationId xmlns="" xmlns:a16="http://schemas.microsoft.com/office/drawing/2014/main" id="{23C13147-AE67-4C75-9270-907FDFECFEB0}"/>
                </a:ext>
              </a:extLst>
            </p:cNvPr>
            <p:cNvSpPr>
              <a:spLocks noChangeArrowheads="1"/>
            </p:cNvSpPr>
            <p:nvPr/>
          </p:nvSpPr>
          <p:spPr bwMode="auto">
            <a:xfrm>
              <a:off x="1941427" y="1490261"/>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grpSp>
      <p:grpSp>
        <p:nvGrpSpPr>
          <p:cNvPr id="42" name="Group 41">
            <a:extLst>
              <a:ext uri="{FF2B5EF4-FFF2-40B4-BE49-F238E27FC236}">
                <a16:creationId xmlns="" xmlns:a16="http://schemas.microsoft.com/office/drawing/2014/main" id="{E3CE58B7-B859-4417-823D-002B7C93F89F}"/>
              </a:ext>
            </a:extLst>
          </p:cNvPr>
          <p:cNvGrpSpPr/>
          <p:nvPr/>
        </p:nvGrpSpPr>
        <p:grpSpPr>
          <a:xfrm>
            <a:off x="5722495" y="2696409"/>
            <a:ext cx="588346" cy="586856"/>
            <a:chOff x="1844383" y="1394308"/>
            <a:chExt cx="861398" cy="859217"/>
          </a:xfrm>
          <a:effectLst/>
        </p:grpSpPr>
        <p:sp>
          <p:nvSpPr>
            <p:cNvPr id="43" name="Oval 42">
              <a:extLst>
                <a:ext uri="{FF2B5EF4-FFF2-40B4-BE49-F238E27FC236}">
                  <a16:creationId xmlns="" xmlns:a16="http://schemas.microsoft.com/office/drawing/2014/main" id="{E86504F0-DAF1-4CDD-AFB5-A4B2830A0C80}"/>
                </a:ext>
              </a:extLst>
            </p:cNvPr>
            <p:cNvSpPr>
              <a:spLocks noChangeArrowheads="1"/>
            </p:cNvSpPr>
            <p:nvPr/>
          </p:nvSpPr>
          <p:spPr bwMode="auto">
            <a:xfrm>
              <a:off x="1844383" y="1394308"/>
              <a:ext cx="861398" cy="859217"/>
            </a:xfrm>
            <a:prstGeom prst="ellipse">
              <a:avLst/>
            </a:prstGeom>
            <a:solidFill>
              <a:schemeClr val="bg1"/>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44" name="Oval 43">
              <a:extLst>
                <a:ext uri="{FF2B5EF4-FFF2-40B4-BE49-F238E27FC236}">
                  <a16:creationId xmlns="" xmlns:a16="http://schemas.microsoft.com/office/drawing/2014/main" id="{3A4E2E0D-0A3C-4076-B705-5FC114E2703E}"/>
                </a:ext>
              </a:extLst>
            </p:cNvPr>
            <p:cNvSpPr>
              <a:spLocks noChangeArrowheads="1"/>
            </p:cNvSpPr>
            <p:nvPr/>
          </p:nvSpPr>
          <p:spPr bwMode="auto">
            <a:xfrm>
              <a:off x="1941427" y="1490261"/>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grpSp>
      <p:grpSp>
        <p:nvGrpSpPr>
          <p:cNvPr id="45" name="Group 44">
            <a:extLst>
              <a:ext uri="{FF2B5EF4-FFF2-40B4-BE49-F238E27FC236}">
                <a16:creationId xmlns="" xmlns:a16="http://schemas.microsoft.com/office/drawing/2014/main" id="{38D0E9C7-B7CE-41C9-B9DB-711ED13E467A}"/>
              </a:ext>
            </a:extLst>
          </p:cNvPr>
          <p:cNvGrpSpPr/>
          <p:nvPr/>
        </p:nvGrpSpPr>
        <p:grpSpPr>
          <a:xfrm>
            <a:off x="5722495" y="1504025"/>
            <a:ext cx="588346" cy="586856"/>
            <a:chOff x="1844383" y="1394308"/>
            <a:chExt cx="861398" cy="859217"/>
          </a:xfrm>
          <a:effectLst/>
        </p:grpSpPr>
        <p:sp>
          <p:nvSpPr>
            <p:cNvPr id="46" name="Oval 45">
              <a:extLst>
                <a:ext uri="{FF2B5EF4-FFF2-40B4-BE49-F238E27FC236}">
                  <a16:creationId xmlns="" xmlns:a16="http://schemas.microsoft.com/office/drawing/2014/main" id="{0D43FB8B-F69C-4370-9A37-C63E23DBACA3}"/>
                </a:ext>
              </a:extLst>
            </p:cNvPr>
            <p:cNvSpPr>
              <a:spLocks noChangeArrowheads="1"/>
            </p:cNvSpPr>
            <p:nvPr/>
          </p:nvSpPr>
          <p:spPr bwMode="auto">
            <a:xfrm>
              <a:off x="1844383" y="1394308"/>
              <a:ext cx="861398" cy="859217"/>
            </a:xfrm>
            <a:prstGeom prst="ellipse">
              <a:avLst/>
            </a:prstGeom>
            <a:solidFill>
              <a:schemeClr val="bg1"/>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47" name="Oval 46">
              <a:extLst>
                <a:ext uri="{FF2B5EF4-FFF2-40B4-BE49-F238E27FC236}">
                  <a16:creationId xmlns="" xmlns:a16="http://schemas.microsoft.com/office/drawing/2014/main" id="{CA0687EA-2774-4119-A5F4-63FDBDB0D4D8}"/>
                </a:ext>
              </a:extLst>
            </p:cNvPr>
            <p:cNvSpPr>
              <a:spLocks noChangeArrowheads="1"/>
            </p:cNvSpPr>
            <p:nvPr/>
          </p:nvSpPr>
          <p:spPr bwMode="auto">
            <a:xfrm>
              <a:off x="1941427" y="1490261"/>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grpSp>
      <p:grpSp>
        <p:nvGrpSpPr>
          <p:cNvPr id="48" name="Group 47">
            <a:extLst>
              <a:ext uri="{FF2B5EF4-FFF2-40B4-BE49-F238E27FC236}">
                <a16:creationId xmlns="" xmlns:a16="http://schemas.microsoft.com/office/drawing/2014/main" id="{37CA776B-785E-45BC-98A3-3D381B41CF8B}"/>
              </a:ext>
            </a:extLst>
          </p:cNvPr>
          <p:cNvGrpSpPr/>
          <p:nvPr/>
        </p:nvGrpSpPr>
        <p:grpSpPr>
          <a:xfrm>
            <a:off x="5722495" y="5511102"/>
            <a:ext cx="588346" cy="586856"/>
            <a:chOff x="1844383" y="1394308"/>
            <a:chExt cx="861398" cy="859217"/>
          </a:xfrm>
          <a:effectLst/>
        </p:grpSpPr>
        <p:sp>
          <p:nvSpPr>
            <p:cNvPr id="49" name="Oval 48">
              <a:extLst>
                <a:ext uri="{FF2B5EF4-FFF2-40B4-BE49-F238E27FC236}">
                  <a16:creationId xmlns="" xmlns:a16="http://schemas.microsoft.com/office/drawing/2014/main" id="{86595ED2-1A51-4FD9-876E-29D0F59B0487}"/>
                </a:ext>
              </a:extLst>
            </p:cNvPr>
            <p:cNvSpPr>
              <a:spLocks noChangeArrowheads="1"/>
            </p:cNvSpPr>
            <p:nvPr/>
          </p:nvSpPr>
          <p:spPr bwMode="auto">
            <a:xfrm>
              <a:off x="1844383" y="1394308"/>
              <a:ext cx="861398" cy="859217"/>
            </a:xfrm>
            <a:prstGeom prst="ellipse">
              <a:avLst/>
            </a:prstGeom>
            <a:solidFill>
              <a:schemeClr val="bg1"/>
            </a:solidFill>
            <a:ln w="12700"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sp>
          <p:nvSpPr>
            <p:cNvPr id="50" name="Oval 49">
              <a:extLst>
                <a:ext uri="{FF2B5EF4-FFF2-40B4-BE49-F238E27FC236}">
                  <a16:creationId xmlns="" xmlns:a16="http://schemas.microsoft.com/office/drawing/2014/main" id="{4D4D9EA0-F2AC-41E5-861F-723F5D99F345}"/>
                </a:ext>
              </a:extLst>
            </p:cNvPr>
            <p:cNvSpPr>
              <a:spLocks noChangeArrowheads="1"/>
            </p:cNvSpPr>
            <p:nvPr/>
          </p:nvSpPr>
          <p:spPr bwMode="auto">
            <a:xfrm>
              <a:off x="1941427" y="1490261"/>
              <a:ext cx="666221" cy="668402"/>
            </a:xfrm>
            <a:prstGeom prst="ellipse">
              <a:avLst/>
            </a:prstGeom>
            <a:solidFill>
              <a:srgbClr val="ED1A20"/>
            </a:solidFill>
            <a:ln w="14288" cap="flat">
              <a:noFill/>
              <a:prstDash val="solid"/>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endParaRPr>
            </a:p>
          </p:txBody>
        </p:sp>
      </p:grpSp>
      <p:grpSp>
        <p:nvGrpSpPr>
          <p:cNvPr id="52" name="Group 51">
            <a:extLst>
              <a:ext uri="{FF2B5EF4-FFF2-40B4-BE49-F238E27FC236}">
                <a16:creationId xmlns="" xmlns:a16="http://schemas.microsoft.com/office/drawing/2014/main" id="{FBBA71D3-798C-472F-9B0F-2648B585EB7A}"/>
              </a:ext>
            </a:extLst>
          </p:cNvPr>
          <p:cNvGrpSpPr/>
          <p:nvPr/>
        </p:nvGrpSpPr>
        <p:grpSpPr>
          <a:xfrm>
            <a:off x="6462569" y="1563961"/>
            <a:ext cx="2179810" cy="528539"/>
            <a:chOff x="6054344" y="1612285"/>
            <a:chExt cx="1488217" cy="528539"/>
          </a:xfrm>
        </p:grpSpPr>
        <p:sp>
          <p:nvSpPr>
            <p:cNvPr id="62" name="TextBox 364">
              <a:extLst>
                <a:ext uri="{FF2B5EF4-FFF2-40B4-BE49-F238E27FC236}">
                  <a16:creationId xmlns="" xmlns:a16="http://schemas.microsoft.com/office/drawing/2014/main" id="{1BD8AA6F-AEFD-47BD-AD82-7EBA6C4FC944}"/>
                </a:ext>
              </a:extLst>
            </p:cNvPr>
            <p:cNvSpPr txBox="1"/>
            <p:nvPr/>
          </p:nvSpPr>
          <p:spPr>
            <a:xfrm>
              <a:off x="6054344" y="1771492"/>
              <a:ext cx="1336854" cy="369332"/>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t>Secure Controller delivered with SDK for OS development</a:t>
              </a:r>
            </a:p>
          </p:txBody>
        </p:sp>
        <p:sp>
          <p:nvSpPr>
            <p:cNvPr id="63" name="TextBox 365">
              <a:extLst>
                <a:ext uri="{FF2B5EF4-FFF2-40B4-BE49-F238E27FC236}">
                  <a16:creationId xmlns="" xmlns:a16="http://schemas.microsoft.com/office/drawing/2014/main" id="{79831332-17D6-4709-A362-C8A622F1579D}"/>
                </a:ext>
              </a:extLst>
            </p:cNvPr>
            <p:cNvSpPr txBox="1"/>
            <p:nvPr/>
          </p:nvSpPr>
          <p:spPr>
            <a:xfrm>
              <a:off x="6054345" y="1612285"/>
              <a:ext cx="1488216" cy="184666"/>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a:solidFill>
                    <a:srgbClr val="ED1A20"/>
                  </a:solidFill>
                </a:rPr>
                <a:t>MICROXSAFE</a:t>
              </a:r>
            </a:p>
          </p:txBody>
        </p:sp>
      </p:grpSp>
      <p:grpSp>
        <p:nvGrpSpPr>
          <p:cNvPr id="53" name="Group 52">
            <a:extLst>
              <a:ext uri="{FF2B5EF4-FFF2-40B4-BE49-F238E27FC236}">
                <a16:creationId xmlns="" xmlns:a16="http://schemas.microsoft.com/office/drawing/2014/main" id="{2210CF20-48E3-4D15-A158-E8A349BE290C}"/>
              </a:ext>
            </a:extLst>
          </p:cNvPr>
          <p:cNvGrpSpPr/>
          <p:nvPr/>
        </p:nvGrpSpPr>
        <p:grpSpPr>
          <a:xfrm>
            <a:off x="6462569" y="2756345"/>
            <a:ext cx="2179810" cy="528537"/>
            <a:chOff x="6054344" y="1612285"/>
            <a:chExt cx="1488217" cy="528537"/>
          </a:xfrm>
        </p:grpSpPr>
        <p:sp>
          <p:nvSpPr>
            <p:cNvPr id="60" name="TextBox 372">
              <a:extLst>
                <a:ext uri="{FF2B5EF4-FFF2-40B4-BE49-F238E27FC236}">
                  <a16:creationId xmlns="" xmlns:a16="http://schemas.microsoft.com/office/drawing/2014/main" id="{6751991C-C49C-4D08-90C1-6BCABBED4FD9}"/>
                </a:ext>
              </a:extLst>
            </p:cNvPr>
            <p:cNvSpPr txBox="1"/>
            <p:nvPr/>
          </p:nvSpPr>
          <p:spPr>
            <a:xfrm>
              <a:off x="6054344" y="1771490"/>
              <a:ext cx="1488216" cy="369332"/>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t>Secure Controller with Embedded Firmware designed for IoT</a:t>
              </a:r>
            </a:p>
          </p:txBody>
        </p:sp>
        <p:sp>
          <p:nvSpPr>
            <p:cNvPr id="61" name="TextBox 373">
              <a:extLst>
                <a:ext uri="{FF2B5EF4-FFF2-40B4-BE49-F238E27FC236}">
                  <a16:creationId xmlns="" xmlns:a16="http://schemas.microsoft.com/office/drawing/2014/main" id="{C0E61E85-E896-4870-8D55-99A832438C65}"/>
                </a:ext>
              </a:extLst>
            </p:cNvPr>
            <p:cNvSpPr txBox="1"/>
            <p:nvPr/>
          </p:nvSpPr>
          <p:spPr>
            <a:xfrm>
              <a:off x="6054345" y="1612285"/>
              <a:ext cx="1488216" cy="184666"/>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a:solidFill>
                    <a:srgbClr val="ED1A20"/>
                  </a:solidFill>
                </a:rPr>
                <a:t>VAULT-IC</a:t>
              </a:r>
            </a:p>
          </p:txBody>
        </p:sp>
      </p:grpSp>
      <p:grpSp>
        <p:nvGrpSpPr>
          <p:cNvPr id="54" name="Group 53">
            <a:extLst>
              <a:ext uri="{FF2B5EF4-FFF2-40B4-BE49-F238E27FC236}">
                <a16:creationId xmlns="" xmlns:a16="http://schemas.microsoft.com/office/drawing/2014/main" id="{BEAEC34D-4F35-4744-B489-9A302538C6F1}"/>
              </a:ext>
            </a:extLst>
          </p:cNvPr>
          <p:cNvGrpSpPr/>
          <p:nvPr/>
        </p:nvGrpSpPr>
        <p:grpSpPr>
          <a:xfrm>
            <a:off x="6462562" y="4446975"/>
            <a:ext cx="2316323" cy="528538"/>
            <a:chOff x="6054343" y="1612285"/>
            <a:chExt cx="1581419" cy="528538"/>
          </a:xfrm>
        </p:grpSpPr>
        <p:sp>
          <p:nvSpPr>
            <p:cNvPr id="58" name="TextBox 375">
              <a:extLst>
                <a:ext uri="{FF2B5EF4-FFF2-40B4-BE49-F238E27FC236}">
                  <a16:creationId xmlns="" xmlns:a16="http://schemas.microsoft.com/office/drawing/2014/main" id="{B9F1610B-12F4-436D-8994-E481F2189269}"/>
                </a:ext>
              </a:extLst>
            </p:cNvPr>
            <p:cNvSpPr txBox="1"/>
            <p:nvPr/>
          </p:nvSpPr>
          <p:spPr>
            <a:xfrm>
              <a:off x="6054343" y="1771491"/>
              <a:ext cx="1581419" cy="369332"/>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t>VISA and MASTERCARD certified Secure Chips for payment cards</a:t>
              </a:r>
            </a:p>
          </p:txBody>
        </p:sp>
        <p:sp>
          <p:nvSpPr>
            <p:cNvPr id="59" name="TextBox 376">
              <a:extLst>
                <a:ext uri="{FF2B5EF4-FFF2-40B4-BE49-F238E27FC236}">
                  <a16:creationId xmlns="" xmlns:a16="http://schemas.microsoft.com/office/drawing/2014/main" id="{F2462C67-8F1A-4BC4-B81B-6C1A1CEDF348}"/>
                </a:ext>
              </a:extLst>
            </p:cNvPr>
            <p:cNvSpPr txBox="1"/>
            <p:nvPr/>
          </p:nvSpPr>
          <p:spPr>
            <a:xfrm>
              <a:off x="6054346" y="1612285"/>
              <a:ext cx="1581415" cy="184666"/>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a:solidFill>
                    <a:srgbClr val="ED1A20"/>
                  </a:solidFill>
                </a:rPr>
                <a:t>MICROPASS</a:t>
              </a:r>
            </a:p>
          </p:txBody>
        </p:sp>
      </p:grpSp>
      <p:grpSp>
        <p:nvGrpSpPr>
          <p:cNvPr id="55" name="Group 54">
            <a:extLst>
              <a:ext uri="{FF2B5EF4-FFF2-40B4-BE49-F238E27FC236}">
                <a16:creationId xmlns="" xmlns:a16="http://schemas.microsoft.com/office/drawing/2014/main" id="{9E23616B-5261-4ACF-A6F6-581E2D2F568B}"/>
              </a:ext>
            </a:extLst>
          </p:cNvPr>
          <p:cNvGrpSpPr/>
          <p:nvPr/>
        </p:nvGrpSpPr>
        <p:grpSpPr>
          <a:xfrm>
            <a:off x="6462566" y="5571038"/>
            <a:ext cx="2316318" cy="369331"/>
            <a:chOff x="6054344" y="1612285"/>
            <a:chExt cx="1581415" cy="369331"/>
          </a:xfrm>
        </p:grpSpPr>
        <p:sp>
          <p:nvSpPr>
            <p:cNvPr id="56" name="TextBox 378">
              <a:extLst>
                <a:ext uri="{FF2B5EF4-FFF2-40B4-BE49-F238E27FC236}">
                  <a16:creationId xmlns="" xmlns:a16="http://schemas.microsoft.com/office/drawing/2014/main" id="{7E962464-8ACC-4E21-BEFF-8DCE1C1B7140}"/>
                </a:ext>
              </a:extLst>
            </p:cNvPr>
            <p:cNvSpPr txBox="1"/>
            <p:nvPr/>
          </p:nvSpPr>
          <p:spPr>
            <a:xfrm>
              <a:off x="6054344" y="1796950"/>
              <a:ext cx="1488217" cy="184666"/>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t>Smart card reader chips</a:t>
              </a:r>
            </a:p>
          </p:txBody>
        </p:sp>
        <p:sp>
          <p:nvSpPr>
            <p:cNvPr id="57" name="TextBox 379">
              <a:extLst>
                <a:ext uri="{FF2B5EF4-FFF2-40B4-BE49-F238E27FC236}">
                  <a16:creationId xmlns="" xmlns:a16="http://schemas.microsoft.com/office/drawing/2014/main" id="{FFCFE02A-29AC-4B2E-B13D-5F656F809B8D}"/>
                </a:ext>
              </a:extLst>
            </p:cNvPr>
            <p:cNvSpPr txBox="1"/>
            <p:nvPr/>
          </p:nvSpPr>
          <p:spPr>
            <a:xfrm>
              <a:off x="6054344" y="1612285"/>
              <a:ext cx="1581415" cy="184665"/>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a:solidFill>
                    <a:srgbClr val="ED1A20"/>
                  </a:solidFill>
                </a:rPr>
                <a:t>SMARTCARD</a:t>
              </a:r>
            </a:p>
          </p:txBody>
        </p:sp>
      </p:grpSp>
      <p:sp>
        <p:nvSpPr>
          <p:cNvPr id="78" name="TextBox 77">
            <a:extLst>
              <a:ext uri="{FF2B5EF4-FFF2-40B4-BE49-F238E27FC236}">
                <a16:creationId xmlns="" xmlns:a16="http://schemas.microsoft.com/office/drawing/2014/main" id="{B30EA2BB-923A-40DF-84E7-4BBDCAD0FB0D}"/>
              </a:ext>
            </a:extLst>
          </p:cNvPr>
          <p:cNvSpPr txBox="1"/>
          <p:nvPr/>
        </p:nvSpPr>
        <p:spPr>
          <a:xfrm>
            <a:off x="1219877" y="3713943"/>
            <a:ext cx="1514900" cy="553998"/>
          </a:xfrm>
          <a:prstGeom prst="rect">
            <a:avLst/>
          </a:prstGeom>
          <a:noFill/>
        </p:spPr>
        <p:txBody>
          <a:bodyPr wrap="square" rtlCol="0">
            <a:spAutoFit/>
          </a:bodyPr>
          <a:lstStyle/>
          <a:p>
            <a:pPr algn="ctr"/>
            <a:r>
              <a:rPr lang="en-US" sz="1000" dirty="0">
                <a:solidFill>
                  <a:schemeClr val="bg2">
                    <a:lumMod val="10000"/>
                  </a:schemeClr>
                </a:solidFill>
                <a:latin typeface="Calibri" panose="020F0502020204030204" pitchFamily="34" charset="0"/>
                <a:cs typeface="Calibri" panose="020F0502020204030204" pitchFamily="34" charset="0"/>
              </a:rPr>
              <a:t>Semiconductors used for the protection of digital identities on devices </a:t>
            </a:r>
          </a:p>
        </p:txBody>
      </p:sp>
      <p:pic>
        <p:nvPicPr>
          <p:cNvPr id="79" name="Picture 78">
            <a:extLst>
              <a:ext uri="{FF2B5EF4-FFF2-40B4-BE49-F238E27FC236}">
                <a16:creationId xmlns="" xmlns:a16="http://schemas.microsoft.com/office/drawing/2014/main" id="{D95A63CC-6541-4535-BE4C-01AB9AFA87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26291" y="2911285"/>
            <a:ext cx="180009" cy="180009"/>
          </a:xfrm>
          <a:prstGeom prst="rect">
            <a:avLst/>
          </a:prstGeom>
        </p:spPr>
      </p:pic>
      <p:pic>
        <p:nvPicPr>
          <p:cNvPr id="83" name="Picture 82">
            <a:extLst>
              <a:ext uri="{FF2B5EF4-FFF2-40B4-BE49-F238E27FC236}">
                <a16:creationId xmlns="" xmlns:a16="http://schemas.microsoft.com/office/drawing/2014/main" id="{747107E8-EE67-451C-80A1-9B35D4505D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3610" y="4544038"/>
            <a:ext cx="246810" cy="246810"/>
          </a:xfrm>
          <a:prstGeom prst="rect">
            <a:avLst/>
          </a:prstGeom>
        </p:spPr>
      </p:pic>
      <p:pic>
        <p:nvPicPr>
          <p:cNvPr id="85" name="Picture 84">
            <a:extLst>
              <a:ext uri="{FF2B5EF4-FFF2-40B4-BE49-F238E27FC236}">
                <a16:creationId xmlns="" xmlns:a16="http://schemas.microsoft.com/office/drawing/2014/main" id="{0FFC66ED-BCE8-4D0A-81D2-A6766BCC71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99360" y="5663371"/>
            <a:ext cx="285491" cy="285491"/>
          </a:xfrm>
          <a:prstGeom prst="rect">
            <a:avLst/>
          </a:prstGeom>
        </p:spPr>
      </p:pic>
      <p:pic>
        <p:nvPicPr>
          <p:cNvPr id="87" name="Picture 86">
            <a:extLst>
              <a:ext uri="{FF2B5EF4-FFF2-40B4-BE49-F238E27FC236}">
                <a16:creationId xmlns="" xmlns:a16="http://schemas.microsoft.com/office/drawing/2014/main" id="{EDC83147-7A27-4391-BC6F-07A51D2276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78646" y="1659699"/>
            <a:ext cx="275297" cy="275297"/>
          </a:xfrm>
          <a:prstGeom prst="rect">
            <a:avLst/>
          </a:prstGeom>
        </p:spPr>
      </p:pic>
      <p:sp>
        <p:nvSpPr>
          <p:cNvPr id="89" name="TextBox 365">
            <a:extLst>
              <a:ext uri="{FF2B5EF4-FFF2-40B4-BE49-F238E27FC236}">
                <a16:creationId xmlns="" xmlns:a16="http://schemas.microsoft.com/office/drawing/2014/main" id="{E28DC5F3-3F9B-4349-BC4C-9E8F8C485663}"/>
              </a:ext>
            </a:extLst>
          </p:cNvPr>
          <p:cNvSpPr txBox="1"/>
          <p:nvPr/>
        </p:nvSpPr>
        <p:spPr>
          <a:xfrm>
            <a:off x="9430027" y="1008077"/>
            <a:ext cx="1403903" cy="184666"/>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rgbClr val="ED1A20"/>
                </a:solidFill>
              </a:rPr>
              <a:t>APPLICATIONS</a:t>
            </a:r>
          </a:p>
        </p:txBody>
      </p:sp>
      <p:sp>
        <p:nvSpPr>
          <p:cNvPr id="97" name="Rectangle: Single Corner Snipped 96">
            <a:extLst>
              <a:ext uri="{FF2B5EF4-FFF2-40B4-BE49-F238E27FC236}">
                <a16:creationId xmlns="" xmlns:a16="http://schemas.microsoft.com/office/drawing/2014/main" id="{9AFE0F6F-901C-4D80-96FD-E850F32FC9AE}"/>
              </a:ext>
            </a:extLst>
          </p:cNvPr>
          <p:cNvSpPr/>
          <p:nvPr/>
        </p:nvSpPr>
        <p:spPr>
          <a:xfrm flipV="1">
            <a:off x="9027998" y="2582466"/>
            <a:ext cx="2292824" cy="812411"/>
          </a:xfrm>
          <a:prstGeom prst="snip1Rect">
            <a:avLst>
              <a:gd name="adj" fmla="val 11744"/>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TextBox 372">
            <a:extLst>
              <a:ext uri="{FF2B5EF4-FFF2-40B4-BE49-F238E27FC236}">
                <a16:creationId xmlns="" xmlns:a16="http://schemas.microsoft.com/office/drawing/2014/main" id="{0F54830F-1F5F-4797-994E-F39B4FC24A23}"/>
              </a:ext>
            </a:extLst>
          </p:cNvPr>
          <p:cNvSpPr txBox="1"/>
          <p:nvPr/>
        </p:nvSpPr>
        <p:spPr>
          <a:xfrm>
            <a:off x="9241054" y="2726187"/>
            <a:ext cx="1815154" cy="553998"/>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buFont typeface="Arial" panose="020B0604020202020204" pitchFamily="34" charset="0"/>
              <a:buChar char="•"/>
            </a:pPr>
            <a:r>
              <a:rPr lang="en-US" sz="1200" dirty="0">
                <a:solidFill>
                  <a:srgbClr val="ED1A20"/>
                </a:solidFill>
              </a:rPr>
              <a:t>Security cameras</a:t>
            </a:r>
          </a:p>
          <a:p>
            <a:pPr marL="171450" indent="-171450">
              <a:buFont typeface="Arial" panose="020B0604020202020204" pitchFamily="34" charset="0"/>
              <a:buChar char="•"/>
            </a:pPr>
            <a:r>
              <a:rPr lang="en-US" sz="1200" dirty="0">
                <a:solidFill>
                  <a:srgbClr val="ED1A20"/>
                </a:solidFill>
              </a:rPr>
              <a:t>Building access/control</a:t>
            </a:r>
          </a:p>
          <a:p>
            <a:pPr marL="171450" indent="-171450">
              <a:buFont typeface="Arial" panose="020B0604020202020204" pitchFamily="34" charset="0"/>
              <a:buChar char="•"/>
            </a:pPr>
            <a:r>
              <a:rPr lang="en-US" sz="1200" dirty="0">
                <a:solidFill>
                  <a:srgbClr val="ED1A20"/>
                </a:solidFill>
              </a:rPr>
              <a:t>Brand protection</a:t>
            </a:r>
          </a:p>
        </p:txBody>
      </p:sp>
      <p:sp>
        <p:nvSpPr>
          <p:cNvPr id="98" name="Rectangle: Single Corner Snipped 97">
            <a:extLst>
              <a:ext uri="{FF2B5EF4-FFF2-40B4-BE49-F238E27FC236}">
                <a16:creationId xmlns="" xmlns:a16="http://schemas.microsoft.com/office/drawing/2014/main" id="{787CA9E8-5D43-42A0-9DBB-FBE28EC8113C}"/>
              </a:ext>
            </a:extLst>
          </p:cNvPr>
          <p:cNvSpPr/>
          <p:nvPr/>
        </p:nvSpPr>
        <p:spPr>
          <a:xfrm flipV="1">
            <a:off x="9027998" y="1413544"/>
            <a:ext cx="2292824" cy="812411"/>
          </a:xfrm>
          <a:prstGeom prst="snip1Rect">
            <a:avLst>
              <a:gd name="adj" fmla="val 11744"/>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TextBox 372">
            <a:extLst>
              <a:ext uri="{FF2B5EF4-FFF2-40B4-BE49-F238E27FC236}">
                <a16:creationId xmlns="" xmlns:a16="http://schemas.microsoft.com/office/drawing/2014/main" id="{54604E37-96D6-4DAA-B729-A19DBFD0E993}"/>
              </a:ext>
            </a:extLst>
          </p:cNvPr>
          <p:cNvSpPr txBox="1"/>
          <p:nvPr/>
        </p:nvSpPr>
        <p:spPr>
          <a:xfrm>
            <a:off x="9241055" y="1542750"/>
            <a:ext cx="1815153" cy="553998"/>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buFont typeface="Arial" panose="020B0604020202020204" pitchFamily="34" charset="0"/>
              <a:buChar char="•"/>
            </a:pPr>
            <a:r>
              <a:rPr lang="en-US" sz="1200" dirty="0">
                <a:solidFill>
                  <a:srgbClr val="ED1A20"/>
                </a:solidFill>
              </a:rPr>
              <a:t>Networking equipment</a:t>
            </a:r>
          </a:p>
          <a:p>
            <a:pPr marL="171450" indent="-171450">
              <a:buFont typeface="Arial" panose="020B0604020202020204" pitchFamily="34" charset="0"/>
              <a:buChar char="•"/>
            </a:pPr>
            <a:r>
              <a:rPr lang="en-US" sz="1200" dirty="0">
                <a:solidFill>
                  <a:srgbClr val="ED1A20"/>
                </a:solidFill>
              </a:rPr>
              <a:t>Industrial metering</a:t>
            </a:r>
          </a:p>
          <a:p>
            <a:pPr marL="171450" indent="-171450">
              <a:buFont typeface="Arial" panose="020B0604020202020204" pitchFamily="34" charset="0"/>
              <a:buChar char="•"/>
            </a:pPr>
            <a:r>
              <a:rPr lang="en-US" sz="1200" dirty="0">
                <a:solidFill>
                  <a:srgbClr val="ED1A20"/>
                </a:solidFill>
              </a:rPr>
              <a:t>Mobile applications</a:t>
            </a:r>
          </a:p>
        </p:txBody>
      </p:sp>
      <p:sp>
        <p:nvSpPr>
          <p:cNvPr id="100" name="Rectangle: Single Corner Snipped 99">
            <a:extLst>
              <a:ext uri="{FF2B5EF4-FFF2-40B4-BE49-F238E27FC236}">
                <a16:creationId xmlns="" xmlns:a16="http://schemas.microsoft.com/office/drawing/2014/main" id="{452BF77C-D337-4570-A08D-C850E0EECBC1}"/>
              </a:ext>
            </a:extLst>
          </p:cNvPr>
          <p:cNvSpPr/>
          <p:nvPr/>
        </p:nvSpPr>
        <p:spPr>
          <a:xfrm flipV="1">
            <a:off x="9027998" y="4267941"/>
            <a:ext cx="2292824" cy="812411"/>
          </a:xfrm>
          <a:prstGeom prst="snip1Rect">
            <a:avLst>
              <a:gd name="adj" fmla="val 11744"/>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TextBox 372">
            <a:extLst>
              <a:ext uri="{FF2B5EF4-FFF2-40B4-BE49-F238E27FC236}">
                <a16:creationId xmlns="" xmlns:a16="http://schemas.microsoft.com/office/drawing/2014/main" id="{97830CF7-1402-4E3B-B067-7D1ADE6E4F30}"/>
              </a:ext>
            </a:extLst>
          </p:cNvPr>
          <p:cNvSpPr txBox="1"/>
          <p:nvPr/>
        </p:nvSpPr>
        <p:spPr>
          <a:xfrm>
            <a:off x="9207751" y="4446975"/>
            <a:ext cx="1848457" cy="553998"/>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buFont typeface="Arial" panose="020B0604020202020204" pitchFamily="34" charset="0"/>
              <a:buChar char="•"/>
            </a:pPr>
            <a:r>
              <a:rPr lang="en-US" sz="1200" dirty="0">
                <a:solidFill>
                  <a:srgbClr val="ED1A20"/>
                </a:solidFill>
              </a:rPr>
              <a:t>Credit/Debit cards</a:t>
            </a:r>
          </a:p>
          <a:p>
            <a:pPr marL="171450" indent="-171450">
              <a:buFont typeface="Arial" panose="020B0604020202020204" pitchFamily="34" charset="0"/>
              <a:buChar char="•"/>
            </a:pPr>
            <a:r>
              <a:rPr lang="en-US" sz="1200" dirty="0">
                <a:solidFill>
                  <a:srgbClr val="ED1A20"/>
                </a:solidFill>
              </a:rPr>
              <a:t>Luxury wearables</a:t>
            </a:r>
          </a:p>
          <a:p>
            <a:pPr marL="171450" indent="-171450">
              <a:buFont typeface="Arial" panose="020B0604020202020204" pitchFamily="34" charset="0"/>
              <a:buChar char="•"/>
            </a:pPr>
            <a:r>
              <a:rPr lang="en-US" sz="1200" dirty="0">
                <a:solidFill>
                  <a:srgbClr val="ED1A20"/>
                </a:solidFill>
              </a:rPr>
              <a:t>NFC enabled devices</a:t>
            </a:r>
          </a:p>
        </p:txBody>
      </p:sp>
      <p:sp>
        <p:nvSpPr>
          <p:cNvPr id="101" name="Rectangle: Single Corner Snipped 100">
            <a:extLst>
              <a:ext uri="{FF2B5EF4-FFF2-40B4-BE49-F238E27FC236}">
                <a16:creationId xmlns="" xmlns:a16="http://schemas.microsoft.com/office/drawing/2014/main" id="{6ABEAF08-FBCC-4218-B5C4-E3DF4E459E38}"/>
              </a:ext>
            </a:extLst>
          </p:cNvPr>
          <p:cNvSpPr/>
          <p:nvPr/>
        </p:nvSpPr>
        <p:spPr>
          <a:xfrm flipV="1">
            <a:off x="9027998" y="5398324"/>
            <a:ext cx="2292824" cy="812411"/>
          </a:xfrm>
          <a:prstGeom prst="snip1Rect">
            <a:avLst>
              <a:gd name="adj" fmla="val 11744"/>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TextBox 372">
            <a:extLst>
              <a:ext uri="{FF2B5EF4-FFF2-40B4-BE49-F238E27FC236}">
                <a16:creationId xmlns="" xmlns:a16="http://schemas.microsoft.com/office/drawing/2014/main" id="{28BE041A-2EF0-4633-8CBD-190D77FF3BC0}"/>
              </a:ext>
            </a:extLst>
          </p:cNvPr>
          <p:cNvSpPr txBox="1"/>
          <p:nvPr/>
        </p:nvSpPr>
        <p:spPr>
          <a:xfrm>
            <a:off x="9241053" y="5506727"/>
            <a:ext cx="1815155" cy="553998"/>
          </a:xfrm>
          <a:prstGeom prst="rect">
            <a:avLst/>
          </a:prstGeom>
          <a:noFill/>
          <a:ln w="6350">
            <a:noFill/>
            <a:prstDash val="dash"/>
          </a:ln>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buFont typeface="Arial" panose="020B0604020202020204" pitchFamily="34" charset="0"/>
              <a:buChar char="•"/>
            </a:pPr>
            <a:r>
              <a:rPr lang="en-US" sz="1200" dirty="0">
                <a:solidFill>
                  <a:srgbClr val="ED1A20"/>
                </a:solidFill>
              </a:rPr>
              <a:t>POS terminals</a:t>
            </a:r>
          </a:p>
          <a:p>
            <a:pPr marL="171450" indent="-171450">
              <a:buFont typeface="Arial" panose="020B0604020202020204" pitchFamily="34" charset="0"/>
              <a:buChar char="•"/>
            </a:pPr>
            <a:r>
              <a:rPr lang="en-US" sz="1200" dirty="0">
                <a:solidFill>
                  <a:srgbClr val="ED1A20"/>
                </a:solidFill>
              </a:rPr>
              <a:t>Portable readers</a:t>
            </a:r>
          </a:p>
          <a:p>
            <a:pPr marL="171450" indent="-171450">
              <a:buFont typeface="Arial" panose="020B0604020202020204" pitchFamily="34" charset="0"/>
              <a:buChar char="•"/>
            </a:pPr>
            <a:r>
              <a:rPr lang="en-US" sz="1200" dirty="0">
                <a:solidFill>
                  <a:srgbClr val="ED1A20"/>
                </a:solidFill>
              </a:rPr>
              <a:t>NFC enabled devices</a:t>
            </a:r>
          </a:p>
        </p:txBody>
      </p:sp>
    </p:spTree>
    <p:extLst>
      <p:ext uri="{BB962C8B-B14F-4D97-AF65-F5344CB8AC3E}">
        <p14:creationId xmlns:p14="http://schemas.microsoft.com/office/powerpoint/2010/main" val="426937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79"/>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9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90"/>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95"/>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7"/>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39"/>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4"/>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83"/>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00"/>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91"/>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96"/>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30"/>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38"/>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48"/>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55"/>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85"/>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101"/>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92"/>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93" grpId="0" animBg="1"/>
      <p:bldP spid="94" grpId="0" animBg="1"/>
      <p:bldP spid="95" grpId="0" animBg="1"/>
      <p:bldP spid="96" grpId="0" animBg="1"/>
      <p:bldP spid="5" grpId="0" animBg="1"/>
      <p:bldP spid="6" grpId="0" animBg="1"/>
      <p:bldP spid="7" grpId="0" animBg="1"/>
      <p:bldP spid="8" grpId="0" animBg="1"/>
      <p:bldP spid="9" grpId="0" animBg="1"/>
      <p:bldP spid="10" grpId="0" animBg="1"/>
      <p:bldP spid="11" grpId="0" animBg="1"/>
      <p:bldP spid="13" grpId="0" animBg="1"/>
      <p:bldP spid="14" grpId="0" animBg="1"/>
      <p:bldP spid="15" grpId="0" animBg="1"/>
      <p:bldP spid="16" grpId="0" animBg="1"/>
      <p:bldP spid="22" grpId="0" animBg="1"/>
      <p:bldP spid="27" grpId="0" animBg="1"/>
      <p:bldP spid="29" grpId="0" animBg="1"/>
      <p:bldP spid="30" grpId="0" animBg="1"/>
      <p:bldP spid="31" grpId="0"/>
      <p:bldP spid="32" grpId="0"/>
      <p:bldP spid="33" grpId="0"/>
      <p:bldP spid="34" grpId="0"/>
      <p:bldP spid="89" grpId="0"/>
      <p:bldP spid="97" grpId="0" animBg="1"/>
      <p:bldP spid="90" grpId="0"/>
      <p:bldP spid="98" grpId="0" animBg="1"/>
      <p:bldP spid="88" grpId="0"/>
      <p:bldP spid="100" grpId="0" animBg="1"/>
      <p:bldP spid="91" grpId="0"/>
      <p:bldP spid="101" grpId="0" animBg="1"/>
      <p:bldP spid="9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088E40-4EAD-4D49-8EE9-F810C108CF9C}"/>
              </a:ext>
            </a:extLst>
          </p:cNvPr>
          <p:cNvSpPr>
            <a:spLocks noGrp="1"/>
          </p:cNvSpPr>
          <p:nvPr>
            <p:ph type="title"/>
          </p:nvPr>
        </p:nvSpPr>
        <p:spPr/>
        <p:txBody>
          <a:bodyPr/>
          <a:lstStyle/>
          <a:p>
            <a:r>
              <a:rPr lang="fr-CH" dirty="0"/>
              <a:t>WISECOIN UTILITY TOKEN | </a:t>
            </a:r>
            <a:r>
              <a:rPr lang="fr-CH" dirty="0">
                <a:solidFill>
                  <a:srgbClr val="F77509"/>
                </a:solidFill>
              </a:rPr>
              <a:t>SOLUTION COMPONENTS</a:t>
            </a:r>
            <a:endParaRPr lang="en-US" dirty="0"/>
          </a:p>
        </p:txBody>
      </p:sp>
      <p:sp>
        <p:nvSpPr>
          <p:cNvPr id="4" name="Rectangle 3">
            <a:extLst>
              <a:ext uri="{FF2B5EF4-FFF2-40B4-BE49-F238E27FC236}">
                <a16:creationId xmlns="" xmlns:a16="http://schemas.microsoft.com/office/drawing/2014/main" id="{626F8A36-6433-4D07-B16D-8AFD7D75C600}"/>
              </a:ext>
            </a:extLst>
          </p:cNvPr>
          <p:cNvSpPr/>
          <p:nvPr/>
        </p:nvSpPr>
        <p:spPr>
          <a:xfrm>
            <a:off x="2305455" y="2183860"/>
            <a:ext cx="1833664" cy="191634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 xmlns:a16="http://schemas.microsoft.com/office/drawing/2014/main" id="{D85AC656-C3C6-4DE4-9A0E-1E355B35A301}"/>
              </a:ext>
            </a:extLst>
          </p:cNvPr>
          <p:cNvSpPr/>
          <p:nvPr/>
        </p:nvSpPr>
        <p:spPr>
          <a:xfrm>
            <a:off x="2305455" y="4353978"/>
            <a:ext cx="1833664" cy="191634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413B7996-6BC3-4BC2-A294-5BF4A1AB1B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30813" y="2507310"/>
            <a:ext cx="582947" cy="582947"/>
          </a:xfrm>
          <a:prstGeom prst="rect">
            <a:avLst/>
          </a:prstGeom>
        </p:spPr>
      </p:pic>
      <p:sp>
        <p:nvSpPr>
          <p:cNvPr id="10" name="Rectangle 9">
            <a:extLst>
              <a:ext uri="{FF2B5EF4-FFF2-40B4-BE49-F238E27FC236}">
                <a16:creationId xmlns="" xmlns:a16="http://schemas.microsoft.com/office/drawing/2014/main" id="{981489C7-746D-4B8A-BB00-7AE95A0E3956}"/>
              </a:ext>
            </a:extLst>
          </p:cNvPr>
          <p:cNvSpPr/>
          <p:nvPr/>
        </p:nvSpPr>
        <p:spPr>
          <a:xfrm>
            <a:off x="4374204" y="2183860"/>
            <a:ext cx="1833664" cy="19163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DEE6898D-D1D7-40E1-90E5-BF0795B0FD3E}"/>
              </a:ext>
            </a:extLst>
          </p:cNvPr>
          <p:cNvSpPr/>
          <p:nvPr/>
        </p:nvSpPr>
        <p:spPr>
          <a:xfrm>
            <a:off x="4374204" y="4353978"/>
            <a:ext cx="1833664" cy="19163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 xmlns:a16="http://schemas.microsoft.com/office/drawing/2014/main" id="{2CEEDE70-A2F1-4816-9E50-5BB2D14ABE3E}"/>
              </a:ext>
            </a:extLst>
          </p:cNvPr>
          <p:cNvSpPr/>
          <p:nvPr/>
        </p:nvSpPr>
        <p:spPr>
          <a:xfrm>
            <a:off x="8511572" y="2183860"/>
            <a:ext cx="1833664" cy="19163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 xmlns:a16="http://schemas.microsoft.com/office/drawing/2014/main" id="{F51E359D-6C8B-4202-B55E-5D0B51B02491}"/>
              </a:ext>
            </a:extLst>
          </p:cNvPr>
          <p:cNvSpPr/>
          <p:nvPr/>
        </p:nvSpPr>
        <p:spPr>
          <a:xfrm>
            <a:off x="8511572" y="4353978"/>
            <a:ext cx="1833664" cy="19163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 xmlns:a16="http://schemas.microsoft.com/office/drawing/2014/main" id="{309483DF-77A6-4BA0-A8E5-BFA832BE547B}"/>
              </a:ext>
            </a:extLst>
          </p:cNvPr>
          <p:cNvSpPr/>
          <p:nvPr/>
        </p:nvSpPr>
        <p:spPr>
          <a:xfrm>
            <a:off x="6438864" y="2183860"/>
            <a:ext cx="1833664" cy="19163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 xmlns:a16="http://schemas.microsoft.com/office/drawing/2014/main" id="{CC1FB80F-4CFC-4113-9185-B643600DFB22}"/>
              </a:ext>
            </a:extLst>
          </p:cNvPr>
          <p:cNvSpPr/>
          <p:nvPr/>
        </p:nvSpPr>
        <p:spPr>
          <a:xfrm>
            <a:off x="6438864" y="4353978"/>
            <a:ext cx="1833664" cy="19163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 xmlns:a16="http://schemas.microsoft.com/office/drawing/2014/main" id="{1DD70449-19BE-4A3D-AF6E-1E9AC9511306}"/>
              </a:ext>
            </a:extLst>
          </p:cNvPr>
          <p:cNvSpPr/>
          <p:nvPr/>
        </p:nvSpPr>
        <p:spPr>
          <a:xfrm>
            <a:off x="2305455" y="1713567"/>
            <a:ext cx="1833664" cy="33861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HARDWARE LAYER</a:t>
            </a:r>
          </a:p>
        </p:txBody>
      </p:sp>
      <p:sp>
        <p:nvSpPr>
          <p:cNvPr id="19" name="Rectangle 18">
            <a:extLst>
              <a:ext uri="{FF2B5EF4-FFF2-40B4-BE49-F238E27FC236}">
                <a16:creationId xmlns="" xmlns:a16="http://schemas.microsoft.com/office/drawing/2014/main" id="{D9091E7F-20F8-4215-A2A2-C1B88C8341D1}"/>
              </a:ext>
            </a:extLst>
          </p:cNvPr>
          <p:cNvSpPr/>
          <p:nvPr/>
        </p:nvSpPr>
        <p:spPr>
          <a:xfrm>
            <a:off x="4374204" y="1713567"/>
            <a:ext cx="5971032" cy="33861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SOFTWARE LAYER</a:t>
            </a:r>
          </a:p>
        </p:txBody>
      </p:sp>
      <p:pic>
        <p:nvPicPr>
          <p:cNvPr id="7" name="Picture 6">
            <a:extLst>
              <a:ext uri="{FF2B5EF4-FFF2-40B4-BE49-F238E27FC236}">
                <a16:creationId xmlns="" xmlns:a16="http://schemas.microsoft.com/office/drawing/2014/main" id="{7275F0E6-A403-4041-BA5C-F19E30A82C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5957" y="2473704"/>
            <a:ext cx="650158" cy="650158"/>
          </a:xfrm>
          <a:prstGeom prst="rect">
            <a:avLst/>
          </a:prstGeom>
        </p:spPr>
      </p:pic>
      <p:pic>
        <p:nvPicPr>
          <p:cNvPr id="8" name="Picture 7">
            <a:extLst>
              <a:ext uri="{FF2B5EF4-FFF2-40B4-BE49-F238E27FC236}">
                <a16:creationId xmlns="" xmlns:a16="http://schemas.microsoft.com/office/drawing/2014/main" id="{9FAE35D5-15B2-4DC3-8E8A-5A16D4B3F0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56741" y="2361158"/>
            <a:ext cx="943326" cy="875251"/>
          </a:xfrm>
          <a:prstGeom prst="rect">
            <a:avLst/>
          </a:prstGeom>
        </p:spPr>
      </p:pic>
      <p:pic>
        <p:nvPicPr>
          <p:cNvPr id="9" name="Picture 8">
            <a:extLst>
              <a:ext uri="{FF2B5EF4-FFF2-40B4-BE49-F238E27FC236}">
                <a16:creationId xmlns="" xmlns:a16="http://schemas.microsoft.com/office/drawing/2014/main" id="{6CC88CCF-B689-4A4F-B016-C3772E0924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10516" y="2453604"/>
            <a:ext cx="690359" cy="690359"/>
          </a:xfrm>
          <a:prstGeom prst="rect">
            <a:avLst/>
          </a:prstGeom>
        </p:spPr>
      </p:pic>
      <p:sp>
        <p:nvSpPr>
          <p:cNvPr id="20" name="TextBox 19">
            <a:extLst>
              <a:ext uri="{FF2B5EF4-FFF2-40B4-BE49-F238E27FC236}">
                <a16:creationId xmlns="" xmlns:a16="http://schemas.microsoft.com/office/drawing/2014/main" id="{F0E48AB2-2A71-4DE5-ACA2-9AE713776B3B}"/>
              </a:ext>
            </a:extLst>
          </p:cNvPr>
          <p:cNvSpPr txBox="1"/>
          <p:nvPr/>
        </p:nvSpPr>
        <p:spPr>
          <a:xfrm>
            <a:off x="772629" y="3306726"/>
            <a:ext cx="1301830" cy="307777"/>
          </a:xfrm>
          <a:prstGeom prst="rect">
            <a:avLst/>
          </a:prstGeom>
          <a:noFill/>
        </p:spPr>
        <p:txBody>
          <a:bodyPr wrap="square" rtlCol="0">
            <a:spAutoFit/>
          </a:bodyPr>
          <a:lstStyle/>
          <a:p>
            <a:pPr algn="r"/>
            <a:r>
              <a:rPr lang="en-US" sz="1400" b="1" dirty="0"/>
              <a:t>COMPONENTS</a:t>
            </a:r>
          </a:p>
        </p:txBody>
      </p:sp>
      <p:sp>
        <p:nvSpPr>
          <p:cNvPr id="21" name="TextBox 20">
            <a:extLst>
              <a:ext uri="{FF2B5EF4-FFF2-40B4-BE49-F238E27FC236}">
                <a16:creationId xmlns="" xmlns:a16="http://schemas.microsoft.com/office/drawing/2014/main" id="{3B682413-B859-451F-998A-1A3A72F0CC83}"/>
              </a:ext>
            </a:extLst>
          </p:cNvPr>
          <p:cNvSpPr txBox="1"/>
          <p:nvPr/>
        </p:nvSpPr>
        <p:spPr>
          <a:xfrm>
            <a:off x="982027" y="5157833"/>
            <a:ext cx="1084384" cy="307777"/>
          </a:xfrm>
          <a:prstGeom prst="rect">
            <a:avLst/>
          </a:prstGeom>
          <a:noFill/>
        </p:spPr>
        <p:txBody>
          <a:bodyPr wrap="square" rtlCol="0">
            <a:spAutoFit/>
          </a:bodyPr>
          <a:lstStyle/>
          <a:p>
            <a:pPr algn="r"/>
            <a:r>
              <a:rPr lang="en-US" sz="1400" b="1" dirty="0"/>
              <a:t>PURPOSE</a:t>
            </a:r>
          </a:p>
        </p:txBody>
      </p:sp>
      <p:sp>
        <p:nvSpPr>
          <p:cNvPr id="22" name="TextBox 21">
            <a:extLst>
              <a:ext uri="{FF2B5EF4-FFF2-40B4-BE49-F238E27FC236}">
                <a16:creationId xmlns="" xmlns:a16="http://schemas.microsoft.com/office/drawing/2014/main" id="{7922C7B7-477B-4CB8-A7D1-9ECF04368534}"/>
              </a:ext>
            </a:extLst>
          </p:cNvPr>
          <p:cNvSpPr txBox="1"/>
          <p:nvPr/>
        </p:nvSpPr>
        <p:spPr>
          <a:xfrm>
            <a:off x="2663318" y="3306726"/>
            <a:ext cx="1117935" cy="307777"/>
          </a:xfrm>
          <a:prstGeom prst="rect">
            <a:avLst/>
          </a:prstGeom>
          <a:noFill/>
        </p:spPr>
        <p:txBody>
          <a:bodyPr wrap="none" rtlCol="0">
            <a:spAutoFit/>
          </a:bodyPr>
          <a:lstStyle/>
          <a:p>
            <a:r>
              <a:rPr lang="en-US" sz="1400" dirty="0" err="1"/>
              <a:t>VaultIC</a:t>
            </a:r>
            <a:r>
              <a:rPr lang="en-US" sz="1400" dirty="0"/>
              <a:t> chips</a:t>
            </a:r>
          </a:p>
        </p:txBody>
      </p:sp>
      <p:sp>
        <p:nvSpPr>
          <p:cNvPr id="23" name="TextBox 22">
            <a:extLst>
              <a:ext uri="{FF2B5EF4-FFF2-40B4-BE49-F238E27FC236}">
                <a16:creationId xmlns="" xmlns:a16="http://schemas.microsoft.com/office/drawing/2014/main" id="{1C8668AC-815D-402D-87AB-DF87128E04F4}"/>
              </a:ext>
            </a:extLst>
          </p:cNvPr>
          <p:cNvSpPr txBox="1"/>
          <p:nvPr/>
        </p:nvSpPr>
        <p:spPr>
          <a:xfrm>
            <a:off x="4926577" y="3306726"/>
            <a:ext cx="728917" cy="307777"/>
          </a:xfrm>
          <a:prstGeom prst="rect">
            <a:avLst/>
          </a:prstGeom>
          <a:noFill/>
        </p:spPr>
        <p:txBody>
          <a:bodyPr wrap="none" rtlCol="0">
            <a:spAutoFit/>
          </a:bodyPr>
          <a:lstStyle/>
          <a:p>
            <a:r>
              <a:rPr lang="en-US" sz="1400" dirty="0"/>
              <a:t>Wallets</a:t>
            </a:r>
          </a:p>
        </p:txBody>
      </p:sp>
      <p:sp>
        <p:nvSpPr>
          <p:cNvPr id="24" name="TextBox 23">
            <a:extLst>
              <a:ext uri="{FF2B5EF4-FFF2-40B4-BE49-F238E27FC236}">
                <a16:creationId xmlns="" xmlns:a16="http://schemas.microsoft.com/office/drawing/2014/main" id="{90800BD0-006A-4D6C-A9F7-18AE6ADF3C10}"/>
              </a:ext>
            </a:extLst>
          </p:cNvPr>
          <p:cNvSpPr txBox="1"/>
          <p:nvPr/>
        </p:nvSpPr>
        <p:spPr>
          <a:xfrm>
            <a:off x="6919550" y="3306726"/>
            <a:ext cx="872290" cy="307777"/>
          </a:xfrm>
          <a:prstGeom prst="rect">
            <a:avLst/>
          </a:prstGeom>
          <a:noFill/>
        </p:spPr>
        <p:txBody>
          <a:bodyPr wrap="none" rtlCol="0">
            <a:spAutoFit/>
          </a:bodyPr>
          <a:lstStyle/>
          <a:p>
            <a:r>
              <a:rPr lang="en-US" sz="1400" dirty="0"/>
              <a:t>Identities</a:t>
            </a:r>
          </a:p>
        </p:txBody>
      </p:sp>
      <p:sp>
        <p:nvSpPr>
          <p:cNvPr id="25" name="TextBox 24">
            <a:extLst>
              <a:ext uri="{FF2B5EF4-FFF2-40B4-BE49-F238E27FC236}">
                <a16:creationId xmlns="" xmlns:a16="http://schemas.microsoft.com/office/drawing/2014/main" id="{6329864A-1167-43C7-9F8D-18BB2C6CF8E8}"/>
              </a:ext>
            </a:extLst>
          </p:cNvPr>
          <p:cNvSpPr txBox="1"/>
          <p:nvPr/>
        </p:nvSpPr>
        <p:spPr>
          <a:xfrm>
            <a:off x="8672075" y="3306726"/>
            <a:ext cx="1512658" cy="307777"/>
          </a:xfrm>
          <a:prstGeom prst="rect">
            <a:avLst/>
          </a:prstGeom>
          <a:noFill/>
        </p:spPr>
        <p:txBody>
          <a:bodyPr wrap="none" rtlCol="0">
            <a:spAutoFit/>
          </a:bodyPr>
          <a:lstStyle/>
          <a:p>
            <a:r>
              <a:rPr lang="en-US" sz="1400" dirty="0" err="1"/>
              <a:t>WISe</a:t>
            </a:r>
            <a:r>
              <a:rPr lang="en-US" sz="1400" dirty="0"/>
              <a:t> Utility Token</a:t>
            </a:r>
          </a:p>
        </p:txBody>
      </p:sp>
      <p:sp>
        <p:nvSpPr>
          <p:cNvPr id="26" name="TextBox 25">
            <a:extLst>
              <a:ext uri="{FF2B5EF4-FFF2-40B4-BE49-F238E27FC236}">
                <a16:creationId xmlns="" xmlns:a16="http://schemas.microsoft.com/office/drawing/2014/main" id="{0ECCE47F-47CA-4941-8775-6828631B5042}"/>
              </a:ext>
            </a:extLst>
          </p:cNvPr>
          <p:cNvSpPr txBox="1"/>
          <p:nvPr/>
        </p:nvSpPr>
        <p:spPr>
          <a:xfrm>
            <a:off x="2305456" y="5157833"/>
            <a:ext cx="1833664" cy="276999"/>
          </a:xfrm>
          <a:prstGeom prst="rect">
            <a:avLst/>
          </a:prstGeom>
          <a:noFill/>
        </p:spPr>
        <p:txBody>
          <a:bodyPr wrap="square" rtlCol="0">
            <a:spAutoFit/>
          </a:bodyPr>
          <a:lstStyle/>
          <a:p>
            <a:pPr algn="ctr"/>
            <a:r>
              <a:rPr lang="en-US" sz="1200" dirty="0"/>
              <a:t>Secure storage of wallets</a:t>
            </a:r>
          </a:p>
        </p:txBody>
      </p:sp>
      <p:sp>
        <p:nvSpPr>
          <p:cNvPr id="27" name="TextBox 26">
            <a:extLst>
              <a:ext uri="{FF2B5EF4-FFF2-40B4-BE49-F238E27FC236}">
                <a16:creationId xmlns="" xmlns:a16="http://schemas.microsoft.com/office/drawing/2014/main" id="{DDCA0EEA-3D20-4982-BC93-F4883E90FB6B}"/>
              </a:ext>
            </a:extLst>
          </p:cNvPr>
          <p:cNvSpPr txBox="1"/>
          <p:nvPr/>
        </p:nvSpPr>
        <p:spPr>
          <a:xfrm>
            <a:off x="4378163" y="5157833"/>
            <a:ext cx="1829705" cy="276999"/>
          </a:xfrm>
          <a:prstGeom prst="rect">
            <a:avLst/>
          </a:prstGeom>
          <a:noFill/>
        </p:spPr>
        <p:txBody>
          <a:bodyPr wrap="square" rtlCol="0">
            <a:spAutoFit/>
          </a:bodyPr>
          <a:lstStyle/>
          <a:p>
            <a:pPr algn="ctr"/>
            <a:r>
              <a:rPr lang="en-US" sz="1200" dirty="0"/>
              <a:t>Holds </a:t>
            </a:r>
            <a:r>
              <a:rPr lang="en-US" sz="1200" dirty="0" err="1"/>
              <a:t>WISe</a:t>
            </a:r>
            <a:r>
              <a:rPr lang="en-US" sz="1200" dirty="0"/>
              <a:t> Utility Tokens</a:t>
            </a:r>
          </a:p>
        </p:txBody>
      </p:sp>
      <p:sp>
        <p:nvSpPr>
          <p:cNvPr id="28" name="TextBox 27">
            <a:extLst>
              <a:ext uri="{FF2B5EF4-FFF2-40B4-BE49-F238E27FC236}">
                <a16:creationId xmlns="" xmlns:a16="http://schemas.microsoft.com/office/drawing/2014/main" id="{7DB29D53-2E99-4E8E-8C89-34D71C723971}"/>
              </a:ext>
            </a:extLst>
          </p:cNvPr>
          <p:cNvSpPr txBox="1"/>
          <p:nvPr/>
        </p:nvSpPr>
        <p:spPr>
          <a:xfrm>
            <a:off x="6438864" y="5157833"/>
            <a:ext cx="1829705" cy="461665"/>
          </a:xfrm>
          <a:prstGeom prst="rect">
            <a:avLst/>
          </a:prstGeom>
          <a:noFill/>
        </p:spPr>
        <p:txBody>
          <a:bodyPr wrap="square" rtlCol="0">
            <a:spAutoFit/>
          </a:bodyPr>
          <a:lstStyle/>
          <a:p>
            <a:pPr algn="ctr"/>
            <a:r>
              <a:rPr lang="en-US" sz="1200" dirty="0"/>
              <a:t>Gives unique </a:t>
            </a:r>
          </a:p>
          <a:p>
            <a:pPr algn="ctr"/>
            <a:r>
              <a:rPr lang="en-US" sz="1200" dirty="0"/>
              <a:t>identities to objects</a:t>
            </a:r>
          </a:p>
        </p:txBody>
      </p:sp>
      <p:sp>
        <p:nvSpPr>
          <p:cNvPr id="29" name="TextBox 28">
            <a:extLst>
              <a:ext uri="{FF2B5EF4-FFF2-40B4-BE49-F238E27FC236}">
                <a16:creationId xmlns="" xmlns:a16="http://schemas.microsoft.com/office/drawing/2014/main" id="{96CF8C13-D049-40CB-8930-5D0415A12AF4}"/>
              </a:ext>
            </a:extLst>
          </p:cNvPr>
          <p:cNvSpPr txBox="1"/>
          <p:nvPr/>
        </p:nvSpPr>
        <p:spPr>
          <a:xfrm>
            <a:off x="8511573" y="5157833"/>
            <a:ext cx="1833664" cy="646331"/>
          </a:xfrm>
          <a:prstGeom prst="rect">
            <a:avLst/>
          </a:prstGeom>
          <a:noFill/>
        </p:spPr>
        <p:txBody>
          <a:bodyPr wrap="square" rtlCol="0">
            <a:spAutoFit/>
          </a:bodyPr>
          <a:lstStyle/>
          <a:p>
            <a:pPr algn="ctr"/>
            <a:r>
              <a:rPr lang="en-US" sz="1200" dirty="0"/>
              <a:t>Triggers the mechanism that allows the </a:t>
            </a:r>
          </a:p>
          <a:p>
            <a:pPr algn="ctr"/>
            <a:r>
              <a:rPr lang="en-US" sz="1200" dirty="0"/>
              <a:t>verification process</a:t>
            </a:r>
          </a:p>
        </p:txBody>
      </p:sp>
    </p:spTree>
    <p:extLst>
      <p:ext uri="{BB962C8B-B14F-4D97-AF65-F5344CB8AC3E}">
        <p14:creationId xmlns:p14="http://schemas.microsoft.com/office/powerpoint/2010/main" val="2841752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51310" y="816921"/>
            <a:ext cx="10503915" cy="587673"/>
          </a:xfrm>
        </p:spPr>
        <p:txBody>
          <a:bodyPr/>
          <a:lstStyle/>
          <a:p>
            <a:r>
              <a:rPr lang="fr-CH" dirty="0"/>
              <a:t>WISECOIN UTILITY TOKEN | </a:t>
            </a:r>
            <a:r>
              <a:rPr lang="fr-CH" dirty="0">
                <a:solidFill>
                  <a:srgbClr val="F77509"/>
                </a:solidFill>
              </a:rPr>
              <a:t>USE CASE: CARS AND CHARGING STATIONS</a:t>
            </a:r>
            <a:endParaRPr lang="en-GB" dirty="0"/>
          </a:p>
        </p:txBody>
      </p:sp>
      <p:sp>
        <p:nvSpPr>
          <p:cNvPr id="6" name="Right Arrow 5"/>
          <p:cNvSpPr/>
          <p:nvPr/>
        </p:nvSpPr>
        <p:spPr>
          <a:xfrm>
            <a:off x="4153534" y="3863206"/>
            <a:ext cx="4609466" cy="25757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06917" y="3287136"/>
            <a:ext cx="3502701" cy="523220"/>
          </a:xfrm>
          <a:prstGeom prst="rect">
            <a:avLst/>
          </a:prstGeom>
          <a:noFill/>
        </p:spPr>
        <p:txBody>
          <a:bodyPr wrap="square" rtlCol="0">
            <a:spAutoFit/>
          </a:bodyPr>
          <a:lstStyle/>
          <a:p>
            <a:pPr algn="ctr"/>
            <a:r>
              <a:rPr lang="en-GB" sz="1400" dirty="0"/>
              <a:t>A car </a:t>
            </a:r>
            <a:r>
              <a:rPr lang="en-GB" sz="1400" dirty="0" err="1"/>
              <a:t>wantS</a:t>
            </a:r>
            <a:r>
              <a:rPr lang="en-GB" sz="1400" dirty="0"/>
              <a:t> to safely make a payment to the charging station (fiat or cryptocurrency)</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0796" y="3141346"/>
            <a:ext cx="2242620" cy="1701298"/>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9936" y="2887195"/>
            <a:ext cx="1541365" cy="1952021"/>
          </a:xfrm>
          <a:prstGeom prst="rect">
            <a:avLst/>
          </a:prstGeom>
        </p:spPr>
      </p:pic>
      <p:sp>
        <p:nvSpPr>
          <p:cNvPr id="10" name="TextBox 9"/>
          <p:cNvSpPr txBox="1"/>
          <p:nvPr/>
        </p:nvSpPr>
        <p:spPr>
          <a:xfrm>
            <a:off x="2492678" y="4839216"/>
            <a:ext cx="498855" cy="369332"/>
          </a:xfrm>
          <a:prstGeom prst="rect">
            <a:avLst/>
          </a:prstGeom>
          <a:noFill/>
        </p:spPr>
        <p:txBody>
          <a:bodyPr wrap="none" rtlCol="0">
            <a:spAutoFit/>
          </a:bodyPr>
          <a:lstStyle/>
          <a:p>
            <a:r>
              <a:rPr lang="en-GB" dirty="0"/>
              <a:t>Car</a:t>
            </a:r>
          </a:p>
        </p:txBody>
      </p:sp>
      <p:sp>
        <p:nvSpPr>
          <p:cNvPr id="11" name="TextBox 10"/>
          <p:cNvSpPr txBox="1"/>
          <p:nvPr/>
        </p:nvSpPr>
        <p:spPr>
          <a:xfrm>
            <a:off x="9275479" y="4720349"/>
            <a:ext cx="1010277" cy="646331"/>
          </a:xfrm>
          <a:prstGeom prst="rect">
            <a:avLst/>
          </a:prstGeom>
          <a:noFill/>
        </p:spPr>
        <p:txBody>
          <a:bodyPr wrap="none" rtlCol="0">
            <a:spAutoFit/>
          </a:bodyPr>
          <a:lstStyle/>
          <a:p>
            <a:r>
              <a:rPr lang="en-GB" dirty="0"/>
              <a:t>Charging</a:t>
            </a:r>
          </a:p>
          <a:p>
            <a:pPr algn="ctr"/>
            <a:r>
              <a:rPr lang="en-GB" dirty="0"/>
              <a:t>Station</a:t>
            </a:r>
          </a:p>
        </p:txBody>
      </p:sp>
      <p:sp>
        <p:nvSpPr>
          <p:cNvPr id="13" name="TextBox 12"/>
          <p:cNvSpPr txBox="1"/>
          <p:nvPr/>
        </p:nvSpPr>
        <p:spPr>
          <a:xfrm>
            <a:off x="9569662" y="3638052"/>
            <a:ext cx="421910" cy="707886"/>
          </a:xfrm>
          <a:prstGeom prst="rect">
            <a:avLst/>
          </a:prstGeom>
          <a:noFill/>
        </p:spPr>
        <p:txBody>
          <a:bodyPr wrap="none" rtlCol="0">
            <a:spAutoFit/>
          </a:bodyPr>
          <a:lstStyle/>
          <a:p>
            <a:r>
              <a:rPr lang="en-US" sz="4000" dirty="0">
                <a:solidFill>
                  <a:schemeClr val="bg1"/>
                </a:solidFill>
              </a:rPr>
              <a:t>?</a:t>
            </a:r>
          </a:p>
        </p:txBody>
      </p:sp>
      <p:sp>
        <p:nvSpPr>
          <p:cNvPr id="14" name="TextBox 13"/>
          <p:cNvSpPr txBox="1"/>
          <p:nvPr/>
        </p:nvSpPr>
        <p:spPr>
          <a:xfrm>
            <a:off x="4511977" y="4120784"/>
            <a:ext cx="3892581" cy="523220"/>
          </a:xfrm>
          <a:prstGeom prst="rect">
            <a:avLst/>
          </a:prstGeom>
          <a:noFill/>
        </p:spPr>
        <p:txBody>
          <a:bodyPr wrap="square" rtlCol="0">
            <a:spAutoFit/>
          </a:bodyPr>
          <a:lstStyle/>
          <a:p>
            <a:pPr algn="ctr"/>
            <a:r>
              <a:rPr lang="en-US" sz="1400" dirty="0"/>
              <a:t>The car would need to verify the charging station’s identity before a payment could be made</a:t>
            </a:r>
          </a:p>
        </p:txBody>
      </p:sp>
    </p:spTree>
    <p:extLst>
      <p:ext uri="{BB962C8B-B14F-4D97-AF65-F5344CB8AC3E}">
        <p14:creationId xmlns:p14="http://schemas.microsoft.com/office/powerpoint/2010/main" val="3106663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3679" y="2704938"/>
            <a:ext cx="2867488" cy="1171853"/>
          </a:xfrm>
          <a:prstGeom prst="rect">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Route Key Verification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3107" y="5042311"/>
            <a:ext cx="1414645" cy="1073179"/>
          </a:xfrm>
          <a:prstGeom prst="rect">
            <a:avLst/>
          </a:prstGeom>
        </p:spPr>
      </p:pic>
      <p:sp>
        <p:nvSpPr>
          <p:cNvPr id="6" name="TextBox 5"/>
          <p:cNvSpPr txBox="1"/>
          <p:nvPr/>
        </p:nvSpPr>
        <p:spPr>
          <a:xfrm>
            <a:off x="1588880" y="6076361"/>
            <a:ext cx="542762" cy="369332"/>
          </a:xfrm>
          <a:prstGeom prst="rect">
            <a:avLst/>
          </a:prstGeom>
          <a:noFill/>
        </p:spPr>
        <p:txBody>
          <a:bodyPr wrap="square" rtlCol="0">
            <a:spAutoFit/>
          </a:bodyPr>
          <a:lstStyle/>
          <a:p>
            <a:r>
              <a:rPr lang="en-GB" dirty="0"/>
              <a:t>Car</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4275" y="5669946"/>
            <a:ext cx="441048" cy="44104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71517" y="4677371"/>
            <a:ext cx="972293" cy="1231335"/>
          </a:xfrm>
          <a:prstGeom prst="rect">
            <a:avLst/>
          </a:prstGeom>
        </p:spPr>
      </p:pic>
      <p:sp>
        <p:nvSpPr>
          <p:cNvPr id="10" name="TextBox 9"/>
          <p:cNvSpPr txBox="1"/>
          <p:nvPr/>
        </p:nvSpPr>
        <p:spPr>
          <a:xfrm>
            <a:off x="10123204" y="5799362"/>
            <a:ext cx="1020606" cy="646331"/>
          </a:xfrm>
          <a:prstGeom prst="rect">
            <a:avLst/>
          </a:prstGeom>
          <a:noFill/>
        </p:spPr>
        <p:txBody>
          <a:bodyPr wrap="square" rtlCol="0">
            <a:spAutoFit/>
          </a:bodyPr>
          <a:lstStyle/>
          <a:p>
            <a:r>
              <a:rPr lang="en-GB" dirty="0"/>
              <a:t>Charging</a:t>
            </a:r>
          </a:p>
          <a:p>
            <a:pPr algn="ctr"/>
            <a:r>
              <a:rPr lang="en-GB" dirty="0"/>
              <a:t>Station</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7140" y="5196583"/>
            <a:ext cx="441048" cy="441048"/>
          </a:xfrm>
          <a:prstGeom prst="rect">
            <a:avLst/>
          </a:prstGeom>
        </p:spPr>
      </p:pic>
      <p:sp>
        <p:nvSpPr>
          <p:cNvPr id="12" name="Title 1"/>
          <p:cNvSpPr>
            <a:spLocks noGrp="1"/>
          </p:cNvSpPr>
          <p:nvPr>
            <p:ph type="title"/>
          </p:nvPr>
        </p:nvSpPr>
        <p:spPr>
          <a:xfrm>
            <a:off x="1251310" y="816921"/>
            <a:ext cx="10503915" cy="587673"/>
          </a:xfrm>
        </p:spPr>
        <p:txBody>
          <a:bodyPr/>
          <a:lstStyle/>
          <a:p>
            <a:r>
              <a:rPr lang="fr-CH" dirty="0"/>
              <a:t>WISECOIN UTILITY TOKEN | </a:t>
            </a:r>
            <a:r>
              <a:rPr lang="fr-CH" dirty="0">
                <a:solidFill>
                  <a:srgbClr val="F77509"/>
                </a:solidFill>
              </a:rPr>
              <a:t>STEPS</a:t>
            </a:r>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30167" y="4872690"/>
            <a:ext cx="1594512" cy="1594512"/>
          </a:xfrm>
          <a:prstGeom prst="rect">
            <a:avLst/>
          </a:prstGeom>
        </p:spPr>
      </p:pic>
      <p:sp>
        <p:nvSpPr>
          <p:cNvPr id="16" name="Right Arrow 15"/>
          <p:cNvSpPr/>
          <p:nvPr/>
        </p:nvSpPr>
        <p:spPr>
          <a:xfrm>
            <a:off x="2558477" y="5750251"/>
            <a:ext cx="2656266" cy="14267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4" name="Group 13">
            <a:extLst>
              <a:ext uri="{FF2B5EF4-FFF2-40B4-BE49-F238E27FC236}">
                <a16:creationId xmlns="" xmlns:a16="http://schemas.microsoft.com/office/drawing/2014/main" id="{F416F148-DAEA-4ABA-BF5E-D5CC2614F990}"/>
              </a:ext>
            </a:extLst>
          </p:cNvPr>
          <p:cNvGrpSpPr/>
          <p:nvPr/>
        </p:nvGrpSpPr>
        <p:grpSpPr>
          <a:xfrm>
            <a:off x="9076930" y="538282"/>
            <a:ext cx="2650447" cy="707886"/>
            <a:chOff x="8590172" y="2425296"/>
            <a:chExt cx="2650447" cy="707886"/>
          </a:xfrm>
        </p:grpSpPr>
        <p:sp>
          <p:nvSpPr>
            <p:cNvPr id="15" name="TextBox 14">
              <a:extLst>
                <a:ext uri="{FF2B5EF4-FFF2-40B4-BE49-F238E27FC236}">
                  <a16:creationId xmlns="" xmlns:a16="http://schemas.microsoft.com/office/drawing/2014/main" id="{A5617187-ABB1-4AE6-A430-4A3E53F07C5D}"/>
                </a:ext>
              </a:extLst>
            </p:cNvPr>
            <p:cNvSpPr txBox="1"/>
            <p:nvPr/>
          </p:nvSpPr>
          <p:spPr>
            <a:xfrm>
              <a:off x="8971860" y="2425296"/>
              <a:ext cx="2268759" cy="707886"/>
            </a:xfrm>
            <a:prstGeom prst="rect">
              <a:avLst/>
            </a:prstGeom>
            <a:noFill/>
          </p:spPr>
          <p:txBody>
            <a:bodyPr wrap="square" rtlCol="0">
              <a:spAutoFit/>
            </a:bodyPr>
            <a:lstStyle/>
            <a:p>
              <a:r>
                <a:rPr lang="en-GB" sz="1000" b="1" dirty="0">
                  <a:latin typeface="Segoe UI" panose="020B0502040204020203" pitchFamily="34" charset="0"/>
                  <a:ea typeface="Segoe UI" panose="020B0502040204020203" pitchFamily="34" charset="0"/>
                  <a:cs typeface="Segoe UI" panose="020B0502040204020203" pitchFamily="34" charset="0"/>
                </a:rPr>
                <a:t>MAKING THE REQUEST</a:t>
              </a:r>
            </a:p>
            <a:p>
              <a:r>
                <a:rPr lang="en-GB" sz="1000" dirty="0">
                  <a:latin typeface="Segoe UI" panose="020B0502040204020203" pitchFamily="34" charset="0"/>
                  <a:ea typeface="Segoe UI" panose="020B0502040204020203" pitchFamily="34" charset="0"/>
                  <a:cs typeface="Segoe UI" panose="020B0502040204020203" pitchFamily="34" charset="0"/>
                </a:rPr>
                <a:t>The car creates a request and signs it with a private key (which comes with the car’s certificate)</a:t>
              </a:r>
            </a:p>
          </p:txBody>
        </p:sp>
        <p:sp>
          <p:nvSpPr>
            <p:cNvPr id="18" name="Oval 17">
              <a:extLst>
                <a:ext uri="{FF2B5EF4-FFF2-40B4-BE49-F238E27FC236}">
                  <a16:creationId xmlns="" xmlns:a16="http://schemas.microsoft.com/office/drawing/2014/main" id="{D0C7E4A4-0C40-4537-9B18-9F5549366221}"/>
                </a:ext>
              </a:extLst>
            </p:cNvPr>
            <p:cNvSpPr/>
            <p:nvPr/>
          </p:nvSpPr>
          <p:spPr>
            <a:xfrm>
              <a:off x="8590172" y="2425296"/>
              <a:ext cx="266704" cy="266704"/>
            </a:xfrm>
            <a:prstGeom prst="ellipse">
              <a:avLst/>
            </a:prstGeom>
            <a:solidFill>
              <a:srgbClr val="FFA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1</a:t>
              </a:r>
            </a:p>
          </p:txBody>
        </p:sp>
      </p:grpSp>
      <p:grpSp>
        <p:nvGrpSpPr>
          <p:cNvPr id="19" name="Group 18">
            <a:extLst>
              <a:ext uri="{FF2B5EF4-FFF2-40B4-BE49-F238E27FC236}">
                <a16:creationId xmlns="" xmlns:a16="http://schemas.microsoft.com/office/drawing/2014/main" id="{E86E13A0-1D61-401C-A8DC-C6EB716D46B4}"/>
              </a:ext>
            </a:extLst>
          </p:cNvPr>
          <p:cNvGrpSpPr/>
          <p:nvPr/>
        </p:nvGrpSpPr>
        <p:grpSpPr>
          <a:xfrm>
            <a:off x="9076930" y="1331204"/>
            <a:ext cx="2650447" cy="553998"/>
            <a:chOff x="8597766" y="3055589"/>
            <a:chExt cx="2650447" cy="553998"/>
          </a:xfrm>
        </p:grpSpPr>
        <p:sp>
          <p:nvSpPr>
            <p:cNvPr id="20" name="TextBox 19">
              <a:extLst>
                <a:ext uri="{FF2B5EF4-FFF2-40B4-BE49-F238E27FC236}">
                  <a16:creationId xmlns="" xmlns:a16="http://schemas.microsoft.com/office/drawing/2014/main" id="{97EDE02E-0CE6-4847-B85F-C612E46B5899}"/>
                </a:ext>
              </a:extLst>
            </p:cNvPr>
            <p:cNvSpPr txBox="1"/>
            <p:nvPr/>
          </p:nvSpPr>
          <p:spPr>
            <a:xfrm>
              <a:off x="8979454" y="3055589"/>
              <a:ext cx="2268759" cy="553998"/>
            </a:xfrm>
            <a:prstGeom prst="rect">
              <a:avLst/>
            </a:prstGeom>
            <a:noFill/>
          </p:spPr>
          <p:txBody>
            <a:bodyPr wrap="square" rtlCol="0">
              <a:spAutoFit/>
            </a:bodyPr>
            <a:lstStyle/>
            <a:p>
              <a:r>
                <a:rPr lang="fr-CH" sz="1000" b="1" dirty="0"/>
                <a:t>RECIEVING THE REQUEST</a:t>
              </a:r>
            </a:p>
            <a:p>
              <a:r>
                <a:rPr lang="en-GB" sz="1000" dirty="0">
                  <a:latin typeface="Segoe UI" panose="020B0502040204020203" pitchFamily="34" charset="0"/>
                  <a:ea typeface="Segoe UI" panose="020B0502040204020203" pitchFamily="34" charset="0"/>
                  <a:cs typeface="Segoe UI" panose="020B0502040204020203" pitchFamily="34" charset="0"/>
                </a:rPr>
                <a:t>The request is sent to the Route Key via internet/API</a:t>
              </a:r>
            </a:p>
          </p:txBody>
        </p:sp>
        <p:sp>
          <p:nvSpPr>
            <p:cNvPr id="21" name="Oval 20">
              <a:extLst>
                <a:ext uri="{FF2B5EF4-FFF2-40B4-BE49-F238E27FC236}">
                  <a16:creationId xmlns="" xmlns:a16="http://schemas.microsoft.com/office/drawing/2014/main" id="{E10D26A2-0D8E-43E0-8449-652509869409}"/>
                </a:ext>
              </a:extLst>
            </p:cNvPr>
            <p:cNvSpPr/>
            <p:nvPr/>
          </p:nvSpPr>
          <p:spPr>
            <a:xfrm>
              <a:off x="8597766" y="3055589"/>
              <a:ext cx="266704" cy="266704"/>
            </a:xfrm>
            <a:prstGeom prst="ellipse">
              <a:avLst/>
            </a:prstGeom>
            <a:solidFill>
              <a:srgbClr val="FFA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2</a:t>
              </a:r>
            </a:p>
          </p:txBody>
        </p:sp>
      </p:grpSp>
      <p:grpSp>
        <p:nvGrpSpPr>
          <p:cNvPr id="22" name="Group 21">
            <a:extLst>
              <a:ext uri="{FF2B5EF4-FFF2-40B4-BE49-F238E27FC236}">
                <a16:creationId xmlns="" xmlns:a16="http://schemas.microsoft.com/office/drawing/2014/main" id="{F93D72EA-F69B-46C3-8651-155B9C955633}"/>
              </a:ext>
            </a:extLst>
          </p:cNvPr>
          <p:cNvGrpSpPr/>
          <p:nvPr/>
        </p:nvGrpSpPr>
        <p:grpSpPr>
          <a:xfrm>
            <a:off x="9076930" y="1970238"/>
            <a:ext cx="2691644" cy="553998"/>
            <a:chOff x="8597766" y="3709147"/>
            <a:chExt cx="2691644" cy="553998"/>
          </a:xfrm>
        </p:grpSpPr>
        <p:sp>
          <p:nvSpPr>
            <p:cNvPr id="23" name="TextBox 22">
              <a:extLst>
                <a:ext uri="{FF2B5EF4-FFF2-40B4-BE49-F238E27FC236}">
                  <a16:creationId xmlns="" xmlns:a16="http://schemas.microsoft.com/office/drawing/2014/main" id="{7BE6D421-E668-4FEB-B545-C9BC8804D645}"/>
                </a:ext>
              </a:extLst>
            </p:cNvPr>
            <p:cNvSpPr txBox="1"/>
            <p:nvPr/>
          </p:nvSpPr>
          <p:spPr>
            <a:xfrm>
              <a:off x="8979454" y="3709147"/>
              <a:ext cx="2309956" cy="553998"/>
            </a:xfrm>
            <a:prstGeom prst="rect">
              <a:avLst/>
            </a:prstGeom>
            <a:noFill/>
          </p:spPr>
          <p:txBody>
            <a:bodyPr wrap="square" rtlCol="0">
              <a:spAutoFit/>
            </a:bodyPr>
            <a:lstStyle/>
            <a:p>
              <a:r>
                <a:rPr lang="fr-CH" sz="1000" b="1" dirty="0"/>
                <a:t>ACCEPTING THE REQUEST</a:t>
              </a:r>
            </a:p>
            <a:p>
              <a:r>
                <a:rPr lang="en-GB" sz="1000" dirty="0">
                  <a:latin typeface="Segoe UI" panose="020B0502040204020203" pitchFamily="34" charset="0"/>
                  <a:ea typeface="Segoe UI" panose="020B0502040204020203" pitchFamily="34" charset="0"/>
                  <a:cs typeface="Segoe UI" panose="020B0502040204020203" pitchFamily="34" charset="0"/>
                </a:rPr>
                <a:t>Route Key checks that  enough unused tokens are in the car’s wallet</a:t>
              </a:r>
            </a:p>
          </p:txBody>
        </p:sp>
        <p:sp>
          <p:nvSpPr>
            <p:cNvPr id="24" name="Oval 23">
              <a:extLst>
                <a:ext uri="{FF2B5EF4-FFF2-40B4-BE49-F238E27FC236}">
                  <a16:creationId xmlns="" xmlns:a16="http://schemas.microsoft.com/office/drawing/2014/main" id="{E0E48E1E-B908-418B-B108-E26B572F91B5}"/>
                </a:ext>
              </a:extLst>
            </p:cNvPr>
            <p:cNvSpPr/>
            <p:nvPr/>
          </p:nvSpPr>
          <p:spPr>
            <a:xfrm>
              <a:off x="8597766" y="3709147"/>
              <a:ext cx="266704" cy="266704"/>
            </a:xfrm>
            <a:prstGeom prst="ellipse">
              <a:avLst/>
            </a:prstGeom>
            <a:solidFill>
              <a:srgbClr val="FFA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3</a:t>
              </a:r>
            </a:p>
          </p:txBody>
        </p:sp>
      </p:grpSp>
      <p:grpSp>
        <p:nvGrpSpPr>
          <p:cNvPr id="25" name="Group 24">
            <a:extLst>
              <a:ext uri="{FF2B5EF4-FFF2-40B4-BE49-F238E27FC236}">
                <a16:creationId xmlns="" xmlns:a16="http://schemas.microsoft.com/office/drawing/2014/main" id="{27FDB0E6-F457-465D-B301-A5B7842E74B4}"/>
              </a:ext>
            </a:extLst>
          </p:cNvPr>
          <p:cNvGrpSpPr/>
          <p:nvPr/>
        </p:nvGrpSpPr>
        <p:grpSpPr>
          <a:xfrm>
            <a:off x="9076930" y="2613392"/>
            <a:ext cx="2650447" cy="1631216"/>
            <a:chOff x="8597766" y="4543940"/>
            <a:chExt cx="2650447" cy="1631216"/>
          </a:xfrm>
        </p:grpSpPr>
        <p:sp>
          <p:nvSpPr>
            <p:cNvPr id="26" name="TextBox 25">
              <a:extLst>
                <a:ext uri="{FF2B5EF4-FFF2-40B4-BE49-F238E27FC236}">
                  <a16:creationId xmlns="" xmlns:a16="http://schemas.microsoft.com/office/drawing/2014/main" id="{A9D4A660-6050-4076-ADBF-0B48C4CB112E}"/>
                </a:ext>
              </a:extLst>
            </p:cNvPr>
            <p:cNvSpPr txBox="1"/>
            <p:nvPr/>
          </p:nvSpPr>
          <p:spPr>
            <a:xfrm>
              <a:off x="8979454" y="4543940"/>
              <a:ext cx="2268759" cy="1631216"/>
            </a:xfrm>
            <a:prstGeom prst="rect">
              <a:avLst/>
            </a:prstGeom>
            <a:noFill/>
          </p:spPr>
          <p:txBody>
            <a:bodyPr wrap="square" rtlCol="0">
              <a:spAutoFit/>
            </a:bodyPr>
            <a:lstStyle/>
            <a:p>
              <a:r>
                <a:rPr lang="fr-CH" sz="1000" b="1" dirty="0">
                  <a:solidFill>
                    <a:schemeClr val="accent6"/>
                  </a:solidFill>
                </a:rPr>
                <a:t>VERIFICATION</a:t>
              </a:r>
            </a:p>
            <a:p>
              <a:r>
                <a:rPr lang="fr-CH" sz="1000" b="1" dirty="0">
                  <a:solidFill>
                    <a:schemeClr val="accent6"/>
                  </a:solidFill>
                </a:rPr>
                <a:t>A. </a:t>
              </a:r>
              <a:r>
                <a:rPr lang="en-GB" sz="1000" dirty="0">
                  <a:latin typeface="Segoe UI" panose="020B0502040204020203" pitchFamily="34" charset="0"/>
                  <a:ea typeface="Segoe UI" panose="020B0502040204020203" pitchFamily="34" charset="0"/>
                  <a:cs typeface="Segoe UI" panose="020B0502040204020203" pitchFamily="34" charset="0"/>
                </a:rPr>
                <a:t>Route Key accepts the request and registers tokens as used</a:t>
              </a:r>
            </a:p>
            <a:p>
              <a:r>
                <a:rPr lang="en-US" sz="1000" b="1" dirty="0">
                  <a:solidFill>
                    <a:schemeClr val="accent6"/>
                  </a:solidFill>
                </a:rPr>
                <a:t>B. </a:t>
              </a:r>
              <a:r>
                <a:rPr lang="en-GB" sz="1000" dirty="0"/>
                <a:t>Route Key verifies that the wallet address provided by the charging station has the right to interact</a:t>
              </a:r>
            </a:p>
            <a:p>
              <a:r>
                <a:rPr lang="en-US" sz="1000" b="1" dirty="0">
                  <a:solidFill>
                    <a:schemeClr val="accent6"/>
                  </a:solidFill>
                </a:rPr>
                <a:t>C. </a:t>
              </a:r>
              <a:r>
                <a:rPr lang="en-GB" sz="1000" dirty="0"/>
                <a:t>Route Key passes on the verification result to the car. The latter can proceed to make a payment to the charging station if the results are valid.</a:t>
              </a:r>
            </a:p>
          </p:txBody>
        </p:sp>
        <p:sp>
          <p:nvSpPr>
            <p:cNvPr id="27" name="Oval 26">
              <a:extLst>
                <a:ext uri="{FF2B5EF4-FFF2-40B4-BE49-F238E27FC236}">
                  <a16:creationId xmlns="" xmlns:a16="http://schemas.microsoft.com/office/drawing/2014/main" id="{0997DDA1-EA90-43DF-9637-874F5205624E}"/>
                </a:ext>
              </a:extLst>
            </p:cNvPr>
            <p:cNvSpPr/>
            <p:nvPr/>
          </p:nvSpPr>
          <p:spPr>
            <a:xfrm>
              <a:off x="8597766" y="4543940"/>
              <a:ext cx="266704" cy="266704"/>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4</a:t>
              </a:r>
            </a:p>
          </p:txBody>
        </p:sp>
      </p:grpSp>
      <p:sp>
        <p:nvSpPr>
          <p:cNvPr id="28" name="Oval 27">
            <a:extLst>
              <a:ext uri="{FF2B5EF4-FFF2-40B4-BE49-F238E27FC236}">
                <a16:creationId xmlns="" xmlns:a16="http://schemas.microsoft.com/office/drawing/2014/main" id="{B596EE77-6191-4CFF-8273-0ADE4AEC4BF3}"/>
              </a:ext>
            </a:extLst>
          </p:cNvPr>
          <p:cNvSpPr/>
          <p:nvPr/>
        </p:nvSpPr>
        <p:spPr>
          <a:xfrm>
            <a:off x="3517689" y="5932205"/>
            <a:ext cx="266704" cy="266704"/>
          </a:xfrm>
          <a:prstGeom prst="ellipse">
            <a:avLst/>
          </a:prstGeom>
          <a:solidFill>
            <a:srgbClr val="FFA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1</a:t>
            </a:r>
          </a:p>
        </p:txBody>
      </p:sp>
      <p:sp>
        <p:nvSpPr>
          <p:cNvPr id="29" name="Right Arrow 13">
            <a:extLst>
              <a:ext uri="{FF2B5EF4-FFF2-40B4-BE49-F238E27FC236}">
                <a16:creationId xmlns="" xmlns:a16="http://schemas.microsoft.com/office/drawing/2014/main" id="{8E7B7B0E-A3B7-4BFD-818F-B5FFE66AE430}"/>
              </a:ext>
            </a:extLst>
          </p:cNvPr>
          <p:cNvSpPr/>
          <p:nvPr/>
        </p:nvSpPr>
        <p:spPr>
          <a:xfrm rot="16200000">
            <a:off x="5643189" y="4420201"/>
            <a:ext cx="968467" cy="18390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 xmlns:a16="http://schemas.microsoft.com/office/drawing/2014/main" id="{F9315454-9B02-4147-8266-429A3E32B086}"/>
              </a:ext>
            </a:extLst>
          </p:cNvPr>
          <p:cNvSpPr/>
          <p:nvPr/>
        </p:nvSpPr>
        <p:spPr>
          <a:xfrm>
            <a:off x="6234752" y="4378801"/>
            <a:ext cx="266704" cy="266704"/>
          </a:xfrm>
          <a:prstGeom prst="ellipse">
            <a:avLst/>
          </a:prstGeom>
          <a:solidFill>
            <a:srgbClr val="FFA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2</a:t>
            </a:r>
          </a:p>
        </p:txBody>
      </p:sp>
      <p:pic>
        <p:nvPicPr>
          <p:cNvPr id="31" name="Picture 30">
            <a:extLst>
              <a:ext uri="{FF2B5EF4-FFF2-40B4-BE49-F238E27FC236}">
                <a16:creationId xmlns="" xmlns:a16="http://schemas.microsoft.com/office/drawing/2014/main" id="{581F1189-C9BD-402B-BFA5-5C412084B92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99167" y="2493608"/>
            <a:ext cx="1594512" cy="1594512"/>
          </a:xfrm>
          <a:prstGeom prst="rect">
            <a:avLst/>
          </a:prstGeom>
        </p:spPr>
      </p:pic>
      <p:sp>
        <p:nvSpPr>
          <p:cNvPr id="33" name="Oval 32">
            <a:extLst>
              <a:ext uri="{FF2B5EF4-FFF2-40B4-BE49-F238E27FC236}">
                <a16:creationId xmlns="" xmlns:a16="http://schemas.microsoft.com/office/drawing/2014/main" id="{81A89EBB-7608-401E-BB0B-9447DF285EAB}"/>
              </a:ext>
            </a:extLst>
          </p:cNvPr>
          <p:cNvSpPr/>
          <p:nvPr/>
        </p:nvSpPr>
        <p:spPr>
          <a:xfrm>
            <a:off x="3606634" y="3638338"/>
            <a:ext cx="266704" cy="266704"/>
          </a:xfrm>
          <a:prstGeom prst="ellipse">
            <a:avLst/>
          </a:prstGeom>
          <a:solidFill>
            <a:srgbClr val="FFA4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3</a:t>
            </a:r>
          </a:p>
        </p:txBody>
      </p:sp>
      <p:sp>
        <p:nvSpPr>
          <p:cNvPr id="50" name="Left-Up Arrow 20">
            <a:extLst>
              <a:ext uri="{FF2B5EF4-FFF2-40B4-BE49-F238E27FC236}">
                <a16:creationId xmlns="" xmlns:a16="http://schemas.microsoft.com/office/drawing/2014/main" id="{DACB1B9B-8CF8-462B-A02E-14EDB4F274C4}"/>
              </a:ext>
            </a:extLst>
          </p:cNvPr>
          <p:cNvSpPr/>
          <p:nvPr/>
        </p:nvSpPr>
        <p:spPr>
          <a:xfrm flipH="1">
            <a:off x="7166146" y="3977905"/>
            <a:ext cx="2932902" cy="1952324"/>
          </a:xfrm>
          <a:prstGeom prst="leftUpArrow">
            <a:avLst>
              <a:gd name="adj1" fmla="val 4922"/>
              <a:gd name="adj2" fmla="val 5591"/>
              <a:gd name="adj3" fmla="val 6834"/>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 xmlns:a16="http://schemas.microsoft.com/office/drawing/2014/main" id="{A845FB9D-5583-4FB6-BF5C-1A4331E7B414}"/>
              </a:ext>
            </a:extLst>
          </p:cNvPr>
          <p:cNvSpPr/>
          <p:nvPr/>
        </p:nvSpPr>
        <p:spPr>
          <a:xfrm>
            <a:off x="5124226" y="3977904"/>
            <a:ext cx="88777" cy="1371251"/>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ight Arrow 26">
            <a:extLst>
              <a:ext uri="{FF2B5EF4-FFF2-40B4-BE49-F238E27FC236}">
                <a16:creationId xmlns="" xmlns:a16="http://schemas.microsoft.com/office/drawing/2014/main" id="{F8929AA7-88D2-4CE8-9BD2-384C6A2551EF}"/>
              </a:ext>
            </a:extLst>
          </p:cNvPr>
          <p:cNvSpPr/>
          <p:nvPr/>
        </p:nvSpPr>
        <p:spPr>
          <a:xfrm flipH="1">
            <a:off x="2469340" y="5201997"/>
            <a:ext cx="2743663" cy="242271"/>
          </a:xfrm>
          <a:prstGeom prst="rightArrow">
            <a:avLst>
              <a:gd name="adj1" fmla="val 41705"/>
              <a:gd name="adj2" fmla="val 50000"/>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a:extLst>
              <a:ext uri="{FF2B5EF4-FFF2-40B4-BE49-F238E27FC236}">
                <a16:creationId xmlns="" xmlns:a16="http://schemas.microsoft.com/office/drawing/2014/main" id="{4490A720-83C1-41B5-BC76-DB825726ECB7}"/>
              </a:ext>
            </a:extLst>
          </p:cNvPr>
          <p:cNvSpPr/>
          <p:nvPr/>
        </p:nvSpPr>
        <p:spPr>
          <a:xfrm>
            <a:off x="3973396" y="3638338"/>
            <a:ext cx="266704" cy="266704"/>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4</a:t>
            </a:r>
          </a:p>
        </p:txBody>
      </p:sp>
      <p:sp>
        <p:nvSpPr>
          <p:cNvPr id="54" name="Oval 53">
            <a:extLst>
              <a:ext uri="{FF2B5EF4-FFF2-40B4-BE49-F238E27FC236}">
                <a16:creationId xmlns="" xmlns:a16="http://schemas.microsoft.com/office/drawing/2014/main" id="{9A04F998-698E-4CF0-9CE6-FE515311EDC6}"/>
              </a:ext>
            </a:extLst>
          </p:cNvPr>
          <p:cNvSpPr/>
          <p:nvPr/>
        </p:nvSpPr>
        <p:spPr>
          <a:xfrm>
            <a:off x="4137577" y="3797744"/>
            <a:ext cx="180160" cy="18016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A</a:t>
            </a:r>
          </a:p>
        </p:txBody>
      </p:sp>
      <p:sp>
        <p:nvSpPr>
          <p:cNvPr id="55" name="Oval 54">
            <a:extLst>
              <a:ext uri="{FF2B5EF4-FFF2-40B4-BE49-F238E27FC236}">
                <a16:creationId xmlns="" xmlns:a16="http://schemas.microsoft.com/office/drawing/2014/main" id="{11C51C0F-B60C-4994-88A8-5A2B08D0E13C}"/>
              </a:ext>
            </a:extLst>
          </p:cNvPr>
          <p:cNvSpPr/>
          <p:nvPr/>
        </p:nvSpPr>
        <p:spPr>
          <a:xfrm>
            <a:off x="8411528" y="5349155"/>
            <a:ext cx="266704" cy="266704"/>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4</a:t>
            </a:r>
          </a:p>
        </p:txBody>
      </p:sp>
      <p:sp>
        <p:nvSpPr>
          <p:cNvPr id="56" name="Oval 55">
            <a:extLst>
              <a:ext uri="{FF2B5EF4-FFF2-40B4-BE49-F238E27FC236}">
                <a16:creationId xmlns="" xmlns:a16="http://schemas.microsoft.com/office/drawing/2014/main" id="{0233835E-DCA4-4453-A37B-6D4EE8044CC8}"/>
              </a:ext>
            </a:extLst>
          </p:cNvPr>
          <p:cNvSpPr/>
          <p:nvPr/>
        </p:nvSpPr>
        <p:spPr>
          <a:xfrm>
            <a:off x="8575709" y="5508561"/>
            <a:ext cx="180160" cy="18016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B</a:t>
            </a:r>
          </a:p>
        </p:txBody>
      </p:sp>
      <p:sp>
        <p:nvSpPr>
          <p:cNvPr id="57" name="Oval 56">
            <a:extLst>
              <a:ext uri="{FF2B5EF4-FFF2-40B4-BE49-F238E27FC236}">
                <a16:creationId xmlns="" xmlns:a16="http://schemas.microsoft.com/office/drawing/2014/main" id="{30091154-F02B-4313-9E0A-7E380879624C}"/>
              </a:ext>
            </a:extLst>
          </p:cNvPr>
          <p:cNvSpPr/>
          <p:nvPr/>
        </p:nvSpPr>
        <p:spPr>
          <a:xfrm>
            <a:off x="3517689" y="4857017"/>
            <a:ext cx="266704" cy="266704"/>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4</a:t>
            </a:r>
          </a:p>
        </p:txBody>
      </p:sp>
      <p:sp>
        <p:nvSpPr>
          <p:cNvPr id="58" name="Oval 57">
            <a:extLst>
              <a:ext uri="{FF2B5EF4-FFF2-40B4-BE49-F238E27FC236}">
                <a16:creationId xmlns="" xmlns:a16="http://schemas.microsoft.com/office/drawing/2014/main" id="{CDB3B1AA-20DA-4F89-A932-4893B834EAC4}"/>
              </a:ext>
            </a:extLst>
          </p:cNvPr>
          <p:cNvSpPr/>
          <p:nvPr/>
        </p:nvSpPr>
        <p:spPr>
          <a:xfrm>
            <a:off x="3681870" y="5016423"/>
            <a:ext cx="180160" cy="18016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C</a:t>
            </a:r>
          </a:p>
        </p:txBody>
      </p:sp>
      <p:pic>
        <p:nvPicPr>
          <p:cNvPr id="59" name="Picture 58">
            <a:extLst>
              <a:ext uri="{FF2B5EF4-FFF2-40B4-BE49-F238E27FC236}">
                <a16:creationId xmlns="" xmlns:a16="http://schemas.microsoft.com/office/drawing/2014/main" id="{FA076F15-9837-4819-8B50-3FCD7A47EC4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78487" y="5129727"/>
            <a:ext cx="371959" cy="373642"/>
          </a:xfrm>
          <a:prstGeom prst="rect">
            <a:avLst/>
          </a:prstGeom>
        </p:spPr>
      </p:pic>
    </p:spTree>
    <p:extLst>
      <p:ext uri="{BB962C8B-B14F-4D97-AF65-F5344CB8AC3E}">
        <p14:creationId xmlns:p14="http://schemas.microsoft.com/office/powerpoint/2010/main" val="154739525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DH_FLYSHEET_STYLE" val="1"/>
</p:tagLst>
</file>

<file path=ppt/tags/tag2.xml><?xml version="1.0" encoding="utf-8"?>
<p:tagLst xmlns:a="http://schemas.openxmlformats.org/drawingml/2006/main" xmlns:r="http://schemas.openxmlformats.org/officeDocument/2006/relationships" xmlns:p="http://schemas.openxmlformats.org/presentationml/2006/main">
  <p:tag name="MM_SLIDE_TYPE" val="6"/>
</p:tagLst>
</file>

<file path=ppt/tags/tag3.xml><?xml version="1.0" encoding="utf-8"?>
<p:tagLst xmlns:a="http://schemas.openxmlformats.org/drawingml/2006/main" xmlns:r="http://schemas.openxmlformats.org/officeDocument/2006/relationships" xmlns:p="http://schemas.openxmlformats.org/presentationml/2006/main">
  <p:tag name="MM_SLIDE_TYPE" val="6"/>
</p:tagLst>
</file>

<file path=ppt/tags/tag4.xml><?xml version="1.0" encoding="utf-8"?>
<p:tagLst xmlns:a="http://schemas.openxmlformats.org/drawingml/2006/main" xmlns:r="http://schemas.openxmlformats.org/officeDocument/2006/relationships" xmlns:p="http://schemas.openxmlformats.org/presentationml/2006/main">
  <p:tag name="MM_SLIDE_TYPE" val="6"/>
</p:tagLst>
</file>

<file path=ppt/tags/tag5.xml><?xml version="1.0" encoding="utf-8"?>
<p:tagLst xmlns:a="http://schemas.openxmlformats.org/drawingml/2006/main" xmlns:r="http://schemas.openxmlformats.org/officeDocument/2006/relationships" xmlns:p="http://schemas.openxmlformats.org/presentationml/2006/main">
  <p:tag name="MM_SLIDE_TYPE" val="6"/>
</p:tagLst>
</file>

<file path=ppt/theme/theme1.xml><?xml version="1.0" encoding="utf-8"?>
<a:theme xmlns:a="http://schemas.openxmlformats.org/drawingml/2006/main" name="2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1807</TotalTime>
  <Words>1229</Words>
  <Application>Microsoft Office PowerPoint</Application>
  <PresentationFormat>Widescreen</PresentationFormat>
  <Paragraphs>325</Paragraphs>
  <Slides>17</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17</vt:i4>
      </vt:variant>
    </vt:vector>
  </HeadingPairs>
  <TitlesOfParts>
    <vt:vector size="28" baseType="lpstr">
      <vt:lpstr>Arial</vt:lpstr>
      <vt:lpstr>Avenir Next</vt:lpstr>
      <vt:lpstr>Calibri</vt:lpstr>
      <vt:lpstr>Calibri Regular</vt:lpstr>
      <vt:lpstr>Gill Sans</vt:lpstr>
      <vt:lpstr>Segoe UI</vt:lpstr>
      <vt:lpstr>Symbol</vt:lpstr>
      <vt:lpstr>Verdana</vt:lpstr>
      <vt:lpstr>Wingdings</vt:lpstr>
      <vt:lpstr>2_Office Theme</vt:lpstr>
      <vt:lpstr>3_Office Theme</vt:lpstr>
      <vt:lpstr>PowerPoint Presentation</vt:lpstr>
      <vt:lpstr>Company snapshot</vt:lpstr>
      <vt:lpstr>CUSTOMER VALUE</vt:lpstr>
      <vt:lpstr>THE INTEGRATED IOT PLATFORM BASED ON A WMO CRYPTOGRAPHIC ROOT OF TRUST </vt:lpstr>
      <vt:lpstr>The problem</vt:lpstr>
      <vt:lpstr>OISTE WISEKEY ECOYSTEM </vt:lpstr>
      <vt:lpstr>Rapidly Growing Market of Connected IoT devices</vt:lpstr>
      <vt:lpstr>security AND DATA INTEGRITY is one of the top concerns for iot DEVICES </vt:lpstr>
      <vt:lpstr>PKI for IoT</vt:lpstr>
      <vt:lpstr>TWO DIFFERENT PATHS TO IOT SECURITY</vt:lpstr>
      <vt:lpstr>PowerPoint Presentation</vt:lpstr>
      <vt:lpstr>PowerPoint Presentation</vt:lpstr>
      <vt:lpstr>Case studies</vt:lpstr>
      <vt:lpstr>WISEKEY SEMICONDUCTORS</vt:lpstr>
      <vt:lpstr>WISECOIN UTILITY TOKEN | SOLUTION COMPONENTS</vt:lpstr>
      <vt:lpstr>WISECOIN UTILITY TOKEN | USE CASE: CARS AND CHARGING STATIONS</vt:lpstr>
      <vt:lpstr>WISECOIN UTILITY TOKEN | STEPS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Jefferies</dc:creator>
  <cp:lastModifiedBy>Carlos Moreira</cp:lastModifiedBy>
  <cp:revision>1840</cp:revision>
  <cp:lastPrinted>2018-07-06T00:30:10Z</cp:lastPrinted>
  <dcterms:created xsi:type="dcterms:W3CDTF">2016-09-22T14:41:53Z</dcterms:created>
  <dcterms:modified xsi:type="dcterms:W3CDTF">2019-03-19T13:54:44Z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lideSubTitleWidth">
    <vt:r8>9.80000019073486</vt:r8>
  </property>
  <property fmtid="{D5CDD505-2E9C-101B-9397-08002B2CF9AE}" pid="3" name="AutoPageNumberingON">
    <vt:bool>true</vt:bool>
  </property>
  <property fmtid="{D5CDD505-2E9C-101B-9397-08002B2CF9AE}" pid="4" name="TabStyleTOC">
    <vt:bool>false</vt:bool>
  </property>
  <property fmtid="{D5CDD505-2E9C-101B-9397-08002B2CF9AE}" pid="5" name="ShowDocPath">
    <vt:bool>false</vt:bool>
  </property>
</Properties>
</file>