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3"/>
  </p:notesMasterIdLst>
  <p:sldIdLst>
    <p:sldId id="256" r:id="rId2"/>
    <p:sldId id="275" r:id="rId3"/>
    <p:sldId id="277" r:id="rId4"/>
    <p:sldId id="276" r:id="rId5"/>
    <p:sldId id="274" r:id="rId6"/>
    <p:sldId id="278" r:id="rId7"/>
    <p:sldId id="279" r:id="rId8"/>
    <p:sldId id="280" r:id="rId9"/>
    <p:sldId id="282" r:id="rId10"/>
    <p:sldId id="281" r:id="rId11"/>
    <p:sldId id="258" r:id="rId12"/>
    <p:sldId id="259" r:id="rId13"/>
    <p:sldId id="260" r:id="rId14"/>
    <p:sldId id="283" r:id="rId15"/>
    <p:sldId id="285" r:id="rId16"/>
    <p:sldId id="284" r:id="rId17"/>
    <p:sldId id="287" r:id="rId18"/>
    <p:sldId id="288" r:id="rId19"/>
    <p:sldId id="286" r:id="rId20"/>
    <p:sldId id="290" r:id="rId21"/>
    <p:sldId id="289" r:id="rId22"/>
    <p:sldId id="261" r:id="rId23"/>
    <p:sldId id="291" r:id="rId24"/>
    <p:sldId id="262" r:id="rId25"/>
    <p:sldId id="264" r:id="rId26"/>
    <p:sldId id="265" r:id="rId27"/>
    <p:sldId id="267" r:id="rId28"/>
    <p:sldId id="268" r:id="rId29"/>
    <p:sldId id="266" r:id="rId30"/>
    <p:sldId id="269" r:id="rId31"/>
    <p:sldId id="272" r:id="rId3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76044" autoAdjust="0"/>
  </p:normalViewPr>
  <p:slideViewPr>
    <p:cSldViewPr snapToGrid="0">
      <p:cViewPr varScale="1">
        <p:scale>
          <a:sx n="66" d="100"/>
          <a:sy n="66" d="100"/>
        </p:scale>
        <p:origin x="1320"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B609703-9974-44AC-82B0-2B139C2C6CFA}" type="datetimeFigureOut">
              <a:rPr lang="en-GB" smtClean="0"/>
              <a:t>15/03/2019</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FCD4AB8-3A11-4583-AC31-2BAB11A69637}" type="slidenum">
              <a:rPr lang="en-GB" smtClean="0"/>
              <a:t>‹#›</a:t>
            </a:fld>
            <a:endParaRPr lang="en-GB"/>
          </a:p>
        </p:txBody>
      </p:sp>
    </p:spTree>
    <p:extLst>
      <p:ext uri="{BB962C8B-B14F-4D97-AF65-F5344CB8AC3E}">
        <p14:creationId xmlns:p14="http://schemas.microsoft.com/office/powerpoint/2010/main" val="131453979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3" Type="http://schemas.openxmlformats.org/officeDocument/2006/relationships/hyperlink" Target="https://cds.climate.copernicus.eu/#!/home" TargetMode="External"/><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Picture:</a:t>
            </a:r>
            <a:r>
              <a:rPr lang="en-GB" baseline="0" dirty="0" smtClean="0"/>
              <a:t> 2</a:t>
            </a:r>
            <a:r>
              <a:rPr lang="en-GB" baseline="30000" dirty="0" smtClean="0"/>
              <a:t>nd</a:t>
            </a:r>
            <a:r>
              <a:rPr lang="en-GB" baseline="0" dirty="0" smtClean="0"/>
              <a:t> International Meteorological Congress, Rome, 1879 – where the International Meteorological Organization (IMO) was formed.</a:t>
            </a:r>
          </a:p>
          <a:p>
            <a:r>
              <a:rPr lang="en-GB" baseline="0" dirty="0" smtClean="0"/>
              <a:t>IMO became the World Meteorological Organization (WMO), a specialized agency of the United Nations, in 1951.</a:t>
            </a:r>
          </a:p>
          <a:p>
            <a:r>
              <a:rPr lang="en-GB" baseline="0" dirty="0" smtClean="0"/>
              <a:t>Today WMO has 192 Members. </a:t>
            </a:r>
            <a:endParaRPr lang="en-GB" dirty="0"/>
          </a:p>
        </p:txBody>
      </p:sp>
      <p:sp>
        <p:nvSpPr>
          <p:cNvPr id="4" name="Slide Number Placeholder 3"/>
          <p:cNvSpPr>
            <a:spLocks noGrp="1"/>
          </p:cNvSpPr>
          <p:nvPr>
            <p:ph type="sldNum" sz="quarter" idx="10"/>
          </p:nvPr>
        </p:nvSpPr>
        <p:spPr/>
        <p:txBody>
          <a:bodyPr/>
          <a:lstStyle/>
          <a:p>
            <a:fld id="{FFCD4AB8-3A11-4583-AC31-2BAB11A69637}" type="slidenum">
              <a:rPr lang="en-GB" smtClean="0"/>
              <a:t>3</a:t>
            </a:fld>
            <a:endParaRPr lang="en-GB"/>
          </a:p>
        </p:txBody>
      </p:sp>
    </p:spTree>
    <p:extLst>
      <p:ext uri="{BB962C8B-B14F-4D97-AF65-F5344CB8AC3E}">
        <p14:creationId xmlns:p14="http://schemas.microsoft.com/office/powerpoint/2010/main" val="353428125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Following resolution of the UN General Assembly seeking “exploration and peaceful uses of outer space” … </a:t>
            </a:r>
            <a:endParaRPr lang="en-GB" dirty="0"/>
          </a:p>
        </p:txBody>
      </p:sp>
      <p:sp>
        <p:nvSpPr>
          <p:cNvPr id="4" name="Slide Number Placeholder 3"/>
          <p:cNvSpPr>
            <a:spLocks noGrp="1"/>
          </p:cNvSpPr>
          <p:nvPr>
            <p:ph type="sldNum" sz="quarter" idx="10"/>
          </p:nvPr>
        </p:nvSpPr>
        <p:spPr/>
        <p:txBody>
          <a:bodyPr/>
          <a:lstStyle/>
          <a:p>
            <a:fld id="{FFCD4AB8-3A11-4583-AC31-2BAB11A69637}" type="slidenum">
              <a:rPr lang="en-GB" smtClean="0"/>
              <a:t>4</a:t>
            </a:fld>
            <a:endParaRPr lang="en-GB"/>
          </a:p>
        </p:txBody>
      </p:sp>
    </p:spTree>
    <p:extLst>
      <p:ext uri="{BB962C8B-B14F-4D97-AF65-F5344CB8AC3E}">
        <p14:creationId xmlns:p14="http://schemas.microsoft.com/office/powerpoint/2010/main" val="183593943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Data sharing is a</a:t>
            </a:r>
            <a:r>
              <a:rPr lang="en-GB" baseline="0" dirty="0" smtClean="0"/>
              <a:t> central tenet of WMO - and is enshrined in the Convention</a:t>
            </a:r>
            <a:endParaRPr lang="en-GB" dirty="0"/>
          </a:p>
        </p:txBody>
      </p:sp>
      <p:sp>
        <p:nvSpPr>
          <p:cNvPr id="4" name="Slide Number Placeholder 3"/>
          <p:cNvSpPr>
            <a:spLocks noGrp="1"/>
          </p:cNvSpPr>
          <p:nvPr>
            <p:ph type="sldNum" sz="quarter" idx="10"/>
          </p:nvPr>
        </p:nvSpPr>
        <p:spPr/>
        <p:txBody>
          <a:bodyPr/>
          <a:lstStyle/>
          <a:p>
            <a:fld id="{FFCD4AB8-3A11-4583-AC31-2BAB11A69637}" type="slidenum">
              <a:rPr lang="en-GB" smtClean="0"/>
              <a:t>5</a:t>
            </a:fld>
            <a:endParaRPr lang="en-GB"/>
          </a:p>
        </p:txBody>
      </p:sp>
    </p:spTree>
    <p:extLst>
      <p:ext uri="{BB962C8B-B14F-4D97-AF65-F5344CB8AC3E}">
        <p14:creationId xmlns:p14="http://schemas.microsoft.com/office/powerpoint/2010/main" val="428758648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WIS aims to open</a:t>
            </a:r>
            <a:r>
              <a:rPr lang="en-GB" baseline="0" dirty="0" smtClean="0"/>
              <a:t> up access to meteorological information</a:t>
            </a:r>
            <a:endParaRPr lang="en-GB" dirty="0"/>
          </a:p>
        </p:txBody>
      </p:sp>
      <p:sp>
        <p:nvSpPr>
          <p:cNvPr id="4" name="Slide Number Placeholder 3"/>
          <p:cNvSpPr>
            <a:spLocks noGrp="1"/>
          </p:cNvSpPr>
          <p:nvPr>
            <p:ph type="sldNum" sz="quarter" idx="10"/>
          </p:nvPr>
        </p:nvSpPr>
        <p:spPr/>
        <p:txBody>
          <a:bodyPr/>
          <a:lstStyle/>
          <a:p>
            <a:fld id="{FFCD4AB8-3A11-4583-AC31-2BAB11A69637}" type="slidenum">
              <a:rPr lang="en-GB" smtClean="0"/>
              <a:t>9</a:t>
            </a:fld>
            <a:endParaRPr lang="en-GB"/>
          </a:p>
        </p:txBody>
      </p:sp>
    </p:spTree>
    <p:extLst>
      <p:ext uri="{BB962C8B-B14F-4D97-AF65-F5344CB8AC3E}">
        <p14:creationId xmlns:p14="http://schemas.microsoft.com/office/powerpoint/2010/main" val="218085372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GB" sz="1200" kern="1200" dirty="0" smtClean="0">
                <a:solidFill>
                  <a:schemeClr val="tx1"/>
                </a:solidFill>
                <a:effectLst/>
                <a:latin typeface="+mn-lt"/>
                <a:ea typeface="+mn-ea"/>
                <a:cs typeface="+mn-cs"/>
              </a:rPr>
              <a:t>#1/</a:t>
            </a:r>
            <a:r>
              <a:rPr lang="en-GB" sz="1200" kern="1200" baseline="0" dirty="0" smtClean="0">
                <a:solidFill>
                  <a:schemeClr val="tx1"/>
                </a:solidFill>
                <a:effectLst/>
                <a:latin typeface="+mn-lt"/>
                <a:ea typeface="+mn-ea"/>
                <a:cs typeface="+mn-cs"/>
              </a:rPr>
              <a:t> </a:t>
            </a:r>
            <a:r>
              <a:rPr lang="en-GB" sz="1200" kern="1200" dirty="0" smtClean="0">
                <a:solidFill>
                  <a:schemeClr val="tx1"/>
                </a:solidFill>
                <a:effectLst/>
                <a:latin typeface="+mn-lt"/>
                <a:ea typeface="+mn-ea"/>
                <a:cs typeface="+mn-cs"/>
              </a:rPr>
              <a:t>2030 Agenda</a:t>
            </a:r>
            <a:r>
              <a:rPr lang="en-GB" sz="1200" kern="1200" baseline="0" dirty="0" smtClean="0">
                <a:solidFill>
                  <a:schemeClr val="tx1"/>
                </a:solidFill>
                <a:effectLst/>
                <a:latin typeface="+mn-lt"/>
                <a:ea typeface="+mn-ea"/>
                <a:cs typeface="+mn-cs"/>
              </a:rPr>
              <a:t> for Sustainable Development</a:t>
            </a:r>
          </a:p>
          <a:p>
            <a:pPr marL="0" indent="0">
              <a:buFont typeface="Arial" panose="020B0604020202020204" pitchFamily="34" charset="0"/>
              <a:buNone/>
            </a:pPr>
            <a:r>
              <a:rPr lang="en-GB" sz="1200" kern="1200" baseline="0" dirty="0" smtClean="0">
                <a:solidFill>
                  <a:schemeClr val="tx1"/>
                </a:solidFill>
                <a:effectLst/>
                <a:latin typeface="+mn-lt"/>
                <a:ea typeface="+mn-ea"/>
                <a:cs typeface="+mn-cs"/>
              </a:rPr>
              <a:t>#2/ Paris Agreement on Climate Change</a:t>
            </a:r>
          </a:p>
          <a:p>
            <a:pPr marL="0" indent="0">
              <a:buFont typeface="Arial" panose="020B0604020202020204" pitchFamily="34" charset="0"/>
              <a:buNone/>
            </a:pPr>
            <a:r>
              <a:rPr lang="en-GB" sz="1200" kern="1200" baseline="0" dirty="0" smtClean="0">
                <a:solidFill>
                  <a:schemeClr val="tx1"/>
                </a:solidFill>
                <a:effectLst/>
                <a:latin typeface="+mn-lt"/>
                <a:ea typeface="+mn-ea"/>
                <a:cs typeface="+mn-cs"/>
              </a:rPr>
              <a:t>#3/ Sendai Framework for Disaster Risk Reduction</a:t>
            </a:r>
          </a:p>
          <a:p>
            <a:pPr marL="171450" indent="-171450">
              <a:buFont typeface="Arial" panose="020B0604020202020204" pitchFamily="34" charset="0"/>
              <a:buChar char="•"/>
            </a:pPr>
            <a:endParaRPr lang="en-GB" sz="1200" kern="1200" dirty="0" smtClean="0">
              <a:solidFill>
                <a:schemeClr val="tx1"/>
              </a:solidFill>
              <a:effectLst/>
              <a:latin typeface="+mn-lt"/>
              <a:ea typeface="+mn-ea"/>
              <a:cs typeface="+mn-cs"/>
            </a:endParaRPr>
          </a:p>
          <a:p>
            <a:pPr marL="171450" indent="-171450">
              <a:buFont typeface="Arial" panose="020B0604020202020204" pitchFamily="34" charset="0"/>
              <a:buChar char="•"/>
            </a:pPr>
            <a:r>
              <a:rPr lang="en-GB" sz="1200" kern="1200" dirty="0" smtClean="0">
                <a:solidFill>
                  <a:schemeClr val="tx1"/>
                </a:solidFill>
                <a:effectLst/>
                <a:latin typeface="+mn-lt"/>
                <a:ea typeface="+mn-ea"/>
                <a:cs typeface="+mn-cs"/>
              </a:rPr>
              <a:t>The United Nations global agendas have reinforced the need for governments, private sector and academia to work together to respond to current and future societal challenges. </a:t>
            </a:r>
          </a:p>
          <a:p>
            <a:pPr marL="171450" indent="-171450">
              <a:buFont typeface="Arial" panose="020B0604020202020204" pitchFamily="34" charset="0"/>
              <a:buChar char="•"/>
            </a:pPr>
            <a:r>
              <a:rPr lang="en-GB" sz="1200" kern="1200" dirty="0" smtClean="0">
                <a:solidFill>
                  <a:schemeClr val="tx1"/>
                </a:solidFill>
                <a:effectLst/>
                <a:latin typeface="+mn-lt"/>
                <a:ea typeface="+mn-ea"/>
                <a:cs typeface="+mn-cs"/>
              </a:rPr>
              <a:t>Authoritative meteorological data are vital components in this endeavour. </a:t>
            </a:r>
          </a:p>
          <a:p>
            <a:pPr marL="171450" indent="-171450">
              <a:buFont typeface="Arial" panose="020B0604020202020204" pitchFamily="34" charset="0"/>
              <a:buChar char="•"/>
            </a:pPr>
            <a:r>
              <a:rPr lang="en-GB" sz="1200" kern="1200" dirty="0" smtClean="0">
                <a:solidFill>
                  <a:schemeClr val="tx1"/>
                </a:solidFill>
                <a:effectLst/>
                <a:latin typeface="+mn-lt"/>
                <a:ea typeface="+mn-ea"/>
                <a:cs typeface="+mn-cs"/>
              </a:rPr>
              <a:t>WMO Members need to increase the visibility and accessibility of data from their NMHSs while helping to raise their profiles as the authoritative voice on weather, water and climate.</a:t>
            </a:r>
            <a:endParaRPr lang="en-GB" dirty="0"/>
          </a:p>
        </p:txBody>
      </p:sp>
      <p:sp>
        <p:nvSpPr>
          <p:cNvPr id="4" name="Slide Number Placeholder 3"/>
          <p:cNvSpPr>
            <a:spLocks noGrp="1"/>
          </p:cNvSpPr>
          <p:nvPr>
            <p:ph type="sldNum" sz="quarter" idx="10"/>
          </p:nvPr>
        </p:nvSpPr>
        <p:spPr/>
        <p:txBody>
          <a:bodyPr/>
          <a:lstStyle/>
          <a:p>
            <a:fld id="{FFCD4AB8-3A11-4583-AC31-2BAB11A69637}" type="slidenum">
              <a:rPr lang="en-GB" smtClean="0"/>
              <a:t>11</a:t>
            </a:fld>
            <a:endParaRPr lang="en-GB"/>
          </a:p>
        </p:txBody>
      </p:sp>
    </p:spTree>
    <p:extLst>
      <p:ext uri="{BB962C8B-B14F-4D97-AF65-F5344CB8AC3E}">
        <p14:creationId xmlns:p14="http://schemas.microsoft.com/office/powerpoint/2010/main" val="358688355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FFCD4AB8-3A11-4583-AC31-2BAB11A69637}" type="slidenum">
              <a:rPr lang="en-GB" smtClean="0"/>
              <a:t>12</a:t>
            </a:fld>
            <a:endParaRPr lang="en-GB"/>
          </a:p>
        </p:txBody>
      </p:sp>
    </p:spTree>
    <p:extLst>
      <p:ext uri="{BB962C8B-B14F-4D97-AF65-F5344CB8AC3E}">
        <p14:creationId xmlns:p14="http://schemas.microsoft.com/office/powerpoint/2010/main" val="202636864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GB" dirty="0" smtClean="0"/>
              <a:t>Data</a:t>
            </a:r>
            <a:r>
              <a:rPr lang="en-GB" baseline="0" dirty="0" smtClean="0"/>
              <a:t> is an asset … an asset that has value</a:t>
            </a:r>
          </a:p>
          <a:p>
            <a:pPr marL="0" indent="0">
              <a:buFont typeface="Arial" panose="020B0604020202020204" pitchFamily="34" charset="0"/>
              <a:buNone/>
            </a:pPr>
            <a:endParaRPr lang="en-GB" baseline="0" dirty="0" smtClean="0"/>
          </a:p>
          <a:p>
            <a:pPr marL="0" indent="0">
              <a:buFont typeface="Arial" panose="020B0604020202020204" pitchFamily="34" charset="0"/>
              <a:buNone/>
            </a:pPr>
            <a:r>
              <a:rPr lang="en-GB" baseline="0" dirty="0" smtClean="0"/>
              <a:t>Yet all too often, once shared on the GTS it is difficult to control where data goes, who may use it and for which purposes</a:t>
            </a:r>
          </a:p>
          <a:p>
            <a:pPr marL="0" indent="0">
              <a:buFont typeface="Arial" panose="020B0604020202020204" pitchFamily="34" charset="0"/>
              <a:buNone/>
            </a:pPr>
            <a:endParaRPr lang="en-GB" baseline="0" dirty="0" smtClean="0"/>
          </a:p>
          <a:p>
            <a:pPr marL="0" indent="0">
              <a:buFont typeface="Arial" panose="020B0604020202020204" pitchFamily="34" charset="0"/>
              <a:buNone/>
            </a:pPr>
            <a:r>
              <a:rPr lang="en-GB" baseline="0" dirty="0" smtClean="0"/>
              <a:t>It is important for data publishers to be able to choose how data is used</a:t>
            </a:r>
          </a:p>
          <a:p>
            <a:pPr marL="0" indent="0">
              <a:buFont typeface="Arial" panose="020B0604020202020204" pitchFamily="34" charset="0"/>
              <a:buNone/>
            </a:pPr>
            <a:endParaRPr lang="en-GB" baseline="0" dirty="0" smtClean="0"/>
          </a:p>
          <a:p>
            <a:pPr marL="0" indent="0">
              <a:buFont typeface="Arial" panose="020B0604020202020204" pitchFamily="34" charset="0"/>
              <a:buNone/>
            </a:pPr>
            <a:r>
              <a:rPr lang="en-GB" baseline="0" dirty="0" smtClean="0"/>
              <a:t>Data sharing infrastructure needs to support the needs of data publishers – from implementing data policies to allowing charging for data</a:t>
            </a:r>
            <a:endParaRPr lang="en-GB" dirty="0"/>
          </a:p>
        </p:txBody>
      </p:sp>
      <p:sp>
        <p:nvSpPr>
          <p:cNvPr id="4" name="Slide Number Placeholder 3"/>
          <p:cNvSpPr>
            <a:spLocks noGrp="1"/>
          </p:cNvSpPr>
          <p:nvPr>
            <p:ph type="sldNum" sz="quarter" idx="10"/>
          </p:nvPr>
        </p:nvSpPr>
        <p:spPr/>
        <p:txBody>
          <a:bodyPr/>
          <a:lstStyle/>
          <a:p>
            <a:fld id="{FFCD4AB8-3A11-4583-AC31-2BAB11A69637}" type="slidenum">
              <a:rPr lang="en-GB" smtClean="0"/>
              <a:t>13</a:t>
            </a:fld>
            <a:endParaRPr lang="en-GB"/>
          </a:p>
        </p:txBody>
      </p:sp>
    </p:spTree>
    <p:extLst>
      <p:ext uri="{BB962C8B-B14F-4D97-AF65-F5344CB8AC3E}">
        <p14:creationId xmlns:p14="http://schemas.microsoft.com/office/powerpoint/2010/main" val="231947993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GB" baseline="0" dirty="0" smtClean="0"/>
              <a:t>It </a:t>
            </a:r>
            <a:r>
              <a:rPr lang="en-GB" baseline="0" dirty="0" smtClean="0"/>
              <a:t>builds on the first generation of the WMO Information System – and the Global Telecommunication System before that,</a:t>
            </a:r>
          </a:p>
          <a:p>
            <a:pPr marL="171450" indent="-171450">
              <a:buFont typeface="Arial" panose="020B0604020202020204" pitchFamily="34" charset="0"/>
              <a:buChar char="•"/>
            </a:pPr>
            <a:r>
              <a:rPr lang="en-US" baseline="0" dirty="0" smtClean="0"/>
              <a:t>WIS 2.0 reaffirms the original intent of WIS: to open up access to environmental data and products.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kern="1200" dirty="0" smtClean="0">
                <a:solidFill>
                  <a:schemeClr val="tx1"/>
                </a:solidFill>
                <a:effectLst/>
                <a:latin typeface="+mn-lt"/>
                <a:ea typeface="+mn-ea"/>
                <a:cs typeface="+mn-cs"/>
              </a:rPr>
              <a:t>WIS 2.0 is an evolution rather than a revolution: the roles of WIS Centres  and the majority of current WIS functions are largely unchanged.</a:t>
            </a:r>
            <a:endParaRPr lang="en-US" baseline="0" dirty="0" smtClean="0"/>
          </a:p>
          <a:p>
            <a:pPr marL="171450" indent="-171450">
              <a:buFont typeface="Arial" panose="020B0604020202020204" pitchFamily="34" charset="0"/>
              <a:buChar char="•"/>
            </a:pPr>
            <a:r>
              <a:rPr lang="en-US" baseline="0" dirty="0" smtClean="0"/>
              <a:t>It will provide users with improved discovery of, and seamless access to, diverse authoritative information from a wide range of sources.</a:t>
            </a:r>
          </a:p>
          <a:p>
            <a:pPr marL="0" indent="0">
              <a:buFont typeface="Arial" panose="020B0604020202020204" pitchFamily="34" charset="0"/>
              <a:buNone/>
            </a:pPr>
            <a:endParaRPr lang="en-US" baseline="0" dirty="0" smtClean="0"/>
          </a:p>
          <a:p>
            <a:pPr marL="171450" indent="-171450">
              <a:buFont typeface="Arial" panose="020B0604020202020204" pitchFamily="34" charset="0"/>
              <a:buChar char="•"/>
            </a:pPr>
            <a:endParaRPr lang="en-US" baseline="0" dirty="0" smtClean="0"/>
          </a:p>
          <a:p>
            <a:pPr marL="171450" indent="-171450">
              <a:buFont typeface="Arial" panose="020B0604020202020204" pitchFamily="34" charset="0"/>
              <a:buChar char="•"/>
            </a:pPr>
            <a:r>
              <a:rPr lang="en-GB" dirty="0" smtClean="0"/>
              <a:t>Intended to</a:t>
            </a:r>
            <a:r>
              <a:rPr lang="en-GB" baseline="0" dirty="0" smtClean="0"/>
              <a:t> support international data sharing, the technologies of WIS2.0 are equally applicable in the national context </a:t>
            </a:r>
          </a:p>
          <a:p>
            <a:pPr marL="171450" indent="-171450">
              <a:buFont typeface="Arial" panose="020B0604020202020204" pitchFamily="34" charset="0"/>
              <a:buChar char="•"/>
            </a:pPr>
            <a:r>
              <a:rPr lang="en-GB" baseline="0" dirty="0" smtClean="0"/>
              <a:t>… there will not be any regulation driving national adoption</a:t>
            </a:r>
          </a:p>
          <a:p>
            <a:pPr marL="171450" indent="-171450">
              <a:buFont typeface="Arial" panose="020B0604020202020204" pitchFamily="34" charset="0"/>
              <a:buChar char="•"/>
            </a:pPr>
            <a:r>
              <a:rPr lang="en-GB" baseline="0" dirty="0" smtClean="0"/>
              <a:t>… instead we expect to see consolidation of national and international approaches over time</a:t>
            </a:r>
          </a:p>
          <a:p>
            <a:pPr marL="171450" indent="-171450">
              <a:buFont typeface="Arial" panose="020B0604020202020204" pitchFamily="34" charset="0"/>
              <a:buChar char="•"/>
            </a:pPr>
            <a:r>
              <a:rPr lang="en-GB" baseline="0" dirty="0" smtClean="0"/>
              <a:t>… as Members recognise the widespread applicability of these approaches</a:t>
            </a:r>
          </a:p>
          <a:p>
            <a:pPr marL="171450" indent="-171450">
              <a:buFont typeface="Arial" panose="020B0604020202020204" pitchFamily="34" charset="0"/>
              <a:buChar char="•"/>
            </a:pPr>
            <a:r>
              <a:rPr lang="en-GB" baseline="0" dirty="0" smtClean="0"/>
              <a:t>… noting that many Members have already adopted the WIS 2.0 technologies in their national context</a:t>
            </a:r>
            <a:endParaRPr lang="en-GB" dirty="0"/>
          </a:p>
        </p:txBody>
      </p:sp>
      <p:sp>
        <p:nvSpPr>
          <p:cNvPr id="4" name="Slide Number Placeholder 3"/>
          <p:cNvSpPr>
            <a:spLocks noGrp="1"/>
          </p:cNvSpPr>
          <p:nvPr>
            <p:ph type="sldNum" sz="quarter" idx="10"/>
          </p:nvPr>
        </p:nvSpPr>
        <p:spPr/>
        <p:txBody>
          <a:bodyPr/>
          <a:lstStyle/>
          <a:p>
            <a:fld id="{FFCD4AB8-3A11-4583-AC31-2BAB11A69637}" type="slidenum">
              <a:rPr lang="en-GB" smtClean="0"/>
              <a:t>22</a:t>
            </a:fld>
            <a:endParaRPr lang="en-GB"/>
          </a:p>
        </p:txBody>
      </p:sp>
    </p:spTree>
    <p:extLst>
      <p:ext uri="{BB962C8B-B14F-4D97-AF65-F5344CB8AC3E}">
        <p14:creationId xmlns:p14="http://schemas.microsoft.com/office/powerpoint/2010/main" val="341722347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dirty="0"/>
          </a:p>
        </p:txBody>
      </p:sp>
      <p:sp>
        <p:nvSpPr>
          <p:cNvPr id="4" name="Slide Number Placeholder 3"/>
          <p:cNvSpPr>
            <a:spLocks noGrp="1"/>
          </p:cNvSpPr>
          <p:nvPr>
            <p:ph type="sldNum" sz="quarter" idx="10"/>
          </p:nvPr>
        </p:nvSpPr>
        <p:spPr/>
        <p:txBody>
          <a:bodyPr/>
          <a:lstStyle/>
          <a:p>
            <a:fld id="{FFCD4AB8-3A11-4583-AC31-2BAB11A69637}" type="slidenum">
              <a:rPr lang="en-GB" smtClean="0"/>
              <a:t>23</a:t>
            </a:fld>
            <a:endParaRPr lang="en-GB"/>
          </a:p>
        </p:txBody>
      </p:sp>
    </p:spTree>
    <p:extLst>
      <p:ext uri="{BB962C8B-B14F-4D97-AF65-F5344CB8AC3E}">
        <p14:creationId xmlns:p14="http://schemas.microsoft.com/office/powerpoint/2010/main" val="190744904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GB" baseline="0" dirty="0" smtClean="0"/>
              <a:t>Adoption of Internet enables people to make the best local choice for a connection – leveraging technology that is often commonly available and well understood</a:t>
            </a:r>
          </a:p>
          <a:p>
            <a:pPr marL="171450" indent="-171450">
              <a:buFont typeface="Arial" panose="020B0604020202020204" pitchFamily="34" charset="0"/>
              <a:buChar char="•"/>
            </a:pPr>
            <a:r>
              <a:rPr lang="en-GB" baseline="0" dirty="0" smtClean="0"/>
              <a:t>…</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dirty="0" smtClean="0"/>
              <a:t>In many locations,</a:t>
            </a:r>
            <a:r>
              <a:rPr lang="en-GB" baseline="0" dirty="0" smtClean="0"/>
              <a:t> Internet is reliable enough for safety critical applications – provided applications are built to be fault tolerant; may need to combine with [high-performance] managed networks to ensure quality of service (</a:t>
            </a:r>
            <a:r>
              <a:rPr lang="en-GB" baseline="0" dirty="0" err="1" smtClean="0"/>
              <a:t>QoS</a:t>
            </a:r>
            <a:r>
              <a:rPr lang="en-GB" baseline="0" dirty="0" smtClean="0"/>
              <a:t>)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dirty="0" smtClean="0"/>
              <a:t>GISCs operate Area Meteorological Data Communications Network (AMDCN) considering reliability, security, and availability – high-performance managed networks may be necessary</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baseline="0" dirty="0" smtClean="0"/>
              <a:t>Software Defined Wide-Area Networks (SD-WAN) enable Internet and managed networks to be used together to provide reliable connectivity at reasonable cost</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baseline="0" dirty="0" smtClean="0"/>
          </a:p>
          <a:p>
            <a:pPr marL="171450" indent="-171450">
              <a:buFont typeface="Arial" panose="020B0604020202020204" pitchFamily="34" charset="0"/>
              <a:buChar char="•"/>
            </a:pPr>
            <a:endParaRPr lang="en-GB" dirty="0"/>
          </a:p>
        </p:txBody>
      </p:sp>
      <p:sp>
        <p:nvSpPr>
          <p:cNvPr id="4" name="Slide Number Placeholder 3"/>
          <p:cNvSpPr>
            <a:spLocks noGrp="1"/>
          </p:cNvSpPr>
          <p:nvPr>
            <p:ph type="sldNum" sz="quarter" idx="10"/>
          </p:nvPr>
        </p:nvSpPr>
        <p:spPr/>
        <p:txBody>
          <a:bodyPr/>
          <a:lstStyle/>
          <a:p>
            <a:fld id="{FFCD4AB8-3A11-4583-AC31-2BAB11A69637}" type="slidenum">
              <a:rPr lang="en-GB" smtClean="0"/>
              <a:t>24</a:t>
            </a:fld>
            <a:endParaRPr lang="en-GB"/>
          </a:p>
        </p:txBody>
      </p:sp>
    </p:spTree>
    <p:extLst>
      <p:ext uri="{BB962C8B-B14F-4D97-AF65-F5344CB8AC3E}">
        <p14:creationId xmlns:p14="http://schemas.microsoft.com/office/powerpoint/2010/main" val="72286009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kern="1200" dirty="0" smtClean="0">
                <a:solidFill>
                  <a:schemeClr val="tx1"/>
                </a:solidFill>
                <a:effectLst/>
                <a:latin typeface="+mn-lt"/>
                <a:ea typeface="+mn-ea"/>
                <a:cs typeface="+mn-cs"/>
              </a:rPr>
              <a:t>The core change for WIS 2.0 is use the Web to share data and information.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kern="1200" dirty="0" smtClean="0">
                <a:solidFill>
                  <a:schemeClr val="tx1"/>
                </a:solidFill>
                <a:effectLst/>
                <a:latin typeface="+mn-lt"/>
                <a:ea typeface="+mn-ea"/>
                <a:cs typeface="+mn-cs"/>
              </a:rPr>
              <a:t>According to the World Wide Web Consortium (W3C) “the Web is the World’s most successful distributed information system.”</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kern="1200" dirty="0" smtClean="0">
                <a:solidFill>
                  <a:schemeClr val="tx1"/>
                </a:solidFill>
                <a:effectLst/>
                <a:latin typeface="+mn-lt"/>
                <a:ea typeface="+mn-ea"/>
                <a:cs typeface="+mn-cs"/>
              </a:rPr>
              <a:t>With Web technology at its core, WIS 2.0 will use widely adopted open standards and leverage industry best practices.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kern="1200" dirty="0" smtClean="0">
                <a:solidFill>
                  <a:schemeClr val="tx1"/>
                </a:solidFill>
                <a:effectLst/>
                <a:latin typeface="+mn-lt"/>
                <a:ea typeface="+mn-ea"/>
                <a:cs typeface="+mn-cs"/>
              </a:rPr>
              <a:t>… Firstly, this will allow the global user community to conveniently discover, access and use authoritative weather, water and climate information.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kern="1200" dirty="0" smtClean="0">
                <a:solidFill>
                  <a:schemeClr val="tx1"/>
                </a:solidFill>
                <a:effectLst/>
                <a:latin typeface="+mn-lt"/>
                <a:ea typeface="+mn-ea"/>
                <a:cs typeface="+mn-cs"/>
              </a:rPr>
              <a:t>… Secondly, it will be simpler for NMHSs to partner with others to deliver services to end-users due to sharing the same base technology.</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baseline="0" dirty="0" smtClean="0"/>
          </a:p>
          <a:p>
            <a:pPr marL="171450" indent="-171450">
              <a:buFont typeface="Arial" panose="020B0604020202020204" pitchFamily="34" charset="0"/>
              <a:buChar char="•"/>
            </a:pPr>
            <a:endParaRPr lang="en-GB" dirty="0"/>
          </a:p>
        </p:txBody>
      </p:sp>
      <p:sp>
        <p:nvSpPr>
          <p:cNvPr id="4" name="Slide Number Placeholder 3"/>
          <p:cNvSpPr>
            <a:spLocks noGrp="1"/>
          </p:cNvSpPr>
          <p:nvPr>
            <p:ph type="sldNum" sz="quarter" idx="10"/>
          </p:nvPr>
        </p:nvSpPr>
        <p:spPr/>
        <p:txBody>
          <a:bodyPr/>
          <a:lstStyle/>
          <a:p>
            <a:fld id="{FFCD4AB8-3A11-4583-AC31-2BAB11A69637}" type="slidenum">
              <a:rPr lang="en-GB" smtClean="0"/>
              <a:t>25</a:t>
            </a:fld>
            <a:endParaRPr lang="en-GB"/>
          </a:p>
        </p:txBody>
      </p:sp>
    </p:spTree>
    <p:extLst>
      <p:ext uri="{BB962C8B-B14F-4D97-AF65-F5344CB8AC3E}">
        <p14:creationId xmlns:p14="http://schemas.microsoft.com/office/powerpoint/2010/main" val="55628229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kern="1200" dirty="0" smtClean="0">
                <a:solidFill>
                  <a:schemeClr val="tx1"/>
                </a:solidFill>
                <a:effectLst/>
                <a:latin typeface="+mn-lt"/>
                <a:ea typeface="+mn-ea"/>
                <a:cs typeface="+mn-cs"/>
              </a:rPr>
              <a:t>WIS is no longer about pushing data around the network – it’s about exposing what you have using Web services</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kern="1200" dirty="0" smtClean="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kern="1200" dirty="0" smtClean="0">
                <a:solidFill>
                  <a:schemeClr val="tx1"/>
                </a:solidFill>
                <a:effectLst/>
                <a:latin typeface="+mn-lt"/>
                <a:ea typeface="+mn-ea"/>
                <a:cs typeface="+mn-cs"/>
              </a:rPr>
              <a:t>The WMO review of emerging data issues finds that Web services are one of the technologies that “present new operating concepts that will improve operational efficiency, information sharing and service delivery, and enable users to more effectively exploit data.”</a:t>
            </a:r>
            <a:r>
              <a:rPr lang="en-GB" dirty="0" smtClean="0">
                <a:effectLst/>
              </a:rPr>
              <a:t> </a:t>
            </a:r>
            <a:r>
              <a:rPr lang="en-GB" sz="1200" kern="1200" dirty="0" smtClean="0">
                <a:solidFill>
                  <a:schemeClr val="tx1"/>
                </a:solidFill>
                <a:effectLst/>
                <a:latin typeface="+mn-lt"/>
                <a:ea typeface="+mn-ea"/>
                <a:cs typeface="+mn-cs"/>
              </a:rPr>
              <a:t> Is there a map of centres we can publish?</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kern="1200" dirty="0" smtClean="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kern="1200" dirty="0" smtClean="0">
                <a:solidFill>
                  <a:schemeClr val="tx1"/>
                </a:solidFill>
                <a:effectLst/>
                <a:latin typeface="+mn-lt"/>
                <a:ea typeface="+mn-ea"/>
                <a:cs typeface="+mn-cs"/>
              </a:rPr>
              <a:t>In WIS 2.0, participating centres will provide Web services that enable users to access and interact with data.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kern="1200" dirty="0" smtClean="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kern="1200" dirty="0" smtClean="0">
                <a:solidFill>
                  <a:schemeClr val="tx1"/>
                </a:solidFill>
                <a:effectLst/>
                <a:latin typeface="+mn-lt"/>
                <a:ea typeface="+mn-ea"/>
                <a:cs typeface="+mn-cs"/>
              </a:rPr>
              <a:t>When designing their Web services, publishers should consider the capability of users to work with the data. Instead of expecting users to download entire datasets for local processing, WIS centres should provide Web services that allow users to download only the data or information they actually need; for example, extracting only the geographic subset of data of interest to the user.</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kern="1200" dirty="0" smtClean="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kern="1200" dirty="0" smtClean="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kern="1200" dirty="0" smtClean="0">
                <a:solidFill>
                  <a:schemeClr val="tx1"/>
                </a:solidFill>
                <a:effectLst/>
                <a:latin typeface="+mn-lt"/>
                <a:ea typeface="+mn-ea"/>
                <a:cs typeface="+mn-cs"/>
              </a:rPr>
              <a:t>Whereas the current WIS focused on operational data, the services which can be made available in WIS 2.0 also enable centres to share historical data and offer access to archives, where appropriate, to support the needs of all WMO programmes.</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kern="1200" dirty="0" smtClean="0">
                <a:solidFill>
                  <a:schemeClr val="tx1"/>
                </a:solidFill>
                <a:effectLst/>
                <a:latin typeface="+mn-lt"/>
                <a:ea typeface="+mn-ea"/>
                <a:cs typeface="+mn-cs"/>
              </a:rPr>
              <a:t>…</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kern="1200" dirty="0" smtClean="0">
                <a:solidFill>
                  <a:schemeClr val="tx1"/>
                </a:solidFill>
                <a:effectLst/>
                <a:latin typeface="+mn-lt"/>
                <a:ea typeface="+mn-ea"/>
                <a:cs typeface="+mn-cs"/>
              </a:rPr>
              <a:t>Providing data using the Web does not automatically mean that those resources are freely available to all without restrictions on use.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kern="1200" dirty="0" smtClean="0">
                <a:solidFill>
                  <a:schemeClr val="tx1"/>
                </a:solidFill>
                <a:effectLst/>
                <a:latin typeface="+mn-lt"/>
                <a:ea typeface="+mn-ea"/>
                <a:cs typeface="+mn-cs"/>
              </a:rPr>
              <a:t>Access controls</a:t>
            </a:r>
            <a:r>
              <a:rPr lang="en-GB" sz="1200" kern="1200" baseline="0" dirty="0" smtClean="0">
                <a:solidFill>
                  <a:schemeClr val="tx1"/>
                </a:solidFill>
                <a:effectLst/>
                <a:latin typeface="+mn-lt"/>
                <a:ea typeface="+mn-ea"/>
                <a:cs typeface="+mn-cs"/>
              </a:rPr>
              <a:t> and security developed for</a:t>
            </a:r>
            <a:r>
              <a:rPr lang="en-GB" sz="1200" kern="1200" dirty="0" smtClean="0">
                <a:solidFill>
                  <a:schemeClr val="tx1"/>
                </a:solidFill>
                <a:effectLst/>
                <a:latin typeface="+mn-lt"/>
                <a:ea typeface="+mn-ea"/>
                <a:cs typeface="+mn-cs"/>
              </a:rPr>
              <a:t> on-line banking,</a:t>
            </a:r>
            <a:r>
              <a:rPr lang="en-GB" sz="1200" kern="1200" baseline="0" dirty="0" smtClean="0">
                <a:solidFill>
                  <a:schemeClr val="tx1"/>
                </a:solidFill>
                <a:effectLst/>
                <a:latin typeface="+mn-lt"/>
                <a:ea typeface="+mn-ea"/>
                <a:cs typeface="+mn-cs"/>
              </a:rPr>
              <a:t> </a:t>
            </a:r>
            <a:r>
              <a:rPr lang="en-GB" sz="1200" kern="1200" dirty="0" err="1" smtClean="0">
                <a:solidFill>
                  <a:schemeClr val="tx1"/>
                </a:solidFill>
                <a:effectLst/>
                <a:latin typeface="+mn-lt"/>
                <a:ea typeface="+mn-ea"/>
                <a:cs typeface="+mn-cs"/>
              </a:rPr>
              <a:t>eCommerce</a:t>
            </a:r>
            <a:r>
              <a:rPr lang="en-GB" sz="1200" kern="1200" dirty="0" smtClean="0">
                <a:solidFill>
                  <a:schemeClr val="tx1"/>
                </a:solidFill>
                <a:effectLst/>
                <a:latin typeface="+mn-lt"/>
                <a:ea typeface="+mn-ea"/>
                <a:cs typeface="+mn-cs"/>
              </a:rPr>
              <a:t> applications</a:t>
            </a:r>
            <a:r>
              <a:rPr lang="en-GB" sz="1200" kern="1200" baseline="0" dirty="0" smtClean="0">
                <a:solidFill>
                  <a:schemeClr val="tx1"/>
                </a:solidFill>
                <a:effectLst/>
                <a:latin typeface="+mn-lt"/>
                <a:ea typeface="+mn-ea"/>
                <a:cs typeface="+mn-cs"/>
              </a:rPr>
              <a:t> and many more</a:t>
            </a:r>
            <a:endParaRPr lang="en-GB" sz="1200" kern="1200" dirty="0" smtClean="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kern="1200" dirty="0" smtClean="0">
                <a:solidFill>
                  <a:schemeClr val="tx1"/>
                </a:solidFill>
                <a:effectLst/>
                <a:latin typeface="+mn-lt"/>
                <a:ea typeface="+mn-ea"/>
                <a:cs typeface="+mn-cs"/>
              </a:rPr>
              <a:t>Web technologies allow for authentication and authorization where necessary: the provider retains control of who can access published resources and can require users to accept a license specifying the terms and conditions under which those resources can be used before allowing them access.</a:t>
            </a:r>
            <a:endParaRPr lang="en-GB" baseline="0" dirty="0" smtClean="0"/>
          </a:p>
          <a:p>
            <a:pPr marL="0" indent="0">
              <a:buFont typeface="Arial" panose="020B0604020202020204" pitchFamily="34" charset="0"/>
              <a:buNone/>
            </a:pPr>
            <a:endParaRPr lang="en-GB" dirty="0"/>
          </a:p>
        </p:txBody>
      </p:sp>
      <p:sp>
        <p:nvSpPr>
          <p:cNvPr id="4" name="Slide Number Placeholder 3"/>
          <p:cNvSpPr>
            <a:spLocks noGrp="1"/>
          </p:cNvSpPr>
          <p:nvPr>
            <p:ph type="sldNum" sz="quarter" idx="10"/>
          </p:nvPr>
        </p:nvSpPr>
        <p:spPr/>
        <p:txBody>
          <a:bodyPr/>
          <a:lstStyle/>
          <a:p>
            <a:fld id="{FFCD4AB8-3A11-4583-AC31-2BAB11A69637}" type="slidenum">
              <a:rPr lang="en-GB" smtClean="0"/>
              <a:t>26</a:t>
            </a:fld>
            <a:endParaRPr lang="en-GB"/>
          </a:p>
        </p:txBody>
      </p:sp>
    </p:spTree>
    <p:extLst>
      <p:ext uri="{BB962C8B-B14F-4D97-AF65-F5344CB8AC3E}">
        <p14:creationId xmlns:p14="http://schemas.microsoft.com/office/powerpoint/2010/main" val="92903750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GB" dirty="0" smtClean="0"/>
              <a:t>WhatsApp:</a:t>
            </a:r>
            <a:r>
              <a:rPr lang="en-GB" baseline="0" dirty="0" smtClean="0"/>
              <a:t> simple, secure, reliable messaging</a:t>
            </a:r>
            <a:endParaRPr lang="en-GB" dirty="0" smtClean="0"/>
          </a:p>
          <a:p>
            <a:pPr marL="171450" indent="-171450">
              <a:buFont typeface="Arial" panose="020B0604020202020204" pitchFamily="34" charset="0"/>
              <a:buChar char="•"/>
            </a:pPr>
            <a:r>
              <a:rPr lang="en-GB" dirty="0" smtClean="0"/>
              <a:t>“publish-subscribe” messaging</a:t>
            </a:r>
            <a:r>
              <a:rPr lang="en-GB" baseline="0" dirty="0" smtClean="0"/>
              <a:t> protocols make it simpler to distribute to data in real-time to many consumers</a:t>
            </a:r>
          </a:p>
          <a:p>
            <a:pPr marL="171450" indent="-171450">
              <a:buFont typeface="Arial" panose="020B0604020202020204" pitchFamily="34" charset="0"/>
              <a:buChar char="•"/>
            </a:pPr>
            <a:r>
              <a:rPr lang="en-GB" baseline="0" dirty="0" smtClean="0"/>
              <a:t>Satellite-based data dissemination still needed where there is no Internet connectivity; e.g. </a:t>
            </a:r>
            <a:r>
              <a:rPr lang="en-GB" baseline="0" dirty="0" err="1" smtClean="0"/>
              <a:t>GEONETCast</a:t>
            </a:r>
            <a:endParaRPr lang="en-GB" dirty="0"/>
          </a:p>
        </p:txBody>
      </p:sp>
      <p:sp>
        <p:nvSpPr>
          <p:cNvPr id="4" name="Slide Number Placeholder 3"/>
          <p:cNvSpPr>
            <a:spLocks noGrp="1"/>
          </p:cNvSpPr>
          <p:nvPr>
            <p:ph type="sldNum" sz="quarter" idx="10"/>
          </p:nvPr>
        </p:nvSpPr>
        <p:spPr/>
        <p:txBody>
          <a:bodyPr/>
          <a:lstStyle/>
          <a:p>
            <a:fld id="{FFCD4AB8-3A11-4583-AC31-2BAB11A69637}" type="slidenum">
              <a:rPr lang="en-GB" smtClean="0"/>
              <a:t>27</a:t>
            </a:fld>
            <a:endParaRPr lang="en-GB"/>
          </a:p>
        </p:txBody>
      </p:sp>
    </p:spTree>
    <p:extLst>
      <p:ext uri="{BB962C8B-B14F-4D97-AF65-F5344CB8AC3E}">
        <p14:creationId xmlns:p14="http://schemas.microsoft.com/office/powerpoint/2010/main" val="121827693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GB" dirty="0" smtClean="0"/>
              <a:t>Routeing</a:t>
            </a:r>
            <a:r>
              <a:rPr lang="en-GB" baseline="0" dirty="0" smtClean="0"/>
              <a:t> of messages is handled by the telecommunications network</a:t>
            </a:r>
          </a:p>
          <a:p>
            <a:pPr marL="171450" indent="-171450">
              <a:buFont typeface="Arial" panose="020B0604020202020204" pitchFamily="34" charset="0"/>
              <a:buChar char="•"/>
            </a:pPr>
            <a:r>
              <a:rPr lang="en-GB" baseline="0" dirty="0" smtClean="0"/>
              <a:t>No longer any need for Message Switching Systems to route messages via intermediate centres</a:t>
            </a:r>
          </a:p>
          <a:p>
            <a:pPr marL="171450" indent="-171450">
              <a:buFont typeface="Arial" panose="020B0604020202020204" pitchFamily="34" charset="0"/>
              <a:buChar char="•"/>
            </a:pPr>
            <a:r>
              <a:rPr lang="en-GB" baseline="0" dirty="0" smtClean="0"/>
              <a:t>Telecommunications network will find the optimum path from provider to consumer</a:t>
            </a:r>
          </a:p>
          <a:p>
            <a:pPr marL="171450" indent="-171450">
              <a:buFont typeface="Arial" panose="020B0604020202020204" pitchFamily="34" charset="0"/>
              <a:buChar char="•"/>
            </a:pPr>
            <a:r>
              <a:rPr lang="en-GB" baseline="0" dirty="0" smtClean="0"/>
              <a:t>Faster transmission because there is no latency introduced at intermediate nodes</a:t>
            </a:r>
          </a:p>
          <a:p>
            <a:pPr marL="171450" indent="-171450">
              <a:buFont typeface="Arial" panose="020B0604020202020204" pitchFamily="34" charset="0"/>
              <a:buChar char="•"/>
            </a:pPr>
            <a:r>
              <a:rPr lang="en-GB" baseline="0" dirty="0" smtClean="0"/>
              <a:t>Phasing out routeing tables will reduce configuration effort for NMHS</a:t>
            </a:r>
            <a:endParaRPr lang="en-GB" dirty="0"/>
          </a:p>
        </p:txBody>
      </p:sp>
      <p:sp>
        <p:nvSpPr>
          <p:cNvPr id="4" name="Slide Number Placeholder 3"/>
          <p:cNvSpPr>
            <a:spLocks noGrp="1"/>
          </p:cNvSpPr>
          <p:nvPr>
            <p:ph type="sldNum" sz="quarter" idx="10"/>
          </p:nvPr>
        </p:nvSpPr>
        <p:spPr/>
        <p:txBody>
          <a:bodyPr/>
          <a:lstStyle/>
          <a:p>
            <a:fld id="{FFCD4AB8-3A11-4583-AC31-2BAB11A69637}" type="slidenum">
              <a:rPr lang="en-GB" smtClean="0"/>
              <a:t>28</a:t>
            </a:fld>
            <a:endParaRPr lang="en-GB"/>
          </a:p>
        </p:txBody>
      </p:sp>
    </p:spTree>
    <p:extLst>
      <p:ext uri="{BB962C8B-B14F-4D97-AF65-F5344CB8AC3E}">
        <p14:creationId xmlns:p14="http://schemas.microsoft.com/office/powerpoint/2010/main" val="48999487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smtClean="0">
                <a:solidFill>
                  <a:schemeClr val="tx1"/>
                </a:solidFill>
                <a:effectLst/>
                <a:latin typeface="+mn-lt"/>
                <a:ea typeface="+mn-ea"/>
                <a:cs typeface="+mn-cs"/>
              </a:rPr>
              <a:t>Satellites, radars and numerical models are producing more data than ever before, yet WMO Congress concluded in 2015 that most Members are “ill-prepared” for this change. Storage, management and processing of so-called “big-data” requires expensive infrastructure.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kern="1200" dirty="0" smtClean="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smtClean="0">
                <a:solidFill>
                  <a:schemeClr val="tx1"/>
                </a:solidFill>
                <a:effectLst/>
                <a:latin typeface="+mn-lt"/>
                <a:ea typeface="+mn-ea"/>
                <a:cs typeface="+mn-cs"/>
              </a:rPr>
              <a:t>Another challenge is that data volumes are becoming so large that it is impractical to download the data fast enough to meet operational requirements.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smtClean="0">
              <a:effectLst/>
              <a:latin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smtClean="0">
                <a:effectLst/>
                <a:latin typeface="Calibri" panose="020F0502020204030204" pitchFamily="34" charset="0"/>
              </a:rPr>
              <a:t>Data is becoming too big to move; the response is to move the processing to the data (a concept also know as "data gravity")</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smtClean="0">
              <a:effectLst/>
              <a:latin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smtClean="0">
                <a:solidFill>
                  <a:schemeClr val="tx1"/>
                </a:solidFill>
                <a:effectLst/>
                <a:latin typeface="+mn-lt"/>
                <a:ea typeface="+mn-ea"/>
                <a:cs typeface="+mn-cs"/>
              </a:rPr>
              <a:t>WIS 2.0 does not require the use of cloud;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smtClean="0">
                <a:solidFill>
                  <a:schemeClr val="tx1"/>
                </a:solidFill>
                <a:effectLst/>
                <a:latin typeface="+mn-lt"/>
                <a:ea typeface="+mn-ea"/>
                <a:cs typeface="+mn-cs"/>
              </a:rPr>
              <a:t>… rather WIS 2.0 implementation will </a:t>
            </a:r>
            <a:r>
              <a:rPr lang="en-GB" sz="1200" b="1" kern="1200" dirty="0" smtClean="0">
                <a:solidFill>
                  <a:schemeClr val="tx1"/>
                </a:solidFill>
                <a:effectLst/>
                <a:latin typeface="+mn-lt"/>
                <a:ea typeface="+mn-ea"/>
                <a:cs typeface="+mn-cs"/>
              </a:rPr>
              <a:t>encourage</a:t>
            </a:r>
            <a:r>
              <a:rPr lang="en-GB" sz="1200" kern="1200" dirty="0" smtClean="0">
                <a:solidFill>
                  <a:schemeClr val="tx1"/>
                </a:solidFill>
                <a:effectLst/>
                <a:latin typeface="+mn-lt"/>
                <a:ea typeface="+mn-ea"/>
                <a:cs typeface="+mn-cs"/>
              </a:rPr>
              <a:t> WIS centres to adopt cloud technologies where it is appropriate to meet their users’ needs.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smtClean="0">
                <a:solidFill>
                  <a:schemeClr val="tx1"/>
                </a:solidFill>
                <a:effectLst/>
                <a:latin typeface="+mn-lt"/>
                <a:ea typeface="+mn-ea"/>
                <a:cs typeface="+mn-cs"/>
              </a:rPr>
              <a:t>There will not be technical regulation saying “cloud must be used.”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smtClean="0">
                <a:solidFill>
                  <a:schemeClr val="tx1"/>
                </a:solidFill>
                <a:effectLst/>
                <a:latin typeface="+mn-lt"/>
                <a:ea typeface="+mn-ea"/>
                <a:cs typeface="+mn-cs"/>
              </a:rPr>
              <a:t>Instead, we hope to see a gradual adoption of these technologies because it makes sense to do so.</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smtClean="0">
              <a:effectLst/>
              <a:latin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smtClean="0">
                <a:effectLst/>
                <a:latin typeface="Calibri" panose="020F0502020204030204" pitchFamily="34" charset="0"/>
              </a:rPr>
              <a:t>Cloud platforms' provisioning of infrastructure and software as a service readily enables users to execute their data processing adjacent to the data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smtClean="0">
                <a:effectLst/>
                <a:latin typeface="Calibri" panose="020F0502020204030204" pitchFamily="34" charset="0"/>
              </a:rPr>
              <a:t>… downloading only the resulting products, or</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smtClean="0">
                <a:effectLst/>
                <a:latin typeface="Calibri" panose="020F0502020204030204" pitchFamily="34" charset="0"/>
              </a:rPr>
              <a:t>… exposing complex, data-hungry computations through simple, easy to consume services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smtClean="0">
              <a:effectLst/>
              <a:latin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smtClean="0">
                <a:solidFill>
                  <a:schemeClr val="tx1"/>
                </a:solidFill>
                <a:effectLst/>
                <a:latin typeface="+mn-lt"/>
                <a:ea typeface="+mn-ea"/>
                <a:cs typeface="+mn-cs"/>
              </a:rPr>
              <a:t>Data is processed on the data provider's infrastructure to create a product that is small enough to be conveniently downloaded and used</a:t>
            </a:r>
            <a:endParaRPr lang="en-GB" sz="1200" dirty="0" smtClean="0">
              <a:effectLst/>
              <a:latin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smtClean="0">
              <a:effectLst/>
              <a:latin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smtClean="0">
                <a:effectLst/>
                <a:latin typeface="Calibri" panose="020F0502020204030204" pitchFamily="34" charset="0"/>
              </a:rPr>
              <a:t>Data users no longer need to procure and maintain infrastructure for local processing.</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smtClean="0">
              <a:effectLst/>
              <a:latin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smtClean="0">
                <a:solidFill>
                  <a:schemeClr val="tx1"/>
                </a:solidFill>
                <a:effectLst/>
                <a:latin typeface="+mn-lt"/>
                <a:ea typeface="+mn-ea"/>
                <a:cs typeface="+mn-cs"/>
              </a:rPr>
              <a:t>Where data processing is complex, intensive or requires a lot of user-specific configuration, WIS centres should consider use of cloud technologies to underpin their services. </a:t>
            </a:r>
            <a:endParaRPr lang="en-GB" dirty="0" smtClean="0"/>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smtClean="0">
              <a:effectLst/>
              <a:latin typeface="Calibri" panose="020F0502020204030204" pitchFamily="34" charset="0"/>
            </a:endParaRPr>
          </a:p>
          <a:p>
            <a:r>
              <a:rPr lang="en-GB" sz="1200" kern="1200" dirty="0" smtClean="0">
                <a:solidFill>
                  <a:schemeClr val="tx1"/>
                </a:solidFill>
                <a:effectLst/>
                <a:latin typeface="+mn-lt"/>
                <a:ea typeface="+mn-ea"/>
                <a:cs typeface="+mn-cs"/>
              </a:rPr>
              <a:t> </a:t>
            </a:r>
          </a:p>
        </p:txBody>
      </p:sp>
      <p:sp>
        <p:nvSpPr>
          <p:cNvPr id="4" name="Slide Number Placeholder 3"/>
          <p:cNvSpPr>
            <a:spLocks noGrp="1"/>
          </p:cNvSpPr>
          <p:nvPr>
            <p:ph type="sldNum" sz="quarter" idx="10"/>
          </p:nvPr>
        </p:nvSpPr>
        <p:spPr/>
        <p:txBody>
          <a:bodyPr/>
          <a:lstStyle/>
          <a:p>
            <a:fld id="{FFCD4AB8-3A11-4583-AC31-2BAB11A69637}" type="slidenum">
              <a:rPr lang="en-GB" smtClean="0"/>
              <a:t>29</a:t>
            </a:fld>
            <a:endParaRPr lang="en-GB"/>
          </a:p>
        </p:txBody>
      </p:sp>
    </p:spTree>
    <p:extLst>
      <p:ext uri="{BB962C8B-B14F-4D97-AF65-F5344CB8AC3E}">
        <p14:creationId xmlns:p14="http://schemas.microsoft.com/office/powerpoint/2010/main" val="406681805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smtClean="0">
                <a:solidFill>
                  <a:schemeClr val="tx1"/>
                </a:solidFill>
                <a:effectLst/>
                <a:latin typeface="+mn-lt"/>
                <a:ea typeface="+mn-ea"/>
                <a:cs typeface="+mn-cs"/>
              </a:rPr>
              <a:t>Cloud technologies are still new to many Members. </a:t>
            </a:r>
          </a:p>
          <a:p>
            <a:r>
              <a:rPr lang="en-GB" sz="1200" kern="1200" dirty="0" smtClean="0">
                <a:solidFill>
                  <a:schemeClr val="tx1"/>
                </a:solidFill>
                <a:effectLst/>
                <a:latin typeface="+mn-lt"/>
                <a:ea typeface="+mn-ea"/>
                <a:cs typeface="+mn-cs"/>
              </a:rPr>
              <a:t>… Best practices on use of cloud and details of successful cloud implementations will be shared among Members. </a:t>
            </a:r>
          </a:p>
          <a:p>
            <a:r>
              <a:rPr lang="en-GB" sz="1200" kern="1200" dirty="0" smtClean="0">
                <a:solidFill>
                  <a:schemeClr val="tx1"/>
                </a:solidFill>
                <a:effectLst/>
                <a:latin typeface="+mn-lt"/>
                <a:ea typeface="+mn-ea"/>
                <a:cs typeface="+mn-cs"/>
              </a:rPr>
              <a:t>… Additionally, the proposed WIS 2.0 implementation programme aims to provide capacity building opportunities to support cloud adoption.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0" i="0" dirty="0" smtClean="0">
              <a:effectLst/>
              <a:latin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dirty="0" smtClean="0">
                <a:effectLst/>
                <a:latin typeface="Calibri" panose="020F0502020204030204" pitchFamily="34" charset="0"/>
              </a:rPr>
              <a:t>ECMWF’s Copernicus Climate Data Store </a:t>
            </a:r>
            <a:r>
              <a:rPr lang="en-GB" sz="1200" b="0" i="0" dirty="0" smtClean="0">
                <a:effectLst/>
                <a:latin typeface="Calibri" panose="020F0502020204030204" pitchFamily="34" charset="0"/>
                <a:hlinkClick r:id="rId3"/>
              </a:rPr>
              <a:t>https://cds.climate.copernicus.eu/#!/home</a:t>
            </a:r>
            <a:r>
              <a:rPr lang="en-GB" sz="1200" b="1" i="0" dirty="0" smtClean="0">
                <a:effectLst/>
                <a:latin typeface="Calibri" panose="020F0502020204030204" pitchFamily="34" charset="0"/>
              </a:rPr>
              <a:t> provide cloud-hosted data platforms with processing capacity and ready-made tooling</a:t>
            </a:r>
            <a:r>
              <a:rPr lang="en-GB" sz="1200" b="0" i="0" dirty="0" smtClean="0">
                <a:effectLst/>
                <a:latin typeface="Calibri" panose="020F0502020204030204" pitchFamily="34" charset="0"/>
              </a:rPr>
              <a:t> (a toolbox and APIs) that allows [authorised] users to work with the data in-situ without needing download it for local processing.</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0" i="0" kern="1200" dirty="0" smtClean="0">
              <a:solidFill>
                <a:schemeClr val="tx1"/>
              </a:solidFill>
              <a:effectLst/>
              <a:latin typeface="Calibri" panose="020F0502020204030204" pitchFamily="34"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smtClean="0">
                <a:solidFill>
                  <a:schemeClr val="tx1"/>
                </a:solidFill>
                <a:effectLst/>
                <a:latin typeface="+mn-lt"/>
                <a:ea typeface="+mn-ea"/>
                <a:cs typeface="+mn-cs"/>
              </a:rPr>
              <a:t>The CDS is designed to provide Web-based access to, and interaction with, petabytes of existing climate datasets: observations plus global and regional re-analyses and climate projections. </a:t>
            </a:r>
          </a:p>
          <a:p>
            <a:r>
              <a:rPr lang="en-GB" sz="1200" kern="1200" dirty="0" smtClean="0">
                <a:solidFill>
                  <a:schemeClr val="tx1"/>
                </a:solidFill>
                <a:effectLst/>
                <a:latin typeface="+mn-lt"/>
                <a:ea typeface="+mn-ea"/>
                <a:cs typeface="+mn-cs"/>
              </a:rPr>
              <a:t> </a:t>
            </a:r>
          </a:p>
          <a:p>
            <a:r>
              <a:rPr lang="en-GB" sz="1200" kern="1200" dirty="0" smtClean="0">
                <a:solidFill>
                  <a:schemeClr val="tx1"/>
                </a:solidFill>
                <a:effectLst/>
                <a:latin typeface="+mn-lt"/>
                <a:ea typeface="+mn-ea"/>
                <a:cs typeface="+mn-cs"/>
              </a:rPr>
              <a:t>The CDS provides a “toolbox” that enables developers using a Web browser to write high-level python code to process CDS datasets and visualize the results, thereby creating specific applications that are delivered to end users as Web services. </a:t>
            </a:r>
          </a:p>
          <a:p>
            <a:r>
              <a:rPr lang="en-GB" sz="1200" kern="1200" dirty="0" smtClean="0">
                <a:solidFill>
                  <a:schemeClr val="tx1"/>
                </a:solidFill>
                <a:effectLst/>
                <a:latin typeface="+mn-lt"/>
                <a:ea typeface="+mn-ea"/>
                <a:cs typeface="+mn-cs"/>
              </a:rPr>
              <a:t>… Crucially, this application code executes on a private cloud infrastructure with high-speed access to massive volumes of data, scaling elastically to meet users’ collective demands. </a:t>
            </a:r>
          </a:p>
          <a:p>
            <a:r>
              <a:rPr lang="en-GB" sz="1200" kern="1200" dirty="0" smtClean="0">
                <a:solidFill>
                  <a:schemeClr val="tx1"/>
                </a:solidFill>
                <a:effectLst/>
                <a:latin typeface="+mn-lt"/>
                <a:ea typeface="+mn-ea"/>
                <a:cs typeface="+mn-cs"/>
              </a:rPr>
              <a:t>… Using the CDS, end-users can gain insight from climate data with minimal effort. </a:t>
            </a:r>
          </a:p>
          <a:p>
            <a:r>
              <a:rPr lang="en-GB" sz="1200" kern="1200" dirty="0" smtClean="0">
                <a:solidFill>
                  <a:schemeClr val="tx1"/>
                </a:solidFill>
                <a:effectLst/>
                <a:latin typeface="+mn-lt"/>
                <a:ea typeface="+mn-ea"/>
                <a:cs typeface="+mn-cs"/>
              </a:rPr>
              <a:t>… </a:t>
            </a:r>
            <a:r>
              <a:rPr lang="en-US" sz="1200" kern="1200" dirty="0" smtClean="0">
                <a:solidFill>
                  <a:schemeClr val="tx1"/>
                </a:solidFill>
                <a:effectLst/>
                <a:latin typeface="+mn-lt"/>
                <a:ea typeface="+mn-ea"/>
                <a:cs typeface="+mn-cs"/>
              </a:rPr>
              <a:t>The term “elastic” is important in reference to the cloud where applications can grow and shrink their infrastructure use in response to users’ collective demands.</a:t>
            </a:r>
            <a:endParaRPr lang="en-GB"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 </a:t>
            </a:r>
            <a:endParaRPr lang="en-GB" sz="1200" kern="1200" dirty="0" smtClean="0">
              <a:solidFill>
                <a:schemeClr val="tx1"/>
              </a:solidFill>
              <a:effectLst/>
              <a:latin typeface="+mn-lt"/>
              <a:ea typeface="+mn-ea"/>
              <a:cs typeface="+mn-cs"/>
            </a:endParaRPr>
          </a:p>
          <a:p>
            <a:endParaRPr lang="en-US" dirty="0" smtClean="0"/>
          </a:p>
          <a:p>
            <a:endParaRPr lang="en-GB" dirty="0"/>
          </a:p>
        </p:txBody>
      </p:sp>
      <p:sp>
        <p:nvSpPr>
          <p:cNvPr id="4" name="Slide Number Placeholder 3"/>
          <p:cNvSpPr>
            <a:spLocks noGrp="1"/>
          </p:cNvSpPr>
          <p:nvPr>
            <p:ph type="sldNum" sz="quarter" idx="10"/>
          </p:nvPr>
        </p:nvSpPr>
        <p:spPr/>
        <p:txBody>
          <a:bodyPr/>
          <a:lstStyle/>
          <a:p>
            <a:fld id="{FFCD4AB8-3A11-4583-AC31-2BAB11A69637}" type="slidenum">
              <a:rPr lang="en-GB" smtClean="0"/>
              <a:t>30</a:t>
            </a:fld>
            <a:endParaRPr lang="en-GB"/>
          </a:p>
        </p:txBody>
      </p:sp>
    </p:spTree>
    <p:extLst>
      <p:ext uri="{BB962C8B-B14F-4D97-AF65-F5344CB8AC3E}">
        <p14:creationId xmlns:p14="http://schemas.microsoft.com/office/powerpoint/2010/main" val="17828803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FFCD4AB8-3A11-4583-AC31-2BAB11A69637}" type="slidenum">
              <a:rPr lang="en-GB" smtClean="0"/>
              <a:t>31</a:t>
            </a:fld>
            <a:endParaRPr lang="en-GB"/>
          </a:p>
        </p:txBody>
      </p:sp>
    </p:spTree>
    <p:extLst>
      <p:ext uri="{BB962C8B-B14F-4D97-AF65-F5344CB8AC3E}">
        <p14:creationId xmlns:p14="http://schemas.microsoft.com/office/powerpoint/2010/main" val="371487284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5C87D215-8914-4AFF-AFEE-38176D2AA964}" type="datetimeFigureOut">
              <a:rPr lang="en-GB" smtClean="0"/>
              <a:t>15/03/2019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2FCD5AC-5239-4317-A018-1F813C8A6B43}" type="slidenum">
              <a:rPr lang="en-GB" smtClean="0"/>
              <a:t>‹#›</a:t>
            </a:fld>
            <a:endParaRPr lang="en-GB"/>
          </a:p>
        </p:txBody>
      </p:sp>
    </p:spTree>
    <p:extLst>
      <p:ext uri="{BB962C8B-B14F-4D97-AF65-F5344CB8AC3E}">
        <p14:creationId xmlns:p14="http://schemas.microsoft.com/office/powerpoint/2010/main" val="25249596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C87D215-8914-4AFF-AFEE-38176D2AA964}" type="datetimeFigureOut">
              <a:rPr lang="en-GB" smtClean="0"/>
              <a:t>15/03/2019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2FCD5AC-5239-4317-A018-1F813C8A6B43}" type="slidenum">
              <a:rPr lang="en-GB" smtClean="0"/>
              <a:t>‹#›</a:t>
            </a:fld>
            <a:endParaRPr lang="en-GB"/>
          </a:p>
        </p:txBody>
      </p:sp>
    </p:spTree>
    <p:extLst>
      <p:ext uri="{BB962C8B-B14F-4D97-AF65-F5344CB8AC3E}">
        <p14:creationId xmlns:p14="http://schemas.microsoft.com/office/powerpoint/2010/main" val="130678356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5C87D215-8914-4AFF-AFEE-38176D2AA964}" type="datetimeFigureOut">
              <a:rPr lang="en-GB" smtClean="0"/>
              <a:t>15/03/2019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2FCD5AC-5239-4317-A018-1F813C8A6B43}" type="slidenum">
              <a:rPr lang="en-GB" smtClean="0"/>
              <a:t>‹#›</a:t>
            </a:fld>
            <a:endParaRPr lang="en-GB"/>
          </a:p>
        </p:txBody>
      </p:sp>
    </p:spTree>
    <p:extLst>
      <p:ext uri="{BB962C8B-B14F-4D97-AF65-F5344CB8AC3E}">
        <p14:creationId xmlns:p14="http://schemas.microsoft.com/office/powerpoint/2010/main" val="25306730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5C87D215-8914-4AFF-AFEE-38176D2AA964}" type="datetimeFigureOut">
              <a:rPr lang="en-GB" smtClean="0"/>
              <a:t>15/03/2019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2FCD5AC-5239-4317-A018-1F813C8A6B43}" type="slidenum">
              <a:rPr lang="en-GB" smtClean="0"/>
              <a:t>‹#›</a:t>
            </a:fld>
            <a:endParaRPr lang="en-GB"/>
          </a:p>
        </p:txBody>
      </p:sp>
    </p:spTree>
    <p:extLst>
      <p:ext uri="{BB962C8B-B14F-4D97-AF65-F5344CB8AC3E}">
        <p14:creationId xmlns:p14="http://schemas.microsoft.com/office/powerpoint/2010/main" val="33249594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5C87D215-8914-4AFF-AFEE-38176D2AA964}" type="datetimeFigureOut">
              <a:rPr lang="en-GB" smtClean="0"/>
              <a:t>15/03/2019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2FCD5AC-5239-4317-A018-1F813C8A6B43}" type="slidenum">
              <a:rPr lang="en-GB" smtClean="0"/>
              <a:t>‹#›</a:t>
            </a:fld>
            <a:endParaRPr lang="en-GB"/>
          </a:p>
        </p:txBody>
      </p:sp>
    </p:spTree>
    <p:extLst>
      <p:ext uri="{BB962C8B-B14F-4D97-AF65-F5344CB8AC3E}">
        <p14:creationId xmlns:p14="http://schemas.microsoft.com/office/powerpoint/2010/main" val="6666138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5C87D215-8914-4AFF-AFEE-38176D2AA964}" type="datetimeFigureOut">
              <a:rPr lang="en-GB" smtClean="0"/>
              <a:t>15/03/2019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2FCD5AC-5239-4317-A018-1F813C8A6B43}" type="slidenum">
              <a:rPr lang="en-GB" smtClean="0"/>
              <a:t>‹#›</a:t>
            </a:fld>
            <a:endParaRPr lang="en-GB"/>
          </a:p>
        </p:txBody>
      </p:sp>
    </p:spTree>
    <p:extLst>
      <p:ext uri="{BB962C8B-B14F-4D97-AF65-F5344CB8AC3E}">
        <p14:creationId xmlns:p14="http://schemas.microsoft.com/office/powerpoint/2010/main" val="83280202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C87D215-8914-4AFF-AFEE-38176D2AA964}" type="datetimeFigureOut">
              <a:rPr lang="en-GB" smtClean="0"/>
              <a:t>15/03/2019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2FCD5AC-5239-4317-A018-1F813C8A6B43}" type="slidenum">
              <a:rPr lang="en-GB" smtClean="0"/>
              <a:t>‹#›</a:t>
            </a:fld>
            <a:endParaRPr lang="en-GB"/>
          </a:p>
        </p:txBody>
      </p:sp>
    </p:spTree>
    <p:extLst>
      <p:ext uri="{BB962C8B-B14F-4D97-AF65-F5344CB8AC3E}">
        <p14:creationId xmlns:p14="http://schemas.microsoft.com/office/powerpoint/2010/main" val="391130391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5C87D215-8914-4AFF-AFEE-38176D2AA964}" type="datetimeFigureOut">
              <a:rPr lang="en-GB" smtClean="0"/>
              <a:t>15/03/2019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2FCD5AC-5239-4317-A018-1F813C8A6B43}" type="slidenum">
              <a:rPr lang="en-GB" smtClean="0"/>
              <a:t>‹#›</a:t>
            </a:fld>
            <a:endParaRPr lang="en-GB"/>
          </a:p>
        </p:txBody>
      </p:sp>
    </p:spTree>
    <p:extLst>
      <p:ext uri="{BB962C8B-B14F-4D97-AF65-F5344CB8AC3E}">
        <p14:creationId xmlns:p14="http://schemas.microsoft.com/office/powerpoint/2010/main" val="35657078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5C87D215-8914-4AFF-AFEE-38176D2AA964}" type="datetimeFigureOut">
              <a:rPr lang="en-GB" smtClean="0"/>
              <a:t>15/03/2019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2FCD5AC-5239-4317-A018-1F813C8A6B43}" type="slidenum">
              <a:rPr lang="en-GB" smtClean="0"/>
              <a:t>‹#›</a:t>
            </a:fld>
            <a:endParaRPr lang="en-GB"/>
          </a:p>
        </p:txBody>
      </p:sp>
    </p:spTree>
    <p:extLst>
      <p:ext uri="{BB962C8B-B14F-4D97-AF65-F5344CB8AC3E}">
        <p14:creationId xmlns:p14="http://schemas.microsoft.com/office/powerpoint/2010/main" val="711962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C87D215-8914-4AFF-AFEE-38176D2AA964}" type="datetimeFigureOut">
              <a:rPr lang="en-GB" smtClean="0"/>
              <a:t>15/03/2019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2FCD5AC-5239-4317-A018-1F813C8A6B43}" type="slidenum">
              <a:rPr lang="en-GB" smtClean="0"/>
              <a:t>‹#›</a:t>
            </a:fld>
            <a:endParaRPr lang="en-GB"/>
          </a:p>
        </p:txBody>
      </p:sp>
    </p:spTree>
    <p:extLst>
      <p:ext uri="{BB962C8B-B14F-4D97-AF65-F5344CB8AC3E}">
        <p14:creationId xmlns:p14="http://schemas.microsoft.com/office/powerpoint/2010/main" val="134339057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C87D215-8914-4AFF-AFEE-38176D2AA964}" type="datetimeFigureOut">
              <a:rPr lang="en-GB" smtClean="0"/>
              <a:t>15/03/2019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2FCD5AC-5239-4317-A018-1F813C8A6B43}" type="slidenum">
              <a:rPr lang="en-GB" smtClean="0"/>
              <a:t>‹#›</a:t>
            </a:fld>
            <a:endParaRPr lang="en-GB"/>
          </a:p>
        </p:txBody>
      </p:sp>
    </p:spTree>
    <p:extLst>
      <p:ext uri="{BB962C8B-B14F-4D97-AF65-F5344CB8AC3E}">
        <p14:creationId xmlns:p14="http://schemas.microsoft.com/office/powerpoint/2010/main" val="30886934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C87D215-8914-4AFF-AFEE-38176D2AA964}" type="datetimeFigureOut">
              <a:rPr lang="en-GB" smtClean="0"/>
              <a:t>15/03/2019</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2FCD5AC-5239-4317-A018-1F813C8A6B43}" type="slidenum">
              <a:rPr lang="en-GB" smtClean="0"/>
              <a:t>‹#›</a:t>
            </a:fld>
            <a:endParaRPr lang="en-GB"/>
          </a:p>
        </p:txBody>
      </p:sp>
      <p:pic>
        <p:nvPicPr>
          <p:cNvPr id="7" name="Picture 6" descr="wmo2016_powerpoint_standard_v2-2.jpg"/>
          <p:cNvPicPr>
            <a:picLocks noChangeAspect="1"/>
          </p:cNvPicPr>
          <p:nvPr userDrawn="1"/>
        </p:nvPicPr>
        <p:blipFill>
          <a:blip r:embed="rId13">
            <a:extLst>
              <a:ext uri="{28A0092B-C50C-407E-A947-70E740481C1C}">
                <a14:useLocalDpi xmlns:a14="http://schemas.microsoft.com/office/drawing/2010/main" val="0"/>
              </a:ext>
            </a:extLst>
          </a:blip>
          <a:stretch>
            <a:fillRect/>
          </a:stretch>
        </p:blipFill>
        <p:spPr>
          <a:xfrm>
            <a:off x="0" y="5151694"/>
            <a:ext cx="1988820" cy="1714500"/>
          </a:xfrm>
          <a:prstGeom prst="rect">
            <a:avLst/>
          </a:prstGeom>
        </p:spPr>
      </p:pic>
    </p:spTree>
    <p:extLst>
      <p:ext uri="{BB962C8B-B14F-4D97-AF65-F5344CB8AC3E}">
        <p14:creationId xmlns:p14="http://schemas.microsoft.com/office/powerpoint/2010/main" val="230420262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2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2.xml"/><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11.png"/></Relationships>
</file>

<file path=ppt/slides/_rels/slide27.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13.png"/><Relationship Id="rId5" Type="http://schemas.openxmlformats.org/officeDocument/2006/relationships/image" Target="../media/image3.png"/><Relationship Id="rId4" Type="http://schemas.openxmlformats.org/officeDocument/2006/relationships/image" Target="../media/image11.png"/></Relationships>
</file>

<file path=ppt/slides/_rels/slide2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3.png"/></Relationships>
</file>

<file path=ppt/slides/_rels/slide29.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15.png"/><Relationship Id="rId7" Type="http://schemas.openxmlformats.org/officeDocument/2006/relationships/image" Target="../media/image17.png"/><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microsoft.com/office/2007/relationships/hdphoto" Target="../media/hdphoto2.wdp"/><Relationship Id="rId5" Type="http://schemas.openxmlformats.org/officeDocument/2006/relationships/image" Target="../media/image16.png"/><Relationship Id="rId4" Type="http://schemas.microsoft.com/office/2007/relationships/hdphoto" Target="../media/hdphoto1.wdp"/></Relationships>
</file>

<file path=ppt/slides/_rels/slide3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6.xml"/><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hyperlink" Target="https://cds.climate.copernicus.eu/#!/home" TargetMode="External"/></Relationships>
</file>

<file path=ppt/slides/_rels/slide3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85823" y="1122363"/>
            <a:ext cx="11420354" cy="2387600"/>
          </a:xfrm>
        </p:spPr>
        <p:txBody>
          <a:bodyPr>
            <a:normAutofit/>
          </a:bodyPr>
          <a:lstStyle/>
          <a:p>
            <a:r>
              <a:rPr lang="en-GB" dirty="0" smtClean="0"/>
              <a:t>WMO Future Technology Workshop: </a:t>
            </a:r>
            <a:r>
              <a:rPr lang="en-GB" sz="4400" dirty="0" smtClean="0"/>
              <a:t>background, expectations and what comes next</a:t>
            </a:r>
            <a:endParaRPr lang="en-GB" dirty="0"/>
          </a:p>
        </p:txBody>
      </p:sp>
      <p:sp>
        <p:nvSpPr>
          <p:cNvPr id="3" name="Subtitle 2"/>
          <p:cNvSpPr>
            <a:spLocks noGrp="1"/>
          </p:cNvSpPr>
          <p:nvPr>
            <p:ph type="subTitle" idx="1"/>
          </p:nvPr>
        </p:nvSpPr>
        <p:spPr/>
        <p:txBody>
          <a:bodyPr/>
          <a:lstStyle/>
          <a:p>
            <a:r>
              <a:rPr lang="en-GB" dirty="0" smtClean="0"/>
              <a:t>Jeremy Tandy, chair CBS Task Team on evolution of WIS</a:t>
            </a:r>
          </a:p>
          <a:p>
            <a:r>
              <a:rPr lang="en-GB" dirty="0" smtClean="0"/>
              <a:t>March </a:t>
            </a:r>
            <a:r>
              <a:rPr lang="en-GB" dirty="0" smtClean="0"/>
              <a:t>2019</a:t>
            </a:r>
            <a:endParaRPr lang="en-GB" dirty="0"/>
          </a:p>
        </p:txBody>
      </p:sp>
    </p:spTree>
    <p:extLst>
      <p:ext uri="{BB962C8B-B14F-4D97-AF65-F5344CB8AC3E}">
        <p14:creationId xmlns:p14="http://schemas.microsoft.com/office/powerpoint/2010/main" val="37134768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Oval 8"/>
          <p:cNvSpPr/>
          <p:nvPr/>
        </p:nvSpPr>
        <p:spPr>
          <a:xfrm>
            <a:off x="682714" y="161732"/>
            <a:ext cx="1005840" cy="100584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itle 1"/>
          <p:cNvSpPr txBox="1">
            <a:spLocks/>
          </p:cNvSpPr>
          <p:nvPr/>
        </p:nvSpPr>
        <p:spPr>
          <a:xfrm>
            <a:off x="682714" y="385649"/>
            <a:ext cx="1005840" cy="558006"/>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800" dirty="0" smtClean="0">
                <a:solidFill>
                  <a:srgbClr val="0070C0"/>
                </a:solidFill>
              </a:rPr>
              <a:t>1873</a:t>
            </a:r>
            <a:endParaRPr lang="en-GB" sz="2800" dirty="0">
              <a:solidFill>
                <a:srgbClr val="0070C0"/>
              </a:solidFill>
              <a:latin typeface="Arial Black" panose="020B0A04020102020204" pitchFamily="34" charset="0"/>
            </a:endParaRPr>
          </a:p>
        </p:txBody>
      </p:sp>
      <p:sp>
        <p:nvSpPr>
          <p:cNvPr id="65" name="Slide Number Placeholder 64"/>
          <p:cNvSpPr>
            <a:spLocks noGrp="1"/>
          </p:cNvSpPr>
          <p:nvPr>
            <p:ph type="sldNum" sz="quarter" idx="12"/>
          </p:nvPr>
        </p:nvSpPr>
        <p:spPr/>
        <p:txBody>
          <a:bodyPr/>
          <a:lstStyle/>
          <a:p>
            <a:fld id="{02FCD5AC-5239-4317-A018-1F813C8A6B43}" type="slidenum">
              <a:rPr lang="en-GB" smtClean="0"/>
              <a:t>2</a:t>
            </a:fld>
            <a:endParaRPr lang="en-GB"/>
          </a:p>
        </p:txBody>
      </p:sp>
      <p:sp>
        <p:nvSpPr>
          <p:cNvPr id="66" name="Title 1"/>
          <p:cNvSpPr txBox="1">
            <a:spLocks/>
          </p:cNvSpPr>
          <p:nvPr/>
        </p:nvSpPr>
        <p:spPr>
          <a:xfrm>
            <a:off x="1810473" y="408799"/>
            <a:ext cx="10515600" cy="1325563"/>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3200" dirty="0" smtClean="0"/>
              <a:t>First International Meteorological Congress, Vienna</a:t>
            </a:r>
            <a:endParaRPr lang="en-GB" sz="3200" dirty="0">
              <a:solidFill>
                <a:schemeClr val="bg1">
                  <a:lumMod val="65000"/>
                </a:schemeClr>
              </a:solidFill>
              <a:latin typeface="Arial Black" panose="020B0A04020102020204" pitchFamily="34" charset="0"/>
            </a:endParaRPr>
          </a:p>
        </p:txBody>
      </p:sp>
    </p:spTree>
    <p:extLst>
      <p:ext uri="{BB962C8B-B14F-4D97-AF65-F5344CB8AC3E}">
        <p14:creationId xmlns:p14="http://schemas.microsoft.com/office/powerpoint/2010/main" val="58869583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3"/>
          <a:srcRect l="1620" r="949"/>
          <a:stretch/>
        </p:blipFill>
        <p:spPr>
          <a:xfrm>
            <a:off x="11575" y="-12"/>
            <a:ext cx="12164992" cy="6858000"/>
          </a:xfrm>
          <a:prstGeom prst="rect">
            <a:avLst/>
          </a:prstGeom>
        </p:spPr>
      </p:pic>
      <p:pic>
        <p:nvPicPr>
          <p:cNvPr id="7" name="Picture 6" descr="wmo2016_powerpoint_standard_v2-2.jpg"/>
          <p:cNvPicPr>
            <a:picLocks noChangeAspect="1"/>
          </p:cNvPicPr>
          <p:nvPr/>
        </p:nvPicPr>
        <p:blipFill rotWithShape="1">
          <a:blip r:embed="rId4">
            <a:extLst>
              <a:ext uri="{28A0092B-C50C-407E-A947-70E740481C1C}">
                <a14:useLocalDpi xmlns:a14="http://schemas.microsoft.com/office/drawing/2010/main" val="0"/>
              </a:ext>
            </a:extLst>
          </a:blip>
          <a:srcRect r="94636"/>
          <a:stretch/>
        </p:blipFill>
        <p:spPr>
          <a:xfrm>
            <a:off x="0" y="5151694"/>
            <a:ext cx="106680" cy="1714500"/>
          </a:xfrm>
          <a:prstGeom prst="rect">
            <a:avLst/>
          </a:prstGeom>
        </p:spPr>
      </p:pic>
      <p:sp>
        <p:nvSpPr>
          <p:cNvPr id="65" name="Slide Number Placeholder 64"/>
          <p:cNvSpPr>
            <a:spLocks noGrp="1"/>
          </p:cNvSpPr>
          <p:nvPr>
            <p:ph type="sldNum" sz="quarter" idx="12"/>
          </p:nvPr>
        </p:nvSpPr>
        <p:spPr/>
        <p:txBody>
          <a:bodyPr/>
          <a:lstStyle/>
          <a:p>
            <a:fld id="{02FCD5AC-5239-4317-A018-1F813C8A6B43}" type="slidenum">
              <a:rPr lang="en-GB" smtClean="0">
                <a:solidFill>
                  <a:schemeClr val="bg1"/>
                </a:solidFill>
              </a:rPr>
              <a:t>3</a:t>
            </a:fld>
            <a:endParaRPr lang="en-GB">
              <a:solidFill>
                <a:schemeClr val="bg1"/>
              </a:solidFill>
            </a:endParaRPr>
          </a:p>
        </p:txBody>
      </p:sp>
      <p:sp>
        <p:nvSpPr>
          <p:cNvPr id="3" name="Rectangle 2"/>
          <p:cNvSpPr/>
          <p:nvPr/>
        </p:nvSpPr>
        <p:spPr>
          <a:xfrm>
            <a:off x="709202" y="11118"/>
            <a:ext cx="11606590" cy="892552"/>
          </a:xfrm>
          <a:prstGeom prst="rect">
            <a:avLst/>
          </a:prstGeom>
          <a:noFill/>
        </p:spPr>
        <p:txBody>
          <a:bodyPr wrap="square" lIns="91440" tIns="45720" rIns="91440" bIns="45720">
            <a:spAutoFit/>
          </a:bodyPr>
          <a:lstStyle/>
          <a:p>
            <a:r>
              <a:rPr lang="en-US" sz="2600" b="1" dirty="0">
                <a:ln w="10160">
                  <a:solidFill>
                    <a:schemeClr val="bg2">
                      <a:lumMod val="75000"/>
                    </a:schemeClr>
                  </a:solidFill>
                  <a:prstDash val="solid"/>
                </a:ln>
                <a:solidFill>
                  <a:srgbClr val="FFFFFF"/>
                </a:solidFill>
                <a:effectLst>
                  <a:outerShdw blurRad="38100" dist="22860" dir="5400000" algn="tl" rotWithShape="0">
                    <a:srgbClr val="000000">
                      <a:alpha val="30000"/>
                    </a:srgbClr>
                  </a:outerShdw>
                </a:effectLst>
              </a:rPr>
              <a:t>tasked to draft rules and statutes of an international meteorological organization to facilitate the exchange of weather information across national borders</a:t>
            </a:r>
            <a:r>
              <a:rPr lang="en-US" sz="2600" b="1" dirty="0" smtClean="0">
                <a:ln w="10160">
                  <a:solidFill>
                    <a:schemeClr val="bg2">
                      <a:lumMod val="75000"/>
                    </a:schemeClr>
                  </a:solidFill>
                  <a:prstDash val="solid"/>
                </a:ln>
                <a:solidFill>
                  <a:srgbClr val="FFFFFF"/>
                </a:solidFill>
                <a:effectLst>
                  <a:outerShdw blurRad="38100" dist="22860" dir="5400000" algn="tl" rotWithShape="0">
                    <a:srgbClr val="000000">
                      <a:alpha val="30000"/>
                    </a:srgbClr>
                  </a:outerShdw>
                </a:effectLst>
              </a:rPr>
              <a:t>.</a:t>
            </a:r>
            <a:r>
              <a:rPr lang="en-US" sz="2600" b="1" dirty="0" smtClean="0">
                <a:ln w="10160">
                  <a:solidFill>
                    <a:schemeClr val="bg2">
                      <a:lumMod val="75000"/>
                    </a:schemeClr>
                  </a:solidFill>
                  <a:prstDash val="solid"/>
                </a:ln>
                <a:solidFill>
                  <a:srgbClr val="FFFFFF"/>
                </a:solidFill>
                <a:effectLst>
                  <a:outerShdw blurRad="38100" dist="22860" dir="5400000" algn="tl" rotWithShape="0">
                    <a:srgbClr val="000000">
                      <a:alpha val="30000"/>
                    </a:srgbClr>
                  </a:outerShdw>
                </a:effectLst>
                <a:latin typeface="Arial Black" panose="020B0A04020102020204" pitchFamily="34" charset="0"/>
              </a:rPr>
              <a:t>”</a:t>
            </a:r>
            <a:endParaRPr lang="en-US" sz="2600" b="1" dirty="0">
              <a:ln w="10160">
                <a:solidFill>
                  <a:schemeClr val="bg2">
                    <a:lumMod val="75000"/>
                  </a:schemeClr>
                </a:solidFill>
                <a:prstDash val="solid"/>
              </a:ln>
              <a:solidFill>
                <a:srgbClr val="FFFFFF"/>
              </a:solidFill>
              <a:effectLst>
                <a:outerShdw blurRad="38100" dist="22860" dir="5400000" algn="tl" rotWithShape="0">
                  <a:srgbClr val="000000">
                    <a:alpha val="30000"/>
                  </a:srgbClr>
                </a:outerShdw>
              </a:effectLst>
              <a:latin typeface="Arial Black" panose="020B0A04020102020204" pitchFamily="34" charset="0"/>
            </a:endParaRPr>
          </a:p>
        </p:txBody>
      </p:sp>
      <p:sp>
        <p:nvSpPr>
          <p:cNvPr id="12" name="Rectangle 11"/>
          <p:cNvSpPr/>
          <p:nvPr/>
        </p:nvSpPr>
        <p:spPr>
          <a:xfrm>
            <a:off x="68993" y="-88575"/>
            <a:ext cx="697627" cy="1323439"/>
          </a:xfrm>
          <a:prstGeom prst="rect">
            <a:avLst/>
          </a:prstGeom>
          <a:noFill/>
        </p:spPr>
        <p:txBody>
          <a:bodyPr wrap="none" lIns="91440" tIns="45720" rIns="91440" bIns="45720">
            <a:spAutoFit/>
          </a:bodyPr>
          <a:lstStyle/>
          <a:p>
            <a:pPr algn="ctr"/>
            <a:r>
              <a:rPr lang="en-GB" sz="8000" dirty="0">
                <a:ln>
                  <a:solidFill>
                    <a:schemeClr val="bg2">
                      <a:lumMod val="75000"/>
                    </a:schemeClr>
                  </a:solidFill>
                </a:ln>
                <a:solidFill>
                  <a:schemeClr val="bg1"/>
                </a:solidFill>
                <a:latin typeface="Arial Black" panose="020B0A04020102020204" pitchFamily="34" charset="0"/>
              </a:rPr>
              <a:t>“</a:t>
            </a:r>
            <a:endParaRPr lang="en-US" sz="2800" b="1" dirty="0">
              <a:ln>
                <a:solidFill>
                  <a:schemeClr val="bg2">
                    <a:lumMod val="75000"/>
                  </a:schemeClr>
                </a:solidFill>
              </a:ln>
              <a:solidFill>
                <a:srgbClr val="FFFFFF"/>
              </a:solidFill>
              <a:effectLst>
                <a:outerShdw blurRad="38100" dist="22860" dir="5400000" algn="tl" rotWithShape="0">
                  <a:srgbClr val="000000">
                    <a:alpha val="30000"/>
                  </a:srgbClr>
                </a:outerShdw>
              </a:effectLst>
            </a:endParaRPr>
          </a:p>
        </p:txBody>
      </p:sp>
    </p:spTree>
    <p:extLst>
      <p:ext uri="{BB962C8B-B14F-4D97-AF65-F5344CB8AC3E}">
        <p14:creationId xmlns:p14="http://schemas.microsoft.com/office/powerpoint/2010/main" val="158047392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2" name="Straight Connector 51"/>
          <p:cNvCxnSpPr/>
          <p:nvPr/>
        </p:nvCxnSpPr>
        <p:spPr>
          <a:xfrm>
            <a:off x="1194315" y="670731"/>
            <a:ext cx="1107698" cy="601148"/>
          </a:xfrm>
          <a:prstGeom prst="line">
            <a:avLst/>
          </a:prstGeom>
        </p:spPr>
        <p:style>
          <a:lnRef idx="1">
            <a:schemeClr val="accent1"/>
          </a:lnRef>
          <a:fillRef idx="0">
            <a:schemeClr val="accent1"/>
          </a:fillRef>
          <a:effectRef idx="0">
            <a:schemeClr val="accent1"/>
          </a:effectRef>
          <a:fontRef idx="minor">
            <a:schemeClr val="tx1"/>
          </a:fontRef>
        </p:style>
      </p:cxnSp>
      <p:sp>
        <p:nvSpPr>
          <p:cNvPr id="9" name="Oval 8"/>
          <p:cNvSpPr/>
          <p:nvPr/>
        </p:nvSpPr>
        <p:spPr>
          <a:xfrm>
            <a:off x="682714" y="161732"/>
            <a:ext cx="1005840" cy="100584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itle 1"/>
          <p:cNvSpPr txBox="1">
            <a:spLocks/>
          </p:cNvSpPr>
          <p:nvPr/>
        </p:nvSpPr>
        <p:spPr>
          <a:xfrm>
            <a:off x="682714" y="385649"/>
            <a:ext cx="1005840" cy="558006"/>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800" dirty="0" smtClean="0">
                <a:solidFill>
                  <a:srgbClr val="0070C0"/>
                </a:solidFill>
              </a:rPr>
              <a:t>1873</a:t>
            </a:r>
            <a:endParaRPr lang="en-GB" sz="2800" dirty="0">
              <a:solidFill>
                <a:srgbClr val="0070C0"/>
              </a:solidFill>
              <a:latin typeface="Arial Black" panose="020B0A04020102020204" pitchFamily="34" charset="0"/>
            </a:endParaRPr>
          </a:p>
        </p:txBody>
      </p:sp>
      <p:sp>
        <p:nvSpPr>
          <p:cNvPr id="15" name="Oval 14"/>
          <p:cNvSpPr/>
          <p:nvPr/>
        </p:nvSpPr>
        <p:spPr>
          <a:xfrm>
            <a:off x="1777293" y="714443"/>
            <a:ext cx="1005840" cy="100584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Title 1"/>
          <p:cNvSpPr txBox="1">
            <a:spLocks/>
          </p:cNvSpPr>
          <p:nvPr/>
        </p:nvSpPr>
        <p:spPr>
          <a:xfrm>
            <a:off x="1777293" y="938360"/>
            <a:ext cx="1005840" cy="558006"/>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800" dirty="0" smtClean="0">
                <a:solidFill>
                  <a:srgbClr val="0070C0"/>
                </a:solidFill>
              </a:rPr>
              <a:t>1963</a:t>
            </a:r>
            <a:endParaRPr lang="en-GB" sz="2800" dirty="0">
              <a:solidFill>
                <a:srgbClr val="0070C0"/>
              </a:solidFill>
              <a:latin typeface="Arial Black" panose="020B0A04020102020204" pitchFamily="34" charset="0"/>
            </a:endParaRPr>
          </a:p>
        </p:txBody>
      </p:sp>
      <p:sp>
        <p:nvSpPr>
          <p:cNvPr id="2" name="Slide Number Placeholder 1"/>
          <p:cNvSpPr>
            <a:spLocks noGrp="1"/>
          </p:cNvSpPr>
          <p:nvPr>
            <p:ph type="sldNum" sz="quarter" idx="12"/>
          </p:nvPr>
        </p:nvSpPr>
        <p:spPr/>
        <p:txBody>
          <a:bodyPr/>
          <a:lstStyle/>
          <a:p>
            <a:fld id="{02FCD5AC-5239-4317-A018-1F813C8A6B43}" type="slidenum">
              <a:rPr lang="en-GB" smtClean="0"/>
              <a:t>4</a:t>
            </a:fld>
            <a:endParaRPr lang="en-GB"/>
          </a:p>
        </p:txBody>
      </p:sp>
      <p:sp>
        <p:nvSpPr>
          <p:cNvPr id="34" name="Title 1"/>
          <p:cNvSpPr txBox="1">
            <a:spLocks/>
          </p:cNvSpPr>
          <p:nvPr/>
        </p:nvSpPr>
        <p:spPr>
          <a:xfrm>
            <a:off x="2876696" y="822611"/>
            <a:ext cx="9315304" cy="1325563"/>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3200" dirty="0" smtClean="0"/>
              <a:t>Fourth World Meteorological Congress (Cg-IV):</a:t>
            </a:r>
          </a:p>
          <a:p>
            <a:r>
              <a:rPr lang="en-GB" sz="3200" dirty="0" smtClean="0"/>
              <a:t>WMO establishes the World Weather Watch</a:t>
            </a:r>
            <a:endParaRPr lang="en-GB" sz="3200" dirty="0">
              <a:solidFill>
                <a:schemeClr val="bg1">
                  <a:lumMod val="65000"/>
                </a:schemeClr>
              </a:solidFill>
              <a:latin typeface="Arial Black" panose="020B0A04020102020204" pitchFamily="34" charset="0"/>
            </a:endParaRPr>
          </a:p>
        </p:txBody>
      </p:sp>
    </p:spTree>
    <p:extLst>
      <p:ext uri="{BB962C8B-B14F-4D97-AF65-F5344CB8AC3E}">
        <p14:creationId xmlns:p14="http://schemas.microsoft.com/office/powerpoint/2010/main" val="253491142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Data sharing is central to WMO’s purpose …</a:t>
            </a:r>
            <a:endParaRPr lang="en-GB" dirty="0"/>
          </a:p>
        </p:txBody>
      </p:sp>
      <p:sp>
        <p:nvSpPr>
          <p:cNvPr id="5" name="Title 1"/>
          <p:cNvSpPr txBox="1">
            <a:spLocks/>
          </p:cNvSpPr>
          <p:nvPr/>
        </p:nvSpPr>
        <p:spPr>
          <a:xfrm>
            <a:off x="838200" y="5170697"/>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2800" dirty="0" smtClean="0"/>
              <a:t>… but there are big reasons why we need to update our approach</a:t>
            </a:r>
            <a:endParaRPr lang="en-GB" sz="2800" dirty="0"/>
          </a:p>
        </p:txBody>
      </p:sp>
      <p:pic>
        <p:nvPicPr>
          <p:cNvPr id="3" name="Picture 2"/>
          <p:cNvPicPr>
            <a:picLocks noChangeAspect="1"/>
          </p:cNvPicPr>
          <p:nvPr/>
        </p:nvPicPr>
        <p:blipFill rotWithShape="1">
          <a:blip r:embed="rId3">
            <a:extLst>
              <a:ext uri="{28A0092B-C50C-407E-A947-70E740481C1C}">
                <a14:useLocalDpi xmlns:a14="http://schemas.microsoft.com/office/drawing/2010/main" val="0"/>
              </a:ext>
            </a:extLst>
          </a:blip>
          <a:srcRect b="30852"/>
          <a:stretch/>
        </p:blipFill>
        <p:spPr>
          <a:xfrm>
            <a:off x="0" y="0"/>
            <a:ext cx="12192000" cy="6869723"/>
          </a:xfrm>
          <a:prstGeom prst="rect">
            <a:avLst/>
          </a:prstGeom>
        </p:spPr>
      </p:pic>
      <p:pic>
        <p:nvPicPr>
          <p:cNvPr id="7" name="Picture 6" descr="wmo2016_powerpoint_standard_v2-2.jpg"/>
          <p:cNvPicPr>
            <a:picLocks noChangeAspect="1"/>
          </p:cNvPicPr>
          <p:nvPr/>
        </p:nvPicPr>
        <p:blipFill rotWithShape="1">
          <a:blip r:embed="rId4">
            <a:extLst>
              <a:ext uri="{28A0092B-C50C-407E-A947-70E740481C1C}">
                <a14:useLocalDpi xmlns:a14="http://schemas.microsoft.com/office/drawing/2010/main" val="0"/>
              </a:ext>
            </a:extLst>
          </a:blip>
          <a:srcRect r="94636"/>
          <a:stretch/>
        </p:blipFill>
        <p:spPr>
          <a:xfrm>
            <a:off x="0" y="5151694"/>
            <a:ext cx="106680" cy="1714500"/>
          </a:xfrm>
          <a:prstGeom prst="rect">
            <a:avLst/>
          </a:prstGeom>
        </p:spPr>
      </p:pic>
      <p:sp>
        <p:nvSpPr>
          <p:cNvPr id="6" name="Slide Number Placeholder 5"/>
          <p:cNvSpPr>
            <a:spLocks noGrp="1"/>
          </p:cNvSpPr>
          <p:nvPr>
            <p:ph type="sldNum" sz="quarter" idx="12"/>
          </p:nvPr>
        </p:nvSpPr>
        <p:spPr/>
        <p:txBody>
          <a:bodyPr/>
          <a:lstStyle/>
          <a:p>
            <a:fld id="{02FCD5AC-5239-4317-A018-1F813C8A6B43}" type="slidenum">
              <a:rPr lang="en-GB" b="1">
                <a:solidFill>
                  <a:srgbClr val="98B6BC"/>
                </a:solidFill>
              </a:rPr>
              <a:pPr/>
              <a:t>5</a:t>
            </a:fld>
            <a:endParaRPr lang="en-GB" b="1" dirty="0">
              <a:solidFill>
                <a:srgbClr val="98B6BC"/>
              </a:solidFill>
            </a:endParaRPr>
          </a:p>
        </p:txBody>
      </p:sp>
      <p:sp>
        <p:nvSpPr>
          <p:cNvPr id="10" name="TextBox 9"/>
          <p:cNvSpPr txBox="1"/>
          <p:nvPr/>
        </p:nvSpPr>
        <p:spPr>
          <a:xfrm>
            <a:off x="7676941" y="883365"/>
            <a:ext cx="4715363" cy="1754326"/>
          </a:xfrm>
          <a:prstGeom prst="rect">
            <a:avLst/>
          </a:prstGeom>
          <a:noFill/>
        </p:spPr>
        <p:txBody>
          <a:bodyPr wrap="square" rtlCol="0">
            <a:spAutoFit/>
          </a:bodyPr>
          <a:lstStyle/>
          <a:p>
            <a:pPr algn="ctr"/>
            <a:r>
              <a:rPr lang="en-GB" sz="3600" b="1" dirty="0">
                <a:solidFill>
                  <a:srgbClr val="98B6BC"/>
                </a:solidFill>
              </a:rPr>
              <a:t>World </a:t>
            </a:r>
          </a:p>
          <a:p>
            <a:pPr algn="ctr"/>
            <a:r>
              <a:rPr lang="en-GB" sz="3600" b="1" dirty="0">
                <a:solidFill>
                  <a:srgbClr val="98B6BC"/>
                </a:solidFill>
              </a:rPr>
              <a:t>Weather </a:t>
            </a:r>
          </a:p>
          <a:p>
            <a:pPr algn="ctr"/>
            <a:r>
              <a:rPr lang="en-GB" sz="3600" b="1" dirty="0">
                <a:solidFill>
                  <a:srgbClr val="98B6BC"/>
                </a:solidFill>
              </a:rPr>
              <a:t>Watch</a:t>
            </a:r>
          </a:p>
        </p:txBody>
      </p:sp>
      <p:sp>
        <p:nvSpPr>
          <p:cNvPr id="11" name="TextBox 10"/>
          <p:cNvSpPr txBox="1"/>
          <p:nvPr/>
        </p:nvSpPr>
        <p:spPr>
          <a:xfrm>
            <a:off x="8510954" y="2743984"/>
            <a:ext cx="3681046" cy="3046988"/>
          </a:xfrm>
          <a:prstGeom prst="rect">
            <a:avLst/>
          </a:prstGeom>
          <a:noFill/>
        </p:spPr>
        <p:txBody>
          <a:bodyPr wrap="square" rtlCol="0">
            <a:spAutoFit/>
          </a:bodyPr>
          <a:lstStyle/>
          <a:p>
            <a:pPr marL="457200" indent="-457200">
              <a:buAutoNum type="alphaLcParenBoth"/>
            </a:pPr>
            <a:r>
              <a:rPr lang="en-US" sz="2400" dirty="0">
                <a:solidFill>
                  <a:srgbClr val="98B6BC"/>
                </a:solidFill>
              </a:rPr>
              <a:t>global observational data coverage</a:t>
            </a:r>
          </a:p>
          <a:p>
            <a:pPr marL="457200" indent="-457200">
              <a:buAutoNum type="alphaLcParenBoth"/>
            </a:pPr>
            <a:r>
              <a:rPr lang="en-US" sz="2400" dirty="0">
                <a:solidFill>
                  <a:srgbClr val="98B6BC"/>
                </a:solidFill>
              </a:rPr>
              <a:t>data processing systems, and </a:t>
            </a:r>
          </a:p>
          <a:p>
            <a:pPr marL="457200" indent="-457200">
              <a:buAutoNum type="alphaLcParenBoth"/>
            </a:pPr>
            <a:r>
              <a:rPr lang="en-US" sz="2400" dirty="0">
                <a:solidFill>
                  <a:srgbClr val="98B6BC"/>
                </a:solidFill>
              </a:rPr>
              <a:t>a world-wide coordinated telecommunication </a:t>
            </a:r>
            <a:r>
              <a:rPr lang="en-US" sz="2400" dirty="0" smtClean="0">
                <a:solidFill>
                  <a:srgbClr val="98B6BC"/>
                </a:solidFill>
              </a:rPr>
              <a:t>system</a:t>
            </a:r>
            <a:endParaRPr lang="en-GB" sz="2400" dirty="0">
              <a:solidFill>
                <a:srgbClr val="98B6BC"/>
              </a:solidFill>
            </a:endParaRPr>
          </a:p>
        </p:txBody>
      </p:sp>
    </p:spTree>
    <p:extLst>
      <p:ext uri="{BB962C8B-B14F-4D97-AF65-F5344CB8AC3E}">
        <p14:creationId xmlns:p14="http://schemas.microsoft.com/office/powerpoint/2010/main" val="325760379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6" name="Straight Connector 55"/>
          <p:cNvCxnSpPr/>
          <p:nvPr/>
        </p:nvCxnSpPr>
        <p:spPr>
          <a:xfrm>
            <a:off x="2443572" y="1368250"/>
            <a:ext cx="1107698" cy="601148"/>
          </a:xfrm>
          <a:prstGeom prst="line">
            <a:avLst/>
          </a:prstGeom>
        </p:spPr>
        <p:style>
          <a:lnRef idx="1">
            <a:schemeClr val="accent1"/>
          </a:lnRef>
          <a:fillRef idx="0">
            <a:schemeClr val="accent1"/>
          </a:fillRef>
          <a:effectRef idx="0">
            <a:schemeClr val="accent1"/>
          </a:effectRef>
          <a:fontRef idx="minor">
            <a:schemeClr val="tx1"/>
          </a:fontRef>
        </p:style>
      </p:cxnSp>
      <p:cxnSp>
        <p:nvCxnSpPr>
          <p:cNvPr id="52" name="Straight Connector 51"/>
          <p:cNvCxnSpPr/>
          <p:nvPr/>
        </p:nvCxnSpPr>
        <p:spPr>
          <a:xfrm>
            <a:off x="1194315" y="670731"/>
            <a:ext cx="1107698" cy="601148"/>
          </a:xfrm>
          <a:prstGeom prst="line">
            <a:avLst/>
          </a:prstGeom>
        </p:spPr>
        <p:style>
          <a:lnRef idx="1">
            <a:schemeClr val="accent1"/>
          </a:lnRef>
          <a:fillRef idx="0">
            <a:schemeClr val="accent1"/>
          </a:fillRef>
          <a:effectRef idx="0">
            <a:schemeClr val="accent1"/>
          </a:effectRef>
          <a:fontRef idx="minor">
            <a:schemeClr val="tx1"/>
          </a:fontRef>
        </p:style>
      </p:cxnSp>
      <p:sp>
        <p:nvSpPr>
          <p:cNvPr id="9" name="Oval 8"/>
          <p:cNvSpPr/>
          <p:nvPr/>
        </p:nvSpPr>
        <p:spPr>
          <a:xfrm>
            <a:off x="682714" y="161732"/>
            <a:ext cx="1005840" cy="100584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itle 1"/>
          <p:cNvSpPr txBox="1">
            <a:spLocks/>
          </p:cNvSpPr>
          <p:nvPr/>
        </p:nvSpPr>
        <p:spPr>
          <a:xfrm>
            <a:off x="682714" y="385649"/>
            <a:ext cx="1005840" cy="558006"/>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800" dirty="0" smtClean="0">
                <a:solidFill>
                  <a:srgbClr val="0070C0"/>
                </a:solidFill>
              </a:rPr>
              <a:t>1873</a:t>
            </a:r>
            <a:endParaRPr lang="en-GB" sz="2800" dirty="0">
              <a:solidFill>
                <a:srgbClr val="0070C0"/>
              </a:solidFill>
              <a:latin typeface="Arial Black" panose="020B0A04020102020204" pitchFamily="34" charset="0"/>
            </a:endParaRPr>
          </a:p>
        </p:txBody>
      </p:sp>
      <p:sp>
        <p:nvSpPr>
          <p:cNvPr id="15" name="Oval 14"/>
          <p:cNvSpPr/>
          <p:nvPr/>
        </p:nvSpPr>
        <p:spPr>
          <a:xfrm>
            <a:off x="1777293" y="714443"/>
            <a:ext cx="1005840" cy="100584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Title 1"/>
          <p:cNvSpPr txBox="1">
            <a:spLocks/>
          </p:cNvSpPr>
          <p:nvPr/>
        </p:nvSpPr>
        <p:spPr>
          <a:xfrm>
            <a:off x="1777293" y="938360"/>
            <a:ext cx="1005840" cy="558006"/>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800" dirty="0" smtClean="0">
                <a:solidFill>
                  <a:srgbClr val="0070C0"/>
                </a:solidFill>
              </a:rPr>
              <a:t>1963</a:t>
            </a:r>
            <a:endParaRPr lang="en-GB" sz="2800" dirty="0">
              <a:solidFill>
                <a:srgbClr val="0070C0"/>
              </a:solidFill>
              <a:latin typeface="Arial Black" panose="020B0A04020102020204" pitchFamily="34" charset="0"/>
            </a:endParaRPr>
          </a:p>
        </p:txBody>
      </p:sp>
      <p:sp>
        <p:nvSpPr>
          <p:cNvPr id="17" name="Oval 16"/>
          <p:cNvSpPr/>
          <p:nvPr/>
        </p:nvSpPr>
        <p:spPr>
          <a:xfrm>
            <a:off x="2848722" y="1314710"/>
            <a:ext cx="1005840" cy="100584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Title 1"/>
          <p:cNvSpPr txBox="1">
            <a:spLocks/>
          </p:cNvSpPr>
          <p:nvPr/>
        </p:nvSpPr>
        <p:spPr>
          <a:xfrm>
            <a:off x="2848722" y="1538627"/>
            <a:ext cx="1005840" cy="558006"/>
          </a:xfrm>
          <a:prstGeom prst="rect">
            <a:avLst/>
          </a:prstGeom>
        </p:spPr>
        <p:txBody>
          <a:bodyPr vert="horz" lIns="91440" tIns="45720" rIns="91440" bIns="45720" rtlCol="0" anchor="ctr">
            <a:normAutofit fontScale="92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800" dirty="0" smtClean="0">
                <a:solidFill>
                  <a:srgbClr val="0070C0"/>
                </a:solidFill>
              </a:rPr>
              <a:t>1970s</a:t>
            </a:r>
            <a:endParaRPr lang="en-GB" sz="2800" dirty="0">
              <a:solidFill>
                <a:srgbClr val="0070C0"/>
              </a:solidFill>
              <a:latin typeface="Arial Black" panose="020B0A04020102020204" pitchFamily="34" charset="0"/>
            </a:endParaRPr>
          </a:p>
        </p:txBody>
      </p:sp>
      <p:sp>
        <p:nvSpPr>
          <p:cNvPr id="2" name="Slide Number Placeholder 1"/>
          <p:cNvSpPr>
            <a:spLocks noGrp="1"/>
          </p:cNvSpPr>
          <p:nvPr>
            <p:ph type="sldNum" sz="quarter" idx="12"/>
          </p:nvPr>
        </p:nvSpPr>
        <p:spPr/>
        <p:txBody>
          <a:bodyPr/>
          <a:lstStyle/>
          <a:p>
            <a:fld id="{02FCD5AC-5239-4317-A018-1F813C8A6B43}" type="slidenum">
              <a:rPr lang="en-GB" smtClean="0"/>
              <a:t>6</a:t>
            </a:fld>
            <a:endParaRPr lang="en-GB"/>
          </a:p>
        </p:txBody>
      </p:sp>
      <p:sp>
        <p:nvSpPr>
          <p:cNvPr id="34" name="Title 1"/>
          <p:cNvSpPr txBox="1">
            <a:spLocks/>
          </p:cNvSpPr>
          <p:nvPr/>
        </p:nvSpPr>
        <p:spPr>
          <a:xfrm>
            <a:off x="3952948" y="1168297"/>
            <a:ext cx="8061574" cy="1325563"/>
          </a:xfrm>
          <a:prstGeom prst="rect">
            <a:avLst/>
          </a:prstGeom>
        </p:spPr>
        <p:txBody>
          <a:bodyPr vert="horz" lIns="91440" tIns="45720" rIns="91440" bIns="45720" rtlCol="0" anchor="t">
            <a:normAutofit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3200" dirty="0" smtClean="0"/>
              <a:t>Global Telecommunications System (GTS) moves time-critical data between Members, day-in, day-out</a:t>
            </a:r>
            <a:endParaRPr lang="en-GB" sz="3200" dirty="0">
              <a:solidFill>
                <a:schemeClr val="bg1">
                  <a:lumMod val="65000"/>
                </a:schemeClr>
              </a:solidFill>
              <a:latin typeface="Arial Black" panose="020B0A04020102020204" pitchFamily="34" charset="0"/>
            </a:endParaRPr>
          </a:p>
        </p:txBody>
      </p:sp>
    </p:spTree>
    <p:extLst>
      <p:ext uri="{BB962C8B-B14F-4D97-AF65-F5344CB8AC3E}">
        <p14:creationId xmlns:p14="http://schemas.microsoft.com/office/powerpoint/2010/main" val="110118638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02FCD5AC-5239-4317-A018-1F813C8A6B43}" type="slidenum">
              <a:rPr lang="en-GB" smtClean="0"/>
              <a:t>7</a:t>
            </a:fld>
            <a:endParaRPr lang="en-GB"/>
          </a:p>
        </p:txBody>
      </p:sp>
      <p:sp>
        <p:nvSpPr>
          <p:cNvPr id="12" name="Content Placeholder 4"/>
          <p:cNvSpPr txBox="1">
            <a:spLocks/>
          </p:cNvSpPr>
          <p:nvPr/>
        </p:nvSpPr>
        <p:spPr>
          <a:xfrm>
            <a:off x="23483" y="1174043"/>
            <a:ext cx="5753301" cy="4969956"/>
          </a:xfrm>
          <a:prstGeom prst="rect">
            <a:avLst/>
          </a:prstGeom>
        </p:spPr>
        <p:txBody>
          <a:bodyPr/>
          <a:lstStyle>
            <a:lvl1pPr marL="171450" indent="-171450" algn="l" defTabSz="685800" rtl="0" eaLnBrk="1" latinLnBrk="0" hangingPunct="1">
              <a:lnSpc>
                <a:spcPct val="90000"/>
              </a:lnSpc>
              <a:spcBef>
                <a:spcPts val="750"/>
              </a:spcBef>
              <a:buFont typeface="Arial" panose="020B0604020202020204" pitchFamily="34" charset="0"/>
              <a:buChar char="•"/>
              <a:defRPr sz="20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6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20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2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algn="r" defTabSz="914377">
              <a:spcBef>
                <a:spcPts val="1000"/>
              </a:spcBef>
              <a:buFont typeface="Wingdings" panose="05000000000000000000" pitchFamily="2" charset="2"/>
              <a:buChar char="ü"/>
            </a:pPr>
            <a:endParaRPr lang="en-GB" sz="4000" dirty="0">
              <a:solidFill>
                <a:srgbClr val="2A2A2A"/>
              </a:solidFill>
              <a:latin typeface="Arial"/>
            </a:endParaRPr>
          </a:p>
          <a:p>
            <a:pPr algn="r" defTabSz="914377">
              <a:spcBef>
                <a:spcPts val="1000"/>
              </a:spcBef>
              <a:buFont typeface="Wingdings" panose="05000000000000000000" pitchFamily="2" charset="2"/>
              <a:buChar char="ü"/>
            </a:pPr>
            <a:r>
              <a:rPr lang="en-GB" sz="4000" dirty="0">
                <a:latin typeface="Arial"/>
              </a:rPr>
              <a:t> private networks</a:t>
            </a:r>
          </a:p>
          <a:p>
            <a:pPr algn="r" defTabSz="914377">
              <a:spcBef>
                <a:spcPts val="1000"/>
              </a:spcBef>
              <a:buFont typeface="Wingdings" panose="05000000000000000000" pitchFamily="2" charset="2"/>
              <a:buChar char="ü"/>
            </a:pPr>
            <a:endParaRPr lang="en-GB" sz="4000" dirty="0">
              <a:latin typeface="Arial"/>
            </a:endParaRPr>
          </a:p>
          <a:p>
            <a:pPr algn="r" defTabSz="914377">
              <a:spcBef>
                <a:spcPts val="1000"/>
              </a:spcBef>
              <a:buFont typeface="Wingdings" panose="05000000000000000000" pitchFamily="2" charset="2"/>
              <a:buChar char="ü"/>
            </a:pPr>
            <a:r>
              <a:rPr lang="en-GB" sz="4000" dirty="0">
                <a:latin typeface="Arial"/>
              </a:rPr>
              <a:t> point-to-point routeing</a:t>
            </a:r>
          </a:p>
          <a:p>
            <a:pPr algn="r" defTabSz="914377">
              <a:spcBef>
                <a:spcPts val="1000"/>
              </a:spcBef>
              <a:buFont typeface="Wingdings" panose="05000000000000000000" pitchFamily="2" charset="2"/>
              <a:buChar char="ü"/>
            </a:pPr>
            <a:endParaRPr lang="en-GB" sz="4000" dirty="0">
              <a:latin typeface="Arial"/>
            </a:endParaRPr>
          </a:p>
          <a:p>
            <a:pPr algn="r" defTabSz="914377">
              <a:spcBef>
                <a:spcPts val="1000"/>
              </a:spcBef>
              <a:buFont typeface="Wingdings" panose="05000000000000000000" pitchFamily="2" charset="2"/>
              <a:buChar char="ü"/>
            </a:pPr>
            <a:r>
              <a:rPr lang="en-GB" sz="4000" dirty="0">
                <a:latin typeface="Arial"/>
              </a:rPr>
              <a:t> bulletins</a:t>
            </a:r>
          </a:p>
        </p:txBody>
      </p:sp>
      <p:sp>
        <p:nvSpPr>
          <p:cNvPr id="13" name="Content Placeholder 4"/>
          <p:cNvSpPr txBox="1">
            <a:spLocks/>
          </p:cNvSpPr>
          <p:nvPr/>
        </p:nvSpPr>
        <p:spPr>
          <a:xfrm>
            <a:off x="5938834" y="942548"/>
            <a:ext cx="6415215" cy="4969956"/>
          </a:xfrm>
          <a:prstGeom prst="rect">
            <a:avLst/>
          </a:prstGeom>
        </p:spPr>
        <p:txBody>
          <a:bodyPr/>
          <a:lstStyle>
            <a:lvl1pPr marL="171450" indent="-171450" algn="l" defTabSz="685800" rtl="0" eaLnBrk="1" latinLnBrk="0" hangingPunct="1">
              <a:lnSpc>
                <a:spcPct val="90000"/>
              </a:lnSpc>
              <a:spcBef>
                <a:spcPts val="750"/>
              </a:spcBef>
              <a:buFont typeface="Arial" panose="020B0604020202020204" pitchFamily="34" charset="0"/>
              <a:buChar char="•"/>
              <a:defRPr sz="20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6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20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2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defTabSz="914377">
              <a:spcBef>
                <a:spcPts val="1000"/>
              </a:spcBef>
              <a:buFont typeface="Wingdings" panose="05000000000000000000" pitchFamily="2" charset="2"/>
              <a:buChar char="ü"/>
            </a:pPr>
            <a:endParaRPr lang="en-GB" sz="4000" dirty="0">
              <a:solidFill>
                <a:srgbClr val="2A2A2A"/>
              </a:solidFill>
            </a:endParaRPr>
          </a:p>
          <a:p>
            <a:pPr marL="0" indent="0" defTabSz="914377">
              <a:spcBef>
                <a:spcPts val="1000"/>
              </a:spcBef>
              <a:buNone/>
            </a:pPr>
            <a:r>
              <a:rPr lang="en-GB" sz="4000" dirty="0" smtClean="0"/>
              <a:t>pre-dates Internet</a:t>
            </a:r>
          </a:p>
          <a:p>
            <a:pPr marL="0" indent="0" defTabSz="914377">
              <a:spcBef>
                <a:spcPts val="1000"/>
              </a:spcBef>
              <a:buNone/>
            </a:pPr>
            <a:r>
              <a:rPr lang="en-US" sz="4000" dirty="0" err="1" smtClean="0"/>
              <a:t>decentralised</a:t>
            </a:r>
            <a:endParaRPr lang="en-US" sz="4000" dirty="0" smtClean="0"/>
          </a:p>
          <a:p>
            <a:pPr marL="0" indent="0" defTabSz="914377">
              <a:spcBef>
                <a:spcPts val="1000"/>
              </a:spcBef>
              <a:buNone/>
            </a:pPr>
            <a:r>
              <a:rPr lang="en-US" sz="4000" dirty="0" smtClean="0"/>
              <a:t>comprised </a:t>
            </a:r>
            <a:r>
              <a:rPr lang="en-US" sz="4000" dirty="0"/>
              <a:t>of contributions from </a:t>
            </a:r>
            <a:r>
              <a:rPr lang="en-US" sz="4000" dirty="0" smtClean="0"/>
              <a:t>Members</a:t>
            </a:r>
          </a:p>
          <a:p>
            <a:pPr marL="0" indent="0" defTabSz="914377">
              <a:spcBef>
                <a:spcPts val="1000"/>
              </a:spcBef>
              <a:buNone/>
            </a:pPr>
            <a:r>
              <a:rPr lang="en-US" sz="4000" dirty="0" smtClean="0"/>
              <a:t>coherence </a:t>
            </a:r>
            <a:r>
              <a:rPr lang="en-US" sz="4000" dirty="0"/>
              <a:t>&amp; interoperability driven through WMO’s Technical Regulation</a:t>
            </a:r>
            <a:r>
              <a:rPr lang="en-GB" sz="4000" dirty="0" smtClean="0"/>
              <a:t> </a:t>
            </a:r>
            <a:endParaRPr lang="en-GB" sz="4000" dirty="0"/>
          </a:p>
        </p:txBody>
      </p:sp>
      <p:sp>
        <p:nvSpPr>
          <p:cNvPr id="14" name="Title 1"/>
          <p:cNvSpPr txBox="1">
            <a:spLocks/>
          </p:cNvSpPr>
          <p:nvPr/>
        </p:nvSpPr>
        <p:spPr>
          <a:xfrm>
            <a:off x="838200" y="365125"/>
            <a:ext cx="10515600" cy="1325563"/>
          </a:xfrm>
          <a:prstGeom prst="rect">
            <a:avLst/>
          </a:prstGeom>
        </p:spPr>
        <p:txBody>
          <a:bodyPr vert="horz" lIns="91440" tIns="45720" rIns="91440" bIns="45720" rtlCol="0" anchor="ctr">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4800" dirty="0" smtClean="0"/>
              <a:t>Global Telecommunications System (GTS):</a:t>
            </a:r>
            <a:endParaRPr lang="en-GB" sz="4800" dirty="0"/>
          </a:p>
        </p:txBody>
      </p:sp>
      <p:cxnSp>
        <p:nvCxnSpPr>
          <p:cNvPr id="4" name="Straight Connector 3"/>
          <p:cNvCxnSpPr/>
          <p:nvPr/>
        </p:nvCxnSpPr>
        <p:spPr>
          <a:xfrm>
            <a:off x="5857809" y="1690688"/>
            <a:ext cx="0" cy="4142953"/>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1456291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Title 1"/>
          <p:cNvSpPr txBox="1">
            <a:spLocks/>
          </p:cNvSpPr>
          <p:nvPr/>
        </p:nvSpPr>
        <p:spPr>
          <a:xfrm>
            <a:off x="6069562" y="2045632"/>
            <a:ext cx="6128991" cy="648538"/>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3200" dirty="0" smtClean="0"/>
              <a:t>Cg-14: WIS concept approved</a:t>
            </a:r>
            <a:endParaRPr lang="en-GB" sz="3200" dirty="0">
              <a:solidFill>
                <a:schemeClr val="bg1">
                  <a:lumMod val="65000"/>
                </a:schemeClr>
              </a:solidFill>
              <a:latin typeface="Arial Black" panose="020B0A04020102020204" pitchFamily="34" charset="0"/>
            </a:endParaRPr>
          </a:p>
        </p:txBody>
      </p:sp>
      <p:cxnSp>
        <p:nvCxnSpPr>
          <p:cNvPr id="12" name="Straight Connector 11"/>
          <p:cNvCxnSpPr/>
          <p:nvPr/>
        </p:nvCxnSpPr>
        <p:spPr>
          <a:xfrm>
            <a:off x="2443572" y="1368250"/>
            <a:ext cx="1107698" cy="601148"/>
          </a:xfrm>
          <a:prstGeom prst="line">
            <a:avLst/>
          </a:prstGeom>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a:off x="3452411" y="1931168"/>
            <a:ext cx="1107698" cy="601148"/>
          </a:xfrm>
          <a:prstGeom prst="line">
            <a:avLst/>
          </a:prstGeom>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a:off x="4439275" y="2485633"/>
            <a:ext cx="1107698" cy="601148"/>
          </a:xfrm>
          <a:prstGeom prst="line">
            <a:avLst/>
          </a:prstGeom>
        </p:spPr>
        <p:style>
          <a:lnRef idx="1">
            <a:schemeClr val="accent1"/>
          </a:lnRef>
          <a:fillRef idx="0">
            <a:schemeClr val="accent1"/>
          </a:fillRef>
          <a:effectRef idx="0">
            <a:schemeClr val="accent1"/>
          </a:effectRef>
          <a:fontRef idx="minor">
            <a:schemeClr val="tx1"/>
          </a:fontRef>
        </p:style>
      </p:cxnSp>
      <p:cxnSp>
        <p:nvCxnSpPr>
          <p:cNvPr id="24" name="Straight Connector 23"/>
          <p:cNvCxnSpPr/>
          <p:nvPr/>
        </p:nvCxnSpPr>
        <p:spPr>
          <a:xfrm>
            <a:off x="1194315" y="670731"/>
            <a:ext cx="1107698" cy="601148"/>
          </a:xfrm>
          <a:prstGeom prst="line">
            <a:avLst/>
          </a:prstGeom>
        </p:spPr>
        <p:style>
          <a:lnRef idx="1">
            <a:schemeClr val="accent1"/>
          </a:lnRef>
          <a:fillRef idx="0">
            <a:schemeClr val="accent1"/>
          </a:fillRef>
          <a:effectRef idx="0">
            <a:schemeClr val="accent1"/>
          </a:effectRef>
          <a:fontRef idx="minor">
            <a:schemeClr val="tx1"/>
          </a:fontRef>
        </p:style>
      </p:cxnSp>
      <p:sp>
        <p:nvSpPr>
          <p:cNvPr id="25" name="Oval 24"/>
          <p:cNvSpPr/>
          <p:nvPr/>
        </p:nvSpPr>
        <p:spPr>
          <a:xfrm>
            <a:off x="682714" y="161732"/>
            <a:ext cx="1005840" cy="100584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Title 1"/>
          <p:cNvSpPr txBox="1">
            <a:spLocks/>
          </p:cNvSpPr>
          <p:nvPr/>
        </p:nvSpPr>
        <p:spPr>
          <a:xfrm>
            <a:off x="682714" y="385649"/>
            <a:ext cx="1005840" cy="558006"/>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800" dirty="0" smtClean="0">
                <a:solidFill>
                  <a:srgbClr val="0070C0"/>
                </a:solidFill>
              </a:rPr>
              <a:t>1873</a:t>
            </a:r>
            <a:endParaRPr lang="en-GB" sz="2800" dirty="0">
              <a:solidFill>
                <a:srgbClr val="0070C0"/>
              </a:solidFill>
              <a:latin typeface="Arial Black" panose="020B0A04020102020204" pitchFamily="34" charset="0"/>
            </a:endParaRPr>
          </a:p>
        </p:txBody>
      </p:sp>
      <p:sp>
        <p:nvSpPr>
          <p:cNvPr id="27" name="Oval 26"/>
          <p:cNvSpPr/>
          <p:nvPr/>
        </p:nvSpPr>
        <p:spPr>
          <a:xfrm>
            <a:off x="4991580" y="2548046"/>
            <a:ext cx="1005840" cy="100584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Title 1"/>
          <p:cNvSpPr txBox="1">
            <a:spLocks/>
          </p:cNvSpPr>
          <p:nvPr/>
        </p:nvSpPr>
        <p:spPr>
          <a:xfrm>
            <a:off x="4991580" y="2771963"/>
            <a:ext cx="1005840" cy="558006"/>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800" dirty="0" smtClean="0">
                <a:solidFill>
                  <a:srgbClr val="0070C0"/>
                </a:solidFill>
              </a:rPr>
              <a:t>2007</a:t>
            </a:r>
            <a:endParaRPr lang="en-GB" sz="2800" dirty="0">
              <a:solidFill>
                <a:srgbClr val="0070C0"/>
              </a:solidFill>
              <a:latin typeface="Arial Black" panose="020B0A04020102020204" pitchFamily="34" charset="0"/>
            </a:endParaRPr>
          </a:p>
        </p:txBody>
      </p:sp>
      <p:sp>
        <p:nvSpPr>
          <p:cNvPr id="29" name="Oval 28"/>
          <p:cNvSpPr/>
          <p:nvPr/>
        </p:nvSpPr>
        <p:spPr>
          <a:xfrm>
            <a:off x="1777293" y="714443"/>
            <a:ext cx="1005840" cy="100584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Title 1"/>
          <p:cNvSpPr txBox="1">
            <a:spLocks/>
          </p:cNvSpPr>
          <p:nvPr/>
        </p:nvSpPr>
        <p:spPr>
          <a:xfrm>
            <a:off x="1777293" y="938360"/>
            <a:ext cx="1005840" cy="558006"/>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800" dirty="0" smtClean="0">
                <a:solidFill>
                  <a:srgbClr val="0070C0"/>
                </a:solidFill>
              </a:rPr>
              <a:t>1963</a:t>
            </a:r>
            <a:endParaRPr lang="en-GB" sz="2800" dirty="0">
              <a:solidFill>
                <a:srgbClr val="0070C0"/>
              </a:solidFill>
              <a:latin typeface="Arial Black" panose="020B0A04020102020204" pitchFamily="34" charset="0"/>
            </a:endParaRPr>
          </a:p>
        </p:txBody>
      </p:sp>
      <p:sp>
        <p:nvSpPr>
          <p:cNvPr id="31" name="Oval 30"/>
          <p:cNvSpPr/>
          <p:nvPr/>
        </p:nvSpPr>
        <p:spPr>
          <a:xfrm>
            <a:off x="2848722" y="1314710"/>
            <a:ext cx="1005840" cy="100584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 name="Title 1"/>
          <p:cNvSpPr txBox="1">
            <a:spLocks/>
          </p:cNvSpPr>
          <p:nvPr/>
        </p:nvSpPr>
        <p:spPr>
          <a:xfrm>
            <a:off x="2848722" y="1538627"/>
            <a:ext cx="1005840" cy="558006"/>
          </a:xfrm>
          <a:prstGeom prst="rect">
            <a:avLst/>
          </a:prstGeom>
        </p:spPr>
        <p:txBody>
          <a:bodyPr vert="horz" lIns="91440" tIns="45720" rIns="91440" bIns="45720" rtlCol="0" anchor="ctr">
            <a:normAutofit fontScale="92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800" dirty="0" smtClean="0">
                <a:solidFill>
                  <a:srgbClr val="0070C0"/>
                </a:solidFill>
              </a:rPr>
              <a:t>1970s</a:t>
            </a:r>
            <a:endParaRPr lang="en-GB" sz="2800" dirty="0">
              <a:solidFill>
                <a:srgbClr val="0070C0"/>
              </a:solidFill>
              <a:latin typeface="Arial Black" panose="020B0A04020102020204" pitchFamily="34" charset="0"/>
            </a:endParaRPr>
          </a:p>
        </p:txBody>
      </p:sp>
      <p:sp>
        <p:nvSpPr>
          <p:cNvPr id="33" name="Oval 32"/>
          <p:cNvSpPr/>
          <p:nvPr/>
        </p:nvSpPr>
        <p:spPr>
          <a:xfrm>
            <a:off x="3920151" y="1910632"/>
            <a:ext cx="1005840" cy="100584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5" name="Title 1"/>
          <p:cNvSpPr txBox="1">
            <a:spLocks/>
          </p:cNvSpPr>
          <p:nvPr/>
        </p:nvSpPr>
        <p:spPr>
          <a:xfrm>
            <a:off x="3920151" y="2134549"/>
            <a:ext cx="1005840" cy="558006"/>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800" dirty="0" smtClean="0">
                <a:solidFill>
                  <a:srgbClr val="0070C0"/>
                </a:solidFill>
              </a:rPr>
              <a:t>2003</a:t>
            </a:r>
            <a:endParaRPr lang="en-GB" sz="2800" dirty="0">
              <a:solidFill>
                <a:srgbClr val="0070C0"/>
              </a:solidFill>
              <a:latin typeface="Arial Black" panose="020B0A04020102020204" pitchFamily="34" charset="0"/>
            </a:endParaRPr>
          </a:p>
        </p:txBody>
      </p:sp>
      <p:sp>
        <p:nvSpPr>
          <p:cNvPr id="2" name="Slide Number Placeholder 1"/>
          <p:cNvSpPr>
            <a:spLocks noGrp="1"/>
          </p:cNvSpPr>
          <p:nvPr>
            <p:ph type="sldNum" sz="quarter" idx="12"/>
          </p:nvPr>
        </p:nvSpPr>
        <p:spPr/>
        <p:txBody>
          <a:bodyPr/>
          <a:lstStyle/>
          <a:p>
            <a:fld id="{02FCD5AC-5239-4317-A018-1F813C8A6B43}" type="slidenum">
              <a:rPr lang="en-GB" smtClean="0"/>
              <a:t>8</a:t>
            </a:fld>
            <a:endParaRPr lang="en-GB"/>
          </a:p>
        </p:txBody>
      </p:sp>
      <p:sp>
        <p:nvSpPr>
          <p:cNvPr id="48" name="Title 1"/>
          <p:cNvSpPr txBox="1">
            <a:spLocks/>
          </p:cNvSpPr>
          <p:nvPr/>
        </p:nvSpPr>
        <p:spPr>
          <a:xfrm>
            <a:off x="6063008" y="2716410"/>
            <a:ext cx="6128991" cy="1739843"/>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3200" dirty="0" smtClean="0"/>
              <a:t>Cg-15: WIS formalized in </a:t>
            </a:r>
          </a:p>
          <a:p>
            <a:r>
              <a:rPr lang="en-GB" sz="3200" dirty="0" smtClean="0"/>
              <a:t>	  Technical Regulation</a:t>
            </a:r>
            <a:endParaRPr lang="en-GB" sz="3200" dirty="0">
              <a:solidFill>
                <a:schemeClr val="bg1">
                  <a:lumMod val="65000"/>
                </a:schemeClr>
              </a:solidFill>
              <a:latin typeface="Arial Black" panose="020B0A04020102020204" pitchFamily="34" charset="0"/>
            </a:endParaRPr>
          </a:p>
        </p:txBody>
      </p:sp>
      <p:sp>
        <p:nvSpPr>
          <p:cNvPr id="49" name="Title 1"/>
          <p:cNvSpPr txBox="1">
            <a:spLocks/>
          </p:cNvSpPr>
          <p:nvPr/>
        </p:nvSpPr>
        <p:spPr>
          <a:xfrm>
            <a:off x="6055295" y="1318045"/>
            <a:ext cx="6128991" cy="648538"/>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3200" dirty="0" smtClean="0"/>
              <a:t>WMO Information System (WIS)</a:t>
            </a:r>
            <a:endParaRPr lang="en-GB" sz="3200" dirty="0">
              <a:solidFill>
                <a:schemeClr val="bg1">
                  <a:lumMod val="65000"/>
                </a:schemeClr>
              </a:solidFill>
              <a:latin typeface="Arial Black" panose="020B0A04020102020204" pitchFamily="34" charset="0"/>
            </a:endParaRPr>
          </a:p>
        </p:txBody>
      </p:sp>
    </p:spTree>
    <p:extLst>
      <p:ext uri="{BB962C8B-B14F-4D97-AF65-F5344CB8AC3E}">
        <p14:creationId xmlns:p14="http://schemas.microsoft.com/office/powerpoint/2010/main" val="295880400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02FCD5AC-5239-4317-A018-1F813C8A6B43}" type="slidenum">
              <a:rPr lang="en-GB" smtClean="0"/>
              <a:t>9</a:t>
            </a:fld>
            <a:endParaRPr lang="en-GB"/>
          </a:p>
        </p:txBody>
      </p:sp>
      <p:sp>
        <p:nvSpPr>
          <p:cNvPr id="20" name="Content Placeholder 2"/>
          <p:cNvSpPr txBox="1">
            <a:spLocks/>
          </p:cNvSpPr>
          <p:nvPr/>
        </p:nvSpPr>
        <p:spPr>
          <a:xfrm>
            <a:off x="94769" y="2193605"/>
            <a:ext cx="11970229" cy="3394472"/>
          </a:xfrm>
          <a:prstGeom prst="rect">
            <a:avLst/>
          </a:prstGeom>
        </p:spPr>
        <p:txBody>
          <a:bodyPr vert="horz" lIns="91440" tIns="45720" rIns="91440" bIns="45720" rtlCol="0">
            <a:noAutofit/>
          </a:bodyPr>
          <a:lstStyle>
            <a:lvl1pPr marL="257175" indent="-257175" algn="l" defTabSz="342900" rtl="0" eaLnBrk="1" latinLnBrk="0" hangingPunct="1">
              <a:spcBef>
                <a:spcPct val="20000"/>
              </a:spcBef>
              <a:buFont typeface="Arial"/>
              <a:buChar char="•"/>
              <a:defRPr sz="2400" kern="1200">
                <a:solidFill>
                  <a:schemeClr val="tx1"/>
                </a:solidFill>
                <a:latin typeface="+mn-lt"/>
                <a:ea typeface="+mn-ea"/>
                <a:cs typeface="+mn-cs"/>
              </a:defRPr>
            </a:lvl1pPr>
            <a:lvl2pPr marL="557213" indent="-214313" algn="l" defTabSz="342900" rtl="0" eaLnBrk="1" latinLnBrk="0" hangingPunct="1">
              <a:spcBef>
                <a:spcPct val="20000"/>
              </a:spcBef>
              <a:buFont typeface="Arial"/>
              <a:buChar char="–"/>
              <a:defRPr sz="2100" kern="1200">
                <a:solidFill>
                  <a:schemeClr val="tx1"/>
                </a:solidFill>
                <a:latin typeface="+mn-lt"/>
                <a:ea typeface="+mn-ea"/>
                <a:cs typeface="+mn-cs"/>
              </a:defRPr>
            </a:lvl2pPr>
            <a:lvl3pPr marL="857250" indent="-171450" algn="l" defTabSz="342900" rtl="0" eaLnBrk="1" latinLnBrk="0" hangingPunct="1">
              <a:spcBef>
                <a:spcPct val="20000"/>
              </a:spcBef>
              <a:buFont typeface="Arial"/>
              <a:buChar char="•"/>
              <a:defRPr sz="1800" kern="1200">
                <a:solidFill>
                  <a:schemeClr val="tx1"/>
                </a:solidFill>
                <a:latin typeface="+mn-lt"/>
                <a:ea typeface="+mn-ea"/>
                <a:cs typeface="+mn-cs"/>
              </a:defRPr>
            </a:lvl3pPr>
            <a:lvl4pPr marL="1200150" indent="-171450" algn="l" defTabSz="342900" rtl="0" eaLnBrk="1" latinLnBrk="0" hangingPunct="1">
              <a:spcBef>
                <a:spcPct val="20000"/>
              </a:spcBef>
              <a:buFont typeface="Arial"/>
              <a:buChar char="–"/>
              <a:defRPr sz="1500" kern="1200">
                <a:solidFill>
                  <a:schemeClr val="tx1"/>
                </a:solidFill>
                <a:latin typeface="+mn-lt"/>
                <a:ea typeface="+mn-ea"/>
                <a:cs typeface="+mn-cs"/>
              </a:defRPr>
            </a:lvl4pPr>
            <a:lvl5pPr marL="1543050" indent="-171450" algn="l" defTabSz="342900" rtl="0" eaLnBrk="1" latinLnBrk="0" hangingPunct="1">
              <a:spcBef>
                <a:spcPct val="20000"/>
              </a:spcBef>
              <a:buFont typeface="Arial"/>
              <a:buChar char="»"/>
              <a:defRPr sz="1500" kern="1200">
                <a:solidFill>
                  <a:schemeClr val="tx1"/>
                </a:solidFill>
                <a:latin typeface="+mn-lt"/>
                <a:ea typeface="+mn-ea"/>
                <a:cs typeface="+mn-cs"/>
              </a:defRPr>
            </a:lvl5pPr>
            <a:lvl6pPr marL="1885950" indent="-171450" algn="l" defTabSz="342900" rtl="0" eaLnBrk="1" latinLnBrk="0" hangingPunct="1">
              <a:spcBef>
                <a:spcPct val="20000"/>
              </a:spcBef>
              <a:buFont typeface="Arial"/>
              <a:buChar char="•"/>
              <a:defRPr sz="1500" kern="1200">
                <a:solidFill>
                  <a:schemeClr val="tx1"/>
                </a:solidFill>
                <a:latin typeface="+mn-lt"/>
                <a:ea typeface="+mn-ea"/>
                <a:cs typeface="+mn-cs"/>
              </a:defRPr>
            </a:lvl6pPr>
            <a:lvl7pPr marL="2228850" indent="-171450" algn="l" defTabSz="342900" rtl="0" eaLnBrk="1" latinLnBrk="0" hangingPunct="1">
              <a:spcBef>
                <a:spcPct val="20000"/>
              </a:spcBef>
              <a:buFont typeface="Arial"/>
              <a:buChar char="•"/>
              <a:defRPr sz="1500" kern="1200">
                <a:solidFill>
                  <a:schemeClr val="tx1"/>
                </a:solidFill>
                <a:latin typeface="+mn-lt"/>
                <a:ea typeface="+mn-ea"/>
                <a:cs typeface="+mn-cs"/>
              </a:defRPr>
            </a:lvl7pPr>
            <a:lvl8pPr marL="2571750" indent="-171450" algn="l" defTabSz="342900" rtl="0" eaLnBrk="1" latinLnBrk="0" hangingPunct="1">
              <a:spcBef>
                <a:spcPct val="20000"/>
              </a:spcBef>
              <a:buFont typeface="Arial"/>
              <a:buChar char="•"/>
              <a:defRPr sz="1500" kern="1200">
                <a:solidFill>
                  <a:schemeClr val="tx1"/>
                </a:solidFill>
                <a:latin typeface="+mn-lt"/>
                <a:ea typeface="+mn-ea"/>
                <a:cs typeface="+mn-cs"/>
              </a:defRPr>
            </a:lvl8pPr>
            <a:lvl9pPr marL="2914650" indent="-171450" algn="l" defTabSz="342900" rtl="0" eaLnBrk="1" latinLnBrk="0" hangingPunct="1">
              <a:spcBef>
                <a:spcPct val="20000"/>
              </a:spcBef>
              <a:buFont typeface="Arial"/>
              <a:buChar char="•"/>
              <a:defRPr sz="1500" kern="1200">
                <a:solidFill>
                  <a:schemeClr val="tx1"/>
                </a:solidFill>
                <a:latin typeface="+mn-lt"/>
                <a:ea typeface="+mn-ea"/>
                <a:cs typeface="+mn-cs"/>
              </a:defRPr>
            </a:lvl9pPr>
          </a:lstStyle>
          <a:p>
            <a:pPr marL="0" marR="0" lvl="0" indent="0" algn="l" defTabSz="342900" rtl="0" eaLnBrk="1" fontAlgn="auto" latinLnBrk="0" hangingPunct="1">
              <a:lnSpc>
                <a:spcPct val="100000"/>
              </a:lnSpc>
              <a:spcBef>
                <a:spcPct val="20000"/>
              </a:spcBef>
              <a:spcAft>
                <a:spcPts val="0"/>
              </a:spcAft>
              <a:buClrTx/>
              <a:buSzTx/>
              <a:buFont typeface="Arial"/>
              <a:buNone/>
              <a:tabLst/>
              <a:defRPr/>
            </a:pPr>
            <a:endParaRPr kumimoji="0" lang="en-US" sz="2800" b="0" i="0" u="none" strike="noStrike" kern="1200" cap="none" spc="0" normalizeH="0" baseline="0" noProof="0" dirty="0">
              <a:ln>
                <a:noFill/>
              </a:ln>
              <a:solidFill>
                <a:sysClr val="windowText" lastClr="000000"/>
              </a:solidFill>
              <a:effectLst/>
              <a:uLnTx/>
              <a:uFillTx/>
              <a:latin typeface="Calibri"/>
              <a:ea typeface="+mn-ea"/>
              <a:cs typeface="+mn-cs"/>
            </a:endParaRPr>
          </a:p>
          <a:p>
            <a:pPr marL="0" marR="0" lvl="0" indent="0" algn="ctr" defTabSz="342900" rtl="0" eaLnBrk="1" fontAlgn="auto" latinLnBrk="0" hangingPunct="1">
              <a:lnSpc>
                <a:spcPct val="100000"/>
              </a:lnSpc>
              <a:spcBef>
                <a:spcPct val="20000"/>
              </a:spcBef>
              <a:spcAft>
                <a:spcPts val="0"/>
              </a:spcAft>
              <a:buClrTx/>
              <a:buSzTx/>
              <a:buFont typeface="Arial"/>
              <a:buNone/>
              <a:tabLst/>
              <a:defRPr/>
            </a:pPr>
            <a:r>
              <a:rPr kumimoji="0" lang="en-US" sz="2800" b="0" i="0" u="none" strike="noStrike" kern="1200" cap="none" spc="0" normalizeH="0" baseline="0" noProof="0" dirty="0">
                <a:ln>
                  <a:noFill/>
                </a:ln>
                <a:solidFill>
                  <a:sysClr val="windowText" lastClr="000000"/>
                </a:solidFill>
                <a:effectLst/>
                <a:uLnTx/>
                <a:uFillTx/>
                <a:latin typeface="Calibri"/>
                <a:ea typeface="+mn-ea"/>
                <a:cs typeface="+mn-cs"/>
              </a:rPr>
              <a:t>discovery | access | collection | exchange</a:t>
            </a:r>
          </a:p>
          <a:p>
            <a:pPr marL="0" marR="0" lvl="0" indent="0" algn="ctr" defTabSz="342900" rtl="0" eaLnBrk="1" fontAlgn="auto" latinLnBrk="0" hangingPunct="1">
              <a:lnSpc>
                <a:spcPct val="100000"/>
              </a:lnSpc>
              <a:spcBef>
                <a:spcPct val="20000"/>
              </a:spcBef>
              <a:spcAft>
                <a:spcPts val="0"/>
              </a:spcAft>
              <a:buClrTx/>
              <a:buSzTx/>
              <a:buFont typeface="Arial"/>
              <a:buNone/>
              <a:tabLst/>
              <a:defRPr/>
            </a:pPr>
            <a:r>
              <a:rPr kumimoji="0" lang="en-US" sz="2800" b="0" i="0" u="none" strike="noStrike" kern="1200" cap="none" spc="0" normalizeH="0" baseline="0" noProof="0" dirty="0">
                <a:ln>
                  <a:noFill/>
                </a:ln>
                <a:solidFill>
                  <a:sysClr val="windowText" lastClr="000000"/>
                </a:solidFill>
                <a:effectLst/>
                <a:uLnTx/>
                <a:uFillTx/>
                <a:latin typeface="Calibri"/>
                <a:ea typeface="+mn-ea"/>
                <a:cs typeface="+mn-cs"/>
              </a:rPr>
              <a:t>WIS Catalogue. </a:t>
            </a:r>
            <a:r>
              <a:rPr kumimoji="0" lang="en-GB" sz="2800" b="0" i="0" u="none" strike="noStrike" kern="1200" cap="none" spc="0" normalizeH="0" baseline="0" noProof="0" dirty="0">
                <a:ln>
                  <a:noFill/>
                </a:ln>
                <a:solidFill>
                  <a:sysClr val="windowText" lastClr="000000"/>
                </a:solidFill>
                <a:effectLst/>
                <a:uLnTx/>
                <a:uFillTx/>
                <a:latin typeface="Calibri"/>
                <a:ea typeface="+mn-ea"/>
                <a:cs typeface="+mn-cs"/>
              </a:rPr>
              <a:t>Data subscription/download. </a:t>
            </a:r>
            <a:r>
              <a:rPr kumimoji="0" lang="en-US" sz="2800" b="0" i="0" u="none" strike="noStrike" kern="1200" cap="none" spc="0" normalizeH="0" baseline="0" noProof="0" dirty="0">
                <a:ln>
                  <a:noFill/>
                </a:ln>
                <a:solidFill>
                  <a:sysClr val="windowText" lastClr="000000"/>
                </a:solidFill>
                <a:effectLst/>
                <a:uLnTx/>
                <a:uFillTx/>
                <a:latin typeface="Calibri"/>
                <a:ea typeface="+mn-ea"/>
                <a:cs typeface="+mn-cs"/>
              </a:rPr>
              <a:t>Global Telecommunications System.</a:t>
            </a:r>
          </a:p>
          <a:p>
            <a:pPr marL="0" marR="0" lvl="0" indent="0" algn="ctr" defTabSz="342900" rtl="0" eaLnBrk="1" fontAlgn="auto" latinLnBrk="0" hangingPunct="1">
              <a:lnSpc>
                <a:spcPct val="100000"/>
              </a:lnSpc>
              <a:spcBef>
                <a:spcPct val="20000"/>
              </a:spcBef>
              <a:spcAft>
                <a:spcPts val="0"/>
              </a:spcAft>
              <a:buClrTx/>
              <a:buSzTx/>
              <a:buFont typeface="Arial"/>
              <a:buNone/>
              <a:tabLst/>
              <a:defRPr/>
            </a:pPr>
            <a:r>
              <a:rPr lang="en-GB" sz="2800" dirty="0">
                <a:solidFill>
                  <a:sysClr val="windowText" lastClr="000000"/>
                </a:solidFill>
                <a:latin typeface="Calibri"/>
              </a:rPr>
              <a:t>Hierarchy of Centres – from national to global.</a:t>
            </a:r>
            <a:endParaRPr kumimoji="0" lang="en-US" sz="2800" b="0" i="0" u="none" strike="noStrike" kern="1200" cap="none" spc="0" normalizeH="0" baseline="0" noProof="0" dirty="0">
              <a:ln>
                <a:noFill/>
              </a:ln>
              <a:solidFill>
                <a:sysClr val="windowText" lastClr="000000"/>
              </a:solidFill>
              <a:effectLst/>
              <a:uLnTx/>
              <a:uFillTx/>
              <a:latin typeface="Calibri"/>
              <a:ea typeface="+mn-ea"/>
              <a:cs typeface="+mn-cs"/>
            </a:endParaRPr>
          </a:p>
        </p:txBody>
      </p:sp>
      <p:sp>
        <p:nvSpPr>
          <p:cNvPr id="21" name="TextBox 20"/>
          <p:cNvSpPr txBox="1"/>
          <p:nvPr/>
        </p:nvSpPr>
        <p:spPr>
          <a:xfrm>
            <a:off x="209268" y="550474"/>
            <a:ext cx="646331" cy="1200329"/>
          </a:xfrm>
          <a:prstGeom prst="rect">
            <a:avLst/>
          </a:prstGeom>
          <a:noFill/>
        </p:spPr>
        <p:txBody>
          <a:bodyPr wrap="none" rtlCol="0">
            <a:spAutoFit/>
          </a:bodyPr>
          <a:lstStyle/>
          <a:p>
            <a:pPr defTabSz="342900"/>
            <a:r>
              <a:rPr lang="en-GB" sz="7200" dirty="0">
                <a:solidFill>
                  <a:prstClr val="black"/>
                </a:solidFill>
                <a:latin typeface="Arial Black" panose="020B0A04020102020204" pitchFamily="34" charset="0"/>
                <a:cs typeface="Times New Roman" panose="02020603050405020304" pitchFamily="18" charset="0"/>
              </a:rPr>
              <a:t>“</a:t>
            </a:r>
          </a:p>
        </p:txBody>
      </p:sp>
      <p:sp>
        <p:nvSpPr>
          <p:cNvPr id="3" name="Rectangle 2"/>
          <p:cNvSpPr/>
          <p:nvPr/>
        </p:nvSpPr>
        <p:spPr>
          <a:xfrm>
            <a:off x="532434" y="719886"/>
            <a:ext cx="11613266" cy="954107"/>
          </a:xfrm>
          <a:prstGeom prst="rect">
            <a:avLst/>
          </a:prstGeom>
        </p:spPr>
        <p:txBody>
          <a:bodyPr wrap="square">
            <a:spAutoFit/>
          </a:bodyPr>
          <a:lstStyle/>
          <a:p>
            <a:pPr marL="300038" lvl="1" defTabSz="342900">
              <a:spcBef>
                <a:spcPct val="20000"/>
              </a:spcBef>
              <a:defRPr/>
            </a:pPr>
            <a:r>
              <a:rPr lang="en-GB" sz="2800" i="1" dirty="0">
                <a:solidFill>
                  <a:sysClr val="windowText" lastClr="000000"/>
                </a:solidFill>
              </a:rPr>
              <a:t>The WMO Information System (</a:t>
            </a:r>
            <a:r>
              <a:rPr lang="en-US" sz="2800" i="1" dirty="0">
                <a:solidFill>
                  <a:sysClr val="windowText" lastClr="000000"/>
                </a:solidFill>
              </a:rPr>
              <a:t>WIS</a:t>
            </a:r>
            <a:r>
              <a:rPr lang="en-GB" sz="2800" i="1" dirty="0">
                <a:solidFill>
                  <a:sysClr val="windowText" lastClr="000000"/>
                </a:solidFill>
              </a:rPr>
              <a:t>)</a:t>
            </a:r>
            <a:r>
              <a:rPr lang="en-US" sz="2800" i="1" dirty="0">
                <a:solidFill>
                  <a:sysClr val="windowText" lastClr="000000"/>
                </a:solidFill>
              </a:rPr>
              <a:t> connects demand for authoritative weather, water and climate information with supply from approved </a:t>
            </a:r>
            <a:r>
              <a:rPr lang="en-US" sz="2800" i="1" dirty="0" err="1">
                <a:solidFill>
                  <a:sysClr val="windowText" lastClr="000000"/>
                </a:solidFill>
              </a:rPr>
              <a:t>Centres</a:t>
            </a:r>
            <a:r>
              <a:rPr lang="en-US" sz="2800" i="1" dirty="0">
                <a:solidFill>
                  <a:sysClr val="windowText" lastClr="000000"/>
                </a:solidFill>
              </a:rPr>
              <a:t>.</a:t>
            </a:r>
            <a:r>
              <a:rPr lang="en-US" sz="2800" dirty="0">
                <a:solidFill>
                  <a:sysClr val="windowText" lastClr="000000"/>
                </a:solidFill>
                <a:latin typeface="Arial Black" panose="020B0A04020102020204" pitchFamily="34" charset="0"/>
              </a:rPr>
              <a:t>”</a:t>
            </a:r>
            <a:endParaRPr lang="en-US" sz="2800" dirty="0">
              <a:solidFill>
                <a:sysClr val="windowText" lastClr="000000"/>
              </a:solidFill>
              <a:latin typeface="Arial Black" panose="020B0A04020102020204" pitchFamily="34" charset="0"/>
            </a:endParaRPr>
          </a:p>
        </p:txBody>
      </p:sp>
    </p:spTree>
    <p:extLst>
      <p:ext uri="{BB962C8B-B14F-4D97-AF65-F5344CB8AC3E}">
        <p14:creationId xmlns:p14="http://schemas.microsoft.com/office/powerpoint/2010/main" val="206610923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Title 1"/>
          <p:cNvSpPr txBox="1">
            <a:spLocks/>
          </p:cNvSpPr>
          <p:nvPr/>
        </p:nvSpPr>
        <p:spPr>
          <a:xfrm>
            <a:off x="7218450" y="3447819"/>
            <a:ext cx="4973550" cy="2814085"/>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3200" dirty="0" smtClean="0"/>
              <a:t>Cg-16: WIS declared</a:t>
            </a:r>
          </a:p>
          <a:p>
            <a:r>
              <a:rPr lang="en-GB" sz="3200" dirty="0"/>
              <a:t>	</a:t>
            </a:r>
            <a:r>
              <a:rPr lang="en-GB" sz="3200" dirty="0" smtClean="0"/>
              <a:t>   </a:t>
            </a:r>
            <a:r>
              <a:rPr lang="en-GB" sz="3200" dirty="0" smtClean="0"/>
              <a:t>operationa</a:t>
            </a:r>
            <a:r>
              <a:rPr lang="en-GB" sz="3200" dirty="0" smtClean="0"/>
              <a:t>l, Centres</a:t>
            </a:r>
          </a:p>
          <a:p>
            <a:r>
              <a:rPr lang="en-GB" sz="3200" dirty="0"/>
              <a:t>	</a:t>
            </a:r>
            <a:r>
              <a:rPr lang="en-GB" sz="3200" dirty="0" smtClean="0"/>
              <a:t>   are designated</a:t>
            </a:r>
          </a:p>
          <a:p>
            <a:endParaRPr lang="en-GB" sz="3200" dirty="0"/>
          </a:p>
          <a:p>
            <a:r>
              <a:rPr lang="en-GB" sz="3200" dirty="0" smtClean="0"/>
              <a:t>… but it’s not perfect</a:t>
            </a:r>
          </a:p>
          <a:p>
            <a:r>
              <a:rPr lang="en-GB" sz="3200" dirty="0" smtClean="0"/>
              <a:t>… three reasons to change </a:t>
            </a:r>
            <a:endParaRPr lang="en-GB" sz="3200" dirty="0">
              <a:solidFill>
                <a:schemeClr val="bg1">
                  <a:lumMod val="65000"/>
                </a:schemeClr>
              </a:solidFill>
              <a:latin typeface="Arial Black" panose="020B0A04020102020204" pitchFamily="34" charset="0"/>
            </a:endParaRPr>
          </a:p>
        </p:txBody>
      </p:sp>
      <p:cxnSp>
        <p:nvCxnSpPr>
          <p:cNvPr id="12" name="Straight Connector 11"/>
          <p:cNvCxnSpPr/>
          <p:nvPr/>
        </p:nvCxnSpPr>
        <p:spPr>
          <a:xfrm>
            <a:off x="2443572" y="1368250"/>
            <a:ext cx="1107698" cy="601148"/>
          </a:xfrm>
          <a:prstGeom prst="line">
            <a:avLst/>
          </a:prstGeom>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a:off x="3452411" y="1931168"/>
            <a:ext cx="1107698" cy="601148"/>
          </a:xfrm>
          <a:prstGeom prst="line">
            <a:avLst/>
          </a:prstGeom>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a:off x="4439275" y="2485633"/>
            <a:ext cx="1107698" cy="601148"/>
          </a:xfrm>
          <a:prstGeom prst="line">
            <a:avLst/>
          </a:prstGeom>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609638" y="3147245"/>
            <a:ext cx="1107698" cy="601148"/>
          </a:xfrm>
          <a:prstGeom prst="line">
            <a:avLst/>
          </a:prstGeom>
        </p:spPr>
        <p:style>
          <a:lnRef idx="1">
            <a:schemeClr val="accent1"/>
          </a:lnRef>
          <a:fillRef idx="0">
            <a:schemeClr val="accent1"/>
          </a:fillRef>
          <a:effectRef idx="0">
            <a:schemeClr val="accent1"/>
          </a:effectRef>
          <a:fontRef idx="minor">
            <a:schemeClr val="tx1"/>
          </a:fontRef>
        </p:style>
      </p:cxnSp>
      <p:cxnSp>
        <p:nvCxnSpPr>
          <p:cNvPr id="24" name="Straight Connector 23"/>
          <p:cNvCxnSpPr/>
          <p:nvPr/>
        </p:nvCxnSpPr>
        <p:spPr>
          <a:xfrm>
            <a:off x="1194315" y="670731"/>
            <a:ext cx="1107698" cy="601148"/>
          </a:xfrm>
          <a:prstGeom prst="line">
            <a:avLst/>
          </a:prstGeom>
        </p:spPr>
        <p:style>
          <a:lnRef idx="1">
            <a:schemeClr val="accent1"/>
          </a:lnRef>
          <a:fillRef idx="0">
            <a:schemeClr val="accent1"/>
          </a:fillRef>
          <a:effectRef idx="0">
            <a:schemeClr val="accent1"/>
          </a:effectRef>
          <a:fontRef idx="minor">
            <a:schemeClr val="tx1"/>
          </a:fontRef>
        </p:style>
      </p:cxnSp>
      <p:sp>
        <p:nvSpPr>
          <p:cNvPr id="25" name="Oval 24"/>
          <p:cNvSpPr/>
          <p:nvPr/>
        </p:nvSpPr>
        <p:spPr>
          <a:xfrm>
            <a:off x="682714" y="161732"/>
            <a:ext cx="1005840" cy="100584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Title 1"/>
          <p:cNvSpPr txBox="1">
            <a:spLocks/>
          </p:cNvSpPr>
          <p:nvPr/>
        </p:nvSpPr>
        <p:spPr>
          <a:xfrm>
            <a:off x="682714" y="385649"/>
            <a:ext cx="1005840" cy="558006"/>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800" dirty="0" smtClean="0">
                <a:solidFill>
                  <a:srgbClr val="0070C0"/>
                </a:solidFill>
              </a:rPr>
              <a:t>1873</a:t>
            </a:r>
            <a:endParaRPr lang="en-GB" sz="2800" dirty="0">
              <a:solidFill>
                <a:srgbClr val="0070C0"/>
              </a:solidFill>
              <a:latin typeface="Arial Black" panose="020B0A04020102020204" pitchFamily="34" charset="0"/>
            </a:endParaRPr>
          </a:p>
        </p:txBody>
      </p:sp>
      <p:sp>
        <p:nvSpPr>
          <p:cNvPr id="27" name="Oval 26"/>
          <p:cNvSpPr/>
          <p:nvPr/>
        </p:nvSpPr>
        <p:spPr>
          <a:xfrm>
            <a:off x="4991580" y="2548046"/>
            <a:ext cx="1005840" cy="100584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Title 1"/>
          <p:cNvSpPr txBox="1">
            <a:spLocks/>
          </p:cNvSpPr>
          <p:nvPr/>
        </p:nvSpPr>
        <p:spPr>
          <a:xfrm>
            <a:off x="4991580" y="2771963"/>
            <a:ext cx="1005840" cy="558006"/>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800" dirty="0" smtClean="0">
                <a:solidFill>
                  <a:srgbClr val="0070C0"/>
                </a:solidFill>
              </a:rPr>
              <a:t>2007</a:t>
            </a:r>
            <a:endParaRPr lang="en-GB" sz="2800" dirty="0">
              <a:solidFill>
                <a:srgbClr val="0070C0"/>
              </a:solidFill>
              <a:latin typeface="Arial Black" panose="020B0A04020102020204" pitchFamily="34" charset="0"/>
            </a:endParaRPr>
          </a:p>
        </p:txBody>
      </p:sp>
      <p:sp>
        <p:nvSpPr>
          <p:cNvPr id="29" name="Oval 28"/>
          <p:cNvSpPr/>
          <p:nvPr/>
        </p:nvSpPr>
        <p:spPr>
          <a:xfrm>
            <a:off x="1777293" y="714443"/>
            <a:ext cx="1005840" cy="100584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Title 1"/>
          <p:cNvSpPr txBox="1">
            <a:spLocks/>
          </p:cNvSpPr>
          <p:nvPr/>
        </p:nvSpPr>
        <p:spPr>
          <a:xfrm>
            <a:off x="1777293" y="938360"/>
            <a:ext cx="1005840" cy="558006"/>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800" dirty="0" smtClean="0">
                <a:solidFill>
                  <a:srgbClr val="0070C0"/>
                </a:solidFill>
              </a:rPr>
              <a:t>1963</a:t>
            </a:r>
            <a:endParaRPr lang="en-GB" sz="2800" dirty="0">
              <a:solidFill>
                <a:srgbClr val="0070C0"/>
              </a:solidFill>
              <a:latin typeface="Arial Black" panose="020B0A04020102020204" pitchFamily="34" charset="0"/>
            </a:endParaRPr>
          </a:p>
        </p:txBody>
      </p:sp>
      <p:sp>
        <p:nvSpPr>
          <p:cNvPr id="31" name="Oval 30"/>
          <p:cNvSpPr/>
          <p:nvPr/>
        </p:nvSpPr>
        <p:spPr>
          <a:xfrm>
            <a:off x="2848722" y="1314710"/>
            <a:ext cx="1005840" cy="100584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 name="Title 1"/>
          <p:cNvSpPr txBox="1">
            <a:spLocks/>
          </p:cNvSpPr>
          <p:nvPr/>
        </p:nvSpPr>
        <p:spPr>
          <a:xfrm>
            <a:off x="2848722" y="1538627"/>
            <a:ext cx="1005840" cy="558006"/>
          </a:xfrm>
          <a:prstGeom prst="rect">
            <a:avLst/>
          </a:prstGeom>
        </p:spPr>
        <p:txBody>
          <a:bodyPr vert="horz" lIns="91440" tIns="45720" rIns="91440" bIns="45720" rtlCol="0" anchor="ctr">
            <a:normAutofit fontScale="92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800" dirty="0" smtClean="0">
                <a:solidFill>
                  <a:srgbClr val="0070C0"/>
                </a:solidFill>
              </a:rPr>
              <a:t>1970s</a:t>
            </a:r>
            <a:endParaRPr lang="en-GB" sz="2800" dirty="0">
              <a:solidFill>
                <a:srgbClr val="0070C0"/>
              </a:solidFill>
              <a:latin typeface="Arial Black" panose="020B0A04020102020204" pitchFamily="34" charset="0"/>
            </a:endParaRPr>
          </a:p>
        </p:txBody>
      </p:sp>
      <p:sp>
        <p:nvSpPr>
          <p:cNvPr id="33" name="Oval 32"/>
          <p:cNvSpPr/>
          <p:nvPr/>
        </p:nvSpPr>
        <p:spPr>
          <a:xfrm>
            <a:off x="3920151" y="1910632"/>
            <a:ext cx="1005840" cy="100584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5" name="Title 1"/>
          <p:cNvSpPr txBox="1">
            <a:spLocks/>
          </p:cNvSpPr>
          <p:nvPr/>
        </p:nvSpPr>
        <p:spPr>
          <a:xfrm>
            <a:off x="3920151" y="2134549"/>
            <a:ext cx="1005840" cy="558006"/>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800" dirty="0" smtClean="0">
                <a:solidFill>
                  <a:srgbClr val="0070C0"/>
                </a:solidFill>
              </a:rPr>
              <a:t>2003</a:t>
            </a:r>
            <a:endParaRPr lang="en-GB" sz="2800" dirty="0">
              <a:solidFill>
                <a:srgbClr val="0070C0"/>
              </a:solidFill>
              <a:latin typeface="Arial Black" panose="020B0A04020102020204" pitchFamily="34" charset="0"/>
            </a:endParaRPr>
          </a:p>
        </p:txBody>
      </p:sp>
      <p:sp>
        <p:nvSpPr>
          <p:cNvPr id="38" name="Oval 37"/>
          <p:cNvSpPr/>
          <p:nvPr/>
        </p:nvSpPr>
        <p:spPr>
          <a:xfrm>
            <a:off x="6110752" y="3123243"/>
            <a:ext cx="1005840" cy="100584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9" name="Title 1"/>
          <p:cNvSpPr txBox="1">
            <a:spLocks/>
          </p:cNvSpPr>
          <p:nvPr/>
        </p:nvSpPr>
        <p:spPr>
          <a:xfrm>
            <a:off x="6110752" y="3347160"/>
            <a:ext cx="1005840" cy="558006"/>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800" dirty="0" smtClean="0">
                <a:solidFill>
                  <a:srgbClr val="0070C0"/>
                </a:solidFill>
              </a:rPr>
              <a:t>2011</a:t>
            </a:r>
            <a:endParaRPr lang="en-GB" sz="2800" dirty="0">
              <a:solidFill>
                <a:srgbClr val="0070C0"/>
              </a:solidFill>
              <a:latin typeface="Arial Black" panose="020B0A04020102020204" pitchFamily="34" charset="0"/>
            </a:endParaRPr>
          </a:p>
        </p:txBody>
      </p:sp>
      <p:sp>
        <p:nvSpPr>
          <p:cNvPr id="2" name="Slide Number Placeholder 1"/>
          <p:cNvSpPr>
            <a:spLocks noGrp="1"/>
          </p:cNvSpPr>
          <p:nvPr>
            <p:ph type="sldNum" sz="quarter" idx="12"/>
          </p:nvPr>
        </p:nvSpPr>
        <p:spPr/>
        <p:txBody>
          <a:bodyPr/>
          <a:lstStyle/>
          <a:p>
            <a:fld id="{02FCD5AC-5239-4317-A018-1F813C8A6B43}" type="slidenum">
              <a:rPr lang="en-GB" smtClean="0"/>
              <a:t>10</a:t>
            </a:fld>
            <a:endParaRPr lang="en-GB"/>
          </a:p>
        </p:txBody>
      </p:sp>
    </p:spTree>
    <p:extLst>
      <p:ext uri="{BB962C8B-B14F-4D97-AF65-F5344CB8AC3E}">
        <p14:creationId xmlns:p14="http://schemas.microsoft.com/office/powerpoint/2010/main" val="292574973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#1: UN Global Agendas</a:t>
            </a:r>
            <a:endParaRPr lang="en-GB" dirty="0"/>
          </a:p>
        </p:txBody>
      </p:sp>
      <p:pic>
        <p:nvPicPr>
          <p:cNvPr id="1026" name="Picture 2" descr="Image result for sustainable development logo"/>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5575" y="2451942"/>
            <a:ext cx="12036425" cy="1957500"/>
          </a:xfrm>
          <a:prstGeom prst="rect">
            <a:avLst/>
          </a:prstGeom>
          <a:noFill/>
          <a:extLst>
            <a:ext uri="{909E8E84-426E-40DD-AFC4-6F175D3DCCD1}">
              <a14:hiddenFill xmlns:a14="http://schemas.microsoft.com/office/drawing/2010/main">
                <a:solidFill>
                  <a:srgbClr val="FFFFFF"/>
                </a:solidFill>
              </a14:hiddenFill>
            </a:ext>
          </a:extLst>
        </p:spPr>
      </p:pic>
      <p:sp>
        <p:nvSpPr>
          <p:cNvPr id="6" name="Slide Number Placeholder 5"/>
          <p:cNvSpPr>
            <a:spLocks noGrp="1"/>
          </p:cNvSpPr>
          <p:nvPr>
            <p:ph type="sldNum" sz="quarter" idx="12"/>
          </p:nvPr>
        </p:nvSpPr>
        <p:spPr>
          <a:xfrm>
            <a:off x="8610600" y="6356350"/>
            <a:ext cx="2743200" cy="365125"/>
          </a:xfrm>
        </p:spPr>
        <p:txBody>
          <a:bodyPr/>
          <a:lstStyle/>
          <a:p>
            <a:fld id="{02FCD5AC-5239-4317-A018-1F813C8A6B43}" type="slidenum">
              <a:rPr lang="en-GB" smtClean="0"/>
              <a:t>11</a:t>
            </a:fld>
            <a:endParaRPr lang="en-GB"/>
          </a:p>
        </p:txBody>
      </p:sp>
    </p:spTree>
    <p:extLst>
      <p:ext uri="{BB962C8B-B14F-4D97-AF65-F5344CB8AC3E}">
        <p14:creationId xmlns:p14="http://schemas.microsoft.com/office/powerpoint/2010/main" val="61992215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#2: Technological change</a:t>
            </a:r>
            <a:endParaRPr lang="en-GB" dirty="0"/>
          </a:p>
        </p:txBody>
      </p:sp>
      <p:sp>
        <p:nvSpPr>
          <p:cNvPr id="6" name="Slide Number Placeholder 5"/>
          <p:cNvSpPr>
            <a:spLocks noGrp="1"/>
          </p:cNvSpPr>
          <p:nvPr>
            <p:ph type="sldNum" sz="quarter" idx="12"/>
          </p:nvPr>
        </p:nvSpPr>
        <p:spPr>
          <a:xfrm>
            <a:off x="8610600" y="6356350"/>
            <a:ext cx="2743200" cy="365125"/>
          </a:xfrm>
        </p:spPr>
        <p:txBody>
          <a:bodyPr/>
          <a:lstStyle/>
          <a:p>
            <a:fld id="{02FCD5AC-5239-4317-A018-1F813C8A6B43}" type="slidenum">
              <a:rPr lang="en-GB" smtClean="0"/>
              <a:t>12</a:t>
            </a:fld>
            <a:endParaRPr lang="en-GB"/>
          </a:p>
        </p:txBody>
      </p:sp>
      <p:sp>
        <p:nvSpPr>
          <p:cNvPr id="3" name="TextBox 2"/>
          <p:cNvSpPr txBox="1"/>
          <p:nvPr/>
        </p:nvSpPr>
        <p:spPr>
          <a:xfrm>
            <a:off x="838200" y="1396048"/>
            <a:ext cx="646331" cy="1200329"/>
          </a:xfrm>
          <a:prstGeom prst="rect">
            <a:avLst/>
          </a:prstGeom>
          <a:noFill/>
        </p:spPr>
        <p:txBody>
          <a:bodyPr wrap="none" rtlCol="0">
            <a:spAutoFit/>
          </a:bodyPr>
          <a:lstStyle/>
          <a:p>
            <a:r>
              <a:rPr lang="en-GB" sz="7200" dirty="0" smtClean="0">
                <a:solidFill>
                  <a:schemeClr val="bg1">
                    <a:lumMod val="65000"/>
                  </a:schemeClr>
                </a:solidFill>
                <a:latin typeface="Arial Black" panose="020B0A04020102020204" pitchFamily="34" charset="0"/>
              </a:rPr>
              <a:t>“</a:t>
            </a:r>
            <a:endParaRPr lang="en-GB" sz="7200" dirty="0">
              <a:solidFill>
                <a:schemeClr val="bg1">
                  <a:lumMod val="65000"/>
                </a:schemeClr>
              </a:solidFill>
              <a:latin typeface="Arial Black" panose="020B0A04020102020204" pitchFamily="34" charset="0"/>
            </a:endParaRPr>
          </a:p>
        </p:txBody>
      </p:sp>
      <p:sp>
        <p:nvSpPr>
          <p:cNvPr id="7" name="Title 1"/>
          <p:cNvSpPr txBox="1">
            <a:spLocks/>
          </p:cNvSpPr>
          <p:nvPr/>
        </p:nvSpPr>
        <p:spPr>
          <a:xfrm>
            <a:off x="1484531" y="1467168"/>
            <a:ext cx="10515600" cy="1325563"/>
          </a:xfrm>
          <a:prstGeom prst="rect">
            <a:avLst/>
          </a:prstGeom>
        </p:spPr>
        <p:txBody>
          <a:bodyPr vert="horz" lIns="91440" tIns="45720" rIns="91440" bIns="45720" rtlCol="0" anchor="ctr">
            <a:normAutofit fontScale="92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800" dirty="0" smtClean="0"/>
              <a:t>Technological advances and the increasing demand for more and more diverse services from increasingly sophisticated and capable users changes rapidly the service delivery and business models in many parts of the world.</a:t>
            </a:r>
            <a:r>
              <a:rPr lang="en-US" sz="2800" dirty="0" smtClean="0">
                <a:solidFill>
                  <a:schemeClr val="bg1">
                    <a:lumMod val="65000"/>
                  </a:schemeClr>
                </a:solidFill>
                <a:latin typeface="Arial Black" panose="020B0A04020102020204" pitchFamily="34" charset="0"/>
              </a:rPr>
              <a:t>”</a:t>
            </a:r>
            <a:endParaRPr lang="en-GB" sz="2800" dirty="0">
              <a:solidFill>
                <a:schemeClr val="bg1">
                  <a:lumMod val="65000"/>
                </a:schemeClr>
              </a:solidFill>
              <a:latin typeface="Arial Black" panose="020B0A04020102020204" pitchFamily="34" charset="0"/>
            </a:endParaRPr>
          </a:p>
        </p:txBody>
      </p:sp>
      <p:sp>
        <p:nvSpPr>
          <p:cNvPr id="8" name="Title 1"/>
          <p:cNvSpPr txBox="1">
            <a:spLocks/>
          </p:cNvSpPr>
          <p:nvPr/>
        </p:nvSpPr>
        <p:spPr>
          <a:xfrm>
            <a:off x="1484531" y="2702561"/>
            <a:ext cx="10515600" cy="414020"/>
          </a:xfrm>
          <a:prstGeom prst="rect">
            <a:avLst/>
          </a:prstGeom>
        </p:spPr>
        <p:txBody>
          <a:bodyPr vert="horz" lIns="91440" tIns="45720" rIns="91440" bIns="45720" rtlCol="0" anchor="ctr">
            <a:normAutofit fontScale="92500"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a:r>
              <a:rPr lang="en-US" sz="2800" dirty="0" smtClean="0">
                <a:solidFill>
                  <a:srgbClr val="0070C0"/>
                </a:solidFill>
              </a:rPr>
              <a:t>WMO Strategic Plan (2020-2023)</a:t>
            </a:r>
            <a:endParaRPr lang="en-GB" sz="2800" dirty="0">
              <a:solidFill>
                <a:srgbClr val="0070C0"/>
              </a:solidFill>
              <a:latin typeface="Arial Black" panose="020B0A04020102020204" pitchFamily="34" charset="0"/>
            </a:endParaRPr>
          </a:p>
        </p:txBody>
      </p:sp>
      <p:sp>
        <p:nvSpPr>
          <p:cNvPr id="9" name="Title 1"/>
          <p:cNvSpPr txBox="1">
            <a:spLocks/>
          </p:cNvSpPr>
          <p:nvPr/>
        </p:nvSpPr>
        <p:spPr>
          <a:xfrm>
            <a:off x="1484531" y="3056607"/>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600" dirty="0" smtClean="0"/>
              <a:t>Most </a:t>
            </a:r>
            <a:r>
              <a:rPr lang="en-GB" sz="2600" dirty="0"/>
              <a:t>Members are ill-prepared for the explosion in data volumes and the growing diversity of new data </a:t>
            </a:r>
            <a:r>
              <a:rPr lang="en-GB" sz="2600" dirty="0" smtClean="0"/>
              <a:t>sources</a:t>
            </a:r>
            <a:r>
              <a:rPr lang="en-US" sz="2600" dirty="0" smtClean="0"/>
              <a:t>.</a:t>
            </a:r>
            <a:r>
              <a:rPr lang="en-US" sz="2600" dirty="0" smtClean="0">
                <a:solidFill>
                  <a:schemeClr val="bg1">
                    <a:lumMod val="65000"/>
                  </a:schemeClr>
                </a:solidFill>
                <a:latin typeface="Arial Black" panose="020B0A04020102020204" pitchFamily="34" charset="0"/>
              </a:rPr>
              <a:t>”</a:t>
            </a:r>
            <a:endParaRPr lang="en-GB" sz="2600" dirty="0">
              <a:solidFill>
                <a:schemeClr val="bg1">
                  <a:lumMod val="65000"/>
                </a:schemeClr>
              </a:solidFill>
              <a:latin typeface="Arial Black" panose="020B0A04020102020204" pitchFamily="34" charset="0"/>
            </a:endParaRPr>
          </a:p>
        </p:txBody>
      </p:sp>
      <p:sp>
        <p:nvSpPr>
          <p:cNvPr id="10" name="TextBox 9"/>
          <p:cNvSpPr txBox="1"/>
          <p:nvPr/>
        </p:nvSpPr>
        <p:spPr>
          <a:xfrm>
            <a:off x="838199" y="3185529"/>
            <a:ext cx="646331" cy="1200329"/>
          </a:xfrm>
          <a:prstGeom prst="rect">
            <a:avLst/>
          </a:prstGeom>
          <a:noFill/>
        </p:spPr>
        <p:txBody>
          <a:bodyPr wrap="none" rtlCol="0">
            <a:spAutoFit/>
          </a:bodyPr>
          <a:lstStyle/>
          <a:p>
            <a:r>
              <a:rPr lang="en-GB" sz="7200" dirty="0" smtClean="0">
                <a:solidFill>
                  <a:schemeClr val="bg1">
                    <a:lumMod val="65000"/>
                  </a:schemeClr>
                </a:solidFill>
                <a:latin typeface="Arial Black" panose="020B0A04020102020204" pitchFamily="34" charset="0"/>
              </a:rPr>
              <a:t>“</a:t>
            </a:r>
            <a:endParaRPr lang="en-GB" sz="7200" dirty="0">
              <a:solidFill>
                <a:schemeClr val="bg1">
                  <a:lumMod val="65000"/>
                </a:schemeClr>
              </a:solidFill>
              <a:latin typeface="Arial Black" panose="020B0A04020102020204" pitchFamily="34" charset="0"/>
            </a:endParaRPr>
          </a:p>
        </p:txBody>
      </p:sp>
      <p:sp>
        <p:nvSpPr>
          <p:cNvPr id="11" name="Title 1"/>
          <p:cNvSpPr txBox="1">
            <a:spLocks/>
          </p:cNvSpPr>
          <p:nvPr/>
        </p:nvSpPr>
        <p:spPr>
          <a:xfrm>
            <a:off x="1484530" y="3739633"/>
            <a:ext cx="10515600" cy="414020"/>
          </a:xfrm>
          <a:prstGeom prst="rect">
            <a:avLst/>
          </a:prstGeom>
        </p:spPr>
        <p:txBody>
          <a:bodyPr vert="horz" lIns="91440" tIns="45720" rIns="91440" bIns="45720" rtlCol="0" anchor="ctr">
            <a:normAutofit fontScale="92500"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a:r>
              <a:rPr lang="en-US" sz="2800" dirty="0" smtClean="0">
                <a:solidFill>
                  <a:srgbClr val="0070C0"/>
                </a:solidFill>
              </a:rPr>
              <a:t>Cg-17</a:t>
            </a:r>
            <a:endParaRPr lang="en-GB" sz="2800" dirty="0">
              <a:solidFill>
                <a:srgbClr val="0070C0"/>
              </a:solidFill>
              <a:latin typeface="Arial Black" panose="020B0A04020102020204" pitchFamily="34" charset="0"/>
            </a:endParaRPr>
          </a:p>
        </p:txBody>
      </p:sp>
      <p:sp>
        <p:nvSpPr>
          <p:cNvPr id="12" name="Title 1"/>
          <p:cNvSpPr txBox="1">
            <a:spLocks/>
          </p:cNvSpPr>
          <p:nvPr/>
        </p:nvSpPr>
        <p:spPr>
          <a:xfrm>
            <a:off x="1484530" y="4244193"/>
            <a:ext cx="10515600" cy="2162016"/>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600" dirty="0" smtClean="0"/>
              <a:t>Cloud computing, Web services, data analytics, machine learning and other technologies present new operating concepts that will improve operational efficiency, information sharing and service delivery, and enable users to more effectively exploit data.</a:t>
            </a:r>
            <a:r>
              <a:rPr lang="en-US" sz="2600" dirty="0" smtClean="0">
                <a:solidFill>
                  <a:schemeClr val="bg1">
                    <a:lumMod val="65000"/>
                  </a:schemeClr>
                </a:solidFill>
                <a:latin typeface="Arial Black" panose="020B0A04020102020204" pitchFamily="34" charset="0"/>
              </a:rPr>
              <a:t>”</a:t>
            </a:r>
            <a:endParaRPr lang="en-GB" sz="2600" dirty="0">
              <a:solidFill>
                <a:schemeClr val="bg1">
                  <a:lumMod val="65000"/>
                </a:schemeClr>
              </a:solidFill>
              <a:latin typeface="Arial Black" panose="020B0A04020102020204" pitchFamily="34" charset="0"/>
            </a:endParaRPr>
          </a:p>
        </p:txBody>
      </p:sp>
      <p:sp>
        <p:nvSpPr>
          <p:cNvPr id="13" name="TextBox 12"/>
          <p:cNvSpPr txBox="1"/>
          <p:nvPr/>
        </p:nvSpPr>
        <p:spPr>
          <a:xfrm>
            <a:off x="838198" y="4444630"/>
            <a:ext cx="646331" cy="1200329"/>
          </a:xfrm>
          <a:prstGeom prst="rect">
            <a:avLst/>
          </a:prstGeom>
          <a:noFill/>
        </p:spPr>
        <p:txBody>
          <a:bodyPr wrap="none" rtlCol="0">
            <a:spAutoFit/>
          </a:bodyPr>
          <a:lstStyle/>
          <a:p>
            <a:r>
              <a:rPr lang="en-GB" sz="7200" dirty="0" smtClean="0">
                <a:solidFill>
                  <a:schemeClr val="bg1">
                    <a:lumMod val="65000"/>
                  </a:schemeClr>
                </a:solidFill>
                <a:latin typeface="Arial Black" panose="020B0A04020102020204" pitchFamily="34" charset="0"/>
              </a:rPr>
              <a:t>“</a:t>
            </a:r>
            <a:endParaRPr lang="en-GB" sz="7200" dirty="0">
              <a:solidFill>
                <a:schemeClr val="bg1">
                  <a:lumMod val="65000"/>
                </a:schemeClr>
              </a:solidFill>
              <a:latin typeface="Arial Black" panose="020B0A04020102020204" pitchFamily="34" charset="0"/>
            </a:endParaRPr>
          </a:p>
        </p:txBody>
      </p:sp>
      <p:sp>
        <p:nvSpPr>
          <p:cNvPr id="14" name="Title 1"/>
          <p:cNvSpPr txBox="1">
            <a:spLocks/>
          </p:cNvSpPr>
          <p:nvPr/>
        </p:nvSpPr>
        <p:spPr>
          <a:xfrm>
            <a:off x="1484530" y="5730486"/>
            <a:ext cx="10515600" cy="414020"/>
          </a:xfrm>
          <a:prstGeom prst="rect">
            <a:avLst/>
          </a:prstGeom>
        </p:spPr>
        <p:txBody>
          <a:bodyPr vert="horz" lIns="91440" tIns="45720" rIns="91440" bIns="45720" rtlCol="0" anchor="ctr">
            <a:normAutofit fontScale="92500"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a:r>
              <a:rPr lang="en-US" sz="2800" dirty="0" smtClean="0">
                <a:solidFill>
                  <a:srgbClr val="0070C0"/>
                </a:solidFill>
              </a:rPr>
              <a:t>CBS led review of emerging data issues</a:t>
            </a:r>
            <a:endParaRPr lang="en-GB" sz="2800" dirty="0">
              <a:solidFill>
                <a:srgbClr val="0070C0"/>
              </a:solidFill>
              <a:latin typeface="Arial Black" panose="020B0A04020102020204" pitchFamily="34" charset="0"/>
            </a:endParaRPr>
          </a:p>
        </p:txBody>
      </p:sp>
    </p:spTree>
    <p:extLst>
      <p:ext uri="{BB962C8B-B14F-4D97-AF65-F5344CB8AC3E}">
        <p14:creationId xmlns:p14="http://schemas.microsoft.com/office/powerpoint/2010/main" val="90388185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#3: Control over who can use our data</a:t>
            </a:r>
            <a:endParaRPr lang="en-GB" dirty="0"/>
          </a:p>
        </p:txBody>
      </p:sp>
      <p:sp>
        <p:nvSpPr>
          <p:cNvPr id="6" name="Slide Number Placeholder 5"/>
          <p:cNvSpPr>
            <a:spLocks noGrp="1"/>
          </p:cNvSpPr>
          <p:nvPr>
            <p:ph type="sldNum" sz="quarter" idx="12"/>
          </p:nvPr>
        </p:nvSpPr>
        <p:spPr>
          <a:xfrm>
            <a:off x="8610600" y="6356350"/>
            <a:ext cx="2743200" cy="365125"/>
          </a:xfrm>
        </p:spPr>
        <p:txBody>
          <a:bodyPr/>
          <a:lstStyle/>
          <a:p>
            <a:fld id="{02FCD5AC-5239-4317-A018-1F813C8A6B43}" type="slidenum">
              <a:rPr lang="en-GB" smtClean="0"/>
              <a:t>13</a:t>
            </a:fld>
            <a:endParaRPr lang="en-GB"/>
          </a:p>
        </p:txBody>
      </p:sp>
      <p:sp>
        <p:nvSpPr>
          <p:cNvPr id="9" name="TextBox 8"/>
          <p:cNvSpPr txBox="1"/>
          <p:nvPr/>
        </p:nvSpPr>
        <p:spPr>
          <a:xfrm>
            <a:off x="0" y="3753903"/>
            <a:ext cx="9899904" cy="738664"/>
          </a:xfrm>
          <a:prstGeom prst="rect">
            <a:avLst/>
          </a:prstGeom>
          <a:noFill/>
        </p:spPr>
        <p:txBody>
          <a:bodyPr wrap="square" rtlCol="0">
            <a:spAutoFit/>
          </a:bodyPr>
          <a:lstStyle/>
          <a:p>
            <a:r>
              <a:rPr lang="en-GB" sz="1400" dirty="0" smtClean="0">
                <a:gradFill flip="none" rotWithShape="1">
                  <a:gsLst>
                    <a:gs pos="100000">
                      <a:schemeClr val="accent1">
                        <a:lumMod val="87000"/>
                      </a:schemeClr>
                    </a:gs>
                    <a:gs pos="16000">
                      <a:schemeClr val="accent1">
                        <a:lumMod val="90000"/>
                        <a:lumOff val="10000"/>
                      </a:schemeClr>
                    </a:gs>
                    <a:gs pos="0">
                      <a:schemeClr val="accent1">
                        <a:alpha val="0"/>
                        <a:lumMod val="0"/>
                        <a:lumOff val="100000"/>
                      </a:schemeClr>
                    </a:gs>
                  </a:gsLst>
                  <a:lin ang="10800000" scaled="1"/>
                  <a:tileRect/>
                </a:gradFill>
                <a:latin typeface="Arial" panose="020B0604020202020204" pitchFamily="34" charset="0"/>
                <a:cs typeface="Arial" panose="020B0604020202020204" pitchFamily="34" charset="0"/>
              </a:rPr>
              <a:t>0101001010100101001010111110101001010001010100101001010100101000001010101010001010010010101001010</a:t>
            </a:r>
          </a:p>
          <a:p>
            <a:r>
              <a:rPr lang="en-GB" sz="1400" dirty="0" smtClean="0">
                <a:gradFill flip="none" rotWithShape="1">
                  <a:gsLst>
                    <a:gs pos="100000">
                      <a:schemeClr val="accent1">
                        <a:lumMod val="87000"/>
                      </a:schemeClr>
                    </a:gs>
                    <a:gs pos="16000">
                      <a:schemeClr val="accent1">
                        <a:lumMod val="90000"/>
                        <a:lumOff val="10000"/>
                      </a:schemeClr>
                    </a:gs>
                    <a:gs pos="0">
                      <a:schemeClr val="accent1">
                        <a:alpha val="0"/>
                        <a:lumMod val="0"/>
                        <a:lumOff val="100000"/>
                      </a:schemeClr>
                    </a:gs>
                  </a:gsLst>
                  <a:lin ang="10800000" scaled="1"/>
                  <a:tileRect/>
                </a:gradFill>
                <a:latin typeface="Arial" panose="020B0604020202020204" pitchFamily="34" charset="0"/>
                <a:cs typeface="Arial" panose="020B0604020202020204" pitchFamily="34" charset="0"/>
              </a:rPr>
              <a:t>010010101011101010101010001010111010111110101001001010010100101000101010110100110101010000100100010</a:t>
            </a:r>
          </a:p>
          <a:p>
            <a:r>
              <a:rPr lang="en-GB" sz="1400" dirty="0" smtClean="0">
                <a:gradFill flip="none" rotWithShape="1">
                  <a:gsLst>
                    <a:gs pos="100000">
                      <a:schemeClr val="accent1">
                        <a:lumMod val="87000"/>
                      </a:schemeClr>
                    </a:gs>
                    <a:gs pos="16000">
                      <a:schemeClr val="accent1">
                        <a:lumMod val="90000"/>
                        <a:lumOff val="10000"/>
                      </a:schemeClr>
                    </a:gs>
                    <a:gs pos="0">
                      <a:schemeClr val="accent1">
                        <a:alpha val="0"/>
                        <a:lumMod val="0"/>
                        <a:lumOff val="100000"/>
                      </a:schemeClr>
                    </a:gs>
                  </a:gsLst>
                  <a:lin ang="10800000" scaled="1"/>
                  <a:tileRect/>
                </a:gradFill>
                <a:latin typeface="Arial" panose="020B0604020202020204" pitchFamily="34" charset="0"/>
                <a:cs typeface="Arial" panose="020B0604020202020204" pitchFamily="34" charset="0"/>
              </a:rPr>
              <a:t>101011101001011101010100010100010100100100100100111111010010101010010100001010010101001000100010010</a:t>
            </a:r>
            <a:endParaRPr lang="en-GB" sz="1400" dirty="0">
              <a:gradFill flip="none" rotWithShape="1">
                <a:gsLst>
                  <a:gs pos="100000">
                    <a:schemeClr val="accent1">
                      <a:lumMod val="87000"/>
                    </a:schemeClr>
                  </a:gs>
                  <a:gs pos="16000">
                    <a:schemeClr val="accent1">
                      <a:lumMod val="90000"/>
                      <a:lumOff val="10000"/>
                    </a:schemeClr>
                  </a:gs>
                  <a:gs pos="0">
                    <a:schemeClr val="accent1">
                      <a:alpha val="0"/>
                      <a:lumMod val="0"/>
                      <a:lumOff val="100000"/>
                    </a:schemeClr>
                  </a:gs>
                </a:gsLst>
                <a:lin ang="10800000" scaled="1"/>
                <a:tileRect/>
              </a:gradFill>
              <a:latin typeface="Arial" panose="020B0604020202020204" pitchFamily="34" charset="0"/>
              <a:cs typeface="Arial" panose="020B0604020202020204" pitchFamily="34" charset="0"/>
            </a:endParaRPr>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396660" y="2888543"/>
            <a:ext cx="2438400" cy="2438400"/>
          </a:xfrm>
          <a:prstGeom prst="rect">
            <a:avLst/>
          </a:prstGeom>
        </p:spPr>
      </p:pic>
    </p:spTree>
    <p:extLst>
      <p:ext uri="{BB962C8B-B14F-4D97-AF65-F5344CB8AC3E}">
        <p14:creationId xmlns:p14="http://schemas.microsoft.com/office/powerpoint/2010/main" val="64234384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Title 1"/>
          <p:cNvSpPr txBox="1">
            <a:spLocks/>
          </p:cNvSpPr>
          <p:nvPr/>
        </p:nvSpPr>
        <p:spPr>
          <a:xfrm>
            <a:off x="-1" y="3872519"/>
            <a:ext cx="6020571" cy="1325563"/>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a:r>
              <a:rPr lang="en-GB" sz="3200" dirty="0" smtClean="0"/>
              <a:t>69</a:t>
            </a:r>
            <a:r>
              <a:rPr lang="en-GB" sz="3200" baseline="30000" dirty="0" smtClean="0"/>
              <a:t>th</a:t>
            </a:r>
            <a:r>
              <a:rPr lang="en-GB" sz="3200" dirty="0" smtClean="0"/>
              <a:t> Executive Council (EC-69):</a:t>
            </a:r>
          </a:p>
          <a:p>
            <a:pPr algn="r"/>
            <a:r>
              <a:rPr lang="en-GB" sz="3200" dirty="0" smtClean="0"/>
              <a:t>WIS strategy and vision approved</a:t>
            </a:r>
            <a:r>
              <a:rPr lang="en-GB" sz="3200" dirty="0" smtClean="0"/>
              <a:t> </a:t>
            </a:r>
            <a:endParaRPr lang="en-GB" sz="3200" dirty="0">
              <a:solidFill>
                <a:schemeClr val="bg1">
                  <a:lumMod val="65000"/>
                </a:schemeClr>
              </a:solidFill>
              <a:latin typeface="Arial Black" panose="020B0A04020102020204" pitchFamily="34" charset="0"/>
            </a:endParaRPr>
          </a:p>
        </p:txBody>
      </p:sp>
      <p:cxnSp>
        <p:nvCxnSpPr>
          <p:cNvPr id="12" name="Straight Connector 11"/>
          <p:cNvCxnSpPr/>
          <p:nvPr/>
        </p:nvCxnSpPr>
        <p:spPr>
          <a:xfrm>
            <a:off x="2443572" y="1368250"/>
            <a:ext cx="1107698" cy="601148"/>
          </a:xfrm>
          <a:prstGeom prst="line">
            <a:avLst/>
          </a:prstGeom>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a:off x="3452411" y="1931168"/>
            <a:ext cx="1107698" cy="601148"/>
          </a:xfrm>
          <a:prstGeom prst="line">
            <a:avLst/>
          </a:prstGeom>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a:off x="4439275" y="2485633"/>
            <a:ext cx="1107698" cy="601148"/>
          </a:xfrm>
          <a:prstGeom prst="line">
            <a:avLst/>
          </a:prstGeom>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609638" y="3147245"/>
            <a:ext cx="1107698" cy="601148"/>
          </a:xfrm>
          <a:prstGeom prst="line">
            <a:avLst/>
          </a:prstGeom>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p:nvCxnSpPr>
        <p:spPr>
          <a:xfrm>
            <a:off x="6731238" y="3776066"/>
            <a:ext cx="1107698" cy="601148"/>
          </a:xfrm>
          <a:prstGeom prst="line">
            <a:avLst/>
          </a:prstGeom>
        </p:spPr>
        <p:style>
          <a:lnRef idx="1">
            <a:schemeClr val="accent1"/>
          </a:lnRef>
          <a:fillRef idx="0">
            <a:schemeClr val="accent1"/>
          </a:fillRef>
          <a:effectRef idx="0">
            <a:schemeClr val="accent1"/>
          </a:effectRef>
          <a:fontRef idx="minor">
            <a:schemeClr val="tx1"/>
          </a:fontRef>
        </p:style>
      </p:cxnSp>
      <p:cxnSp>
        <p:nvCxnSpPr>
          <p:cNvPr id="24" name="Straight Connector 23"/>
          <p:cNvCxnSpPr/>
          <p:nvPr/>
        </p:nvCxnSpPr>
        <p:spPr>
          <a:xfrm>
            <a:off x="1194315" y="670731"/>
            <a:ext cx="1107698" cy="601148"/>
          </a:xfrm>
          <a:prstGeom prst="line">
            <a:avLst/>
          </a:prstGeom>
        </p:spPr>
        <p:style>
          <a:lnRef idx="1">
            <a:schemeClr val="accent1"/>
          </a:lnRef>
          <a:fillRef idx="0">
            <a:schemeClr val="accent1"/>
          </a:fillRef>
          <a:effectRef idx="0">
            <a:schemeClr val="accent1"/>
          </a:effectRef>
          <a:fontRef idx="minor">
            <a:schemeClr val="tx1"/>
          </a:fontRef>
        </p:style>
      </p:cxnSp>
      <p:sp>
        <p:nvSpPr>
          <p:cNvPr id="25" name="Oval 24"/>
          <p:cNvSpPr/>
          <p:nvPr/>
        </p:nvSpPr>
        <p:spPr>
          <a:xfrm>
            <a:off x="682714" y="161732"/>
            <a:ext cx="1005840" cy="100584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Title 1"/>
          <p:cNvSpPr txBox="1">
            <a:spLocks/>
          </p:cNvSpPr>
          <p:nvPr/>
        </p:nvSpPr>
        <p:spPr>
          <a:xfrm>
            <a:off x="682714" y="385649"/>
            <a:ext cx="1005840" cy="558006"/>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800" dirty="0" smtClean="0">
                <a:solidFill>
                  <a:srgbClr val="0070C0"/>
                </a:solidFill>
              </a:rPr>
              <a:t>1873</a:t>
            </a:r>
            <a:endParaRPr lang="en-GB" sz="2800" dirty="0">
              <a:solidFill>
                <a:srgbClr val="0070C0"/>
              </a:solidFill>
              <a:latin typeface="Arial Black" panose="020B0A04020102020204" pitchFamily="34" charset="0"/>
            </a:endParaRPr>
          </a:p>
        </p:txBody>
      </p:sp>
      <p:sp>
        <p:nvSpPr>
          <p:cNvPr id="27" name="Oval 26"/>
          <p:cNvSpPr/>
          <p:nvPr/>
        </p:nvSpPr>
        <p:spPr>
          <a:xfrm>
            <a:off x="4991580" y="2548046"/>
            <a:ext cx="1005840" cy="100584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Title 1"/>
          <p:cNvSpPr txBox="1">
            <a:spLocks/>
          </p:cNvSpPr>
          <p:nvPr/>
        </p:nvSpPr>
        <p:spPr>
          <a:xfrm>
            <a:off x="4991580" y="2771963"/>
            <a:ext cx="1005840" cy="558006"/>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800" dirty="0" smtClean="0">
                <a:solidFill>
                  <a:srgbClr val="0070C0"/>
                </a:solidFill>
              </a:rPr>
              <a:t>2007</a:t>
            </a:r>
            <a:endParaRPr lang="en-GB" sz="2800" dirty="0">
              <a:solidFill>
                <a:srgbClr val="0070C0"/>
              </a:solidFill>
              <a:latin typeface="Arial Black" panose="020B0A04020102020204" pitchFamily="34" charset="0"/>
            </a:endParaRPr>
          </a:p>
        </p:txBody>
      </p:sp>
      <p:sp>
        <p:nvSpPr>
          <p:cNvPr id="29" name="Oval 28"/>
          <p:cNvSpPr/>
          <p:nvPr/>
        </p:nvSpPr>
        <p:spPr>
          <a:xfrm>
            <a:off x="1777293" y="714443"/>
            <a:ext cx="1005840" cy="100584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Title 1"/>
          <p:cNvSpPr txBox="1">
            <a:spLocks/>
          </p:cNvSpPr>
          <p:nvPr/>
        </p:nvSpPr>
        <p:spPr>
          <a:xfrm>
            <a:off x="1777293" y="938360"/>
            <a:ext cx="1005840" cy="558006"/>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800" dirty="0" smtClean="0">
                <a:solidFill>
                  <a:srgbClr val="0070C0"/>
                </a:solidFill>
              </a:rPr>
              <a:t>1963</a:t>
            </a:r>
            <a:endParaRPr lang="en-GB" sz="2800" dirty="0">
              <a:solidFill>
                <a:srgbClr val="0070C0"/>
              </a:solidFill>
              <a:latin typeface="Arial Black" panose="020B0A04020102020204" pitchFamily="34" charset="0"/>
            </a:endParaRPr>
          </a:p>
        </p:txBody>
      </p:sp>
      <p:sp>
        <p:nvSpPr>
          <p:cNvPr id="31" name="Oval 30"/>
          <p:cNvSpPr/>
          <p:nvPr/>
        </p:nvSpPr>
        <p:spPr>
          <a:xfrm>
            <a:off x="2848722" y="1314710"/>
            <a:ext cx="1005840" cy="100584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 name="Title 1"/>
          <p:cNvSpPr txBox="1">
            <a:spLocks/>
          </p:cNvSpPr>
          <p:nvPr/>
        </p:nvSpPr>
        <p:spPr>
          <a:xfrm>
            <a:off x="2848722" y="1538627"/>
            <a:ext cx="1005840" cy="558006"/>
          </a:xfrm>
          <a:prstGeom prst="rect">
            <a:avLst/>
          </a:prstGeom>
        </p:spPr>
        <p:txBody>
          <a:bodyPr vert="horz" lIns="91440" tIns="45720" rIns="91440" bIns="45720" rtlCol="0" anchor="ctr">
            <a:normAutofit fontScale="92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800" dirty="0" smtClean="0">
                <a:solidFill>
                  <a:srgbClr val="0070C0"/>
                </a:solidFill>
              </a:rPr>
              <a:t>1970s</a:t>
            </a:r>
            <a:endParaRPr lang="en-GB" sz="2800" dirty="0">
              <a:solidFill>
                <a:srgbClr val="0070C0"/>
              </a:solidFill>
              <a:latin typeface="Arial Black" panose="020B0A04020102020204" pitchFamily="34" charset="0"/>
            </a:endParaRPr>
          </a:p>
        </p:txBody>
      </p:sp>
      <p:sp>
        <p:nvSpPr>
          <p:cNvPr id="33" name="Oval 32"/>
          <p:cNvSpPr/>
          <p:nvPr/>
        </p:nvSpPr>
        <p:spPr>
          <a:xfrm>
            <a:off x="3920151" y="1910632"/>
            <a:ext cx="1005840" cy="100584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5" name="Title 1"/>
          <p:cNvSpPr txBox="1">
            <a:spLocks/>
          </p:cNvSpPr>
          <p:nvPr/>
        </p:nvSpPr>
        <p:spPr>
          <a:xfrm>
            <a:off x="3920151" y="2134549"/>
            <a:ext cx="1005840" cy="558006"/>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800" dirty="0" smtClean="0">
                <a:solidFill>
                  <a:srgbClr val="0070C0"/>
                </a:solidFill>
              </a:rPr>
              <a:t>2003</a:t>
            </a:r>
            <a:endParaRPr lang="en-GB" sz="2800" dirty="0">
              <a:solidFill>
                <a:srgbClr val="0070C0"/>
              </a:solidFill>
              <a:latin typeface="Arial Black" panose="020B0A04020102020204" pitchFamily="34" charset="0"/>
            </a:endParaRPr>
          </a:p>
        </p:txBody>
      </p:sp>
      <p:sp>
        <p:nvSpPr>
          <p:cNvPr id="38" name="Oval 37"/>
          <p:cNvSpPr/>
          <p:nvPr/>
        </p:nvSpPr>
        <p:spPr>
          <a:xfrm>
            <a:off x="6110752" y="3123243"/>
            <a:ext cx="1005840" cy="100584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9" name="Title 1"/>
          <p:cNvSpPr txBox="1">
            <a:spLocks/>
          </p:cNvSpPr>
          <p:nvPr/>
        </p:nvSpPr>
        <p:spPr>
          <a:xfrm>
            <a:off x="6110752" y="3347160"/>
            <a:ext cx="1005840" cy="558006"/>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800" dirty="0" smtClean="0">
                <a:solidFill>
                  <a:srgbClr val="0070C0"/>
                </a:solidFill>
              </a:rPr>
              <a:t>2011</a:t>
            </a:r>
            <a:endParaRPr lang="en-GB" sz="2800" dirty="0">
              <a:solidFill>
                <a:srgbClr val="0070C0"/>
              </a:solidFill>
              <a:latin typeface="Arial Black" panose="020B0A04020102020204" pitchFamily="34" charset="0"/>
            </a:endParaRPr>
          </a:p>
        </p:txBody>
      </p:sp>
      <p:sp>
        <p:nvSpPr>
          <p:cNvPr id="40" name="Oval 39"/>
          <p:cNvSpPr/>
          <p:nvPr/>
        </p:nvSpPr>
        <p:spPr>
          <a:xfrm>
            <a:off x="7206774" y="3759850"/>
            <a:ext cx="1005840" cy="100584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1" name="Title 1"/>
          <p:cNvSpPr txBox="1">
            <a:spLocks/>
          </p:cNvSpPr>
          <p:nvPr/>
        </p:nvSpPr>
        <p:spPr>
          <a:xfrm>
            <a:off x="7206774" y="3983767"/>
            <a:ext cx="1005840" cy="558006"/>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800" dirty="0" smtClean="0">
                <a:solidFill>
                  <a:srgbClr val="0070C0"/>
                </a:solidFill>
              </a:rPr>
              <a:t>2017</a:t>
            </a:r>
            <a:endParaRPr lang="en-GB" sz="2800" dirty="0">
              <a:solidFill>
                <a:srgbClr val="0070C0"/>
              </a:solidFill>
              <a:latin typeface="Arial Black" panose="020B0A04020102020204" pitchFamily="34" charset="0"/>
            </a:endParaRPr>
          </a:p>
        </p:txBody>
      </p:sp>
      <p:sp>
        <p:nvSpPr>
          <p:cNvPr id="2" name="Slide Number Placeholder 1"/>
          <p:cNvSpPr>
            <a:spLocks noGrp="1"/>
          </p:cNvSpPr>
          <p:nvPr>
            <p:ph type="sldNum" sz="quarter" idx="12"/>
          </p:nvPr>
        </p:nvSpPr>
        <p:spPr/>
        <p:txBody>
          <a:bodyPr/>
          <a:lstStyle/>
          <a:p>
            <a:fld id="{02FCD5AC-5239-4317-A018-1F813C8A6B43}" type="slidenum">
              <a:rPr lang="en-GB" smtClean="0"/>
              <a:t>14</a:t>
            </a:fld>
            <a:endParaRPr lang="en-GB"/>
          </a:p>
        </p:txBody>
      </p:sp>
    </p:spTree>
    <p:extLst>
      <p:ext uri="{BB962C8B-B14F-4D97-AF65-F5344CB8AC3E}">
        <p14:creationId xmlns:p14="http://schemas.microsoft.com/office/powerpoint/2010/main" val="111691568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02FCD5AC-5239-4317-A018-1F813C8A6B43}" type="slidenum">
              <a:rPr lang="en-GB" smtClean="0"/>
              <a:t>15</a:t>
            </a:fld>
            <a:endParaRPr lang="en-GB"/>
          </a:p>
        </p:txBody>
      </p:sp>
      <p:sp>
        <p:nvSpPr>
          <p:cNvPr id="36" name="Content Placeholder 2"/>
          <p:cNvSpPr txBox="1">
            <a:spLocks/>
          </p:cNvSpPr>
          <p:nvPr/>
        </p:nvSpPr>
        <p:spPr>
          <a:xfrm>
            <a:off x="1232349" y="2137539"/>
            <a:ext cx="9722221" cy="3394472"/>
          </a:xfrm>
          <a:prstGeom prst="rect">
            <a:avLst/>
          </a:prstGeom>
        </p:spPr>
        <p:txBody>
          <a:bodyPr vert="horz" lIns="91440" tIns="45720" rIns="91440" bIns="45720" rtlCol="0">
            <a:normAutofit/>
          </a:bodyPr>
          <a:lstStyle>
            <a:lvl1pPr marL="257175" indent="-257175" algn="l" defTabSz="342900" rtl="0" eaLnBrk="1" latinLnBrk="0" hangingPunct="1">
              <a:spcBef>
                <a:spcPct val="20000"/>
              </a:spcBef>
              <a:buFont typeface="Arial"/>
              <a:buChar char="•"/>
              <a:defRPr sz="2400" kern="1200">
                <a:solidFill>
                  <a:schemeClr val="tx1"/>
                </a:solidFill>
                <a:latin typeface="+mn-lt"/>
                <a:ea typeface="+mn-ea"/>
                <a:cs typeface="+mn-cs"/>
              </a:defRPr>
            </a:lvl1pPr>
            <a:lvl2pPr marL="557213" indent="-214313" algn="l" defTabSz="342900" rtl="0" eaLnBrk="1" latinLnBrk="0" hangingPunct="1">
              <a:spcBef>
                <a:spcPct val="20000"/>
              </a:spcBef>
              <a:buFont typeface="Arial"/>
              <a:buChar char="–"/>
              <a:defRPr sz="2100" kern="1200">
                <a:solidFill>
                  <a:schemeClr val="tx1"/>
                </a:solidFill>
                <a:latin typeface="+mn-lt"/>
                <a:ea typeface="+mn-ea"/>
                <a:cs typeface="+mn-cs"/>
              </a:defRPr>
            </a:lvl2pPr>
            <a:lvl3pPr marL="857250" indent="-171450" algn="l" defTabSz="342900" rtl="0" eaLnBrk="1" latinLnBrk="0" hangingPunct="1">
              <a:spcBef>
                <a:spcPct val="20000"/>
              </a:spcBef>
              <a:buFont typeface="Arial"/>
              <a:buChar char="•"/>
              <a:defRPr sz="1800" kern="1200">
                <a:solidFill>
                  <a:schemeClr val="tx1"/>
                </a:solidFill>
                <a:latin typeface="+mn-lt"/>
                <a:ea typeface="+mn-ea"/>
                <a:cs typeface="+mn-cs"/>
              </a:defRPr>
            </a:lvl3pPr>
            <a:lvl4pPr marL="1200150" indent="-171450" algn="l" defTabSz="342900" rtl="0" eaLnBrk="1" latinLnBrk="0" hangingPunct="1">
              <a:spcBef>
                <a:spcPct val="20000"/>
              </a:spcBef>
              <a:buFont typeface="Arial"/>
              <a:buChar char="–"/>
              <a:defRPr sz="1500" kern="1200">
                <a:solidFill>
                  <a:schemeClr val="tx1"/>
                </a:solidFill>
                <a:latin typeface="+mn-lt"/>
                <a:ea typeface="+mn-ea"/>
                <a:cs typeface="+mn-cs"/>
              </a:defRPr>
            </a:lvl4pPr>
            <a:lvl5pPr marL="1543050" indent="-171450" algn="l" defTabSz="342900" rtl="0" eaLnBrk="1" latinLnBrk="0" hangingPunct="1">
              <a:spcBef>
                <a:spcPct val="20000"/>
              </a:spcBef>
              <a:buFont typeface="Arial"/>
              <a:buChar char="»"/>
              <a:defRPr sz="1500" kern="1200">
                <a:solidFill>
                  <a:schemeClr val="tx1"/>
                </a:solidFill>
                <a:latin typeface="+mn-lt"/>
                <a:ea typeface="+mn-ea"/>
                <a:cs typeface="+mn-cs"/>
              </a:defRPr>
            </a:lvl5pPr>
            <a:lvl6pPr marL="1885950" indent="-171450" algn="l" defTabSz="342900" rtl="0" eaLnBrk="1" latinLnBrk="0" hangingPunct="1">
              <a:spcBef>
                <a:spcPct val="20000"/>
              </a:spcBef>
              <a:buFont typeface="Arial"/>
              <a:buChar char="•"/>
              <a:defRPr sz="1500" kern="1200">
                <a:solidFill>
                  <a:schemeClr val="tx1"/>
                </a:solidFill>
                <a:latin typeface="+mn-lt"/>
                <a:ea typeface="+mn-ea"/>
                <a:cs typeface="+mn-cs"/>
              </a:defRPr>
            </a:lvl6pPr>
            <a:lvl7pPr marL="2228850" indent="-171450" algn="l" defTabSz="342900" rtl="0" eaLnBrk="1" latinLnBrk="0" hangingPunct="1">
              <a:spcBef>
                <a:spcPct val="20000"/>
              </a:spcBef>
              <a:buFont typeface="Arial"/>
              <a:buChar char="•"/>
              <a:defRPr sz="1500" kern="1200">
                <a:solidFill>
                  <a:schemeClr val="tx1"/>
                </a:solidFill>
                <a:latin typeface="+mn-lt"/>
                <a:ea typeface="+mn-ea"/>
                <a:cs typeface="+mn-cs"/>
              </a:defRPr>
            </a:lvl7pPr>
            <a:lvl8pPr marL="2571750" indent="-171450" algn="l" defTabSz="342900" rtl="0" eaLnBrk="1" latinLnBrk="0" hangingPunct="1">
              <a:spcBef>
                <a:spcPct val="20000"/>
              </a:spcBef>
              <a:buFont typeface="Arial"/>
              <a:buChar char="•"/>
              <a:defRPr sz="1500" kern="1200">
                <a:solidFill>
                  <a:schemeClr val="tx1"/>
                </a:solidFill>
                <a:latin typeface="+mn-lt"/>
                <a:ea typeface="+mn-ea"/>
                <a:cs typeface="+mn-cs"/>
              </a:defRPr>
            </a:lvl8pPr>
            <a:lvl9pPr marL="2914650" indent="-171450" algn="l" defTabSz="342900" rtl="0" eaLnBrk="1" latinLnBrk="0" hangingPunct="1">
              <a:spcBef>
                <a:spcPct val="20000"/>
              </a:spcBef>
              <a:buFont typeface="Arial"/>
              <a:buChar char="•"/>
              <a:defRPr sz="1500" kern="1200">
                <a:solidFill>
                  <a:schemeClr val="tx1"/>
                </a:solidFill>
                <a:latin typeface="+mn-lt"/>
                <a:ea typeface="+mn-ea"/>
                <a:cs typeface="+mn-cs"/>
              </a:defRPr>
            </a:lvl9pPr>
          </a:lstStyle>
          <a:p>
            <a:pPr marL="300038" lvl="1" indent="0" algn="r">
              <a:buFont typeface="Arial"/>
              <a:buNone/>
            </a:pPr>
            <a:r>
              <a:rPr lang="en-US" sz="2800" i="1" dirty="0">
                <a:solidFill>
                  <a:srgbClr val="2A2A2A"/>
                </a:solidFill>
                <a:latin typeface="Arial"/>
              </a:rPr>
              <a:t>WIS 2.0 is a collaborative system of systems using Web-architecture and open standards to provide simple, timely and seamless sharing of trusted weather, water and climate data and information through services.</a:t>
            </a:r>
            <a:r>
              <a:rPr lang="en-US" sz="2800" dirty="0">
                <a:solidFill>
                  <a:srgbClr val="2A2A2A"/>
                </a:solidFill>
                <a:latin typeface="Arial Black" panose="020B0A04020102020204" pitchFamily="34" charset="0"/>
              </a:rPr>
              <a:t>”</a:t>
            </a:r>
          </a:p>
        </p:txBody>
      </p:sp>
      <p:sp>
        <p:nvSpPr>
          <p:cNvPr id="37" name="TextBox 36"/>
          <p:cNvSpPr txBox="1"/>
          <p:nvPr/>
        </p:nvSpPr>
        <p:spPr>
          <a:xfrm>
            <a:off x="1188120" y="1938350"/>
            <a:ext cx="646331" cy="1200329"/>
          </a:xfrm>
          <a:prstGeom prst="rect">
            <a:avLst/>
          </a:prstGeom>
          <a:noFill/>
        </p:spPr>
        <p:txBody>
          <a:bodyPr wrap="none" rtlCol="0">
            <a:spAutoFit/>
          </a:bodyPr>
          <a:lstStyle/>
          <a:p>
            <a:pPr defTabSz="342900"/>
            <a:r>
              <a:rPr lang="en-GB" sz="7200" dirty="0">
                <a:solidFill>
                  <a:prstClr val="black"/>
                </a:solidFill>
                <a:latin typeface="Arial Black" panose="020B0A04020102020204" pitchFamily="34" charset="0"/>
                <a:cs typeface="Times New Roman" panose="02020603050405020304" pitchFamily="18" charset="0"/>
              </a:rPr>
              <a:t>“</a:t>
            </a:r>
          </a:p>
        </p:txBody>
      </p:sp>
      <p:sp>
        <p:nvSpPr>
          <p:cNvPr id="42" name="Title 1"/>
          <p:cNvSpPr txBox="1">
            <a:spLocks/>
          </p:cNvSpPr>
          <p:nvPr/>
        </p:nvSpPr>
        <p:spPr>
          <a:xfrm>
            <a:off x="838200" y="365125"/>
            <a:ext cx="10515600" cy="1325563"/>
          </a:xfrm>
          <a:prstGeom prst="rect">
            <a:avLst/>
          </a:prstGeom>
        </p:spPr>
        <p:txBody>
          <a:bodyPr vert="horz" lIns="91440" tIns="45720" rIns="91440" bIns="45720" rtlCol="0" anchor="ctr">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4800" dirty="0" smtClean="0"/>
              <a:t>WIS 2.0 vision:</a:t>
            </a:r>
            <a:endParaRPr lang="en-GB" sz="4800" dirty="0"/>
          </a:p>
        </p:txBody>
      </p:sp>
    </p:spTree>
    <p:extLst>
      <p:ext uri="{BB962C8B-B14F-4D97-AF65-F5344CB8AC3E}">
        <p14:creationId xmlns:p14="http://schemas.microsoft.com/office/powerpoint/2010/main" val="3064515609"/>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2" name="Straight Connector 11"/>
          <p:cNvCxnSpPr/>
          <p:nvPr/>
        </p:nvCxnSpPr>
        <p:spPr>
          <a:xfrm>
            <a:off x="2443572" y="1368250"/>
            <a:ext cx="1107698" cy="601148"/>
          </a:xfrm>
          <a:prstGeom prst="line">
            <a:avLst/>
          </a:prstGeom>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a:off x="3452411" y="1931168"/>
            <a:ext cx="1107698" cy="601148"/>
          </a:xfrm>
          <a:prstGeom prst="line">
            <a:avLst/>
          </a:prstGeom>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a:off x="4439275" y="2485633"/>
            <a:ext cx="1107698" cy="601148"/>
          </a:xfrm>
          <a:prstGeom prst="line">
            <a:avLst/>
          </a:prstGeom>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609638" y="3147245"/>
            <a:ext cx="1107698" cy="601148"/>
          </a:xfrm>
          <a:prstGeom prst="line">
            <a:avLst/>
          </a:prstGeom>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p:nvCxnSpPr>
        <p:spPr>
          <a:xfrm>
            <a:off x="6731238" y="3776066"/>
            <a:ext cx="1107698" cy="601148"/>
          </a:xfrm>
          <a:prstGeom prst="line">
            <a:avLst/>
          </a:prstGeom>
        </p:spPr>
        <p:style>
          <a:lnRef idx="1">
            <a:schemeClr val="accent1"/>
          </a:lnRef>
          <a:fillRef idx="0">
            <a:schemeClr val="accent1"/>
          </a:fillRef>
          <a:effectRef idx="0">
            <a:schemeClr val="accent1"/>
          </a:effectRef>
          <a:fontRef idx="minor">
            <a:schemeClr val="tx1"/>
          </a:fontRef>
        </p:style>
      </p:cxnSp>
      <p:cxnSp>
        <p:nvCxnSpPr>
          <p:cNvPr id="21" name="Straight Connector 20"/>
          <p:cNvCxnSpPr/>
          <p:nvPr/>
        </p:nvCxnSpPr>
        <p:spPr>
          <a:xfrm>
            <a:off x="7692923" y="4304530"/>
            <a:ext cx="1107698" cy="601148"/>
          </a:xfrm>
          <a:prstGeom prst="line">
            <a:avLst/>
          </a:prstGeom>
        </p:spPr>
        <p:style>
          <a:lnRef idx="1">
            <a:schemeClr val="accent1"/>
          </a:lnRef>
          <a:fillRef idx="0">
            <a:schemeClr val="accent1"/>
          </a:fillRef>
          <a:effectRef idx="0">
            <a:schemeClr val="accent1"/>
          </a:effectRef>
          <a:fontRef idx="minor">
            <a:schemeClr val="tx1"/>
          </a:fontRef>
        </p:style>
      </p:cxnSp>
      <p:cxnSp>
        <p:nvCxnSpPr>
          <p:cNvPr id="24" name="Straight Connector 23"/>
          <p:cNvCxnSpPr/>
          <p:nvPr/>
        </p:nvCxnSpPr>
        <p:spPr>
          <a:xfrm>
            <a:off x="1194315" y="670731"/>
            <a:ext cx="1107698" cy="601148"/>
          </a:xfrm>
          <a:prstGeom prst="line">
            <a:avLst/>
          </a:prstGeom>
        </p:spPr>
        <p:style>
          <a:lnRef idx="1">
            <a:schemeClr val="accent1"/>
          </a:lnRef>
          <a:fillRef idx="0">
            <a:schemeClr val="accent1"/>
          </a:fillRef>
          <a:effectRef idx="0">
            <a:schemeClr val="accent1"/>
          </a:effectRef>
          <a:fontRef idx="minor">
            <a:schemeClr val="tx1"/>
          </a:fontRef>
        </p:style>
      </p:cxnSp>
      <p:sp>
        <p:nvSpPr>
          <p:cNvPr id="25" name="Oval 24"/>
          <p:cNvSpPr/>
          <p:nvPr/>
        </p:nvSpPr>
        <p:spPr>
          <a:xfrm>
            <a:off x="682714" y="161732"/>
            <a:ext cx="1005840" cy="100584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Title 1"/>
          <p:cNvSpPr txBox="1">
            <a:spLocks/>
          </p:cNvSpPr>
          <p:nvPr/>
        </p:nvSpPr>
        <p:spPr>
          <a:xfrm>
            <a:off x="682714" y="385649"/>
            <a:ext cx="1005840" cy="558006"/>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800" dirty="0" smtClean="0">
                <a:solidFill>
                  <a:srgbClr val="0070C0"/>
                </a:solidFill>
              </a:rPr>
              <a:t>1873</a:t>
            </a:r>
            <a:endParaRPr lang="en-GB" sz="2800" dirty="0">
              <a:solidFill>
                <a:srgbClr val="0070C0"/>
              </a:solidFill>
              <a:latin typeface="Arial Black" panose="020B0A04020102020204" pitchFamily="34" charset="0"/>
            </a:endParaRPr>
          </a:p>
        </p:txBody>
      </p:sp>
      <p:sp>
        <p:nvSpPr>
          <p:cNvPr id="27" name="Oval 26"/>
          <p:cNvSpPr/>
          <p:nvPr/>
        </p:nvSpPr>
        <p:spPr>
          <a:xfrm>
            <a:off x="4991580" y="2548046"/>
            <a:ext cx="1005840" cy="100584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Title 1"/>
          <p:cNvSpPr txBox="1">
            <a:spLocks/>
          </p:cNvSpPr>
          <p:nvPr/>
        </p:nvSpPr>
        <p:spPr>
          <a:xfrm>
            <a:off x="4991580" y="2771963"/>
            <a:ext cx="1005840" cy="558006"/>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800" dirty="0" smtClean="0">
                <a:solidFill>
                  <a:srgbClr val="0070C0"/>
                </a:solidFill>
              </a:rPr>
              <a:t>2007</a:t>
            </a:r>
            <a:endParaRPr lang="en-GB" sz="2800" dirty="0">
              <a:solidFill>
                <a:srgbClr val="0070C0"/>
              </a:solidFill>
              <a:latin typeface="Arial Black" panose="020B0A04020102020204" pitchFamily="34" charset="0"/>
            </a:endParaRPr>
          </a:p>
        </p:txBody>
      </p:sp>
      <p:sp>
        <p:nvSpPr>
          <p:cNvPr id="29" name="Oval 28"/>
          <p:cNvSpPr/>
          <p:nvPr/>
        </p:nvSpPr>
        <p:spPr>
          <a:xfrm>
            <a:off x="1777293" y="714443"/>
            <a:ext cx="1005840" cy="100584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Title 1"/>
          <p:cNvSpPr txBox="1">
            <a:spLocks/>
          </p:cNvSpPr>
          <p:nvPr/>
        </p:nvSpPr>
        <p:spPr>
          <a:xfrm>
            <a:off x="1777293" y="938360"/>
            <a:ext cx="1005840" cy="558006"/>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800" dirty="0" smtClean="0">
                <a:solidFill>
                  <a:srgbClr val="0070C0"/>
                </a:solidFill>
              </a:rPr>
              <a:t>1963</a:t>
            </a:r>
            <a:endParaRPr lang="en-GB" sz="2800" dirty="0">
              <a:solidFill>
                <a:srgbClr val="0070C0"/>
              </a:solidFill>
              <a:latin typeface="Arial Black" panose="020B0A04020102020204" pitchFamily="34" charset="0"/>
            </a:endParaRPr>
          </a:p>
        </p:txBody>
      </p:sp>
      <p:sp>
        <p:nvSpPr>
          <p:cNvPr id="31" name="Oval 30"/>
          <p:cNvSpPr/>
          <p:nvPr/>
        </p:nvSpPr>
        <p:spPr>
          <a:xfrm>
            <a:off x="2848722" y="1314710"/>
            <a:ext cx="1005840" cy="100584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 name="Title 1"/>
          <p:cNvSpPr txBox="1">
            <a:spLocks/>
          </p:cNvSpPr>
          <p:nvPr/>
        </p:nvSpPr>
        <p:spPr>
          <a:xfrm>
            <a:off x="2848722" y="1538627"/>
            <a:ext cx="1005840" cy="558006"/>
          </a:xfrm>
          <a:prstGeom prst="rect">
            <a:avLst/>
          </a:prstGeom>
        </p:spPr>
        <p:txBody>
          <a:bodyPr vert="horz" lIns="91440" tIns="45720" rIns="91440" bIns="45720" rtlCol="0" anchor="ctr">
            <a:normAutofit fontScale="92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800" dirty="0" smtClean="0">
                <a:solidFill>
                  <a:srgbClr val="0070C0"/>
                </a:solidFill>
              </a:rPr>
              <a:t>1970s</a:t>
            </a:r>
            <a:endParaRPr lang="en-GB" sz="2800" dirty="0">
              <a:solidFill>
                <a:srgbClr val="0070C0"/>
              </a:solidFill>
              <a:latin typeface="Arial Black" panose="020B0A04020102020204" pitchFamily="34" charset="0"/>
            </a:endParaRPr>
          </a:p>
        </p:txBody>
      </p:sp>
      <p:sp>
        <p:nvSpPr>
          <p:cNvPr id="33" name="Oval 32"/>
          <p:cNvSpPr/>
          <p:nvPr/>
        </p:nvSpPr>
        <p:spPr>
          <a:xfrm>
            <a:off x="3920151" y="1910632"/>
            <a:ext cx="1005840" cy="100584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5" name="Title 1"/>
          <p:cNvSpPr txBox="1">
            <a:spLocks/>
          </p:cNvSpPr>
          <p:nvPr/>
        </p:nvSpPr>
        <p:spPr>
          <a:xfrm>
            <a:off x="3920151" y="2134549"/>
            <a:ext cx="1005840" cy="558006"/>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800" dirty="0" smtClean="0">
                <a:solidFill>
                  <a:srgbClr val="0070C0"/>
                </a:solidFill>
              </a:rPr>
              <a:t>2003</a:t>
            </a:r>
            <a:endParaRPr lang="en-GB" sz="2800" dirty="0">
              <a:solidFill>
                <a:srgbClr val="0070C0"/>
              </a:solidFill>
              <a:latin typeface="Arial Black" panose="020B0A04020102020204" pitchFamily="34" charset="0"/>
            </a:endParaRPr>
          </a:p>
        </p:txBody>
      </p:sp>
      <p:sp>
        <p:nvSpPr>
          <p:cNvPr id="38" name="Oval 37"/>
          <p:cNvSpPr/>
          <p:nvPr/>
        </p:nvSpPr>
        <p:spPr>
          <a:xfrm>
            <a:off x="6110752" y="3123243"/>
            <a:ext cx="1005840" cy="100584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9" name="Title 1"/>
          <p:cNvSpPr txBox="1">
            <a:spLocks/>
          </p:cNvSpPr>
          <p:nvPr/>
        </p:nvSpPr>
        <p:spPr>
          <a:xfrm>
            <a:off x="6110752" y="3347160"/>
            <a:ext cx="1005840" cy="558006"/>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800" dirty="0" smtClean="0">
                <a:solidFill>
                  <a:srgbClr val="0070C0"/>
                </a:solidFill>
              </a:rPr>
              <a:t>2011</a:t>
            </a:r>
            <a:endParaRPr lang="en-GB" sz="2800" dirty="0">
              <a:solidFill>
                <a:srgbClr val="0070C0"/>
              </a:solidFill>
              <a:latin typeface="Arial Black" panose="020B0A04020102020204" pitchFamily="34" charset="0"/>
            </a:endParaRPr>
          </a:p>
        </p:txBody>
      </p:sp>
      <p:sp>
        <p:nvSpPr>
          <p:cNvPr id="40" name="Oval 39"/>
          <p:cNvSpPr/>
          <p:nvPr/>
        </p:nvSpPr>
        <p:spPr>
          <a:xfrm>
            <a:off x="7206774" y="3759850"/>
            <a:ext cx="1005840" cy="100584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1" name="Title 1"/>
          <p:cNvSpPr txBox="1">
            <a:spLocks/>
          </p:cNvSpPr>
          <p:nvPr/>
        </p:nvSpPr>
        <p:spPr>
          <a:xfrm>
            <a:off x="7206774" y="3983767"/>
            <a:ext cx="1005840" cy="558006"/>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800" dirty="0" smtClean="0">
                <a:solidFill>
                  <a:srgbClr val="0070C0"/>
                </a:solidFill>
              </a:rPr>
              <a:t>2017</a:t>
            </a:r>
            <a:endParaRPr lang="en-GB" sz="2800" dirty="0">
              <a:solidFill>
                <a:srgbClr val="0070C0"/>
              </a:solidFill>
              <a:latin typeface="Arial Black" panose="020B0A04020102020204" pitchFamily="34" charset="0"/>
            </a:endParaRPr>
          </a:p>
        </p:txBody>
      </p:sp>
      <p:sp>
        <p:nvSpPr>
          <p:cNvPr id="42" name="Oval 41"/>
          <p:cNvSpPr/>
          <p:nvPr/>
        </p:nvSpPr>
        <p:spPr>
          <a:xfrm>
            <a:off x="8297701" y="4419607"/>
            <a:ext cx="1005840" cy="100584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3" name="Title 1"/>
          <p:cNvSpPr txBox="1">
            <a:spLocks/>
          </p:cNvSpPr>
          <p:nvPr/>
        </p:nvSpPr>
        <p:spPr>
          <a:xfrm>
            <a:off x="8297701" y="4643524"/>
            <a:ext cx="1005840" cy="558006"/>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800" dirty="0" smtClean="0">
                <a:solidFill>
                  <a:srgbClr val="0070C0"/>
                </a:solidFill>
              </a:rPr>
              <a:t>2018</a:t>
            </a:r>
            <a:endParaRPr lang="en-GB" sz="2800" dirty="0">
              <a:solidFill>
                <a:srgbClr val="0070C0"/>
              </a:solidFill>
              <a:latin typeface="Arial Black" panose="020B0A04020102020204" pitchFamily="34" charset="0"/>
            </a:endParaRPr>
          </a:p>
        </p:txBody>
      </p:sp>
      <p:sp>
        <p:nvSpPr>
          <p:cNvPr id="2" name="Slide Number Placeholder 1"/>
          <p:cNvSpPr>
            <a:spLocks noGrp="1"/>
          </p:cNvSpPr>
          <p:nvPr>
            <p:ph type="sldNum" sz="quarter" idx="12"/>
          </p:nvPr>
        </p:nvSpPr>
        <p:spPr/>
        <p:txBody>
          <a:bodyPr/>
          <a:lstStyle/>
          <a:p>
            <a:fld id="{02FCD5AC-5239-4317-A018-1F813C8A6B43}" type="slidenum">
              <a:rPr lang="en-GB" smtClean="0"/>
              <a:t>16</a:t>
            </a:fld>
            <a:endParaRPr lang="en-GB"/>
          </a:p>
        </p:txBody>
      </p:sp>
      <p:sp>
        <p:nvSpPr>
          <p:cNvPr id="48" name="Title 1"/>
          <p:cNvSpPr txBox="1">
            <a:spLocks/>
          </p:cNvSpPr>
          <p:nvPr/>
        </p:nvSpPr>
        <p:spPr>
          <a:xfrm>
            <a:off x="253435" y="4432651"/>
            <a:ext cx="6908248" cy="1325563"/>
          </a:xfrm>
          <a:prstGeom prst="rect">
            <a:avLst/>
          </a:prstGeom>
        </p:spPr>
        <p:txBody>
          <a:bodyPr vert="horz" lIns="91440" tIns="45720" rIns="91440" bIns="45720" rtlCol="0" anchor="t">
            <a:normAutofit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a:r>
              <a:rPr lang="en-GB" sz="3200" dirty="0" smtClean="0"/>
              <a:t>EC-70:WIS 2.0 implementation approach presented to Executive Council for recommendation to Congress  </a:t>
            </a:r>
            <a:endParaRPr lang="en-GB" sz="3200" dirty="0">
              <a:solidFill>
                <a:schemeClr val="bg1">
                  <a:lumMod val="65000"/>
                </a:schemeClr>
              </a:solidFill>
              <a:latin typeface="Arial Black" panose="020B0A04020102020204" pitchFamily="34" charset="0"/>
            </a:endParaRPr>
          </a:p>
        </p:txBody>
      </p:sp>
    </p:spTree>
    <p:extLst>
      <p:ext uri="{BB962C8B-B14F-4D97-AF65-F5344CB8AC3E}">
        <p14:creationId xmlns:p14="http://schemas.microsoft.com/office/powerpoint/2010/main" val="2150290624"/>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02FCD5AC-5239-4317-A018-1F813C8A6B43}" type="slidenum">
              <a:rPr lang="en-GB" smtClean="0"/>
              <a:t>17</a:t>
            </a:fld>
            <a:endParaRPr lang="en-GB"/>
          </a:p>
        </p:txBody>
      </p:sp>
      <p:sp>
        <p:nvSpPr>
          <p:cNvPr id="48" name="Title 1"/>
          <p:cNvSpPr txBox="1">
            <a:spLocks/>
          </p:cNvSpPr>
          <p:nvPr/>
        </p:nvSpPr>
        <p:spPr>
          <a:xfrm>
            <a:off x="1005788" y="675339"/>
            <a:ext cx="10603619" cy="5528691"/>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3200" dirty="0" smtClean="0"/>
              <a:t>WIS 2.0 implementation approach defines </a:t>
            </a:r>
            <a:r>
              <a:rPr lang="en-US" sz="3200" dirty="0"/>
              <a:t>11 principles </a:t>
            </a:r>
            <a:r>
              <a:rPr lang="en-US" sz="3200" dirty="0" smtClean="0"/>
              <a:t>– a ‘</a:t>
            </a:r>
            <a:r>
              <a:rPr lang="en-US" sz="3200" dirty="0"/>
              <a:t>technical policy framework’ (Technical Regulation) </a:t>
            </a:r>
            <a:r>
              <a:rPr lang="en-US" sz="3200" dirty="0" smtClean="0"/>
              <a:t>that aims to drive </a:t>
            </a:r>
            <a:r>
              <a:rPr lang="en-US" sz="3200" dirty="0"/>
              <a:t>consistency and coherence in the contributions from all </a:t>
            </a:r>
            <a:r>
              <a:rPr lang="en-US" sz="3200" dirty="0" smtClean="0"/>
              <a:t>192 </a:t>
            </a:r>
            <a:r>
              <a:rPr lang="en-US" sz="3200" dirty="0"/>
              <a:t>WMO </a:t>
            </a:r>
            <a:r>
              <a:rPr lang="en-US" sz="3200" dirty="0" smtClean="0"/>
              <a:t>Members.</a:t>
            </a:r>
          </a:p>
          <a:p>
            <a:endParaRPr lang="en-US" sz="3200" dirty="0"/>
          </a:p>
          <a:p>
            <a:r>
              <a:rPr lang="en-GB" sz="3200" dirty="0" smtClean="0"/>
              <a:t>R</a:t>
            </a:r>
            <a:r>
              <a:rPr lang="en-US" sz="3200" dirty="0" err="1" smtClean="0"/>
              <a:t>ecognition</a:t>
            </a:r>
            <a:r>
              <a:rPr lang="en-US" sz="3200" dirty="0" smtClean="0"/>
              <a:t> </a:t>
            </a:r>
            <a:r>
              <a:rPr lang="en-US" sz="3200" dirty="0"/>
              <a:t>that WIS 2.0 is heavily dependent on </a:t>
            </a:r>
            <a:r>
              <a:rPr lang="en-US" sz="3200" dirty="0" smtClean="0"/>
              <a:t>industry.</a:t>
            </a:r>
          </a:p>
          <a:p>
            <a:endParaRPr lang="en-US" sz="3200" dirty="0"/>
          </a:p>
          <a:p>
            <a:r>
              <a:rPr lang="en-US" sz="3200" dirty="0" smtClean="0"/>
              <a:t>EC </a:t>
            </a:r>
            <a:r>
              <a:rPr lang="en-US" sz="3200" dirty="0"/>
              <a:t>wanted to ensure alignment between WMO plans and those of industry; looking ahead to ensure a sustainable future where industry participate in and contribute to delivery of WMOs global </a:t>
            </a:r>
            <a:r>
              <a:rPr lang="en-US" sz="3200" dirty="0" smtClean="0"/>
              <a:t>mission.</a:t>
            </a:r>
            <a:endParaRPr lang="en-GB" sz="3200" dirty="0">
              <a:solidFill>
                <a:schemeClr val="bg1">
                  <a:lumMod val="65000"/>
                </a:schemeClr>
              </a:solidFill>
              <a:latin typeface="Arial Black" panose="020B0A04020102020204" pitchFamily="34" charset="0"/>
            </a:endParaRPr>
          </a:p>
        </p:txBody>
      </p:sp>
    </p:spTree>
    <p:extLst>
      <p:ext uri="{BB962C8B-B14F-4D97-AF65-F5344CB8AC3E}">
        <p14:creationId xmlns:p14="http://schemas.microsoft.com/office/powerpoint/2010/main" val="367894212"/>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02FCD5AC-5239-4317-A018-1F813C8A6B43}" type="slidenum">
              <a:rPr lang="en-GB" smtClean="0"/>
              <a:t>18</a:t>
            </a:fld>
            <a:endParaRPr lang="en-GB"/>
          </a:p>
        </p:txBody>
      </p:sp>
      <p:sp>
        <p:nvSpPr>
          <p:cNvPr id="48" name="Title 1"/>
          <p:cNvSpPr txBox="1">
            <a:spLocks/>
          </p:cNvSpPr>
          <p:nvPr/>
        </p:nvSpPr>
        <p:spPr>
          <a:xfrm>
            <a:off x="1005788" y="304945"/>
            <a:ext cx="10603619" cy="5528691"/>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3200" dirty="0" smtClean="0"/>
              <a:t>Resolution 23 (EC-70):</a:t>
            </a:r>
          </a:p>
          <a:p>
            <a:endParaRPr lang="en-GB" sz="3200" dirty="0"/>
          </a:p>
          <a:p>
            <a:pPr lvl="1"/>
            <a:r>
              <a:rPr lang="en-US" sz="2800" i="1" dirty="0"/>
              <a:t>Requests the Commission for Basic Systems, in collaboration with the private sector and involving those Members who currently operate GISCs, to analyze the data exchange needs for WIS in order to provide reliable data access to all users considering the availability of new technologies, architectures and communication techniques including cloud based solutions, web services, application programming interfaces, modern messaging protocols etc., and to study how they would support or contribute to the evolution to WIS 2.0 and report back</a:t>
            </a:r>
            <a:r>
              <a:rPr lang="en-US" sz="2800" i="1" dirty="0" smtClean="0"/>
              <a:t>;</a:t>
            </a:r>
            <a:r>
              <a:rPr lang="en-US" sz="2800" dirty="0" smtClean="0">
                <a:latin typeface="Arial Black" panose="020B0A04020102020204" pitchFamily="34" charset="0"/>
              </a:rPr>
              <a:t>”</a:t>
            </a:r>
            <a:endParaRPr lang="en-GB" sz="2800" dirty="0">
              <a:solidFill>
                <a:schemeClr val="bg1">
                  <a:lumMod val="65000"/>
                </a:schemeClr>
              </a:solidFill>
              <a:latin typeface="Arial Black" panose="020B0A04020102020204" pitchFamily="34" charset="0"/>
            </a:endParaRPr>
          </a:p>
        </p:txBody>
      </p:sp>
      <p:sp>
        <p:nvSpPr>
          <p:cNvPr id="4" name="TextBox 3"/>
          <p:cNvSpPr txBox="1"/>
          <p:nvPr/>
        </p:nvSpPr>
        <p:spPr>
          <a:xfrm>
            <a:off x="972913" y="1025035"/>
            <a:ext cx="646331" cy="1200329"/>
          </a:xfrm>
          <a:prstGeom prst="rect">
            <a:avLst/>
          </a:prstGeom>
          <a:noFill/>
        </p:spPr>
        <p:txBody>
          <a:bodyPr wrap="none" rtlCol="0">
            <a:spAutoFit/>
          </a:bodyPr>
          <a:lstStyle/>
          <a:p>
            <a:pPr defTabSz="342900"/>
            <a:r>
              <a:rPr lang="en-GB" sz="7200" dirty="0">
                <a:solidFill>
                  <a:prstClr val="black"/>
                </a:solidFill>
                <a:latin typeface="Arial Black" panose="020B0A04020102020204" pitchFamily="34" charset="0"/>
                <a:cs typeface="Times New Roman" panose="02020603050405020304" pitchFamily="18" charset="0"/>
              </a:rPr>
              <a:t>“</a:t>
            </a:r>
          </a:p>
        </p:txBody>
      </p:sp>
    </p:spTree>
    <p:extLst>
      <p:ext uri="{BB962C8B-B14F-4D97-AF65-F5344CB8AC3E}">
        <p14:creationId xmlns:p14="http://schemas.microsoft.com/office/powerpoint/2010/main" val="60525901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2" name="Straight Connector 11"/>
          <p:cNvCxnSpPr/>
          <p:nvPr/>
        </p:nvCxnSpPr>
        <p:spPr>
          <a:xfrm>
            <a:off x="2443572" y="1368250"/>
            <a:ext cx="1107698" cy="601148"/>
          </a:xfrm>
          <a:prstGeom prst="line">
            <a:avLst/>
          </a:prstGeom>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a:off x="3452411" y="1931168"/>
            <a:ext cx="1107698" cy="601148"/>
          </a:xfrm>
          <a:prstGeom prst="line">
            <a:avLst/>
          </a:prstGeom>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a:off x="4439275" y="2485633"/>
            <a:ext cx="1107698" cy="601148"/>
          </a:xfrm>
          <a:prstGeom prst="line">
            <a:avLst/>
          </a:prstGeom>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609638" y="3147245"/>
            <a:ext cx="1107698" cy="601148"/>
          </a:xfrm>
          <a:prstGeom prst="line">
            <a:avLst/>
          </a:prstGeom>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p:nvCxnSpPr>
        <p:spPr>
          <a:xfrm>
            <a:off x="6731238" y="3776066"/>
            <a:ext cx="1107698" cy="601148"/>
          </a:xfrm>
          <a:prstGeom prst="line">
            <a:avLst/>
          </a:prstGeom>
        </p:spPr>
        <p:style>
          <a:lnRef idx="1">
            <a:schemeClr val="accent1"/>
          </a:lnRef>
          <a:fillRef idx="0">
            <a:schemeClr val="accent1"/>
          </a:fillRef>
          <a:effectRef idx="0">
            <a:schemeClr val="accent1"/>
          </a:effectRef>
          <a:fontRef idx="minor">
            <a:schemeClr val="tx1"/>
          </a:fontRef>
        </p:style>
      </p:cxnSp>
      <p:cxnSp>
        <p:nvCxnSpPr>
          <p:cNvPr id="21" name="Straight Connector 20"/>
          <p:cNvCxnSpPr/>
          <p:nvPr/>
        </p:nvCxnSpPr>
        <p:spPr>
          <a:xfrm>
            <a:off x="7692923" y="4304530"/>
            <a:ext cx="1107698" cy="601148"/>
          </a:xfrm>
          <a:prstGeom prst="line">
            <a:avLst/>
          </a:prstGeom>
        </p:spPr>
        <p:style>
          <a:lnRef idx="1">
            <a:schemeClr val="accent1"/>
          </a:lnRef>
          <a:fillRef idx="0">
            <a:schemeClr val="accent1"/>
          </a:fillRef>
          <a:effectRef idx="0">
            <a:schemeClr val="accent1"/>
          </a:effectRef>
          <a:fontRef idx="minor">
            <a:schemeClr val="tx1"/>
          </a:fontRef>
        </p:style>
      </p:cxnSp>
      <p:cxnSp>
        <p:nvCxnSpPr>
          <p:cNvPr id="22" name="Straight Connector 21"/>
          <p:cNvCxnSpPr/>
          <p:nvPr/>
        </p:nvCxnSpPr>
        <p:spPr>
          <a:xfrm>
            <a:off x="8887514" y="4978400"/>
            <a:ext cx="1107698" cy="601148"/>
          </a:xfrm>
          <a:prstGeom prst="line">
            <a:avLst/>
          </a:prstGeom>
        </p:spPr>
        <p:style>
          <a:lnRef idx="1">
            <a:schemeClr val="accent1"/>
          </a:lnRef>
          <a:fillRef idx="0">
            <a:schemeClr val="accent1"/>
          </a:fillRef>
          <a:effectRef idx="0">
            <a:schemeClr val="accent1"/>
          </a:effectRef>
          <a:fontRef idx="minor">
            <a:schemeClr val="tx1"/>
          </a:fontRef>
        </p:style>
      </p:cxnSp>
      <p:cxnSp>
        <p:nvCxnSpPr>
          <p:cNvPr id="24" name="Straight Connector 23"/>
          <p:cNvCxnSpPr/>
          <p:nvPr/>
        </p:nvCxnSpPr>
        <p:spPr>
          <a:xfrm>
            <a:off x="1194315" y="670731"/>
            <a:ext cx="1107698" cy="601148"/>
          </a:xfrm>
          <a:prstGeom prst="line">
            <a:avLst/>
          </a:prstGeom>
        </p:spPr>
        <p:style>
          <a:lnRef idx="1">
            <a:schemeClr val="accent1"/>
          </a:lnRef>
          <a:fillRef idx="0">
            <a:schemeClr val="accent1"/>
          </a:fillRef>
          <a:effectRef idx="0">
            <a:schemeClr val="accent1"/>
          </a:effectRef>
          <a:fontRef idx="minor">
            <a:schemeClr val="tx1"/>
          </a:fontRef>
        </p:style>
      </p:cxnSp>
      <p:sp>
        <p:nvSpPr>
          <p:cNvPr id="25" name="Oval 24"/>
          <p:cNvSpPr/>
          <p:nvPr/>
        </p:nvSpPr>
        <p:spPr>
          <a:xfrm>
            <a:off x="682714" y="161732"/>
            <a:ext cx="1005840" cy="100584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Title 1"/>
          <p:cNvSpPr txBox="1">
            <a:spLocks/>
          </p:cNvSpPr>
          <p:nvPr/>
        </p:nvSpPr>
        <p:spPr>
          <a:xfrm>
            <a:off x="682714" y="385649"/>
            <a:ext cx="1005840" cy="558006"/>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800" dirty="0" smtClean="0">
                <a:solidFill>
                  <a:srgbClr val="0070C0"/>
                </a:solidFill>
              </a:rPr>
              <a:t>1873</a:t>
            </a:r>
            <a:endParaRPr lang="en-GB" sz="2800" dirty="0">
              <a:solidFill>
                <a:srgbClr val="0070C0"/>
              </a:solidFill>
              <a:latin typeface="Arial Black" panose="020B0A04020102020204" pitchFamily="34" charset="0"/>
            </a:endParaRPr>
          </a:p>
        </p:txBody>
      </p:sp>
      <p:sp>
        <p:nvSpPr>
          <p:cNvPr id="27" name="Oval 26"/>
          <p:cNvSpPr/>
          <p:nvPr/>
        </p:nvSpPr>
        <p:spPr>
          <a:xfrm>
            <a:off x="4991580" y="2548046"/>
            <a:ext cx="1005840" cy="100584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Title 1"/>
          <p:cNvSpPr txBox="1">
            <a:spLocks/>
          </p:cNvSpPr>
          <p:nvPr/>
        </p:nvSpPr>
        <p:spPr>
          <a:xfrm>
            <a:off x="4991580" y="2771963"/>
            <a:ext cx="1005840" cy="558006"/>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800" dirty="0" smtClean="0">
                <a:solidFill>
                  <a:srgbClr val="0070C0"/>
                </a:solidFill>
              </a:rPr>
              <a:t>2007</a:t>
            </a:r>
            <a:endParaRPr lang="en-GB" sz="2800" dirty="0">
              <a:solidFill>
                <a:srgbClr val="0070C0"/>
              </a:solidFill>
              <a:latin typeface="Arial Black" panose="020B0A04020102020204" pitchFamily="34" charset="0"/>
            </a:endParaRPr>
          </a:p>
        </p:txBody>
      </p:sp>
      <p:sp>
        <p:nvSpPr>
          <p:cNvPr id="29" name="Oval 28"/>
          <p:cNvSpPr/>
          <p:nvPr/>
        </p:nvSpPr>
        <p:spPr>
          <a:xfrm>
            <a:off x="1777293" y="714443"/>
            <a:ext cx="1005840" cy="100584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Title 1"/>
          <p:cNvSpPr txBox="1">
            <a:spLocks/>
          </p:cNvSpPr>
          <p:nvPr/>
        </p:nvSpPr>
        <p:spPr>
          <a:xfrm>
            <a:off x="1777293" y="938360"/>
            <a:ext cx="1005840" cy="558006"/>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800" dirty="0" smtClean="0">
                <a:solidFill>
                  <a:srgbClr val="0070C0"/>
                </a:solidFill>
              </a:rPr>
              <a:t>1963</a:t>
            </a:r>
            <a:endParaRPr lang="en-GB" sz="2800" dirty="0">
              <a:solidFill>
                <a:srgbClr val="0070C0"/>
              </a:solidFill>
              <a:latin typeface="Arial Black" panose="020B0A04020102020204" pitchFamily="34" charset="0"/>
            </a:endParaRPr>
          </a:p>
        </p:txBody>
      </p:sp>
      <p:sp>
        <p:nvSpPr>
          <p:cNvPr id="31" name="Oval 30"/>
          <p:cNvSpPr/>
          <p:nvPr/>
        </p:nvSpPr>
        <p:spPr>
          <a:xfrm>
            <a:off x="2848722" y="1314710"/>
            <a:ext cx="1005840" cy="100584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 name="Title 1"/>
          <p:cNvSpPr txBox="1">
            <a:spLocks/>
          </p:cNvSpPr>
          <p:nvPr/>
        </p:nvSpPr>
        <p:spPr>
          <a:xfrm>
            <a:off x="2848722" y="1538627"/>
            <a:ext cx="1005840" cy="558006"/>
          </a:xfrm>
          <a:prstGeom prst="rect">
            <a:avLst/>
          </a:prstGeom>
        </p:spPr>
        <p:txBody>
          <a:bodyPr vert="horz" lIns="91440" tIns="45720" rIns="91440" bIns="45720" rtlCol="0" anchor="ctr">
            <a:normAutofit fontScale="92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800" dirty="0" smtClean="0">
                <a:solidFill>
                  <a:srgbClr val="0070C0"/>
                </a:solidFill>
              </a:rPr>
              <a:t>1970s</a:t>
            </a:r>
            <a:endParaRPr lang="en-GB" sz="2800" dirty="0">
              <a:solidFill>
                <a:srgbClr val="0070C0"/>
              </a:solidFill>
              <a:latin typeface="Arial Black" panose="020B0A04020102020204" pitchFamily="34" charset="0"/>
            </a:endParaRPr>
          </a:p>
        </p:txBody>
      </p:sp>
      <p:sp>
        <p:nvSpPr>
          <p:cNvPr id="33" name="Oval 32"/>
          <p:cNvSpPr/>
          <p:nvPr/>
        </p:nvSpPr>
        <p:spPr>
          <a:xfrm>
            <a:off x="3920151" y="1910632"/>
            <a:ext cx="1005840" cy="100584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5" name="Title 1"/>
          <p:cNvSpPr txBox="1">
            <a:spLocks/>
          </p:cNvSpPr>
          <p:nvPr/>
        </p:nvSpPr>
        <p:spPr>
          <a:xfrm>
            <a:off x="3920151" y="2134549"/>
            <a:ext cx="1005840" cy="558006"/>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800" dirty="0" smtClean="0">
                <a:solidFill>
                  <a:srgbClr val="0070C0"/>
                </a:solidFill>
              </a:rPr>
              <a:t>2003</a:t>
            </a:r>
            <a:endParaRPr lang="en-GB" sz="2800" dirty="0">
              <a:solidFill>
                <a:srgbClr val="0070C0"/>
              </a:solidFill>
              <a:latin typeface="Arial Black" panose="020B0A04020102020204" pitchFamily="34" charset="0"/>
            </a:endParaRPr>
          </a:p>
        </p:txBody>
      </p:sp>
      <p:sp>
        <p:nvSpPr>
          <p:cNvPr id="36" name="Oval 35"/>
          <p:cNvSpPr/>
          <p:nvPr/>
        </p:nvSpPr>
        <p:spPr>
          <a:xfrm>
            <a:off x="9388628" y="5055057"/>
            <a:ext cx="1005840" cy="100584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7" name="Title 1"/>
          <p:cNvSpPr txBox="1">
            <a:spLocks/>
          </p:cNvSpPr>
          <p:nvPr/>
        </p:nvSpPr>
        <p:spPr>
          <a:xfrm>
            <a:off x="9388628" y="5278974"/>
            <a:ext cx="1005840" cy="558006"/>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800" dirty="0" smtClean="0">
                <a:solidFill>
                  <a:srgbClr val="0070C0"/>
                </a:solidFill>
              </a:rPr>
              <a:t>2019</a:t>
            </a:r>
            <a:endParaRPr lang="en-GB" sz="2800" dirty="0">
              <a:solidFill>
                <a:srgbClr val="0070C0"/>
              </a:solidFill>
              <a:latin typeface="Arial Black" panose="020B0A04020102020204" pitchFamily="34" charset="0"/>
            </a:endParaRPr>
          </a:p>
        </p:txBody>
      </p:sp>
      <p:sp>
        <p:nvSpPr>
          <p:cNvPr id="38" name="Oval 37"/>
          <p:cNvSpPr/>
          <p:nvPr/>
        </p:nvSpPr>
        <p:spPr>
          <a:xfrm>
            <a:off x="6110752" y="3123243"/>
            <a:ext cx="1005840" cy="100584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9" name="Title 1"/>
          <p:cNvSpPr txBox="1">
            <a:spLocks/>
          </p:cNvSpPr>
          <p:nvPr/>
        </p:nvSpPr>
        <p:spPr>
          <a:xfrm>
            <a:off x="6110752" y="3347160"/>
            <a:ext cx="1005840" cy="558006"/>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800" dirty="0" smtClean="0">
                <a:solidFill>
                  <a:srgbClr val="0070C0"/>
                </a:solidFill>
              </a:rPr>
              <a:t>2011</a:t>
            </a:r>
            <a:endParaRPr lang="en-GB" sz="2800" dirty="0">
              <a:solidFill>
                <a:srgbClr val="0070C0"/>
              </a:solidFill>
              <a:latin typeface="Arial Black" panose="020B0A04020102020204" pitchFamily="34" charset="0"/>
            </a:endParaRPr>
          </a:p>
        </p:txBody>
      </p:sp>
      <p:sp>
        <p:nvSpPr>
          <p:cNvPr id="40" name="Oval 39"/>
          <p:cNvSpPr/>
          <p:nvPr/>
        </p:nvSpPr>
        <p:spPr>
          <a:xfrm>
            <a:off x="7206774" y="3759850"/>
            <a:ext cx="1005840" cy="100584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1" name="Title 1"/>
          <p:cNvSpPr txBox="1">
            <a:spLocks/>
          </p:cNvSpPr>
          <p:nvPr/>
        </p:nvSpPr>
        <p:spPr>
          <a:xfrm>
            <a:off x="7206774" y="3983767"/>
            <a:ext cx="1005840" cy="558006"/>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800" dirty="0" smtClean="0">
                <a:solidFill>
                  <a:srgbClr val="0070C0"/>
                </a:solidFill>
              </a:rPr>
              <a:t>2017</a:t>
            </a:r>
            <a:endParaRPr lang="en-GB" sz="2800" dirty="0">
              <a:solidFill>
                <a:srgbClr val="0070C0"/>
              </a:solidFill>
              <a:latin typeface="Arial Black" panose="020B0A04020102020204" pitchFamily="34" charset="0"/>
            </a:endParaRPr>
          </a:p>
        </p:txBody>
      </p:sp>
      <p:sp>
        <p:nvSpPr>
          <p:cNvPr id="42" name="Oval 41"/>
          <p:cNvSpPr/>
          <p:nvPr/>
        </p:nvSpPr>
        <p:spPr>
          <a:xfrm>
            <a:off x="8297701" y="4419607"/>
            <a:ext cx="1005840" cy="100584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3" name="Title 1"/>
          <p:cNvSpPr txBox="1">
            <a:spLocks/>
          </p:cNvSpPr>
          <p:nvPr/>
        </p:nvSpPr>
        <p:spPr>
          <a:xfrm>
            <a:off x="8297701" y="4643524"/>
            <a:ext cx="1005840" cy="558006"/>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800" dirty="0" smtClean="0">
                <a:solidFill>
                  <a:srgbClr val="0070C0"/>
                </a:solidFill>
              </a:rPr>
              <a:t>2018</a:t>
            </a:r>
            <a:endParaRPr lang="en-GB" sz="2800" dirty="0">
              <a:solidFill>
                <a:srgbClr val="0070C0"/>
              </a:solidFill>
              <a:latin typeface="Arial Black" panose="020B0A04020102020204" pitchFamily="34" charset="0"/>
            </a:endParaRPr>
          </a:p>
        </p:txBody>
      </p:sp>
      <p:sp>
        <p:nvSpPr>
          <p:cNvPr id="46" name="Title 1"/>
          <p:cNvSpPr txBox="1">
            <a:spLocks/>
          </p:cNvSpPr>
          <p:nvPr/>
        </p:nvSpPr>
        <p:spPr>
          <a:xfrm>
            <a:off x="9388628" y="5011546"/>
            <a:ext cx="1005840" cy="558006"/>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1600" dirty="0" smtClean="0">
                <a:solidFill>
                  <a:srgbClr val="0070C0"/>
                </a:solidFill>
              </a:rPr>
              <a:t>March</a:t>
            </a:r>
            <a:endParaRPr lang="en-GB" sz="1600" dirty="0">
              <a:solidFill>
                <a:srgbClr val="0070C0"/>
              </a:solidFill>
              <a:latin typeface="Arial Black" panose="020B0A04020102020204" pitchFamily="34" charset="0"/>
            </a:endParaRPr>
          </a:p>
        </p:txBody>
      </p:sp>
      <p:sp>
        <p:nvSpPr>
          <p:cNvPr id="2" name="Slide Number Placeholder 1"/>
          <p:cNvSpPr>
            <a:spLocks noGrp="1"/>
          </p:cNvSpPr>
          <p:nvPr>
            <p:ph type="sldNum" sz="quarter" idx="12"/>
          </p:nvPr>
        </p:nvSpPr>
        <p:spPr/>
        <p:txBody>
          <a:bodyPr/>
          <a:lstStyle/>
          <a:p>
            <a:fld id="{02FCD5AC-5239-4317-A018-1F813C8A6B43}" type="slidenum">
              <a:rPr lang="en-GB" smtClean="0"/>
              <a:t>19</a:t>
            </a:fld>
            <a:endParaRPr lang="en-GB"/>
          </a:p>
        </p:txBody>
      </p:sp>
      <p:sp>
        <p:nvSpPr>
          <p:cNvPr id="48" name="Title 1"/>
          <p:cNvSpPr txBox="1">
            <a:spLocks/>
          </p:cNvSpPr>
          <p:nvPr/>
        </p:nvSpPr>
        <p:spPr>
          <a:xfrm>
            <a:off x="1460533" y="5144328"/>
            <a:ext cx="6908248" cy="1325563"/>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a:r>
              <a:rPr lang="en-GB" sz="3200" dirty="0" smtClean="0"/>
              <a:t>WMO Future Technology Workshop: response to Resolution 23 (EC-70)</a:t>
            </a:r>
            <a:endParaRPr lang="en-GB" sz="3200" dirty="0">
              <a:solidFill>
                <a:schemeClr val="bg1">
                  <a:lumMod val="65000"/>
                </a:schemeClr>
              </a:solidFill>
              <a:latin typeface="Arial Black" panose="020B0A04020102020204" pitchFamily="34" charset="0"/>
            </a:endParaRPr>
          </a:p>
        </p:txBody>
      </p:sp>
    </p:spTree>
    <p:extLst>
      <p:ext uri="{BB962C8B-B14F-4D97-AF65-F5344CB8AC3E}">
        <p14:creationId xmlns:p14="http://schemas.microsoft.com/office/powerpoint/2010/main" val="3824932907"/>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02FCD5AC-5239-4317-A018-1F813C8A6B43}" type="slidenum">
              <a:rPr lang="en-GB" smtClean="0"/>
              <a:t>20</a:t>
            </a:fld>
            <a:endParaRPr lang="en-GB"/>
          </a:p>
        </p:txBody>
      </p:sp>
      <p:sp>
        <p:nvSpPr>
          <p:cNvPr id="48" name="Title 1"/>
          <p:cNvSpPr txBox="1">
            <a:spLocks/>
          </p:cNvSpPr>
          <p:nvPr/>
        </p:nvSpPr>
        <p:spPr>
          <a:xfrm>
            <a:off x="1005788" y="675339"/>
            <a:ext cx="10603619" cy="5528691"/>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200" dirty="0" smtClean="0"/>
              <a:t>Day 1 &amp; 2: Aim </a:t>
            </a:r>
            <a:r>
              <a:rPr lang="en-US" sz="3200" dirty="0"/>
              <a:t>to understand industry direction(s) and determine alignment with WIS 2.0 approach</a:t>
            </a:r>
            <a:r>
              <a:rPr lang="en-US" sz="3200" dirty="0" smtClean="0"/>
              <a:t>.</a:t>
            </a:r>
          </a:p>
          <a:p>
            <a:endParaRPr lang="en-US" sz="3200" dirty="0"/>
          </a:p>
          <a:p>
            <a:r>
              <a:rPr lang="en-US" sz="3200" dirty="0" smtClean="0"/>
              <a:t>… presentations, questions, open dialogue</a:t>
            </a:r>
          </a:p>
          <a:p>
            <a:r>
              <a:rPr lang="en-US" sz="3200" dirty="0" smtClean="0"/>
              <a:t>… thank you all for taking time to help!</a:t>
            </a:r>
          </a:p>
          <a:p>
            <a:endParaRPr lang="en-US" sz="3200" dirty="0"/>
          </a:p>
          <a:p>
            <a:r>
              <a:rPr lang="en-GB" sz="3200" dirty="0" smtClean="0"/>
              <a:t>Day 3: WMO Experts </a:t>
            </a:r>
            <a:r>
              <a:rPr lang="en-US" sz="3200" dirty="0"/>
              <a:t>prepare statement for Congress aiming to provide confidence to Members that collectively we are driving our technology toward an efficient, effective and sustainable </a:t>
            </a:r>
            <a:r>
              <a:rPr lang="en-US" sz="3200" dirty="0" smtClean="0"/>
              <a:t>future.</a:t>
            </a:r>
            <a:endParaRPr lang="en-GB" sz="3200" dirty="0">
              <a:solidFill>
                <a:schemeClr val="bg1">
                  <a:lumMod val="65000"/>
                </a:schemeClr>
              </a:solidFill>
              <a:latin typeface="Arial Black" panose="020B0A04020102020204" pitchFamily="34" charset="0"/>
            </a:endParaRPr>
          </a:p>
        </p:txBody>
      </p:sp>
    </p:spTree>
    <p:extLst>
      <p:ext uri="{BB962C8B-B14F-4D97-AF65-F5344CB8AC3E}">
        <p14:creationId xmlns:p14="http://schemas.microsoft.com/office/powerpoint/2010/main" val="1212538076"/>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2" name="Straight Connector 11"/>
          <p:cNvCxnSpPr/>
          <p:nvPr/>
        </p:nvCxnSpPr>
        <p:spPr>
          <a:xfrm>
            <a:off x="2443572" y="1368250"/>
            <a:ext cx="1107698" cy="601148"/>
          </a:xfrm>
          <a:prstGeom prst="line">
            <a:avLst/>
          </a:prstGeom>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a:off x="3452411" y="1931168"/>
            <a:ext cx="1107698" cy="601148"/>
          </a:xfrm>
          <a:prstGeom prst="line">
            <a:avLst/>
          </a:prstGeom>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a:off x="4439275" y="2485633"/>
            <a:ext cx="1107698" cy="601148"/>
          </a:xfrm>
          <a:prstGeom prst="line">
            <a:avLst/>
          </a:prstGeom>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609638" y="3147245"/>
            <a:ext cx="1107698" cy="601148"/>
          </a:xfrm>
          <a:prstGeom prst="line">
            <a:avLst/>
          </a:prstGeom>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p:nvCxnSpPr>
        <p:spPr>
          <a:xfrm>
            <a:off x="6731238" y="3776066"/>
            <a:ext cx="1107698" cy="601148"/>
          </a:xfrm>
          <a:prstGeom prst="line">
            <a:avLst/>
          </a:prstGeom>
        </p:spPr>
        <p:style>
          <a:lnRef idx="1">
            <a:schemeClr val="accent1"/>
          </a:lnRef>
          <a:fillRef idx="0">
            <a:schemeClr val="accent1"/>
          </a:fillRef>
          <a:effectRef idx="0">
            <a:schemeClr val="accent1"/>
          </a:effectRef>
          <a:fontRef idx="minor">
            <a:schemeClr val="tx1"/>
          </a:fontRef>
        </p:style>
      </p:cxnSp>
      <p:cxnSp>
        <p:nvCxnSpPr>
          <p:cNvPr id="21" name="Straight Connector 20"/>
          <p:cNvCxnSpPr/>
          <p:nvPr/>
        </p:nvCxnSpPr>
        <p:spPr>
          <a:xfrm>
            <a:off x="7692923" y="4304530"/>
            <a:ext cx="1107698" cy="601148"/>
          </a:xfrm>
          <a:prstGeom prst="line">
            <a:avLst/>
          </a:prstGeom>
        </p:spPr>
        <p:style>
          <a:lnRef idx="1">
            <a:schemeClr val="accent1"/>
          </a:lnRef>
          <a:fillRef idx="0">
            <a:schemeClr val="accent1"/>
          </a:fillRef>
          <a:effectRef idx="0">
            <a:schemeClr val="accent1"/>
          </a:effectRef>
          <a:fontRef idx="minor">
            <a:schemeClr val="tx1"/>
          </a:fontRef>
        </p:style>
      </p:cxnSp>
      <p:cxnSp>
        <p:nvCxnSpPr>
          <p:cNvPr id="22" name="Straight Connector 21"/>
          <p:cNvCxnSpPr/>
          <p:nvPr/>
        </p:nvCxnSpPr>
        <p:spPr>
          <a:xfrm>
            <a:off x="8887514" y="4978400"/>
            <a:ext cx="1107698" cy="601148"/>
          </a:xfrm>
          <a:prstGeom prst="line">
            <a:avLst/>
          </a:prstGeom>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p:nvCxnSpPr>
        <p:spPr>
          <a:xfrm>
            <a:off x="9969319" y="5579548"/>
            <a:ext cx="1107698" cy="601148"/>
          </a:xfrm>
          <a:prstGeom prst="line">
            <a:avLst/>
          </a:prstGeom>
        </p:spPr>
        <p:style>
          <a:lnRef idx="1">
            <a:schemeClr val="accent1"/>
          </a:lnRef>
          <a:fillRef idx="0">
            <a:schemeClr val="accent1"/>
          </a:fillRef>
          <a:effectRef idx="0">
            <a:schemeClr val="accent1"/>
          </a:effectRef>
          <a:fontRef idx="minor">
            <a:schemeClr val="tx1"/>
          </a:fontRef>
        </p:style>
      </p:cxnSp>
      <p:cxnSp>
        <p:nvCxnSpPr>
          <p:cNvPr id="24" name="Straight Connector 23"/>
          <p:cNvCxnSpPr/>
          <p:nvPr/>
        </p:nvCxnSpPr>
        <p:spPr>
          <a:xfrm>
            <a:off x="1194315" y="670731"/>
            <a:ext cx="1107698" cy="601148"/>
          </a:xfrm>
          <a:prstGeom prst="line">
            <a:avLst/>
          </a:prstGeom>
        </p:spPr>
        <p:style>
          <a:lnRef idx="1">
            <a:schemeClr val="accent1"/>
          </a:lnRef>
          <a:fillRef idx="0">
            <a:schemeClr val="accent1"/>
          </a:fillRef>
          <a:effectRef idx="0">
            <a:schemeClr val="accent1"/>
          </a:effectRef>
          <a:fontRef idx="minor">
            <a:schemeClr val="tx1"/>
          </a:fontRef>
        </p:style>
      </p:cxnSp>
      <p:sp>
        <p:nvSpPr>
          <p:cNvPr id="25" name="Oval 24"/>
          <p:cNvSpPr/>
          <p:nvPr/>
        </p:nvSpPr>
        <p:spPr>
          <a:xfrm>
            <a:off x="682714" y="161732"/>
            <a:ext cx="1005840" cy="100584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Title 1"/>
          <p:cNvSpPr txBox="1">
            <a:spLocks/>
          </p:cNvSpPr>
          <p:nvPr/>
        </p:nvSpPr>
        <p:spPr>
          <a:xfrm>
            <a:off x="682714" y="385649"/>
            <a:ext cx="1005840" cy="558006"/>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800" dirty="0" smtClean="0">
                <a:solidFill>
                  <a:srgbClr val="0070C0"/>
                </a:solidFill>
              </a:rPr>
              <a:t>1873</a:t>
            </a:r>
            <a:endParaRPr lang="en-GB" sz="2800" dirty="0">
              <a:solidFill>
                <a:srgbClr val="0070C0"/>
              </a:solidFill>
              <a:latin typeface="Arial Black" panose="020B0A04020102020204" pitchFamily="34" charset="0"/>
            </a:endParaRPr>
          </a:p>
        </p:txBody>
      </p:sp>
      <p:sp>
        <p:nvSpPr>
          <p:cNvPr id="27" name="Oval 26"/>
          <p:cNvSpPr/>
          <p:nvPr/>
        </p:nvSpPr>
        <p:spPr>
          <a:xfrm>
            <a:off x="4991580" y="2548046"/>
            <a:ext cx="1005840" cy="100584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Title 1"/>
          <p:cNvSpPr txBox="1">
            <a:spLocks/>
          </p:cNvSpPr>
          <p:nvPr/>
        </p:nvSpPr>
        <p:spPr>
          <a:xfrm>
            <a:off x="4991580" y="2771963"/>
            <a:ext cx="1005840" cy="558006"/>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800" dirty="0" smtClean="0">
                <a:solidFill>
                  <a:srgbClr val="0070C0"/>
                </a:solidFill>
              </a:rPr>
              <a:t>2007</a:t>
            </a:r>
            <a:endParaRPr lang="en-GB" sz="2800" dirty="0">
              <a:solidFill>
                <a:srgbClr val="0070C0"/>
              </a:solidFill>
              <a:latin typeface="Arial Black" panose="020B0A04020102020204" pitchFamily="34" charset="0"/>
            </a:endParaRPr>
          </a:p>
        </p:txBody>
      </p:sp>
      <p:sp>
        <p:nvSpPr>
          <p:cNvPr id="29" name="Oval 28"/>
          <p:cNvSpPr/>
          <p:nvPr/>
        </p:nvSpPr>
        <p:spPr>
          <a:xfrm>
            <a:off x="1777293" y="714443"/>
            <a:ext cx="1005840" cy="100584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Title 1"/>
          <p:cNvSpPr txBox="1">
            <a:spLocks/>
          </p:cNvSpPr>
          <p:nvPr/>
        </p:nvSpPr>
        <p:spPr>
          <a:xfrm>
            <a:off x="1777293" y="938360"/>
            <a:ext cx="1005840" cy="558006"/>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800" dirty="0" smtClean="0">
                <a:solidFill>
                  <a:srgbClr val="0070C0"/>
                </a:solidFill>
              </a:rPr>
              <a:t>1963</a:t>
            </a:r>
            <a:endParaRPr lang="en-GB" sz="2800" dirty="0">
              <a:solidFill>
                <a:srgbClr val="0070C0"/>
              </a:solidFill>
              <a:latin typeface="Arial Black" panose="020B0A04020102020204" pitchFamily="34" charset="0"/>
            </a:endParaRPr>
          </a:p>
        </p:txBody>
      </p:sp>
      <p:sp>
        <p:nvSpPr>
          <p:cNvPr id="31" name="Oval 30"/>
          <p:cNvSpPr/>
          <p:nvPr/>
        </p:nvSpPr>
        <p:spPr>
          <a:xfrm>
            <a:off x="2848722" y="1314710"/>
            <a:ext cx="1005840" cy="100584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 name="Title 1"/>
          <p:cNvSpPr txBox="1">
            <a:spLocks/>
          </p:cNvSpPr>
          <p:nvPr/>
        </p:nvSpPr>
        <p:spPr>
          <a:xfrm>
            <a:off x="2848722" y="1538627"/>
            <a:ext cx="1005840" cy="558006"/>
          </a:xfrm>
          <a:prstGeom prst="rect">
            <a:avLst/>
          </a:prstGeom>
        </p:spPr>
        <p:txBody>
          <a:bodyPr vert="horz" lIns="91440" tIns="45720" rIns="91440" bIns="45720" rtlCol="0" anchor="ctr">
            <a:normAutofit fontScale="92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800" dirty="0" smtClean="0">
                <a:solidFill>
                  <a:srgbClr val="0070C0"/>
                </a:solidFill>
              </a:rPr>
              <a:t>1970s</a:t>
            </a:r>
            <a:endParaRPr lang="en-GB" sz="2800" dirty="0">
              <a:solidFill>
                <a:srgbClr val="0070C0"/>
              </a:solidFill>
              <a:latin typeface="Arial Black" panose="020B0A04020102020204" pitchFamily="34" charset="0"/>
            </a:endParaRPr>
          </a:p>
        </p:txBody>
      </p:sp>
      <p:sp>
        <p:nvSpPr>
          <p:cNvPr id="33" name="Oval 32"/>
          <p:cNvSpPr/>
          <p:nvPr/>
        </p:nvSpPr>
        <p:spPr>
          <a:xfrm>
            <a:off x="3920151" y="1910632"/>
            <a:ext cx="1005840" cy="100584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5" name="Title 1"/>
          <p:cNvSpPr txBox="1">
            <a:spLocks/>
          </p:cNvSpPr>
          <p:nvPr/>
        </p:nvSpPr>
        <p:spPr>
          <a:xfrm>
            <a:off x="3920151" y="2134549"/>
            <a:ext cx="1005840" cy="558006"/>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800" dirty="0" smtClean="0">
                <a:solidFill>
                  <a:srgbClr val="0070C0"/>
                </a:solidFill>
              </a:rPr>
              <a:t>2003</a:t>
            </a:r>
            <a:endParaRPr lang="en-GB" sz="2800" dirty="0">
              <a:solidFill>
                <a:srgbClr val="0070C0"/>
              </a:solidFill>
              <a:latin typeface="Arial Black" panose="020B0A04020102020204" pitchFamily="34" charset="0"/>
            </a:endParaRPr>
          </a:p>
        </p:txBody>
      </p:sp>
      <p:sp>
        <p:nvSpPr>
          <p:cNvPr id="36" name="Oval 35"/>
          <p:cNvSpPr/>
          <p:nvPr/>
        </p:nvSpPr>
        <p:spPr>
          <a:xfrm>
            <a:off x="9388628" y="5055057"/>
            <a:ext cx="1005840" cy="100584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7" name="Title 1"/>
          <p:cNvSpPr txBox="1">
            <a:spLocks/>
          </p:cNvSpPr>
          <p:nvPr/>
        </p:nvSpPr>
        <p:spPr>
          <a:xfrm>
            <a:off x="9388628" y="5278974"/>
            <a:ext cx="1005840" cy="558006"/>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800" dirty="0" smtClean="0">
                <a:solidFill>
                  <a:srgbClr val="0070C0"/>
                </a:solidFill>
              </a:rPr>
              <a:t>2019</a:t>
            </a:r>
            <a:endParaRPr lang="en-GB" sz="2800" dirty="0">
              <a:solidFill>
                <a:srgbClr val="0070C0"/>
              </a:solidFill>
              <a:latin typeface="Arial Black" panose="020B0A04020102020204" pitchFamily="34" charset="0"/>
            </a:endParaRPr>
          </a:p>
        </p:txBody>
      </p:sp>
      <p:sp>
        <p:nvSpPr>
          <p:cNvPr id="38" name="Oval 37"/>
          <p:cNvSpPr/>
          <p:nvPr/>
        </p:nvSpPr>
        <p:spPr>
          <a:xfrm>
            <a:off x="6110752" y="3123243"/>
            <a:ext cx="1005840" cy="100584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9" name="Title 1"/>
          <p:cNvSpPr txBox="1">
            <a:spLocks/>
          </p:cNvSpPr>
          <p:nvPr/>
        </p:nvSpPr>
        <p:spPr>
          <a:xfrm>
            <a:off x="6110752" y="3347160"/>
            <a:ext cx="1005840" cy="558006"/>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800" dirty="0" smtClean="0">
                <a:solidFill>
                  <a:srgbClr val="0070C0"/>
                </a:solidFill>
              </a:rPr>
              <a:t>2011</a:t>
            </a:r>
            <a:endParaRPr lang="en-GB" sz="2800" dirty="0">
              <a:solidFill>
                <a:srgbClr val="0070C0"/>
              </a:solidFill>
              <a:latin typeface="Arial Black" panose="020B0A04020102020204" pitchFamily="34" charset="0"/>
            </a:endParaRPr>
          </a:p>
        </p:txBody>
      </p:sp>
      <p:sp>
        <p:nvSpPr>
          <p:cNvPr id="40" name="Oval 39"/>
          <p:cNvSpPr/>
          <p:nvPr/>
        </p:nvSpPr>
        <p:spPr>
          <a:xfrm>
            <a:off x="7206774" y="3759850"/>
            <a:ext cx="1005840" cy="100584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1" name="Title 1"/>
          <p:cNvSpPr txBox="1">
            <a:spLocks/>
          </p:cNvSpPr>
          <p:nvPr/>
        </p:nvSpPr>
        <p:spPr>
          <a:xfrm>
            <a:off x="7206774" y="3983767"/>
            <a:ext cx="1005840" cy="558006"/>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800" dirty="0" smtClean="0">
                <a:solidFill>
                  <a:srgbClr val="0070C0"/>
                </a:solidFill>
              </a:rPr>
              <a:t>2017</a:t>
            </a:r>
            <a:endParaRPr lang="en-GB" sz="2800" dirty="0">
              <a:solidFill>
                <a:srgbClr val="0070C0"/>
              </a:solidFill>
              <a:latin typeface="Arial Black" panose="020B0A04020102020204" pitchFamily="34" charset="0"/>
            </a:endParaRPr>
          </a:p>
        </p:txBody>
      </p:sp>
      <p:sp>
        <p:nvSpPr>
          <p:cNvPr id="42" name="Oval 41"/>
          <p:cNvSpPr/>
          <p:nvPr/>
        </p:nvSpPr>
        <p:spPr>
          <a:xfrm>
            <a:off x="8297701" y="4419607"/>
            <a:ext cx="1005840" cy="100584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3" name="Title 1"/>
          <p:cNvSpPr txBox="1">
            <a:spLocks/>
          </p:cNvSpPr>
          <p:nvPr/>
        </p:nvSpPr>
        <p:spPr>
          <a:xfrm>
            <a:off x="8297701" y="4643524"/>
            <a:ext cx="1005840" cy="558006"/>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800" dirty="0" smtClean="0">
                <a:solidFill>
                  <a:srgbClr val="0070C0"/>
                </a:solidFill>
              </a:rPr>
              <a:t>2018</a:t>
            </a:r>
            <a:endParaRPr lang="en-GB" sz="2800" dirty="0">
              <a:solidFill>
                <a:srgbClr val="0070C0"/>
              </a:solidFill>
              <a:latin typeface="Arial Black" panose="020B0A04020102020204" pitchFamily="34" charset="0"/>
            </a:endParaRPr>
          </a:p>
        </p:txBody>
      </p:sp>
      <p:sp>
        <p:nvSpPr>
          <p:cNvPr id="44" name="Oval 43"/>
          <p:cNvSpPr/>
          <p:nvPr/>
        </p:nvSpPr>
        <p:spPr>
          <a:xfrm>
            <a:off x="10521322" y="5647295"/>
            <a:ext cx="1005840" cy="100584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5" name="Title 1"/>
          <p:cNvSpPr txBox="1">
            <a:spLocks/>
          </p:cNvSpPr>
          <p:nvPr/>
        </p:nvSpPr>
        <p:spPr>
          <a:xfrm>
            <a:off x="10521322" y="5871212"/>
            <a:ext cx="1005840" cy="558006"/>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800" dirty="0" smtClean="0">
                <a:solidFill>
                  <a:srgbClr val="0070C0"/>
                </a:solidFill>
              </a:rPr>
              <a:t>2019</a:t>
            </a:r>
            <a:endParaRPr lang="en-GB" sz="2800" dirty="0">
              <a:solidFill>
                <a:srgbClr val="0070C0"/>
              </a:solidFill>
              <a:latin typeface="Arial Black" panose="020B0A04020102020204" pitchFamily="34" charset="0"/>
            </a:endParaRPr>
          </a:p>
        </p:txBody>
      </p:sp>
      <p:sp>
        <p:nvSpPr>
          <p:cNvPr id="46" name="Title 1"/>
          <p:cNvSpPr txBox="1">
            <a:spLocks/>
          </p:cNvSpPr>
          <p:nvPr/>
        </p:nvSpPr>
        <p:spPr>
          <a:xfrm>
            <a:off x="9388628" y="5011546"/>
            <a:ext cx="1005840" cy="558006"/>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1600" dirty="0" smtClean="0">
                <a:solidFill>
                  <a:srgbClr val="0070C0"/>
                </a:solidFill>
              </a:rPr>
              <a:t>March</a:t>
            </a:r>
            <a:endParaRPr lang="en-GB" sz="1600" dirty="0">
              <a:solidFill>
                <a:srgbClr val="0070C0"/>
              </a:solidFill>
              <a:latin typeface="Arial Black" panose="020B0A04020102020204" pitchFamily="34" charset="0"/>
            </a:endParaRPr>
          </a:p>
        </p:txBody>
      </p:sp>
      <p:sp>
        <p:nvSpPr>
          <p:cNvPr id="47" name="Title 1"/>
          <p:cNvSpPr txBox="1">
            <a:spLocks/>
          </p:cNvSpPr>
          <p:nvPr/>
        </p:nvSpPr>
        <p:spPr>
          <a:xfrm>
            <a:off x="10502798" y="5596899"/>
            <a:ext cx="1005840" cy="558006"/>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1600" dirty="0" smtClean="0">
                <a:solidFill>
                  <a:srgbClr val="0070C0"/>
                </a:solidFill>
              </a:rPr>
              <a:t>June</a:t>
            </a:r>
            <a:endParaRPr lang="en-GB" sz="1600" dirty="0">
              <a:solidFill>
                <a:srgbClr val="0070C0"/>
              </a:solidFill>
              <a:latin typeface="Arial Black" panose="020B0A04020102020204" pitchFamily="34" charset="0"/>
            </a:endParaRPr>
          </a:p>
        </p:txBody>
      </p:sp>
      <p:sp>
        <p:nvSpPr>
          <p:cNvPr id="48" name="Title 1"/>
          <p:cNvSpPr txBox="1">
            <a:spLocks/>
          </p:cNvSpPr>
          <p:nvPr/>
        </p:nvSpPr>
        <p:spPr>
          <a:xfrm>
            <a:off x="2152891" y="5951948"/>
            <a:ext cx="8241577" cy="596715"/>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a:r>
              <a:rPr lang="en-GB" sz="3200" i="1" dirty="0" smtClean="0"/>
              <a:t>Cg-18: WIS 2.0 endorsed by Congress</a:t>
            </a:r>
            <a:endParaRPr lang="en-GB" sz="3200" i="1" dirty="0">
              <a:solidFill>
                <a:schemeClr val="bg1">
                  <a:lumMod val="65000"/>
                </a:schemeClr>
              </a:solidFill>
              <a:latin typeface="Arial Black" panose="020B0A04020102020204" pitchFamily="34" charset="0"/>
            </a:endParaRPr>
          </a:p>
        </p:txBody>
      </p:sp>
    </p:spTree>
    <p:extLst>
      <p:ext uri="{BB962C8B-B14F-4D97-AF65-F5344CB8AC3E}">
        <p14:creationId xmlns:p14="http://schemas.microsoft.com/office/powerpoint/2010/main" val="2421385580"/>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297157"/>
            <a:ext cx="10515600" cy="1325563"/>
          </a:xfrm>
        </p:spPr>
        <p:txBody>
          <a:bodyPr/>
          <a:lstStyle/>
          <a:p>
            <a:pPr algn="ctr"/>
            <a:r>
              <a:rPr lang="en-GB" sz="7200" b="1" dirty="0" smtClean="0"/>
              <a:t>WIS 2.0</a:t>
            </a:r>
            <a:endParaRPr lang="en-GB" sz="7200" b="1" dirty="0"/>
          </a:p>
        </p:txBody>
      </p:sp>
      <p:sp>
        <p:nvSpPr>
          <p:cNvPr id="6" name="Slide Number Placeholder 5"/>
          <p:cNvSpPr>
            <a:spLocks noGrp="1"/>
          </p:cNvSpPr>
          <p:nvPr>
            <p:ph type="sldNum" sz="quarter" idx="12"/>
          </p:nvPr>
        </p:nvSpPr>
        <p:spPr>
          <a:xfrm>
            <a:off x="8610600" y="6356350"/>
            <a:ext cx="2743200" cy="365125"/>
          </a:xfrm>
        </p:spPr>
        <p:txBody>
          <a:bodyPr/>
          <a:lstStyle/>
          <a:p>
            <a:fld id="{02FCD5AC-5239-4317-A018-1F813C8A6B43}" type="slidenum">
              <a:rPr lang="en-GB" smtClean="0"/>
              <a:t>22</a:t>
            </a:fld>
            <a:endParaRPr lang="en-GB"/>
          </a:p>
        </p:txBody>
      </p:sp>
      <p:sp>
        <p:nvSpPr>
          <p:cNvPr id="5" name="Title 1"/>
          <p:cNvSpPr txBox="1">
            <a:spLocks/>
          </p:cNvSpPr>
          <p:nvPr/>
        </p:nvSpPr>
        <p:spPr>
          <a:xfrm>
            <a:off x="838200" y="1936003"/>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3600" i="1" dirty="0" smtClean="0"/>
              <a:t>Data sharing infrastructure for all of WMO</a:t>
            </a:r>
            <a:endParaRPr lang="en-GB" sz="3600" i="1" dirty="0">
              <a:solidFill>
                <a:schemeClr val="bg1">
                  <a:lumMod val="65000"/>
                </a:schemeClr>
              </a:solidFill>
              <a:latin typeface="Arial Black" panose="020B0A04020102020204" pitchFamily="34" charset="0"/>
            </a:endParaRPr>
          </a:p>
        </p:txBody>
      </p:sp>
    </p:spTree>
    <p:extLst>
      <p:ext uri="{BB962C8B-B14F-4D97-AF65-F5344CB8AC3E}">
        <p14:creationId xmlns:p14="http://schemas.microsoft.com/office/powerpoint/2010/main" val="3553216533"/>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297157"/>
            <a:ext cx="10515600" cy="1325563"/>
          </a:xfrm>
        </p:spPr>
        <p:txBody>
          <a:bodyPr/>
          <a:lstStyle/>
          <a:p>
            <a:pPr algn="ctr"/>
            <a:r>
              <a:rPr lang="en-GB" sz="7200" b="1" dirty="0" smtClean="0"/>
              <a:t>WIS 2.0</a:t>
            </a:r>
            <a:endParaRPr lang="en-GB" sz="7200" b="1" dirty="0"/>
          </a:p>
        </p:txBody>
      </p:sp>
      <p:sp>
        <p:nvSpPr>
          <p:cNvPr id="6" name="Slide Number Placeholder 5"/>
          <p:cNvSpPr>
            <a:spLocks noGrp="1"/>
          </p:cNvSpPr>
          <p:nvPr>
            <p:ph type="sldNum" sz="quarter" idx="12"/>
          </p:nvPr>
        </p:nvSpPr>
        <p:spPr>
          <a:xfrm>
            <a:off x="8610600" y="6356350"/>
            <a:ext cx="2743200" cy="365125"/>
          </a:xfrm>
        </p:spPr>
        <p:txBody>
          <a:bodyPr/>
          <a:lstStyle/>
          <a:p>
            <a:fld id="{02FCD5AC-5239-4317-A018-1F813C8A6B43}" type="slidenum">
              <a:rPr lang="en-GB" smtClean="0"/>
              <a:t>23</a:t>
            </a:fld>
            <a:endParaRPr lang="en-GB"/>
          </a:p>
        </p:txBody>
      </p:sp>
      <p:sp>
        <p:nvSpPr>
          <p:cNvPr id="5" name="Title 1"/>
          <p:cNvSpPr txBox="1">
            <a:spLocks/>
          </p:cNvSpPr>
          <p:nvPr/>
        </p:nvSpPr>
        <p:spPr>
          <a:xfrm>
            <a:off x="838200" y="1936003"/>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3600" i="1" dirty="0" smtClean="0"/>
              <a:t>Data sharing infrastructure for all of WMO</a:t>
            </a:r>
            <a:endParaRPr lang="en-GB" sz="3600" i="1" dirty="0">
              <a:solidFill>
                <a:schemeClr val="bg1">
                  <a:lumMod val="65000"/>
                </a:schemeClr>
              </a:solidFill>
              <a:latin typeface="Arial Black" panose="020B0A04020102020204" pitchFamily="34" charset="0"/>
            </a:endParaRPr>
          </a:p>
        </p:txBody>
      </p:sp>
      <p:cxnSp>
        <p:nvCxnSpPr>
          <p:cNvPr id="7" name="Straight Connector 6"/>
          <p:cNvCxnSpPr/>
          <p:nvPr/>
        </p:nvCxnSpPr>
        <p:spPr>
          <a:xfrm>
            <a:off x="1127760" y="4125485"/>
            <a:ext cx="9845040" cy="0"/>
          </a:xfrm>
          <a:prstGeom prst="line">
            <a:avLst/>
          </a:prstGeom>
        </p:spPr>
        <p:style>
          <a:lnRef idx="1">
            <a:schemeClr val="accent1"/>
          </a:lnRef>
          <a:fillRef idx="0">
            <a:schemeClr val="accent1"/>
          </a:fillRef>
          <a:effectRef idx="0">
            <a:schemeClr val="accent1"/>
          </a:effectRef>
          <a:fontRef idx="minor">
            <a:schemeClr val="tx1"/>
          </a:fontRef>
        </p:style>
      </p:cxnSp>
      <p:sp>
        <p:nvSpPr>
          <p:cNvPr id="9" name="Oval 8"/>
          <p:cNvSpPr/>
          <p:nvPr/>
        </p:nvSpPr>
        <p:spPr>
          <a:xfrm>
            <a:off x="624840" y="3622565"/>
            <a:ext cx="1005840" cy="100584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11" name="Straight Connector 10"/>
          <p:cNvCxnSpPr/>
          <p:nvPr/>
        </p:nvCxnSpPr>
        <p:spPr>
          <a:xfrm>
            <a:off x="10972800" y="4125485"/>
            <a:ext cx="1219200" cy="0"/>
          </a:xfrm>
          <a:prstGeom prst="line">
            <a:avLst/>
          </a:prstGeom>
          <a:ln>
            <a:prstDash val="dash"/>
          </a:ln>
        </p:spPr>
        <p:style>
          <a:lnRef idx="1">
            <a:schemeClr val="accent1"/>
          </a:lnRef>
          <a:fillRef idx="0">
            <a:schemeClr val="accent1"/>
          </a:fillRef>
          <a:effectRef idx="0">
            <a:schemeClr val="accent1"/>
          </a:effectRef>
          <a:fontRef idx="minor">
            <a:schemeClr val="tx1"/>
          </a:fontRef>
        </p:style>
      </p:cxnSp>
      <p:sp>
        <p:nvSpPr>
          <p:cNvPr id="10" name="Oval 9"/>
          <p:cNvSpPr/>
          <p:nvPr/>
        </p:nvSpPr>
        <p:spPr>
          <a:xfrm>
            <a:off x="10530840" y="3591768"/>
            <a:ext cx="1005840" cy="100584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Oval 14"/>
          <p:cNvSpPr/>
          <p:nvPr/>
        </p:nvSpPr>
        <p:spPr>
          <a:xfrm>
            <a:off x="2606040" y="3622565"/>
            <a:ext cx="1005840" cy="100584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Oval 15"/>
          <p:cNvSpPr/>
          <p:nvPr/>
        </p:nvSpPr>
        <p:spPr>
          <a:xfrm>
            <a:off x="4587240" y="3622565"/>
            <a:ext cx="1005840" cy="100584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Oval 16"/>
          <p:cNvSpPr/>
          <p:nvPr/>
        </p:nvSpPr>
        <p:spPr>
          <a:xfrm>
            <a:off x="6568440" y="3622565"/>
            <a:ext cx="1005840" cy="100584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Oval 17"/>
          <p:cNvSpPr/>
          <p:nvPr/>
        </p:nvSpPr>
        <p:spPr>
          <a:xfrm>
            <a:off x="8549640" y="3622565"/>
            <a:ext cx="1005840" cy="100584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Title 1"/>
          <p:cNvSpPr txBox="1">
            <a:spLocks/>
          </p:cNvSpPr>
          <p:nvPr/>
        </p:nvSpPr>
        <p:spPr>
          <a:xfrm>
            <a:off x="624840" y="3846482"/>
            <a:ext cx="1005840" cy="558006"/>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800" dirty="0" smtClean="0">
                <a:solidFill>
                  <a:srgbClr val="0070C0"/>
                </a:solidFill>
              </a:rPr>
              <a:t>2019</a:t>
            </a:r>
            <a:endParaRPr lang="en-GB" sz="2800" dirty="0">
              <a:solidFill>
                <a:srgbClr val="0070C0"/>
              </a:solidFill>
              <a:latin typeface="Arial Black" panose="020B0A04020102020204" pitchFamily="34" charset="0"/>
            </a:endParaRPr>
          </a:p>
        </p:txBody>
      </p:sp>
      <p:sp>
        <p:nvSpPr>
          <p:cNvPr id="20" name="Title 1"/>
          <p:cNvSpPr txBox="1">
            <a:spLocks/>
          </p:cNvSpPr>
          <p:nvPr/>
        </p:nvSpPr>
        <p:spPr>
          <a:xfrm>
            <a:off x="2606040" y="3846482"/>
            <a:ext cx="1005840" cy="558006"/>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800" dirty="0" smtClean="0">
                <a:solidFill>
                  <a:srgbClr val="0070C0"/>
                </a:solidFill>
              </a:rPr>
              <a:t>2020</a:t>
            </a:r>
            <a:endParaRPr lang="en-GB" sz="2800" dirty="0">
              <a:solidFill>
                <a:srgbClr val="0070C0"/>
              </a:solidFill>
              <a:latin typeface="Arial Black" panose="020B0A04020102020204" pitchFamily="34" charset="0"/>
            </a:endParaRPr>
          </a:p>
        </p:txBody>
      </p:sp>
      <p:sp>
        <p:nvSpPr>
          <p:cNvPr id="21" name="Title 1"/>
          <p:cNvSpPr txBox="1">
            <a:spLocks/>
          </p:cNvSpPr>
          <p:nvPr/>
        </p:nvSpPr>
        <p:spPr>
          <a:xfrm>
            <a:off x="4602480" y="3846482"/>
            <a:ext cx="1005840" cy="558006"/>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800" dirty="0" smtClean="0">
                <a:solidFill>
                  <a:srgbClr val="0070C0"/>
                </a:solidFill>
              </a:rPr>
              <a:t>2021</a:t>
            </a:r>
            <a:endParaRPr lang="en-GB" sz="2800" dirty="0">
              <a:solidFill>
                <a:srgbClr val="0070C0"/>
              </a:solidFill>
              <a:latin typeface="Arial Black" panose="020B0A04020102020204" pitchFamily="34" charset="0"/>
            </a:endParaRPr>
          </a:p>
        </p:txBody>
      </p:sp>
      <p:sp>
        <p:nvSpPr>
          <p:cNvPr id="22" name="Title 1"/>
          <p:cNvSpPr txBox="1">
            <a:spLocks/>
          </p:cNvSpPr>
          <p:nvPr/>
        </p:nvSpPr>
        <p:spPr>
          <a:xfrm>
            <a:off x="6583680" y="3846482"/>
            <a:ext cx="1005840" cy="558006"/>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800" dirty="0" smtClean="0">
                <a:solidFill>
                  <a:srgbClr val="0070C0"/>
                </a:solidFill>
              </a:rPr>
              <a:t>2022</a:t>
            </a:r>
            <a:endParaRPr lang="en-GB" sz="2800" dirty="0">
              <a:solidFill>
                <a:srgbClr val="0070C0"/>
              </a:solidFill>
              <a:latin typeface="Arial Black" panose="020B0A04020102020204" pitchFamily="34" charset="0"/>
            </a:endParaRPr>
          </a:p>
        </p:txBody>
      </p:sp>
      <p:sp>
        <p:nvSpPr>
          <p:cNvPr id="23" name="Title 1"/>
          <p:cNvSpPr txBox="1">
            <a:spLocks/>
          </p:cNvSpPr>
          <p:nvPr/>
        </p:nvSpPr>
        <p:spPr>
          <a:xfrm>
            <a:off x="8564880" y="3846482"/>
            <a:ext cx="1005840" cy="558006"/>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800" dirty="0" smtClean="0">
                <a:solidFill>
                  <a:srgbClr val="0070C0"/>
                </a:solidFill>
              </a:rPr>
              <a:t>2023</a:t>
            </a:r>
            <a:endParaRPr lang="en-GB" sz="2800" dirty="0">
              <a:solidFill>
                <a:srgbClr val="0070C0"/>
              </a:solidFill>
              <a:latin typeface="Arial Black" panose="020B0A04020102020204" pitchFamily="34" charset="0"/>
            </a:endParaRPr>
          </a:p>
        </p:txBody>
      </p:sp>
      <p:sp>
        <p:nvSpPr>
          <p:cNvPr id="24" name="Title 1"/>
          <p:cNvSpPr txBox="1">
            <a:spLocks/>
          </p:cNvSpPr>
          <p:nvPr/>
        </p:nvSpPr>
        <p:spPr>
          <a:xfrm>
            <a:off x="10546080" y="3846482"/>
            <a:ext cx="1005840" cy="558006"/>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800" dirty="0" smtClean="0">
                <a:solidFill>
                  <a:srgbClr val="0070C0"/>
                </a:solidFill>
              </a:rPr>
              <a:t>2024</a:t>
            </a:r>
            <a:endParaRPr lang="en-GB" sz="2800" dirty="0">
              <a:solidFill>
                <a:srgbClr val="0070C0"/>
              </a:solidFill>
              <a:latin typeface="Arial Black" panose="020B0A04020102020204" pitchFamily="34" charset="0"/>
            </a:endParaRPr>
          </a:p>
        </p:txBody>
      </p:sp>
      <p:sp>
        <p:nvSpPr>
          <p:cNvPr id="25" name="Title 1"/>
          <p:cNvSpPr txBox="1">
            <a:spLocks/>
          </p:cNvSpPr>
          <p:nvPr/>
        </p:nvSpPr>
        <p:spPr>
          <a:xfrm>
            <a:off x="445770" y="4404485"/>
            <a:ext cx="136398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2000" dirty="0" smtClean="0"/>
              <a:t>Approach endorsed by Cg</a:t>
            </a:r>
            <a:endParaRPr lang="en-GB" sz="2000" dirty="0">
              <a:solidFill>
                <a:schemeClr val="bg1">
                  <a:lumMod val="65000"/>
                </a:schemeClr>
              </a:solidFill>
              <a:latin typeface="Arial Black" panose="020B0A04020102020204" pitchFamily="34" charset="0"/>
            </a:endParaRPr>
          </a:p>
        </p:txBody>
      </p:sp>
      <p:sp>
        <p:nvSpPr>
          <p:cNvPr id="26" name="Title 1"/>
          <p:cNvSpPr txBox="1">
            <a:spLocks/>
          </p:cNvSpPr>
          <p:nvPr/>
        </p:nvSpPr>
        <p:spPr>
          <a:xfrm>
            <a:off x="2232660" y="4404487"/>
            <a:ext cx="1752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2000" dirty="0" smtClean="0"/>
              <a:t>Final approval by EC</a:t>
            </a:r>
            <a:endParaRPr lang="en-GB" sz="2000" dirty="0">
              <a:solidFill>
                <a:schemeClr val="bg1">
                  <a:lumMod val="65000"/>
                </a:schemeClr>
              </a:solidFill>
              <a:latin typeface="Arial Black" panose="020B0A04020102020204" pitchFamily="34" charset="0"/>
            </a:endParaRPr>
          </a:p>
        </p:txBody>
      </p:sp>
      <p:sp>
        <p:nvSpPr>
          <p:cNvPr id="27" name="Title 1"/>
          <p:cNvSpPr txBox="1">
            <a:spLocks/>
          </p:cNvSpPr>
          <p:nvPr/>
        </p:nvSpPr>
        <p:spPr>
          <a:xfrm>
            <a:off x="4099560" y="4404486"/>
            <a:ext cx="201168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2000" dirty="0" smtClean="0"/>
              <a:t>Experimental implementation</a:t>
            </a:r>
            <a:endParaRPr lang="en-GB" sz="2000" dirty="0">
              <a:solidFill>
                <a:schemeClr val="bg1">
                  <a:lumMod val="65000"/>
                </a:schemeClr>
              </a:solidFill>
              <a:latin typeface="Arial Black" panose="020B0A04020102020204" pitchFamily="34" charset="0"/>
            </a:endParaRPr>
          </a:p>
        </p:txBody>
      </p:sp>
      <p:sp>
        <p:nvSpPr>
          <p:cNvPr id="28" name="Title 1"/>
          <p:cNvSpPr txBox="1">
            <a:spLocks/>
          </p:cNvSpPr>
          <p:nvPr/>
        </p:nvSpPr>
        <p:spPr>
          <a:xfrm>
            <a:off x="8176260" y="4404485"/>
            <a:ext cx="1752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2000" dirty="0" smtClean="0"/>
              <a:t>Technical regulation approved</a:t>
            </a:r>
            <a:endParaRPr lang="en-GB" sz="2000" dirty="0">
              <a:solidFill>
                <a:schemeClr val="bg1">
                  <a:lumMod val="65000"/>
                </a:schemeClr>
              </a:solidFill>
              <a:latin typeface="Arial Black" panose="020B0A04020102020204" pitchFamily="34" charset="0"/>
            </a:endParaRPr>
          </a:p>
        </p:txBody>
      </p:sp>
      <p:sp>
        <p:nvSpPr>
          <p:cNvPr id="29" name="Title 1"/>
          <p:cNvSpPr txBox="1">
            <a:spLocks/>
          </p:cNvSpPr>
          <p:nvPr/>
        </p:nvSpPr>
        <p:spPr>
          <a:xfrm>
            <a:off x="10157460" y="4404485"/>
            <a:ext cx="1752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2000" dirty="0" smtClean="0"/>
              <a:t>Initial operating capability</a:t>
            </a:r>
            <a:endParaRPr lang="en-GB" sz="2000" dirty="0">
              <a:solidFill>
                <a:schemeClr val="bg1">
                  <a:lumMod val="65000"/>
                </a:schemeClr>
              </a:solidFill>
              <a:latin typeface="Arial Black" panose="020B0A04020102020204" pitchFamily="34" charset="0"/>
            </a:endParaRPr>
          </a:p>
        </p:txBody>
      </p:sp>
    </p:spTree>
    <p:extLst>
      <p:ext uri="{BB962C8B-B14F-4D97-AF65-F5344CB8AC3E}">
        <p14:creationId xmlns:p14="http://schemas.microsoft.com/office/powerpoint/2010/main" val="2976833994"/>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a:xfrm>
            <a:off x="8610600" y="6356350"/>
            <a:ext cx="2743200" cy="365125"/>
          </a:xfrm>
        </p:spPr>
        <p:txBody>
          <a:bodyPr/>
          <a:lstStyle/>
          <a:p>
            <a:fld id="{02FCD5AC-5239-4317-A018-1F813C8A6B43}" type="slidenum">
              <a:rPr lang="en-GB" smtClean="0"/>
              <a:t>24</a:t>
            </a:fld>
            <a:endParaRPr lang="en-GB"/>
          </a:p>
        </p:txBody>
      </p:sp>
      <p:sp>
        <p:nvSpPr>
          <p:cNvPr id="7" name="TextBox 6"/>
          <p:cNvSpPr txBox="1"/>
          <p:nvPr/>
        </p:nvSpPr>
        <p:spPr>
          <a:xfrm>
            <a:off x="191870" y="329248"/>
            <a:ext cx="646331" cy="1200329"/>
          </a:xfrm>
          <a:prstGeom prst="rect">
            <a:avLst/>
          </a:prstGeom>
          <a:noFill/>
        </p:spPr>
        <p:txBody>
          <a:bodyPr wrap="none" rtlCol="0">
            <a:spAutoFit/>
          </a:bodyPr>
          <a:lstStyle/>
          <a:p>
            <a:r>
              <a:rPr lang="en-GB" sz="7200" dirty="0" smtClean="0">
                <a:solidFill>
                  <a:schemeClr val="bg1">
                    <a:lumMod val="65000"/>
                  </a:schemeClr>
                </a:solidFill>
                <a:latin typeface="Arial Black" panose="020B0A04020102020204" pitchFamily="34" charset="0"/>
              </a:rPr>
              <a:t>“</a:t>
            </a:r>
            <a:endParaRPr lang="en-GB" sz="7200" dirty="0">
              <a:solidFill>
                <a:schemeClr val="bg1">
                  <a:lumMod val="65000"/>
                </a:schemeClr>
              </a:solidFill>
              <a:latin typeface="Arial Black" panose="020B0A04020102020204" pitchFamily="34" charset="0"/>
            </a:endParaRPr>
          </a:p>
        </p:txBody>
      </p:sp>
      <p:sp>
        <p:nvSpPr>
          <p:cNvPr id="8" name="Title 1"/>
          <p:cNvSpPr txBox="1">
            <a:spLocks/>
          </p:cNvSpPr>
          <p:nvPr/>
        </p:nvSpPr>
        <p:spPr>
          <a:xfrm>
            <a:off x="838200" y="232728"/>
            <a:ext cx="1116467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4000" dirty="0" smtClean="0"/>
              <a:t>WIS 2.0: Prioritizes use of public telecoms networks.</a:t>
            </a:r>
            <a:r>
              <a:rPr lang="en-US" sz="4000" dirty="0" smtClean="0">
                <a:solidFill>
                  <a:schemeClr val="bg1">
                    <a:lumMod val="65000"/>
                  </a:schemeClr>
                </a:solidFill>
                <a:latin typeface="Arial Black" panose="020B0A04020102020204" pitchFamily="34" charset="0"/>
              </a:rPr>
              <a:t>”</a:t>
            </a:r>
            <a:endParaRPr lang="en-GB" sz="4000" dirty="0">
              <a:solidFill>
                <a:schemeClr val="bg1">
                  <a:lumMod val="65000"/>
                </a:schemeClr>
              </a:solidFill>
              <a:latin typeface="Arial Black" panose="020B0A04020102020204" pitchFamily="34" charset="0"/>
            </a:endParaRPr>
          </a:p>
        </p:txBody>
      </p:sp>
      <p:sp>
        <p:nvSpPr>
          <p:cNvPr id="9" name="Title 1"/>
          <p:cNvSpPr txBox="1">
            <a:spLocks/>
          </p:cNvSpPr>
          <p:nvPr/>
        </p:nvSpPr>
        <p:spPr>
          <a:xfrm>
            <a:off x="838200" y="1529577"/>
            <a:ext cx="8168640" cy="4371339"/>
          </a:xfrm>
          <a:prstGeom prst="rect">
            <a:avLst/>
          </a:prstGeom>
        </p:spPr>
        <p:txBody>
          <a:bodyPr vert="horz" lIns="91440" tIns="45720" rIns="91440" bIns="45720" rtlCol="0" anchor="t" anchorCtr="0">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spcAft>
                <a:spcPts val="1200"/>
              </a:spcAft>
            </a:pPr>
            <a:r>
              <a:rPr lang="en-GB" sz="2800" dirty="0" smtClean="0"/>
              <a:t>UN SDG 9.c: affordable, universal Internet access by 2020</a:t>
            </a:r>
          </a:p>
          <a:p>
            <a:pPr>
              <a:spcAft>
                <a:spcPts val="1200"/>
              </a:spcAft>
            </a:pPr>
            <a:r>
              <a:rPr lang="en-GB" sz="2800" dirty="0" smtClean="0"/>
              <a:t>Increased choice for connection for telecommunications infrastructure; locally available technology options; lower costs; impact of 5G network rollout?</a:t>
            </a:r>
          </a:p>
          <a:p>
            <a:pPr>
              <a:spcAft>
                <a:spcPts val="1200"/>
              </a:spcAft>
            </a:pPr>
            <a:r>
              <a:rPr lang="en-GB" sz="2800" dirty="0" smtClean="0"/>
              <a:t>Work with GISC to consider network reliability, security and availability within AMDCN – particularly for safety-critical applications</a:t>
            </a:r>
            <a:endParaRPr lang="en-GB" sz="2800" dirty="0"/>
          </a:p>
        </p:txBody>
      </p:sp>
      <p:pic>
        <p:nvPicPr>
          <p:cNvPr id="11" name="Picture 10"/>
          <p:cNvPicPr>
            <a:picLocks noChangeAspect="1"/>
          </p:cNvPicPr>
          <p:nvPr/>
        </p:nvPicPr>
        <p:blipFill>
          <a:blip r:embed="rId3"/>
          <a:stretch>
            <a:fillRect/>
          </a:stretch>
        </p:blipFill>
        <p:spPr>
          <a:xfrm>
            <a:off x="9179867" y="1529577"/>
            <a:ext cx="2649975" cy="2912348"/>
          </a:xfrm>
          <a:prstGeom prst="rect">
            <a:avLst/>
          </a:prstGeom>
        </p:spPr>
      </p:pic>
    </p:spTree>
    <p:extLst>
      <p:ext uri="{BB962C8B-B14F-4D97-AF65-F5344CB8AC3E}">
        <p14:creationId xmlns:p14="http://schemas.microsoft.com/office/powerpoint/2010/main" val="2654074048"/>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a:xfrm>
            <a:off x="8610600" y="6356350"/>
            <a:ext cx="2743200" cy="365125"/>
          </a:xfrm>
        </p:spPr>
        <p:txBody>
          <a:bodyPr/>
          <a:lstStyle/>
          <a:p>
            <a:fld id="{02FCD5AC-5239-4317-A018-1F813C8A6B43}" type="slidenum">
              <a:rPr lang="en-GB" smtClean="0"/>
              <a:t>25</a:t>
            </a:fld>
            <a:endParaRPr lang="en-GB"/>
          </a:p>
        </p:txBody>
      </p:sp>
      <p:sp>
        <p:nvSpPr>
          <p:cNvPr id="7" name="TextBox 6"/>
          <p:cNvSpPr txBox="1"/>
          <p:nvPr/>
        </p:nvSpPr>
        <p:spPr>
          <a:xfrm>
            <a:off x="191870" y="329248"/>
            <a:ext cx="646331" cy="1200329"/>
          </a:xfrm>
          <a:prstGeom prst="rect">
            <a:avLst/>
          </a:prstGeom>
          <a:noFill/>
        </p:spPr>
        <p:txBody>
          <a:bodyPr wrap="none" rtlCol="0">
            <a:spAutoFit/>
          </a:bodyPr>
          <a:lstStyle/>
          <a:p>
            <a:r>
              <a:rPr lang="en-GB" sz="7200" dirty="0" smtClean="0">
                <a:solidFill>
                  <a:schemeClr val="bg1">
                    <a:lumMod val="65000"/>
                  </a:schemeClr>
                </a:solidFill>
                <a:latin typeface="Arial Black" panose="020B0A04020102020204" pitchFamily="34" charset="0"/>
              </a:rPr>
              <a:t>“</a:t>
            </a:r>
            <a:endParaRPr lang="en-GB" sz="7200" dirty="0">
              <a:solidFill>
                <a:schemeClr val="bg1">
                  <a:lumMod val="65000"/>
                </a:schemeClr>
              </a:solidFill>
              <a:latin typeface="Arial Black" panose="020B0A04020102020204" pitchFamily="34" charset="0"/>
            </a:endParaRPr>
          </a:p>
        </p:txBody>
      </p:sp>
      <p:sp>
        <p:nvSpPr>
          <p:cNvPr id="8" name="Title 1"/>
          <p:cNvSpPr txBox="1">
            <a:spLocks/>
          </p:cNvSpPr>
          <p:nvPr/>
        </p:nvSpPr>
        <p:spPr>
          <a:xfrm>
            <a:off x="838200" y="232728"/>
            <a:ext cx="1116467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4000" dirty="0" smtClean="0"/>
              <a:t>WIS 2.0: Adopts Web technologies ...</a:t>
            </a:r>
            <a:r>
              <a:rPr lang="en-US" sz="4000" dirty="0" smtClean="0">
                <a:solidFill>
                  <a:schemeClr val="bg1">
                    <a:lumMod val="65000"/>
                  </a:schemeClr>
                </a:solidFill>
                <a:latin typeface="Arial Black" panose="020B0A04020102020204" pitchFamily="34" charset="0"/>
              </a:rPr>
              <a:t>”</a:t>
            </a:r>
            <a:endParaRPr lang="en-GB" sz="4000" dirty="0">
              <a:solidFill>
                <a:schemeClr val="bg1">
                  <a:lumMod val="65000"/>
                </a:schemeClr>
              </a:solidFill>
              <a:latin typeface="Arial Black" panose="020B0A04020102020204" pitchFamily="34" charset="0"/>
            </a:endParaRPr>
          </a:p>
        </p:txBody>
      </p:sp>
      <p:sp>
        <p:nvSpPr>
          <p:cNvPr id="9" name="Title 1"/>
          <p:cNvSpPr txBox="1">
            <a:spLocks/>
          </p:cNvSpPr>
          <p:nvPr/>
        </p:nvSpPr>
        <p:spPr>
          <a:xfrm>
            <a:off x="838200" y="1818943"/>
            <a:ext cx="7501128" cy="4371339"/>
          </a:xfrm>
          <a:prstGeom prst="rect">
            <a:avLst/>
          </a:prstGeom>
        </p:spPr>
        <p:txBody>
          <a:bodyPr vert="horz" lIns="91440" tIns="45720" rIns="91440" bIns="45720" rtlCol="0" anchor="t" anchorCtr="0">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spcAft>
                <a:spcPts val="1200"/>
              </a:spcAft>
            </a:pPr>
            <a:r>
              <a:rPr lang="en-GB" sz="2800" dirty="0" smtClean="0"/>
              <a:t>Use the Web to share data …</a:t>
            </a:r>
          </a:p>
          <a:p>
            <a:pPr>
              <a:spcAft>
                <a:spcPts val="1200"/>
              </a:spcAft>
            </a:pPr>
            <a:r>
              <a:rPr lang="en-GB" sz="2800" dirty="0" smtClean="0"/>
              <a:t>“the World’s most successful distributed information system” (W3C)</a:t>
            </a:r>
          </a:p>
          <a:p>
            <a:pPr>
              <a:spcAft>
                <a:spcPts val="1200"/>
              </a:spcAft>
            </a:pPr>
            <a:r>
              <a:rPr lang="en-GB" sz="2800" dirty="0" smtClean="0"/>
              <a:t>Industry practices</a:t>
            </a:r>
          </a:p>
          <a:p>
            <a:pPr>
              <a:spcAft>
                <a:spcPts val="1200"/>
              </a:spcAft>
            </a:pPr>
            <a:r>
              <a:rPr lang="en-GB" sz="2800" dirty="0" smtClean="0"/>
              <a:t>Royalty free, open standards</a:t>
            </a:r>
          </a:p>
          <a:p>
            <a:pPr>
              <a:spcAft>
                <a:spcPts val="1200"/>
              </a:spcAft>
            </a:pPr>
            <a:r>
              <a:rPr lang="en-GB" sz="2800" dirty="0" smtClean="0"/>
              <a:t>Improved data discovery with search engines</a:t>
            </a:r>
            <a:endParaRPr lang="en-GB" sz="2800" dirty="0"/>
          </a:p>
        </p:txBody>
      </p:sp>
      <p:pic>
        <p:nvPicPr>
          <p:cNvPr id="3074" name="Picture 2" descr="Image result for ietf logo"/>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467567" y="3282146"/>
            <a:ext cx="2093327" cy="1116790"/>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Image result for w3c logo"/>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339328" y="1784889"/>
            <a:ext cx="2349806" cy="16002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79269855"/>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image23.jpeg"/>
          <p:cNvPicPr/>
          <p:nvPr/>
        </p:nvPicPr>
        <p:blipFill rotWithShape="1">
          <a:blip r:embed="rId3" cstate="print">
            <a:extLst/>
          </a:blip>
          <a:srcRect l="9912" t="7045" r="14179" b="4557"/>
          <a:stretch/>
        </p:blipFill>
        <p:spPr>
          <a:xfrm>
            <a:off x="5960845" y="1490244"/>
            <a:ext cx="6218963" cy="4253558"/>
          </a:xfrm>
          <a:prstGeom prst="rect">
            <a:avLst/>
          </a:prstGeom>
          <a:ln w="12700">
            <a:miter lim="400000"/>
          </a:ln>
        </p:spPr>
      </p:pic>
      <p:sp>
        <p:nvSpPr>
          <p:cNvPr id="7" name="TextBox 6"/>
          <p:cNvSpPr txBox="1"/>
          <p:nvPr/>
        </p:nvSpPr>
        <p:spPr>
          <a:xfrm>
            <a:off x="191870" y="329248"/>
            <a:ext cx="646331" cy="1200329"/>
          </a:xfrm>
          <a:prstGeom prst="rect">
            <a:avLst/>
          </a:prstGeom>
          <a:noFill/>
        </p:spPr>
        <p:txBody>
          <a:bodyPr wrap="none" rtlCol="0">
            <a:spAutoFit/>
          </a:bodyPr>
          <a:lstStyle/>
          <a:p>
            <a:r>
              <a:rPr lang="en-GB" sz="7200" dirty="0" smtClean="0">
                <a:solidFill>
                  <a:schemeClr val="bg1">
                    <a:lumMod val="65000"/>
                  </a:schemeClr>
                </a:solidFill>
                <a:latin typeface="Arial Black" panose="020B0A04020102020204" pitchFamily="34" charset="0"/>
              </a:rPr>
              <a:t>“</a:t>
            </a:r>
            <a:endParaRPr lang="en-GB" sz="7200" dirty="0">
              <a:solidFill>
                <a:schemeClr val="bg1">
                  <a:lumMod val="65000"/>
                </a:schemeClr>
              </a:solidFill>
              <a:latin typeface="Arial Black" panose="020B0A04020102020204" pitchFamily="34" charset="0"/>
            </a:endParaRPr>
          </a:p>
        </p:txBody>
      </p:sp>
      <p:sp>
        <p:nvSpPr>
          <p:cNvPr id="8" name="Title 1"/>
          <p:cNvSpPr txBox="1">
            <a:spLocks/>
          </p:cNvSpPr>
          <p:nvPr/>
        </p:nvSpPr>
        <p:spPr>
          <a:xfrm>
            <a:off x="838200" y="232728"/>
            <a:ext cx="1116467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4000" dirty="0" smtClean="0"/>
              <a:t>WIS 2.0: uses Web services for publishing data</a:t>
            </a:r>
            <a:r>
              <a:rPr lang="en-US" sz="4000" dirty="0" smtClean="0">
                <a:solidFill>
                  <a:schemeClr val="bg1">
                    <a:lumMod val="65000"/>
                  </a:schemeClr>
                </a:solidFill>
                <a:latin typeface="Arial Black" panose="020B0A04020102020204" pitchFamily="34" charset="0"/>
              </a:rPr>
              <a:t>”</a:t>
            </a:r>
            <a:endParaRPr lang="en-GB" sz="4000" dirty="0">
              <a:solidFill>
                <a:schemeClr val="bg1">
                  <a:lumMod val="65000"/>
                </a:schemeClr>
              </a:solidFill>
              <a:latin typeface="Arial Black" panose="020B0A04020102020204" pitchFamily="34" charset="0"/>
            </a:endParaRPr>
          </a:p>
        </p:txBody>
      </p:sp>
      <p:sp>
        <p:nvSpPr>
          <p:cNvPr id="6" name="Slide Number Placeholder 5"/>
          <p:cNvSpPr>
            <a:spLocks noGrp="1"/>
          </p:cNvSpPr>
          <p:nvPr>
            <p:ph type="sldNum" sz="quarter" idx="12"/>
          </p:nvPr>
        </p:nvSpPr>
        <p:spPr>
          <a:xfrm>
            <a:off x="8610600" y="6356350"/>
            <a:ext cx="2743200" cy="365125"/>
          </a:xfrm>
        </p:spPr>
        <p:txBody>
          <a:bodyPr/>
          <a:lstStyle/>
          <a:p>
            <a:fld id="{02FCD5AC-5239-4317-A018-1F813C8A6B43}" type="slidenum">
              <a:rPr lang="en-GB" smtClean="0"/>
              <a:t>26</a:t>
            </a:fld>
            <a:endParaRPr lang="en-GB" dirty="0"/>
          </a:p>
        </p:txBody>
      </p:sp>
      <p:sp>
        <p:nvSpPr>
          <p:cNvPr id="11" name="Title 1"/>
          <p:cNvSpPr txBox="1">
            <a:spLocks/>
          </p:cNvSpPr>
          <p:nvPr/>
        </p:nvSpPr>
        <p:spPr>
          <a:xfrm>
            <a:off x="838200" y="1602729"/>
            <a:ext cx="10515600" cy="5191898"/>
          </a:xfrm>
          <a:prstGeom prst="rect">
            <a:avLst/>
          </a:prstGeom>
        </p:spPr>
        <p:txBody>
          <a:bodyPr vert="horz" lIns="91440" tIns="45720" rIns="91440" bIns="45720" rtlCol="0" anchor="t" anchorCtr="0">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spcAft>
                <a:spcPts val="1200"/>
              </a:spcAft>
            </a:pPr>
            <a:r>
              <a:rPr lang="en-GB" sz="2800" dirty="0" smtClean="0"/>
              <a:t>Data is published via Web services – Web applications that allow computer programmes to access or interact with that data … </a:t>
            </a:r>
          </a:p>
          <a:p>
            <a:pPr>
              <a:spcAft>
                <a:spcPts val="1200"/>
              </a:spcAft>
            </a:pPr>
            <a:endParaRPr lang="en-GB" sz="2800" dirty="0"/>
          </a:p>
          <a:p>
            <a:pPr>
              <a:spcAft>
                <a:spcPts val="1200"/>
              </a:spcAft>
            </a:pPr>
            <a:endParaRPr lang="en-GB" sz="2800" dirty="0" smtClean="0"/>
          </a:p>
          <a:p>
            <a:pPr>
              <a:spcAft>
                <a:spcPts val="1200"/>
              </a:spcAft>
            </a:pPr>
            <a:endParaRPr lang="en-GB" sz="2800" dirty="0"/>
          </a:p>
          <a:p>
            <a:pPr>
              <a:spcAft>
                <a:spcPts val="1200"/>
              </a:spcAft>
            </a:pPr>
            <a:endParaRPr lang="en-GB" sz="2800" dirty="0" smtClean="0"/>
          </a:p>
          <a:p>
            <a:pPr>
              <a:spcAft>
                <a:spcPts val="1200"/>
              </a:spcAft>
            </a:pPr>
            <a:endParaRPr lang="en-GB" sz="2800" dirty="0"/>
          </a:p>
          <a:p>
            <a:pPr>
              <a:spcAft>
                <a:spcPts val="1200"/>
              </a:spcAft>
            </a:pPr>
            <a:endParaRPr lang="en-GB" sz="2800" dirty="0" smtClean="0"/>
          </a:p>
          <a:p>
            <a:pPr>
              <a:spcAft>
                <a:spcPts val="1200"/>
              </a:spcAft>
            </a:pPr>
            <a:r>
              <a:rPr lang="en-GB" sz="2800" dirty="0" smtClean="0"/>
              <a:t>Access control and security are built-in to Web technology</a:t>
            </a:r>
            <a:endParaRPr lang="en-GB" sz="2800" dirty="0"/>
          </a:p>
        </p:txBody>
      </p:sp>
      <p:sp>
        <p:nvSpPr>
          <p:cNvPr id="2" name="TextBox 1"/>
          <p:cNvSpPr txBox="1"/>
          <p:nvPr/>
        </p:nvSpPr>
        <p:spPr>
          <a:xfrm>
            <a:off x="0" y="3910318"/>
            <a:ext cx="9899904" cy="738664"/>
          </a:xfrm>
          <a:prstGeom prst="rect">
            <a:avLst/>
          </a:prstGeom>
          <a:noFill/>
        </p:spPr>
        <p:txBody>
          <a:bodyPr wrap="square" rtlCol="0">
            <a:spAutoFit/>
          </a:bodyPr>
          <a:lstStyle/>
          <a:p>
            <a:r>
              <a:rPr lang="en-GB" sz="1400" dirty="0" smtClean="0">
                <a:gradFill flip="none" rotWithShape="1">
                  <a:gsLst>
                    <a:gs pos="100000">
                      <a:schemeClr val="accent1">
                        <a:lumMod val="87000"/>
                      </a:schemeClr>
                    </a:gs>
                    <a:gs pos="16000">
                      <a:schemeClr val="accent1">
                        <a:lumMod val="90000"/>
                        <a:lumOff val="10000"/>
                      </a:schemeClr>
                    </a:gs>
                    <a:gs pos="0">
                      <a:schemeClr val="accent1">
                        <a:alpha val="0"/>
                        <a:lumMod val="0"/>
                        <a:lumOff val="100000"/>
                      </a:schemeClr>
                    </a:gs>
                  </a:gsLst>
                  <a:lin ang="10800000" scaled="1"/>
                  <a:tileRect/>
                </a:gradFill>
                <a:latin typeface="Arial" panose="020B0604020202020204" pitchFamily="34" charset="0"/>
                <a:cs typeface="Arial" panose="020B0604020202020204" pitchFamily="34" charset="0"/>
              </a:rPr>
              <a:t>0101001010100101001010111110101001010001010100101001010100101000001010101010001010010010101001010</a:t>
            </a:r>
          </a:p>
          <a:p>
            <a:r>
              <a:rPr lang="en-GB" sz="1400" dirty="0" smtClean="0">
                <a:gradFill flip="none" rotWithShape="1">
                  <a:gsLst>
                    <a:gs pos="100000">
                      <a:schemeClr val="accent1">
                        <a:lumMod val="87000"/>
                      </a:schemeClr>
                    </a:gs>
                    <a:gs pos="16000">
                      <a:schemeClr val="accent1">
                        <a:lumMod val="90000"/>
                        <a:lumOff val="10000"/>
                      </a:schemeClr>
                    </a:gs>
                    <a:gs pos="0">
                      <a:schemeClr val="accent1">
                        <a:alpha val="0"/>
                        <a:lumMod val="0"/>
                        <a:lumOff val="100000"/>
                      </a:schemeClr>
                    </a:gs>
                  </a:gsLst>
                  <a:lin ang="10800000" scaled="1"/>
                  <a:tileRect/>
                </a:gradFill>
                <a:latin typeface="Arial" panose="020B0604020202020204" pitchFamily="34" charset="0"/>
                <a:cs typeface="Arial" panose="020B0604020202020204" pitchFamily="34" charset="0"/>
              </a:rPr>
              <a:t>010010101011101010101010001010111010111110101001001010010100101000101010110100110101010000100100010</a:t>
            </a:r>
          </a:p>
          <a:p>
            <a:r>
              <a:rPr lang="en-GB" sz="1400" dirty="0" smtClean="0">
                <a:gradFill flip="none" rotWithShape="1">
                  <a:gsLst>
                    <a:gs pos="100000">
                      <a:schemeClr val="accent1">
                        <a:lumMod val="87000"/>
                      </a:schemeClr>
                    </a:gs>
                    <a:gs pos="16000">
                      <a:schemeClr val="accent1">
                        <a:lumMod val="90000"/>
                        <a:lumOff val="10000"/>
                      </a:schemeClr>
                    </a:gs>
                    <a:gs pos="0">
                      <a:schemeClr val="accent1">
                        <a:alpha val="0"/>
                        <a:lumMod val="0"/>
                        <a:lumOff val="100000"/>
                      </a:schemeClr>
                    </a:gs>
                  </a:gsLst>
                  <a:lin ang="10800000" scaled="1"/>
                  <a:tileRect/>
                </a:gradFill>
                <a:latin typeface="Arial" panose="020B0604020202020204" pitchFamily="34" charset="0"/>
                <a:cs typeface="Arial" panose="020B0604020202020204" pitchFamily="34" charset="0"/>
              </a:rPr>
              <a:t>101011101001011101010100010100010100100100100100111111010010101010010100001010010101001000100010010</a:t>
            </a:r>
            <a:endParaRPr lang="en-GB" sz="1400" dirty="0">
              <a:gradFill flip="none" rotWithShape="1">
                <a:gsLst>
                  <a:gs pos="100000">
                    <a:schemeClr val="accent1">
                      <a:lumMod val="87000"/>
                    </a:schemeClr>
                  </a:gs>
                  <a:gs pos="16000">
                    <a:schemeClr val="accent1">
                      <a:lumMod val="90000"/>
                      <a:lumOff val="10000"/>
                    </a:schemeClr>
                  </a:gs>
                  <a:gs pos="0">
                    <a:schemeClr val="accent1">
                      <a:alpha val="0"/>
                      <a:lumMod val="0"/>
                      <a:lumOff val="100000"/>
                    </a:schemeClr>
                  </a:gs>
                </a:gsLst>
                <a:lin ang="10800000" scaled="1"/>
                <a:tileRect/>
              </a:gradFill>
              <a:latin typeface="Arial" panose="020B0604020202020204" pitchFamily="34" charset="0"/>
              <a:cs typeface="Arial" panose="020B0604020202020204" pitchFamily="34" charset="0"/>
            </a:endParaRPr>
          </a:p>
        </p:txBody>
      </p:sp>
      <p:pic>
        <p:nvPicPr>
          <p:cNvPr id="7170" name="Picture 2" descr="Image result for web service icon"/>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1452" y="2826426"/>
            <a:ext cx="3393529" cy="2637055"/>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047744" y="3047673"/>
            <a:ext cx="2438400" cy="2438400"/>
          </a:xfrm>
          <a:prstGeom prst="rect">
            <a:avLst/>
          </a:prstGeom>
        </p:spPr>
      </p:pic>
    </p:spTree>
    <p:extLst>
      <p:ext uri="{BB962C8B-B14F-4D97-AF65-F5344CB8AC3E}">
        <p14:creationId xmlns:p14="http://schemas.microsoft.com/office/powerpoint/2010/main" val="3312590345"/>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 name="Picture 27"/>
          <p:cNvPicPr>
            <a:picLocks noChangeAspect="1"/>
          </p:cNvPicPr>
          <p:nvPr/>
        </p:nvPicPr>
        <p:blipFill rotWithShape="1">
          <a:blip r:embed="rId3"/>
          <a:srcRect t="16225" b="3482"/>
          <a:stretch/>
        </p:blipFill>
        <p:spPr>
          <a:xfrm>
            <a:off x="0" y="0"/>
            <a:ext cx="12307878" cy="6888480"/>
          </a:xfrm>
          <a:prstGeom prst="rect">
            <a:avLst/>
          </a:prstGeom>
        </p:spPr>
      </p:pic>
      <p:pic>
        <p:nvPicPr>
          <p:cNvPr id="19" name="Picture 2" descr="Image result for web service icon"/>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1452" y="2826426"/>
            <a:ext cx="3393529" cy="2637055"/>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11"/>
          <p:cNvPicPr>
            <a:picLocks noChangeAspect="1"/>
          </p:cNvPicPr>
          <p:nvPr/>
        </p:nvPicPr>
        <p:blipFill rotWithShape="1">
          <a:blip r:embed="rId3"/>
          <a:srcRect t="16225" b="3482"/>
          <a:stretch/>
        </p:blipFill>
        <p:spPr>
          <a:xfrm>
            <a:off x="0" y="0"/>
            <a:ext cx="12307878" cy="6888480"/>
          </a:xfrm>
          <a:prstGeom prst="rect">
            <a:avLst/>
          </a:prstGeom>
        </p:spPr>
      </p:pic>
      <p:pic>
        <p:nvPicPr>
          <p:cNvPr id="13" name="Picture 12" descr="wmo2016_powerpoint_standard_v2-2.jpg"/>
          <p:cNvPicPr>
            <a:picLocks noChangeAspect="1"/>
          </p:cNvPicPr>
          <p:nvPr/>
        </p:nvPicPr>
        <p:blipFill rotWithShape="1">
          <a:blip r:embed="rId5">
            <a:extLst>
              <a:ext uri="{28A0092B-C50C-407E-A947-70E740481C1C}">
                <a14:useLocalDpi xmlns:a14="http://schemas.microsoft.com/office/drawing/2010/main" val="0"/>
              </a:ext>
            </a:extLst>
          </a:blip>
          <a:srcRect r="94636"/>
          <a:stretch/>
        </p:blipFill>
        <p:spPr>
          <a:xfrm>
            <a:off x="0" y="5151694"/>
            <a:ext cx="106680" cy="1714500"/>
          </a:xfrm>
          <a:prstGeom prst="rect">
            <a:avLst/>
          </a:prstGeom>
        </p:spPr>
      </p:pic>
      <p:sp>
        <p:nvSpPr>
          <p:cNvPr id="6" name="Slide Number Placeholder 5"/>
          <p:cNvSpPr>
            <a:spLocks noGrp="1"/>
          </p:cNvSpPr>
          <p:nvPr>
            <p:ph type="sldNum" sz="quarter" idx="12"/>
          </p:nvPr>
        </p:nvSpPr>
        <p:spPr>
          <a:xfrm>
            <a:off x="8610600" y="6356350"/>
            <a:ext cx="2743200" cy="365125"/>
          </a:xfrm>
        </p:spPr>
        <p:txBody>
          <a:bodyPr/>
          <a:lstStyle/>
          <a:p>
            <a:fld id="{02FCD5AC-5239-4317-A018-1F813C8A6B43}" type="slidenum">
              <a:rPr lang="en-GB" smtClean="0">
                <a:solidFill>
                  <a:schemeClr val="bg1"/>
                </a:solidFill>
              </a:rPr>
              <a:t>27</a:t>
            </a:fld>
            <a:endParaRPr lang="en-GB" dirty="0">
              <a:solidFill>
                <a:schemeClr val="bg1"/>
              </a:solidFill>
            </a:endParaRPr>
          </a:p>
        </p:txBody>
      </p:sp>
      <p:pic>
        <p:nvPicPr>
          <p:cNvPr id="14" name="Picture 2" descr="Image result for web service icon"/>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7384688" y="3611301"/>
            <a:ext cx="714962" cy="555585"/>
          </a:xfrm>
          <a:prstGeom prst="rect">
            <a:avLst/>
          </a:prstGeom>
          <a:noFill/>
          <a:extLst>
            <a:ext uri="{909E8E84-426E-40DD-AFC4-6F175D3DCCD1}">
              <a14:hiddenFill xmlns:a14="http://schemas.microsoft.com/office/drawing/2010/main">
                <a:solidFill>
                  <a:srgbClr val="FFFFFF"/>
                </a:solidFill>
              </a14:hiddenFill>
            </a:ext>
          </a:extLst>
        </p:spPr>
      </p:pic>
      <p:sp>
        <p:nvSpPr>
          <p:cNvPr id="15" name="TextBox 14"/>
          <p:cNvSpPr txBox="1"/>
          <p:nvPr/>
        </p:nvSpPr>
        <p:spPr>
          <a:xfrm>
            <a:off x="191870" y="167203"/>
            <a:ext cx="425213" cy="1200329"/>
          </a:xfrm>
          <a:prstGeom prst="rect">
            <a:avLst/>
          </a:prstGeom>
          <a:noFill/>
        </p:spPr>
        <p:txBody>
          <a:bodyPr wrap="square" rtlCol="0">
            <a:spAutoFit/>
          </a:bodyPr>
          <a:lstStyle/>
          <a:p>
            <a:r>
              <a:rPr lang="en-GB" sz="7200" dirty="0" smtClean="0">
                <a:solidFill>
                  <a:schemeClr val="bg1"/>
                </a:solidFill>
                <a:latin typeface="Arial Black" panose="020B0A04020102020204" pitchFamily="34" charset="0"/>
              </a:rPr>
              <a:t>“</a:t>
            </a:r>
            <a:endParaRPr lang="en-GB" sz="7200" dirty="0">
              <a:solidFill>
                <a:schemeClr val="bg1"/>
              </a:solidFill>
              <a:latin typeface="Arial Black" panose="020B0A04020102020204" pitchFamily="34" charset="0"/>
            </a:endParaRPr>
          </a:p>
        </p:txBody>
      </p:sp>
      <p:sp>
        <p:nvSpPr>
          <p:cNvPr id="16" name="Title 1"/>
          <p:cNvSpPr txBox="1">
            <a:spLocks/>
          </p:cNvSpPr>
          <p:nvPr/>
        </p:nvSpPr>
        <p:spPr>
          <a:xfrm>
            <a:off x="734025" y="232728"/>
            <a:ext cx="7669195"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4000" dirty="0" smtClean="0">
                <a:solidFill>
                  <a:schemeClr val="bg1"/>
                </a:solidFill>
              </a:rPr>
              <a:t>WIS 2.0: adds open standard message protocols to the GTS.</a:t>
            </a:r>
            <a:r>
              <a:rPr lang="en-US" sz="4000" dirty="0" smtClean="0">
                <a:solidFill>
                  <a:schemeClr val="bg1"/>
                </a:solidFill>
                <a:latin typeface="Arial Black" panose="020B0A04020102020204" pitchFamily="34" charset="0"/>
              </a:rPr>
              <a:t>”</a:t>
            </a:r>
            <a:endParaRPr lang="en-GB" sz="4000" dirty="0">
              <a:solidFill>
                <a:schemeClr val="bg1"/>
              </a:solidFill>
              <a:latin typeface="Arial Black" panose="020B0A04020102020204" pitchFamily="34" charset="0"/>
            </a:endParaRPr>
          </a:p>
        </p:txBody>
      </p:sp>
      <p:sp>
        <p:nvSpPr>
          <p:cNvPr id="18" name="Title 1"/>
          <p:cNvSpPr txBox="1">
            <a:spLocks/>
          </p:cNvSpPr>
          <p:nvPr/>
        </p:nvSpPr>
        <p:spPr>
          <a:xfrm>
            <a:off x="484649" y="1530576"/>
            <a:ext cx="4309024" cy="1378870"/>
          </a:xfrm>
          <a:prstGeom prst="rect">
            <a:avLst/>
          </a:prstGeom>
        </p:spPr>
        <p:txBody>
          <a:bodyPr vert="horz" lIns="91440" tIns="45720" rIns="91440" bIns="45720" rtlCol="0" anchor="t" anchorCtr="0">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spcAft>
                <a:spcPts val="1200"/>
              </a:spcAft>
            </a:pPr>
            <a:r>
              <a:rPr lang="en-GB" sz="2800" dirty="0" smtClean="0">
                <a:solidFill>
                  <a:schemeClr val="bg1"/>
                </a:solidFill>
              </a:rPr>
              <a:t>Real-time data sharing … Like ‘WhatsApp for weather’</a:t>
            </a:r>
            <a:endParaRPr lang="en-GB" sz="2800" dirty="0">
              <a:solidFill>
                <a:schemeClr val="bg1"/>
              </a:solidFill>
            </a:endParaRPr>
          </a:p>
        </p:txBody>
      </p:sp>
      <p:sp>
        <p:nvSpPr>
          <p:cNvPr id="4" name="Rectangle 3"/>
          <p:cNvSpPr/>
          <p:nvPr/>
        </p:nvSpPr>
        <p:spPr>
          <a:xfrm rot="8707679">
            <a:off x="3266312" y="2458390"/>
            <a:ext cx="4541880" cy="3544149"/>
          </a:xfrm>
          <a:prstGeom prst="rect">
            <a:avLst/>
          </a:prstGeom>
          <a:noFill/>
        </p:spPr>
        <p:txBody>
          <a:bodyPr wrap="none" lIns="91440" tIns="45720" rIns="91440" bIns="45720">
            <a:prstTxWarp prst="textArchUp">
              <a:avLst>
                <a:gd name="adj" fmla="val 9863017"/>
              </a:avLst>
            </a:prstTxWarp>
            <a:spAutoFit/>
          </a:bodyPr>
          <a:lstStyle/>
          <a:p>
            <a:pPr algn="ctr"/>
            <a:r>
              <a:rPr lang="en-US" sz="1400" b="0" cap="none" spc="0" dirty="0" smtClean="0">
                <a:ln w="0"/>
                <a:solidFill>
                  <a:srgbClr val="0070C0"/>
                </a:solidFill>
                <a:effectLst>
                  <a:outerShdw blurRad="38100" dist="25400" dir="5400000" algn="ctr" rotWithShape="0">
                    <a:srgbClr val="6E747A">
                      <a:alpha val="43000"/>
                    </a:srgbClr>
                  </a:outerShdw>
                </a:effectLst>
                <a:latin typeface="Arial" panose="020B0604020202020204" pitchFamily="34" charset="0"/>
                <a:cs typeface="Arial" panose="020B0604020202020204" pitchFamily="34" charset="0"/>
              </a:rPr>
              <a:t>1001010010101101110100101001010</a:t>
            </a:r>
            <a:endParaRPr lang="en-US" sz="1400" b="0" cap="none" spc="0" dirty="0">
              <a:ln w="0"/>
              <a:solidFill>
                <a:srgbClr val="0070C0"/>
              </a:solidFill>
              <a:effectLst>
                <a:outerShdw blurRad="38100" dist="25400" dir="5400000" algn="ctr" rotWithShape="0">
                  <a:srgbClr val="6E747A">
                    <a:alpha val="43000"/>
                  </a:srgbClr>
                </a:outerShdw>
              </a:effectLst>
              <a:latin typeface="Arial" panose="020B0604020202020204" pitchFamily="34" charset="0"/>
              <a:cs typeface="Arial" panose="020B0604020202020204" pitchFamily="34" charset="0"/>
            </a:endParaRPr>
          </a:p>
        </p:txBody>
      </p:sp>
      <p:sp>
        <p:nvSpPr>
          <p:cNvPr id="20" name="Title 1"/>
          <p:cNvSpPr txBox="1">
            <a:spLocks/>
          </p:cNvSpPr>
          <p:nvPr/>
        </p:nvSpPr>
        <p:spPr>
          <a:xfrm>
            <a:off x="484649" y="2516471"/>
            <a:ext cx="7501128" cy="804917"/>
          </a:xfrm>
          <a:prstGeom prst="rect">
            <a:avLst/>
          </a:prstGeom>
        </p:spPr>
        <p:txBody>
          <a:bodyPr vert="horz" lIns="91440" tIns="45720" rIns="91440" bIns="45720" rtlCol="0" anchor="t" anchorCtr="0">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spcAft>
                <a:spcPts val="1200"/>
              </a:spcAft>
            </a:pPr>
            <a:r>
              <a:rPr lang="en-GB" sz="2800" b="1" dirty="0" smtClean="0">
                <a:solidFill>
                  <a:schemeClr val="bg1"/>
                </a:solidFill>
              </a:rPr>
              <a:t>Publish</a:t>
            </a:r>
            <a:r>
              <a:rPr lang="en-GB" sz="2800" dirty="0" smtClean="0">
                <a:solidFill>
                  <a:schemeClr val="bg1"/>
                </a:solidFill>
              </a:rPr>
              <a:t> your data via a Web service</a:t>
            </a:r>
            <a:endParaRPr lang="en-GB" sz="2800" dirty="0">
              <a:solidFill>
                <a:schemeClr val="bg1"/>
              </a:solidFill>
            </a:endParaRPr>
          </a:p>
        </p:txBody>
      </p:sp>
      <p:pic>
        <p:nvPicPr>
          <p:cNvPr id="8194" name="Picture 2" descr="Image result for tick icon"/>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8610600" y="232728"/>
            <a:ext cx="915103" cy="915103"/>
          </a:xfrm>
          <a:prstGeom prst="rect">
            <a:avLst/>
          </a:prstGeom>
          <a:noFill/>
          <a:extLst>
            <a:ext uri="{909E8E84-426E-40DD-AFC4-6F175D3DCCD1}">
              <a14:hiddenFill xmlns:a14="http://schemas.microsoft.com/office/drawing/2010/main">
                <a:solidFill>
                  <a:srgbClr val="FFFFFF"/>
                </a:solidFill>
              </a14:hiddenFill>
            </a:ext>
          </a:extLst>
        </p:spPr>
      </p:pic>
      <p:sp>
        <p:nvSpPr>
          <p:cNvPr id="21" name="Title 1"/>
          <p:cNvSpPr txBox="1">
            <a:spLocks/>
          </p:cNvSpPr>
          <p:nvPr/>
        </p:nvSpPr>
        <p:spPr>
          <a:xfrm>
            <a:off x="484648" y="3079554"/>
            <a:ext cx="5506608" cy="804917"/>
          </a:xfrm>
          <a:prstGeom prst="rect">
            <a:avLst/>
          </a:prstGeom>
        </p:spPr>
        <p:txBody>
          <a:bodyPr vert="horz" lIns="91440" tIns="45720" rIns="91440" bIns="45720" rtlCol="0" anchor="t" anchorCtr="0">
            <a:normAutofit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spcAft>
                <a:spcPts val="1200"/>
              </a:spcAft>
            </a:pPr>
            <a:r>
              <a:rPr lang="en-GB" sz="2800" dirty="0" smtClean="0">
                <a:solidFill>
                  <a:schemeClr val="bg1"/>
                </a:solidFill>
              </a:rPr>
              <a:t>Everyone who wants access can ask to </a:t>
            </a:r>
            <a:r>
              <a:rPr lang="en-GB" sz="2800" b="1" dirty="0" smtClean="0">
                <a:solidFill>
                  <a:schemeClr val="bg1"/>
                </a:solidFill>
              </a:rPr>
              <a:t>subscribe</a:t>
            </a:r>
            <a:r>
              <a:rPr lang="en-GB" sz="2800" dirty="0" smtClean="0">
                <a:solidFill>
                  <a:schemeClr val="bg1"/>
                </a:solidFill>
              </a:rPr>
              <a:t> </a:t>
            </a:r>
            <a:endParaRPr lang="en-GB" sz="2800" dirty="0">
              <a:solidFill>
                <a:schemeClr val="bg1"/>
              </a:solidFill>
            </a:endParaRPr>
          </a:p>
        </p:txBody>
      </p:sp>
      <p:pic>
        <p:nvPicPr>
          <p:cNvPr id="22" name="Picture 2" descr="Image result for tick icon"/>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0969639" y="379419"/>
            <a:ext cx="915103" cy="915103"/>
          </a:xfrm>
          <a:prstGeom prst="rect">
            <a:avLst/>
          </a:prstGeom>
          <a:noFill/>
          <a:extLst>
            <a:ext uri="{909E8E84-426E-40DD-AFC4-6F175D3DCCD1}">
              <a14:hiddenFill xmlns:a14="http://schemas.microsoft.com/office/drawing/2010/main">
                <a:solidFill>
                  <a:srgbClr val="FFFFFF"/>
                </a:solidFill>
              </a14:hiddenFill>
            </a:ext>
          </a:extLst>
        </p:spPr>
      </p:pic>
      <p:pic>
        <p:nvPicPr>
          <p:cNvPr id="23" name="Picture 2" descr="Image result for tick icon"/>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8669020" y="2461377"/>
            <a:ext cx="915103" cy="915103"/>
          </a:xfrm>
          <a:prstGeom prst="rect">
            <a:avLst/>
          </a:prstGeom>
          <a:noFill/>
          <a:extLst>
            <a:ext uri="{909E8E84-426E-40DD-AFC4-6F175D3DCCD1}">
              <a14:hiddenFill xmlns:a14="http://schemas.microsoft.com/office/drawing/2010/main">
                <a:solidFill>
                  <a:srgbClr val="FFFFFF"/>
                </a:solidFill>
              </a14:hiddenFill>
            </a:ext>
          </a:extLst>
        </p:spPr>
      </p:pic>
      <p:pic>
        <p:nvPicPr>
          <p:cNvPr id="24" name="Picture 2" descr="Image result for tick icon"/>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6134140" y="1403169"/>
            <a:ext cx="915103" cy="915103"/>
          </a:xfrm>
          <a:prstGeom prst="rect">
            <a:avLst/>
          </a:prstGeom>
          <a:noFill/>
          <a:extLst>
            <a:ext uri="{909E8E84-426E-40DD-AFC4-6F175D3DCCD1}">
              <a14:hiddenFill xmlns:a14="http://schemas.microsoft.com/office/drawing/2010/main">
                <a:solidFill>
                  <a:srgbClr val="FFFFFF"/>
                </a:solidFill>
              </a14:hiddenFill>
            </a:ext>
          </a:extLst>
        </p:spPr>
      </p:pic>
      <p:pic>
        <p:nvPicPr>
          <p:cNvPr id="25" name="Picture 2" descr="Image result for tick icon"/>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764852" y="4617238"/>
            <a:ext cx="915103" cy="915103"/>
          </a:xfrm>
          <a:prstGeom prst="rect">
            <a:avLst/>
          </a:prstGeom>
          <a:noFill/>
          <a:extLst>
            <a:ext uri="{909E8E84-426E-40DD-AFC4-6F175D3DCCD1}">
              <a14:hiddenFill xmlns:a14="http://schemas.microsoft.com/office/drawing/2010/main">
                <a:solidFill>
                  <a:srgbClr val="FFFFFF"/>
                </a:solidFill>
              </a14:hiddenFill>
            </a:ext>
          </a:extLst>
        </p:spPr>
      </p:pic>
      <p:pic>
        <p:nvPicPr>
          <p:cNvPr id="26" name="Picture 2" descr="Image result for tick icon"/>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1276897" y="4348409"/>
            <a:ext cx="915103" cy="915103"/>
          </a:xfrm>
          <a:prstGeom prst="rect">
            <a:avLst/>
          </a:prstGeom>
          <a:noFill/>
          <a:extLst>
            <a:ext uri="{909E8E84-426E-40DD-AFC4-6F175D3DCCD1}">
              <a14:hiddenFill xmlns:a14="http://schemas.microsoft.com/office/drawing/2010/main">
                <a:solidFill>
                  <a:srgbClr val="FFFFFF"/>
                </a:solidFill>
              </a14:hiddenFill>
            </a:ext>
          </a:extLst>
        </p:spPr>
      </p:pic>
      <p:pic>
        <p:nvPicPr>
          <p:cNvPr id="27" name="Picture 2" descr="Image result for tick icon"/>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235213" y="5695766"/>
            <a:ext cx="915103" cy="915103"/>
          </a:xfrm>
          <a:prstGeom prst="rect">
            <a:avLst/>
          </a:prstGeom>
          <a:noFill/>
          <a:extLst>
            <a:ext uri="{909E8E84-426E-40DD-AFC4-6F175D3DCCD1}">
              <a14:hiddenFill xmlns:a14="http://schemas.microsoft.com/office/drawing/2010/main">
                <a:solidFill>
                  <a:srgbClr val="FFFFFF"/>
                </a:solidFill>
              </a14:hiddenFill>
            </a:ext>
          </a:extLst>
        </p:spPr>
      </p:pic>
      <p:sp>
        <p:nvSpPr>
          <p:cNvPr id="29" name="Title 1"/>
          <p:cNvSpPr txBox="1">
            <a:spLocks/>
          </p:cNvSpPr>
          <p:nvPr/>
        </p:nvSpPr>
        <p:spPr>
          <a:xfrm>
            <a:off x="451452" y="3938306"/>
            <a:ext cx="4092839" cy="804917"/>
          </a:xfrm>
          <a:prstGeom prst="rect">
            <a:avLst/>
          </a:prstGeom>
        </p:spPr>
        <p:txBody>
          <a:bodyPr vert="horz" lIns="91440" tIns="45720" rIns="91440" bIns="45720" rtlCol="0" anchor="t" anchorCtr="0">
            <a:normAutofit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spcAft>
                <a:spcPts val="1200"/>
              </a:spcAft>
            </a:pPr>
            <a:r>
              <a:rPr lang="en-GB" sz="2800" dirty="0" smtClean="0">
                <a:solidFill>
                  <a:schemeClr val="bg1"/>
                </a:solidFill>
              </a:rPr>
              <a:t>Data streamed in real-time as soon as available </a:t>
            </a:r>
            <a:endParaRPr lang="en-GB" sz="2800" dirty="0">
              <a:solidFill>
                <a:schemeClr val="bg1"/>
              </a:solidFill>
            </a:endParaRPr>
          </a:p>
        </p:txBody>
      </p:sp>
      <p:sp>
        <p:nvSpPr>
          <p:cNvPr id="30" name="Rectangle 29"/>
          <p:cNvSpPr/>
          <p:nvPr/>
        </p:nvSpPr>
        <p:spPr>
          <a:xfrm>
            <a:off x="7163154" y="3376480"/>
            <a:ext cx="1175632" cy="1087332"/>
          </a:xfrm>
          <a:prstGeom prst="rect">
            <a:avLst/>
          </a:prstGeom>
          <a:noFill/>
        </p:spPr>
        <p:txBody>
          <a:bodyPr wrap="none" lIns="91440" tIns="45720" rIns="91440" bIns="45720">
            <a:prstTxWarp prst="textArchUp">
              <a:avLst>
                <a:gd name="adj" fmla="val 5523757"/>
              </a:avLst>
            </a:prstTxWarp>
            <a:spAutoFit/>
          </a:bodyPr>
          <a:lstStyle/>
          <a:p>
            <a:pPr algn="ctr"/>
            <a:r>
              <a:rPr lang="en-US" sz="1400" b="0" cap="none" spc="0" dirty="0" smtClean="0">
                <a:ln w="0"/>
                <a:solidFill>
                  <a:srgbClr val="0070C0"/>
                </a:solidFill>
                <a:effectLst>
                  <a:outerShdw blurRad="38100" dist="25400" dir="5400000" algn="ctr" rotWithShape="0">
                    <a:srgbClr val="6E747A">
                      <a:alpha val="43000"/>
                    </a:srgbClr>
                  </a:outerShdw>
                </a:effectLst>
                <a:latin typeface="Arial" panose="020B0604020202020204" pitchFamily="34" charset="0"/>
                <a:cs typeface="Arial" panose="020B0604020202020204" pitchFamily="34" charset="0"/>
              </a:rPr>
              <a:t>1001010010010101110101101110100101001010</a:t>
            </a:r>
            <a:endParaRPr lang="en-US" sz="1400" b="0" cap="none" spc="0" dirty="0">
              <a:ln w="0"/>
              <a:solidFill>
                <a:srgbClr val="0070C0"/>
              </a:solidFill>
              <a:effectLst>
                <a:outerShdw blurRad="38100" dist="25400" dir="5400000" algn="ctr" rotWithShape="0">
                  <a:srgbClr val="6E747A">
                    <a:alpha val="43000"/>
                  </a:srgbClr>
                </a:outerShdw>
              </a:effectLst>
              <a:latin typeface="Arial" panose="020B0604020202020204" pitchFamily="34" charset="0"/>
              <a:cs typeface="Arial" panose="020B0604020202020204" pitchFamily="34" charset="0"/>
            </a:endParaRPr>
          </a:p>
        </p:txBody>
      </p:sp>
      <p:sp>
        <p:nvSpPr>
          <p:cNvPr id="31" name="Rectangle 30"/>
          <p:cNvSpPr/>
          <p:nvPr/>
        </p:nvSpPr>
        <p:spPr>
          <a:xfrm rot="13976582">
            <a:off x="5260601" y="958827"/>
            <a:ext cx="3979225" cy="2330615"/>
          </a:xfrm>
          <a:prstGeom prst="rect">
            <a:avLst/>
          </a:prstGeom>
          <a:noFill/>
        </p:spPr>
        <p:txBody>
          <a:bodyPr wrap="none" lIns="91440" tIns="45720" rIns="91440" bIns="45720">
            <a:prstTxWarp prst="textArchUp">
              <a:avLst>
                <a:gd name="adj" fmla="val 12557567"/>
              </a:avLst>
            </a:prstTxWarp>
            <a:spAutoFit/>
          </a:bodyPr>
          <a:lstStyle/>
          <a:p>
            <a:pPr algn="ctr"/>
            <a:r>
              <a:rPr lang="en-US" sz="1400" b="0" cap="none" spc="0" dirty="0" smtClean="0">
                <a:ln w="0"/>
                <a:solidFill>
                  <a:srgbClr val="0070C0"/>
                </a:solidFill>
                <a:effectLst>
                  <a:outerShdw blurRad="38100" dist="25400" dir="5400000" algn="ctr" rotWithShape="0">
                    <a:srgbClr val="6E747A">
                      <a:alpha val="43000"/>
                    </a:srgbClr>
                  </a:outerShdw>
                </a:effectLst>
                <a:latin typeface="Arial" panose="020B0604020202020204" pitchFamily="34" charset="0"/>
                <a:cs typeface="Arial" panose="020B0604020202020204" pitchFamily="34" charset="0"/>
              </a:rPr>
              <a:t>10101101110100101001010</a:t>
            </a:r>
            <a:endParaRPr lang="en-US" sz="1400" b="0" cap="none" spc="0" dirty="0">
              <a:ln w="0"/>
              <a:solidFill>
                <a:srgbClr val="0070C0"/>
              </a:solidFill>
              <a:effectLst>
                <a:outerShdw blurRad="38100" dist="25400" dir="5400000" algn="ctr" rotWithShape="0">
                  <a:srgbClr val="6E747A">
                    <a:alpha val="43000"/>
                  </a:srgbClr>
                </a:outerShdw>
              </a:effectLst>
              <a:latin typeface="Arial" panose="020B0604020202020204" pitchFamily="34" charset="0"/>
              <a:cs typeface="Arial" panose="020B0604020202020204" pitchFamily="34" charset="0"/>
            </a:endParaRPr>
          </a:p>
        </p:txBody>
      </p:sp>
      <p:sp>
        <p:nvSpPr>
          <p:cNvPr id="32" name="Rectangle 31"/>
          <p:cNvSpPr/>
          <p:nvPr/>
        </p:nvSpPr>
        <p:spPr>
          <a:xfrm rot="7363164">
            <a:off x="7355351" y="2903547"/>
            <a:ext cx="1755769" cy="377390"/>
          </a:xfrm>
          <a:prstGeom prst="rect">
            <a:avLst/>
          </a:prstGeom>
          <a:noFill/>
        </p:spPr>
        <p:txBody>
          <a:bodyPr wrap="none" lIns="91440" tIns="45720" rIns="91440" bIns="45720">
            <a:prstTxWarp prst="textArchUp">
              <a:avLst>
                <a:gd name="adj" fmla="val 14243435"/>
              </a:avLst>
            </a:prstTxWarp>
            <a:spAutoFit/>
          </a:bodyPr>
          <a:lstStyle/>
          <a:p>
            <a:pPr algn="ctr"/>
            <a:r>
              <a:rPr lang="en-US" sz="1400" b="0" cap="none" spc="0" dirty="0" smtClean="0">
                <a:ln w="0"/>
                <a:solidFill>
                  <a:srgbClr val="0070C0"/>
                </a:solidFill>
                <a:effectLst>
                  <a:outerShdw blurRad="38100" dist="25400" dir="5400000" algn="ctr" rotWithShape="0">
                    <a:srgbClr val="6E747A">
                      <a:alpha val="43000"/>
                    </a:srgbClr>
                  </a:outerShdw>
                </a:effectLst>
                <a:latin typeface="Arial" panose="020B0604020202020204" pitchFamily="34" charset="0"/>
                <a:cs typeface="Arial" panose="020B0604020202020204" pitchFamily="34" charset="0"/>
              </a:rPr>
              <a:t>1001110</a:t>
            </a:r>
            <a:endParaRPr lang="en-US" sz="1400" b="0" cap="none" spc="0" dirty="0">
              <a:ln w="0"/>
              <a:solidFill>
                <a:srgbClr val="0070C0"/>
              </a:solidFill>
              <a:effectLst>
                <a:outerShdw blurRad="38100" dist="25400" dir="5400000" algn="ctr" rotWithShape="0">
                  <a:srgbClr val="6E747A">
                    <a:alpha val="43000"/>
                  </a:srgbClr>
                </a:outerShdw>
              </a:effectLst>
              <a:latin typeface="Arial" panose="020B0604020202020204" pitchFamily="34" charset="0"/>
              <a:cs typeface="Arial" panose="020B0604020202020204" pitchFamily="34" charset="0"/>
            </a:endParaRPr>
          </a:p>
        </p:txBody>
      </p:sp>
      <p:sp>
        <p:nvSpPr>
          <p:cNvPr id="33" name="Rectangle 32"/>
          <p:cNvSpPr/>
          <p:nvPr/>
        </p:nvSpPr>
        <p:spPr>
          <a:xfrm rot="19029379">
            <a:off x="7569333" y="1195655"/>
            <a:ext cx="5989831" cy="4303538"/>
          </a:xfrm>
          <a:prstGeom prst="rect">
            <a:avLst/>
          </a:prstGeom>
          <a:noFill/>
        </p:spPr>
        <p:txBody>
          <a:bodyPr wrap="none" lIns="91440" tIns="45720" rIns="91440" bIns="45720">
            <a:prstTxWarp prst="textArchUp">
              <a:avLst>
                <a:gd name="adj" fmla="val 10799999"/>
              </a:avLst>
            </a:prstTxWarp>
            <a:spAutoFit/>
          </a:bodyPr>
          <a:lstStyle/>
          <a:p>
            <a:pPr algn="ctr"/>
            <a:r>
              <a:rPr lang="en-US" sz="1400" b="0" cap="none" spc="0" dirty="0" smtClean="0">
                <a:ln w="0"/>
                <a:solidFill>
                  <a:srgbClr val="0070C0"/>
                </a:solidFill>
                <a:effectLst>
                  <a:outerShdw blurRad="38100" dist="25400" dir="5400000" algn="ctr" rotWithShape="0">
                    <a:srgbClr val="6E747A">
                      <a:alpha val="43000"/>
                    </a:srgbClr>
                  </a:outerShdw>
                </a:effectLst>
                <a:latin typeface="Arial" panose="020B0604020202020204" pitchFamily="34" charset="0"/>
                <a:cs typeface="Arial" panose="020B0604020202020204" pitchFamily="34" charset="0"/>
              </a:rPr>
              <a:t>1001010010010101110101101110100101001010</a:t>
            </a:r>
            <a:endParaRPr lang="en-US" sz="1400" b="0" cap="none" spc="0" dirty="0">
              <a:ln w="0"/>
              <a:solidFill>
                <a:srgbClr val="0070C0"/>
              </a:solidFill>
              <a:effectLst>
                <a:outerShdw blurRad="38100" dist="25400" dir="5400000" algn="ctr" rotWithShape="0">
                  <a:srgbClr val="6E747A">
                    <a:alpha val="43000"/>
                  </a:srgbClr>
                </a:outerShdw>
              </a:effectLst>
              <a:latin typeface="Arial" panose="020B0604020202020204" pitchFamily="34" charset="0"/>
              <a:cs typeface="Arial" panose="020B0604020202020204" pitchFamily="34" charset="0"/>
            </a:endParaRPr>
          </a:p>
        </p:txBody>
      </p:sp>
      <p:sp>
        <p:nvSpPr>
          <p:cNvPr id="34" name="Rectangle 33"/>
          <p:cNvSpPr/>
          <p:nvPr/>
        </p:nvSpPr>
        <p:spPr>
          <a:xfrm rot="17195203">
            <a:off x="6701705" y="608132"/>
            <a:ext cx="5989831" cy="3678211"/>
          </a:xfrm>
          <a:prstGeom prst="rect">
            <a:avLst/>
          </a:prstGeom>
          <a:noFill/>
        </p:spPr>
        <p:txBody>
          <a:bodyPr wrap="none" lIns="91440" tIns="45720" rIns="91440" bIns="45720">
            <a:prstTxWarp prst="textArchUp">
              <a:avLst>
                <a:gd name="adj" fmla="val 10799999"/>
              </a:avLst>
            </a:prstTxWarp>
            <a:spAutoFit/>
          </a:bodyPr>
          <a:lstStyle/>
          <a:p>
            <a:pPr algn="ctr"/>
            <a:r>
              <a:rPr lang="en-US" sz="1400" b="0" cap="none" spc="0" dirty="0" smtClean="0">
                <a:ln w="0"/>
                <a:solidFill>
                  <a:srgbClr val="0070C0"/>
                </a:solidFill>
                <a:effectLst>
                  <a:outerShdw blurRad="38100" dist="25400" dir="5400000" algn="ctr" rotWithShape="0">
                    <a:srgbClr val="6E747A">
                      <a:alpha val="43000"/>
                    </a:srgbClr>
                  </a:outerShdw>
                </a:effectLst>
                <a:latin typeface="Arial" panose="020B0604020202020204" pitchFamily="34" charset="0"/>
                <a:cs typeface="Arial" panose="020B0604020202020204" pitchFamily="34" charset="0"/>
              </a:rPr>
              <a:t>1001010010010100101000101010</a:t>
            </a:r>
            <a:endParaRPr lang="en-US" sz="1400" b="0" cap="none" spc="0" dirty="0">
              <a:ln w="0"/>
              <a:solidFill>
                <a:srgbClr val="0070C0"/>
              </a:solidFill>
              <a:effectLst>
                <a:outerShdw blurRad="38100" dist="25400" dir="5400000" algn="ctr" rotWithShape="0">
                  <a:srgbClr val="6E747A">
                    <a:alpha val="43000"/>
                  </a:srgbClr>
                </a:outerShdw>
              </a:effectLst>
              <a:latin typeface="Arial" panose="020B0604020202020204" pitchFamily="34" charset="0"/>
              <a:cs typeface="Arial" panose="020B0604020202020204" pitchFamily="34" charset="0"/>
            </a:endParaRPr>
          </a:p>
        </p:txBody>
      </p:sp>
      <p:sp>
        <p:nvSpPr>
          <p:cNvPr id="35" name="Rectangle 34"/>
          <p:cNvSpPr/>
          <p:nvPr/>
        </p:nvSpPr>
        <p:spPr>
          <a:xfrm rot="10048753">
            <a:off x="1785567" y="2955769"/>
            <a:ext cx="5989831" cy="2032928"/>
          </a:xfrm>
          <a:prstGeom prst="rect">
            <a:avLst/>
          </a:prstGeom>
          <a:noFill/>
        </p:spPr>
        <p:txBody>
          <a:bodyPr wrap="none" lIns="91440" tIns="45720" rIns="91440" bIns="45720">
            <a:prstTxWarp prst="textArchUp">
              <a:avLst>
                <a:gd name="adj" fmla="val 10799999"/>
              </a:avLst>
            </a:prstTxWarp>
            <a:spAutoFit/>
          </a:bodyPr>
          <a:lstStyle/>
          <a:p>
            <a:pPr algn="ctr"/>
            <a:r>
              <a:rPr lang="en-US" sz="1400" b="0" cap="none" spc="0" dirty="0" smtClean="0">
                <a:ln w="0"/>
                <a:solidFill>
                  <a:srgbClr val="0070C0"/>
                </a:solidFill>
                <a:effectLst>
                  <a:outerShdw blurRad="38100" dist="25400" dir="5400000" algn="ctr" rotWithShape="0">
                    <a:srgbClr val="6E747A">
                      <a:alpha val="43000"/>
                    </a:srgbClr>
                  </a:outerShdw>
                </a:effectLst>
                <a:latin typeface="Arial" panose="020B0604020202020204" pitchFamily="34" charset="0"/>
                <a:cs typeface="Arial" panose="020B0604020202020204" pitchFamily="34" charset="0"/>
              </a:rPr>
              <a:t>10010100100101010101010011010101110100101001010</a:t>
            </a:r>
            <a:endParaRPr lang="en-US" sz="1400" b="0" cap="none" spc="0" dirty="0">
              <a:ln w="0"/>
              <a:solidFill>
                <a:srgbClr val="0070C0"/>
              </a:solidFill>
              <a:effectLst>
                <a:outerShdw blurRad="38100" dist="25400" dir="5400000" algn="ctr" rotWithShape="0">
                  <a:srgbClr val="6E747A">
                    <a:alpha val="43000"/>
                  </a:srgbClr>
                </a:outerShdw>
              </a:effectLst>
              <a:latin typeface="Arial" panose="020B0604020202020204" pitchFamily="34" charset="0"/>
              <a:cs typeface="Arial" panose="020B0604020202020204" pitchFamily="34" charset="0"/>
            </a:endParaRPr>
          </a:p>
        </p:txBody>
      </p:sp>
      <p:sp>
        <p:nvSpPr>
          <p:cNvPr id="36" name="Rectangle 35"/>
          <p:cNvSpPr/>
          <p:nvPr/>
        </p:nvSpPr>
        <p:spPr>
          <a:xfrm rot="1094393">
            <a:off x="6520477" y="4275589"/>
            <a:ext cx="5989831" cy="2032928"/>
          </a:xfrm>
          <a:prstGeom prst="rect">
            <a:avLst/>
          </a:prstGeom>
          <a:noFill/>
        </p:spPr>
        <p:txBody>
          <a:bodyPr wrap="none" lIns="91440" tIns="45720" rIns="91440" bIns="45720">
            <a:prstTxWarp prst="textArchUp">
              <a:avLst>
                <a:gd name="adj" fmla="val 10799999"/>
              </a:avLst>
            </a:prstTxWarp>
            <a:spAutoFit/>
          </a:bodyPr>
          <a:lstStyle/>
          <a:p>
            <a:pPr algn="ctr"/>
            <a:r>
              <a:rPr lang="en-US" sz="1400" b="0" cap="none" spc="0" dirty="0" smtClean="0">
                <a:ln w="0"/>
                <a:solidFill>
                  <a:srgbClr val="0070C0"/>
                </a:solidFill>
                <a:effectLst>
                  <a:outerShdw blurRad="38100" dist="25400" dir="5400000" algn="ctr" rotWithShape="0">
                    <a:srgbClr val="6E747A">
                      <a:alpha val="43000"/>
                    </a:srgbClr>
                  </a:outerShdw>
                </a:effectLst>
                <a:latin typeface="Arial" panose="020B0604020202020204" pitchFamily="34" charset="0"/>
                <a:cs typeface="Arial" panose="020B0604020202020204" pitchFamily="34" charset="0"/>
              </a:rPr>
              <a:t>1001010010010101111101101001010</a:t>
            </a:r>
            <a:endParaRPr lang="en-US" sz="1400" b="0" cap="none" spc="0" dirty="0">
              <a:ln w="0"/>
              <a:solidFill>
                <a:srgbClr val="0070C0"/>
              </a:solidFill>
              <a:effectLst>
                <a:outerShdw blurRad="38100" dist="25400" dir="5400000" algn="ctr" rotWithShape="0">
                  <a:srgbClr val="6E747A">
                    <a:alpha val="43000"/>
                  </a:srgbClr>
                </a:outerShdw>
              </a:effectLst>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5652364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path" presetSubtype="0" accel="50000" decel="50000" fill="hold" nodeType="clickEffect">
                                  <p:stCondLst>
                                    <p:cond delay="0"/>
                                  </p:stCondLst>
                                  <p:childTnLst>
                                    <p:animMotion origin="layout" path="M -1.875E-6 1.85185E-6 L 0.45912 -0.03634 " pathEditMode="relative" rAng="0" ptsTypes="AA">
                                      <p:cBhvr>
                                        <p:cTn id="6" dur="2000" fill="hold"/>
                                        <p:tgtEl>
                                          <p:spTgt spid="19"/>
                                        </p:tgtEl>
                                        <p:attrNameLst>
                                          <p:attrName>ppt_x</p:attrName>
                                          <p:attrName>ppt_y</p:attrName>
                                        </p:attrNameLst>
                                      </p:cBhvr>
                                      <p:rCtr x="22956" y="-1829"/>
                                    </p:animMotion>
                                  </p:childTnLst>
                                </p:cTn>
                              </p:par>
                              <p:par>
                                <p:cTn id="7" presetID="10" presetClass="entr" presetSubtype="0" fill="hold" nodeType="withEffect">
                                  <p:stCondLst>
                                    <p:cond delay="500"/>
                                  </p:stCondLst>
                                  <p:childTnLst>
                                    <p:set>
                                      <p:cBhvr>
                                        <p:cTn id="8" dur="1" fill="hold">
                                          <p:stCondLst>
                                            <p:cond delay="0"/>
                                          </p:stCondLst>
                                        </p:cTn>
                                        <p:tgtEl>
                                          <p:spTgt spid="14"/>
                                        </p:tgtEl>
                                        <p:attrNameLst>
                                          <p:attrName>style.visibility</p:attrName>
                                        </p:attrNameLst>
                                      </p:cBhvr>
                                      <p:to>
                                        <p:strVal val="visible"/>
                                      </p:to>
                                    </p:set>
                                    <p:animEffect transition="in" filter="fade">
                                      <p:cBhvr>
                                        <p:cTn id="9" dur="1000"/>
                                        <p:tgtEl>
                                          <p:spTgt spid="14"/>
                                        </p:tgtEl>
                                      </p:cBhvr>
                                    </p:animEffect>
                                  </p:childTnLst>
                                </p:cTn>
                              </p:par>
                              <p:par>
                                <p:cTn id="10" presetID="10" presetClass="entr" presetSubtype="0" fill="hold" nodeType="withEffect">
                                  <p:stCondLst>
                                    <p:cond delay="800"/>
                                  </p:stCondLst>
                                  <p:childTnLst>
                                    <p:set>
                                      <p:cBhvr>
                                        <p:cTn id="11" dur="1" fill="hold">
                                          <p:stCondLst>
                                            <p:cond delay="0"/>
                                          </p:stCondLst>
                                        </p:cTn>
                                        <p:tgtEl>
                                          <p:spTgt spid="12"/>
                                        </p:tgtEl>
                                        <p:attrNameLst>
                                          <p:attrName>style.visibility</p:attrName>
                                        </p:attrNameLst>
                                      </p:cBhvr>
                                      <p:to>
                                        <p:strVal val="visible"/>
                                      </p:to>
                                    </p:set>
                                    <p:animEffect transition="in" filter="fade">
                                      <p:cBhvr>
                                        <p:cTn id="12" dur="500"/>
                                        <p:tgtEl>
                                          <p:spTgt spid="12"/>
                                        </p:tgtEl>
                                      </p:cBhvr>
                                    </p:animEffect>
                                  </p:childTnLst>
                                </p:cTn>
                              </p:par>
                              <p:par>
                                <p:cTn id="13" presetID="1" presetClass="entr" presetSubtype="0" fill="hold" grpId="0" nodeType="withEffect">
                                  <p:stCondLst>
                                    <p:cond delay="500"/>
                                  </p:stCondLst>
                                  <p:childTnLst>
                                    <p:set>
                                      <p:cBhvr>
                                        <p:cTn id="14" dur="1" fill="hold">
                                          <p:stCondLst>
                                            <p:cond delay="0"/>
                                          </p:stCondLst>
                                        </p:cTn>
                                        <p:tgtEl>
                                          <p:spTgt spid="20"/>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1"/>
                                        </p:tgtEl>
                                        <p:attrNameLst>
                                          <p:attrName>style.visibility</p:attrName>
                                        </p:attrNameLst>
                                      </p:cBhvr>
                                      <p:to>
                                        <p:strVal val="visible"/>
                                      </p:to>
                                    </p:set>
                                  </p:childTnLst>
                                </p:cTn>
                              </p:par>
                            </p:childTnLst>
                          </p:cTn>
                        </p:par>
                        <p:par>
                          <p:cTn id="19" fill="hold">
                            <p:stCondLst>
                              <p:cond delay="0"/>
                            </p:stCondLst>
                            <p:childTnLst>
                              <p:par>
                                <p:cTn id="20" presetID="10" presetClass="entr" presetSubtype="0" fill="hold" nodeType="afterEffect">
                                  <p:stCondLst>
                                    <p:cond delay="0"/>
                                  </p:stCondLst>
                                  <p:childTnLst>
                                    <p:set>
                                      <p:cBhvr>
                                        <p:cTn id="21" dur="1" fill="hold">
                                          <p:stCondLst>
                                            <p:cond delay="0"/>
                                          </p:stCondLst>
                                        </p:cTn>
                                        <p:tgtEl>
                                          <p:spTgt spid="27"/>
                                        </p:tgtEl>
                                        <p:attrNameLst>
                                          <p:attrName>style.visibility</p:attrName>
                                        </p:attrNameLst>
                                      </p:cBhvr>
                                      <p:to>
                                        <p:strVal val="visible"/>
                                      </p:to>
                                    </p:set>
                                    <p:animEffect transition="in" filter="fade">
                                      <p:cBhvr>
                                        <p:cTn id="22" dur="500"/>
                                        <p:tgtEl>
                                          <p:spTgt spid="27"/>
                                        </p:tgtEl>
                                      </p:cBhvr>
                                    </p:animEffect>
                                  </p:childTnLst>
                                </p:cTn>
                              </p:par>
                              <p:par>
                                <p:cTn id="23" presetID="10" presetClass="entr" presetSubtype="0" fill="hold" nodeType="withEffect">
                                  <p:stCondLst>
                                    <p:cond delay="200"/>
                                  </p:stCondLst>
                                  <p:childTnLst>
                                    <p:set>
                                      <p:cBhvr>
                                        <p:cTn id="24" dur="1" fill="hold">
                                          <p:stCondLst>
                                            <p:cond delay="0"/>
                                          </p:stCondLst>
                                        </p:cTn>
                                        <p:tgtEl>
                                          <p:spTgt spid="25"/>
                                        </p:tgtEl>
                                        <p:attrNameLst>
                                          <p:attrName>style.visibility</p:attrName>
                                        </p:attrNameLst>
                                      </p:cBhvr>
                                      <p:to>
                                        <p:strVal val="visible"/>
                                      </p:to>
                                    </p:set>
                                    <p:animEffect transition="in" filter="fade">
                                      <p:cBhvr>
                                        <p:cTn id="25" dur="500"/>
                                        <p:tgtEl>
                                          <p:spTgt spid="25"/>
                                        </p:tgtEl>
                                      </p:cBhvr>
                                    </p:animEffect>
                                  </p:childTnLst>
                                </p:cTn>
                              </p:par>
                              <p:par>
                                <p:cTn id="26" presetID="10" presetClass="entr" presetSubtype="0" fill="hold" nodeType="withEffect">
                                  <p:stCondLst>
                                    <p:cond delay="0"/>
                                  </p:stCondLst>
                                  <p:childTnLst>
                                    <p:set>
                                      <p:cBhvr>
                                        <p:cTn id="27" dur="1" fill="hold">
                                          <p:stCondLst>
                                            <p:cond delay="0"/>
                                          </p:stCondLst>
                                        </p:cTn>
                                        <p:tgtEl>
                                          <p:spTgt spid="24"/>
                                        </p:tgtEl>
                                        <p:attrNameLst>
                                          <p:attrName>style.visibility</p:attrName>
                                        </p:attrNameLst>
                                      </p:cBhvr>
                                      <p:to>
                                        <p:strVal val="visible"/>
                                      </p:to>
                                    </p:set>
                                    <p:animEffect transition="in" filter="fade">
                                      <p:cBhvr>
                                        <p:cTn id="28" dur="500"/>
                                        <p:tgtEl>
                                          <p:spTgt spid="24"/>
                                        </p:tgtEl>
                                      </p:cBhvr>
                                    </p:animEffect>
                                  </p:childTnLst>
                                </p:cTn>
                              </p:par>
                              <p:par>
                                <p:cTn id="29" presetID="10" presetClass="entr" presetSubtype="0" fill="hold" nodeType="withEffect">
                                  <p:stCondLst>
                                    <p:cond delay="800"/>
                                  </p:stCondLst>
                                  <p:childTnLst>
                                    <p:set>
                                      <p:cBhvr>
                                        <p:cTn id="30" dur="1" fill="hold">
                                          <p:stCondLst>
                                            <p:cond delay="0"/>
                                          </p:stCondLst>
                                        </p:cTn>
                                        <p:tgtEl>
                                          <p:spTgt spid="23"/>
                                        </p:tgtEl>
                                        <p:attrNameLst>
                                          <p:attrName>style.visibility</p:attrName>
                                        </p:attrNameLst>
                                      </p:cBhvr>
                                      <p:to>
                                        <p:strVal val="visible"/>
                                      </p:to>
                                    </p:set>
                                    <p:animEffect transition="in" filter="fade">
                                      <p:cBhvr>
                                        <p:cTn id="31" dur="500"/>
                                        <p:tgtEl>
                                          <p:spTgt spid="23"/>
                                        </p:tgtEl>
                                      </p:cBhvr>
                                    </p:animEffect>
                                  </p:childTnLst>
                                </p:cTn>
                              </p:par>
                              <p:par>
                                <p:cTn id="32" presetID="10" presetClass="entr" presetSubtype="0" fill="hold" nodeType="withEffect">
                                  <p:stCondLst>
                                    <p:cond delay="400"/>
                                  </p:stCondLst>
                                  <p:childTnLst>
                                    <p:set>
                                      <p:cBhvr>
                                        <p:cTn id="33" dur="1" fill="hold">
                                          <p:stCondLst>
                                            <p:cond delay="0"/>
                                          </p:stCondLst>
                                        </p:cTn>
                                        <p:tgtEl>
                                          <p:spTgt spid="8194"/>
                                        </p:tgtEl>
                                        <p:attrNameLst>
                                          <p:attrName>style.visibility</p:attrName>
                                        </p:attrNameLst>
                                      </p:cBhvr>
                                      <p:to>
                                        <p:strVal val="visible"/>
                                      </p:to>
                                    </p:set>
                                    <p:animEffect transition="in" filter="fade">
                                      <p:cBhvr>
                                        <p:cTn id="34" dur="500"/>
                                        <p:tgtEl>
                                          <p:spTgt spid="8194"/>
                                        </p:tgtEl>
                                      </p:cBhvr>
                                    </p:animEffect>
                                  </p:childTnLst>
                                </p:cTn>
                              </p:par>
                              <p:par>
                                <p:cTn id="35" presetID="10" presetClass="entr" presetSubtype="0" fill="hold" nodeType="withEffect">
                                  <p:stCondLst>
                                    <p:cond delay="400"/>
                                  </p:stCondLst>
                                  <p:childTnLst>
                                    <p:set>
                                      <p:cBhvr>
                                        <p:cTn id="36" dur="1" fill="hold">
                                          <p:stCondLst>
                                            <p:cond delay="0"/>
                                          </p:stCondLst>
                                        </p:cTn>
                                        <p:tgtEl>
                                          <p:spTgt spid="22"/>
                                        </p:tgtEl>
                                        <p:attrNameLst>
                                          <p:attrName>style.visibility</p:attrName>
                                        </p:attrNameLst>
                                      </p:cBhvr>
                                      <p:to>
                                        <p:strVal val="visible"/>
                                      </p:to>
                                    </p:set>
                                    <p:animEffect transition="in" filter="fade">
                                      <p:cBhvr>
                                        <p:cTn id="37" dur="500"/>
                                        <p:tgtEl>
                                          <p:spTgt spid="22"/>
                                        </p:tgtEl>
                                      </p:cBhvr>
                                    </p:animEffect>
                                  </p:childTnLst>
                                </p:cTn>
                              </p:par>
                              <p:par>
                                <p:cTn id="38" presetID="10" presetClass="entr" presetSubtype="0" fill="hold" nodeType="withEffect">
                                  <p:stCondLst>
                                    <p:cond delay="600"/>
                                  </p:stCondLst>
                                  <p:childTnLst>
                                    <p:set>
                                      <p:cBhvr>
                                        <p:cTn id="39" dur="1" fill="hold">
                                          <p:stCondLst>
                                            <p:cond delay="0"/>
                                          </p:stCondLst>
                                        </p:cTn>
                                        <p:tgtEl>
                                          <p:spTgt spid="26"/>
                                        </p:tgtEl>
                                        <p:attrNameLst>
                                          <p:attrName>style.visibility</p:attrName>
                                        </p:attrNameLst>
                                      </p:cBhvr>
                                      <p:to>
                                        <p:strVal val="visible"/>
                                      </p:to>
                                    </p:set>
                                    <p:animEffect transition="in" filter="fade">
                                      <p:cBhvr>
                                        <p:cTn id="40" dur="500"/>
                                        <p:tgtEl>
                                          <p:spTgt spid="26"/>
                                        </p:tgtEl>
                                      </p:cBhvr>
                                    </p:animEffect>
                                  </p:childTnLst>
                                </p:cTn>
                              </p:par>
                            </p:childTnLst>
                          </p:cTn>
                        </p:par>
                      </p:childTnLst>
                    </p:cTn>
                  </p:par>
                  <p:par>
                    <p:cTn id="41" fill="hold">
                      <p:stCondLst>
                        <p:cond delay="indefinite"/>
                      </p:stCondLst>
                      <p:childTnLst>
                        <p:par>
                          <p:cTn id="42" fill="hold">
                            <p:stCondLst>
                              <p:cond delay="0"/>
                            </p:stCondLst>
                            <p:childTnLst>
                              <p:par>
                                <p:cTn id="43" presetID="1" presetClass="entr" presetSubtype="0" fill="hold" grpId="0" nodeType="clickEffect">
                                  <p:stCondLst>
                                    <p:cond delay="0"/>
                                  </p:stCondLst>
                                  <p:childTnLst>
                                    <p:set>
                                      <p:cBhvr>
                                        <p:cTn id="44" dur="1" fill="hold">
                                          <p:stCondLst>
                                            <p:cond delay="0"/>
                                          </p:stCondLst>
                                        </p:cTn>
                                        <p:tgtEl>
                                          <p:spTgt spid="29"/>
                                        </p:tgtEl>
                                        <p:attrNameLst>
                                          <p:attrName>style.visibility</p:attrName>
                                        </p:attrNameLst>
                                      </p:cBhvr>
                                      <p:to>
                                        <p:strVal val="visible"/>
                                      </p:to>
                                    </p:set>
                                  </p:childTnLst>
                                </p:cTn>
                              </p:par>
                            </p:childTnLst>
                          </p:cTn>
                        </p:par>
                        <p:par>
                          <p:cTn id="45" fill="hold">
                            <p:stCondLst>
                              <p:cond delay="0"/>
                            </p:stCondLst>
                            <p:childTnLst>
                              <p:par>
                                <p:cTn id="46" presetID="10" presetClass="entr" presetSubtype="0" fill="hold" grpId="0" nodeType="afterEffect">
                                  <p:stCondLst>
                                    <p:cond delay="0"/>
                                  </p:stCondLst>
                                  <p:childTnLst>
                                    <p:set>
                                      <p:cBhvr>
                                        <p:cTn id="47" dur="1" fill="hold">
                                          <p:stCondLst>
                                            <p:cond delay="0"/>
                                          </p:stCondLst>
                                        </p:cTn>
                                        <p:tgtEl>
                                          <p:spTgt spid="30"/>
                                        </p:tgtEl>
                                        <p:attrNameLst>
                                          <p:attrName>style.visibility</p:attrName>
                                        </p:attrNameLst>
                                      </p:cBhvr>
                                      <p:to>
                                        <p:strVal val="visible"/>
                                      </p:to>
                                    </p:set>
                                    <p:animEffect transition="in" filter="fade">
                                      <p:cBhvr>
                                        <p:cTn id="48" dur="500"/>
                                        <p:tgtEl>
                                          <p:spTgt spid="30"/>
                                        </p:tgtEl>
                                      </p:cBhvr>
                                    </p:animEffect>
                                  </p:childTnLst>
                                </p:cTn>
                              </p:par>
                            </p:childTnLst>
                          </p:cTn>
                        </p:par>
                        <p:par>
                          <p:cTn id="49" fill="hold">
                            <p:stCondLst>
                              <p:cond delay="500"/>
                            </p:stCondLst>
                            <p:childTnLst>
                              <p:par>
                                <p:cTn id="50" presetID="10" presetClass="entr" presetSubtype="0" fill="hold" grpId="0" nodeType="afterEffect">
                                  <p:stCondLst>
                                    <p:cond delay="0"/>
                                  </p:stCondLst>
                                  <p:childTnLst>
                                    <p:set>
                                      <p:cBhvr>
                                        <p:cTn id="51" dur="1" fill="hold">
                                          <p:stCondLst>
                                            <p:cond delay="0"/>
                                          </p:stCondLst>
                                        </p:cTn>
                                        <p:tgtEl>
                                          <p:spTgt spid="31"/>
                                        </p:tgtEl>
                                        <p:attrNameLst>
                                          <p:attrName>style.visibility</p:attrName>
                                        </p:attrNameLst>
                                      </p:cBhvr>
                                      <p:to>
                                        <p:strVal val="visible"/>
                                      </p:to>
                                    </p:set>
                                    <p:animEffect transition="in" filter="fade">
                                      <p:cBhvr>
                                        <p:cTn id="52" dur="500"/>
                                        <p:tgtEl>
                                          <p:spTgt spid="31"/>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35"/>
                                        </p:tgtEl>
                                        <p:attrNameLst>
                                          <p:attrName>style.visibility</p:attrName>
                                        </p:attrNameLst>
                                      </p:cBhvr>
                                      <p:to>
                                        <p:strVal val="visible"/>
                                      </p:to>
                                    </p:set>
                                    <p:animEffect transition="in" filter="fade">
                                      <p:cBhvr>
                                        <p:cTn id="55" dur="500"/>
                                        <p:tgtEl>
                                          <p:spTgt spid="35"/>
                                        </p:tgtEl>
                                      </p:cBhvr>
                                    </p:animEffect>
                                  </p:childTnLst>
                                </p:cTn>
                              </p:par>
                              <p:par>
                                <p:cTn id="56" presetID="10" presetClass="entr" presetSubtype="0" fill="hold" grpId="0" nodeType="withEffect">
                                  <p:stCondLst>
                                    <p:cond delay="0"/>
                                  </p:stCondLst>
                                  <p:childTnLst>
                                    <p:set>
                                      <p:cBhvr>
                                        <p:cTn id="57" dur="1" fill="hold">
                                          <p:stCondLst>
                                            <p:cond delay="0"/>
                                          </p:stCondLst>
                                        </p:cTn>
                                        <p:tgtEl>
                                          <p:spTgt spid="4"/>
                                        </p:tgtEl>
                                        <p:attrNameLst>
                                          <p:attrName>style.visibility</p:attrName>
                                        </p:attrNameLst>
                                      </p:cBhvr>
                                      <p:to>
                                        <p:strVal val="visible"/>
                                      </p:to>
                                    </p:set>
                                    <p:animEffect transition="in" filter="fade">
                                      <p:cBhvr>
                                        <p:cTn id="58" dur="500"/>
                                        <p:tgtEl>
                                          <p:spTgt spid="4"/>
                                        </p:tgtEl>
                                      </p:cBhvr>
                                    </p:animEffect>
                                  </p:childTnLst>
                                </p:cTn>
                              </p:par>
                              <p:par>
                                <p:cTn id="59" presetID="10" presetClass="entr" presetSubtype="0" fill="hold" grpId="0" nodeType="withEffect">
                                  <p:stCondLst>
                                    <p:cond delay="0"/>
                                  </p:stCondLst>
                                  <p:childTnLst>
                                    <p:set>
                                      <p:cBhvr>
                                        <p:cTn id="60" dur="1" fill="hold">
                                          <p:stCondLst>
                                            <p:cond delay="0"/>
                                          </p:stCondLst>
                                        </p:cTn>
                                        <p:tgtEl>
                                          <p:spTgt spid="36"/>
                                        </p:tgtEl>
                                        <p:attrNameLst>
                                          <p:attrName>style.visibility</p:attrName>
                                        </p:attrNameLst>
                                      </p:cBhvr>
                                      <p:to>
                                        <p:strVal val="visible"/>
                                      </p:to>
                                    </p:set>
                                    <p:animEffect transition="in" filter="fade">
                                      <p:cBhvr>
                                        <p:cTn id="61" dur="500"/>
                                        <p:tgtEl>
                                          <p:spTgt spid="36"/>
                                        </p:tgtEl>
                                      </p:cBhvr>
                                    </p:animEffect>
                                  </p:childTnLst>
                                </p:cTn>
                              </p:par>
                              <p:par>
                                <p:cTn id="62" presetID="10" presetClass="entr" presetSubtype="0" fill="hold" grpId="0" nodeType="withEffect">
                                  <p:stCondLst>
                                    <p:cond delay="0"/>
                                  </p:stCondLst>
                                  <p:childTnLst>
                                    <p:set>
                                      <p:cBhvr>
                                        <p:cTn id="63" dur="1" fill="hold">
                                          <p:stCondLst>
                                            <p:cond delay="0"/>
                                          </p:stCondLst>
                                        </p:cTn>
                                        <p:tgtEl>
                                          <p:spTgt spid="32"/>
                                        </p:tgtEl>
                                        <p:attrNameLst>
                                          <p:attrName>style.visibility</p:attrName>
                                        </p:attrNameLst>
                                      </p:cBhvr>
                                      <p:to>
                                        <p:strVal val="visible"/>
                                      </p:to>
                                    </p:set>
                                    <p:animEffect transition="in" filter="fade">
                                      <p:cBhvr>
                                        <p:cTn id="64" dur="500"/>
                                        <p:tgtEl>
                                          <p:spTgt spid="32"/>
                                        </p:tgtEl>
                                      </p:cBhvr>
                                    </p:animEffect>
                                  </p:childTnLst>
                                </p:cTn>
                              </p:par>
                              <p:par>
                                <p:cTn id="65" presetID="10" presetClass="entr" presetSubtype="0" fill="hold" grpId="0" nodeType="withEffect">
                                  <p:stCondLst>
                                    <p:cond delay="0"/>
                                  </p:stCondLst>
                                  <p:childTnLst>
                                    <p:set>
                                      <p:cBhvr>
                                        <p:cTn id="66" dur="1" fill="hold">
                                          <p:stCondLst>
                                            <p:cond delay="0"/>
                                          </p:stCondLst>
                                        </p:cTn>
                                        <p:tgtEl>
                                          <p:spTgt spid="33"/>
                                        </p:tgtEl>
                                        <p:attrNameLst>
                                          <p:attrName>style.visibility</p:attrName>
                                        </p:attrNameLst>
                                      </p:cBhvr>
                                      <p:to>
                                        <p:strVal val="visible"/>
                                      </p:to>
                                    </p:set>
                                    <p:animEffect transition="in" filter="fade">
                                      <p:cBhvr>
                                        <p:cTn id="67" dur="500"/>
                                        <p:tgtEl>
                                          <p:spTgt spid="33"/>
                                        </p:tgtEl>
                                      </p:cBhvr>
                                    </p:animEffect>
                                  </p:childTnLst>
                                </p:cTn>
                              </p:par>
                              <p:par>
                                <p:cTn id="68" presetID="10" presetClass="entr" presetSubtype="0" fill="hold" grpId="0" nodeType="withEffect">
                                  <p:stCondLst>
                                    <p:cond delay="0"/>
                                  </p:stCondLst>
                                  <p:childTnLst>
                                    <p:set>
                                      <p:cBhvr>
                                        <p:cTn id="69" dur="1" fill="hold">
                                          <p:stCondLst>
                                            <p:cond delay="0"/>
                                          </p:stCondLst>
                                        </p:cTn>
                                        <p:tgtEl>
                                          <p:spTgt spid="34"/>
                                        </p:tgtEl>
                                        <p:attrNameLst>
                                          <p:attrName>style.visibility</p:attrName>
                                        </p:attrNameLst>
                                      </p:cBhvr>
                                      <p:to>
                                        <p:strVal val="visible"/>
                                      </p:to>
                                    </p:set>
                                    <p:animEffect transition="in" filter="fade">
                                      <p:cBhvr>
                                        <p:cTn id="70"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20" grpId="0"/>
      <p:bldP spid="21" grpId="0"/>
      <p:bldP spid="29" grpId="0"/>
      <p:bldP spid="30" grpId="0"/>
      <p:bldP spid="31" grpId="0"/>
      <p:bldP spid="32" grpId="0"/>
      <p:bldP spid="33" grpId="0"/>
      <p:bldP spid="34" grpId="0"/>
      <p:bldP spid="35" grpId="0"/>
      <p:bldP spid="36"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 name="Picture 27"/>
          <p:cNvPicPr>
            <a:picLocks noChangeAspect="1"/>
          </p:cNvPicPr>
          <p:nvPr/>
        </p:nvPicPr>
        <p:blipFill rotWithShape="1">
          <a:blip r:embed="rId3"/>
          <a:srcRect t="16225" b="3482"/>
          <a:stretch/>
        </p:blipFill>
        <p:spPr>
          <a:xfrm>
            <a:off x="0" y="0"/>
            <a:ext cx="12307878" cy="6888480"/>
          </a:xfrm>
          <a:prstGeom prst="rect">
            <a:avLst/>
          </a:prstGeom>
        </p:spPr>
      </p:pic>
      <p:pic>
        <p:nvPicPr>
          <p:cNvPr id="13" name="Picture 12" descr="wmo2016_powerpoint_standard_v2-2.jpg"/>
          <p:cNvPicPr>
            <a:picLocks noChangeAspect="1"/>
          </p:cNvPicPr>
          <p:nvPr/>
        </p:nvPicPr>
        <p:blipFill rotWithShape="1">
          <a:blip r:embed="rId4">
            <a:extLst>
              <a:ext uri="{28A0092B-C50C-407E-A947-70E740481C1C}">
                <a14:useLocalDpi xmlns:a14="http://schemas.microsoft.com/office/drawing/2010/main" val="0"/>
              </a:ext>
            </a:extLst>
          </a:blip>
          <a:srcRect r="94636"/>
          <a:stretch/>
        </p:blipFill>
        <p:spPr>
          <a:xfrm>
            <a:off x="0" y="5151694"/>
            <a:ext cx="106680" cy="1714500"/>
          </a:xfrm>
          <a:prstGeom prst="rect">
            <a:avLst/>
          </a:prstGeom>
        </p:spPr>
      </p:pic>
      <p:sp>
        <p:nvSpPr>
          <p:cNvPr id="6" name="Slide Number Placeholder 5"/>
          <p:cNvSpPr>
            <a:spLocks noGrp="1"/>
          </p:cNvSpPr>
          <p:nvPr>
            <p:ph type="sldNum" sz="quarter" idx="12"/>
          </p:nvPr>
        </p:nvSpPr>
        <p:spPr>
          <a:xfrm>
            <a:off x="8610600" y="6356350"/>
            <a:ext cx="2743200" cy="365125"/>
          </a:xfrm>
        </p:spPr>
        <p:txBody>
          <a:bodyPr/>
          <a:lstStyle/>
          <a:p>
            <a:fld id="{02FCD5AC-5239-4317-A018-1F813C8A6B43}" type="slidenum">
              <a:rPr lang="en-GB" smtClean="0">
                <a:solidFill>
                  <a:schemeClr val="bg1"/>
                </a:solidFill>
              </a:rPr>
              <a:t>28</a:t>
            </a:fld>
            <a:endParaRPr lang="en-GB" dirty="0">
              <a:solidFill>
                <a:schemeClr val="bg1"/>
              </a:solidFill>
            </a:endParaRPr>
          </a:p>
        </p:txBody>
      </p:sp>
      <p:pic>
        <p:nvPicPr>
          <p:cNvPr id="14" name="Picture 2" descr="Image result for web service icon"/>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384688" y="3611301"/>
            <a:ext cx="714962" cy="555585"/>
          </a:xfrm>
          <a:prstGeom prst="rect">
            <a:avLst/>
          </a:prstGeom>
          <a:noFill/>
          <a:extLst>
            <a:ext uri="{909E8E84-426E-40DD-AFC4-6F175D3DCCD1}">
              <a14:hiddenFill xmlns:a14="http://schemas.microsoft.com/office/drawing/2010/main">
                <a:solidFill>
                  <a:srgbClr val="FFFFFF"/>
                </a:solidFill>
              </a14:hiddenFill>
            </a:ext>
          </a:extLst>
        </p:spPr>
      </p:pic>
      <p:sp>
        <p:nvSpPr>
          <p:cNvPr id="15" name="TextBox 14"/>
          <p:cNvSpPr txBox="1"/>
          <p:nvPr/>
        </p:nvSpPr>
        <p:spPr>
          <a:xfrm>
            <a:off x="191870" y="167203"/>
            <a:ext cx="425213" cy="1200329"/>
          </a:xfrm>
          <a:prstGeom prst="rect">
            <a:avLst/>
          </a:prstGeom>
          <a:noFill/>
        </p:spPr>
        <p:txBody>
          <a:bodyPr wrap="square" rtlCol="0">
            <a:spAutoFit/>
          </a:bodyPr>
          <a:lstStyle/>
          <a:p>
            <a:r>
              <a:rPr lang="en-GB" sz="7200" dirty="0" smtClean="0">
                <a:solidFill>
                  <a:schemeClr val="bg1"/>
                </a:solidFill>
                <a:latin typeface="Arial Black" panose="020B0A04020102020204" pitchFamily="34" charset="0"/>
              </a:rPr>
              <a:t>“</a:t>
            </a:r>
            <a:endParaRPr lang="en-GB" sz="7200" dirty="0">
              <a:solidFill>
                <a:schemeClr val="bg1"/>
              </a:solidFill>
              <a:latin typeface="Arial Black" panose="020B0A04020102020204" pitchFamily="34" charset="0"/>
            </a:endParaRPr>
          </a:p>
        </p:txBody>
      </p:sp>
      <p:sp>
        <p:nvSpPr>
          <p:cNvPr id="16" name="Title 1"/>
          <p:cNvSpPr txBox="1">
            <a:spLocks/>
          </p:cNvSpPr>
          <p:nvPr/>
        </p:nvSpPr>
        <p:spPr>
          <a:xfrm>
            <a:off x="734025" y="232728"/>
            <a:ext cx="7669195"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4000" dirty="0" smtClean="0">
                <a:solidFill>
                  <a:schemeClr val="bg1"/>
                </a:solidFill>
              </a:rPr>
              <a:t>WIS 2.0: adds open standard message protocols to the GTS.</a:t>
            </a:r>
            <a:r>
              <a:rPr lang="en-US" sz="4000" dirty="0" smtClean="0">
                <a:solidFill>
                  <a:schemeClr val="bg1"/>
                </a:solidFill>
                <a:latin typeface="Arial Black" panose="020B0A04020102020204" pitchFamily="34" charset="0"/>
              </a:rPr>
              <a:t>”</a:t>
            </a:r>
            <a:endParaRPr lang="en-GB" sz="4000" dirty="0">
              <a:solidFill>
                <a:schemeClr val="bg1"/>
              </a:solidFill>
              <a:latin typeface="Arial Black" panose="020B0A04020102020204" pitchFamily="34" charset="0"/>
            </a:endParaRPr>
          </a:p>
        </p:txBody>
      </p:sp>
      <p:sp>
        <p:nvSpPr>
          <p:cNvPr id="18" name="Title 1"/>
          <p:cNvSpPr txBox="1">
            <a:spLocks/>
          </p:cNvSpPr>
          <p:nvPr/>
        </p:nvSpPr>
        <p:spPr>
          <a:xfrm>
            <a:off x="484649" y="1530576"/>
            <a:ext cx="5087996" cy="3086662"/>
          </a:xfrm>
          <a:prstGeom prst="rect">
            <a:avLst/>
          </a:prstGeom>
        </p:spPr>
        <p:txBody>
          <a:bodyPr vert="horz" lIns="91440" tIns="45720" rIns="91440" bIns="45720" rtlCol="0" anchor="t" anchorCtr="0">
            <a:normAutofit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spcAft>
                <a:spcPts val="1200"/>
              </a:spcAft>
            </a:pPr>
            <a:r>
              <a:rPr lang="en-GB" sz="2800" dirty="0" smtClean="0">
                <a:solidFill>
                  <a:schemeClr val="bg1"/>
                </a:solidFill>
              </a:rPr>
              <a:t>Global addressing means no need for routeing via intermediate centres</a:t>
            </a:r>
          </a:p>
          <a:p>
            <a:pPr>
              <a:spcAft>
                <a:spcPts val="1200"/>
              </a:spcAft>
            </a:pPr>
            <a:r>
              <a:rPr lang="en-GB" sz="2800" dirty="0" smtClean="0">
                <a:solidFill>
                  <a:schemeClr val="bg1"/>
                </a:solidFill>
              </a:rPr>
              <a:t>Direct exchange between provider and consumer</a:t>
            </a:r>
          </a:p>
          <a:p>
            <a:pPr>
              <a:spcAft>
                <a:spcPts val="1200"/>
              </a:spcAft>
            </a:pPr>
            <a:r>
              <a:rPr lang="en-GB" sz="2800" dirty="0" smtClean="0">
                <a:solidFill>
                  <a:schemeClr val="bg1"/>
                </a:solidFill>
              </a:rPr>
              <a:t>Faster transmission</a:t>
            </a:r>
          </a:p>
          <a:p>
            <a:pPr>
              <a:spcAft>
                <a:spcPts val="1200"/>
              </a:spcAft>
            </a:pPr>
            <a:r>
              <a:rPr lang="en-GB" sz="2800" dirty="0" smtClean="0">
                <a:solidFill>
                  <a:schemeClr val="bg1"/>
                </a:solidFill>
              </a:rPr>
              <a:t>Phase out routeing tables</a:t>
            </a:r>
            <a:endParaRPr lang="en-GB" sz="2800" dirty="0">
              <a:solidFill>
                <a:schemeClr val="bg1"/>
              </a:solidFill>
            </a:endParaRPr>
          </a:p>
        </p:txBody>
      </p:sp>
      <p:sp>
        <p:nvSpPr>
          <p:cNvPr id="4" name="Rectangle 3"/>
          <p:cNvSpPr/>
          <p:nvPr/>
        </p:nvSpPr>
        <p:spPr>
          <a:xfrm rot="8707679">
            <a:off x="3266312" y="2458390"/>
            <a:ext cx="4541880" cy="3544149"/>
          </a:xfrm>
          <a:prstGeom prst="rect">
            <a:avLst/>
          </a:prstGeom>
          <a:noFill/>
        </p:spPr>
        <p:txBody>
          <a:bodyPr wrap="none" lIns="91440" tIns="45720" rIns="91440" bIns="45720">
            <a:prstTxWarp prst="textArchUp">
              <a:avLst>
                <a:gd name="adj" fmla="val 9863017"/>
              </a:avLst>
            </a:prstTxWarp>
            <a:spAutoFit/>
          </a:bodyPr>
          <a:lstStyle/>
          <a:p>
            <a:pPr algn="ctr"/>
            <a:r>
              <a:rPr lang="en-US" sz="1400" b="0" cap="none" spc="0" dirty="0" smtClean="0">
                <a:ln w="0"/>
                <a:solidFill>
                  <a:srgbClr val="0070C0"/>
                </a:solidFill>
                <a:effectLst>
                  <a:outerShdw blurRad="38100" dist="25400" dir="5400000" algn="ctr" rotWithShape="0">
                    <a:srgbClr val="6E747A">
                      <a:alpha val="43000"/>
                    </a:srgbClr>
                  </a:outerShdw>
                </a:effectLst>
                <a:latin typeface="Arial" panose="020B0604020202020204" pitchFamily="34" charset="0"/>
                <a:cs typeface="Arial" panose="020B0604020202020204" pitchFamily="34" charset="0"/>
              </a:rPr>
              <a:t>1001010010101101110100101001010</a:t>
            </a:r>
            <a:endParaRPr lang="en-US" sz="1400" b="0" cap="none" spc="0" dirty="0">
              <a:ln w="0"/>
              <a:solidFill>
                <a:srgbClr val="0070C0"/>
              </a:solidFill>
              <a:effectLst>
                <a:outerShdw blurRad="38100" dist="25400" dir="5400000" algn="ctr" rotWithShape="0">
                  <a:srgbClr val="6E747A">
                    <a:alpha val="43000"/>
                  </a:srgbClr>
                </a:outerShdw>
              </a:effectLst>
              <a:latin typeface="Arial" panose="020B0604020202020204" pitchFamily="34" charset="0"/>
              <a:cs typeface="Arial" panose="020B0604020202020204" pitchFamily="34" charset="0"/>
            </a:endParaRPr>
          </a:p>
        </p:txBody>
      </p:sp>
      <p:pic>
        <p:nvPicPr>
          <p:cNvPr id="8194" name="Picture 2" descr="Image result for tick icon"/>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8610600" y="232728"/>
            <a:ext cx="915103" cy="915103"/>
          </a:xfrm>
          <a:prstGeom prst="rect">
            <a:avLst/>
          </a:prstGeom>
          <a:noFill/>
          <a:extLst>
            <a:ext uri="{909E8E84-426E-40DD-AFC4-6F175D3DCCD1}">
              <a14:hiddenFill xmlns:a14="http://schemas.microsoft.com/office/drawing/2010/main">
                <a:solidFill>
                  <a:srgbClr val="FFFFFF"/>
                </a:solidFill>
              </a14:hiddenFill>
            </a:ext>
          </a:extLst>
        </p:spPr>
      </p:pic>
      <p:pic>
        <p:nvPicPr>
          <p:cNvPr id="22" name="Picture 2" descr="Image result for tick icon"/>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0969639" y="379419"/>
            <a:ext cx="915103" cy="915103"/>
          </a:xfrm>
          <a:prstGeom prst="rect">
            <a:avLst/>
          </a:prstGeom>
          <a:noFill/>
          <a:extLst>
            <a:ext uri="{909E8E84-426E-40DD-AFC4-6F175D3DCCD1}">
              <a14:hiddenFill xmlns:a14="http://schemas.microsoft.com/office/drawing/2010/main">
                <a:solidFill>
                  <a:srgbClr val="FFFFFF"/>
                </a:solidFill>
              </a14:hiddenFill>
            </a:ext>
          </a:extLst>
        </p:spPr>
      </p:pic>
      <p:pic>
        <p:nvPicPr>
          <p:cNvPr id="23" name="Picture 2" descr="Image result for tick icon"/>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8669020" y="2461377"/>
            <a:ext cx="915103" cy="915103"/>
          </a:xfrm>
          <a:prstGeom prst="rect">
            <a:avLst/>
          </a:prstGeom>
          <a:noFill/>
          <a:extLst>
            <a:ext uri="{909E8E84-426E-40DD-AFC4-6F175D3DCCD1}">
              <a14:hiddenFill xmlns:a14="http://schemas.microsoft.com/office/drawing/2010/main">
                <a:solidFill>
                  <a:srgbClr val="FFFFFF"/>
                </a:solidFill>
              </a14:hiddenFill>
            </a:ext>
          </a:extLst>
        </p:spPr>
      </p:pic>
      <p:pic>
        <p:nvPicPr>
          <p:cNvPr id="24" name="Picture 2" descr="Image result for tick icon"/>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6134140" y="1403169"/>
            <a:ext cx="915103" cy="915103"/>
          </a:xfrm>
          <a:prstGeom prst="rect">
            <a:avLst/>
          </a:prstGeom>
          <a:noFill/>
          <a:extLst>
            <a:ext uri="{909E8E84-426E-40DD-AFC4-6F175D3DCCD1}">
              <a14:hiddenFill xmlns:a14="http://schemas.microsoft.com/office/drawing/2010/main">
                <a:solidFill>
                  <a:srgbClr val="FFFFFF"/>
                </a:solidFill>
              </a14:hiddenFill>
            </a:ext>
          </a:extLst>
        </p:spPr>
      </p:pic>
      <p:pic>
        <p:nvPicPr>
          <p:cNvPr id="25" name="Picture 2" descr="Image result for tick icon"/>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764852" y="4617238"/>
            <a:ext cx="915103" cy="915103"/>
          </a:xfrm>
          <a:prstGeom prst="rect">
            <a:avLst/>
          </a:prstGeom>
          <a:noFill/>
          <a:extLst>
            <a:ext uri="{909E8E84-426E-40DD-AFC4-6F175D3DCCD1}">
              <a14:hiddenFill xmlns:a14="http://schemas.microsoft.com/office/drawing/2010/main">
                <a:solidFill>
                  <a:srgbClr val="FFFFFF"/>
                </a:solidFill>
              </a14:hiddenFill>
            </a:ext>
          </a:extLst>
        </p:spPr>
      </p:pic>
      <p:pic>
        <p:nvPicPr>
          <p:cNvPr id="26" name="Picture 2" descr="Image result for tick icon"/>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1276897" y="4348409"/>
            <a:ext cx="915103" cy="915103"/>
          </a:xfrm>
          <a:prstGeom prst="rect">
            <a:avLst/>
          </a:prstGeom>
          <a:noFill/>
          <a:extLst>
            <a:ext uri="{909E8E84-426E-40DD-AFC4-6F175D3DCCD1}">
              <a14:hiddenFill xmlns:a14="http://schemas.microsoft.com/office/drawing/2010/main">
                <a:solidFill>
                  <a:srgbClr val="FFFFFF"/>
                </a:solidFill>
              </a14:hiddenFill>
            </a:ext>
          </a:extLst>
        </p:spPr>
      </p:pic>
      <p:pic>
        <p:nvPicPr>
          <p:cNvPr id="27" name="Picture 2" descr="Image result for tick icon"/>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235213" y="5695766"/>
            <a:ext cx="915103" cy="915103"/>
          </a:xfrm>
          <a:prstGeom prst="rect">
            <a:avLst/>
          </a:prstGeom>
          <a:noFill/>
          <a:extLst>
            <a:ext uri="{909E8E84-426E-40DD-AFC4-6F175D3DCCD1}">
              <a14:hiddenFill xmlns:a14="http://schemas.microsoft.com/office/drawing/2010/main">
                <a:solidFill>
                  <a:srgbClr val="FFFFFF"/>
                </a:solidFill>
              </a14:hiddenFill>
            </a:ext>
          </a:extLst>
        </p:spPr>
      </p:pic>
      <p:sp>
        <p:nvSpPr>
          <p:cNvPr id="30" name="Rectangle 29"/>
          <p:cNvSpPr/>
          <p:nvPr/>
        </p:nvSpPr>
        <p:spPr>
          <a:xfrm>
            <a:off x="7163154" y="3376480"/>
            <a:ext cx="1175632" cy="1087332"/>
          </a:xfrm>
          <a:prstGeom prst="rect">
            <a:avLst/>
          </a:prstGeom>
          <a:noFill/>
        </p:spPr>
        <p:txBody>
          <a:bodyPr wrap="none" lIns="91440" tIns="45720" rIns="91440" bIns="45720">
            <a:prstTxWarp prst="textArchUp">
              <a:avLst>
                <a:gd name="adj" fmla="val 5523757"/>
              </a:avLst>
            </a:prstTxWarp>
            <a:spAutoFit/>
          </a:bodyPr>
          <a:lstStyle/>
          <a:p>
            <a:pPr algn="ctr"/>
            <a:r>
              <a:rPr lang="en-US" sz="1400" b="0" cap="none" spc="0" dirty="0" smtClean="0">
                <a:ln w="0"/>
                <a:solidFill>
                  <a:srgbClr val="0070C0"/>
                </a:solidFill>
                <a:effectLst>
                  <a:outerShdw blurRad="38100" dist="25400" dir="5400000" algn="ctr" rotWithShape="0">
                    <a:srgbClr val="6E747A">
                      <a:alpha val="43000"/>
                    </a:srgbClr>
                  </a:outerShdw>
                </a:effectLst>
                <a:latin typeface="Arial" panose="020B0604020202020204" pitchFamily="34" charset="0"/>
                <a:cs typeface="Arial" panose="020B0604020202020204" pitchFamily="34" charset="0"/>
              </a:rPr>
              <a:t>1001010010010101110101101110100101001010</a:t>
            </a:r>
            <a:endParaRPr lang="en-US" sz="1400" b="0" cap="none" spc="0" dirty="0">
              <a:ln w="0"/>
              <a:solidFill>
                <a:srgbClr val="0070C0"/>
              </a:solidFill>
              <a:effectLst>
                <a:outerShdw blurRad="38100" dist="25400" dir="5400000" algn="ctr" rotWithShape="0">
                  <a:srgbClr val="6E747A">
                    <a:alpha val="43000"/>
                  </a:srgbClr>
                </a:outerShdw>
              </a:effectLst>
              <a:latin typeface="Arial" panose="020B0604020202020204" pitchFamily="34" charset="0"/>
              <a:cs typeface="Arial" panose="020B0604020202020204" pitchFamily="34" charset="0"/>
            </a:endParaRPr>
          </a:p>
        </p:txBody>
      </p:sp>
      <p:sp>
        <p:nvSpPr>
          <p:cNvPr id="31" name="Rectangle 30"/>
          <p:cNvSpPr/>
          <p:nvPr/>
        </p:nvSpPr>
        <p:spPr>
          <a:xfrm rot="13976582">
            <a:off x="5260601" y="958827"/>
            <a:ext cx="3979225" cy="2330615"/>
          </a:xfrm>
          <a:prstGeom prst="rect">
            <a:avLst/>
          </a:prstGeom>
          <a:noFill/>
        </p:spPr>
        <p:txBody>
          <a:bodyPr wrap="none" lIns="91440" tIns="45720" rIns="91440" bIns="45720">
            <a:prstTxWarp prst="textArchUp">
              <a:avLst>
                <a:gd name="adj" fmla="val 12557567"/>
              </a:avLst>
            </a:prstTxWarp>
            <a:spAutoFit/>
          </a:bodyPr>
          <a:lstStyle/>
          <a:p>
            <a:pPr algn="ctr"/>
            <a:r>
              <a:rPr lang="en-US" sz="1400" b="0" cap="none" spc="0" dirty="0" smtClean="0">
                <a:ln w="0"/>
                <a:solidFill>
                  <a:srgbClr val="0070C0"/>
                </a:solidFill>
                <a:effectLst>
                  <a:outerShdw blurRad="38100" dist="25400" dir="5400000" algn="ctr" rotWithShape="0">
                    <a:srgbClr val="6E747A">
                      <a:alpha val="43000"/>
                    </a:srgbClr>
                  </a:outerShdw>
                </a:effectLst>
                <a:latin typeface="Arial" panose="020B0604020202020204" pitchFamily="34" charset="0"/>
                <a:cs typeface="Arial" panose="020B0604020202020204" pitchFamily="34" charset="0"/>
              </a:rPr>
              <a:t>10101101110100101001010</a:t>
            </a:r>
            <a:endParaRPr lang="en-US" sz="1400" b="0" cap="none" spc="0" dirty="0">
              <a:ln w="0"/>
              <a:solidFill>
                <a:srgbClr val="0070C0"/>
              </a:solidFill>
              <a:effectLst>
                <a:outerShdw blurRad="38100" dist="25400" dir="5400000" algn="ctr" rotWithShape="0">
                  <a:srgbClr val="6E747A">
                    <a:alpha val="43000"/>
                  </a:srgbClr>
                </a:outerShdw>
              </a:effectLst>
              <a:latin typeface="Arial" panose="020B0604020202020204" pitchFamily="34" charset="0"/>
              <a:cs typeface="Arial" panose="020B0604020202020204" pitchFamily="34" charset="0"/>
            </a:endParaRPr>
          </a:p>
        </p:txBody>
      </p:sp>
      <p:sp>
        <p:nvSpPr>
          <p:cNvPr id="32" name="Rectangle 31"/>
          <p:cNvSpPr/>
          <p:nvPr/>
        </p:nvSpPr>
        <p:spPr>
          <a:xfrm rot="7363164">
            <a:off x="7355351" y="2903547"/>
            <a:ext cx="1755769" cy="377390"/>
          </a:xfrm>
          <a:prstGeom prst="rect">
            <a:avLst/>
          </a:prstGeom>
          <a:noFill/>
        </p:spPr>
        <p:txBody>
          <a:bodyPr wrap="none" lIns="91440" tIns="45720" rIns="91440" bIns="45720">
            <a:prstTxWarp prst="textArchUp">
              <a:avLst>
                <a:gd name="adj" fmla="val 14243435"/>
              </a:avLst>
            </a:prstTxWarp>
            <a:spAutoFit/>
          </a:bodyPr>
          <a:lstStyle/>
          <a:p>
            <a:pPr algn="ctr"/>
            <a:r>
              <a:rPr lang="en-US" sz="1400" b="0" cap="none" spc="0" dirty="0" smtClean="0">
                <a:ln w="0"/>
                <a:solidFill>
                  <a:srgbClr val="0070C0"/>
                </a:solidFill>
                <a:effectLst>
                  <a:outerShdw blurRad="38100" dist="25400" dir="5400000" algn="ctr" rotWithShape="0">
                    <a:srgbClr val="6E747A">
                      <a:alpha val="43000"/>
                    </a:srgbClr>
                  </a:outerShdw>
                </a:effectLst>
                <a:latin typeface="Arial" panose="020B0604020202020204" pitchFamily="34" charset="0"/>
                <a:cs typeface="Arial" panose="020B0604020202020204" pitchFamily="34" charset="0"/>
              </a:rPr>
              <a:t>1001110</a:t>
            </a:r>
            <a:endParaRPr lang="en-US" sz="1400" b="0" cap="none" spc="0" dirty="0">
              <a:ln w="0"/>
              <a:solidFill>
                <a:srgbClr val="0070C0"/>
              </a:solidFill>
              <a:effectLst>
                <a:outerShdw blurRad="38100" dist="25400" dir="5400000" algn="ctr" rotWithShape="0">
                  <a:srgbClr val="6E747A">
                    <a:alpha val="43000"/>
                  </a:srgbClr>
                </a:outerShdw>
              </a:effectLst>
              <a:latin typeface="Arial" panose="020B0604020202020204" pitchFamily="34" charset="0"/>
              <a:cs typeface="Arial" panose="020B0604020202020204" pitchFamily="34" charset="0"/>
            </a:endParaRPr>
          </a:p>
        </p:txBody>
      </p:sp>
      <p:sp>
        <p:nvSpPr>
          <p:cNvPr id="33" name="Rectangle 32"/>
          <p:cNvSpPr/>
          <p:nvPr/>
        </p:nvSpPr>
        <p:spPr>
          <a:xfrm rot="19029379">
            <a:off x="7569333" y="1195655"/>
            <a:ext cx="5989831" cy="4303538"/>
          </a:xfrm>
          <a:prstGeom prst="rect">
            <a:avLst/>
          </a:prstGeom>
          <a:noFill/>
        </p:spPr>
        <p:txBody>
          <a:bodyPr wrap="none" lIns="91440" tIns="45720" rIns="91440" bIns="45720">
            <a:prstTxWarp prst="textArchUp">
              <a:avLst>
                <a:gd name="adj" fmla="val 10799999"/>
              </a:avLst>
            </a:prstTxWarp>
            <a:spAutoFit/>
          </a:bodyPr>
          <a:lstStyle/>
          <a:p>
            <a:pPr algn="ctr"/>
            <a:r>
              <a:rPr lang="en-US" sz="1400" b="0" cap="none" spc="0" dirty="0" smtClean="0">
                <a:ln w="0"/>
                <a:solidFill>
                  <a:srgbClr val="0070C0"/>
                </a:solidFill>
                <a:effectLst>
                  <a:outerShdw blurRad="38100" dist="25400" dir="5400000" algn="ctr" rotWithShape="0">
                    <a:srgbClr val="6E747A">
                      <a:alpha val="43000"/>
                    </a:srgbClr>
                  </a:outerShdw>
                </a:effectLst>
                <a:latin typeface="Arial" panose="020B0604020202020204" pitchFamily="34" charset="0"/>
                <a:cs typeface="Arial" panose="020B0604020202020204" pitchFamily="34" charset="0"/>
              </a:rPr>
              <a:t>1001010010010101110101101110100101001010</a:t>
            </a:r>
            <a:endParaRPr lang="en-US" sz="1400" b="0" cap="none" spc="0" dirty="0">
              <a:ln w="0"/>
              <a:solidFill>
                <a:srgbClr val="0070C0"/>
              </a:solidFill>
              <a:effectLst>
                <a:outerShdw blurRad="38100" dist="25400" dir="5400000" algn="ctr" rotWithShape="0">
                  <a:srgbClr val="6E747A">
                    <a:alpha val="43000"/>
                  </a:srgbClr>
                </a:outerShdw>
              </a:effectLst>
              <a:latin typeface="Arial" panose="020B0604020202020204" pitchFamily="34" charset="0"/>
              <a:cs typeface="Arial" panose="020B0604020202020204" pitchFamily="34" charset="0"/>
            </a:endParaRPr>
          </a:p>
        </p:txBody>
      </p:sp>
      <p:sp>
        <p:nvSpPr>
          <p:cNvPr id="34" name="Rectangle 33"/>
          <p:cNvSpPr/>
          <p:nvPr/>
        </p:nvSpPr>
        <p:spPr>
          <a:xfrm rot="17195203">
            <a:off x="6701705" y="608132"/>
            <a:ext cx="5989831" cy="3678211"/>
          </a:xfrm>
          <a:prstGeom prst="rect">
            <a:avLst/>
          </a:prstGeom>
          <a:noFill/>
        </p:spPr>
        <p:txBody>
          <a:bodyPr wrap="none" lIns="91440" tIns="45720" rIns="91440" bIns="45720">
            <a:prstTxWarp prst="textArchUp">
              <a:avLst>
                <a:gd name="adj" fmla="val 10799999"/>
              </a:avLst>
            </a:prstTxWarp>
            <a:spAutoFit/>
          </a:bodyPr>
          <a:lstStyle/>
          <a:p>
            <a:pPr algn="ctr"/>
            <a:r>
              <a:rPr lang="en-US" sz="1400" b="0" cap="none" spc="0" dirty="0" smtClean="0">
                <a:ln w="0"/>
                <a:solidFill>
                  <a:srgbClr val="0070C0"/>
                </a:solidFill>
                <a:effectLst>
                  <a:outerShdw blurRad="38100" dist="25400" dir="5400000" algn="ctr" rotWithShape="0">
                    <a:srgbClr val="6E747A">
                      <a:alpha val="43000"/>
                    </a:srgbClr>
                  </a:outerShdw>
                </a:effectLst>
                <a:latin typeface="Arial" panose="020B0604020202020204" pitchFamily="34" charset="0"/>
                <a:cs typeface="Arial" panose="020B0604020202020204" pitchFamily="34" charset="0"/>
              </a:rPr>
              <a:t>1001010010010100101000101010</a:t>
            </a:r>
            <a:endParaRPr lang="en-US" sz="1400" b="0" cap="none" spc="0" dirty="0">
              <a:ln w="0"/>
              <a:solidFill>
                <a:srgbClr val="0070C0"/>
              </a:solidFill>
              <a:effectLst>
                <a:outerShdw blurRad="38100" dist="25400" dir="5400000" algn="ctr" rotWithShape="0">
                  <a:srgbClr val="6E747A">
                    <a:alpha val="43000"/>
                  </a:srgbClr>
                </a:outerShdw>
              </a:effectLst>
              <a:latin typeface="Arial" panose="020B0604020202020204" pitchFamily="34" charset="0"/>
              <a:cs typeface="Arial" panose="020B0604020202020204" pitchFamily="34" charset="0"/>
            </a:endParaRPr>
          </a:p>
        </p:txBody>
      </p:sp>
      <p:sp>
        <p:nvSpPr>
          <p:cNvPr id="35" name="Rectangle 34"/>
          <p:cNvSpPr/>
          <p:nvPr/>
        </p:nvSpPr>
        <p:spPr>
          <a:xfrm rot="10048753">
            <a:off x="1785567" y="2955769"/>
            <a:ext cx="5989831" cy="2032928"/>
          </a:xfrm>
          <a:prstGeom prst="rect">
            <a:avLst/>
          </a:prstGeom>
          <a:noFill/>
        </p:spPr>
        <p:txBody>
          <a:bodyPr wrap="none" lIns="91440" tIns="45720" rIns="91440" bIns="45720">
            <a:prstTxWarp prst="textArchUp">
              <a:avLst>
                <a:gd name="adj" fmla="val 10799999"/>
              </a:avLst>
            </a:prstTxWarp>
            <a:spAutoFit/>
          </a:bodyPr>
          <a:lstStyle/>
          <a:p>
            <a:pPr algn="ctr"/>
            <a:r>
              <a:rPr lang="en-US" sz="1400" b="0" cap="none" spc="0" dirty="0" smtClean="0">
                <a:ln w="0"/>
                <a:solidFill>
                  <a:srgbClr val="0070C0"/>
                </a:solidFill>
                <a:effectLst>
                  <a:outerShdw blurRad="38100" dist="25400" dir="5400000" algn="ctr" rotWithShape="0">
                    <a:srgbClr val="6E747A">
                      <a:alpha val="43000"/>
                    </a:srgbClr>
                  </a:outerShdw>
                </a:effectLst>
                <a:latin typeface="Arial" panose="020B0604020202020204" pitchFamily="34" charset="0"/>
                <a:cs typeface="Arial" panose="020B0604020202020204" pitchFamily="34" charset="0"/>
              </a:rPr>
              <a:t>10010100100101010101010011010101110100101001010</a:t>
            </a:r>
            <a:endParaRPr lang="en-US" sz="1400" b="0" cap="none" spc="0" dirty="0">
              <a:ln w="0"/>
              <a:solidFill>
                <a:srgbClr val="0070C0"/>
              </a:solidFill>
              <a:effectLst>
                <a:outerShdw blurRad="38100" dist="25400" dir="5400000" algn="ctr" rotWithShape="0">
                  <a:srgbClr val="6E747A">
                    <a:alpha val="43000"/>
                  </a:srgbClr>
                </a:outerShdw>
              </a:effectLst>
              <a:latin typeface="Arial" panose="020B0604020202020204" pitchFamily="34" charset="0"/>
              <a:cs typeface="Arial" panose="020B0604020202020204" pitchFamily="34" charset="0"/>
            </a:endParaRPr>
          </a:p>
        </p:txBody>
      </p:sp>
      <p:sp>
        <p:nvSpPr>
          <p:cNvPr id="36" name="Rectangle 35"/>
          <p:cNvSpPr/>
          <p:nvPr/>
        </p:nvSpPr>
        <p:spPr>
          <a:xfrm rot="1094393">
            <a:off x="6520477" y="4275589"/>
            <a:ext cx="5989831" cy="2032928"/>
          </a:xfrm>
          <a:prstGeom prst="rect">
            <a:avLst/>
          </a:prstGeom>
          <a:noFill/>
        </p:spPr>
        <p:txBody>
          <a:bodyPr wrap="none" lIns="91440" tIns="45720" rIns="91440" bIns="45720">
            <a:prstTxWarp prst="textArchUp">
              <a:avLst>
                <a:gd name="adj" fmla="val 10799999"/>
              </a:avLst>
            </a:prstTxWarp>
            <a:spAutoFit/>
          </a:bodyPr>
          <a:lstStyle/>
          <a:p>
            <a:pPr algn="ctr"/>
            <a:r>
              <a:rPr lang="en-US" sz="1400" b="0" cap="none" spc="0" dirty="0" smtClean="0">
                <a:ln w="0"/>
                <a:solidFill>
                  <a:srgbClr val="0070C0"/>
                </a:solidFill>
                <a:effectLst>
                  <a:outerShdw blurRad="38100" dist="25400" dir="5400000" algn="ctr" rotWithShape="0">
                    <a:srgbClr val="6E747A">
                      <a:alpha val="43000"/>
                    </a:srgbClr>
                  </a:outerShdw>
                </a:effectLst>
                <a:latin typeface="Arial" panose="020B0604020202020204" pitchFamily="34" charset="0"/>
                <a:cs typeface="Arial" panose="020B0604020202020204" pitchFamily="34" charset="0"/>
              </a:rPr>
              <a:t>1001010010010101111101101001010</a:t>
            </a:r>
            <a:endParaRPr lang="en-US" sz="1400" b="0" cap="none" spc="0" dirty="0">
              <a:ln w="0"/>
              <a:solidFill>
                <a:srgbClr val="0070C0"/>
              </a:solidFill>
              <a:effectLst>
                <a:outerShdw blurRad="38100" dist="25400" dir="5400000" algn="ctr" rotWithShape="0">
                  <a:srgbClr val="6E747A">
                    <a:alpha val="43000"/>
                  </a:srgbClr>
                </a:outerShdw>
              </a:effectLst>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9498278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500"/>
                                  </p:stCondLst>
                                  <p:childTnLst>
                                    <p:set>
                                      <p:cBhvr>
                                        <p:cTn id="6" dur="1" fill="hold">
                                          <p:stCondLst>
                                            <p:cond delay="0"/>
                                          </p:stCondLst>
                                        </p:cTn>
                                        <p:tgtEl>
                                          <p:spTgt spid="1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rotWithShape="1">
          <a:blip r:embed="rId3">
            <a:extLst>
              <a:ext uri="{BEBA8EAE-BF5A-486C-A8C5-ECC9F3942E4B}">
                <a14:imgProps xmlns:a14="http://schemas.microsoft.com/office/drawing/2010/main">
                  <a14:imgLayer r:embed="rId4">
                    <a14:imgEffect>
                      <a14:backgroundRemoval t="1695" b="98199" l="9761" r="98086"/>
                    </a14:imgEffect>
                  </a14:imgLayer>
                </a14:imgProps>
              </a:ext>
            </a:extLst>
          </a:blip>
          <a:srcRect t="20508" r="29150" b="9589"/>
          <a:stretch/>
        </p:blipFill>
        <p:spPr>
          <a:xfrm>
            <a:off x="4415541" y="-30480"/>
            <a:ext cx="7745980" cy="6903720"/>
          </a:xfrm>
          <a:prstGeom prst="rect">
            <a:avLst/>
          </a:prstGeom>
        </p:spPr>
      </p:pic>
      <p:pic>
        <p:nvPicPr>
          <p:cNvPr id="39" name="Picture 38"/>
          <p:cNvPicPr>
            <a:picLocks noChangeAspect="1"/>
          </p:cNvPicPr>
          <p:nvPr/>
        </p:nvPicPr>
        <p:blipFill rotWithShape="1">
          <a:blip r:embed="rId5">
            <a:extLst>
              <a:ext uri="{BEBA8EAE-BF5A-486C-A8C5-ECC9F3942E4B}">
                <a14:imgProps xmlns:a14="http://schemas.microsoft.com/office/drawing/2010/main">
                  <a14:imgLayer r:embed="rId6">
                    <a14:imgEffect>
                      <a14:backgroundRemoval t="929" b="94737" l="0" r="98868">
                        <a14:foregroundMark x1="17963" y1="48297" x2="30835" y2="57895"/>
                        <a14:foregroundMark x1="13296" y1="84830" x2="18105" y2="83901"/>
                        <a14:foregroundMark x1="12730" y1="68731" x2="2970" y2="81115"/>
                        <a14:foregroundMark x1="6789" y1="95046" x2="30976" y2="90093"/>
                        <a14:foregroundMark x1="22065" y1="79876" x2="27581" y2="65325"/>
                        <a14:foregroundMark x1="34371" y1="57895" x2="41443" y2="49226"/>
                        <a14:foregroundMark x1="43706" y1="67183" x2="54597" y2="47988"/>
                        <a14:foregroundMark x1="31117" y1="32508" x2="40028" y2="26625"/>
                        <a14:foregroundMark x1="35644" y1="39628" x2="59689" y2="38700"/>
                        <a14:foregroundMark x1="27440" y1="64706" x2="94342" y2="84520"/>
                      </a14:backgroundRemoval>
                    </a14:imgEffect>
                  </a14:imgLayer>
                </a14:imgProps>
              </a:ext>
            </a:extLst>
          </a:blip>
          <a:srcRect b="1561"/>
          <a:stretch/>
        </p:blipFill>
        <p:spPr>
          <a:xfrm>
            <a:off x="6987353" y="298867"/>
            <a:ext cx="2559650" cy="1151140"/>
          </a:xfrm>
          <a:prstGeom prst="rect">
            <a:avLst/>
          </a:prstGeom>
        </p:spPr>
      </p:pic>
      <p:grpSp>
        <p:nvGrpSpPr>
          <p:cNvPr id="12" name="Group 11"/>
          <p:cNvGrpSpPr/>
          <p:nvPr/>
        </p:nvGrpSpPr>
        <p:grpSpPr>
          <a:xfrm>
            <a:off x="7768802" y="484443"/>
            <a:ext cx="1039458" cy="1039458"/>
            <a:chOff x="6697382" y="2963483"/>
            <a:chExt cx="1039458" cy="1039458"/>
          </a:xfrm>
        </p:grpSpPr>
        <p:sp>
          <p:nvSpPr>
            <p:cNvPr id="11" name="Oval 10"/>
            <p:cNvSpPr/>
            <p:nvPr/>
          </p:nvSpPr>
          <p:spPr>
            <a:xfrm>
              <a:off x="6697382" y="2963483"/>
              <a:ext cx="1039458" cy="1039458"/>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0" name="Group 9"/>
            <p:cNvGrpSpPr/>
            <p:nvPr/>
          </p:nvGrpSpPr>
          <p:grpSpPr>
            <a:xfrm>
              <a:off x="6795931" y="3092794"/>
              <a:ext cx="862680" cy="779092"/>
              <a:chOff x="4540870" y="2103120"/>
              <a:chExt cx="862680" cy="779092"/>
            </a:xfrm>
          </p:grpSpPr>
          <p:pic>
            <p:nvPicPr>
              <p:cNvPr id="8" name="Picture 2" descr="Image result for web service icon"/>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543588" y="2137644"/>
                <a:ext cx="859962" cy="668260"/>
              </a:xfrm>
              <a:prstGeom prst="rect">
                <a:avLst/>
              </a:prstGeom>
              <a:noFill/>
              <a:extLst>
                <a:ext uri="{909E8E84-426E-40DD-AFC4-6F175D3DCCD1}">
                  <a14:hiddenFill xmlns:a14="http://schemas.microsoft.com/office/drawing/2010/main">
                    <a:solidFill>
                      <a:srgbClr val="FFFFFF"/>
                    </a:solidFill>
                  </a14:hiddenFill>
                </a:ext>
              </a:extLst>
            </p:spPr>
          </p:pic>
          <p:sp>
            <p:nvSpPr>
              <p:cNvPr id="9" name="Rectangle 8"/>
              <p:cNvSpPr/>
              <p:nvPr/>
            </p:nvSpPr>
            <p:spPr>
              <a:xfrm>
                <a:off x="4540870" y="2103120"/>
                <a:ext cx="842360" cy="779092"/>
              </a:xfrm>
              <a:prstGeom prst="rect">
                <a:avLst/>
              </a:prstGeom>
              <a:noFill/>
            </p:spPr>
            <p:txBody>
              <a:bodyPr wrap="none" lIns="91440" tIns="45720" rIns="91440" bIns="45720">
                <a:prstTxWarp prst="textArchUp">
                  <a:avLst>
                    <a:gd name="adj" fmla="val 5523757"/>
                  </a:avLst>
                </a:prstTxWarp>
                <a:spAutoFit/>
              </a:bodyPr>
              <a:lstStyle/>
              <a:p>
                <a:pPr algn="ctr"/>
                <a:r>
                  <a:rPr lang="en-US" sz="1400" b="1" cap="none" spc="0" dirty="0" smtClean="0">
                    <a:ln w="0"/>
                    <a:solidFill>
                      <a:srgbClr val="0070C0"/>
                    </a:solidFill>
                    <a:effectLst>
                      <a:outerShdw blurRad="38100" dist="25400" dir="5400000" algn="ctr" rotWithShape="0">
                        <a:srgbClr val="6E747A">
                          <a:alpha val="43000"/>
                        </a:srgbClr>
                      </a:outerShdw>
                    </a:effectLst>
                    <a:latin typeface="Arial" panose="020B0604020202020204" pitchFamily="34" charset="0"/>
                    <a:cs typeface="Arial" panose="020B0604020202020204" pitchFamily="34" charset="0"/>
                  </a:rPr>
                  <a:t>100101001001011110100101001010</a:t>
                </a:r>
                <a:endParaRPr lang="en-US" sz="1400" b="1" cap="none" spc="0" dirty="0">
                  <a:ln w="0"/>
                  <a:solidFill>
                    <a:srgbClr val="0070C0"/>
                  </a:solidFill>
                  <a:effectLst>
                    <a:outerShdw blurRad="38100" dist="25400" dir="5400000" algn="ctr" rotWithShape="0">
                      <a:srgbClr val="6E747A">
                        <a:alpha val="43000"/>
                      </a:srgbClr>
                    </a:outerShdw>
                  </a:effectLst>
                  <a:latin typeface="Arial" panose="020B0604020202020204" pitchFamily="34" charset="0"/>
                  <a:cs typeface="Arial" panose="020B0604020202020204" pitchFamily="34" charset="0"/>
                </a:endParaRPr>
              </a:p>
            </p:txBody>
          </p:sp>
        </p:grpSp>
      </p:grpSp>
      <p:sp>
        <p:nvSpPr>
          <p:cNvPr id="13" name="Oval 12"/>
          <p:cNvSpPr/>
          <p:nvPr/>
        </p:nvSpPr>
        <p:spPr>
          <a:xfrm>
            <a:off x="6956385" y="2095018"/>
            <a:ext cx="462986" cy="462986"/>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Oval 13"/>
          <p:cNvSpPr/>
          <p:nvPr/>
        </p:nvSpPr>
        <p:spPr>
          <a:xfrm>
            <a:off x="9095967" y="2467337"/>
            <a:ext cx="462986" cy="462986"/>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Oval 14"/>
          <p:cNvSpPr/>
          <p:nvPr/>
        </p:nvSpPr>
        <p:spPr>
          <a:xfrm>
            <a:off x="10109916" y="5708249"/>
            <a:ext cx="462986" cy="462986"/>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Oval 15"/>
          <p:cNvSpPr/>
          <p:nvPr/>
        </p:nvSpPr>
        <p:spPr>
          <a:xfrm>
            <a:off x="10127078" y="3039416"/>
            <a:ext cx="462986" cy="462986"/>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Oval 16"/>
          <p:cNvSpPr/>
          <p:nvPr/>
        </p:nvSpPr>
        <p:spPr>
          <a:xfrm>
            <a:off x="10341409" y="4643377"/>
            <a:ext cx="462986" cy="462986"/>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Oval 17"/>
          <p:cNvSpPr/>
          <p:nvPr/>
        </p:nvSpPr>
        <p:spPr>
          <a:xfrm>
            <a:off x="7635858" y="4284562"/>
            <a:ext cx="462986" cy="462986"/>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Oval 18"/>
          <p:cNvSpPr/>
          <p:nvPr/>
        </p:nvSpPr>
        <p:spPr>
          <a:xfrm>
            <a:off x="8632981" y="4643377"/>
            <a:ext cx="462986" cy="462986"/>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Freeform 21"/>
          <p:cNvSpPr/>
          <p:nvPr/>
        </p:nvSpPr>
        <p:spPr>
          <a:xfrm>
            <a:off x="7265670" y="1363980"/>
            <a:ext cx="651510" cy="746760"/>
          </a:xfrm>
          <a:custGeom>
            <a:avLst/>
            <a:gdLst>
              <a:gd name="connsiteX0" fmla="*/ 651510 w 651510"/>
              <a:gd name="connsiteY0" fmla="*/ 0 h 746760"/>
              <a:gd name="connsiteX1" fmla="*/ 224790 w 651510"/>
              <a:gd name="connsiteY1" fmla="*/ 320040 h 746760"/>
              <a:gd name="connsiteX2" fmla="*/ 0 w 651510"/>
              <a:gd name="connsiteY2" fmla="*/ 746760 h 746760"/>
            </a:gdLst>
            <a:ahLst/>
            <a:cxnLst>
              <a:cxn ang="0">
                <a:pos x="connsiteX0" y="connsiteY0"/>
              </a:cxn>
              <a:cxn ang="0">
                <a:pos x="connsiteX1" y="connsiteY1"/>
              </a:cxn>
              <a:cxn ang="0">
                <a:pos x="connsiteX2" y="connsiteY2"/>
              </a:cxn>
            </a:cxnLst>
            <a:rect l="l" t="t" r="r" b="b"/>
            <a:pathLst>
              <a:path w="651510" h="746760">
                <a:moveTo>
                  <a:pt x="651510" y="0"/>
                </a:moveTo>
                <a:cubicBezTo>
                  <a:pt x="492442" y="97790"/>
                  <a:pt x="333375" y="195580"/>
                  <a:pt x="224790" y="320040"/>
                </a:cubicBezTo>
                <a:cubicBezTo>
                  <a:pt x="116205" y="444500"/>
                  <a:pt x="58102" y="595630"/>
                  <a:pt x="0" y="746760"/>
                </a:cubicBezTo>
              </a:path>
            </a:pathLst>
          </a:cu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Freeform 22"/>
          <p:cNvSpPr/>
          <p:nvPr/>
        </p:nvSpPr>
        <p:spPr>
          <a:xfrm>
            <a:off x="8606790" y="1428750"/>
            <a:ext cx="659130" cy="1051560"/>
          </a:xfrm>
          <a:custGeom>
            <a:avLst/>
            <a:gdLst>
              <a:gd name="connsiteX0" fmla="*/ 0 w 659130"/>
              <a:gd name="connsiteY0" fmla="*/ 0 h 1051560"/>
              <a:gd name="connsiteX1" fmla="*/ 434340 w 659130"/>
              <a:gd name="connsiteY1" fmla="*/ 609600 h 1051560"/>
              <a:gd name="connsiteX2" fmla="*/ 659130 w 659130"/>
              <a:gd name="connsiteY2" fmla="*/ 1051560 h 1051560"/>
            </a:gdLst>
            <a:ahLst/>
            <a:cxnLst>
              <a:cxn ang="0">
                <a:pos x="connsiteX0" y="connsiteY0"/>
              </a:cxn>
              <a:cxn ang="0">
                <a:pos x="connsiteX1" y="connsiteY1"/>
              </a:cxn>
              <a:cxn ang="0">
                <a:pos x="connsiteX2" y="connsiteY2"/>
              </a:cxn>
            </a:cxnLst>
            <a:rect l="l" t="t" r="r" b="b"/>
            <a:pathLst>
              <a:path w="659130" h="1051560">
                <a:moveTo>
                  <a:pt x="0" y="0"/>
                </a:moveTo>
                <a:cubicBezTo>
                  <a:pt x="162242" y="217170"/>
                  <a:pt x="324485" y="434340"/>
                  <a:pt x="434340" y="609600"/>
                </a:cubicBezTo>
                <a:cubicBezTo>
                  <a:pt x="544195" y="784860"/>
                  <a:pt x="601662" y="918210"/>
                  <a:pt x="659130" y="1051560"/>
                </a:cubicBezTo>
              </a:path>
            </a:pathLst>
          </a:cu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Freeform 23"/>
          <p:cNvSpPr/>
          <p:nvPr/>
        </p:nvSpPr>
        <p:spPr>
          <a:xfrm>
            <a:off x="8702040" y="1303020"/>
            <a:ext cx="1623060" cy="1729740"/>
          </a:xfrm>
          <a:custGeom>
            <a:avLst/>
            <a:gdLst>
              <a:gd name="connsiteX0" fmla="*/ 0 w 1623060"/>
              <a:gd name="connsiteY0" fmla="*/ 0 h 1729740"/>
              <a:gd name="connsiteX1" fmla="*/ 1043940 w 1623060"/>
              <a:gd name="connsiteY1" fmla="*/ 655320 h 1729740"/>
              <a:gd name="connsiteX2" fmla="*/ 1623060 w 1623060"/>
              <a:gd name="connsiteY2" fmla="*/ 1729740 h 1729740"/>
            </a:gdLst>
            <a:ahLst/>
            <a:cxnLst>
              <a:cxn ang="0">
                <a:pos x="connsiteX0" y="connsiteY0"/>
              </a:cxn>
              <a:cxn ang="0">
                <a:pos x="connsiteX1" y="connsiteY1"/>
              </a:cxn>
              <a:cxn ang="0">
                <a:pos x="connsiteX2" y="connsiteY2"/>
              </a:cxn>
            </a:cxnLst>
            <a:rect l="l" t="t" r="r" b="b"/>
            <a:pathLst>
              <a:path w="1623060" h="1729740">
                <a:moveTo>
                  <a:pt x="0" y="0"/>
                </a:moveTo>
                <a:cubicBezTo>
                  <a:pt x="386715" y="183515"/>
                  <a:pt x="773430" y="367030"/>
                  <a:pt x="1043940" y="655320"/>
                </a:cubicBezTo>
                <a:cubicBezTo>
                  <a:pt x="1314450" y="943610"/>
                  <a:pt x="1468755" y="1336675"/>
                  <a:pt x="1623060" y="1729740"/>
                </a:cubicBezTo>
              </a:path>
            </a:pathLst>
          </a:cu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Freeform 24"/>
          <p:cNvSpPr/>
          <p:nvPr/>
        </p:nvSpPr>
        <p:spPr>
          <a:xfrm>
            <a:off x="8463280" y="1503680"/>
            <a:ext cx="1950720" cy="3220720"/>
          </a:xfrm>
          <a:custGeom>
            <a:avLst/>
            <a:gdLst>
              <a:gd name="connsiteX0" fmla="*/ 0 w 1950720"/>
              <a:gd name="connsiteY0" fmla="*/ 0 h 3220720"/>
              <a:gd name="connsiteX1" fmla="*/ 619760 w 1950720"/>
              <a:gd name="connsiteY1" fmla="*/ 1666240 h 3220720"/>
              <a:gd name="connsiteX2" fmla="*/ 1950720 w 1950720"/>
              <a:gd name="connsiteY2" fmla="*/ 3220720 h 3220720"/>
            </a:gdLst>
            <a:ahLst/>
            <a:cxnLst>
              <a:cxn ang="0">
                <a:pos x="connsiteX0" y="connsiteY0"/>
              </a:cxn>
              <a:cxn ang="0">
                <a:pos x="connsiteX1" y="connsiteY1"/>
              </a:cxn>
              <a:cxn ang="0">
                <a:pos x="connsiteX2" y="connsiteY2"/>
              </a:cxn>
            </a:cxnLst>
            <a:rect l="l" t="t" r="r" b="b"/>
            <a:pathLst>
              <a:path w="1950720" h="3220720">
                <a:moveTo>
                  <a:pt x="0" y="0"/>
                </a:moveTo>
                <a:cubicBezTo>
                  <a:pt x="147320" y="564726"/>
                  <a:pt x="294640" y="1129453"/>
                  <a:pt x="619760" y="1666240"/>
                </a:cubicBezTo>
                <a:cubicBezTo>
                  <a:pt x="944880" y="2203027"/>
                  <a:pt x="1447800" y="2711873"/>
                  <a:pt x="1950720" y="3220720"/>
                </a:cubicBezTo>
              </a:path>
            </a:pathLst>
          </a:cu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Freeform 25"/>
          <p:cNvSpPr/>
          <p:nvPr/>
        </p:nvSpPr>
        <p:spPr>
          <a:xfrm>
            <a:off x="7709568" y="1493520"/>
            <a:ext cx="377792" cy="2794000"/>
          </a:xfrm>
          <a:custGeom>
            <a:avLst/>
            <a:gdLst>
              <a:gd name="connsiteX0" fmla="*/ 377792 w 377792"/>
              <a:gd name="connsiteY0" fmla="*/ 0 h 2794000"/>
              <a:gd name="connsiteX1" fmla="*/ 12032 w 377792"/>
              <a:gd name="connsiteY1" fmla="*/ 1584960 h 2794000"/>
              <a:gd name="connsiteX2" fmla="*/ 123792 w 377792"/>
              <a:gd name="connsiteY2" fmla="*/ 2794000 h 2794000"/>
            </a:gdLst>
            <a:ahLst/>
            <a:cxnLst>
              <a:cxn ang="0">
                <a:pos x="connsiteX0" y="connsiteY0"/>
              </a:cxn>
              <a:cxn ang="0">
                <a:pos x="connsiteX1" y="connsiteY1"/>
              </a:cxn>
              <a:cxn ang="0">
                <a:pos x="connsiteX2" y="connsiteY2"/>
              </a:cxn>
            </a:cxnLst>
            <a:rect l="l" t="t" r="r" b="b"/>
            <a:pathLst>
              <a:path w="377792" h="2794000">
                <a:moveTo>
                  <a:pt x="377792" y="0"/>
                </a:moveTo>
                <a:cubicBezTo>
                  <a:pt x="216078" y="559646"/>
                  <a:pt x="54365" y="1119293"/>
                  <a:pt x="12032" y="1584960"/>
                </a:cubicBezTo>
                <a:cubicBezTo>
                  <a:pt x="-30301" y="2050627"/>
                  <a:pt x="46745" y="2422313"/>
                  <a:pt x="123792" y="2794000"/>
                </a:cubicBezTo>
              </a:path>
            </a:pathLst>
          </a:cu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Freeform 26"/>
          <p:cNvSpPr/>
          <p:nvPr/>
        </p:nvSpPr>
        <p:spPr>
          <a:xfrm>
            <a:off x="8361680" y="1524000"/>
            <a:ext cx="1838960" cy="4257040"/>
          </a:xfrm>
          <a:custGeom>
            <a:avLst/>
            <a:gdLst>
              <a:gd name="connsiteX0" fmla="*/ 0 w 1838960"/>
              <a:gd name="connsiteY0" fmla="*/ 0 h 4257040"/>
              <a:gd name="connsiteX1" fmla="*/ 711200 w 1838960"/>
              <a:gd name="connsiteY1" fmla="*/ 2448560 h 4257040"/>
              <a:gd name="connsiteX2" fmla="*/ 1838960 w 1838960"/>
              <a:gd name="connsiteY2" fmla="*/ 4257040 h 4257040"/>
            </a:gdLst>
            <a:ahLst/>
            <a:cxnLst>
              <a:cxn ang="0">
                <a:pos x="connsiteX0" y="connsiteY0"/>
              </a:cxn>
              <a:cxn ang="0">
                <a:pos x="connsiteX1" y="connsiteY1"/>
              </a:cxn>
              <a:cxn ang="0">
                <a:pos x="connsiteX2" y="connsiteY2"/>
              </a:cxn>
            </a:cxnLst>
            <a:rect l="l" t="t" r="r" b="b"/>
            <a:pathLst>
              <a:path w="1838960" h="4257040">
                <a:moveTo>
                  <a:pt x="0" y="0"/>
                </a:moveTo>
                <a:cubicBezTo>
                  <a:pt x="202353" y="869526"/>
                  <a:pt x="404707" y="1739053"/>
                  <a:pt x="711200" y="2448560"/>
                </a:cubicBezTo>
                <a:cubicBezTo>
                  <a:pt x="1017693" y="3158067"/>
                  <a:pt x="1428326" y="3707553"/>
                  <a:pt x="1838960" y="4257040"/>
                </a:cubicBezTo>
              </a:path>
            </a:pathLst>
          </a:cu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Freeform 27"/>
          <p:cNvSpPr/>
          <p:nvPr/>
        </p:nvSpPr>
        <p:spPr>
          <a:xfrm>
            <a:off x="8232453" y="1513840"/>
            <a:ext cx="545787" cy="3169920"/>
          </a:xfrm>
          <a:custGeom>
            <a:avLst/>
            <a:gdLst>
              <a:gd name="connsiteX0" fmla="*/ 27627 w 545787"/>
              <a:gd name="connsiteY0" fmla="*/ 0 h 3169920"/>
              <a:gd name="connsiteX1" fmla="*/ 58107 w 545787"/>
              <a:gd name="connsiteY1" fmla="*/ 1635760 h 3169920"/>
              <a:gd name="connsiteX2" fmla="*/ 545787 w 545787"/>
              <a:gd name="connsiteY2" fmla="*/ 3169920 h 3169920"/>
            </a:gdLst>
            <a:ahLst/>
            <a:cxnLst>
              <a:cxn ang="0">
                <a:pos x="connsiteX0" y="connsiteY0"/>
              </a:cxn>
              <a:cxn ang="0">
                <a:pos x="connsiteX1" y="connsiteY1"/>
              </a:cxn>
              <a:cxn ang="0">
                <a:pos x="connsiteX2" y="connsiteY2"/>
              </a:cxn>
            </a:cxnLst>
            <a:rect l="l" t="t" r="r" b="b"/>
            <a:pathLst>
              <a:path w="545787" h="3169920">
                <a:moveTo>
                  <a:pt x="27627" y="0"/>
                </a:moveTo>
                <a:cubicBezTo>
                  <a:pt x="-313" y="553720"/>
                  <a:pt x="-28253" y="1107440"/>
                  <a:pt x="58107" y="1635760"/>
                </a:cubicBezTo>
                <a:cubicBezTo>
                  <a:pt x="144467" y="2164080"/>
                  <a:pt x="345127" y="2667000"/>
                  <a:pt x="545787" y="3169920"/>
                </a:cubicBezTo>
              </a:path>
            </a:pathLst>
          </a:cu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9" name="Picture 2" descr="Image result for tick icon"/>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7030700" y="2120667"/>
            <a:ext cx="346670" cy="346670"/>
          </a:xfrm>
          <a:prstGeom prst="rect">
            <a:avLst/>
          </a:prstGeom>
          <a:noFill/>
          <a:extLst>
            <a:ext uri="{909E8E84-426E-40DD-AFC4-6F175D3DCCD1}">
              <a14:hiddenFill xmlns:a14="http://schemas.microsoft.com/office/drawing/2010/main">
                <a:solidFill>
                  <a:srgbClr val="FFFFFF"/>
                </a:solidFill>
              </a14:hiddenFill>
            </a:ext>
          </a:extLst>
        </p:spPr>
      </p:pic>
      <p:pic>
        <p:nvPicPr>
          <p:cNvPr id="30" name="Picture 2" descr="Image result for tick icon"/>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0199597" y="5747128"/>
            <a:ext cx="346670" cy="346670"/>
          </a:xfrm>
          <a:prstGeom prst="rect">
            <a:avLst/>
          </a:prstGeom>
          <a:noFill/>
          <a:extLst>
            <a:ext uri="{909E8E84-426E-40DD-AFC4-6F175D3DCCD1}">
              <a14:hiddenFill xmlns:a14="http://schemas.microsoft.com/office/drawing/2010/main">
                <a:solidFill>
                  <a:srgbClr val="FFFFFF"/>
                </a:solidFill>
              </a14:hiddenFill>
            </a:ext>
          </a:extLst>
        </p:spPr>
      </p:pic>
      <p:pic>
        <p:nvPicPr>
          <p:cNvPr id="31" name="Picture 2" descr="Image result for tick icon"/>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0431467" y="4678673"/>
            <a:ext cx="346670" cy="346670"/>
          </a:xfrm>
          <a:prstGeom prst="rect">
            <a:avLst/>
          </a:prstGeom>
          <a:noFill/>
          <a:extLst>
            <a:ext uri="{909E8E84-426E-40DD-AFC4-6F175D3DCCD1}">
              <a14:hiddenFill xmlns:a14="http://schemas.microsoft.com/office/drawing/2010/main">
                <a:solidFill>
                  <a:srgbClr val="FFFFFF"/>
                </a:solidFill>
              </a14:hiddenFill>
            </a:ext>
          </a:extLst>
        </p:spPr>
      </p:pic>
      <p:pic>
        <p:nvPicPr>
          <p:cNvPr id="32" name="Picture 2" descr="Image result for tick icon"/>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8706505" y="4672059"/>
            <a:ext cx="346670" cy="346670"/>
          </a:xfrm>
          <a:prstGeom prst="rect">
            <a:avLst/>
          </a:prstGeom>
          <a:noFill/>
          <a:extLst>
            <a:ext uri="{909E8E84-426E-40DD-AFC4-6F175D3DCCD1}">
              <a14:hiddenFill xmlns:a14="http://schemas.microsoft.com/office/drawing/2010/main">
                <a:solidFill>
                  <a:srgbClr val="FFFFFF"/>
                </a:solidFill>
              </a14:hiddenFill>
            </a:ext>
          </a:extLst>
        </p:spPr>
      </p:pic>
      <p:pic>
        <p:nvPicPr>
          <p:cNvPr id="33" name="Picture 2" descr="Image result for tick icon"/>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7712448" y="4309881"/>
            <a:ext cx="346670" cy="346670"/>
          </a:xfrm>
          <a:prstGeom prst="rect">
            <a:avLst/>
          </a:prstGeom>
          <a:noFill/>
          <a:extLst>
            <a:ext uri="{909E8E84-426E-40DD-AFC4-6F175D3DCCD1}">
              <a14:hiddenFill xmlns:a14="http://schemas.microsoft.com/office/drawing/2010/main">
                <a:solidFill>
                  <a:srgbClr val="FFFFFF"/>
                </a:solidFill>
              </a14:hiddenFill>
            </a:ext>
          </a:extLst>
        </p:spPr>
      </p:pic>
      <p:pic>
        <p:nvPicPr>
          <p:cNvPr id="34" name="Picture 2" descr="Image result for tick icon"/>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0213436" y="3072226"/>
            <a:ext cx="346670" cy="346670"/>
          </a:xfrm>
          <a:prstGeom prst="rect">
            <a:avLst/>
          </a:prstGeom>
          <a:noFill/>
          <a:extLst>
            <a:ext uri="{909E8E84-426E-40DD-AFC4-6F175D3DCCD1}">
              <a14:hiddenFill xmlns:a14="http://schemas.microsoft.com/office/drawing/2010/main">
                <a:solidFill>
                  <a:srgbClr val="FFFFFF"/>
                </a:solidFill>
              </a14:hiddenFill>
            </a:ext>
          </a:extLst>
        </p:spPr>
      </p:pic>
      <p:pic>
        <p:nvPicPr>
          <p:cNvPr id="35" name="Picture 2" descr="Image result for tick icon"/>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9171066" y="2491098"/>
            <a:ext cx="346670" cy="346670"/>
          </a:xfrm>
          <a:prstGeom prst="rect">
            <a:avLst/>
          </a:prstGeom>
          <a:noFill/>
          <a:extLst>
            <a:ext uri="{909E8E84-426E-40DD-AFC4-6F175D3DCCD1}">
              <a14:hiddenFill xmlns:a14="http://schemas.microsoft.com/office/drawing/2010/main">
                <a:solidFill>
                  <a:srgbClr val="FFFFFF"/>
                </a:solidFill>
              </a14:hiddenFill>
            </a:ext>
          </a:extLst>
        </p:spPr>
      </p:pic>
      <p:sp>
        <p:nvSpPr>
          <p:cNvPr id="36" name="Slide Number Placeholder 35"/>
          <p:cNvSpPr>
            <a:spLocks noGrp="1"/>
          </p:cNvSpPr>
          <p:nvPr>
            <p:ph type="sldNum" sz="quarter" idx="12"/>
          </p:nvPr>
        </p:nvSpPr>
        <p:spPr/>
        <p:txBody>
          <a:bodyPr/>
          <a:lstStyle/>
          <a:p>
            <a:fld id="{02FCD5AC-5239-4317-A018-1F813C8A6B43}" type="slidenum">
              <a:rPr lang="en-GB" smtClean="0">
                <a:solidFill>
                  <a:schemeClr val="bg1"/>
                </a:solidFill>
              </a:rPr>
              <a:t>29</a:t>
            </a:fld>
            <a:endParaRPr lang="en-GB">
              <a:solidFill>
                <a:schemeClr val="bg1"/>
              </a:solidFill>
            </a:endParaRPr>
          </a:p>
        </p:txBody>
      </p:sp>
      <p:sp>
        <p:nvSpPr>
          <p:cNvPr id="37" name="Title 1"/>
          <p:cNvSpPr>
            <a:spLocks noGrp="1"/>
          </p:cNvSpPr>
          <p:nvPr>
            <p:ph type="title"/>
          </p:nvPr>
        </p:nvSpPr>
        <p:spPr>
          <a:xfrm>
            <a:off x="606706" y="365125"/>
            <a:ext cx="10515600" cy="1325563"/>
          </a:xfrm>
        </p:spPr>
        <p:txBody>
          <a:bodyPr/>
          <a:lstStyle/>
          <a:p>
            <a:r>
              <a:rPr lang="en-GB" dirty="0" smtClean="0"/>
              <a:t>What about Big Data?</a:t>
            </a:r>
            <a:endParaRPr lang="en-GB" dirty="0"/>
          </a:p>
        </p:txBody>
      </p:sp>
      <p:sp>
        <p:nvSpPr>
          <p:cNvPr id="38" name="Title 1"/>
          <p:cNvSpPr txBox="1">
            <a:spLocks/>
          </p:cNvSpPr>
          <p:nvPr/>
        </p:nvSpPr>
        <p:spPr>
          <a:xfrm>
            <a:off x="606706" y="1529577"/>
            <a:ext cx="5005070" cy="4371339"/>
          </a:xfrm>
          <a:prstGeom prst="rect">
            <a:avLst/>
          </a:prstGeom>
        </p:spPr>
        <p:txBody>
          <a:bodyPr vert="horz" lIns="91440" tIns="45720" rIns="91440" bIns="45720" rtlCol="0" anchor="t" anchorCtr="0">
            <a:normAutofit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spcAft>
                <a:spcPts val="1200"/>
              </a:spcAft>
            </a:pPr>
            <a:r>
              <a:rPr lang="en-GB" sz="2800" dirty="0" smtClean="0"/>
              <a:t>What happens when data from other centres is too big to move?</a:t>
            </a:r>
          </a:p>
          <a:p>
            <a:pPr>
              <a:spcAft>
                <a:spcPts val="1200"/>
              </a:spcAft>
            </a:pPr>
            <a:r>
              <a:rPr lang="en-GB" sz="2800" dirty="0" smtClean="0"/>
              <a:t>&gt; data volumes are getting bigger</a:t>
            </a:r>
          </a:p>
          <a:p>
            <a:pPr>
              <a:spcAft>
                <a:spcPts val="1200"/>
              </a:spcAft>
            </a:pPr>
            <a:r>
              <a:rPr lang="en-GB" sz="2800" dirty="0" smtClean="0"/>
              <a:t>WIS 2.0 encourages use of    </a:t>
            </a:r>
            <a:r>
              <a:rPr lang="en-GB" sz="2800" b="1" dirty="0" smtClean="0"/>
              <a:t>cloud technology</a:t>
            </a:r>
            <a:r>
              <a:rPr lang="en-GB" sz="2800" dirty="0" smtClean="0"/>
              <a:t> to enable users to exploit big data … </a:t>
            </a:r>
          </a:p>
          <a:p>
            <a:pPr>
              <a:spcAft>
                <a:spcPts val="1200"/>
              </a:spcAft>
            </a:pPr>
            <a:r>
              <a:rPr lang="en-US" sz="2800" dirty="0" smtClean="0"/>
              <a:t>Cloud-hosted data platforms provide processing capacity and ready-made tooling</a:t>
            </a:r>
            <a:endParaRPr lang="en-GB" sz="2800" dirty="0" smtClean="0"/>
          </a:p>
          <a:p>
            <a:pPr>
              <a:spcAft>
                <a:spcPts val="1200"/>
              </a:spcAft>
            </a:pPr>
            <a:r>
              <a:rPr lang="en-GB" sz="2800" dirty="0" smtClean="0"/>
              <a:t>Don’t download: use data in-situ</a:t>
            </a:r>
          </a:p>
          <a:p>
            <a:pPr>
              <a:spcAft>
                <a:spcPts val="1200"/>
              </a:spcAft>
            </a:pPr>
            <a:endParaRPr lang="en-GB" sz="2800" dirty="0"/>
          </a:p>
        </p:txBody>
      </p:sp>
    </p:spTree>
    <p:extLst>
      <p:ext uri="{BB962C8B-B14F-4D97-AF65-F5344CB8AC3E}">
        <p14:creationId xmlns:p14="http://schemas.microsoft.com/office/powerpoint/2010/main" val="1480722937"/>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6" name="Slide Number Placeholder 35"/>
          <p:cNvSpPr>
            <a:spLocks noGrp="1"/>
          </p:cNvSpPr>
          <p:nvPr>
            <p:ph type="sldNum" sz="quarter" idx="12"/>
          </p:nvPr>
        </p:nvSpPr>
        <p:spPr/>
        <p:txBody>
          <a:bodyPr/>
          <a:lstStyle/>
          <a:p>
            <a:fld id="{02FCD5AC-5239-4317-A018-1F813C8A6B43}" type="slidenum">
              <a:rPr lang="en-GB" smtClean="0">
                <a:solidFill>
                  <a:schemeClr val="bg1">
                    <a:lumMod val="65000"/>
                  </a:schemeClr>
                </a:solidFill>
              </a:rPr>
              <a:t>30</a:t>
            </a:fld>
            <a:endParaRPr lang="en-GB">
              <a:solidFill>
                <a:schemeClr val="bg1">
                  <a:lumMod val="65000"/>
                </a:schemeClr>
              </a:solidFill>
            </a:endParaRPr>
          </a:p>
        </p:txBody>
      </p:sp>
      <p:pic>
        <p:nvPicPr>
          <p:cNvPr id="39" name="Picture 38"/>
          <p:cNvPicPr>
            <a:picLocks noChangeAspect="1"/>
          </p:cNvPicPr>
          <p:nvPr/>
        </p:nvPicPr>
        <p:blipFill>
          <a:blip r:embed="rId3"/>
          <a:stretch>
            <a:fillRect/>
          </a:stretch>
        </p:blipFill>
        <p:spPr>
          <a:xfrm>
            <a:off x="0" y="0"/>
            <a:ext cx="12191516" cy="5669280"/>
          </a:xfrm>
          <a:prstGeom prst="rect">
            <a:avLst/>
          </a:prstGeom>
        </p:spPr>
      </p:pic>
      <p:sp>
        <p:nvSpPr>
          <p:cNvPr id="40" name="TextBox 39"/>
          <p:cNvSpPr txBox="1"/>
          <p:nvPr/>
        </p:nvSpPr>
        <p:spPr>
          <a:xfrm>
            <a:off x="6754204" y="6378447"/>
            <a:ext cx="4213013" cy="307777"/>
          </a:xfrm>
          <a:prstGeom prst="rect">
            <a:avLst/>
          </a:prstGeom>
          <a:noFill/>
        </p:spPr>
        <p:txBody>
          <a:bodyPr wrap="none" rtlCol="0">
            <a:spAutoFit/>
          </a:bodyPr>
          <a:lstStyle/>
          <a:p>
            <a:r>
              <a:rPr lang="en-GB" sz="1400" dirty="0"/>
              <a:t>source: </a:t>
            </a:r>
            <a:r>
              <a:rPr lang="en-GB" sz="1400" dirty="0">
                <a:hlinkClick r:id="rId4"/>
              </a:rPr>
              <a:t>https://cds.climate.copernicus.eu/#!/home</a:t>
            </a:r>
            <a:r>
              <a:rPr lang="en-GB" sz="1400" dirty="0"/>
              <a:t>  </a:t>
            </a:r>
          </a:p>
        </p:txBody>
      </p:sp>
      <p:pic>
        <p:nvPicPr>
          <p:cNvPr id="41" name="Picture 40" descr="wmo2016_powerpoint_standard_v2-2.jpg"/>
          <p:cNvPicPr>
            <a:picLocks noChangeAspect="1"/>
          </p:cNvPicPr>
          <p:nvPr/>
        </p:nvPicPr>
        <p:blipFill rotWithShape="1">
          <a:blip r:embed="rId5">
            <a:extLst>
              <a:ext uri="{28A0092B-C50C-407E-A947-70E740481C1C}">
                <a14:useLocalDpi xmlns:a14="http://schemas.microsoft.com/office/drawing/2010/main" val="0"/>
              </a:ext>
            </a:extLst>
          </a:blip>
          <a:srcRect r="94636"/>
          <a:stretch/>
        </p:blipFill>
        <p:spPr>
          <a:xfrm>
            <a:off x="0" y="5151694"/>
            <a:ext cx="106680" cy="1714500"/>
          </a:xfrm>
          <a:prstGeom prst="rect">
            <a:avLst/>
          </a:prstGeom>
        </p:spPr>
      </p:pic>
      <p:sp>
        <p:nvSpPr>
          <p:cNvPr id="42" name="Title 1"/>
          <p:cNvSpPr>
            <a:spLocks noGrp="1"/>
          </p:cNvSpPr>
          <p:nvPr>
            <p:ph type="title"/>
          </p:nvPr>
        </p:nvSpPr>
        <p:spPr>
          <a:xfrm>
            <a:off x="606705" y="5052884"/>
            <a:ext cx="11585295" cy="1325563"/>
          </a:xfrm>
        </p:spPr>
        <p:txBody>
          <a:bodyPr/>
          <a:lstStyle/>
          <a:p>
            <a:r>
              <a:rPr lang="en-GB" dirty="0" smtClean="0"/>
              <a:t>Example: Copernicus Climate Data Store (ECMWF)</a:t>
            </a:r>
            <a:endParaRPr lang="en-GB" dirty="0"/>
          </a:p>
        </p:txBody>
      </p:sp>
    </p:spTree>
    <p:extLst>
      <p:ext uri="{BB962C8B-B14F-4D97-AF65-F5344CB8AC3E}">
        <p14:creationId xmlns:p14="http://schemas.microsoft.com/office/powerpoint/2010/main" val="1124465481"/>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Slide Number Placeholder 35"/>
          <p:cNvSpPr>
            <a:spLocks noGrp="1"/>
          </p:cNvSpPr>
          <p:nvPr>
            <p:ph type="sldNum" sz="quarter" idx="12"/>
          </p:nvPr>
        </p:nvSpPr>
        <p:spPr/>
        <p:txBody>
          <a:bodyPr/>
          <a:lstStyle/>
          <a:p>
            <a:fld id="{02FCD5AC-5239-4317-A018-1F813C8A6B43}" type="slidenum">
              <a:rPr lang="en-GB" smtClean="0">
                <a:solidFill>
                  <a:schemeClr val="bg1">
                    <a:lumMod val="65000"/>
                  </a:schemeClr>
                </a:solidFill>
              </a:rPr>
              <a:t>31</a:t>
            </a:fld>
            <a:endParaRPr lang="en-GB">
              <a:solidFill>
                <a:schemeClr val="bg1">
                  <a:lumMod val="65000"/>
                </a:schemeClr>
              </a:solidFill>
            </a:endParaRPr>
          </a:p>
        </p:txBody>
      </p:sp>
      <p:pic>
        <p:nvPicPr>
          <p:cNvPr id="3" name="Picture 2"/>
          <p:cNvPicPr>
            <a:picLocks noChangeAspect="1"/>
          </p:cNvPicPr>
          <p:nvPr/>
        </p:nvPicPr>
        <p:blipFill>
          <a:blip r:embed="rId3"/>
          <a:stretch>
            <a:fillRect/>
          </a:stretch>
        </p:blipFill>
        <p:spPr>
          <a:xfrm>
            <a:off x="1704975" y="2788835"/>
            <a:ext cx="8782050" cy="3248025"/>
          </a:xfrm>
          <a:prstGeom prst="rect">
            <a:avLst/>
          </a:prstGeom>
        </p:spPr>
      </p:pic>
      <p:sp>
        <p:nvSpPr>
          <p:cNvPr id="9" name="Title 1"/>
          <p:cNvSpPr txBox="1">
            <a:spLocks/>
          </p:cNvSpPr>
          <p:nvPr/>
        </p:nvSpPr>
        <p:spPr>
          <a:xfrm>
            <a:off x="838200" y="450695"/>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7200" b="1" dirty="0" smtClean="0"/>
              <a:t>WIS 2.0</a:t>
            </a:r>
            <a:endParaRPr lang="en-GB" sz="7200" b="1" dirty="0"/>
          </a:p>
        </p:txBody>
      </p:sp>
      <p:sp>
        <p:nvSpPr>
          <p:cNvPr id="10" name="Title 1"/>
          <p:cNvSpPr txBox="1">
            <a:spLocks/>
          </p:cNvSpPr>
          <p:nvPr/>
        </p:nvSpPr>
        <p:spPr>
          <a:xfrm>
            <a:off x="165904" y="1496162"/>
            <a:ext cx="11860192" cy="1325563"/>
          </a:xfrm>
          <a:prstGeom prst="rect">
            <a:avLst/>
          </a:prstGeom>
        </p:spPr>
        <p:txBody>
          <a:bodyPr vert="horz" lIns="91440" tIns="45720" rIns="91440" bIns="45720" rtlCol="0" anchor="ctr">
            <a:normAutofit fontScale="92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3600" i="1" dirty="0" smtClean="0"/>
              <a:t>Providing better access to more meteorological data – </a:t>
            </a:r>
          </a:p>
          <a:p>
            <a:pPr algn="ctr"/>
            <a:r>
              <a:rPr lang="en-GB" sz="3600" i="1" dirty="0" smtClean="0"/>
              <a:t>Supporting delivery of better services to citizens and government </a:t>
            </a:r>
            <a:endParaRPr lang="en-GB" sz="3600" i="1" dirty="0">
              <a:solidFill>
                <a:schemeClr val="bg1">
                  <a:lumMod val="65000"/>
                </a:schemeClr>
              </a:solidFill>
              <a:latin typeface="Arial Black" panose="020B0A04020102020204" pitchFamily="34" charset="0"/>
            </a:endParaRPr>
          </a:p>
        </p:txBody>
      </p:sp>
    </p:spTree>
    <p:extLst>
      <p:ext uri="{BB962C8B-B14F-4D97-AF65-F5344CB8AC3E}">
        <p14:creationId xmlns:p14="http://schemas.microsoft.com/office/powerpoint/2010/main" val="1429008340"/>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9255</TotalTime>
  <Words>2233</Words>
  <Application>Microsoft Office PowerPoint</Application>
  <PresentationFormat>Widescreen</PresentationFormat>
  <Paragraphs>361</Paragraphs>
  <Slides>31</Slides>
  <Notes>17</Notes>
  <HiddenSlides>1</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31</vt:i4>
      </vt:variant>
    </vt:vector>
  </HeadingPairs>
  <TitlesOfParts>
    <vt:vector size="38" baseType="lpstr">
      <vt:lpstr>Arial</vt:lpstr>
      <vt:lpstr>Arial Black</vt:lpstr>
      <vt:lpstr>Calibri</vt:lpstr>
      <vt:lpstr>Calibri Light</vt:lpstr>
      <vt:lpstr>Times New Roman</vt:lpstr>
      <vt:lpstr>Wingdings</vt:lpstr>
      <vt:lpstr>Office Theme</vt:lpstr>
      <vt:lpstr>WMO Future Technology Workshop: background, expectations and what comes next</vt:lpstr>
      <vt:lpstr>PowerPoint Presentation</vt:lpstr>
      <vt:lpstr>PowerPoint Presentation</vt:lpstr>
      <vt:lpstr>PowerPoint Presentation</vt:lpstr>
      <vt:lpstr>Data sharing is central to WMO’s purpose …</vt:lpstr>
      <vt:lpstr>PowerPoint Presentation</vt:lpstr>
      <vt:lpstr>PowerPoint Presentation</vt:lpstr>
      <vt:lpstr>PowerPoint Presentation</vt:lpstr>
      <vt:lpstr>PowerPoint Presentation</vt:lpstr>
      <vt:lpstr>PowerPoint Presentation</vt:lpstr>
      <vt:lpstr>#1: UN Global Agendas</vt:lpstr>
      <vt:lpstr>#2: Technological change</vt:lpstr>
      <vt:lpstr>#3: Control over who can use our data</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WIS 2.0</vt:lpstr>
      <vt:lpstr>WIS 2.0</vt:lpstr>
      <vt:lpstr>PowerPoint Presentation</vt:lpstr>
      <vt:lpstr>PowerPoint Presentation</vt:lpstr>
      <vt:lpstr>PowerPoint Presentation</vt:lpstr>
      <vt:lpstr>PowerPoint Presentation</vt:lpstr>
      <vt:lpstr>PowerPoint Presentation</vt:lpstr>
      <vt:lpstr>What about Big Data?</vt:lpstr>
      <vt:lpstr>Example: Copernicus Climate Data Store (ECMWF)</vt:lpstr>
      <vt:lpstr>PowerPoint Presentation</vt:lpstr>
    </vt:vector>
  </TitlesOfParts>
  <Company>Met Office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WIS 2.0: An RA I perspective</dc:title>
  <dc:creator>Tandy, Jeremy</dc:creator>
  <cp:lastModifiedBy>Tandy, Jeremy</cp:lastModifiedBy>
  <cp:revision>71</cp:revision>
  <dcterms:created xsi:type="dcterms:W3CDTF">2019-02-12T10:52:28Z</dcterms:created>
  <dcterms:modified xsi:type="dcterms:W3CDTF">2019-03-16T14:35:11Z</dcterms:modified>
</cp:coreProperties>
</file>