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19"/>
  </p:notesMasterIdLst>
  <p:handoutMasterIdLst>
    <p:handoutMasterId r:id="rId20"/>
  </p:handoutMasterIdLst>
  <p:sldIdLst>
    <p:sldId id="513" r:id="rId2"/>
    <p:sldId id="666" r:id="rId3"/>
    <p:sldId id="665" r:id="rId4"/>
    <p:sldId id="655" r:id="rId5"/>
    <p:sldId id="661" r:id="rId6"/>
    <p:sldId id="656" r:id="rId7"/>
    <p:sldId id="657" r:id="rId8"/>
    <p:sldId id="664" r:id="rId9"/>
    <p:sldId id="646" r:id="rId10"/>
    <p:sldId id="658" r:id="rId11"/>
    <p:sldId id="650" r:id="rId12"/>
    <p:sldId id="667" r:id="rId13"/>
    <p:sldId id="659" r:id="rId14"/>
    <p:sldId id="663" r:id="rId15"/>
    <p:sldId id="660" r:id="rId16"/>
    <p:sldId id="662" r:id="rId17"/>
    <p:sldId id="583" r:id="rId18"/>
  </p:sldIdLst>
  <p:sldSz cx="9144000" cy="5143500" type="screen16x9"/>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rporate" id="{CAC358C0-E115-4682-9872-DEEF06469D48}">
          <p14:sldIdLst>
            <p14:sldId id="513"/>
            <p14:sldId id="666"/>
            <p14:sldId id="665"/>
            <p14:sldId id="655"/>
            <p14:sldId id="661"/>
            <p14:sldId id="656"/>
            <p14:sldId id="657"/>
            <p14:sldId id="664"/>
            <p14:sldId id="646"/>
            <p14:sldId id="658"/>
            <p14:sldId id="650"/>
            <p14:sldId id="667"/>
            <p14:sldId id="659"/>
            <p14:sldId id="663"/>
            <p14:sldId id="660"/>
            <p14:sldId id="662"/>
            <p14:sldId id="583"/>
          </p14:sldIdLst>
        </p14:section>
      </p14:sectionLst>
    </p:ext>
    <p:ext uri="{EFAFB233-063F-42B5-8137-9DF3F51BA10A}">
      <p15:sldGuideLst xmlns:p15="http://schemas.microsoft.com/office/powerpoint/2012/main">
        <p15:guide id="1" orient="horz" pos="1620">
          <p15:clr>
            <a:srgbClr val="A4A3A4"/>
          </p15:clr>
        </p15:guide>
        <p15:guide id="2" pos="5517">
          <p15:clr>
            <a:srgbClr val="A4A3A4"/>
          </p15:clr>
        </p15:guide>
        <p15:guide id="3" pos="252">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na Lynch" initials="AL" lastIdx="2" clrIdx="0">
    <p:extLst/>
  </p:cmAuthor>
  <p:cmAuthor id="2" name="Massimiliano Ladovaz" initials="ML" lastIdx="3" clrIdx="1">
    <p:extLst>
      <p:ext uri="{19B8F6BF-5375-455C-9EA6-DF929625EA0E}">
        <p15:presenceInfo xmlns:p15="http://schemas.microsoft.com/office/powerpoint/2012/main" userId="S-1-5-21-1774803870-1740728921-617630493-25071" providerId="AD"/>
      </p:ext>
    </p:extLst>
  </p:cmAuthor>
  <p:cmAuthor id="3" name="Alan Howell" initials="AH" lastIdx="23" clrIdx="2">
    <p:extLst>
      <p:ext uri="{19B8F6BF-5375-455C-9EA6-DF929625EA0E}">
        <p15:presenceInfo xmlns:p15="http://schemas.microsoft.com/office/powerpoint/2012/main" userId="S-1-5-21-1774803870-1740728921-617630493-1316" providerId="AD"/>
      </p:ext>
    </p:extLst>
  </p:cmAuthor>
  <p:cmAuthor id="4" name="Sara Mugnaini" initials="SM" lastIdx="5" clrIdx="3">
    <p:extLst>
      <p:ext uri="{19B8F6BF-5375-455C-9EA6-DF929625EA0E}">
        <p15:presenceInfo xmlns:p15="http://schemas.microsoft.com/office/powerpoint/2012/main" userId="S-1-5-21-1774803870-1740728921-617630493-36408" providerId="AD"/>
      </p:ext>
    </p:extLst>
  </p:cmAuthor>
  <p:cmAuthor id="5" name="Ben Moores" initials="BM" lastIdx="2" clrIdx="4">
    <p:extLst>
      <p:ext uri="{19B8F6BF-5375-455C-9EA6-DF929625EA0E}">
        <p15:presenceInfo xmlns:p15="http://schemas.microsoft.com/office/powerpoint/2012/main" userId="S-1-5-21-1774803870-1740728921-617630493-1676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22A35"/>
    <a:srgbClr val="95680D"/>
    <a:srgbClr val="002150"/>
    <a:srgbClr val="334D73"/>
    <a:srgbClr val="6473B7"/>
    <a:srgbClr val="E0DD69"/>
    <a:srgbClr val="FF9999"/>
    <a:srgbClr val="F2A60E"/>
    <a:srgbClr val="E2C726"/>
    <a:srgbClr val="191A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1" autoAdjust="0"/>
    <p:restoredTop sz="94660"/>
  </p:normalViewPr>
  <p:slideViewPr>
    <p:cSldViewPr snapToGrid="0">
      <p:cViewPr>
        <p:scale>
          <a:sx n="88" d="100"/>
          <a:sy n="88" d="100"/>
        </p:scale>
        <p:origin x="684" y="112"/>
      </p:cViewPr>
      <p:guideLst>
        <p:guide orient="horz" pos="1620"/>
        <p:guide pos="5517"/>
        <p:guide pos="252"/>
      </p:guideLst>
    </p:cSldViewPr>
  </p:slideViewPr>
  <p:notesTextViewPr>
    <p:cViewPr>
      <p:scale>
        <a:sx n="3" d="2"/>
        <a:sy n="3" d="2"/>
      </p:scale>
      <p:origin x="0" y="0"/>
    </p:cViewPr>
  </p:notesTextViewPr>
  <p:sorterViewPr>
    <p:cViewPr varScale="1">
      <p:scale>
        <a:sx n="100" d="100"/>
        <a:sy n="100" d="100"/>
      </p:scale>
      <p:origin x="0" y="0"/>
    </p:cViewPr>
  </p:sorterViewPr>
  <p:notesViewPr>
    <p:cSldViewPr snapToGrid="0">
      <p:cViewPr varScale="1">
        <p:scale>
          <a:sx n="96" d="100"/>
          <a:sy n="96" d="100"/>
        </p:scale>
        <p:origin x="280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65FAD8F9-CE90-4D08-814F-4C215F5989CF}" type="datetimeFigureOut">
              <a:rPr lang="en-GB" smtClean="0"/>
              <a:t>18/03/2019</a:t>
            </a:fld>
            <a:endParaRPr lang="en-GB"/>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6675AB00-BF05-4827-9693-3C767E63DE3B}" type="slidenum">
              <a:rPr lang="en-GB" smtClean="0"/>
              <a:t>‹#›</a:t>
            </a:fld>
            <a:endParaRPr lang="en-GB"/>
          </a:p>
        </p:txBody>
      </p:sp>
    </p:spTree>
    <p:extLst>
      <p:ext uri="{BB962C8B-B14F-4D97-AF65-F5344CB8AC3E}">
        <p14:creationId xmlns:p14="http://schemas.microsoft.com/office/powerpoint/2010/main" val="6277779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45981E3F-534B-42B4-A615-96B586314031}" type="datetimeFigureOut">
              <a:rPr lang="en-GB" smtClean="0"/>
              <a:t>18/03/2019</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DD9BD048-FF9D-425C-9E4E-B81C58BF78B0}" type="slidenum">
              <a:rPr lang="en-GB" smtClean="0"/>
              <a:t>‹#›</a:t>
            </a:fld>
            <a:endParaRPr lang="en-GB"/>
          </a:p>
        </p:txBody>
      </p:sp>
    </p:spTree>
    <p:extLst>
      <p:ext uri="{BB962C8B-B14F-4D97-AF65-F5344CB8AC3E}">
        <p14:creationId xmlns:p14="http://schemas.microsoft.com/office/powerpoint/2010/main" val="24830263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D9BD048-FF9D-425C-9E4E-B81C58BF78B0}" type="slidenum">
              <a:rPr lang="en-GB" smtClean="0"/>
              <a:t>1</a:t>
            </a:fld>
            <a:endParaRPr lang="en-GB"/>
          </a:p>
        </p:txBody>
      </p:sp>
    </p:spTree>
    <p:extLst>
      <p:ext uri="{BB962C8B-B14F-4D97-AF65-F5344CB8AC3E}">
        <p14:creationId xmlns:p14="http://schemas.microsoft.com/office/powerpoint/2010/main" val="4138793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DINNER</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D9BD048-FF9D-425C-9E4E-B81C58BF78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4924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Idea</a:t>
            </a:r>
            <a:r>
              <a:rPr lang="en-GB" sz="1200" kern="1200" baseline="0" dirty="0">
                <a:solidFill>
                  <a:schemeClr val="tx1"/>
                </a:solidFill>
                <a:effectLst/>
                <a:latin typeface="+mn-lt"/>
                <a:ea typeface="+mn-ea"/>
                <a:cs typeface="+mn-cs"/>
              </a:rPr>
              <a:t> around refining this story with a better visual. We can improve the visual – do you have a view about the story?</a:t>
            </a:r>
            <a:br>
              <a:rPr lang="en-GB" sz="1200" kern="1200" baseline="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“what is really critical here is the peak capacity in a single hot spot – that could be a stepped line against a second axis to the right that grows pretty rapidly with time and is really where we shine vice the “terabit” crowd.   Today we can put over a gigabit anyplace on earth (4xHCC+1xGSB=432MHz=800Mbps forward and 600Mbps return).  Adding 5F4 means we can double that in much of </a:t>
            </a:r>
            <a:r>
              <a:rPr lang="en-GB" sz="1200" kern="1200" dirty="0" err="1">
                <a:solidFill>
                  <a:schemeClr val="tx1"/>
                </a:solidFill>
                <a:effectLst/>
                <a:latin typeface="+mn-lt"/>
                <a:ea typeface="+mn-ea"/>
                <a:cs typeface="+mn-cs"/>
              </a:rPr>
              <a:t>EMEAAsia</a:t>
            </a:r>
            <a:r>
              <a:rPr lang="en-GB" sz="1200" kern="1200" dirty="0">
                <a:solidFill>
                  <a:schemeClr val="tx1"/>
                </a:solidFill>
                <a:effectLst/>
                <a:latin typeface="+mn-lt"/>
                <a:ea typeface="+mn-ea"/>
                <a:cs typeface="+mn-cs"/>
              </a:rPr>
              <a:t>, adding GX5 means we can take that to 4X in EMEA, adding I-6 takes it to 4X from SA through Asia and 6X in EMEA, adding Flex takes it to 10X (assuming 2 Flex in hot area) and Flex 2 to 12X.  These are VERY crude figures and later satellites have more forward capacity than return but in general these are probably proportionally representative. We can go back and do some maths to make it more accurate if this is something you want.”</a:t>
            </a:r>
          </a:p>
          <a:p>
            <a:endParaRPr lang="en-GB" dirty="0"/>
          </a:p>
        </p:txBody>
      </p:sp>
      <p:sp>
        <p:nvSpPr>
          <p:cNvPr id="4" name="Slide Number Placeholder 3"/>
          <p:cNvSpPr>
            <a:spLocks noGrp="1"/>
          </p:cNvSpPr>
          <p:nvPr>
            <p:ph type="sldNum" sz="quarter" idx="10"/>
          </p:nvPr>
        </p:nvSpPr>
        <p:spPr/>
        <p:txBody>
          <a:bodyPr/>
          <a:lstStyle/>
          <a:p>
            <a:fld id="{DD9BD048-FF9D-425C-9E4E-B81C58BF78B0}"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684875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2075" y="746125"/>
            <a:ext cx="6623050" cy="3725863"/>
          </a:xfrm>
        </p:spPr>
      </p:sp>
      <p:sp>
        <p:nvSpPr>
          <p:cNvPr id="3" name="Notes Placeholder 2"/>
          <p:cNvSpPr>
            <a:spLocks noGrp="1"/>
          </p:cNvSpPr>
          <p:nvPr>
            <p:ph type="body" idx="1"/>
          </p:nvPr>
        </p:nvSpPr>
        <p:spPr/>
        <p:txBody>
          <a:bodyPr/>
          <a:lstStyle/>
          <a:p>
            <a:r>
              <a:rPr lang="en-GB" dirty="0"/>
              <a:t>But in the animation, include an operational</a:t>
            </a:r>
            <a:r>
              <a:rPr lang="en-GB" baseline="0" dirty="0"/>
              <a:t> example which the animation follows in closer view on the next slide (more natural progression and </a:t>
            </a:r>
            <a:r>
              <a:rPr lang="en-GB" baseline="0" dirty="0" err="1"/>
              <a:t>recolouration</a:t>
            </a:r>
            <a:r>
              <a:rPr lang="en-GB" baseline="0" dirty="0"/>
              <a:t> to match)</a:t>
            </a:r>
          </a:p>
          <a:p>
            <a:endParaRPr lang="en-GB" dirty="0"/>
          </a:p>
        </p:txBody>
      </p:sp>
    </p:spTree>
    <p:extLst>
      <p:ext uri="{BB962C8B-B14F-4D97-AF65-F5344CB8AC3E}">
        <p14:creationId xmlns:p14="http://schemas.microsoft.com/office/powerpoint/2010/main" val="22441421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D9BD048-FF9D-425C-9E4E-B81C58BF78B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33642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D9BD048-FF9D-425C-9E4E-B81C58BF78B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614325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D9BD048-FF9D-425C-9E4E-B81C58BF78B0}" type="slidenum">
              <a:rPr lang="en-GB" smtClean="0"/>
              <a:t>9</a:t>
            </a:fld>
            <a:endParaRPr lang="en-GB"/>
          </a:p>
        </p:txBody>
      </p:sp>
    </p:spTree>
    <p:extLst>
      <p:ext uri="{BB962C8B-B14F-4D97-AF65-F5344CB8AC3E}">
        <p14:creationId xmlns:p14="http://schemas.microsoft.com/office/powerpoint/2010/main" val="373407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a:t>Inmarsat’s vision</a:t>
            </a:r>
            <a:r>
              <a:rPr lang="en-GB" sz="1100" baseline="0" dirty="0"/>
              <a:t> of GOVSATCOM is an integrated service management platform managing a system of systems, a network of networks, to enable pooling and sharing of SATCOM resources. </a:t>
            </a:r>
          </a:p>
          <a:p>
            <a:pPr marL="128588" indent="-128588">
              <a:spcBef>
                <a:spcPts val="375"/>
              </a:spcBef>
              <a:buFont typeface="Arial" panose="020B0604020202020204" pitchFamily="34" charset="0"/>
              <a:buChar char="•"/>
            </a:pPr>
            <a:r>
              <a:rPr lang="en-GB" sz="1100" dirty="0"/>
              <a:t>An innovative new service provision approach – the Managed Services Framework – a combination of technology platform(s), processes and resources;</a:t>
            </a:r>
          </a:p>
          <a:p>
            <a:pPr marL="128588" indent="-128588">
              <a:spcBef>
                <a:spcPts val="375"/>
              </a:spcBef>
              <a:buFont typeface="Arial" panose="020B0604020202020204" pitchFamily="34" charset="0"/>
              <a:buChar char="•"/>
            </a:pPr>
            <a:r>
              <a:rPr lang="en-GB" sz="1100" dirty="0"/>
              <a:t>Dynamic pooling and sharing of resources and a common infrastructure with certified built-in security; </a:t>
            </a:r>
          </a:p>
          <a:p>
            <a:pPr marL="128588" indent="-128588">
              <a:spcBef>
                <a:spcPts val="375"/>
              </a:spcBef>
              <a:buFont typeface="Arial" panose="020B0604020202020204" pitchFamily="34" charset="0"/>
              <a:buChar char="•"/>
            </a:pPr>
            <a:r>
              <a:rPr lang="en-GB" sz="1100" dirty="0"/>
              <a:t>An innovative access point-of-presence intended to be located at one or more sites in each EU member state to provide autonomy and secure access to the system and network;</a:t>
            </a:r>
          </a:p>
          <a:p>
            <a:pPr marL="128588" indent="-128588">
              <a:spcBef>
                <a:spcPts val="375"/>
              </a:spcBef>
              <a:buFont typeface="Arial" panose="020B0604020202020204" pitchFamily="34" charset="0"/>
              <a:buChar char="•"/>
            </a:pPr>
            <a:r>
              <a:rPr lang="en-GB" sz="1100" dirty="0"/>
              <a:t>SATCOM terminal solution to connect remote sites and users to the GOVSATCOM network;</a:t>
            </a:r>
          </a:p>
          <a:p>
            <a:pPr marL="128588" indent="-128588">
              <a:spcBef>
                <a:spcPts val="375"/>
              </a:spcBef>
              <a:buFont typeface="Arial" panose="020B0604020202020204" pitchFamily="34" charset="0"/>
              <a:buChar char="•"/>
            </a:pPr>
            <a:r>
              <a:rPr lang="en-GB" sz="1100" dirty="0"/>
              <a:t>Provision of secure applications to support end user operations;</a:t>
            </a:r>
          </a:p>
          <a:p>
            <a:pPr marL="128588" indent="-128588">
              <a:spcBef>
                <a:spcPts val="375"/>
              </a:spcBef>
              <a:buFont typeface="Arial" panose="020B0604020202020204" pitchFamily="34" charset="0"/>
              <a:buChar char="•"/>
            </a:pPr>
            <a:r>
              <a:rPr lang="en-GB" sz="1100" dirty="0"/>
              <a:t>Private “smart” networks capable of cross connecting between different global commercial and national space assets, terrestrial networks and different user communities across national boundaries;</a:t>
            </a:r>
          </a:p>
          <a:p>
            <a:pPr marL="128588" indent="-128588">
              <a:spcBef>
                <a:spcPts val="375"/>
              </a:spcBef>
              <a:buFont typeface="Arial" panose="020B0604020202020204" pitchFamily="34" charset="0"/>
              <a:buChar char="•"/>
            </a:pPr>
            <a:r>
              <a:rPr lang="en-GB" sz="1100" dirty="0"/>
              <a:t>Global SATCOM coverage with options of services and hardware in a variety of satellite communications frequency bands;</a:t>
            </a:r>
          </a:p>
          <a:p>
            <a:pPr marL="128588" indent="-128588">
              <a:spcBef>
                <a:spcPts val="375"/>
              </a:spcBef>
              <a:buFont typeface="Arial" panose="020B0604020202020204" pitchFamily="34" charset="0"/>
              <a:buChar char="•"/>
            </a:pPr>
            <a:r>
              <a:rPr lang="en-GB" sz="1100" dirty="0"/>
              <a:t>Future proofing to include new networks and satellites via standardised common interfaces</a:t>
            </a:r>
          </a:p>
        </p:txBody>
      </p:sp>
      <p:sp>
        <p:nvSpPr>
          <p:cNvPr id="4" name="Slide Number Placeholder 3"/>
          <p:cNvSpPr>
            <a:spLocks noGrp="1"/>
          </p:cNvSpPr>
          <p:nvPr>
            <p:ph type="sldNum" sz="quarter" idx="10"/>
          </p:nvPr>
        </p:nvSpPr>
        <p:spPr/>
        <p:txBody>
          <a:bodyPr/>
          <a:lstStyle/>
          <a:p>
            <a:fld id="{3B0C8ACF-D9C6-4E5F-AE88-02366A5FF45F}" type="slidenum">
              <a:rPr lang="en-AU" smtClean="0"/>
              <a:t>11</a:t>
            </a:fld>
            <a:endParaRPr lang="en-AU"/>
          </a:p>
        </p:txBody>
      </p:sp>
    </p:spTree>
    <p:extLst>
      <p:ext uri="{BB962C8B-B14F-4D97-AF65-F5344CB8AC3E}">
        <p14:creationId xmlns:p14="http://schemas.microsoft.com/office/powerpoint/2010/main" val="19788715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spcBef>
                <a:spcPts val="0"/>
              </a:spcBef>
              <a:buNone/>
            </a:pPr>
            <a:r>
              <a:rPr lang="en-GB" sz="700" b="1" dirty="0">
                <a:solidFill>
                  <a:schemeClr val="accent1"/>
                </a:solidFill>
              </a:rPr>
              <a:t>This would be even better if we could bullet</a:t>
            </a:r>
          </a:p>
          <a:p>
            <a:pPr marL="0" lvl="0" indent="0">
              <a:lnSpc>
                <a:spcPct val="100000"/>
              </a:lnSpc>
              <a:spcBef>
                <a:spcPts val="0"/>
              </a:spcBef>
              <a:buNone/>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1B5F67-250E-4E4D-8B24-45AA83E0742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87869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Inter Satellite Data Relay System</a:t>
            </a:r>
          </a:p>
          <a:p>
            <a:endParaRPr lang="en-GB" dirty="0"/>
          </a:p>
        </p:txBody>
      </p:sp>
      <p:sp>
        <p:nvSpPr>
          <p:cNvPr id="4" name="Slide Number Placeholder 3"/>
          <p:cNvSpPr>
            <a:spLocks noGrp="1"/>
          </p:cNvSpPr>
          <p:nvPr>
            <p:ph type="sldNum" sz="quarter" idx="5"/>
          </p:nvPr>
        </p:nvSpPr>
        <p:spPr/>
        <p:txBody>
          <a:bodyPr/>
          <a:lstStyle/>
          <a:p>
            <a:fld id="{DD9BD048-FF9D-425C-9E4E-B81C58BF78B0}" type="slidenum">
              <a:rPr lang="en-GB" smtClean="0"/>
              <a:t>14</a:t>
            </a:fld>
            <a:endParaRPr lang="en-GB"/>
          </a:p>
        </p:txBody>
      </p:sp>
    </p:spTree>
    <p:extLst>
      <p:ext uri="{BB962C8B-B14F-4D97-AF65-F5344CB8AC3E}">
        <p14:creationId xmlns:p14="http://schemas.microsoft.com/office/powerpoint/2010/main" val="42439964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D9BD048-FF9D-425C-9E4E-B81C58BF78B0}" type="slidenum">
              <a:rPr lang="en-GB" smtClean="0"/>
              <a:t>15</a:t>
            </a:fld>
            <a:endParaRPr lang="en-GB"/>
          </a:p>
        </p:txBody>
      </p:sp>
    </p:spTree>
    <p:extLst>
      <p:ext uri="{BB962C8B-B14F-4D97-AF65-F5344CB8AC3E}">
        <p14:creationId xmlns:p14="http://schemas.microsoft.com/office/powerpoint/2010/main" val="6533576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D9BD048-FF9D-425C-9E4E-B81C58BF78B0}" type="slidenum">
              <a:rPr lang="en-GB" smtClean="0"/>
              <a:t>17</a:t>
            </a:fld>
            <a:endParaRPr lang="en-GB"/>
          </a:p>
        </p:txBody>
      </p:sp>
    </p:spTree>
    <p:extLst>
      <p:ext uri="{BB962C8B-B14F-4D97-AF65-F5344CB8AC3E}">
        <p14:creationId xmlns:p14="http://schemas.microsoft.com/office/powerpoint/2010/main" val="19598898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1" name="Picture Placeholder 20"/>
          <p:cNvSpPr>
            <a:spLocks noGrp="1"/>
          </p:cNvSpPr>
          <p:nvPr>
            <p:ph type="pic" sz="quarter" idx="13"/>
          </p:nvPr>
        </p:nvSpPr>
        <p:spPr>
          <a:xfrm>
            <a:off x="1" y="2"/>
            <a:ext cx="8725903" cy="3166040"/>
          </a:xfrm>
          <a:custGeom>
            <a:avLst/>
            <a:gdLst>
              <a:gd name="connsiteX0" fmla="*/ 0 w 8725903"/>
              <a:gd name="connsiteY0" fmla="*/ 0 h 4221387"/>
              <a:gd name="connsiteX1" fmla="*/ 8725903 w 8725903"/>
              <a:gd name="connsiteY1" fmla="*/ 0 h 4221387"/>
              <a:gd name="connsiteX2" fmla="*/ 8725903 w 8725903"/>
              <a:gd name="connsiteY2" fmla="*/ 3870013 h 4221387"/>
              <a:gd name="connsiteX3" fmla="*/ 8515156 w 8725903"/>
              <a:gd name="connsiteY3" fmla="*/ 3924194 h 4221387"/>
              <a:gd name="connsiteX4" fmla="*/ 6005000 w 8725903"/>
              <a:gd name="connsiteY4" fmla="*/ 4221387 h 4221387"/>
              <a:gd name="connsiteX5" fmla="*/ 169271 w 8725903"/>
              <a:gd name="connsiteY5" fmla="*/ 2540536 h 4221387"/>
              <a:gd name="connsiteX6" fmla="*/ 0 w 8725903"/>
              <a:gd name="connsiteY6" fmla="*/ 2434485 h 4221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25903" h="4221387">
                <a:moveTo>
                  <a:pt x="0" y="0"/>
                </a:moveTo>
                <a:lnTo>
                  <a:pt x="8725903" y="0"/>
                </a:lnTo>
                <a:lnTo>
                  <a:pt x="8725903" y="3870013"/>
                </a:lnTo>
                <a:lnTo>
                  <a:pt x="8515156" y="3924194"/>
                </a:lnTo>
                <a:cubicBezTo>
                  <a:pt x="7700420" y="4119476"/>
                  <a:pt x="6861580" y="4221387"/>
                  <a:pt x="6005000" y="4221387"/>
                </a:cubicBezTo>
                <a:cubicBezTo>
                  <a:pt x="3924735" y="4221387"/>
                  <a:pt x="1949094" y="3620314"/>
                  <a:pt x="169271" y="2540536"/>
                </a:cubicBezTo>
                <a:lnTo>
                  <a:pt x="0" y="2434485"/>
                </a:lnTo>
                <a:close/>
              </a:path>
            </a:pathLst>
          </a:custGeom>
        </p:spPr>
        <p:txBody>
          <a:bodyPr wrap="square">
            <a:noAutofit/>
          </a:bodyPr>
          <a:lstStyle>
            <a:lvl1pPr>
              <a:defRPr>
                <a:solidFill>
                  <a:schemeClr val="bg1"/>
                </a:solidFill>
              </a:defRPr>
            </a:lvl1pPr>
          </a:lstStyle>
          <a:p>
            <a:endParaRPr lang="en-GB" dirty="0"/>
          </a:p>
        </p:txBody>
      </p:sp>
      <p:sp>
        <p:nvSpPr>
          <p:cNvPr id="3" name="Subtitle 2"/>
          <p:cNvSpPr>
            <a:spLocks noGrp="1"/>
          </p:cNvSpPr>
          <p:nvPr>
            <p:ph type="subTitle" idx="1"/>
          </p:nvPr>
        </p:nvSpPr>
        <p:spPr>
          <a:xfrm>
            <a:off x="323851" y="4005258"/>
            <a:ext cx="6643007" cy="629500"/>
          </a:xfrm>
        </p:spPr>
        <p:txBody>
          <a:bodyPr>
            <a:normAutofit/>
          </a:bodyPr>
          <a:lstStyle>
            <a:lvl1pPr marL="0" indent="0" algn="l">
              <a:spcBef>
                <a:spcPts val="0"/>
              </a:spcBef>
              <a:buNone/>
              <a:defRPr lang="en-US" sz="1600" kern="1200" dirty="0">
                <a:solidFill>
                  <a:schemeClr val="bg2"/>
                </a:solidFill>
                <a:latin typeface="Tahoma" panose="020B0604030504040204" pitchFamily="34" charset="0"/>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Title 6"/>
          <p:cNvSpPr>
            <a:spLocks noGrp="1"/>
          </p:cNvSpPr>
          <p:nvPr>
            <p:ph type="title"/>
          </p:nvPr>
        </p:nvSpPr>
        <p:spPr>
          <a:xfrm>
            <a:off x="323851" y="3293083"/>
            <a:ext cx="6643007" cy="673213"/>
          </a:xfrm>
        </p:spPr>
        <p:txBody>
          <a:bodyPr/>
          <a:lstStyle/>
          <a:p>
            <a:r>
              <a:rPr lang="en-US" dirty="0"/>
              <a:t>Click to edit Master title style</a:t>
            </a:r>
            <a:endParaRPr lang="en-GB" dirty="0"/>
          </a:p>
        </p:txBody>
      </p:sp>
      <p:sp>
        <p:nvSpPr>
          <p:cNvPr id="12" name="Freeform 11"/>
          <p:cNvSpPr/>
          <p:nvPr userDrawn="1"/>
        </p:nvSpPr>
        <p:spPr>
          <a:xfrm>
            <a:off x="8725905" y="-3747"/>
            <a:ext cx="418095" cy="2905627"/>
          </a:xfrm>
          <a:custGeom>
            <a:avLst/>
            <a:gdLst>
              <a:gd name="connsiteX0" fmla="*/ 0 w 557460"/>
              <a:gd name="connsiteY0" fmla="*/ 0 h 3870013"/>
              <a:gd name="connsiteX1" fmla="*/ 557460 w 557460"/>
              <a:gd name="connsiteY1" fmla="*/ 0 h 3870013"/>
              <a:gd name="connsiteX2" fmla="*/ 557460 w 557460"/>
              <a:gd name="connsiteY2" fmla="*/ 3747733 h 3870013"/>
              <a:gd name="connsiteX3" fmla="*/ 182573 w 557460"/>
              <a:gd name="connsiteY3" fmla="*/ 3834810 h 3870013"/>
              <a:gd name="connsiteX4" fmla="*/ 0 w 557460"/>
              <a:gd name="connsiteY4" fmla="*/ 3870013 h 3870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460" h="3870013">
                <a:moveTo>
                  <a:pt x="0" y="0"/>
                </a:moveTo>
                <a:lnTo>
                  <a:pt x="557460" y="0"/>
                </a:lnTo>
                <a:lnTo>
                  <a:pt x="557460" y="3747733"/>
                </a:lnTo>
                <a:lnTo>
                  <a:pt x="182573" y="3834810"/>
                </a:lnTo>
                <a:lnTo>
                  <a:pt x="0" y="387001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 wrap="square" lIns="68580" tIns="135000" rIns="68580" bIns="34290" numCol="1" spcCol="0" rtlCol="0" fromWordArt="0" anchor="ctr" anchorCtr="0" forceAA="0" compatLnSpc="1">
            <a:prstTxWarp prst="textNoShape">
              <a:avLst/>
            </a:prstTxWarp>
            <a:noAutofit/>
          </a:bodyPr>
          <a:lstStyle/>
          <a:p>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15" name="Footer Placeholder 14"/>
          <p:cNvSpPr>
            <a:spLocks noGrp="1"/>
          </p:cNvSpPr>
          <p:nvPr>
            <p:ph type="ftr" sz="quarter" idx="14"/>
          </p:nvPr>
        </p:nvSpPr>
        <p:spPr/>
        <p:txBody>
          <a:bodyPr/>
          <a:lstStyle/>
          <a:p>
            <a:r>
              <a:rPr lang="en-GB" dirty="0"/>
              <a:t>© Copyright Inmarsat Global Limited 2015</a:t>
            </a:r>
          </a:p>
        </p:txBody>
      </p:sp>
      <p:sp>
        <p:nvSpPr>
          <p:cNvPr id="19" name="Text Placeholder 8"/>
          <p:cNvSpPr>
            <a:spLocks noGrp="1"/>
          </p:cNvSpPr>
          <p:nvPr>
            <p:ph type="body" sz="quarter" idx="15"/>
          </p:nvPr>
        </p:nvSpPr>
        <p:spPr>
          <a:xfrm rot="5400000">
            <a:off x="7471416" y="1299505"/>
            <a:ext cx="2826080" cy="317104"/>
          </a:xfrm>
        </p:spPr>
        <p:txBody>
          <a:bodyPr>
            <a:normAutofit/>
          </a:bodyPr>
          <a:lstStyle>
            <a:lvl1pPr marL="0" indent="0">
              <a:spcBef>
                <a:spcPts val="0"/>
              </a:spcBef>
              <a:buNone/>
              <a:defRPr sz="1100">
                <a:solidFill>
                  <a:schemeClr val="bg1"/>
                </a:solidFill>
              </a:defRPr>
            </a:lvl1pPr>
          </a:lstStyle>
          <a:p>
            <a:pPr lvl="0"/>
            <a:r>
              <a:rPr lang="en-US" dirty="0"/>
              <a:t>Click to edit Master text styles</a:t>
            </a:r>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82935" y="4162245"/>
            <a:ext cx="1492698" cy="792610"/>
          </a:xfrm>
          <a:prstGeom prst="rect">
            <a:avLst/>
          </a:prstGeom>
        </p:spPr>
      </p:pic>
    </p:spTree>
    <p:extLst>
      <p:ext uri="{BB962C8B-B14F-4D97-AF65-F5344CB8AC3E}">
        <p14:creationId xmlns:p14="http://schemas.microsoft.com/office/powerpoint/2010/main" val="9877705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3" name="Content Placeholder 12"/>
          <p:cNvSpPr>
            <a:spLocks noGrp="1"/>
          </p:cNvSpPr>
          <p:nvPr>
            <p:ph sz="quarter" idx="15"/>
          </p:nvPr>
        </p:nvSpPr>
        <p:spPr>
          <a:xfrm>
            <a:off x="323627" y="1297714"/>
            <a:ext cx="8496300" cy="3404915"/>
          </a:xfrm>
        </p:spPr>
        <p:txBody>
          <a:bodyPr/>
          <a:lstStyle>
            <a:lvl2pPr>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Footer Placeholder 4"/>
          <p:cNvSpPr>
            <a:spLocks noGrp="1"/>
          </p:cNvSpPr>
          <p:nvPr>
            <p:ph type="ftr" sz="quarter" idx="11"/>
          </p:nvPr>
        </p:nvSpPr>
        <p:spPr/>
        <p:txBody>
          <a:bodyPr/>
          <a:lstStyle/>
          <a:p>
            <a:r>
              <a:rPr lang="en-GB" dirty="0"/>
              <a:t>© Copyright Inmarsat Global Limited 2015</a:t>
            </a:r>
          </a:p>
        </p:txBody>
      </p:sp>
      <p:sp>
        <p:nvSpPr>
          <p:cNvPr id="6" name="Slide Number Placeholder 5"/>
          <p:cNvSpPr>
            <a:spLocks noGrp="1"/>
          </p:cNvSpPr>
          <p:nvPr>
            <p:ph type="sldNum" sz="quarter" idx="12"/>
          </p:nvPr>
        </p:nvSpPr>
        <p:spPr/>
        <p:txBody>
          <a:bodyPr/>
          <a:lstStyle/>
          <a:p>
            <a:fld id="{7379F6AC-1C90-4500-8A18-29BB743821D7}" type="slidenum">
              <a:rPr lang="en-GB" smtClean="0"/>
              <a:t>‹#›</a:t>
            </a:fld>
            <a:endParaRPr lang="en-GB"/>
          </a:p>
        </p:txBody>
      </p:sp>
      <p:sp>
        <p:nvSpPr>
          <p:cNvPr id="9" name="Text Placeholder 8"/>
          <p:cNvSpPr>
            <a:spLocks noGrp="1"/>
          </p:cNvSpPr>
          <p:nvPr>
            <p:ph type="body" sz="quarter" idx="13"/>
          </p:nvPr>
        </p:nvSpPr>
        <p:spPr>
          <a:xfrm>
            <a:off x="323628" y="744791"/>
            <a:ext cx="8496299" cy="552923"/>
          </a:xfrm>
        </p:spPr>
        <p:txBody>
          <a:bodyPr>
            <a:normAutofit/>
          </a:bodyPr>
          <a:lstStyle>
            <a:lvl1pPr marL="0" indent="0">
              <a:spcBef>
                <a:spcPts val="0"/>
              </a:spcBef>
              <a:buNone/>
              <a:defRPr sz="1600">
                <a:solidFill>
                  <a:schemeClr val="bg2"/>
                </a:solidFill>
              </a:defRPr>
            </a:lvl1pPr>
          </a:lstStyle>
          <a:p>
            <a:pPr lvl="0"/>
            <a:r>
              <a:rPr lang="en-US" dirty="0"/>
              <a:t>Click to edit Master text styles</a:t>
            </a:r>
          </a:p>
        </p:txBody>
      </p:sp>
      <p:sp>
        <p:nvSpPr>
          <p:cNvPr id="3" name="Title 2"/>
          <p:cNvSpPr>
            <a:spLocks noGrp="1"/>
          </p:cNvSpPr>
          <p:nvPr>
            <p:ph type="title"/>
          </p:nvPr>
        </p:nvSpPr>
        <p:spPr>
          <a:xfrm>
            <a:off x="323628" y="71578"/>
            <a:ext cx="8496300" cy="673213"/>
          </a:xfrm>
        </p:spPr>
        <p:txBody>
          <a:bodyPr/>
          <a:lstStyle/>
          <a:p>
            <a:r>
              <a:rPr lang="en-US"/>
              <a:t>Click to edit Master title style</a:t>
            </a:r>
            <a:endParaRPr lang="en-GB"/>
          </a:p>
        </p:txBody>
      </p:sp>
    </p:spTree>
    <p:extLst>
      <p:ext uri="{BB962C8B-B14F-4D97-AF65-F5344CB8AC3E}">
        <p14:creationId xmlns:p14="http://schemas.microsoft.com/office/powerpoint/2010/main" val="1141150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ock and content">
    <p:spTree>
      <p:nvGrpSpPr>
        <p:cNvPr id="1" name=""/>
        <p:cNvGrpSpPr/>
        <p:nvPr/>
      </p:nvGrpSpPr>
      <p:grpSpPr>
        <a:xfrm>
          <a:off x="0" y="0"/>
          <a:ext cx="0" cy="0"/>
          <a:chOff x="0" y="0"/>
          <a:chExt cx="0" cy="0"/>
        </a:xfrm>
      </p:grpSpPr>
      <p:sp>
        <p:nvSpPr>
          <p:cNvPr id="13" name="Content Placeholder 12"/>
          <p:cNvSpPr>
            <a:spLocks noGrp="1"/>
          </p:cNvSpPr>
          <p:nvPr>
            <p:ph sz="quarter" idx="15"/>
          </p:nvPr>
        </p:nvSpPr>
        <p:spPr>
          <a:xfrm>
            <a:off x="3517615" y="1626325"/>
            <a:ext cx="5302535" cy="3105219"/>
          </a:xfrm>
        </p:spPr>
        <p:txBody>
          <a:bodyPr/>
          <a:lstStyle>
            <a:lvl1pPr>
              <a:defRPr>
                <a:solidFill>
                  <a:schemeClr val="bg2"/>
                </a:solidFill>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Footer Placeholder 4"/>
          <p:cNvSpPr>
            <a:spLocks noGrp="1"/>
          </p:cNvSpPr>
          <p:nvPr>
            <p:ph type="ftr" sz="quarter" idx="11"/>
          </p:nvPr>
        </p:nvSpPr>
        <p:spPr/>
        <p:txBody>
          <a:bodyPr/>
          <a:lstStyle/>
          <a:p>
            <a:r>
              <a:rPr lang="en-GB"/>
              <a:t>© Copyright Inmarsat Global Limited 2015</a:t>
            </a:r>
          </a:p>
        </p:txBody>
      </p:sp>
      <p:sp>
        <p:nvSpPr>
          <p:cNvPr id="6" name="Slide Number Placeholder 5"/>
          <p:cNvSpPr>
            <a:spLocks noGrp="1"/>
          </p:cNvSpPr>
          <p:nvPr>
            <p:ph type="sldNum" sz="quarter" idx="12"/>
          </p:nvPr>
        </p:nvSpPr>
        <p:spPr/>
        <p:txBody>
          <a:bodyPr/>
          <a:lstStyle/>
          <a:p>
            <a:fld id="{7379F6AC-1C90-4500-8A18-29BB743821D7}" type="slidenum">
              <a:rPr lang="en-GB" smtClean="0"/>
              <a:t>‹#›</a:t>
            </a:fld>
            <a:endParaRPr lang="en-GB"/>
          </a:p>
        </p:txBody>
      </p:sp>
      <p:sp>
        <p:nvSpPr>
          <p:cNvPr id="3" name="Title 2"/>
          <p:cNvSpPr>
            <a:spLocks noGrp="1"/>
          </p:cNvSpPr>
          <p:nvPr>
            <p:ph type="title"/>
          </p:nvPr>
        </p:nvSpPr>
        <p:spPr/>
        <p:txBody>
          <a:bodyPr/>
          <a:lstStyle/>
          <a:p>
            <a:r>
              <a:rPr lang="en-US"/>
              <a:t>Click to edit Master title style</a:t>
            </a:r>
            <a:endParaRPr lang="en-GB"/>
          </a:p>
        </p:txBody>
      </p:sp>
      <p:sp>
        <p:nvSpPr>
          <p:cNvPr id="11" name="Content Placeholder 12"/>
          <p:cNvSpPr>
            <a:spLocks noGrp="1"/>
          </p:cNvSpPr>
          <p:nvPr>
            <p:ph sz="quarter" idx="17"/>
          </p:nvPr>
        </p:nvSpPr>
        <p:spPr>
          <a:xfrm>
            <a:off x="431800" y="1584144"/>
            <a:ext cx="2999377" cy="3147400"/>
          </a:xfrm>
          <a:solidFill>
            <a:schemeClr val="accent1"/>
          </a:solidFill>
        </p:spPr>
        <p:txBody>
          <a:bodyPr lIns="194400" tIns="136800" rIns="194400" bIns="136800"/>
          <a:lstStyle>
            <a:lvl1pPr>
              <a:defRPr>
                <a:solidFill>
                  <a:schemeClr val="bg1"/>
                </a:solidFill>
              </a:defRPr>
            </a:lvl1pPr>
            <a:lvl2pPr>
              <a:defRPr>
                <a:solidFill>
                  <a:schemeClr val="bg1"/>
                </a:solidFill>
              </a:defRPr>
            </a:lvl2pPr>
            <a:lvl3pPr>
              <a:buClrTx/>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Text Placeholder 8"/>
          <p:cNvSpPr>
            <a:spLocks noGrp="1"/>
          </p:cNvSpPr>
          <p:nvPr>
            <p:ph type="body" sz="quarter" idx="13"/>
          </p:nvPr>
        </p:nvSpPr>
        <p:spPr>
          <a:xfrm>
            <a:off x="323628" y="1032685"/>
            <a:ext cx="8496299" cy="552923"/>
          </a:xfrm>
        </p:spPr>
        <p:txBody>
          <a:bodyPr>
            <a:normAutofit/>
          </a:bodyPr>
          <a:lstStyle>
            <a:lvl1pPr marL="0" indent="0">
              <a:spcBef>
                <a:spcPts val="0"/>
              </a:spcBef>
              <a:buNone/>
              <a:defRPr sz="1600">
                <a:solidFill>
                  <a:schemeClr val="bg2"/>
                </a:solidFill>
              </a:defRPr>
            </a:lvl1pPr>
          </a:lstStyle>
          <a:p>
            <a:pPr lvl="0"/>
            <a:r>
              <a:rPr lang="en-US" dirty="0"/>
              <a:t>Click to edit Master text styles</a:t>
            </a:r>
          </a:p>
        </p:txBody>
      </p:sp>
    </p:spTree>
    <p:extLst>
      <p:ext uri="{BB962C8B-B14F-4D97-AF65-F5344CB8AC3E}">
        <p14:creationId xmlns:p14="http://schemas.microsoft.com/office/powerpoint/2010/main" val="2273372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x content and images">
    <p:spTree>
      <p:nvGrpSpPr>
        <p:cNvPr id="1" name=""/>
        <p:cNvGrpSpPr/>
        <p:nvPr/>
      </p:nvGrpSpPr>
      <p:grpSpPr>
        <a:xfrm>
          <a:off x="0" y="0"/>
          <a:ext cx="0" cy="0"/>
          <a:chOff x="0" y="0"/>
          <a:chExt cx="0" cy="0"/>
        </a:xfrm>
      </p:grpSpPr>
      <p:sp>
        <p:nvSpPr>
          <p:cNvPr id="4" name="Picture Placeholder 3"/>
          <p:cNvSpPr>
            <a:spLocks noGrp="1"/>
          </p:cNvSpPr>
          <p:nvPr>
            <p:ph type="pic" sz="quarter" idx="14"/>
          </p:nvPr>
        </p:nvSpPr>
        <p:spPr>
          <a:xfrm>
            <a:off x="413147" y="3212432"/>
            <a:ext cx="2486019" cy="1573881"/>
          </a:xfrm>
        </p:spPr>
        <p:txBody>
          <a:bodyPr/>
          <a:lstStyle>
            <a:lvl1pPr>
              <a:defRPr>
                <a:solidFill>
                  <a:schemeClr val="bg1"/>
                </a:solidFill>
              </a:defRPr>
            </a:lvl1pPr>
          </a:lstStyle>
          <a:p>
            <a:endParaRPr lang="en-GB" dirty="0"/>
          </a:p>
        </p:txBody>
      </p:sp>
      <p:sp>
        <p:nvSpPr>
          <p:cNvPr id="12" name="Picture Placeholder 3"/>
          <p:cNvSpPr>
            <a:spLocks noGrp="1"/>
          </p:cNvSpPr>
          <p:nvPr>
            <p:ph type="pic" sz="quarter" idx="15"/>
          </p:nvPr>
        </p:nvSpPr>
        <p:spPr>
          <a:xfrm>
            <a:off x="6226182" y="3212432"/>
            <a:ext cx="2486019" cy="1573881"/>
          </a:xfrm>
        </p:spPr>
        <p:txBody>
          <a:bodyPr/>
          <a:lstStyle>
            <a:lvl1pPr>
              <a:defRPr>
                <a:solidFill>
                  <a:schemeClr val="bg1"/>
                </a:solidFill>
              </a:defRPr>
            </a:lvl1pPr>
          </a:lstStyle>
          <a:p>
            <a:endParaRPr lang="en-GB" dirty="0"/>
          </a:p>
        </p:txBody>
      </p:sp>
      <p:sp>
        <p:nvSpPr>
          <p:cNvPr id="14" name="Picture Placeholder 3"/>
          <p:cNvSpPr>
            <a:spLocks noGrp="1"/>
          </p:cNvSpPr>
          <p:nvPr>
            <p:ph type="pic" sz="quarter" idx="16"/>
          </p:nvPr>
        </p:nvSpPr>
        <p:spPr>
          <a:xfrm>
            <a:off x="3336663" y="3212432"/>
            <a:ext cx="2486019" cy="1573881"/>
          </a:xfrm>
        </p:spPr>
        <p:txBody>
          <a:bodyPr/>
          <a:lstStyle>
            <a:lvl1pPr>
              <a:defRPr>
                <a:solidFill>
                  <a:schemeClr val="bg1"/>
                </a:solidFill>
              </a:defRPr>
            </a:lvl1pPr>
          </a:lstStyle>
          <a:p>
            <a:endParaRPr lang="en-GB" dirty="0"/>
          </a:p>
        </p:txBody>
      </p:sp>
      <p:sp>
        <p:nvSpPr>
          <p:cNvPr id="5" name="Footer Placeholder 4"/>
          <p:cNvSpPr>
            <a:spLocks noGrp="1"/>
          </p:cNvSpPr>
          <p:nvPr>
            <p:ph type="ftr" sz="quarter" idx="11"/>
          </p:nvPr>
        </p:nvSpPr>
        <p:spPr/>
        <p:txBody>
          <a:bodyPr/>
          <a:lstStyle/>
          <a:p>
            <a:r>
              <a:rPr lang="en-GB" dirty="0"/>
              <a:t>© Copyright Inmarsat Global Limited 2015</a:t>
            </a:r>
          </a:p>
        </p:txBody>
      </p:sp>
      <p:sp>
        <p:nvSpPr>
          <p:cNvPr id="6" name="Slide Number Placeholder 5"/>
          <p:cNvSpPr>
            <a:spLocks noGrp="1"/>
          </p:cNvSpPr>
          <p:nvPr>
            <p:ph type="sldNum" sz="quarter" idx="12"/>
          </p:nvPr>
        </p:nvSpPr>
        <p:spPr/>
        <p:txBody>
          <a:bodyPr/>
          <a:lstStyle/>
          <a:p>
            <a:fld id="{7379F6AC-1C90-4500-8A18-29BB743821D7}" type="slidenum">
              <a:rPr lang="en-GB" smtClean="0"/>
              <a:t>‹#›</a:t>
            </a:fld>
            <a:endParaRPr lang="en-GB"/>
          </a:p>
        </p:txBody>
      </p:sp>
      <p:sp>
        <p:nvSpPr>
          <p:cNvPr id="15" name="Text Placeholder 14"/>
          <p:cNvSpPr>
            <a:spLocks noGrp="1"/>
          </p:cNvSpPr>
          <p:nvPr>
            <p:ph type="body" sz="quarter" idx="17"/>
          </p:nvPr>
        </p:nvSpPr>
        <p:spPr>
          <a:xfrm>
            <a:off x="3248938" y="1626325"/>
            <a:ext cx="2575325" cy="14853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6" name="Text Placeholder 14"/>
          <p:cNvSpPr>
            <a:spLocks noGrp="1"/>
          </p:cNvSpPr>
          <p:nvPr>
            <p:ph type="body" sz="quarter" idx="18"/>
          </p:nvPr>
        </p:nvSpPr>
        <p:spPr>
          <a:xfrm>
            <a:off x="6138243" y="1626325"/>
            <a:ext cx="2681684" cy="14853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7" name="Text Placeholder 14"/>
          <p:cNvSpPr>
            <a:spLocks noGrp="1"/>
          </p:cNvSpPr>
          <p:nvPr>
            <p:ph type="body" sz="quarter" idx="19"/>
          </p:nvPr>
        </p:nvSpPr>
        <p:spPr>
          <a:xfrm>
            <a:off x="323628" y="1626325"/>
            <a:ext cx="2681684" cy="148531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3" name="Title 2"/>
          <p:cNvSpPr>
            <a:spLocks noGrp="1"/>
          </p:cNvSpPr>
          <p:nvPr>
            <p:ph type="title"/>
          </p:nvPr>
        </p:nvSpPr>
        <p:spPr/>
        <p:txBody>
          <a:bodyPr/>
          <a:lstStyle/>
          <a:p>
            <a:r>
              <a:rPr lang="en-US"/>
              <a:t>Click to edit Master title style</a:t>
            </a:r>
            <a:endParaRPr lang="en-GB"/>
          </a:p>
        </p:txBody>
      </p:sp>
      <p:sp>
        <p:nvSpPr>
          <p:cNvPr id="21" name="Text Placeholder 8"/>
          <p:cNvSpPr>
            <a:spLocks noGrp="1"/>
          </p:cNvSpPr>
          <p:nvPr>
            <p:ph type="body" sz="quarter" idx="13"/>
          </p:nvPr>
        </p:nvSpPr>
        <p:spPr>
          <a:xfrm>
            <a:off x="323628" y="1032685"/>
            <a:ext cx="8496299" cy="552923"/>
          </a:xfrm>
        </p:spPr>
        <p:txBody>
          <a:bodyPr>
            <a:normAutofit/>
          </a:bodyPr>
          <a:lstStyle>
            <a:lvl1pPr marL="0" indent="0">
              <a:spcBef>
                <a:spcPts val="0"/>
              </a:spcBef>
              <a:buNone/>
              <a:defRPr sz="1600">
                <a:solidFill>
                  <a:schemeClr val="bg2"/>
                </a:solidFill>
              </a:defRPr>
            </a:lvl1pPr>
          </a:lstStyle>
          <a:p>
            <a:pPr lvl="0"/>
            <a:r>
              <a:rPr lang="en-US" dirty="0"/>
              <a:t>Click to edit Master text styles</a:t>
            </a:r>
          </a:p>
        </p:txBody>
      </p:sp>
    </p:spTree>
    <p:extLst>
      <p:ext uri="{BB962C8B-B14F-4D97-AF65-F5344CB8AC3E}">
        <p14:creationId xmlns:p14="http://schemas.microsoft.com/office/powerpoint/2010/main" val="3637406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and slim image">
    <p:spTree>
      <p:nvGrpSpPr>
        <p:cNvPr id="1" name=""/>
        <p:cNvGrpSpPr/>
        <p:nvPr/>
      </p:nvGrpSpPr>
      <p:grpSpPr>
        <a:xfrm>
          <a:off x="0" y="0"/>
          <a:ext cx="0" cy="0"/>
          <a:chOff x="0" y="0"/>
          <a:chExt cx="0" cy="0"/>
        </a:xfrm>
      </p:grpSpPr>
      <p:sp>
        <p:nvSpPr>
          <p:cNvPr id="4" name="Picture Placeholder 3"/>
          <p:cNvSpPr>
            <a:spLocks noGrp="1"/>
          </p:cNvSpPr>
          <p:nvPr>
            <p:ph type="pic" sz="quarter" idx="16"/>
          </p:nvPr>
        </p:nvSpPr>
        <p:spPr>
          <a:xfrm>
            <a:off x="5684918" y="-6594"/>
            <a:ext cx="3459082" cy="5150094"/>
          </a:xfrm>
        </p:spPr>
        <p:txBody>
          <a:bodyPr/>
          <a:lstStyle>
            <a:lvl1pPr>
              <a:defRPr>
                <a:solidFill>
                  <a:schemeClr val="bg1"/>
                </a:solidFill>
              </a:defRPr>
            </a:lvl1pPr>
          </a:lstStyle>
          <a:p>
            <a:endParaRPr lang="en-GB" dirty="0"/>
          </a:p>
        </p:txBody>
      </p:sp>
      <p:sp>
        <p:nvSpPr>
          <p:cNvPr id="13" name="Content Placeholder 12"/>
          <p:cNvSpPr>
            <a:spLocks noGrp="1"/>
          </p:cNvSpPr>
          <p:nvPr>
            <p:ph sz="quarter" idx="15"/>
          </p:nvPr>
        </p:nvSpPr>
        <p:spPr>
          <a:xfrm>
            <a:off x="323851" y="1626324"/>
            <a:ext cx="5092881" cy="298027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 name="Title 1"/>
          <p:cNvSpPr>
            <a:spLocks noGrp="1"/>
          </p:cNvSpPr>
          <p:nvPr>
            <p:ph type="title"/>
          </p:nvPr>
        </p:nvSpPr>
        <p:spPr>
          <a:xfrm>
            <a:off x="323851" y="339710"/>
            <a:ext cx="5092880" cy="673213"/>
          </a:xfrm>
        </p:spPr>
        <p:txBody>
          <a:bodyPr/>
          <a:lstStyle/>
          <a:p>
            <a:r>
              <a:rPr lang="en-US" dirty="0"/>
              <a:t>Click to edit Master title style</a:t>
            </a:r>
          </a:p>
        </p:txBody>
      </p:sp>
      <p:sp>
        <p:nvSpPr>
          <p:cNvPr id="5" name="Footer Placeholder 4"/>
          <p:cNvSpPr>
            <a:spLocks noGrp="1"/>
          </p:cNvSpPr>
          <p:nvPr>
            <p:ph type="ftr" sz="quarter" idx="11"/>
          </p:nvPr>
        </p:nvSpPr>
        <p:spPr/>
        <p:txBody>
          <a:bodyPr/>
          <a:lstStyle/>
          <a:p>
            <a:r>
              <a:rPr lang="en-GB" dirty="0"/>
              <a:t>© Copyright Inmarsat Global Limited 2015</a:t>
            </a:r>
          </a:p>
        </p:txBody>
      </p:sp>
      <p:sp>
        <p:nvSpPr>
          <p:cNvPr id="10" name="Text Placeholder 8"/>
          <p:cNvSpPr>
            <a:spLocks noGrp="1"/>
          </p:cNvSpPr>
          <p:nvPr>
            <p:ph type="body" sz="quarter" idx="13"/>
          </p:nvPr>
        </p:nvSpPr>
        <p:spPr>
          <a:xfrm>
            <a:off x="323629" y="1032685"/>
            <a:ext cx="5094678" cy="552923"/>
          </a:xfrm>
        </p:spPr>
        <p:txBody>
          <a:bodyPr>
            <a:normAutofit/>
          </a:bodyPr>
          <a:lstStyle>
            <a:lvl1pPr marL="0" indent="0">
              <a:spcBef>
                <a:spcPts val="0"/>
              </a:spcBef>
              <a:buNone/>
              <a:defRPr sz="1600">
                <a:solidFill>
                  <a:schemeClr val="bg2"/>
                </a:solidFill>
              </a:defRPr>
            </a:lvl1pPr>
          </a:lstStyle>
          <a:p>
            <a:pPr lvl="0"/>
            <a:r>
              <a:rPr lang="en-US" dirty="0"/>
              <a:t>Click to edit Master text styles</a:t>
            </a:r>
          </a:p>
        </p:txBody>
      </p:sp>
    </p:spTree>
    <p:extLst>
      <p:ext uri="{BB962C8B-B14F-4D97-AF65-F5344CB8AC3E}">
        <p14:creationId xmlns:p14="http://schemas.microsoft.com/office/powerpoint/2010/main" val="740478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rge image and content">
    <p:spTree>
      <p:nvGrpSpPr>
        <p:cNvPr id="1" name=""/>
        <p:cNvGrpSpPr/>
        <p:nvPr/>
      </p:nvGrpSpPr>
      <p:grpSpPr>
        <a:xfrm>
          <a:off x="0" y="0"/>
          <a:ext cx="0" cy="0"/>
          <a:chOff x="0" y="0"/>
          <a:chExt cx="0" cy="0"/>
        </a:xfrm>
      </p:grpSpPr>
      <p:sp>
        <p:nvSpPr>
          <p:cNvPr id="4" name="Picture Placeholder 3"/>
          <p:cNvSpPr>
            <a:spLocks noGrp="1"/>
          </p:cNvSpPr>
          <p:nvPr>
            <p:ph type="pic" sz="quarter" idx="16"/>
          </p:nvPr>
        </p:nvSpPr>
        <p:spPr>
          <a:xfrm>
            <a:off x="0" y="-14287"/>
            <a:ext cx="5684918" cy="5163803"/>
          </a:xfrm>
        </p:spPr>
        <p:txBody>
          <a:bodyPr/>
          <a:lstStyle>
            <a:lvl1pPr>
              <a:defRPr>
                <a:solidFill>
                  <a:schemeClr val="bg1"/>
                </a:solidFill>
              </a:defRPr>
            </a:lvl1pPr>
          </a:lstStyle>
          <a:p>
            <a:endParaRPr lang="en-GB" dirty="0"/>
          </a:p>
        </p:txBody>
      </p:sp>
      <p:sp>
        <p:nvSpPr>
          <p:cNvPr id="13" name="Content Placeholder 12"/>
          <p:cNvSpPr>
            <a:spLocks noGrp="1"/>
          </p:cNvSpPr>
          <p:nvPr>
            <p:ph sz="quarter" idx="15"/>
          </p:nvPr>
        </p:nvSpPr>
        <p:spPr>
          <a:xfrm>
            <a:off x="5931950" y="578644"/>
            <a:ext cx="2888201" cy="41529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5"/>
          <p:cNvSpPr>
            <a:spLocks noGrp="1"/>
          </p:cNvSpPr>
          <p:nvPr>
            <p:ph type="sldNum" sz="quarter" idx="12"/>
          </p:nvPr>
        </p:nvSpPr>
        <p:spPr>
          <a:xfrm>
            <a:off x="6858544" y="4767264"/>
            <a:ext cx="2057400" cy="273844"/>
          </a:xfrm>
        </p:spPr>
        <p:txBody>
          <a:bodyPr/>
          <a:lstStyle/>
          <a:p>
            <a:fld id="{7379F6AC-1C90-4500-8A18-29BB743821D7}" type="slidenum">
              <a:rPr lang="en-GB" smtClean="0"/>
              <a:t>‹#›</a:t>
            </a:fld>
            <a:endParaRPr lang="en-GB"/>
          </a:p>
        </p:txBody>
      </p:sp>
      <p:sp>
        <p:nvSpPr>
          <p:cNvPr id="2" name="Title 1"/>
          <p:cNvSpPr>
            <a:spLocks noGrp="1"/>
          </p:cNvSpPr>
          <p:nvPr>
            <p:ph type="title"/>
          </p:nvPr>
        </p:nvSpPr>
        <p:spPr>
          <a:xfrm>
            <a:off x="323851" y="339710"/>
            <a:ext cx="5284470" cy="673213"/>
          </a:xfrm>
        </p:spPr>
        <p:txBody>
          <a:bodyPr/>
          <a:lstStyle>
            <a:lvl1pPr>
              <a:defRPr>
                <a:solidFill>
                  <a:schemeClr val="bg1"/>
                </a:solidFill>
              </a:defRPr>
            </a:lvl1pPr>
          </a:lstStyle>
          <a:p>
            <a:r>
              <a:rPr lang="en-US" dirty="0"/>
              <a:t>Click to edit Master title style</a:t>
            </a:r>
          </a:p>
        </p:txBody>
      </p:sp>
      <p:sp>
        <p:nvSpPr>
          <p:cNvPr id="11" name="Text Placeholder 8"/>
          <p:cNvSpPr>
            <a:spLocks noGrp="1"/>
          </p:cNvSpPr>
          <p:nvPr>
            <p:ph type="body" sz="quarter" idx="13"/>
          </p:nvPr>
        </p:nvSpPr>
        <p:spPr>
          <a:xfrm>
            <a:off x="323629" y="1032685"/>
            <a:ext cx="5288578" cy="552923"/>
          </a:xfrm>
        </p:spPr>
        <p:txBody>
          <a:bodyPr>
            <a:normAutofit/>
          </a:bodyPr>
          <a:lstStyle>
            <a:lvl1pPr marL="0" indent="0">
              <a:spcBef>
                <a:spcPts val="0"/>
              </a:spcBef>
              <a:buNone/>
              <a:defRPr sz="1600">
                <a:solidFill>
                  <a:schemeClr val="bg1"/>
                </a:solidFill>
              </a:defRPr>
            </a:lvl1pPr>
          </a:lstStyle>
          <a:p>
            <a:pPr lvl="0"/>
            <a:r>
              <a:rPr lang="en-US" dirty="0"/>
              <a:t>Click to edit Master text styles</a:t>
            </a:r>
          </a:p>
        </p:txBody>
      </p:sp>
    </p:spTree>
    <p:extLst>
      <p:ext uri="{BB962C8B-B14F-4D97-AF65-F5344CB8AC3E}">
        <p14:creationId xmlns:p14="http://schemas.microsoft.com/office/powerpoint/2010/main" val="2641983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ved half image and content">
    <p:spTree>
      <p:nvGrpSpPr>
        <p:cNvPr id="1" name=""/>
        <p:cNvGrpSpPr/>
        <p:nvPr/>
      </p:nvGrpSpPr>
      <p:grpSpPr>
        <a:xfrm>
          <a:off x="0" y="0"/>
          <a:ext cx="0" cy="0"/>
          <a:chOff x="0" y="0"/>
          <a:chExt cx="0" cy="0"/>
        </a:xfrm>
      </p:grpSpPr>
      <p:sp>
        <p:nvSpPr>
          <p:cNvPr id="7" name="Picture Placeholder 19"/>
          <p:cNvSpPr>
            <a:spLocks noGrp="1"/>
          </p:cNvSpPr>
          <p:nvPr>
            <p:ph type="pic" sz="quarter" idx="10"/>
          </p:nvPr>
        </p:nvSpPr>
        <p:spPr>
          <a:xfrm>
            <a:off x="2" y="0"/>
            <a:ext cx="9143999" cy="2514600"/>
          </a:xfrm>
          <a:custGeom>
            <a:avLst/>
            <a:gdLst>
              <a:gd name="connsiteX0" fmla="*/ 0 w 9143999"/>
              <a:gd name="connsiteY0" fmla="*/ 0 h 3352800"/>
              <a:gd name="connsiteX1" fmla="*/ 9143999 w 9143999"/>
              <a:gd name="connsiteY1" fmla="*/ 0 h 3352800"/>
              <a:gd name="connsiteX2" fmla="*/ 9143999 w 9143999"/>
              <a:gd name="connsiteY2" fmla="*/ 1567960 h 3352800"/>
              <a:gd name="connsiteX3" fmla="*/ 8841733 w 9143999"/>
              <a:gd name="connsiteY3" fmla="*/ 1731564 h 3352800"/>
              <a:gd name="connsiteX4" fmla="*/ 2184402 w 9143999"/>
              <a:gd name="connsiteY4" fmla="*/ 3352800 h 3352800"/>
              <a:gd name="connsiteX5" fmla="*/ 524847 w 9143999"/>
              <a:gd name="connsiteY5" fmla="*/ 3258554 h 3352800"/>
              <a:gd name="connsiteX6" fmla="*/ 0 w 9143999"/>
              <a:gd name="connsiteY6" fmla="*/ 3188488 h 335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3999" h="3352800">
                <a:moveTo>
                  <a:pt x="0" y="0"/>
                </a:moveTo>
                <a:lnTo>
                  <a:pt x="9143999" y="0"/>
                </a:lnTo>
                <a:lnTo>
                  <a:pt x="9143999" y="1567960"/>
                </a:lnTo>
                <a:lnTo>
                  <a:pt x="8841733" y="1731564"/>
                </a:lnTo>
                <a:cubicBezTo>
                  <a:pt x="6849317" y="2767404"/>
                  <a:pt x="4585221" y="3352800"/>
                  <a:pt x="2184402" y="3352800"/>
                </a:cubicBezTo>
                <a:cubicBezTo>
                  <a:pt x="1623170" y="3352800"/>
                  <a:pt x="1069412" y="3320810"/>
                  <a:pt x="524847" y="3258554"/>
                </a:cubicBezTo>
                <a:lnTo>
                  <a:pt x="0" y="3188488"/>
                </a:lnTo>
                <a:close/>
              </a:path>
            </a:pathLst>
          </a:custGeom>
        </p:spPr>
        <p:txBody>
          <a:bodyPr wrap="square">
            <a:noAutofit/>
          </a:bodyPr>
          <a:lstStyle>
            <a:lvl1pPr>
              <a:defRPr>
                <a:solidFill>
                  <a:schemeClr val="bg1"/>
                </a:solidFill>
              </a:defRPr>
            </a:lvl1pPr>
          </a:lstStyle>
          <a:p>
            <a:endParaRPr lang="en-GB" dirty="0"/>
          </a:p>
        </p:txBody>
      </p:sp>
      <p:sp>
        <p:nvSpPr>
          <p:cNvPr id="13" name="Content Placeholder 12"/>
          <p:cNvSpPr>
            <a:spLocks noGrp="1"/>
          </p:cNvSpPr>
          <p:nvPr>
            <p:ph sz="quarter" idx="15"/>
          </p:nvPr>
        </p:nvSpPr>
        <p:spPr>
          <a:xfrm>
            <a:off x="323850" y="3531347"/>
            <a:ext cx="8496300" cy="1247969"/>
          </a:xfrm>
        </p:spPr>
        <p:txBody>
          <a:bodyPr/>
          <a:lstStyle/>
          <a:p>
            <a:pPr lvl="0"/>
            <a:r>
              <a:rPr lang="en-US" dirty="0"/>
              <a:t>Click to edit Master text styles</a:t>
            </a:r>
          </a:p>
          <a:p>
            <a:pPr lvl="1"/>
            <a:r>
              <a:rPr lang="en-US" dirty="0"/>
              <a:t>Second level</a:t>
            </a:r>
          </a:p>
        </p:txBody>
      </p:sp>
      <p:sp>
        <p:nvSpPr>
          <p:cNvPr id="2" name="Title 1"/>
          <p:cNvSpPr>
            <a:spLocks noGrp="1"/>
          </p:cNvSpPr>
          <p:nvPr>
            <p:ph type="title"/>
          </p:nvPr>
        </p:nvSpPr>
        <p:spPr>
          <a:xfrm>
            <a:off x="323851" y="2464733"/>
            <a:ext cx="8496299" cy="673213"/>
          </a:xfrm>
        </p:spPr>
        <p:txBody>
          <a:bodyPr/>
          <a:lstStyle/>
          <a:p>
            <a:r>
              <a:rPr lang="en-US" dirty="0"/>
              <a:t>Click to edit Master title style</a:t>
            </a:r>
          </a:p>
        </p:txBody>
      </p:sp>
      <p:sp>
        <p:nvSpPr>
          <p:cNvPr id="5" name="Footer Placeholder 4"/>
          <p:cNvSpPr>
            <a:spLocks noGrp="1"/>
          </p:cNvSpPr>
          <p:nvPr>
            <p:ph type="ftr" sz="quarter" idx="11"/>
          </p:nvPr>
        </p:nvSpPr>
        <p:spPr/>
        <p:txBody>
          <a:bodyPr/>
          <a:lstStyle/>
          <a:p>
            <a:r>
              <a:rPr lang="en-GB" dirty="0"/>
              <a:t>© Copyright Inmarsat Global Limited 2015</a:t>
            </a:r>
          </a:p>
        </p:txBody>
      </p:sp>
      <p:sp>
        <p:nvSpPr>
          <p:cNvPr id="6" name="Slide Number Placeholder 5"/>
          <p:cNvSpPr>
            <a:spLocks noGrp="1"/>
          </p:cNvSpPr>
          <p:nvPr>
            <p:ph type="sldNum" sz="quarter" idx="12"/>
          </p:nvPr>
        </p:nvSpPr>
        <p:spPr/>
        <p:txBody>
          <a:bodyPr/>
          <a:lstStyle/>
          <a:p>
            <a:fld id="{7379F6AC-1C90-4500-8A18-29BB743821D7}" type="slidenum">
              <a:rPr lang="en-GB" smtClean="0"/>
              <a:t>‹#›</a:t>
            </a:fld>
            <a:endParaRPr lang="en-GB"/>
          </a:p>
        </p:txBody>
      </p:sp>
      <p:sp>
        <p:nvSpPr>
          <p:cNvPr id="9" name="Text Placeholder 8"/>
          <p:cNvSpPr>
            <a:spLocks noGrp="1"/>
          </p:cNvSpPr>
          <p:nvPr>
            <p:ph type="body" sz="quarter" idx="13"/>
          </p:nvPr>
        </p:nvSpPr>
        <p:spPr>
          <a:xfrm>
            <a:off x="323628" y="3157709"/>
            <a:ext cx="8496299" cy="476250"/>
          </a:xfrm>
        </p:spPr>
        <p:txBody>
          <a:bodyPr>
            <a:normAutofit/>
          </a:bodyPr>
          <a:lstStyle>
            <a:lvl1pPr marL="0" indent="0">
              <a:spcBef>
                <a:spcPts val="0"/>
              </a:spcBef>
              <a:buNone/>
              <a:defRPr sz="1600">
                <a:solidFill>
                  <a:schemeClr val="bg2"/>
                </a:solidFill>
              </a:defRPr>
            </a:lvl1pPr>
          </a:lstStyle>
          <a:p>
            <a:pPr lvl="0"/>
            <a:r>
              <a:rPr lang="en-US" dirty="0"/>
              <a:t>Click to edit Master text styles</a:t>
            </a:r>
          </a:p>
        </p:txBody>
      </p:sp>
    </p:spTree>
    <p:extLst>
      <p:ext uri="{BB962C8B-B14F-4D97-AF65-F5344CB8AC3E}">
        <p14:creationId xmlns:p14="http://schemas.microsoft.com/office/powerpoint/2010/main" val="3070778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Half image and content">
    <p:spTree>
      <p:nvGrpSpPr>
        <p:cNvPr id="1" name=""/>
        <p:cNvGrpSpPr/>
        <p:nvPr/>
      </p:nvGrpSpPr>
      <p:grpSpPr>
        <a:xfrm>
          <a:off x="0" y="0"/>
          <a:ext cx="0" cy="0"/>
          <a:chOff x="0" y="0"/>
          <a:chExt cx="0" cy="0"/>
        </a:xfrm>
      </p:grpSpPr>
      <p:sp>
        <p:nvSpPr>
          <p:cNvPr id="10" name="Picture Placeholder 2"/>
          <p:cNvSpPr>
            <a:spLocks noGrp="1"/>
          </p:cNvSpPr>
          <p:nvPr>
            <p:ph type="pic" sz="quarter" idx="16"/>
          </p:nvPr>
        </p:nvSpPr>
        <p:spPr>
          <a:xfrm>
            <a:off x="0" y="0"/>
            <a:ext cx="9144000" cy="2559306"/>
          </a:xfrm>
        </p:spPr>
        <p:txBody>
          <a:bodyPr/>
          <a:lstStyle>
            <a:lvl1pPr>
              <a:defRPr>
                <a:solidFill>
                  <a:schemeClr val="bg1"/>
                </a:solidFill>
              </a:defRPr>
            </a:lvl1pPr>
          </a:lstStyle>
          <a:p>
            <a:endParaRPr lang="en-GB" dirty="0"/>
          </a:p>
        </p:txBody>
      </p:sp>
      <p:sp>
        <p:nvSpPr>
          <p:cNvPr id="13" name="Content Placeholder 12"/>
          <p:cNvSpPr>
            <a:spLocks noGrp="1"/>
          </p:cNvSpPr>
          <p:nvPr>
            <p:ph sz="quarter" idx="15"/>
          </p:nvPr>
        </p:nvSpPr>
        <p:spPr>
          <a:xfrm>
            <a:off x="323850" y="3531348"/>
            <a:ext cx="8496300" cy="1247968"/>
          </a:xfrm>
        </p:spPr>
        <p:txBody>
          <a:bodyPr/>
          <a:lstStyle/>
          <a:p>
            <a:pPr lvl="0"/>
            <a:r>
              <a:rPr lang="en-US" dirty="0"/>
              <a:t>Click to edit Master text styles</a:t>
            </a:r>
          </a:p>
          <a:p>
            <a:pPr lvl="1"/>
            <a:r>
              <a:rPr lang="en-US" dirty="0"/>
              <a:t>Second level</a:t>
            </a:r>
          </a:p>
        </p:txBody>
      </p:sp>
      <p:sp>
        <p:nvSpPr>
          <p:cNvPr id="2" name="Title 1"/>
          <p:cNvSpPr>
            <a:spLocks noGrp="1"/>
          </p:cNvSpPr>
          <p:nvPr>
            <p:ph type="title"/>
          </p:nvPr>
        </p:nvSpPr>
        <p:spPr>
          <a:xfrm>
            <a:off x="323851" y="2464733"/>
            <a:ext cx="8496299" cy="673213"/>
          </a:xfrm>
        </p:spPr>
        <p:txBody>
          <a:bodyPr/>
          <a:lstStyle/>
          <a:p>
            <a:r>
              <a:rPr lang="en-US" dirty="0"/>
              <a:t>Click to edit Master title style</a:t>
            </a:r>
          </a:p>
        </p:txBody>
      </p:sp>
      <p:sp>
        <p:nvSpPr>
          <p:cNvPr id="5" name="Footer Placeholder 4"/>
          <p:cNvSpPr>
            <a:spLocks noGrp="1"/>
          </p:cNvSpPr>
          <p:nvPr>
            <p:ph type="ftr" sz="quarter" idx="11"/>
          </p:nvPr>
        </p:nvSpPr>
        <p:spPr/>
        <p:txBody>
          <a:bodyPr/>
          <a:lstStyle/>
          <a:p>
            <a:r>
              <a:rPr lang="en-GB" dirty="0"/>
              <a:t>© Copyright Inmarsat Global Limited 2015</a:t>
            </a:r>
          </a:p>
        </p:txBody>
      </p:sp>
      <p:sp>
        <p:nvSpPr>
          <p:cNvPr id="6" name="Slide Number Placeholder 5"/>
          <p:cNvSpPr>
            <a:spLocks noGrp="1"/>
          </p:cNvSpPr>
          <p:nvPr>
            <p:ph type="sldNum" sz="quarter" idx="12"/>
          </p:nvPr>
        </p:nvSpPr>
        <p:spPr/>
        <p:txBody>
          <a:bodyPr/>
          <a:lstStyle/>
          <a:p>
            <a:fld id="{7379F6AC-1C90-4500-8A18-29BB743821D7}" type="slidenum">
              <a:rPr lang="en-GB" smtClean="0"/>
              <a:t>‹#›</a:t>
            </a:fld>
            <a:endParaRPr lang="en-GB"/>
          </a:p>
        </p:txBody>
      </p:sp>
      <p:sp>
        <p:nvSpPr>
          <p:cNvPr id="9" name="Text Placeholder 8"/>
          <p:cNvSpPr>
            <a:spLocks noGrp="1"/>
          </p:cNvSpPr>
          <p:nvPr>
            <p:ph type="body" sz="quarter" idx="13"/>
          </p:nvPr>
        </p:nvSpPr>
        <p:spPr>
          <a:xfrm>
            <a:off x="323628" y="3157709"/>
            <a:ext cx="8496299" cy="476250"/>
          </a:xfrm>
        </p:spPr>
        <p:txBody>
          <a:bodyPr>
            <a:normAutofit/>
          </a:bodyPr>
          <a:lstStyle>
            <a:lvl1pPr marL="0" indent="0">
              <a:spcBef>
                <a:spcPts val="0"/>
              </a:spcBef>
              <a:buNone/>
              <a:defRPr sz="1600">
                <a:solidFill>
                  <a:schemeClr val="bg2"/>
                </a:solidFill>
              </a:defRPr>
            </a:lvl1pPr>
          </a:lstStyle>
          <a:p>
            <a:pPr lvl="0"/>
            <a:r>
              <a:rPr lang="en-US" dirty="0"/>
              <a:t>Click to edit Master text styles</a:t>
            </a:r>
          </a:p>
        </p:txBody>
      </p:sp>
    </p:spTree>
    <p:extLst>
      <p:ext uri="{BB962C8B-B14F-4D97-AF65-F5344CB8AC3E}">
        <p14:creationId xmlns:p14="http://schemas.microsoft.com/office/powerpoint/2010/main" val="4092956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Half image with stats">
    <p:spTree>
      <p:nvGrpSpPr>
        <p:cNvPr id="1" name=""/>
        <p:cNvGrpSpPr/>
        <p:nvPr/>
      </p:nvGrpSpPr>
      <p:grpSpPr>
        <a:xfrm>
          <a:off x="0" y="0"/>
          <a:ext cx="0" cy="0"/>
          <a:chOff x="0" y="0"/>
          <a:chExt cx="0" cy="0"/>
        </a:xfrm>
      </p:grpSpPr>
      <p:sp>
        <p:nvSpPr>
          <p:cNvPr id="10" name="Picture Placeholder 2"/>
          <p:cNvSpPr>
            <a:spLocks noGrp="1"/>
          </p:cNvSpPr>
          <p:nvPr>
            <p:ph type="pic" sz="quarter" idx="16"/>
          </p:nvPr>
        </p:nvSpPr>
        <p:spPr>
          <a:xfrm>
            <a:off x="0" y="0"/>
            <a:ext cx="9144000" cy="2559306"/>
          </a:xfrm>
        </p:spPr>
        <p:txBody>
          <a:bodyPr/>
          <a:lstStyle>
            <a:lvl1pPr>
              <a:defRPr>
                <a:solidFill>
                  <a:schemeClr val="bg1"/>
                </a:solidFill>
              </a:defRPr>
            </a:lvl1pPr>
          </a:lstStyle>
          <a:p>
            <a:endParaRPr lang="en-GB" dirty="0"/>
          </a:p>
        </p:txBody>
      </p:sp>
      <p:sp>
        <p:nvSpPr>
          <p:cNvPr id="13" name="Content Placeholder 12"/>
          <p:cNvSpPr>
            <a:spLocks noGrp="1"/>
          </p:cNvSpPr>
          <p:nvPr>
            <p:ph sz="quarter" idx="15"/>
          </p:nvPr>
        </p:nvSpPr>
        <p:spPr>
          <a:xfrm>
            <a:off x="323850" y="3531348"/>
            <a:ext cx="8496300" cy="1247968"/>
          </a:xfrm>
        </p:spPr>
        <p:txBody>
          <a:bodyPr/>
          <a:lstStyle/>
          <a:p>
            <a:pPr lvl="0"/>
            <a:r>
              <a:rPr lang="en-US" dirty="0"/>
              <a:t>Click to edit Master text styles</a:t>
            </a:r>
          </a:p>
          <a:p>
            <a:pPr lvl="1"/>
            <a:r>
              <a:rPr lang="en-US" dirty="0"/>
              <a:t>Second level</a:t>
            </a:r>
          </a:p>
        </p:txBody>
      </p:sp>
      <p:sp>
        <p:nvSpPr>
          <p:cNvPr id="2" name="Title 1"/>
          <p:cNvSpPr>
            <a:spLocks noGrp="1"/>
          </p:cNvSpPr>
          <p:nvPr>
            <p:ph type="title"/>
          </p:nvPr>
        </p:nvSpPr>
        <p:spPr>
          <a:xfrm>
            <a:off x="323851" y="2464733"/>
            <a:ext cx="8496299" cy="673213"/>
          </a:xfrm>
        </p:spPr>
        <p:txBody>
          <a:bodyPr/>
          <a:lstStyle/>
          <a:p>
            <a:r>
              <a:rPr lang="en-US" dirty="0"/>
              <a:t>Click to edit Master title style</a:t>
            </a:r>
          </a:p>
        </p:txBody>
      </p:sp>
      <p:sp>
        <p:nvSpPr>
          <p:cNvPr id="5" name="Footer Placeholder 4"/>
          <p:cNvSpPr>
            <a:spLocks noGrp="1"/>
          </p:cNvSpPr>
          <p:nvPr>
            <p:ph type="ftr" sz="quarter" idx="11"/>
          </p:nvPr>
        </p:nvSpPr>
        <p:spPr/>
        <p:txBody>
          <a:bodyPr/>
          <a:lstStyle/>
          <a:p>
            <a:r>
              <a:rPr lang="en-GB" dirty="0"/>
              <a:t>© Copyright Inmarsat Global Limited 2015</a:t>
            </a:r>
          </a:p>
        </p:txBody>
      </p:sp>
      <p:sp>
        <p:nvSpPr>
          <p:cNvPr id="6" name="Slide Number Placeholder 5"/>
          <p:cNvSpPr>
            <a:spLocks noGrp="1"/>
          </p:cNvSpPr>
          <p:nvPr>
            <p:ph type="sldNum" sz="quarter" idx="12"/>
          </p:nvPr>
        </p:nvSpPr>
        <p:spPr/>
        <p:txBody>
          <a:bodyPr/>
          <a:lstStyle/>
          <a:p>
            <a:fld id="{7379F6AC-1C90-4500-8A18-29BB743821D7}" type="slidenum">
              <a:rPr lang="en-GB" smtClean="0"/>
              <a:t>‹#›</a:t>
            </a:fld>
            <a:endParaRPr lang="en-GB"/>
          </a:p>
        </p:txBody>
      </p:sp>
      <p:sp>
        <p:nvSpPr>
          <p:cNvPr id="9" name="Text Placeholder 8"/>
          <p:cNvSpPr>
            <a:spLocks noGrp="1"/>
          </p:cNvSpPr>
          <p:nvPr>
            <p:ph type="body" sz="quarter" idx="13"/>
          </p:nvPr>
        </p:nvSpPr>
        <p:spPr>
          <a:xfrm>
            <a:off x="323628" y="3157709"/>
            <a:ext cx="8496299" cy="476250"/>
          </a:xfrm>
        </p:spPr>
        <p:txBody>
          <a:bodyPr>
            <a:normAutofit/>
          </a:bodyPr>
          <a:lstStyle>
            <a:lvl1pPr marL="0" indent="0">
              <a:spcBef>
                <a:spcPts val="0"/>
              </a:spcBef>
              <a:buNone/>
              <a:defRPr sz="1600">
                <a:solidFill>
                  <a:schemeClr val="bg2"/>
                </a:solidFill>
              </a:defRPr>
            </a:lvl1pPr>
          </a:lstStyle>
          <a:p>
            <a:pPr lvl="0"/>
            <a:r>
              <a:rPr lang="en-US" dirty="0"/>
              <a:t>Click to edit Master text styles</a:t>
            </a:r>
          </a:p>
        </p:txBody>
      </p:sp>
      <p:sp>
        <p:nvSpPr>
          <p:cNvPr id="25" name="Text Placeholder 8"/>
          <p:cNvSpPr>
            <a:spLocks noGrp="1"/>
          </p:cNvSpPr>
          <p:nvPr>
            <p:ph type="body" sz="quarter" idx="23" hasCustomPrompt="1"/>
          </p:nvPr>
        </p:nvSpPr>
        <p:spPr>
          <a:xfrm>
            <a:off x="405222" y="1266368"/>
            <a:ext cx="1164521" cy="1015024"/>
          </a:xfrm>
          <a:solidFill>
            <a:schemeClr val="bg2"/>
          </a:solidFill>
        </p:spPr>
        <p:txBody>
          <a:bodyPr tIns="72000">
            <a:noAutofit/>
          </a:bodyPr>
          <a:lstStyle>
            <a:lvl1pPr marL="0" indent="0">
              <a:spcBef>
                <a:spcPts val="0"/>
              </a:spcBef>
              <a:buNone/>
              <a:defRPr sz="3000" b="1">
                <a:solidFill>
                  <a:schemeClr val="bg1"/>
                </a:solidFill>
              </a:defRPr>
            </a:lvl1pPr>
          </a:lstStyle>
          <a:p>
            <a:pPr lvl="0"/>
            <a:r>
              <a:rPr lang="en-US" dirty="0"/>
              <a:t>XX</a:t>
            </a:r>
          </a:p>
        </p:txBody>
      </p:sp>
      <p:sp>
        <p:nvSpPr>
          <p:cNvPr id="26" name="Text Placeholder 8"/>
          <p:cNvSpPr>
            <a:spLocks noGrp="1"/>
          </p:cNvSpPr>
          <p:nvPr>
            <p:ph type="body" sz="quarter" idx="24"/>
          </p:nvPr>
        </p:nvSpPr>
        <p:spPr>
          <a:xfrm>
            <a:off x="393702" y="1699390"/>
            <a:ext cx="1174480" cy="650369"/>
          </a:xfrm>
        </p:spPr>
        <p:txBody>
          <a:bodyPr>
            <a:normAutofit/>
          </a:bodyPr>
          <a:lstStyle>
            <a:lvl1pPr marL="0" indent="0">
              <a:spcBef>
                <a:spcPts val="0"/>
              </a:spcBef>
              <a:buNone/>
              <a:defRPr sz="1000">
                <a:solidFill>
                  <a:schemeClr val="bg1"/>
                </a:solidFill>
              </a:defRPr>
            </a:lvl1pPr>
          </a:lstStyle>
          <a:p>
            <a:pPr lvl="0"/>
            <a:r>
              <a:rPr lang="en-US" dirty="0"/>
              <a:t>Click to edit Master text styles</a:t>
            </a:r>
          </a:p>
        </p:txBody>
      </p:sp>
      <p:sp>
        <p:nvSpPr>
          <p:cNvPr id="29" name="Text Placeholder 8"/>
          <p:cNvSpPr>
            <a:spLocks noGrp="1"/>
          </p:cNvSpPr>
          <p:nvPr>
            <p:ph type="body" sz="quarter" idx="25" hasCustomPrompt="1"/>
          </p:nvPr>
        </p:nvSpPr>
        <p:spPr>
          <a:xfrm>
            <a:off x="2043863" y="1266368"/>
            <a:ext cx="1164521" cy="1015024"/>
          </a:xfrm>
          <a:solidFill>
            <a:schemeClr val="accent1"/>
          </a:solidFill>
        </p:spPr>
        <p:txBody>
          <a:bodyPr tIns="72000">
            <a:noAutofit/>
          </a:bodyPr>
          <a:lstStyle>
            <a:lvl1pPr marL="0" indent="0">
              <a:spcBef>
                <a:spcPts val="0"/>
              </a:spcBef>
              <a:buNone/>
              <a:defRPr sz="3000" b="1">
                <a:solidFill>
                  <a:schemeClr val="bg1"/>
                </a:solidFill>
              </a:defRPr>
            </a:lvl1pPr>
          </a:lstStyle>
          <a:p>
            <a:pPr lvl="0"/>
            <a:r>
              <a:rPr lang="en-US" dirty="0"/>
              <a:t>XX</a:t>
            </a:r>
          </a:p>
        </p:txBody>
      </p:sp>
      <p:sp>
        <p:nvSpPr>
          <p:cNvPr id="30" name="Text Placeholder 8"/>
          <p:cNvSpPr>
            <a:spLocks noGrp="1"/>
          </p:cNvSpPr>
          <p:nvPr>
            <p:ph type="body" sz="quarter" idx="26"/>
          </p:nvPr>
        </p:nvSpPr>
        <p:spPr>
          <a:xfrm>
            <a:off x="2032516" y="1699390"/>
            <a:ext cx="1174480" cy="650369"/>
          </a:xfrm>
        </p:spPr>
        <p:txBody>
          <a:bodyPr>
            <a:normAutofit/>
          </a:bodyPr>
          <a:lstStyle>
            <a:lvl1pPr marL="0" indent="0">
              <a:spcBef>
                <a:spcPts val="0"/>
              </a:spcBef>
              <a:buNone/>
              <a:defRPr sz="1000">
                <a:solidFill>
                  <a:schemeClr val="bg1"/>
                </a:solidFill>
              </a:defRPr>
            </a:lvl1pPr>
          </a:lstStyle>
          <a:p>
            <a:pPr lvl="0"/>
            <a:r>
              <a:rPr lang="en-US" dirty="0"/>
              <a:t>Click to edit Master text styles</a:t>
            </a:r>
          </a:p>
        </p:txBody>
      </p:sp>
      <p:sp>
        <p:nvSpPr>
          <p:cNvPr id="31" name="Text Placeholder 8"/>
          <p:cNvSpPr>
            <a:spLocks noGrp="1"/>
          </p:cNvSpPr>
          <p:nvPr>
            <p:ph type="body" sz="quarter" idx="19" hasCustomPrompt="1"/>
          </p:nvPr>
        </p:nvSpPr>
        <p:spPr>
          <a:xfrm>
            <a:off x="3682505" y="1266368"/>
            <a:ext cx="1164521" cy="1015024"/>
          </a:xfrm>
          <a:solidFill>
            <a:schemeClr val="accent1"/>
          </a:solidFill>
        </p:spPr>
        <p:txBody>
          <a:bodyPr tIns="72000">
            <a:noAutofit/>
          </a:bodyPr>
          <a:lstStyle>
            <a:lvl1pPr marL="0" indent="0">
              <a:spcBef>
                <a:spcPts val="0"/>
              </a:spcBef>
              <a:buNone/>
              <a:defRPr sz="3000" b="1">
                <a:solidFill>
                  <a:schemeClr val="bg1"/>
                </a:solidFill>
              </a:defRPr>
            </a:lvl1pPr>
          </a:lstStyle>
          <a:p>
            <a:pPr lvl="0"/>
            <a:r>
              <a:rPr lang="en-US" dirty="0"/>
              <a:t>XX</a:t>
            </a:r>
          </a:p>
        </p:txBody>
      </p:sp>
      <p:sp>
        <p:nvSpPr>
          <p:cNvPr id="32" name="Text Placeholder 8"/>
          <p:cNvSpPr>
            <a:spLocks noGrp="1"/>
          </p:cNvSpPr>
          <p:nvPr>
            <p:ph type="body" sz="quarter" idx="18"/>
          </p:nvPr>
        </p:nvSpPr>
        <p:spPr>
          <a:xfrm>
            <a:off x="3670985" y="1699390"/>
            <a:ext cx="1174480" cy="650369"/>
          </a:xfrm>
        </p:spPr>
        <p:txBody>
          <a:bodyPr>
            <a:normAutofit/>
          </a:bodyPr>
          <a:lstStyle>
            <a:lvl1pPr marL="0" indent="0">
              <a:spcBef>
                <a:spcPts val="0"/>
              </a:spcBef>
              <a:buNone/>
              <a:defRPr sz="1000">
                <a:solidFill>
                  <a:schemeClr val="bg1"/>
                </a:solidFill>
              </a:defRPr>
            </a:lvl1pPr>
          </a:lstStyle>
          <a:p>
            <a:pPr lvl="0"/>
            <a:r>
              <a:rPr lang="en-US" dirty="0"/>
              <a:t>Click to edit Master text styles</a:t>
            </a:r>
          </a:p>
        </p:txBody>
      </p:sp>
    </p:spTree>
    <p:extLst>
      <p:ext uri="{BB962C8B-B14F-4D97-AF65-F5344CB8AC3E}">
        <p14:creationId xmlns:p14="http://schemas.microsoft.com/office/powerpoint/2010/main" val="1792041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ull image and title">
    <p:spTree>
      <p:nvGrpSpPr>
        <p:cNvPr id="1" name=""/>
        <p:cNvGrpSpPr/>
        <p:nvPr/>
      </p:nvGrpSpPr>
      <p:grpSpPr>
        <a:xfrm>
          <a:off x="0" y="0"/>
          <a:ext cx="0" cy="0"/>
          <a:chOff x="0" y="0"/>
          <a:chExt cx="0" cy="0"/>
        </a:xfrm>
      </p:grpSpPr>
      <p:sp>
        <p:nvSpPr>
          <p:cNvPr id="4" name="Picture Placeholder 3"/>
          <p:cNvSpPr>
            <a:spLocks noGrp="1"/>
          </p:cNvSpPr>
          <p:nvPr>
            <p:ph type="pic" sz="quarter" idx="16"/>
          </p:nvPr>
        </p:nvSpPr>
        <p:spPr>
          <a:xfrm>
            <a:off x="0" y="-6594"/>
            <a:ext cx="9156032" cy="5150094"/>
          </a:xfrm>
        </p:spPr>
        <p:txBody>
          <a:bodyPr/>
          <a:lstStyle>
            <a:lvl1pPr>
              <a:defRPr>
                <a:solidFill>
                  <a:schemeClr val="bg1"/>
                </a:solidFill>
              </a:defRPr>
            </a:lvl1pPr>
          </a:lstStyle>
          <a:p>
            <a:endParaRPr lang="en-GB" dirty="0"/>
          </a:p>
        </p:txBody>
      </p:sp>
      <p:sp>
        <p:nvSpPr>
          <p:cNvPr id="2" name="Title 1"/>
          <p:cNvSpPr>
            <a:spLocks noGrp="1"/>
          </p:cNvSpPr>
          <p:nvPr>
            <p:ph type="title"/>
          </p:nvPr>
        </p:nvSpPr>
        <p:spPr>
          <a:xfrm>
            <a:off x="323851" y="339710"/>
            <a:ext cx="5284470" cy="673213"/>
          </a:xfrm>
        </p:spPr>
        <p:txBody>
          <a:bodyPr/>
          <a:lstStyle>
            <a:lvl1pPr>
              <a:defRPr>
                <a:solidFill>
                  <a:schemeClr val="bg1"/>
                </a:solidFill>
              </a:defRPr>
            </a:lvl1pPr>
          </a:lstStyle>
          <a:p>
            <a:r>
              <a:rPr lang="en-US" dirty="0"/>
              <a:t>Click to edit Master title style</a:t>
            </a:r>
          </a:p>
        </p:txBody>
      </p:sp>
      <p:sp>
        <p:nvSpPr>
          <p:cNvPr id="7" name="Text Placeholder 8"/>
          <p:cNvSpPr>
            <a:spLocks noGrp="1"/>
          </p:cNvSpPr>
          <p:nvPr>
            <p:ph type="body" sz="quarter" idx="13"/>
          </p:nvPr>
        </p:nvSpPr>
        <p:spPr>
          <a:xfrm>
            <a:off x="323629" y="1032685"/>
            <a:ext cx="5292474" cy="552923"/>
          </a:xfrm>
        </p:spPr>
        <p:txBody>
          <a:bodyPr>
            <a:normAutofit/>
          </a:bodyPr>
          <a:lstStyle>
            <a:lvl1pPr marL="0" indent="0">
              <a:spcBef>
                <a:spcPts val="0"/>
              </a:spcBef>
              <a:buNone/>
              <a:defRPr sz="1600">
                <a:solidFill>
                  <a:schemeClr val="bg1"/>
                </a:solidFill>
              </a:defRPr>
            </a:lvl1pPr>
          </a:lstStyle>
          <a:p>
            <a:pPr lvl="0"/>
            <a:r>
              <a:rPr lang="en-US" dirty="0"/>
              <a:t>Click to edit Master text styles</a:t>
            </a:r>
          </a:p>
        </p:txBody>
      </p:sp>
    </p:spTree>
    <p:extLst>
      <p:ext uri="{BB962C8B-B14F-4D97-AF65-F5344CB8AC3E}">
        <p14:creationId xmlns:p14="http://schemas.microsoft.com/office/powerpoint/2010/main" val="1662269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ull image with stat boxes">
    <p:spTree>
      <p:nvGrpSpPr>
        <p:cNvPr id="1" name=""/>
        <p:cNvGrpSpPr/>
        <p:nvPr/>
      </p:nvGrpSpPr>
      <p:grpSpPr>
        <a:xfrm>
          <a:off x="0" y="0"/>
          <a:ext cx="0" cy="0"/>
          <a:chOff x="0" y="0"/>
          <a:chExt cx="0" cy="0"/>
        </a:xfrm>
      </p:grpSpPr>
      <p:sp>
        <p:nvSpPr>
          <p:cNvPr id="4" name="Picture Placeholder 3"/>
          <p:cNvSpPr>
            <a:spLocks noGrp="1"/>
          </p:cNvSpPr>
          <p:nvPr>
            <p:ph type="pic" sz="quarter" idx="16"/>
          </p:nvPr>
        </p:nvSpPr>
        <p:spPr>
          <a:xfrm>
            <a:off x="0" y="-6594"/>
            <a:ext cx="9156032" cy="5150094"/>
          </a:xfrm>
        </p:spPr>
        <p:txBody>
          <a:bodyPr/>
          <a:lstStyle>
            <a:lvl1pPr>
              <a:defRPr>
                <a:solidFill>
                  <a:schemeClr val="bg1"/>
                </a:solidFill>
              </a:defRPr>
            </a:lvl1pPr>
          </a:lstStyle>
          <a:p>
            <a:endParaRPr lang="en-GB" dirty="0"/>
          </a:p>
        </p:txBody>
      </p:sp>
      <p:sp>
        <p:nvSpPr>
          <p:cNvPr id="17" name="Text Placeholder 8"/>
          <p:cNvSpPr>
            <a:spLocks noGrp="1"/>
          </p:cNvSpPr>
          <p:nvPr>
            <p:ph type="body" sz="quarter" idx="23" hasCustomPrompt="1"/>
          </p:nvPr>
        </p:nvSpPr>
        <p:spPr>
          <a:xfrm>
            <a:off x="405222" y="3753194"/>
            <a:ext cx="1164521" cy="1015024"/>
          </a:xfrm>
          <a:solidFill>
            <a:schemeClr val="bg2"/>
          </a:solidFill>
        </p:spPr>
        <p:txBody>
          <a:bodyPr tIns="72000">
            <a:noAutofit/>
          </a:bodyPr>
          <a:lstStyle>
            <a:lvl1pPr marL="0" indent="0">
              <a:spcBef>
                <a:spcPts val="0"/>
              </a:spcBef>
              <a:buNone/>
              <a:defRPr sz="3000" b="1">
                <a:solidFill>
                  <a:schemeClr val="bg1"/>
                </a:solidFill>
              </a:defRPr>
            </a:lvl1pPr>
          </a:lstStyle>
          <a:p>
            <a:pPr lvl="0"/>
            <a:r>
              <a:rPr lang="en-US" dirty="0"/>
              <a:t>XX</a:t>
            </a:r>
          </a:p>
        </p:txBody>
      </p:sp>
      <p:sp>
        <p:nvSpPr>
          <p:cNvPr id="18" name="Text Placeholder 8"/>
          <p:cNvSpPr>
            <a:spLocks noGrp="1"/>
          </p:cNvSpPr>
          <p:nvPr>
            <p:ph type="body" sz="quarter" idx="24"/>
          </p:nvPr>
        </p:nvSpPr>
        <p:spPr>
          <a:xfrm>
            <a:off x="393702" y="4186216"/>
            <a:ext cx="1174480" cy="650369"/>
          </a:xfrm>
        </p:spPr>
        <p:txBody>
          <a:bodyPr>
            <a:normAutofit/>
          </a:bodyPr>
          <a:lstStyle>
            <a:lvl1pPr marL="0" indent="0">
              <a:spcBef>
                <a:spcPts val="0"/>
              </a:spcBef>
              <a:buNone/>
              <a:defRPr sz="1000">
                <a:solidFill>
                  <a:schemeClr val="bg1"/>
                </a:solidFill>
              </a:defRPr>
            </a:lvl1pPr>
          </a:lstStyle>
          <a:p>
            <a:pPr lvl="0"/>
            <a:r>
              <a:rPr lang="en-US" dirty="0"/>
              <a:t>Click to edit Master text styles</a:t>
            </a:r>
          </a:p>
        </p:txBody>
      </p:sp>
      <p:sp>
        <p:nvSpPr>
          <p:cNvPr id="19" name="Text Placeholder 8"/>
          <p:cNvSpPr>
            <a:spLocks noGrp="1"/>
          </p:cNvSpPr>
          <p:nvPr>
            <p:ph type="body" sz="quarter" idx="25" hasCustomPrompt="1"/>
          </p:nvPr>
        </p:nvSpPr>
        <p:spPr>
          <a:xfrm>
            <a:off x="2043863" y="3753194"/>
            <a:ext cx="1164521" cy="1015024"/>
          </a:xfrm>
          <a:solidFill>
            <a:schemeClr val="accent1"/>
          </a:solidFill>
        </p:spPr>
        <p:txBody>
          <a:bodyPr tIns="72000">
            <a:noAutofit/>
          </a:bodyPr>
          <a:lstStyle>
            <a:lvl1pPr marL="0" indent="0">
              <a:spcBef>
                <a:spcPts val="0"/>
              </a:spcBef>
              <a:buNone/>
              <a:defRPr sz="3000" b="1">
                <a:solidFill>
                  <a:schemeClr val="bg1"/>
                </a:solidFill>
              </a:defRPr>
            </a:lvl1pPr>
          </a:lstStyle>
          <a:p>
            <a:pPr lvl="0"/>
            <a:r>
              <a:rPr lang="en-US" dirty="0"/>
              <a:t>XX</a:t>
            </a:r>
          </a:p>
        </p:txBody>
      </p:sp>
      <p:sp>
        <p:nvSpPr>
          <p:cNvPr id="20" name="Text Placeholder 8"/>
          <p:cNvSpPr>
            <a:spLocks noGrp="1"/>
          </p:cNvSpPr>
          <p:nvPr>
            <p:ph type="body" sz="quarter" idx="26"/>
          </p:nvPr>
        </p:nvSpPr>
        <p:spPr>
          <a:xfrm>
            <a:off x="2032516" y="4186216"/>
            <a:ext cx="1174480" cy="650369"/>
          </a:xfrm>
        </p:spPr>
        <p:txBody>
          <a:bodyPr>
            <a:normAutofit/>
          </a:bodyPr>
          <a:lstStyle>
            <a:lvl1pPr marL="0" indent="0">
              <a:spcBef>
                <a:spcPts val="0"/>
              </a:spcBef>
              <a:buNone/>
              <a:defRPr sz="1000">
                <a:solidFill>
                  <a:schemeClr val="bg1"/>
                </a:solidFill>
              </a:defRPr>
            </a:lvl1pPr>
          </a:lstStyle>
          <a:p>
            <a:pPr lvl="0"/>
            <a:r>
              <a:rPr lang="en-US" dirty="0"/>
              <a:t>Click to edit Master text styles</a:t>
            </a:r>
          </a:p>
        </p:txBody>
      </p:sp>
      <p:sp>
        <p:nvSpPr>
          <p:cNvPr id="21" name="Text Placeholder 8"/>
          <p:cNvSpPr>
            <a:spLocks noGrp="1"/>
          </p:cNvSpPr>
          <p:nvPr>
            <p:ph type="body" sz="quarter" idx="19" hasCustomPrompt="1"/>
          </p:nvPr>
        </p:nvSpPr>
        <p:spPr>
          <a:xfrm>
            <a:off x="3682505" y="3753194"/>
            <a:ext cx="1164521" cy="1015024"/>
          </a:xfrm>
          <a:solidFill>
            <a:schemeClr val="accent1"/>
          </a:solidFill>
        </p:spPr>
        <p:txBody>
          <a:bodyPr tIns="72000">
            <a:noAutofit/>
          </a:bodyPr>
          <a:lstStyle>
            <a:lvl1pPr marL="0" indent="0">
              <a:spcBef>
                <a:spcPts val="0"/>
              </a:spcBef>
              <a:buNone/>
              <a:defRPr sz="3000" b="1">
                <a:solidFill>
                  <a:schemeClr val="bg1"/>
                </a:solidFill>
              </a:defRPr>
            </a:lvl1pPr>
          </a:lstStyle>
          <a:p>
            <a:pPr lvl="0"/>
            <a:r>
              <a:rPr lang="en-US" dirty="0"/>
              <a:t>XX</a:t>
            </a:r>
          </a:p>
        </p:txBody>
      </p:sp>
      <p:sp>
        <p:nvSpPr>
          <p:cNvPr id="22" name="Text Placeholder 8"/>
          <p:cNvSpPr>
            <a:spLocks noGrp="1"/>
          </p:cNvSpPr>
          <p:nvPr>
            <p:ph type="body" sz="quarter" idx="18"/>
          </p:nvPr>
        </p:nvSpPr>
        <p:spPr>
          <a:xfrm>
            <a:off x="3670985" y="4186216"/>
            <a:ext cx="1174480" cy="650369"/>
          </a:xfrm>
        </p:spPr>
        <p:txBody>
          <a:bodyPr>
            <a:normAutofit/>
          </a:bodyPr>
          <a:lstStyle>
            <a:lvl1pPr marL="0" indent="0">
              <a:spcBef>
                <a:spcPts val="0"/>
              </a:spcBef>
              <a:buNone/>
              <a:defRPr sz="1000">
                <a:solidFill>
                  <a:schemeClr val="bg1"/>
                </a:solidFill>
              </a:defRPr>
            </a:lvl1pPr>
          </a:lstStyle>
          <a:p>
            <a:pPr lvl="0"/>
            <a:r>
              <a:rPr lang="en-US" dirty="0"/>
              <a:t>Click to edit Master text styles</a:t>
            </a:r>
          </a:p>
        </p:txBody>
      </p:sp>
    </p:spTree>
    <p:extLst>
      <p:ext uri="{BB962C8B-B14F-4D97-AF65-F5344CB8AC3E}">
        <p14:creationId xmlns:p14="http://schemas.microsoft.com/office/powerpoint/2010/main" val="23304891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Full image with box">
    <p:spTree>
      <p:nvGrpSpPr>
        <p:cNvPr id="1" name=""/>
        <p:cNvGrpSpPr/>
        <p:nvPr/>
      </p:nvGrpSpPr>
      <p:grpSpPr>
        <a:xfrm>
          <a:off x="0" y="0"/>
          <a:ext cx="0" cy="0"/>
          <a:chOff x="0" y="0"/>
          <a:chExt cx="0" cy="0"/>
        </a:xfrm>
      </p:grpSpPr>
      <p:sp>
        <p:nvSpPr>
          <p:cNvPr id="4" name="Picture Placeholder 3"/>
          <p:cNvSpPr>
            <a:spLocks noGrp="1"/>
          </p:cNvSpPr>
          <p:nvPr>
            <p:ph type="pic" sz="quarter" idx="16"/>
          </p:nvPr>
        </p:nvSpPr>
        <p:spPr>
          <a:xfrm>
            <a:off x="0" y="-6594"/>
            <a:ext cx="9156032" cy="5150094"/>
          </a:xfrm>
        </p:spPr>
        <p:txBody>
          <a:bodyPr/>
          <a:lstStyle>
            <a:lvl1pPr>
              <a:defRPr>
                <a:solidFill>
                  <a:schemeClr val="bg1"/>
                </a:solidFill>
              </a:defRPr>
            </a:lvl1pPr>
          </a:lstStyle>
          <a:p>
            <a:endParaRPr lang="en-GB" dirty="0"/>
          </a:p>
        </p:txBody>
      </p:sp>
      <p:sp>
        <p:nvSpPr>
          <p:cNvPr id="23" name="Content Placeholder 12"/>
          <p:cNvSpPr>
            <a:spLocks noGrp="1"/>
          </p:cNvSpPr>
          <p:nvPr>
            <p:ph sz="quarter" idx="17"/>
          </p:nvPr>
        </p:nvSpPr>
        <p:spPr>
          <a:xfrm>
            <a:off x="431800" y="1584144"/>
            <a:ext cx="2999377" cy="3147400"/>
          </a:xfrm>
          <a:solidFill>
            <a:schemeClr val="accent1"/>
          </a:solidFill>
        </p:spPr>
        <p:txBody>
          <a:bodyPr lIns="194400" tIns="136800" rIns="194400" bIns="136800"/>
          <a:lstStyle>
            <a:lvl1pPr>
              <a:defRPr>
                <a:solidFill>
                  <a:schemeClr val="bg1"/>
                </a:solidFill>
              </a:defRPr>
            </a:lvl1pPr>
            <a:lvl2pPr>
              <a:defRPr>
                <a:solidFill>
                  <a:schemeClr val="bg1"/>
                </a:solidFill>
              </a:defRPr>
            </a:lvl2pPr>
            <a:lvl3pPr>
              <a:buClrTx/>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8712473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13" name="Content Placeholder 12"/>
          <p:cNvSpPr>
            <a:spLocks noGrp="1"/>
          </p:cNvSpPr>
          <p:nvPr>
            <p:ph sz="quarter" idx="15"/>
          </p:nvPr>
        </p:nvSpPr>
        <p:spPr>
          <a:xfrm>
            <a:off x="323850" y="1626325"/>
            <a:ext cx="4176000" cy="310521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Footer Placeholder 4"/>
          <p:cNvSpPr>
            <a:spLocks noGrp="1"/>
          </p:cNvSpPr>
          <p:nvPr>
            <p:ph type="ftr" sz="quarter" idx="11"/>
          </p:nvPr>
        </p:nvSpPr>
        <p:spPr/>
        <p:txBody>
          <a:bodyPr/>
          <a:lstStyle/>
          <a:p>
            <a:r>
              <a:rPr lang="en-GB" dirty="0"/>
              <a:t>© Copyright Inmarsat Global Limited 2015</a:t>
            </a:r>
          </a:p>
        </p:txBody>
      </p:sp>
      <p:sp>
        <p:nvSpPr>
          <p:cNvPr id="6" name="Slide Number Placeholder 5"/>
          <p:cNvSpPr>
            <a:spLocks noGrp="1"/>
          </p:cNvSpPr>
          <p:nvPr>
            <p:ph type="sldNum" sz="quarter" idx="12"/>
          </p:nvPr>
        </p:nvSpPr>
        <p:spPr/>
        <p:txBody>
          <a:bodyPr/>
          <a:lstStyle/>
          <a:p>
            <a:fld id="{7379F6AC-1C90-4500-8A18-29BB743821D7}" type="slidenum">
              <a:rPr lang="en-GB" smtClean="0"/>
              <a:t>‹#›</a:t>
            </a:fld>
            <a:endParaRPr lang="en-GB"/>
          </a:p>
        </p:txBody>
      </p:sp>
      <p:sp>
        <p:nvSpPr>
          <p:cNvPr id="9" name="Text Placeholder 8"/>
          <p:cNvSpPr>
            <a:spLocks noGrp="1"/>
          </p:cNvSpPr>
          <p:nvPr>
            <p:ph type="body" sz="quarter" idx="13"/>
          </p:nvPr>
        </p:nvSpPr>
        <p:spPr>
          <a:xfrm>
            <a:off x="323630" y="1032686"/>
            <a:ext cx="4176221" cy="549680"/>
          </a:xfrm>
        </p:spPr>
        <p:txBody>
          <a:bodyPr>
            <a:normAutofit/>
          </a:bodyPr>
          <a:lstStyle>
            <a:lvl1pPr marL="0" indent="0">
              <a:spcBef>
                <a:spcPts val="0"/>
              </a:spcBef>
              <a:buNone/>
              <a:defRPr sz="1600">
                <a:solidFill>
                  <a:srgbClr val="41CCEF"/>
                </a:solidFill>
              </a:defRPr>
            </a:lvl1pPr>
          </a:lstStyle>
          <a:p>
            <a:pPr lvl="0"/>
            <a:r>
              <a:rPr lang="en-US" dirty="0"/>
              <a:t>Click to edit Master text styles</a:t>
            </a:r>
          </a:p>
        </p:txBody>
      </p:sp>
      <p:sp>
        <p:nvSpPr>
          <p:cNvPr id="11" name="Chart Placeholder 6"/>
          <p:cNvSpPr>
            <a:spLocks noGrp="1"/>
          </p:cNvSpPr>
          <p:nvPr>
            <p:ph type="chart" sz="quarter" idx="16"/>
          </p:nvPr>
        </p:nvSpPr>
        <p:spPr>
          <a:xfrm>
            <a:off x="4868091" y="1626325"/>
            <a:ext cx="3952058" cy="3105219"/>
          </a:xfrm>
        </p:spPr>
        <p:txBody>
          <a:bodyPr/>
          <a:lstStyle>
            <a:lvl1pPr>
              <a:defRPr>
                <a:solidFill>
                  <a:schemeClr val="tx1"/>
                </a:solidFill>
              </a:defRPr>
            </a:lvl1pPr>
          </a:lstStyle>
          <a:p>
            <a:endParaRPr lang="en-GB" dirty="0"/>
          </a:p>
        </p:txBody>
      </p:sp>
      <p:sp>
        <p:nvSpPr>
          <p:cNvPr id="12" name="Text Placeholder 8"/>
          <p:cNvSpPr>
            <a:spLocks noGrp="1"/>
          </p:cNvSpPr>
          <p:nvPr>
            <p:ph type="body" sz="quarter" idx="17"/>
          </p:nvPr>
        </p:nvSpPr>
        <p:spPr>
          <a:xfrm>
            <a:off x="4754880" y="1032686"/>
            <a:ext cx="4127863" cy="549680"/>
          </a:xfrm>
        </p:spPr>
        <p:txBody>
          <a:bodyPr>
            <a:normAutofit/>
          </a:bodyPr>
          <a:lstStyle>
            <a:lvl1pPr marL="0" indent="0">
              <a:spcBef>
                <a:spcPts val="0"/>
              </a:spcBef>
              <a:buNone/>
              <a:defRPr sz="1600">
                <a:solidFill>
                  <a:srgbClr val="002150"/>
                </a:solidFill>
              </a:defRPr>
            </a:lvl1pPr>
          </a:lstStyle>
          <a:p>
            <a:pPr lvl="0"/>
            <a:r>
              <a:rPr lang="en-US" dirty="0"/>
              <a:t>Click to edit Master text styles</a:t>
            </a:r>
          </a:p>
        </p:txBody>
      </p:sp>
      <p:sp>
        <p:nvSpPr>
          <p:cNvPr id="3" name="Title 2"/>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4131742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hart on block colour">
    <p:spTree>
      <p:nvGrpSpPr>
        <p:cNvPr id="1" name=""/>
        <p:cNvGrpSpPr/>
        <p:nvPr/>
      </p:nvGrpSpPr>
      <p:grpSpPr>
        <a:xfrm>
          <a:off x="0" y="0"/>
          <a:ext cx="0" cy="0"/>
          <a:chOff x="0" y="0"/>
          <a:chExt cx="0" cy="0"/>
        </a:xfrm>
      </p:grpSpPr>
      <p:sp>
        <p:nvSpPr>
          <p:cNvPr id="3" name="Rectangle 2"/>
          <p:cNvSpPr/>
          <p:nvPr userDrawn="1"/>
        </p:nvSpPr>
        <p:spPr>
          <a:xfrm>
            <a:off x="4580709" y="0"/>
            <a:ext cx="4563291"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ontent Placeholder 12"/>
          <p:cNvSpPr>
            <a:spLocks noGrp="1"/>
          </p:cNvSpPr>
          <p:nvPr>
            <p:ph sz="quarter" idx="15"/>
          </p:nvPr>
        </p:nvSpPr>
        <p:spPr>
          <a:xfrm>
            <a:off x="323850" y="1626325"/>
            <a:ext cx="4176000" cy="310521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 name="Title 1"/>
          <p:cNvSpPr>
            <a:spLocks noGrp="1"/>
          </p:cNvSpPr>
          <p:nvPr>
            <p:ph type="title"/>
          </p:nvPr>
        </p:nvSpPr>
        <p:spPr>
          <a:xfrm>
            <a:off x="323850" y="339710"/>
            <a:ext cx="4176000" cy="673213"/>
          </a:xfrm>
        </p:spPr>
        <p:txBody>
          <a:bodyPr/>
          <a:lstStyle/>
          <a:p>
            <a:r>
              <a:rPr lang="en-US" dirty="0"/>
              <a:t>Click to edit Master title</a:t>
            </a:r>
          </a:p>
        </p:txBody>
      </p:sp>
      <p:sp>
        <p:nvSpPr>
          <p:cNvPr id="5" name="Footer Placeholder 4"/>
          <p:cNvSpPr>
            <a:spLocks noGrp="1"/>
          </p:cNvSpPr>
          <p:nvPr>
            <p:ph type="ftr" sz="quarter" idx="11"/>
          </p:nvPr>
        </p:nvSpPr>
        <p:spPr/>
        <p:txBody>
          <a:bodyPr/>
          <a:lstStyle/>
          <a:p>
            <a:r>
              <a:rPr lang="en-GB" dirty="0"/>
              <a:t>© Copyright Inmarsat Global Limited 2015</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379F6AC-1C90-4500-8A18-29BB743821D7}" type="slidenum">
              <a:rPr lang="en-GB" smtClean="0"/>
              <a:pPr/>
              <a:t>‹#›</a:t>
            </a:fld>
            <a:endParaRPr lang="en-GB"/>
          </a:p>
        </p:txBody>
      </p:sp>
      <p:sp>
        <p:nvSpPr>
          <p:cNvPr id="10" name="Chart Placeholder 6"/>
          <p:cNvSpPr>
            <a:spLocks noGrp="1"/>
          </p:cNvSpPr>
          <p:nvPr>
            <p:ph type="chart" sz="quarter" idx="16"/>
          </p:nvPr>
        </p:nvSpPr>
        <p:spPr>
          <a:xfrm>
            <a:off x="4868091" y="1626325"/>
            <a:ext cx="3952058" cy="3105219"/>
          </a:xfrm>
        </p:spPr>
        <p:txBody>
          <a:bodyPr/>
          <a:lstStyle>
            <a:lvl1pPr>
              <a:defRPr>
                <a:solidFill>
                  <a:schemeClr val="bg1"/>
                </a:solidFill>
              </a:defRPr>
            </a:lvl1pPr>
          </a:lstStyle>
          <a:p>
            <a:endParaRPr lang="en-GB" dirty="0"/>
          </a:p>
        </p:txBody>
      </p:sp>
      <p:sp>
        <p:nvSpPr>
          <p:cNvPr id="16" name="Text Placeholder 8"/>
          <p:cNvSpPr>
            <a:spLocks noGrp="1"/>
          </p:cNvSpPr>
          <p:nvPr>
            <p:ph type="body" sz="quarter" idx="13"/>
          </p:nvPr>
        </p:nvSpPr>
        <p:spPr>
          <a:xfrm>
            <a:off x="323630" y="1032686"/>
            <a:ext cx="4176221" cy="549680"/>
          </a:xfrm>
        </p:spPr>
        <p:txBody>
          <a:bodyPr>
            <a:normAutofit/>
          </a:bodyPr>
          <a:lstStyle>
            <a:lvl1pPr marL="0" indent="0">
              <a:spcBef>
                <a:spcPts val="0"/>
              </a:spcBef>
              <a:buNone/>
              <a:defRPr sz="1600">
                <a:solidFill>
                  <a:srgbClr val="41CCEF"/>
                </a:solidFill>
              </a:defRPr>
            </a:lvl1pPr>
          </a:lstStyle>
          <a:p>
            <a:pPr lvl="0"/>
            <a:r>
              <a:rPr lang="en-US" dirty="0"/>
              <a:t>Click to edit Master text styles</a:t>
            </a:r>
          </a:p>
        </p:txBody>
      </p:sp>
      <p:sp>
        <p:nvSpPr>
          <p:cNvPr id="17" name="Text Placeholder 8"/>
          <p:cNvSpPr>
            <a:spLocks noGrp="1"/>
          </p:cNvSpPr>
          <p:nvPr>
            <p:ph type="body" sz="quarter" idx="17"/>
          </p:nvPr>
        </p:nvSpPr>
        <p:spPr>
          <a:xfrm>
            <a:off x="4754880" y="1032686"/>
            <a:ext cx="4127863" cy="549680"/>
          </a:xfrm>
        </p:spPr>
        <p:txBody>
          <a:bodyPr>
            <a:normAutofit/>
          </a:bodyPr>
          <a:lstStyle>
            <a:lvl1pPr marL="0" indent="0">
              <a:spcBef>
                <a:spcPts val="0"/>
              </a:spcBef>
              <a:buNone/>
              <a:defRPr sz="1600">
                <a:solidFill>
                  <a:schemeClr val="bg1"/>
                </a:solidFill>
              </a:defRPr>
            </a:lvl1pPr>
          </a:lstStyle>
          <a:p>
            <a:pPr lvl="0"/>
            <a:r>
              <a:rPr lang="en-US" dirty="0"/>
              <a:t>Click to edit Master text styles</a:t>
            </a:r>
          </a:p>
        </p:txBody>
      </p:sp>
    </p:spTree>
    <p:extLst>
      <p:ext uri="{BB962C8B-B14F-4D97-AF65-F5344CB8AC3E}">
        <p14:creationId xmlns:p14="http://schemas.microsoft.com/office/powerpoint/2010/main" val="3438747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GB" dirty="0"/>
              <a:t>© Copyright Inmarsat Global Limited 2015</a:t>
            </a:r>
          </a:p>
        </p:txBody>
      </p:sp>
      <p:sp>
        <p:nvSpPr>
          <p:cNvPr id="6" name="Slide Number Placeholder 5"/>
          <p:cNvSpPr>
            <a:spLocks noGrp="1"/>
          </p:cNvSpPr>
          <p:nvPr>
            <p:ph type="sldNum" sz="quarter" idx="12"/>
          </p:nvPr>
        </p:nvSpPr>
        <p:spPr/>
        <p:txBody>
          <a:bodyPr/>
          <a:lstStyle/>
          <a:p>
            <a:fld id="{7379F6AC-1C90-4500-8A18-29BB743821D7}" type="slidenum">
              <a:rPr lang="en-GB" smtClean="0"/>
              <a:t>‹#›</a:t>
            </a:fld>
            <a:endParaRPr lang="en-GB"/>
          </a:p>
        </p:txBody>
      </p:sp>
      <p:sp>
        <p:nvSpPr>
          <p:cNvPr id="3" name="Title 2"/>
          <p:cNvSpPr>
            <a:spLocks noGrp="1"/>
          </p:cNvSpPr>
          <p:nvPr>
            <p:ph type="title"/>
          </p:nvPr>
        </p:nvSpPr>
        <p:spPr/>
        <p:txBody>
          <a:bodyPr/>
          <a:lstStyle/>
          <a:p>
            <a:r>
              <a:rPr lang="en-US"/>
              <a:t>Click to edit Master title style</a:t>
            </a:r>
            <a:endParaRPr lang="en-GB"/>
          </a:p>
        </p:txBody>
      </p:sp>
      <p:sp>
        <p:nvSpPr>
          <p:cNvPr id="10" name="Table Placeholder 3"/>
          <p:cNvSpPr>
            <a:spLocks noGrp="1"/>
          </p:cNvSpPr>
          <p:nvPr>
            <p:ph type="tbl" sz="quarter" idx="16"/>
          </p:nvPr>
        </p:nvSpPr>
        <p:spPr>
          <a:xfrm>
            <a:off x="323849" y="1626324"/>
            <a:ext cx="8499137" cy="2994314"/>
          </a:xfrm>
        </p:spPr>
        <p:txBody>
          <a:bodyPr/>
          <a:lstStyle/>
          <a:p>
            <a:endParaRPr lang="en-GB"/>
          </a:p>
        </p:txBody>
      </p:sp>
      <p:sp>
        <p:nvSpPr>
          <p:cNvPr id="11" name="Text Placeholder 8"/>
          <p:cNvSpPr>
            <a:spLocks noGrp="1"/>
          </p:cNvSpPr>
          <p:nvPr>
            <p:ph type="body" sz="quarter" idx="13"/>
          </p:nvPr>
        </p:nvSpPr>
        <p:spPr>
          <a:xfrm>
            <a:off x="323628" y="1032685"/>
            <a:ext cx="8496299" cy="552923"/>
          </a:xfrm>
        </p:spPr>
        <p:txBody>
          <a:bodyPr>
            <a:normAutofit/>
          </a:bodyPr>
          <a:lstStyle>
            <a:lvl1pPr marL="0" indent="0">
              <a:spcBef>
                <a:spcPts val="0"/>
              </a:spcBef>
              <a:buNone/>
              <a:defRPr sz="1600">
                <a:solidFill>
                  <a:schemeClr val="bg2"/>
                </a:solidFill>
              </a:defRPr>
            </a:lvl1pPr>
          </a:lstStyle>
          <a:p>
            <a:pPr lvl="0"/>
            <a:r>
              <a:rPr lang="en-US" dirty="0"/>
              <a:t>Click to edit Master text styles</a:t>
            </a:r>
          </a:p>
        </p:txBody>
      </p:sp>
    </p:spTree>
    <p:extLst>
      <p:ext uri="{BB962C8B-B14F-4D97-AF65-F5344CB8AC3E}">
        <p14:creationId xmlns:p14="http://schemas.microsoft.com/office/powerpoint/2010/main" val="12143762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6" name="Media Placeholder 5"/>
          <p:cNvSpPr>
            <a:spLocks noGrp="1"/>
          </p:cNvSpPr>
          <p:nvPr>
            <p:ph type="media" sz="quarter" idx="10"/>
          </p:nvPr>
        </p:nvSpPr>
        <p:spPr>
          <a:xfrm>
            <a:off x="0" y="0"/>
            <a:ext cx="9143999" cy="5143500"/>
          </a:xfrm>
        </p:spPr>
        <p:txBody>
          <a:bodyPr/>
          <a:lstStyle/>
          <a:p>
            <a:endParaRPr lang="en-GB"/>
          </a:p>
        </p:txBody>
      </p:sp>
    </p:spTree>
    <p:extLst>
      <p:ext uri="{BB962C8B-B14F-4D97-AF65-F5344CB8AC3E}">
        <p14:creationId xmlns:p14="http://schemas.microsoft.com/office/powerpoint/2010/main" val="16094924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ivider slide">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2"/>
          <a:srcRect t="12896" b="18532"/>
          <a:stretch/>
        </p:blipFill>
        <p:spPr>
          <a:xfrm rot="10800000">
            <a:off x="53338" y="-7622"/>
            <a:ext cx="8672563" cy="3345181"/>
          </a:xfrm>
          <a:prstGeom prst="rect">
            <a:avLst/>
          </a:prstGeom>
        </p:spPr>
      </p:pic>
      <p:sp>
        <p:nvSpPr>
          <p:cNvPr id="6" name="Rectangle 5"/>
          <p:cNvSpPr/>
          <p:nvPr userDrawn="1"/>
        </p:nvSpPr>
        <p:spPr>
          <a:xfrm>
            <a:off x="4498181" y="3014663"/>
            <a:ext cx="176213" cy="151378"/>
          </a:xfrm>
          <a:prstGeom prst="rect">
            <a:avLst/>
          </a:prstGeom>
          <a:solidFill>
            <a:srgbClr val="191A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reeform 9"/>
          <p:cNvSpPr/>
          <p:nvPr userDrawn="1"/>
        </p:nvSpPr>
        <p:spPr>
          <a:xfrm>
            <a:off x="0" y="0"/>
            <a:ext cx="9144000" cy="5143500"/>
          </a:xfrm>
          <a:custGeom>
            <a:avLst/>
            <a:gdLst>
              <a:gd name="connsiteX0" fmla="*/ 9143999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2434485 h 6858000"/>
              <a:gd name="connsiteX5" fmla="*/ 169271 w 9144000"/>
              <a:gd name="connsiteY5" fmla="*/ 2540536 h 6858000"/>
              <a:gd name="connsiteX6" fmla="*/ 6005000 w 9144000"/>
              <a:gd name="connsiteY6" fmla="*/ 4221387 h 6858000"/>
              <a:gd name="connsiteX7" fmla="*/ 8862834 w 9144000"/>
              <a:gd name="connsiteY7" fmla="*/ 3834810 h 6858000"/>
              <a:gd name="connsiteX8" fmla="*/ 9143999 w 9144000"/>
              <a:gd name="connsiteY8" fmla="*/ 37477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6858000">
                <a:moveTo>
                  <a:pt x="9143999" y="0"/>
                </a:moveTo>
                <a:lnTo>
                  <a:pt x="9144000" y="0"/>
                </a:lnTo>
                <a:lnTo>
                  <a:pt x="9144000" y="6858000"/>
                </a:lnTo>
                <a:lnTo>
                  <a:pt x="0" y="6858000"/>
                </a:lnTo>
                <a:lnTo>
                  <a:pt x="0" y="2434485"/>
                </a:lnTo>
                <a:lnTo>
                  <a:pt x="169271" y="2540536"/>
                </a:lnTo>
                <a:cubicBezTo>
                  <a:pt x="1949094" y="3620314"/>
                  <a:pt x="3924735" y="4221387"/>
                  <a:pt x="6005000" y="4221387"/>
                </a:cubicBezTo>
                <a:cubicBezTo>
                  <a:pt x="6983949" y="4221387"/>
                  <a:pt x="7939726" y="4088278"/>
                  <a:pt x="8862834" y="3834810"/>
                </a:cubicBezTo>
                <a:lnTo>
                  <a:pt x="9143999" y="374773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latin typeface="Tahoma" panose="020B0604030504040204" pitchFamily="34" charset="0"/>
              <a:ea typeface="Tahoma" panose="020B0604030504040204" pitchFamily="34" charset="0"/>
              <a:cs typeface="Tahoma" panose="020B0604030504040204" pitchFamily="34" charset="0"/>
            </a:endParaRPr>
          </a:p>
        </p:txBody>
      </p:sp>
      <p:sp>
        <p:nvSpPr>
          <p:cNvPr id="13" name="Freeform 12"/>
          <p:cNvSpPr/>
          <p:nvPr userDrawn="1"/>
        </p:nvSpPr>
        <p:spPr>
          <a:xfrm>
            <a:off x="1" y="1825864"/>
            <a:ext cx="9143999" cy="1340177"/>
          </a:xfrm>
          <a:custGeom>
            <a:avLst/>
            <a:gdLst>
              <a:gd name="connsiteX0" fmla="*/ 310106 w 10170941"/>
              <a:gd name="connsiteY0" fmla="*/ 196948 h 7054948"/>
              <a:gd name="connsiteX1" fmla="*/ 310106 w 10170941"/>
              <a:gd name="connsiteY1" fmla="*/ 2631433 h 7054948"/>
              <a:gd name="connsiteX2" fmla="*/ 479377 w 10170941"/>
              <a:gd name="connsiteY2" fmla="*/ 2737484 h 7054948"/>
              <a:gd name="connsiteX3" fmla="*/ 6315106 w 10170941"/>
              <a:gd name="connsiteY3" fmla="*/ 4418335 h 7054948"/>
              <a:gd name="connsiteX4" fmla="*/ 9172939 w 10170941"/>
              <a:gd name="connsiteY4" fmla="*/ 4031758 h 7054948"/>
              <a:gd name="connsiteX5" fmla="*/ 9454105 w 10170941"/>
              <a:gd name="connsiteY5" fmla="*/ 3944681 h 7054948"/>
              <a:gd name="connsiteX6" fmla="*/ 9454105 w 10170941"/>
              <a:gd name="connsiteY6" fmla="*/ 196948 h 7054948"/>
              <a:gd name="connsiteX7" fmla="*/ 0 w 10170941"/>
              <a:gd name="connsiteY7" fmla="*/ 0 h 7054948"/>
              <a:gd name="connsiteX8" fmla="*/ 10170941 w 10170941"/>
              <a:gd name="connsiteY8" fmla="*/ 0 h 7054948"/>
              <a:gd name="connsiteX9" fmla="*/ 10170941 w 10170941"/>
              <a:gd name="connsiteY9" fmla="*/ 7054948 h 7054948"/>
              <a:gd name="connsiteX10" fmla="*/ 0 w 10170941"/>
              <a:gd name="connsiteY10" fmla="*/ 7054948 h 7054948"/>
              <a:gd name="connsiteX0" fmla="*/ 9454105 w 10170941"/>
              <a:gd name="connsiteY0" fmla="*/ 196948 h 7054948"/>
              <a:gd name="connsiteX1" fmla="*/ 310106 w 10170941"/>
              <a:gd name="connsiteY1" fmla="*/ 2631433 h 7054948"/>
              <a:gd name="connsiteX2" fmla="*/ 479377 w 10170941"/>
              <a:gd name="connsiteY2" fmla="*/ 2737484 h 7054948"/>
              <a:gd name="connsiteX3" fmla="*/ 6315106 w 10170941"/>
              <a:gd name="connsiteY3" fmla="*/ 4418335 h 7054948"/>
              <a:gd name="connsiteX4" fmla="*/ 9172939 w 10170941"/>
              <a:gd name="connsiteY4" fmla="*/ 4031758 h 7054948"/>
              <a:gd name="connsiteX5" fmla="*/ 9454105 w 10170941"/>
              <a:gd name="connsiteY5" fmla="*/ 3944681 h 7054948"/>
              <a:gd name="connsiteX6" fmla="*/ 9454105 w 10170941"/>
              <a:gd name="connsiteY6" fmla="*/ 196948 h 7054948"/>
              <a:gd name="connsiteX7" fmla="*/ 0 w 10170941"/>
              <a:gd name="connsiteY7" fmla="*/ 0 h 7054948"/>
              <a:gd name="connsiteX8" fmla="*/ 10170941 w 10170941"/>
              <a:gd name="connsiteY8" fmla="*/ 0 h 7054948"/>
              <a:gd name="connsiteX9" fmla="*/ 10170941 w 10170941"/>
              <a:gd name="connsiteY9" fmla="*/ 7054948 h 7054948"/>
              <a:gd name="connsiteX10" fmla="*/ 0 w 10170941"/>
              <a:gd name="connsiteY10" fmla="*/ 7054948 h 7054948"/>
              <a:gd name="connsiteX11" fmla="*/ 0 w 10170941"/>
              <a:gd name="connsiteY11" fmla="*/ 0 h 7054948"/>
              <a:gd name="connsiteX0" fmla="*/ 9454105 w 10170941"/>
              <a:gd name="connsiteY0" fmla="*/ 196948 h 7054948"/>
              <a:gd name="connsiteX1" fmla="*/ 310106 w 10170941"/>
              <a:gd name="connsiteY1" fmla="*/ 2631433 h 7054948"/>
              <a:gd name="connsiteX2" fmla="*/ 479377 w 10170941"/>
              <a:gd name="connsiteY2" fmla="*/ 2737484 h 7054948"/>
              <a:gd name="connsiteX3" fmla="*/ 6315106 w 10170941"/>
              <a:gd name="connsiteY3" fmla="*/ 4418335 h 7054948"/>
              <a:gd name="connsiteX4" fmla="*/ 9172939 w 10170941"/>
              <a:gd name="connsiteY4" fmla="*/ 4031758 h 7054948"/>
              <a:gd name="connsiteX5" fmla="*/ 9454105 w 10170941"/>
              <a:gd name="connsiteY5" fmla="*/ 3944681 h 7054948"/>
              <a:gd name="connsiteX6" fmla="*/ 9454105 w 10170941"/>
              <a:gd name="connsiteY6" fmla="*/ 196948 h 7054948"/>
              <a:gd name="connsiteX7" fmla="*/ 0 w 10170941"/>
              <a:gd name="connsiteY7" fmla="*/ 7054948 h 7054948"/>
              <a:gd name="connsiteX8" fmla="*/ 10170941 w 10170941"/>
              <a:gd name="connsiteY8" fmla="*/ 0 h 7054948"/>
              <a:gd name="connsiteX9" fmla="*/ 10170941 w 10170941"/>
              <a:gd name="connsiteY9" fmla="*/ 7054948 h 7054948"/>
              <a:gd name="connsiteX10" fmla="*/ 0 w 10170941"/>
              <a:gd name="connsiteY10" fmla="*/ 7054948 h 7054948"/>
              <a:gd name="connsiteX0" fmla="*/ 9143999 w 9860835"/>
              <a:gd name="connsiteY0" fmla="*/ 196948 h 7054948"/>
              <a:gd name="connsiteX1" fmla="*/ 0 w 9860835"/>
              <a:gd name="connsiteY1" fmla="*/ 2631433 h 7054948"/>
              <a:gd name="connsiteX2" fmla="*/ 169271 w 9860835"/>
              <a:gd name="connsiteY2" fmla="*/ 2737484 h 7054948"/>
              <a:gd name="connsiteX3" fmla="*/ 6005000 w 9860835"/>
              <a:gd name="connsiteY3" fmla="*/ 4418335 h 7054948"/>
              <a:gd name="connsiteX4" fmla="*/ 8862833 w 9860835"/>
              <a:gd name="connsiteY4" fmla="*/ 4031758 h 7054948"/>
              <a:gd name="connsiteX5" fmla="*/ 9143999 w 9860835"/>
              <a:gd name="connsiteY5" fmla="*/ 3944681 h 7054948"/>
              <a:gd name="connsiteX6" fmla="*/ 9143999 w 9860835"/>
              <a:gd name="connsiteY6" fmla="*/ 196948 h 7054948"/>
              <a:gd name="connsiteX7" fmla="*/ 9860835 w 9860835"/>
              <a:gd name="connsiteY7" fmla="*/ 7054948 h 7054948"/>
              <a:gd name="connsiteX8" fmla="*/ 9860835 w 9860835"/>
              <a:gd name="connsiteY8" fmla="*/ 0 h 7054948"/>
              <a:gd name="connsiteX9" fmla="*/ 9860835 w 9860835"/>
              <a:gd name="connsiteY9" fmla="*/ 7054948 h 7054948"/>
              <a:gd name="connsiteX0" fmla="*/ 9143999 w 9917106"/>
              <a:gd name="connsiteY0" fmla="*/ 196948 h 7054948"/>
              <a:gd name="connsiteX1" fmla="*/ 0 w 9917106"/>
              <a:gd name="connsiteY1" fmla="*/ 2631433 h 7054948"/>
              <a:gd name="connsiteX2" fmla="*/ 169271 w 9917106"/>
              <a:gd name="connsiteY2" fmla="*/ 2737484 h 7054948"/>
              <a:gd name="connsiteX3" fmla="*/ 6005000 w 9917106"/>
              <a:gd name="connsiteY3" fmla="*/ 4418335 h 7054948"/>
              <a:gd name="connsiteX4" fmla="*/ 8862833 w 9917106"/>
              <a:gd name="connsiteY4" fmla="*/ 4031758 h 7054948"/>
              <a:gd name="connsiteX5" fmla="*/ 9143999 w 9917106"/>
              <a:gd name="connsiteY5" fmla="*/ 3944681 h 7054948"/>
              <a:gd name="connsiteX6" fmla="*/ 9143999 w 9917106"/>
              <a:gd name="connsiteY6" fmla="*/ 196948 h 7054948"/>
              <a:gd name="connsiteX7" fmla="*/ 9917106 w 9917106"/>
              <a:gd name="connsiteY7" fmla="*/ 7054948 h 7054948"/>
              <a:gd name="connsiteX8" fmla="*/ 9860835 w 9917106"/>
              <a:gd name="connsiteY8" fmla="*/ 0 h 7054948"/>
              <a:gd name="connsiteX9" fmla="*/ 9917106 w 9917106"/>
              <a:gd name="connsiteY9" fmla="*/ 7054948 h 7054948"/>
              <a:gd name="connsiteX0" fmla="*/ 9143999 w 9143999"/>
              <a:gd name="connsiteY0" fmla="*/ 0 h 4221387"/>
              <a:gd name="connsiteX1" fmla="*/ 0 w 9143999"/>
              <a:gd name="connsiteY1" fmla="*/ 2434485 h 4221387"/>
              <a:gd name="connsiteX2" fmla="*/ 169271 w 9143999"/>
              <a:gd name="connsiteY2" fmla="*/ 2540536 h 4221387"/>
              <a:gd name="connsiteX3" fmla="*/ 6005000 w 9143999"/>
              <a:gd name="connsiteY3" fmla="*/ 4221387 h 4221387"/>
              <a:gd name="connsiteX4" fmla="*/ 8862833 w 9143999"/>
              <a:gd name="connsiteY4" fmla="*/ 3834810 h 4221387"/>
              <a:gd name="connsiteX5" fmla="*/ 9143999 w 9143999"/>
              <a:gd name="connsiteY5" fmla="*/ 3747733 h 4221387"/>
              <a:gd name="connsiteX6" fmla="*/ 9143999 w 9143999"/>
              <a:gd name="connsiteY6" fmla="*/ 0 h 4221387"/>
              <a:gd name="connsiteX0" fmla="*/ 9143999 w 9235439"/>
              <a:gd name="connsiteY0" fmla="*/ 0 h 4221387"/>
              <a:gd name="connsiteX1" fmla="*/ 0 w 9235439"/>
              <a:gd name="connsiteY1" fmla="*/ 2434485 h 4221387"/>
              <a:gd name="connsiteX2" fmla="*/ 169271 w 9235439"/>
              <a:gd name="connsiteY2" fmla="*/ 2540536 h 4221387"/>
              <a:gd name="connsiteX3" fmla="*/ 6005000 w 9235439"/>
              <a:gd name="connsiteY3" fmla="*/ 4221387 h 4221387"/>
              <a:gd name="connsiteX4" fmla="*/ 8862833 w 9235439"/>
              <a:gd name="connsiteY4" fmla="*/ 3834810 h 4221387"/>
              <a:gd name="connsiteX5" fmla="*/ 9143999 w 9235439"/>
              <a:gd name="connsiteY5" fmla="*/ 3747733 h 4221387"/>
              <a:gd name="connsiteX6" fmla="*/ 9235439 w 9235439"/>
              <a:gd name="connsiteY6" fmla="*/ 91440 h 4221387"/>
              <a:gd name="connsiteX0" fmla="*/ 9143999 w 9143999"/>
              <a:gd name="connsiteY0" fmla="*/ 0 h 4221387"/>
              <a:gd name="connsiteX1" fmla="*/ 0 w 9143999"/>
              <a:gd name="connsiteY1" fmla="*/ 2434485 h 4221387"/>
              <a:gd name="connsiteX2" fmla="*/ 169271 w 9143999"/>
              <a:gd name="connsiteY2" fmla="*/ 2540536 h 4221387"/>
              <a:gd name="connsiteX3" fmla="*/ 6005000 w 9143999"/>
              <a:gd name="connsiteY3" fmla="*/ 4221387 h 4221387"/>
              <a:gd name="connsiteX4" fmla="*/ 8862833 w 9143999"/>
              <a:gd name="connsiteY4" fmla="*/ 3834810 h 4221387"/>
              <a:gd name="connsiteX5" fmla="*/ 9143999 w 9143999"/>
              <a:gd name="connsiteY5" fmla="*/ 3747733 h 4221387"/>
              <a:gd name="connsiteX0" fmla="*/ 0 w 9143999"/>
              <a:gd name="connsiteY0" fmla="*/ 0 h 1786902"/>
              <a:gd name="connsiteX1" fmla="*/ 169271 w 9143999"/>
              <a:gd name="connsiteY1" fmla="*/ 106051 h 1786902"/>
              <a:gd name="connsiteX2" fmla="*/ 6005000 w 9143999"/>
              <a:gd name="connsiteY2" fmla="*/ 1786902 h 1786902"/>
              <a:gd name="connsiteX3" fmla="*/ 8862833 w 9143999"/>
              <a:gd name="connsiteY3" fmla="*/ 1400325 h 1786902"/>
              <a:gd name="connsiteX4" fmla="*/ 9143999 w 9143999"/>
              <a:gd name="connsiteY4" fmla="*/ 1313248 h 178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1786902">
                <a:moveTo>
                  <a:pt x="0" y="0"/>
                </a:moveTo>
                <a:lnTo>
                  <a:pt x="169271" y="106051"/>
                </a:lnTo>
                <a:cubicBezTo>
                  <a:pt x="1949094" y="1185829"/>
                  <a:pt x="3924735" y="1786902"/>
                  <a:pt x="6005000" y="1786902"/>
                </a:cubicBezTo>
                <a:cubicBezTo>
                  <a:pt x="6983949" y="1786902"/>
                  <a:pt x="7939725" y="1653793"/>
                  <a:pt x="8862833" y="1400325"/>
                </a:cubicBezTo>
                <a:lnTo>
                  <a:pt x="9143999" y="1313248"/>
                </a:lnTo>
              </a:path>
            </a:pathLst>
          </a:cu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p:cNvSpPr>
            <a:spLocks noGrp="1"/>
          </p:cNvSpPr>
          <p:nvPr>
            <p:ph type="title"/>
          </p:nvPr>
        </p:nvSpPr>
        <p:spPr>
          <a:xfrm>
            <a:off x="323851" y="3293083"/>
            <a:ext cx="6643007" cy="673213"/>
          </a:xfrm>
        </p:spPr>
        <p:txBody>
          <a:bodyPr/>
          <a:lstStyle>
            <a:lvl1pPr>
              <a:defRPr>
                <a:solidFill>
                  <a:schemeClr val="bg1"/>
                </a:solidFill>
              </a:defRPr>
            </a:lvl1pPr>
          </a:lstStyle>
          <a:p>
            <a:r>
              <a:rPr lang="en-US" dirty="0"/>
              <a:t>Click to edit Master title style</a:t>
            </a:r>
            <a:endParaRPr lang="en-GB" dirty="0"/>
          </a:p>
        </p:txBody>
      </p:sp>
      <p:sp>
        <p:nvSpPr>
          <p:cNvPr id="12" name="Freeform 11"/>
          <p:cNvSpPr/>
          <p:nvPr userDrawn="1"/>
        </p:nvSpPr>
        <p:spPr>
          <a:xfrm>
            <a:off x="8725905" y="-3747"/>
            <a:ext cx="418095" cy="2905627"/>
          </a:xfrm>
          <a:custGeom>
            <a:avLst/>
            <a:gdLst>
              <a:gd name="connsiteX0" fmla="*/ 0 w 557460"/>
              <a:gd name="connsiteY0" fmla="*/ 0 h 3870013"/>
              <a:gd name="connsiteX1" fmla="*/ 557460 w 557460"/>
              <a:gd name="connsiteY1" fmla="*/ 0 h 3870013"/>
              <a:gd name="connsiteX2" fmla="*/ 557460 w 557460"/>
              <a:gd name="connsiteY2" fmla="*/ 3747733 h 3870013"/>
              <a:gd name="connsiteX3" fmla="*/ 182573 w 557460"/>
              <a:gd name="connsiteY3" fmla="*/ 3834810 h 3870013"/>
              <a:gd name="connsiteX4" fmla="*/ 0 w 557460"/>
              <a:gd name="connsiteY4" fmla="*/ 3870013 h 3870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460" h="3870013">
                <a:moveTo>
                  <a:pt x="0" y="0"/>
                </a:moveTo>
                <a:lnTo>
                  <a:pt x="557460" y="0"/>
                </a:lnTo>
                <a:lnTo>
                  <a:pt x="557460" y="3747733"/>
                </a:lnTo>
                <a:lnTo>
                  <a:pt x="182573" y="3834810"/>
                </a:lnTo>
                <a:lnTo>
                  <a:pt x="0" y="387001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 wrap="square" lIns="68580" tIns="135000" rIns="68580" bIns="34290" numCol="1" spcCol="0" rtlCol="0" fromWordArt="0" anchor="ctr" anchorCtr="0" forceAA="0" compatLnSpc="1">
            <a:prstTxWarp prst="textNoShape">
              <a:avLst/>
            </a:prstTxWarp>
            <a:noAutofit/>
          </a:bodyPr>
          <a:lstStyle/>
          <a:p>
            <a:endParaRPr lang="en-GB" sz="1100" dirty="0">
              <a:latin typeface="Verdana" panose="020B0604030504040204" pitchFamily="34" charset="0"/>
              <a:ea typeface="Verdana" panose="020B0604030504040204" pitchFamily="34" charset="0"/>
              <a:cs typeface="Verdana" panose="020B0604030504040204" pitchFamily="34" charset="0"/>
            </a:endParaRPr>
          </a:p>
        </p:txBody>
      </p:sp>
      <p:sp>
        <p:nvSpPr>
          <p:cNvPr id="15" name="Footer Placeholder 14"/>
          <p:cNvSpPr>
            <a:spLocks noGrp="1"/>
          </p:cNvSpPr>
          <p:nvPr>
            <p:ph type="ftr" sz="quarter" idx="14"/>
          </p:nvPr>
        </p:nvSpPr>
        <p:spPr/>
        <p:txBody>
          <a:bodyPr/>
          <a:lstStyle>
            <a:lvl1pPr>
              <a:defRPr>
                <a:solidFill>
                  <a:schemeClr val="bg1"/>
                </a:solidFill>
              </a:defRPr>
            </a:lvl1pPr>
          </a:lstStyle>
          <a:p>
            <a:r>
              <a:rPr lang="en-GB" dirty="0"/>
              <a:t>© Copyright Inmarsat Global Limited 2015</a:t>
            </a:r>
          </a:p>
        </p:txBody>
      </p:sp>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78811" y="4166951"/>
            <a:ext cx="1491549" cy="792000"/>
          </a:xfrm>
          <a:prstGeom prst="rect">
            <a:avLst/>
          </a:prstGeom>
        </p:spPr>
      </p:pic>
      <p:sp>
        <p:nvSpPr>
          <p:cNvPr id="5" name="Rectangle 4"/>
          <p:cNvSpPr/>
          <p:nvPr userDrawn="1"/>
        </p:nvSpPr>
        <p:spPr>
          <a:xfrm>
            <a:off x="1483519" y="1033463"/>
            <a:ext cx="211931" cy="202406"/>
          </a:xfrm>
          <a:prstGeom prst="rect">
            <a:avLst/>
          </a:prstGeom>
          <a:solidFill>
            <a:srgbClr val="0012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177351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6" name="Slide Number Placeholder 5"/>
          <p:cNvSpPr>
            <a:spLocks noGrp="1"/>
          </p:cNvSpPr>
          <p:nvPr>
            <p:ph type="sldNum" sz="quarter" idx="12"/>
          </p:nvPr>
        </p:nvSpPr>
        <p:spPr/>
        <p:txBody>
          <a:bodyPr/>
          <a:lstStyle/>
          <a:p>
            <a:fld id="{526A3F9C-04C9-B54E-8278-DD8551C57E23}" type="slidenum">
              <a:rPr lang="en-US" smtClean="0"/>
              <a:pPr/>
              <a:t>‹#›</a:t>
            </a:fld>
            <a:endParaRPr lang="en-US"/>
          </a:p>
        </p:txBody>
      </p:sp>
      <p:pic>
        <p:nvPicPr>
          <p:cNvPr id="10" name="Picture 9" descr="INM_Logo_NoTag.gif"/>
          <p:cNvPicPr>
            <a:picLocks noChangeAspect="1"/>
          </p:cNvPicPr>
          <p:nvPr userDrawn="1"/>
        </p:nvPicPr>
        <p:blipFill>
          <a:blip r:embed="rId2"/>
          <a:stretch>
            <a:fillRect/>
          </a:stretch>
        </p:blipFill>
        <p:spPr>
          <a:xfrm>
            <a:off x="7620000" y="4629152"/>
            <a:ext cx="1066800" cy="311639"/>
          </a:xfrm>
          <a:prstGeom prst="rect">
            <a:avLst/>
          </a:prstGeom>
        </p:spPr>
      </p:pic>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a:p>
            <a:pPr lvl="2"/>
            <a:r>
              <a:rPr lang="en-GB" dirty="0"/>
              <a:t>Third level</a:t>
            </a:r>
          </a:p>
        </p:txBody>
      </p:sp>
    </p:spTree>
    <p:extLst>
      <p:ext uri="{BB962C8B-B14F-4D97-AF65-F5344CB8AC3E}">
        <p14:creationId xmlns:p14="http://schemas.microsoft.com/office/powerpoint/2010/main" val="16290314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AU"/>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E33F72E7-FC79-4DD2-A7FF-4A3F727E6E4A}" type="datetimeFigureOut">
              <a:rPr lang="en-AU" smtClean="0"/>
              <a:t>18/03/2019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14B1F1AD-5C41-4DF1-9F3E-B90719DCEAD1}" type="slidenum">
              <a:rPr lang="en-AU" smtClean="0"/>
              <a:t>‹#›</a:t>
            </a:fld>
            <a:endParaRPr lang="en-AU"/>
          </a:p>
        </p:txBody>
      </p:sp>
    </p:spTree>
    <p:extLst>
      <p:ext uri="{BB962C8B-B14F-4D97-AF65-F5344CB8AC3E}">
        <p14:creationId xmlns:p14="http://schemas.microsoft.com/office/powerpoint/2010/main" val="18826746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23850" y="275017"/>
            <a:ext cx="8496300" cy="673213"/>
          </a:xfrm>
        </p:spPr>
        <p:txBody>
          <a:bodyPr/>
          <a:lstStyle/>
          <a:p>
            <a:r>
              <a:rPr lang="en-US" dirty="0"/>
              <a:t>Click to edit Master title style</a:t>
            </a:r>
          </a:p>
        </p:txBody>
      </p:sp>
      <p:sp>
        <p:nvSpPr>
          <p:cNvPr id="6" name="Slide Number Placeholder 5"/>
          <p:cNvSpPr>
            <a:spLocks noGrp="1"/>
          </p:cNvSpPr>
          <p:nvPr>
            <p:ph type="sldNum" sz="quarter" idx="12"/>
          </p:nvPr>
        </p:nvSpPr>
        <p:spPr>
          <a:xfrm>
            <a:off x="3543300" y="4767264"/>
            <a:ext cx="2057400" cy="273844"/>
          </a:xfrm>
        </p:spPr>
        <p:txBody>
          <a:bodyPr/>
          <a:lstStyle/>
          <a:p>
            <a:pPr algn="ctr"/>
            <a:r>
              <a:rPr lang="en-US" dirty="0">
                <a:solidFill>
                  <a:prstClr val="black">
                    <a:lumMod val="50000"/>
                    <a:lumOff val="50000"/>
                  </a:prstClr>
                </a:solidFill>
              </a:rPr>
              <a:t>INTERNAL ONLY </a:t>
            </a:r>
            <a:fld id="{526A3F9C-04C9-B54E-8278-DD8551C57E23}" type="slidenum">
              <a:rPr lang="en-US" smtClean="0">
                <a:solidFill>
                  <a:prstClr val="black">
                    <a:lumMod val="50000"/>
                    <a:lumOff val="50000"/>
                  </a:prstClr>
                </a:solidFill>
              </a:rPr>
              <a:pPr algn="ctr"/>
              <a:t>‹#›</a:t>
            </a:fld>
            <a:endParaRPr lang="en-US" dirty="0">
              <a:solidFill>
                <a:prstClr val="black">
                  <a:lumMod val="50000"/>
                  <a:lumOff val="50000"/>
                </a:prstClr>
              </a:solidFill>
            </a:endParaRPr>
          </a:p>
        </p:txBody>
      </p:sp>
      <p:pic>
        <p:nvPicPr>
          <p:cNvPr id="8" name="Picture 7">
            <a:extLst>
              <a:ext uri="{FF2B5EF4-FFF2-40B4-BE49-F238E27FC236}">
                <a16:creationId xmlns:a16="http://schemas.microsoft.com/office/drawing/2014/main" id="{D1F6F145-0DB8-4605-93E8-77C68A7CDE36}"/>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939455" y="4543019"/>
            <a:ext cx="1063158" cy="448491"/>
          </a:xfrm>
          <a:prstGeom prst="rect">
            <a:avLst/>
          </a:prstGeom>
        </p:spPr>
      </p:pic>
      <p:pic>
        <p:nvPicPr>
          <p:cNvPr id="7" name="Picture 2" descr="Image result for inmarsat logo">
            <a:extLst>
              <a:ext uri="{FF2B5EF4-FFF2-40B4-BE49-F238E27FC236}">
                <a16:creationId xmlns:a16="http://schemas.microsoft.com/office/drawing/2014/main" id="{FC79F600-7C7A-4D0A-9CAC-781BBF02CA1D}"/>
              </a:ext>
            </a:extLst>
          </p:cNvPr>
          <p:cNvPicPr>
            <a:picLocks noChangeAspect="1" noChangeArrowheads="1"/>
          </p:cNvPicPr>
          <p:nvPr userDrawn="1"/>
        </p:nvPicPr>
        <p:blipFill rotWithShape="1">
          <a:blip r:embed="rId3" cstate="print">
            <a:extLst>
              <a:ext uri="{28A0092B-C50C-407E-A947-70E740481C1C}">
                <a14:useLocalDpi xmlns:a14="http://schemas.microsoft.com/office/drawing/2010/main"/>
              </a:ext>
            </a:extLst>
          </a:blip>
          <a:srcRect/>
          <a:stretch/>
        </p:blipFill>
        <p:spPr bwMode="auto">
          <a:xfrm>
            <a:off x="7838902" y="4515568"/>
            <a:ext cx="1305098" cy="503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749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23850" y="339710"/>
            <a:ext cx="8496300" cy="673213"/>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323850" y="1626324"/>
            <a:ext cx="8496300" cy="298027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23850" y="4767264"/>
            <a:ext cx="3086100" cy="273844"/>
          </a:xfrm>
          <a:prstGeom prst="rect">
            <a:avLst/>
          </a:prstGeom>
        </p:spPr>
        <p:txBody>
          <a:bodyPr vert="horz" lIns="91440" tIns="45720" rIns="91440" bIns="45720" rtlCol="0" anchor="ctr"/>
          <a:lstStyle>
            <a:lvl1pPr algn="l">
              <a:defRPr lang="en-GB" sz="8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GB" dirty="0"/>
              <a:t>© Copyright Inmarsat Global Limited 2015</a:t>
            </a:r>
          </a:p>
        </p:txBody>
      </p:sp>
      <p:sp>
        <p:nvSpPr>
          <p:cNvPr id="6" name="Slide Number Placeholder 5"/>
          <p:cNvSpPr>
            <a:spLocks noGrp="1"/>
          </p:cNvSpPr>
          <p:nvPr>
            <p:ph type="sldNum" sz="quarter" idx="4"/>
          </p:nvPr>
        </p:nvSpPr>
        <p:spPr>
          <a:xfrm>
            <a:off x="6858544" y="4767264"/>
            <a:ext cx="2057400" cy="273844"/>
          </a:xfrm>
          <a:prstGeom prst="rect">
            <a:avLst/>
          </a:prstGeom>
        </p:spPr>
        <p:txBody>
          <a:bodyPr vert="horz" lIns="91440" tIns="45720" rIns="91440" bIns="45720" rtlCol="0" anchor="ctr"/>
          <a:lstStyle>
            <a:lvl1pPr algn="r">
              <a:defRPr lang="en-GB" sz="800" kern="120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fld id="{7379F6AC-1C90-4500-8A18-29BB743821D7}" type="slidenum">
              <a:rPr lang="en-GB" smtClean="0"/>
              <a:pPr/>
              <a:t>‹#›</a:t>
            </a:fld>
            <a:endParaRPr lang="en-GB" dirty="0"/>
          </a:p>
        </p:txBody>
      </p:sp>
    </p:spTree>
    <p:extLst>
      <p:ext uri="{BB962C8B-B14F-4D97-AF65-F5344CB8AC3E}">
        <p14:creationId xmlns:p14="http://schemas.microsoft.com/office/powerpoint/2010/main" val="831023928"/>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72" r:id="rId3"/>
    <p:sldLayoutId id="2147483683" r:id="rId4"/>
    <p:sldLayoutId id="2147483675" r:id="rId5"/>
    <p:sldLayoutId id="2147483676" r:id="rId6"/>
    <p:sldLayoutId id="2147483680" r:id="rId7"/>
    <p:sldLayoutId id="2147483681" r:id="rId8"/>
    <p:sldLayoutId id="2147483682" r:id="rId9"/>
    <p:sldLayoutId id="2147483677" r:id="rId10"/>
    <p:sldLayoutId id="2147483678" r:id="rId11"/>
    <p:sldLayoutId id="2147483679" r:id="rId12"/>
    <p:sldLayoutId id="2147483674" r:id="rId13"/>
    <p:sldLayoutId id="2147483673" r:id="rId14"/>
    <p:sldLayoutId id="2147483771" r:id="rId15"/>
    <p:sldLayoutId id="2147483765" r:id="rId16"/>
    <p:sldLayoutId id="2147483684" r:id="rId17"/>
    <p:sldLayoutId id="2147483776" r:id="rId18"/>
    <p:sldLayoutId id="2147483778" r:id="rId19"/>
    <p:sldLayoutId id="2147483779" r:id="rId20"/>
  </p:sldLayoutIdLst>
  <p:hf hdr="0" ftr="0" dt="0"/>
  <p:txStyles>
    <p:titleStyle>
      <a:lvl1pPr algn="l" defTabSz="914400" rtl="0" eaLnBrk="1" latinLnBrk="0" hangingPunct="1">
        <a:lnSpc>
          <a:spcPct val="90000"/>
        </a:lnSpc>
        <a:spcBef>
          <a:spcPct val="0"/>
        </a:spcBef>
        <a:buNone/>
        <a:defRPr lang="en-US" sz="2800" kern="1200" dirty="0">
          <a:solidFill>
            <a:schemeClr val="accent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90000"/>
        </a:lnSpc>
        <a:spcBef>
          <a:spcPts val="1000"/>
        </a:spcBef>
        <a:buClr>
          <a:srgbClr val="002150"/>
        </a:buClr>
        <a:buFont typeface="Tahoma" panose="020B0604030504040204" pitchFamily="34" charset="0"/>
        <a:buNone/>
        <a:defRPr lang="en-US" sz="1800" kern="1200" dirty="0" smtClean="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709" userDrawn="1">
          <p15:clr>
            <a:srgbClr val="F26B43"/>
          </p15:clr>
        </p15:guide>
        <p15:guide id="2" pos="272" userDrawn="1">
          <p15:clr>
            <a:srgbClr val="F26B43"/>
          </p15:clr>
        </p15:guide>
        <p15:guide id="4" pos="5488" userDrawn="1">
          <p15:clr>
            <a:srgbClr val="F26B43"/>
          </p15:clr>
        </p15:guide>
        <p15:guide id="5" pos="5556" userDrawn="1">
          <p15:clr>
            <a:srgbClr val="F26B43"/>
          </p15:clr>
        </p15:guide>
        <p15:guide id="6" orient="horz" pos="572" userDrawn="1">
          <p15:clr>
            <a:srgbClr val="F26B43"/>
          </p15:clr>
        </p15:guide>
        <p15:guide id="7" orient="horz" pos="3974" userDrawn="1">
          <p15:clr>
            <a:srgbClr val="F26B43"/>
          </p15:clr>
        </p15:guide>
        <p15:guide id="8" orient="horz" pos="4020" userDrawn="1">
          <p15:clr>
            <a:srgbClr val="F26B43"/>
          </p15:clr>
        </p15:guide>
        <p15:guide id="9" pos="20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image" Target="../media/image11.tiff"/></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9.xml"/><Relationship Id="rId5" Type="http://schemas.openxmlformats.org/officeDocument/2006/relationships/image" Target="../media/image15.tiff"/><Relationship Id="rId4" Type="http://schemas.openxmlformats.org/officeDocument/2006/relationships/image" Target="../media/image14.tiff"/></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9.jpeg"/><Relationship Id="rId7"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20.jpeg"/><Relationship Id="rId5" Type="http://schemas.openxmlformats.org/officeDocument/2006/relationships/image" Target="../media/image19.png"/><Relationship Id="rId10" Type="http://schemas.openxmlformats.org/officeDocument/2006/relationships/image" Target="../media/image23.jpeg"/><Relationship Id="rId4" Type="http://schemas.openxmlformats.org/officeDocument/2006/relationships/image" Target="../media/image18.png"/><Relationship Id="rId9"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24.jpg"/></Relationships>
</file>

<file path=ppt/slides/_rels/slide1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9.jpeg"/><Relationship Id="rId7" Type="http://schemas.openxmlformats.org/officeDocument/2006/relationships/image" Target="../media/image30.jpeg"/><Relationship Id="rId12"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20.xml"/><Relationship Id="rId6" Type="http://schemas.openxmlformats.org/officeDocument/2006/relationships/image" Target="../media/image29.png"/><Relationship Id="rId11" Type="http://schemas.openxmlformats.org/officeDocument/2006/relationships/image" Target="../media/image34.jpeg"/><Relationship Id="rId5" Type="http://schemas.openxmlformats.org/officeDocument/2006/relationships/image" Target="../media/image28.jpe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9.jpeg"/><Relationship Id="rId1" Type="http://schemas.openxmlformats.org/officeDocument/2006/relationships/slideLayout" Target="../slideLayouts/slideLayout10.xml"/><Relationship Id="rId4" Type="http://schemas.openxmlformats.org/officeDocument/2006/relationships/image" Target="../media/image37.png"/></Relationships>
</file>

<file path=ppt/slides/_rels/slide1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hyperlink" Target="mailto:Benjamin.colton@Inmarsa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wm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67764" y="3783244"/>
            <a:ext cx="1235906" cy="123590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Placeholder 6"/>
          <p:cNvPicPr>
            <a:picLocks noGrp="1" noChangeAspect="1"/>
          </p:cNvPicPr>
          <p:nvPr>
            <p:ph type="pic" sz="quarter" idx="13"/>
          </p:nvPr>
        </p:nvPicPr>
        <p:blipFill>
          <a:blip r:embed="rId4" cstate="print">
            <a:extLst>
              <a:ext uri="{28A0092B-C50C-407E-A947-70E740481C1C}">
                <a14:useLocalDpi xmlns:a14="http://schemas.microsoft.com/office/drawing/2010/main" val="0"/>
              </a:ext>
            </a:extLst>
          </a:blip>
          <a:srcRect/>
          <a:stretch>
            <a:fillRect/>
          </a:stretch>
        </p:blipFill>
        <p:spPr/>
      </p:pic>
      <p:sp>
        <p:nvSpPr>
          <p:cNvPr id="5" name="Text Placeholder 4"/>
          <p:cNvSpPr>
            <a:spLocks noGrp="1"/>
          </p:cNvSpPr>
          <p:nvPr>
            <p:ph type="body" sz="quarter" idx="15"/>
          </p:nvPr>
        </p:nvSpPr>
        <p:spPr/>
        <p:txBody>
          <a:bodyPr/>
          <a:lstStyle/>
          <a:p>
            <a:r>
              <a:rPr lang="en-GB" dirty="0"/>
              <a:t>Inmarsat Capability Brief - WMO</a:t>
            </a:r>
          </a:p>
        </p:txBody>
      </p:sp>
      <p:sp>
        <p:nvSpPr>
          <p:cNvPr id="10" name="Subtitle 6"/>
          <p:cNvSpPr>
            <a:spLocks noGrp="1"/>
          </p:cNvSpPr>
          <p:nvPr>
            <p:ph type="subTitle" idx="1"/>
          </p:nvPr>
        </p:nvSpPr>
        <p:spPr>
          <a:xfrm>
            <a:off x="323853" y="4003916"/>
            <a:ext cx="6528708" cy="840309"/>
          </a:xfrm>
        </p:spPr>
        <p:txBody>
          <a:bodyPr>
            <a:normAutofit fontScale="92500" lnSpcReduction="10000"/>
          </a:bodyPr>
          <a:lstStyle/>
          <a:p>
            <a:r>
              <a:rPr lang="en-GB" dirty="0"/>
              <a:t>Technology and Service Roadmap to 2030 onwards</a:t>
            </a:r>
          </a:p>
          <a:p>
            <a:r>
              <a:rPr lang="en-GB" dirty="0"/>
              <a:t>Geneva, March 2019</a:t>
            </a:r>
          </a:p>
          <a:p>
            <a:endParaRPr lang="en-GB" dirty="0"/>
          </a:p>
          <a:p>
            <a:r>
              <a:rPr lang="en-GB" dirty="0"/>
              <a:t>Ben Colton</a:t>
            </a:r>
          </a:p>
        </p:txBody>
      </p:sp>
      <p:sp>
        <p:nvSpPr>
          <p:cNvPr id="11" name="Title 5"/>
          <p:cNvSpPr>
            <a:spLocks noGrp="1"/>
          </p:cNvSpPr>
          <p:nvPr>
            <p:ph type="title"/>
          </p:nvPr>
        </p:nvSpPr>
        <p:spPr>
          <a:xfrm>
            <a:off x="323853" y="3293097"/>
            <a:ext cx="6643007" cy="673213"/>
          </a:xfrm>
        </p:spPr>
        <p:txBody>
          <a:bodyPr>
            <a:normAutofit/>
          </a:bodyPr>
          <a:lstStyle/>
          <a:p>
            <a:r>
              <a:rPr lang="en-GB" dirty="0"/>
              <a:t>Inmarsat Capability Briefing to WMO</a:t>
            </a:r>
          </a:p>
        </p:txBody>
      </p:sp>
    </p:spTree>
    <p:extLst>
      <p:ext uri="{BB962C8B-B14F-4D97-AF65-F5344CB8AC3E}">
        <p14:creationId xmlns:p14="http://schemas.microsoft.com/office/powerpoint/2010/main" val="3984637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B6F7FAFF-D093-421D-824D-198A6DF9894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5606"/>
          <a:stretch/>
        </p:blipFill>
        <p:spPr>
          <a:xfrm>
            <a:off x="0" y="0"/>
            <a:ext cx="9141884" cy="5143500"/>
          </a:xfrm>
          <a:prstGeom prst="rect">
            <a:avLst/>
          </a:prstGeom>
        </p:spPr>
      </p:pic>
      <p:pic>
        <p:nvPicPr>
          <p:cNvPr id="14" name="Picture 13">
            <a:extLst>
              <a:ext uri="{FF2B5EF4-FFF2-40B4-BE49-F238E27FC236}">
                <a16:creationId xmlns:a16="http://schemas.microsoft.com/office/drawing/2014/main" id="{F979DF4A-65C4-4320-ABBB-1B1464AD1454}"/>
              </a:ext>
            </a:extLst>
          </p:cNvPr>
          <p:cNvPicPr>
            <a:picLocks noChangeAspect="1"/>
          </p:cNvPicPr>
          <p:nvPr/>
        </p:nvPicPr>
        <p:blipFill rotWithShape="1">
          <a:blip r:embed="rId3">
            <a:clrChange>
              <a:clrFrom>
                <a:srgbClr val="000000"/>
              </a:clrFrom>
              <a:clrTo>
                <a:srgbClr val="000000">
                  <a:alpha val="0"/>
                </a:srgbClr>
              </a:clrTo>
            </a:clrChange>
          </a:blip>
          <a:srcRect t="19434" b="17206"/>
          <a:stretch/>
        </p:blipFill>
        <p:spPr>
          <a:xfrm>
            <a:off x="148758" y="108657"/>
            <a:ext cx="2072266" cy="875316"/>
          </a:xfrm>
          <a:prstGeom prst="rect">
            <a:avLst/>
          </a:prstGeom>
        </p:spPr>
      </p:pic>
      <p:sp>
        <p:nvSpPr>
          <p:cNvPr id="15" name="Rectangle 14">
            <a:extLst>
              <a:ext uri="{FF2B5EF4-FFF2-40B4-BE49-F238E27FC236}">
                <a16:creationId xmlns:a16="http://schemas.microsoft.com/office/drawing/2014/main" id="{35C4794F-6575-4E97-B6AB-B1375862CE6C}"/>
              </a:ext>
            </a:extLst>
          </p:cNvPr>
          <p:cNvSpPr/>
          <p:nvPr/>
        </p:nvSpPr>
        <p:spPr>
          <a:xfrm>
            <a:off x="214488" y="935409"/>
            <a:ext cx="8746067" cy="923330"/>
          </a:xfrm>
          <a:prstGeom prst="rect">
            <a:avLst/>
          </a:prstGeom>
        </p:spPr>
        <p:txBody>
          <a:bodyPr wrap="square">
            <a:spAutoFit/>
          </a:bodyPr>
          <a:lstStyle/>
          <a:p>
            <a:pPr marL="342900" indent="-342900">
              <a:buFont typeface="Arial" panose="020B0604020202020204" pitchFamily="34" charset="0"/>
              <a:buChar char="•"/>
            </a:pPr>
            <a:r>
              <a:rPr lang="en-AU" dirty="0">
                <a:solidFill>
                  <a:schemeClr val="bg1"/>
                </a:solidFill>
              </a:rPr>
              <a:t>Global leader in mobile satellite communications</a:t>
            </a:r>
          </a:p>
          <a:p>
            <a:pPr marL="342900" indent="-342900">
              <a:buFont typeface="Arial" panose="020B0604020202020204" pitchFamily="34" charset="0"/>
              <a:buChar char="•"/>
            </a:pPr>
            <a:r>
              <a:rPr lang="en-AU" dirty="0">
                <a:solidFill>
                  <a:schemeClr val="bg1"/>
                </a:solidFill>
              </a:rPr>
              <a:t>No. 1 government satcom operator globally in 2017 by revenues</a:t>
            </a:r>
          </a:p>
          <a:p>
            <a:pPr marL="342900" indent="-342900">
              <a:buFont typeface="Arial" panose="020B0604020202020204" pitchFamily="34" charset="0"/>
              <a:buChar char="•"/>
            </a:pPr>
            <a:r>
              <a:rPr lang="en-AU" dirty="0">
                <a:solidFill>
                  <a:schemeClr val="bg1"/>
                </a:solidFill>
              </a:rPr>
              <a:t>20% of government satcom services market in 2016 (NSR)</a:t>
            </a:r>
          </a:p>
        </p:txBody>
      </p:sp>
      <p:sp>
        <p:nvSpPr>
          <p:cNvPr id="16" name="Text Placeholder 1">
            <a:extLst>
              <a:ext uri="{FF2B5EF4-FFF2-40B4-BE49-F238E27FC236}">
                <a16:creationId xmlns:a16="http://schemas.microsoft.com/office/drawing/2014/main" id="{F09FEACF-99CD-40F0-A9EE-E4F202E7855B}"/>
              </a:ext>
            </a:extLst>
          </p:cNvPr>
          <p:cNvSpPr txBox="1">
            <a:spLocks/>
          </p:cNvSpPr>
          <p:nvPr/>
        </p:nvSpPr>
        <p:spPr>
          <a:xfrm>
            <a:off x="7042747" y="2340292"/>
            <a:ext cx="1164521" cy="1015024"/>
          </a:xfrm>
          <a:prstGeom prst="rect">
            <a:avLst/>
          </a:prstGeom>
          <a:solidFill>
            <a:srgbClr val="002150"/>
          </a:solidFill>
          <a:ln>
            <a:solidFill>
              <a:schemeClr val="bg1">
                <a:lumMod val="95000"/>
              </a:schemeClr>
            </a:solidFill>
          </a:ln>
        </p:spPr>
        <p:txBody>
          <a:bodyPr/>
          <a:lstStyle>
            <a:lvl1pPr marL="0" indent="0" algn="l" defTabSz="914400" rtl="0" eaLnBrk="1" latinLnBrk="0" hangingPunct="1">
              <a:lnSpc>
                <a:spcPct val="90000"/>
              </a:lnSpc>
              <a:spcBef>
                <a:spcPts val="1000"/>
              </a:spcBef>
              <a:buClr>
                <a:srgbClr val="002150"/>
              </a:buClr>
              <a:buFont typeface="Tahoma" panose="020B0604030504040204" pitchFamily="34" charset="0"/>
              <a:buNone/>
              <a:defRPr lang="en-US" sz="1800" kern="1200" dirty="0" smtClean="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b="1" dirty="0">
                <a:solidFill>
                  <a:schemeClr val="bg2"/>
                </a:solidFill>
              </a:rPr>
              <a:t>Multi-band</a:t>
            </a:r>
          </a:p>
          <a:p>
            <a:pPr algn="ctr"/>
            <a:r>
              <a:rPr lang="en-GB" sz="1050" dirty="0">
                <a:solidFill>
                  <a:schemeClr val="bg1"/>
                </a:solidFill>
              </a:rPr>
              <a:t>L, S, Ka, Mil-Ka band capabilities</a:t>
            </a:r>
          </a:p>
        </p:txBody>
      </p:sp>
      <p:sp>
        <p:nvSpPr>
          <p:cNvPr id="17" name="Text Placeholder 1">
            <a:extLst>
              <a:ext uri="{FF2B5EF4-FFF2-40B4-BE49-F238E27FC236}">
                <a16:creationId xmlns:a16="http://schemas.microsoft.com/office/drawing/2014/main" id="{8E87F7D0-856C-4BA1-94C4-BA9A4ED563C9}"/>
              </a:ext>
            </a:extLst>
          </p:cNvPr>
          <p:cNvSpPr txBox="1">
            <a:spLocks/>
          </p:cNvSpPr>
          <p:nvPr/>
        </p:nvSpPr>
        <p:spPr>
          <a:xfrm>
            <a:off x="4841838" y="2340292"/>
            <a:ext cx="1164521" cy="1015024"/>
          </a:xfrm>
          <a:prstGeom prst="rect">
            <a:avLst/>
          </a:prstGeom>
          <a:solidFill>
            <a:srgbClr val="002150"/>
          </a:solidFill>
          <a:ln>
            <a:solidFill>
              <a:schemeClr val="bg1">
                <a:lumMod val="95000"/>
              </a:schemeClr>
            </a:solidFill>
          </a:ln>
        </p:spPr>
        <p:txBody>
          <a:bodyPr/>
          <a:lstStyle>
            <a:lvl1pPr marL="0" indent="0" algn="l" defTabSz="914400" rtl="0" eaLnBrk="1" latinLnBrk="0" hangingPunct="1">
              <a:lnSpc>
                <a:spcPct val="90000"/>
              </a:lnSpc>
              <a:spcBef>
                <a:spcPts val="1000"/>
              </a:spcBef>
              <a:buClr>
                <a:srgbClr val="002150"/>
              </a:buClr>
              <a:buFont typeface="Tahoma" panose="020B0604030504040204" pitchFamily="34" charset="0"/>
              <a:buNone/>
              <a:defRPr lang="en-US" sz="1800" kern="1200" dirty="0" smtClean="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b="1" dirty="0">
                <a:solidFill>
                  <a:schemeClr val="bg2"/>
                </a:solidFill>
              </a:rPr>
              <a:t>Reach</a:t>
            </a:r>
          </a:p>
          <a:p>
            <a:pPr algn="ctr"/>
            <a:r>
              <a:rPr lang="en-GB" sz="1050" dirty="0">
                <a:solidFill>
                  <a:schemeClr val="bg1"/>
                </a:solidFill>
              </a:rPr>
              <a:t>Global Distribution network</a:t>
            </a:r>
          </a:p>
        </p:txBody>
      </p:sp>
      <p:sp>
        <p:nvSpPr>
          <p:cNvPr id="18" name="Text Placeholder 1">
            <a:extLst>
              <a:ext uri="{FF2B5EF4-FFF2-40B4-BE49-F238E27FC236}">
                <a16:creationId xmlns:a16="http://schemas.microsoft.com/office/drawing/2014/main" id="{2798BD1E-62DB-4F77-91DE-80BB76C3D4CF}"/>
              </a:ext>
            </a:extLst>
          </p:cNvPr>
          <p:cNvSpPr txBox="1">
            <a:spLocks/>
          </p:cNvSpPr>
          <p:nvPr/>
        </p:nvSpPr>
        <p:spPr>
          <a:xfrm>
            <a:off x="2640930" y="2340292"/>
            <a:ext cx="1164521" cy="1015024"/>
          </a:xfrm>
          <a:prstGeom prst="rect">
            <a:avLst/>
          </a:prstGeom>
          <a:solidFill>
            <a:srgbClr val="002150"/>
          </a:solidFill>
          <a:ln>
            <a:solidFill>
              <a:schemeClr val="bg1">
                <a:lumMod val="95000"/>
              </a:schemeClr>
            </a:solidFill>
          </a:ln>
        </p:spPr>
        <p:txBody>
          <a:bodyPr/>
          <a:lstStyle>
            <a:lvl1pPr marL="0" indent="0" algn="l" defTabSz="914400" rtl="0" eaLnBrk="1" latinLnBrk="0" hangingPunct="1">
              <a:lnSpc>
                <a:spcPct val="90000"/>
              </a:lnSpc>
              <a:spcBef>
                <a:spcPts val="1000"/>
              </a:spcBef>
              <a:buClr>
                <a:srgbClr val="002150"/>
              </a:buClr>
              <a:buFont typeface="Tahoma" panose="020B0604030504040204" pitchFamily="34" charset="0"/>
              <a:buNone/>
              <a:defRPr lang="en-US" sz="1800" kern="1200" dirty="0" smtClean="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b="1" dirty="0">
                <a:solidFill>
                  <a:schemeClr val="bg2"/>
                </a:solidFill>
              </a:rPr>
              <a:t>Global</a:t>
            </a:r>
          </a:p>
          <a:p>
            <a:pPr algn="ctr"/>
            <a:r>
              <a:rPr lang="en-GB" sz="1050" dirty="0">
                <a:solidFill>
                  <a:schemeClr val="bg1"/>
                </a:solidFill>
              </a:rPr>
              <a:t>Seamless coverage and in-orbit redundancy</a:t>
            </a:r>
          </a:p>
        </p:txBody>
      </p:sp>
      <p:sp>
        <p:nvSpPr>
          <p:cNvPr id="19" name="Text Placeholder 1">
            <a:extLst>
              <a:ext uri="{FF2B5EF4-FFF2-40B4-BE49-F238E27FC236}">
                <a16:creationId xmlns:a16="http://schemas.microsoft.com/office/drawing/2014/main" id="{EF2B3A68-72FE-4001-82CD-DF2C5FA60318}"/>
              </a:ext>
            </a:extLst>
          </p:cNvPr>
          <p:cNvSpPr txBox="1">
            <a:spLocks/>
          </p:cNvSpPr>
          <p:nvPr/>
        </p:nvSpPr>
        <p:spPr>
          <a:xfrm>
            <a:off x="440022" y="2340292"/>
            <a:ext cx="1164521" cy="1015024"/>
          </a:xfrm>
          <a:prstGeom prst="rect">
            <a:avLst/>
          </a:prstGeom>
          <a:solidFill>
            <a:srgbClr val="002150"/>
          </a:solidFill>
          <a:ln>
            <a:solidFill>
              <a:schemeClr val="bg1">
                <a:lumMod val="95000"/>
              </a:schemeClr>
            </a:solidFill>
          </a:ln>
        </p:spPr>
        <p:txBody>
          <a:bodyPr/>
          <a:lstStyle>
            <a:lvl1pPr marL="0" indent="0" algn="l" defTabSz="914400" rtl="0" eaLnBrk="1" latinLnBrk="0" hangingPunct="1">
              <a:lnSpc>
                <a:spcPct val="90000"/>
              </a:lnSpc>
              <a:spcBef>
                <a:spcPts val="1000"/>
              </a:spcBef>
              <a:buClr>
                <a:srgbClr val="002150"/>
              </a:buClr>
              <a:buFont typeface="Tahoma" panose="020B0604030504040204" pitchFamily="34" charset="0"/>
              <a:buNone/>
              <a:defRPr lang="en-US" sz="1800" kern="1200" dirty="0" smtClean="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b="1" dirty="0">
                <a:solidFill>
                  <a:schemeClr val="bg2"/>
                </a:solidFill>
              </a:rPr>
              <a:t>Fully-funded</a:t>
            </a:r>
          </a:p>
          <a:p>
            <a:pPr algn="ctr"/>
            <a:r>
              <a:rPr lang="en-GB" sz="1050" dirty="0">
                <a:solidFill>
                  <a:schemeClr val="bg1"/>
                </a:solidFill>
              </a:rPr>
              <a:t>Financially strong  FTSE 250 status</a:t>
            </a:r>
          </a:p>
        </p:txBody>
      </p:sp>
      <p:sp>
        <p:nvSpPr>
          <p:cNvPr id="20" name="Text Placeholder 1">
            <a:extLst>
              <a:ext uri="{FF2B5EF4-FFF2-40B4-BE49-F238E27FC236}">
                <a16:creationId xmlns:a16="http://schemas.microsoft.com/office/drawing/2014/main" id="{9F1B2AE5-73CC-4C89-8AE8-FB558D07C91B}"/>
              </a:ext>
            </a:extLst>
          </p:cNvPr>
          <p:cNvSpPr txBox="1">
            <a:spLocks/>
          </p:cNvSpPr>
          <p:nvPr/>
        </p:nvSpPr>
        <p:spPr>
          <a:xfrm>
            <a:off x="7720081" y="3668518"/>
            <a:ext cx="1164521" cy="1015024"/>
          </a:xfrm>
          <a:prstGeom prst="rect">
            <a:avLst/>
          </a:prstGeom>
          <a:solidFill>
            <a:srgbClr val="002150"/>
          </a:solidFill>
          <a:ln>
            <a:solidFill>
              <a:schemeClr val="bg1">
                <a:lumMod val="95000"/>
              </a:schemeClr>
            </a:solidFill>
          </a:ln>
        </p:spPr>
        <p:txBody>
          <a:bodyPr/>
          <a:lstStyle>
            <a:lvl1pPr marL="0" indent="0" algn="l" defTabSz="914400" rtl="0" eaLnBrk="1" latinLnBrk="0" hangingPunct="1">
              <a:lnSpc>
                <a:spcPct val="90000"/>
              </a:lnSpc>
              <a:spcBef>
                <a:spcPts val="1000"/>
              </a:spcBef>
              <a:buClr>
                <a:srgbClr val="002150"/>
              </a:buClr>
              <a:buFont typeface="Tahoma" panose="020B0604030504040204" pitchFamily="34" charset="0"/>
              <a:buNone/>
              <a:defRPr lang="en-US" sz="1800" kern="1200" dirty="0" smtClean="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b="1" dirty="0">
                <a:solidFill>
                  <a:schemeClr val="bg2"/>
                </a:solidFill>
              </a:rPr>
              <a:t>Mobile</a:t>
            </a:r>
          </a:p>
          <a:p>
            <a:pPr algn="ctr"/>
            <a:r>
              <a:rPr lang="en-GB" sz="1050" dirty="0">
                <a:solidFill>
                  <a:schemeClr val="bg1"/>
                </a:solidFill>
              </a:rPr>
              <a:t>A network specifically built for mobility</a:t>
            </a:r>
          </a:p>
        </p:txBody>
      </p:sp>
      <p:sp>
        <p:nvSpPr>
          <p:cNvPr id="21" name="Text Placeholder 1">
            <a:extLst>
              <a:ext uri="{FF2B5EF4-FFF2-40B4-BE49-F238E27FC236}">
                <a16:creationId xmlns:a16="http://schemas.microsoft.com/office/drawing/2014/main" id="{1EAF1CD0-7335-4EA8-A8CC-E611F19000AC}"/>
              </a:ext>
            </a:extLst>
          </p:cNvPr>
          <p:cNvSpPr txBox="1">
            <a:spLocks/>
          </p:cNvSpPr>
          <p:nvPr/>
        </p:nvSpPr>
        <p:spPr>
          <a:xfrm>
            <a:off x="5519172" y="3668518"/>
            <a:ext cx="1164521" cy="1015024"/>
          </a:xfrm>
          <a:prstGeom prst="rect">
            <a:avLst/>
          </a:prstGeom>
          <a:solidFill>
            <a:srgbClr val="002150"/>
          </a:solidFill>
          <a:ln>
            <a:solidFill>
              <a:schemeClr val="bg1">
                <a:lumMod val="95000"/>
              </a:schemeClr>
            </a:solidFill>
          </a:ln>
        </p:spPr>
        <p:txBody>
          <a:bodyPr/>
          <a:lstStyle>
            <a:lvl1pPr marL="0" indent="0" algn="l" defTabSz="914400" rtl="0" eaLnBrk="1" latinLnBrk="0" hangingPunct="1">
              <a:lnSpc>
                <a:spcPct val="90000"/>
              </a:lnSpc>
              <a:spcBef>
                <a:spcPts val="1000"/>
              </a:spcBef>
              <a:buClr>
                <a:srgbClr val="002150"/>
              </a:buClr>
              <a:buFont typeface="Tahoma" panose="020B0604030504040204" pitchFamily="34" charset="0"/>
              <a:buNone/>
              <a:defRPr lang="en-US" sz="1800" kern="1200" dirty="0" smtClean="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b="1" dirty="0">
                <a:solidFill>
                  <a:schemeClr val="bg2"/>
                </a:solidFill>
              </a:rPr>
              <a:t>Security</a:t>
            </a:r>
          </a:p>
          <a:p>
            <a:pPr algn="ctr"/>
            <a:r>
              <a:rPr lang="en-GB" sz="1050" dirty="0">
                <a:solidFill>
                  <a:schemeClr val="bg1"/>
                </a:solidFill>
              </a:rPr>
              <a:t>Highly secure networks</a:t>
            </a:r>
          </a:p>
        </p:txBody>
      </p:sp>
      <p:sp>
        <p:nvSpPr>
          <p:cNvPr id="22" name="Text Placeholder 1">
            <a:extLst>
              <a:ext uri="{FF2B5EF4-FFF2-40B4-BE49-F238E27FC236}">
                <a16:creationId xmlns:a16="http://schemas.microsoft.com/office/drawing/2014/main" id="{609C315A-36FD-4338-92A1-EB93655715CE}"/>
              </a:ext>
            </a:extLst>
          </p:cNvPr>
          <p:cNvSpPr txBox="1">
            <a:spLocks/>
          </p:cNvSpPr>
          <p:nvPr/>
        </p:nvSpPr>
        <p:spPr>
          <a:xfrm>
            <a:off x="3318264" y="3668518"/>
            <a:ext cx="1164521" cy="1015024"/>
          </a:xfrm>
          <a:prstGeom prst="rect">
            <a:avLst/>
          </a:prstGeom>
          <a:solidFill>
            <a:srgbClr val="002150"/>
          </a:solidFill>
          <a:ln>
            <a:solidFill>
              <a:schemeClr val="bg1">
                <a:lumMod val="95000"/>
              </a:schemeClr>
            </a:solidFill>
          </a:ln>
        </p:spPr>
        <p:txBody>
          <a:bodyPr/>
          <a:lstStyle>
            <a:lvl1pPr marL="0" indent="0" algn="l" defTabSz="914400" rtl="0" eaLnBrk="1" latinLnBrk="0" hangingPunct="1">
              <a:lnSpc>
                <a:spcPct val="90000"/>
              </a:lnSpc>
              <a:spcBef>
                <a:spcPts val="1000"/>
              </a:spcBef>
              <a:buClr>
                <a:srgbClr val="002150"/>
              </a:buClr>
              <a:buFont typeface="Tahoma" panose="020B0604030504040204" pitchFamily="34" charset="0"/>
              <a:buNone/>
              <a:defRPr lang="en-US" sz="1800" kern="1200" dirty="0" smtClean="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b="1" dirty="0">
                <a:solidFill>
                  <a:schemeClr val="bg2"/>
                </a:solidFill>
              </a:rPr>
              <a:t>99.9</a:t>
            </a:r>
            <a:r>
              <a:rPr lang="en-GB" sz="1400" b="1" dirty="0">
                <a:solidFill>
                  <a:schemeClr val="bg1"/>
                </a:solidFill>
              </a:rPr>
              <a:t>%</a:t>
            </a:r>
          </a:p>
          <a:p>
            <a:pPr algn="ctr"/>
            <a:r>
              <a:rPr lang="en-GB" sz="1050" dirty="0">
                <a:solidFill>
                  <a:schemeClr val="bg1"/>
                </a:solidFill>
              </a:rPr>
              <a:t>Reliability over secure satellite and ground network</a:t>
            </a:r>
          </a:p>
        </p:txBody>
      </p:sp>
      <p:sp>
        <p:nvSpPr>
          <p:cNvPr id="23" name="Text Placeholder 1">
            <a:extLst>
              <a:ext uri="{FF2B5EF4-FFF2-40B4-BE49-F238E27FC236}">
                <a16:creationId xmlns:a16="http://schemas.microsoft.com/office/drawing/2014/main" id="{13A90D2A-241D-47F5-8685-F9F66266084E}"/>
              </a:ext>
            </a:extLst>
          </p:cNvPr>
          <p:cNvSpPr txBox="1">
            <a:spLocks/>
          </p:cNvSpPr>
          <p:nvPr/>
        </p:nvSpPr>
        <p:spPr>
          <a:xfrm>
            <a:off x="1117356" y="3668518"/>
            <a:ext cx="1164521" cy="1015024"/>
          </a:xfrm>
          <a:prstGeom prst="rect">
            <a:avLst/>
          </a:prstGeom>
          <a:solidFill>
            <a:srgbClr val="002150"/>
          </a:solidFill>
          <a:ln>
            <a:solidFill>
              <a:schemeClr val="bg1">
                <a:lumMod val="95000"/>
              </a:schemeClr>
            </a:solidFill>
          </a:ln>
        </p:spPr>
        <p:txBody>
          <a:bodyPr/>
          <a:lstStyle>
            <a:lvl1pPr marL="0" indent="0" algn="l" defTabSz="914400" rtl="0" eaLnBrk="1" latinLnBrk="0" hangingPunct="1">
              <a:lnSpc>
                <a:spcPct val="90000"/>
              </a:lnSpc>
              <a:spcBef>
                <a:spcPts val="1000"/>
              </a:spcBef>
              <a:buClr>
                <a:srgbClr val="002150"/>
              </a:buClr>
              <a:buFont typeface="Tahoma" panose="020B0604030504040204" pitchFamily="34" charset="0"/>
              <a:buNone/>
              <a:defRPr lang="en-US" sz="1800" kern="1200" dirty="0" smtClean="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b="1" dirty="0">
                <a:solidFill>
                  <a:schemeClr val="bg2"/>
                </a:solidFill>
              </a:rPr>
              <a:t>Breadth</a:t>
            </a:r>
          </a:p>
          <a:p>
            <a:pPr algn="ctr"/>
            <a:r>
              <a:rPr lang="en-GB" sz="1050" dirty="0">
                <a:solidFill>
                  <a:schemeClr val="bg1"/>
                </a:solidFill>
              </a:rPr>
              <a:t>Unrivalled product and service range</a:t>
            </a:r>
          </a:p>
        </p:txBody>
      </p:sp>
    </p:spTree>
    <p:extLst>
      <p:ext uri="{BB962C8B-B14F-4D97-AF65-F5344CB8AC3E}">
        <p14:creationId xmlns:p14="http://schemas.microsoft.com/office/powerpoint/2010/main" val="9623598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B6F7FAFF-D093-421D-824D-198A6DF9894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5606"/>
          <a:stretch/>
        </p:blipFill>
        <p:spPr>
          <a:xfrm>
            <a:off x="0" y="0"/>
            <a:ext cx="9141884" cy="5143500"/>
          </a:xfrm>
          <a:prstGeom prst="rect">
            <a:avLst/>
          </a:prstGeom>
        </p:spPr>
      </p:pic>
      <p:sp>
        <p:nvSpPr>
          <p:cNvPr id="22" name="Rectangle: Rounded Corners 21">
            <a:extLst>
              <a:ext uri="{FF2B5EF4-FFF2-40B4-BE49-F238E27FC236}">
                <a16:creationId xmlns:a16="http://schemas.microsoft.com/office/drawing/2014/main" id="{C4BD89AA-7777-498D-9496-967FECC3FB23}"/>
              </a:ext>
            </a:extLst>
          </p:cNvPr>
          <p:cNvSpPr/>
          <p:nvPr/>
        </p:nvSpPr>
        <p:spPr>
          <a:xfrm rot="10800000">
            <a:off x="414867" y="1873956"/>
            <a:ext cx="725303" cy="1347852"/>
          </a:xfrm>
          <a:prstGeom prst="roundRect">
            <a:avLst/>
          </a:prstGeom>
          <a:gradFill>
            <a:gsLst>
              <a:gs pos="0">
                <a:schemeClr val="accent1">
                  <a:lumMod val="5000"/>
                  <a:lumOff val="95000"/>
                </a:schemeClr>
              </a:gs>
              <a:gs pos="100000">
                <a:schemeClr val="accent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3" name="Rectangle: Rounded Corners 22">
            <a:extLst>
              <a:ext uri="{FF2B5EF4-FFF2-40B4-BE49-F238E27FC236}">
                <a16:creationId xmlns:a16="http://schemas.microsoft.com/office/drawing/2014/main" id="{7F515B91-180B-458D-84FE-AE463DAA6FA2}"/>
              </a:ext>
            </a:extLst>
          </p:cNvPr>
          <p:cNvSpPr/>
          <p:nvPr/>
        </p:nvSpPr>
        <p:spPr>
          <a:xfrm rot="10800000">
            <a:off x="1415419" y="1873956"/>
            <a:ext cx="725303" cy="1347852"/>
          </a:xfrm>
          <a:prstGeom prst="roundRect">
            <a:avLst/>
          </a:prstGeom>
          <a:gradFill>
            <a:gsLst>
              <a:gs pos="0">
                <a:schemeClr val="accent1">
                  <a:lumMod val="5000"/>
                  <a:lumOff val="95000"/>
                </a:schemeClr>
              </a:gs>
              <a:gs pos="100000">
                <a:schemeClr val="accent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4" name="Rectangle: Rounded Corners 23">
            <a:extLst>
              <a:ext uri="{FF2B5EF4-FFF2-40B4-BE49-F238E27FC236}">
                <a16:creationId xmlns:a16="http://schemas.microsoft.com/office/drawing/2014/main" id="{BFF57BDF-3798-4DC4-B502-C1855EB79EA0}"/>
              </a:ext>
            </a:extLst>
          </p:cNvPr>
          <p:cNvSpPr/>
          <p:nvPr/>
        </p:nvSpPr>
        <p:spPr>
          <a:xfrm rot="10800000">
            <a:off x="2415971" y="1873956"/>
            <a:ext cx="725303" cy="1347852"/>
          </a:xfrm>
          <a:prstGeom prst="roundRect">
            <a:avLst/>
          </a:prstGeom>
          <a:gradFill>
            <a:gsLst>
              <a:gs pos="0">
                <a:schemeClr val="accent1">
                  <a:lumMod val="5000"/>
                  <a:lumOff val="95000"/>
                </a:schemeClr>
              </a:gs>
              <a:gs pos="100000">
                <a:schemeClr val="accent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5" name="Rectangle: Rounded Corners 24">
            <a:extLst>
              <a:ext uri="{FF2B5EF4-FFF2-40B4-BE49-F238E27FC236}">
                <a16:creationId xmlns:a16="http://schemas.microsoft.com/office/drawing/2014/main" id="{F26BC9F9-378D-4E7F-BFF8-B886D9A8CB21}"/>
              </a:ext>
            </a:extLst>
          </p:cNvPr>
          <p:cNvSpPr/>
          <p:nvPr/>
        </p:nvSpPr>
        <p:spPr>
          <a:xfrm rot="10800000">
            <a:off x="3416523" y="1873956"/>
            <a:ext cx="725303" cy="1347852"/>
          </a:xfrm>
          <a:prstGeom prst="roundRect">
            <a:avLst/>
          </a:prstGeom>
          <a:gradFill>
            <a:gsLst>
              <a:gs pos="0">
                <a:schemeClr val="accent1">
                  <a:lumMod val="5000"/>
                  <a:lumOff val="95000"/>
                </a:schemeClr>
              </a:gs>
              <a:gs pos="100000">
                <a:schemeClr val="accent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6" name="Rectangle: Rounded Corners 25">
            <a:extLst>
              <a:ext uri="{FF2B5EF4-FFF2-40B4-BE49-F238E27FC236}">
                <a16:creationId xmlns:a16="http://schemas.microsoft.com/office/drawing/2014/main" id="{CF094992-5830-41FD-849F-DFEB7C4F0BE3}"/>
              </a:ext>
            </a:extLst>
          </p:cNvPr>
          <p:cNvSpPr/>
          <p:nvPr/>
        </p:nvSpPr>
        <p:spPr>
          <a:xfrm rot="10800000">
            <a:off x="4417075" y="1873956"/>
            <a:ext cx="725303" cy="1347852"/>
          </a:xfrm>
          <a:prstGeom prst="roundRect">
            <a:avLst/>
          </a:prstGeom>
          <a:gradFill>
            <a:gsLst>
              <a:gs pos="0">
                <a:schemeClr val="accent1">
                  <a:lumMod val="5000"/>
                  <a:lumOff val="95000"/>
                </a:schemeClr>
              </a:gs>
              <a:gs pos="100000">
                <a:schemeClr val="accent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7" name="Rectangle: Rounded Corners 26">
            <a:extLst>
              <a:ext uri="{FF2B5EF4-FFF2-40B4-BE49-F238E27FC236}">
                <a16:creationId xmlns:a16="http://schemas.microsoft.com/office/drawing/2014/main" id="{0CE5036F-D65A-431B-A7E4-D6BDC51AB423}"/>
              </a:ext>
            </a:extLst>
          </p:cNvPr>
          <p:cNvSpPr/>
          <p:nvPr/>
        </p:nvSpPr>
        <p:spPr>
          <a:xfrm rot="10800000">
            <a:off x="5417627" y="1873956"/>
            <a:ext cx="725303" cy="1347852"/>
          </a:xfrm>
          <a:prstGeom prst="roundRect">
            <a:avLst/>
          </a:prstGeom>
          <a:gradFill>
            <a:gsLst>
              <a:gs pos="0">
                <a:schemeClr val="accent1">
                  <a:lumMod val="5000"/>
                  <a:lumOff val="95000"/>
                </a:schemeClr>
              </a:gs>
              <a:gs pos="100000">
                <a:schemeClr val="accent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8" name="Rectangle: Rounded Corners 27">
            <a:extLst>
              <a:ext uri="{FF2B5EF4-FFF2-40B4-BE49-F238E27FC236}">
                <a16:creationId xmlns:a16="http://schemas.microsoft.com/office/drawing/2014/main" id="{C2BD72EC-F270-4F73-8D7D-016BDD4F2AA1}"/>
              </a:ext>
            </a:extLst>
          </p:cNvPr>
          <p:cNvSpPr/>
          <p:nvPr/>
        </p:nvSpPr>
        <p:spPr>
          <a:xfrm rot="10800000">
            <a:off x="6418179" y="1873955"/>
            <a:ext cx="725303" cy="1347852"/>
          </a:xfrm>
          <a:prstGeom prst="roundRect">
            <a:avLst/>
          </a:prstGeom>
          <a:gradFill>
            <a:gsLst>
              <a:gs pos="0">
                <a:schemeClr val="accent1">
                  <a:lumMod val="5000"/>
                  <a:lumOff val="95000"/>
                </a:schemeClr>
              </a:gs>
              <a:gs pos="100000">
                <a:schemeClr val="accent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9" name="Rectangle: Rounded Corners 28">
            <a:extLst>
              <a:ext uri="{FF2B5EF4-FFF2-40B4-BE49-F238E27FC236}">
                <a16:creationId xmlns:a16="http://schemas.microsoft.com/office/drawing/2014/main" id="{5AC7D12B-A5CE-430B-BC7A-D527AD480400}"/>
              </a:ext>
            </a:extLst>
          </p:cNvPr>
          <p:cNvSpPr/>
          <p:nvPr/>
        </p:nvSpPr>
        <p:spPr>
          <a:xfrm rot="10800000">
            <a:off x="7418732" y="1873955"/>
            <a:ext cx="725303" cy="1347852"/>
          </a:xfrm>
          <a:prstGeom prst="roundRect">
            <a:avLst/>
          </a:prstGeom>
          <a:gradFill>
            <a:gsLst>
              <a:gs pos="0">
                <a:schemeClr val="accent1">
                  <a:lumMod val="5000"/>
                  <a:lumOff val="95000"/>
                </a:schemeClr>
              </a:gs>
              <a:gs pos="100000">
                <a:schemeClr val="accent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Slide Number Placeholder 2">
            <a:extLst>
              <a:ext uri="{FF2B5EF4-FFF2-40B4-BE49-F238E27FC236}">
                <a16:creationId xmlns:a16="http://schemas.microsoft.com/office/drawing/2014/main" id="{AC7422A7-4C6C-4D52-9BC6-9489B4A5B56A}"/>
              </a:ext>
            </a:extLst>
          </p:cNvPr>
          <p:cNvSpPr>
            <a:spLocks noGrp="1"/>
          </p:cNvSpPr>
          <p:nvPr>
            <p:ph type="sldNum" sz="quarter" idx="12"/>
          </p:nvPr>
        </p:nvSpPr>
        <p:spPr/>
        <p:txBody>
          <a:bodyPr/>
          <a:lstStyle/>
          <a:p>
            <a:fld id="{7379F6AC-1C90-4500-8A18-29BB743821D7}" type="slidenum">
              <a:rPr lang="en-GB" smtClean="0"/>
              <a:t>3</a:t>
            </a:fld>
            <a:endParaRPr lang="en-GB"/>
          </a:p>
        </p:txBody>
      </p:sp>
      <p:sp>
        <p:nvSpPr>
          <p:cNvPr id="8" name="Text Placeholder 7">
            <a:extLst>
              <a:ext uri="{FF2B5EF4-FFF2-40B4-BE49-F238E27FC236}">
                <a16:creationId xmlns:a16="http://schemas.microsoft.com/office/drawing/2014/main" id="{6272ED58-1E05-47B2-B122-6F43F14E663D}"/>
              </a:ext>
            </a:extLst>
          </p:cNvPr>
          <p:cNvSpPr>
            <a:spLocks noGrp="1"/>
          </p:cNvSpPr>
          <p:nvPr>
            <p:ph type="body" sz="quarter" idx="13"/>
          </p:nvPr>
        </p:nvSpPr>
        <p:spPr>
          <a:noFill/>
        </p:spPr>
        <p:txBody>
          <a:bodyPr/>
          <a:lstStyle/>
          <a:p>
            <a:r>
              <a:rPr lang="en-GB" dirty="0"/>
              <a:t>Inmarsat has become frequency agnostic – it designs networks to meet customer requirements</a:t>
            </a:r>
          </a:p>
        </p:txBody>
      </p:sp>
      <p:sp>
        <p:nvSpPr>
          <p:cNvPr id="7" name="Title 6">
            <a:extLst>
              <a:ext uri="{FF2B5EF4-FFF2-40B4-BE49-F238E27FC236}">
                <a16:creationId xmlns:a16="http://schemas.microsoft.com/office/drawing/2014/main" id="{A43A5F6F-28DC-4C1A-916B-CDC687064191}"/>
              </a:ext>
            </a:extLst>
          </p:cNvPr>
          <p:cNvSpPr>
            <a:spLocks noGrp="1"/>
          </p:cNvSpPr>
          <p:nvPr>
            <p:ph type="title"/>
          </p:nvPr>
        </p:nvSpPr>
        <p:spPr/>
        <p:txBody>
          <a:bodyPr/>
          <a:lstStyle/>
          <a:p>
            <a:r>
              <a:rPr lang="en-GB" b="1" dirty="0">
                <a:solidFill>
                  <a:schemeClr val="bg1"/>
                </a:solidFill>
              </a:rPr>
              <a:t>Inmarsat’s Past and Future</a:t>
            </a:r>
            <a:endParaRPr lang="en-AU" dirty="0">
              <a:solidFill>
                <a:schemeClr val="bg1"/>
              </a:solidFill>
            </a:endParaRPr>
          </a:p>
        </p:txBody>
      </p:sp>
      <p:sp>
        <p:nvSpPr>
          <p:cNvPr id="10" name="Right Arrow 11">
            <a:extLst>
              <a:ext uri="{FF2B5EF4-FFF2-40B4-BE49-F238E27FC236}">
                <a16:creationId xmlns:a16="http://schemas.microsoft.com/office/drawing/2014/main" id="{FC81893D-9D3B-4C4E-88F0-E5FBC3F0D39A}"/>
              </a:ext>
            </a:extLst>
          </p:cNvPr>
          <p:cNvSpPr/>
          <p:nvPr/>
        </p:nvSpPr>
        <p:spPr>
          <a:xfrm>
            <a:off x="323627" y="2250678"/>
            <a:ext cx="8673617" cy="1347852"/>
          </a:xfrm>
          <a:prstGeom prst="rightArrow">
            <a:avLst/>
          </a:prstGeom>
          <a:solidFill>
            <a:schemeClr val="bg1"/>
          </a:solidFill>
          <a:ln>
            <a:solidFill>
              <a:srgbClr val="0021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accent1"/>
                </a:solidFill>
              </a:rPr>
              <a:t> 1998      2005      2008     2013      2015      2017      2019     2022 </a:t>
            </a:r>
            <a:r>
              <a:rPr lang="en-GB" sz="2600" dirty="0">
                <a:solidFill>
                  <a:schemeClr val="accent1"/>
                </a:solidFill>
              </a:rPr>
              <a:t>                                             </a:t>
            </a:r>
            <a:r>
              <a:rPr lang="en-GB" dirty="0">
                <a:solidFill>
                  <a:schemeClr val="accent1"/>
                </a:solidFill>
              </a:rPr>
              <a:t>                </a:t>
            </a:r>
          </a:p>
        </p:txBody>
      </p:sp>
      <p:sp>
        <p:nvSpPr>
          <p:cNvPr id="12" name="Content Placeholder 2">
            <a:extLst>
              <a:ext uri="{FF2B5EF4-FFF2-40B4-BE49-F238E27FC236}">
                <a16:creationId xmlns:a16="http://schemas.microsoft.com/office/drawing/2014/main" id="{A709D298-1557-4794-9B72-F419A7BEB15E}"/>
              </a:ext>
            </a:extLst>
          </p:cNvPr>
          <p:cNvSpPr txBox="1">
            <a:spLocks/>
          </p:cNvSpPr>
          <p:nvPr/>
        </p:nvSpPr>
        <p:spPr>
          <a:xfrm>
            <a:off x="197324" y="3685249"/>
            <a:ext cx="7920594" cy="1036329"/>
          </a:xfrm>
          <a:prstGeom prst="rect">
            <a:avLst/>
          </a:prstGeom>
        </p:spPr>
        <p:txBody>
          <a:bodyPr>
            <a:normAutofit/>
          </a:bodyPr>
          <a:lstStyle>
            <a:lvl1pPr marL="0" indent="0" algn="l" defTabSz="1219170" rtl="0" eaLnBrk="1" latinLnBrk="0" hangingPunct="1">
              <a:lnSpc>
                <a:spcPct val="90000"/>
              </a:lnSpc>
              <a:spcBef>
                <a:spcPts val="1333"/>
              </a:spcBef>
              <a:buClr>
                <a:srgbClr val="002150"/>
              </a:buClr>
              <a:buFont typeface="Tahoma" panose="020B0604030504040204" pitchFamily="34" charset="0"/>
              <a:buNone/>
              <a:defRPr lang="en-US" sz="2400" kern="1200" dirty="0" smtClean="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0" indent="0" algn="l" defTabSz="1219170" rtl="0" eaLnBrk="1" latinLnBrk="0" hangingPunct="1">
              <a:lnSpc>
                <a:spcPct val="90000"/>
              </a:lnSpc>
              <a:spcBef>
                <a:spcPts val="800"/>
              </a:spcBef>
              <a:buClr>
                <a:srgbClr val="002150"/>
              </a:buClr>
              <a:buFont typeface="Calibri" panose="020F0502020204030204" pitchFamily="34" charset="0"/>
              <a:buNone/>
              <a:defRPr sz="2133"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313259" indent="-313259" algn="l" defTabSz="1219170" rtl="0" eaLnBrk="1" latinLnBrk="0" hangingPunct="1">
              <a:lnSpc>
                <a:spcPct val="90000"/>
              </a:lnSpc>
              <a:spcBef>
                <a:spcPts val="1600"/>
              </a:spcBef>
              <a:buClrTx/>
              <a:buFont typeface="Tahoma" panose="020B0604030504040204" pitchFamily="34" charset="0"/>
              <a:buChar char="˃"/>
              <a:defRPr sz="2133"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313259" indent="0" algn="l" defTabSz="1219170" rtl="0" eaLnBrk="1" latinLnBrk="0" hangingPunct="1">
              <a:lnSpc>
                <a:spcPct val="90000"/>
              </a:lnSpc>
              <a:spcBef>
                <a:spcPts val="800"/>
              </a:spcBef>
              <a:buFont typeface="Arial" panose="020B0604020202020204" pitchFamily="34" charset="0"/>
              <a:buNone/>
              <a:defRPr sz="2133"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948243" indent="-228594" algn="l" defTabSz="1219170" rtl="0" eaLnBrk="1" latinLnBrk="0" hangingPunct="1">
              <a:lnSpc>
                <a:spcPct val="90000"/>
              </a:lnSpc>
              <a:spcBef>
                <a:spcPts val="800"/>
              </a:spcBef>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marL="285750" indent="-285750">
              <a:buClr>
                <a:schemeClr val="bg1"/>
              </a:buClr>
              <a:buFont typeface="Arial" panose="020B0604020202020204" pitchFamily="34" charset="0"/>
              <a:buChar char="•"/>
            </a:pPr>
            <a:r>
              <a:rPr lang="en-AU" sz="1400" dirty="0">
                <a:solidFill>
                  <a:schemeClr val="bg1"/>
                </a:solidFill>
              </a:rPr>
              <a:t>Strategic Focus still global coverage and mobile services for land, air and sea operations</a:t>
            </a:r>
          </a:p>
          <a:p>
            <a:pPr marL="285750" indent="-285750">
              <a:buClr>
                <a:schemeClr val="bg1"/>
              </a:buClr>
              <a:buFont typeface="Arial" panose="020B0604020202020204" pitchFamily="34" charset="0"/>
              <a:buChar char="•"/>
            </a:pPr>
            <a:r>
              <a:rPr lang="en-AU" sz="1400" dirty="0">
                <a:solidFill>
                  <a:schemeClr val="bg1"/>
                </a:solidFill>
              </a:rPr>
              <a:t>Inmarsat the only commercial L-band and HTS provider offering global services</a:t>
            </a:r>
          </a:p>
          <a:p>
            <a:pPr marL="285750" indent="-285750">
              <a:buClr>
                <a:schemeClr val="bg1"/>
              </a:buClr>
              <a:buFont typeface="Arial" panose="020B0604020202020204" pitchFamily="34" charset="0"/>
              <a:buChar char="•"/>
            </a:pPr>
            <a:r>
              <a:rPr lang="en-AU" sz="1400" dirty="0">
                <a:solidFill>
                  <a:schemeClr val="bg1"/>
                </a:solidFill>
              </a:rPr>
              <a:t>Provides flexibility and agility to offer bespoke managed services to government customers </a:t>
            </a:r>
          </a:p>
        </p:txBody>
      </p:sp>
      <p:cxnSp>
        <p:nvCxnSpPr>
          <p:cNvPr id="14" name="Straight Connector 13">
            <a:extLst>
              <a:ext uri="{FF2B5EF4-FFF2-40B4-BE49-F238E27FC236}">
                <a16:creationId xmlns:a16="http://schemas.microsoft.com/office/drawing/2014/main" id="{7DADCF3B-D584-4030-9D7B-743E55F2A7B6}"/>
              </a:ext>
            </a:extLst>
          </p:cNvPr>
          <p:cNvCxnSpPr>
            <a:cxnSpLocks/>
          </p:cNvCxnSpPr>
          <p:nvPr/>
        </p:nvCxnSpPr>
        <p:spPr>
          <a:xfrm>
            <a:off x="1281286" y="2571750"/>
            <a:ext cx="0" cy="70485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6A17328-082B-475E-A9B9-F4388BA816AA}"/>
              </a:ext>
            </a:extLst>
          </p:cNvPr>
          <p:cNvCxnSpPr>
            <a:cxnSpLocks/>
          </p:cNvCxnSpPr>
          <p:nvPr/>
        </p:nvCxnSpPr>
        <p:spPr>
          <a:xfrm>
            <a:off x="2271886" y="2571750"/>
            <a:ext cx="0" cy="70485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DC142D1-1B24-433A-8002-34B9F03603ED}"/>
              </a:ext>
            </a:extLst>
          </p:cNvPr>
          <p:cNvCxnSpPr>
            <a:cxnSpLocks/>
          </p:cNvCxnSpPr>
          <p:nvPr/>
        </p:nvCxnSpPr>
        <p:spPr>
          <a:xfrm>
            <a:off x="3299180" y="2571750"/>
            <a:ext cx="0" cy="70485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833EEC7-35D5-4A57-959E-99D67BBE8ABC}"/>
              </a:ext>
            </a:extLst>
          </p:cNvPr>
          <p:cNvCxnSpPr>
            <a:cxnSpLocks/>
          </p:cNvCxnSpPr>
          <p:nvPr/>
        </p:nvCxnSpPr>
        <p:spPr>
          <a:xfrm>
            <a:off x="4298248" y="2571750"/>
            <a:ext cx="0" cy="70485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4E9D0C6-E434-4935-8F1F-B50FA4384AAF}"/>
              </a:ext>
            </a:extLst>
          </p:cNvPr>
          <p:cNvCxnSpPr>
            <a:cxnSpLocks/>
          </p:cNvCxnSpPr>
          <p:nvPr/>
        </p:nvCxnSpPr>
        <p:spPr>
          <a:xfrm>
            <a:off x="5305780" y="2571750"/>
            <a:ext cx="0" cy="70485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6E63658-37B1-44FC-A428-BBAE7FF17FC0}"/>
              </a:ext>
            </a:extLst>
          </p:cNvPr>
          <p:cNvCxnSpPr>
            <a:cxnSpLocks/>
          </p:cNvCxnSpPr>
          <p:nvPr/>
        </p:nvCxnSpPr>
        <p:spPr>
          <a:xfrm>
            <a:off x="6304847" y="2571750"/>
            <a:ext cx="0" cy="70485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B43122C-88FB-4B5B-8C85-01B24DBB606B}"/>
              </a:ext>
            </a:extLst>
          </p:cNvPr>
          <p:cNvCxnSpPr>
            <a:cxnSpLocks/>
          </p:cNvCxnSpPr>
          <p:nvPr/>
        </p:nvCxnSpPr>
        <p:spPr>
          <a:xfrm>
            <a:off x="7318024" y="2571750"/>
            <a:ext cx="0" cy="70485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6A8DE188-0D5E-4018-88FF-26B1AEC6C8FD}"/>
              </a:ext>
            </a:extLst>
          </p:cNvPr>
          <p:cNvSpPr/>
          <p:nvPr/>
        </p:nvSpPr>
        <p:spPr>
          <a:xfrm>
            <a:off x="381768" y="1908940"/>
            <a:ext cx="791499" cy="461665"/>
          </a:xfrm>
          <a:prstGeom prst="rect">
            <a:avLst/>
          </a:prstGeom>
        </p:spPr>
        <p:txBody>
          <a:bodyPr wrap="none">
            <a:spAutoFit/>
          </a:bodyPr>
          <a:lstStyle/>
          <a:p>
            <a:pPr lvl="0" algn="ctr"/>
            <a:r>
              <a:rPr lang="en-GB" sz="1200" dirty="0">
                <a:solidFill>
                  <a:schemeClr val="bg1"/>
                </a:solidFill>
              </a:rPr>
              <a:t>5 x I-3</a:t>
            </a:r>
          </a:p>
          <a:p>
            <a:pPr lvl="0" algn="ctr"/>
            <a:r>
              <a:rPr lang="en-GB" sz="1200" dirty="0">
                <a:solidFill>
                  <a:schemeClr val="bg1"/>
                </a:solidFill>
              </a:rPr>
              <a:t>Satellites</a:t>
            </a:r>
          </a:p>
        </p:txBody>
      </p:sp>
      <p:sp>
        <p:nvSpPr>
          <p:cNvPr id="31" name="Rectangle 30">
            <a:extLst>
              <a:ext uri="{FF2B5EF4-FFF2-40B4-BE49-F238E27FC236}">
                <a16:creationId xmlns:a16="http://schemas.microsoft.com/office/drawing/2014/main" id="{ED31486A-958E-4D5C-A8FB-598382D7F946}"/>
              </a:ext>
            </a:extLst>
          </p:cNvPr>
          <p:cNvSpPr/>
          <p:nvPr/>
        </p:nvSpPr>
        <p:spPr>
          <a:xfrm>
            <a:off x="1382320" y="1908939"/>
            <a:ext cx="791499" cy="461665"/>
          </a:xfrm>
          <a:prstGeom prst="rect">
            <a:avLst/>
          </a:prstGeom>
        </p:spPr>
        <p:txBody>
          <a:bodyPr wrap="none">
            <a:spAutoFit/>
          </a:bodyPr>
          <a:lstStyle/>
          <a:p>
            <a:pPr lvl="0" algn="ctr"/>
            <a:r>
              <a:rPr lang="en-GB" sz="1200" dirty="0">
                <a:solidFill>
                  <a:schemeClr val="bg1"/>
                </a:solidFill>
              </a:rPr>
              <a:t>2 x I-4</a:t>
            </a:r>
          </a:p>
          <a:p>
            <a:pPr lvl="0" algn="ctr"/>
            <a:r>
              <a:rPr lang="en-GB" sz="1200" dirty="0">
                <a:solidFill>
                  <a:schemeClr val="bg1"/>
                </a:solidFill>
              </a:rPr>
              <a:t>Satellites</a:t>
            </a:r>
          </a:p>
        </p:txBody>
      </p:sp>
      <p:sp>
        <p:nvSpPr>
          <p:cNvPr id="32" name="Rectangle 31">
            <a:extLst>
              <a:ext uri="{FF2B5EF4-FFF2-40B4-BE49-F238E27FC236}">
                <a16:creationId xmlns:a16="http://schemas.microsoft.com/office/drawing/2014/main" id="{F7F58811-4D48-48B5-9076-2719262C90B9}"/>
              </a:ext>
            </a:extLst>
          </p:cNvPr>
          <p:cNvSpPr/>
          <p:nvPr/>
        </p:nvSpPr>
        <p:spPr>
          <a:xfrm>
            <a:off x="2382872" y="1892352"/>
            <a:ext cx="791499" cy="461665"/>
          </a:xfrm>
          <a:prstGeom prst="rect">
            <a:avLst/>
          </a:prstGeom>
        </p:spPr>
        <p:txBody>
          <a:bodyPr wrap="none">
            <a:spAutoFit/>
          </a:bodyPr>
          <a:lstStyle/>
          <a:p>
            <a:pPr algn="ctr"/>
            <a:r>
              <a:rPr lang="en-GB" sz="1200" dirty="0">
                <a:solidFill>
                  <a:schemeClr val="bg1"/>
                </a:solidFill>
              </a:rPr>
              <a:t>1 x I-4</a:t>
            </a:r>
          </a:p>
          <a:p>
            <a:pPr algn="ctr"/>
            <a:r>
              <a:rPr lang="en-GB" sz="1200" dirty="0">
                <a:solidFill>
                  <a:schemeClr val="bg1"/>
                </a:solidFill>
              </a:rPr>
              <a:t>Satellites</a:t>
            </a:r>
          </a:p>
        </p:txBody>
      </p:sp>
      <p:sp>
        <p:nvSpPr>
          <p:cNvPr id="33" name="Rectangle 32">
            <a:extLst>
              <a:ext uri="{FF2B5EF4-FFF2-40B4-BE49-F238E27FC236}">
                <a16:creationId xmlns:a16="http://schemas.microsoft.com/office/drawing/2014/main" id="{78DBBEE1-4440-4539-B687-1EAB4173785F}"/>
              </a:ext>
            </a:extLst>
          </p:cNvPr>
          <p:cNvSpPr/>
          <p:nvPr/>
        </p:nvSpPr>
        <p:spPr>
          <a:xfrm>
            <a:off x="3383424" y="1887221"/>
            <a:ext cx="791499" cy="649957"/>
          </a:xfrm>
          <a:prstGeom prst="rect">
            <a:avLst/>
          </a:prstGeom>
        </p:spPr>
        <p:txBody>
          <a:bodyPr wrap="square">
            <a:spAutoFit/>
          </a:bodyPr>
          <a:lstStyle/>
          <a:p>
            <a:pPr algn="ctr"/>
            <a:r>
              <a:rPr lang="fi-FI" sz="1200" dirty="0">
                <a:solidFill>
                  <a:schemeClr val="bg1"/>
                </a:solidFill>
              </a:rPr>
              <a:t>Alphasat &amp; 1 x GX Satellite</a:t>
            </a:r>
          </a:p>
        </p:txBody>
      </p:sp>
      <p:sp>
        <p:nvSpPr>
          <p:cNvPr id="34" name="Rectangle 33">
            <a:extLst>
              <a:ext uri="{FF2B5EF4-FFF2-40B4-BE49-F238E27FC236}">
                <a16:creationId xmlns:a16="http://schemas.microsoft.com/office/drawing/2014/main" id="{82E4421F-82C3-400B-A723-F067357AAC64}"/>
              </a:ext>
            </a:extLst>
          </p:cNvPr>
          <p:cNvSpPr/>
          <p:nvPr/>
        </p:nvSpPr>
        <p:spPr>
          <a:xfrm>
            <a:off x="4383976" y="1886960"/>
            <a:ext cx="791499" cy="461665"/>
          </a:xfrm>
          <a:prstGeom prst="rect">
            <a:avLst/>
          </a:prstGeom>
        </p:spPr>
        <p:txBody>
          <a:bodyPr wrap="square">
            <a:spAutoFit/>
          </a:bodyPr>
          <a:lstStyle/>
          <a:p>
            <a:pPr lvl="0" algn="ctr"/>
            <a:r>
              <a:rPr lang="en-GB" sz="1200" dirty="0">
                <a:solidFill>
                  <a:schemeClr val="bg1"/>
                </a:solidFill>
              </a:rPr>
              <a:t>2 x GX Satellite</a:t>
            </a:r>
          </a:p>
        </p:txBody>
      </p:sp>
      <p:sp>
        <p:nvSpPr>
          <p:cNvPr id="35" name="Rectangle 34">
            <a:extLst>
              <a:ext uri="{FF2B5EF4-FFF2-40B4-BE49-F238E27FC236}">
                <a16:creationId xmlns:a16="http://schemas.microsoft.com/office/drawing/2014/main" id="{1B4AC6B4-1520-4BC5-BAF0-B204EE7ED7B9}"/>
              </a:ext>
            </a:extLst>
          </p:cNvPr>
          <p:cNvSpPr/>
          <p:nvPr/>
        </p:nvSpPr>
        <p:spPr>
          <a:xfrm>
            <a:off x="5384529" y="1887223"/>
            <a:ext cx="790012" cy="649955"/>
          </a:xfrm>
          <a:prstGeom prst="rect">
            <a:avLst/>
          </a:prstGeom>
        </p:spPr>
        <p:txBody>
          <a:bodyPr wrap="square">
            <a:spAutoFit/>
          </a:bodyPr>
          <a:lstStyle/>
          <a:p>
            <a:pPr lvl="0" algn="ctr"/>
            <a:r>
              <a:rPr lang="en-GB" sz="1200" dirty="0">
                <a:solidFill>
                  <a:schemeClr val="bg1"/>
                </a:solidFill>
              </a:rPr>
              <a:t>1 x GX &amp; S-band satellite</a:t>
            </a:r>
          </a:p>
        </p:txBody>
      </p:sp>
      <p:sp>
        <p:nvSpPr>
          <p:cNvPr id="36" name="Rectangle 35">
            <a:extLst>
              <a:ext uri="{FF2B5EF4-FFF2-40B4-BE49-F238E27FC236}">
                <a16:creationId xmlns:a16="http://schemas.microsoft.com/office/drawing/2014/main" id="{8449860D-D2C8-4EFA-A811-DDDBB44B18F6}"/>
              </a:ext>
            </a:extLst>
          </p:cNvPr>
          <p:cNvSpPr/>
          <p:nvPr/>
        </p:nvSpPr>
        <p:spPr>
          <a:xfrm>
            <a:off x="6406466" y="1886960"/>
            <a:ext cx="737016" cy="461665"/>
          </a:xfrm>
          <a:prstGeom prst="rect">
            <a:avLst/>
          </a:prstGeom>
        </p:spPr>
        <p:txBody>
          <a:bodyPr wrap="square">
            <a:spAutoFit/>
          </a:bodyPr>
          <a:lstStyle/>
          <a:p>
            <a:pPr lvl="0" algn="ctr"/>
            <a:r>
              <a:rPr lang="en-GB" sz="1200" dirty="0">
                <a:solidFill>
                  <a:schemeClr val="bg1"/>
                </a:solidFill>
              </a:rPr>
              <a:t>GX 5 </a:t>
            </a:r>
          </a:p>
          <a:p>
            <a:pPr lvl="0" algn="ctr"/>
            <a:r>
              <a:rPr lang="en-GB" sz="1200" dirty="0">
                <a:solidFill>
                  <a:schemeClr val="bg1"/>
                </a:solidFill>
              </a:rPr>
              <a:t>Launch</a:t>
            </a:r>
          </a:p>
        </p:txBody>
      </p:sp>
      <p:sp>
        <p:nvSpPr>
          <p:cNvPr id="37" name="Rectangle 36">
            <a:extLst>
              <a:ext uri="{FF2B5EF4-FFF2-40B4-BE49-F238E27FC236}">
                <a16:creationId xmlns:a16="http://schemas.microsoft.com/office/drawing/2014/main" id="{F7602346-30BE-4402-87E4-AF9CFBFFA535}"/>
              </a:ext>
            </a:extLst>
          </p:cNvPr>
          <p:cNvSpPr/>
          <p:nvPr/>
        </p:nvSpPr>
        <p:spPr>
          <a:xfrm>
            <a:off x="7401378" y="1886960"/>
            <a:ext cx="737016" cy="461665"/>
          </a:xfrm>
          <a:prstGeom prst="rect">
            <a:avLst/>
          </a:prstGeom>
        </p:spPr>
        <p:txBody>
          <a:bodyPr wrap="square">
            <a:spAutoFit/>
          </a:bodyPr>
          <a:lstStyle/>
          <a:p>
            <a:pPr lvl="0" algn="ctr"/>
            <a:r>
              <a:rPr lang="en-GB" sz="1200" dirty="0">
                <a:solidFill>
                  <a:schemeClr val="bg1"/>
                </a:solidFill>
              </a:rPr>
              <a:t>2 x I-6 Launch</a:t>
            </a:r>
          </a:p>
        </p:txBody>
      </p:sp>
      <p:cxnSp>
        <p:nvCxnSpPr>
          <p:cNvPr id="39" name="Straight Connector 38">
            <a:extLst>
              <a:ext uri="{FF2B5EF4-FFF2-40B4-BE49-F238E27FC236}">
                <a16:creationId xmlns:a16="http://schemas.microsoft.com/office/drawing/2014/main" id="{8AC5C72B-1B8B-4DB5-BE27-818C2EBB20B7}"/>
              </a:ext>
            </a:extLst>
          </p:cNvPr>
          <p:cNvCxnSpPr>
            <a:cxnSpLocks/>
          </p:cNvCxnSpPr>
          <p:nvPr/>
        </p:nvCxnSpPr>
        <p:spPr>
          <a:xfrm flipV="1">
            <a:off x="3299180" y="1411111"/>
            <a:ext cx="0" cy="1126067"/>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1" name="Title 3">
            <a:extLst>
              <a:ext uri="{FF2B5EF4-FFF2-40B4-BE49-F238E27FC236}">
                <a16:creationId xmlns:a16="http://schemas.microsoft.com/office/drawing/2014/main" id="{F2128E8F-FAE8-49A7-9275-A6F92B868394}"/>
              </a:ext>
            </a:extLst>
          </p:cNvPr>
          <p:cNvSpPr txBox="1">
            <a:spLocks/>
          </p:cNvSpPr>
          <p:nvPr/>
        </p:nvSpPr>
        <p:spPr>
          <a:xfrm>
            <a:off x="381767" y="1403520"/>
            <a:ext cx="2792601" cy="41023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lang="en-US" sz="2800" kern="1200" dirty="0">
                <a:solidFill>
                  <a:schemeClr val="accent1"/>
                </a:solidFill>
                <a:latin typeface="Tahoma" panose="020B0604030504040204" pitchFamily="34" charset="0"/>
                <a:ea typeface="Tahoma" panose="020B0604030504040204" pitchFamily="34" charset="0"/>
                <a:cs typeface="Tahoma" panose="020B0604030504040204" pitchFamily="34" charset="0"/>
              </a:defRPr>
            </a:lvl1pPr>
          </a:lstStyle>
          <a:p>
            <a:pPr algn="ctr"/>
            <a:r>
              <a:rPr lang="en-GB" sz="2000" dirty="0">
                <a:solidFill>
                  <a:schemeClr val="bg1"/>
                </a:solidFill>
              </a:rPr>
              <a:t>Era of L-band</a:t>
            </a:r>
          </a:p>
        </p:txBody>
      </p:sp>
      <p:sp>
        <p:nvSpPr>
          <p:cNvPr id="42" name="Rectangle 41">
            <a:extLst>
              <a:ext uri="{FF2B5EF4-FFF2-40B4-BE49-F238E27FC236}">
                <a16:creationId xmlns:a16="http://schemas.microsoft.com/office/drawing/2014/main" id="{47B63374-9469-4D11-8410-F64C8C358684}"/>
              </a:ext>
            </a:extLst>
          </p:cNvPr>
          <p:cNvSpPr/>
          <p:nvPr/>
        </p:nvSpPr>
        <p:spPr>
          <a:xfrm>
            <a:off x="3299179" y="1390544"/>
            <a:ext cx="5032015" cy="400110"/>
          </a:xfrm>
          <a:prstGeom prst="rect">
            <a:avLst/>
          </a:prstGeom>
        </p:spPr>
        <p:txBody>
          <a:bodyPr wrap="square">
            <a:spAutoFit/>
          </a:bodyPr>
          <a:lstStyle/>
          <a:p>
            <a:pPr algn="ctr"/>
            <a:r>
              <a:rPr lang="en-AU" sz="2000" dirty="0">
                <a:solidFill>
                  <a:schemeClr val="bg1"/>
                </a:solidFill>
              </a:rPr>
              <a:t>Era of multi-frequency services </a:t>
            </a:r>
          </a:p>
        </p:txBody>
      </p:sp>
    </p:spTree>
    <p:extLst>
      <p:ext uri="{BB962C8B-B14F-4D97-AF65-F5344CB8AC3E}">
        <p14:creationId xmlns:p14="http://schemas.microsoft.com/office/powerpoint/2010/main" val="38970191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B6F7FAFF-D093-421D-824D-198A6DF989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5606"/>
          <a:stretch/>
        </p:blipFill>
        <p:spPr>
          <a:xfrm>
            <a:off x="0" y="0"/>
            <a:ext cx="9141884" cy="5143500"/>
          </a:xfrm>
          <a:prstGeom prst="rect">
            <a:avLst/>
          </a:prstGeom>
        </p:spPr>
      </p:pic>
      <p:sp>
        <p:nvSpPr>
          <p:cNvPr id="11" name="Rectangle 10">
            <a:extLst>
              <a:ext uri="{FF2B5EF4-FFF2-40B4-BE49-F238E27FC236}">
                <a16:creationId xmlns:a16="http://schemas.microsoft.com/office/drawing/2014/main" id="{F7F1AF91-15B0-A64F-AD95-93B30981B740}"/>
              </a:ext>
            </a:extLst>
          </p:cNvPr>
          <p:cNvSpPr/>
          <p:nvPr/>
        </p:nvSpPr>
        <p:spPr>
          <a:xfrm>
            <a:off x="2405500" y="963845"/>
            <a:ext cx="6559061" cy="36927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solidFill>
                <a:schemeClr val="bg1"/>
              </a:solidFill>
            </a:endParaRPr>
          </a:p>
        </p:txBody>
      </p:sp>
      <p:sp>
        <p:nvSpPr>
          <p:cNvPr id="7" name="Title 6"/>
          <p:cNvSpPr>
            <a:spLocks noGrp="1"/>
          </p:cNvSpPr>
          <p:nvPr>
            <p:ph type="title"/>
          </p:nvPr>
        </p:nvSpPr>
        <p:spPr>
          <a:xfrm>
            <a:off x="163911" y="-3229"/>
            <a:ext cx="8199184" cy="673213"/>
          </a:xfrm>
        </p:spPr>
        <p:txBody>
          <a:bodyPr>
            <a:noAutofit/>
          </a:bodyPr>
          <a:lstStyle/>
          <a:p>
            <a:r>
              <a:rPr lang="en-GB" b="1" dirty="0">
                <a:solidFill>
                  <a:schemeClr val="bg1"/>
                </a:solidFill>
              </a:rPr>
              <a:t>Constellation development path 2016 - 2029</a:t>
            </a:r>
          </a:p>
        </p:txBody>
      </p:sp>
      <p:pic>
        <p:nvPicPr>
          <p:cNvPr id="10" name="Picture 9">
            <a:extLst>
              <a:ext uri="{FF2B5EF4-FFF2-40B4-BE49-F238E27FC236}">
                <a16:creationId xmlns:a16="http://schemas.microsoft.com/office/drawing/2014/main" id="{803EBD56-4A83-5A46-8383-129AA3A87320}"/>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r="5149"/>
          <a:stretch/>
        </p:blipFill>
        <p:spPr>
          <a:xfrm>
            <a:off x="2354888" y="1660839"/>
            <a:ext cx="6609673" cy="2964107"/>
          </a:xfrm>
          <a:prstGeom prst="rect">
            <a:avLst/>
          </a:prstGeom>
        </p:spPr>
      </p:pic>
      <p:sp>
        <p:nvSpPr>
          <p:cNvPr id="486" name="Content Placeholder 2">
            <a:extLst>
              <a:ext uri="{FF2B5EF4-FFF2-40B4-BE49-F238E27FC236}">
                <a16:creationId xmlns:a16="http://schemas.microsoft.com/office/drawing/2014/main" id="{82364CB0-EE29-1940-BBFE-63D400681718}"/>
              </a:ext>
            </a:extLst>
          </p:cNvPr>
          <p:cNvSpPr txBox="1">
            <a:spLocks/>
          </p:cNvSpPr>
          <p:nvPr/>
        </p:nvSpPr>
        <p:spPr>
          <a:xfrm>
            <a:off x="72963" y="1735334"/>
            <a:ext cx="2380186" cy="1867744"/>
          </a:xfrm>
          <a:prstGeom prst="rect">
            <a:avLst/>
          </a:prstGeom>
        </p:spPr>
        <p:txBody>
          <a:bodyPr>
            <a:normAutofit/>
          </a:bodyPr>
          <a:lstStyle>
            <a:lvl1pPr marL="0" indent="0" algn="l" defTabSz="1219170" rtl="0" eaLnBrk="1" latinLnBrk="0" hangingPunct="1">
              <a:lnSpc>
                <a:spcPct val="90000"/>
              </a:lnSpc>
              <a:spcBef>
                <a:spcPts val="1333"/>
              </a:spcBef>
              <a:buClr>
                <a:srgbClr val="002150"/>
              </a:buClr>
              <a:buFont typeface="Tahoma" panose="020B0604030504040204" pitchFamily="34" charset="0"/>
              <a:buNone/>
              <a:defRPr lang="en-US" sz="2400" kern="1200" dirty="0" smtClean="0">
                <a:solidFill>
                  <a:schemeClr val="tx2"/>
                </a:solidFill>
                <a:latin typeface="Tahoma" panose="020B0604030504040204" pitchFamily="34" charset="0"/>
                <a:ea typeface="Tahoma" panose="020B0604030504040204" pitchFamily="34" charset="0"/>
                <a:cs typeface="Tahoma" panose="020B0604030504040204" pitchFamily="34" charset="0"/>
              </a:defRPr>
            </a:lvl1pPr>
            <a:lvl2pPr marL="0" indent="0" algn="l" defTabSz="1219170" rtl="0" eaLnBrk="1" latinLnBrk="0" hangingPunct="1">
              <a:lnSpc>
                <a:spcPct val="90000"/>
              </a:lnSpc>
              <a:spcBef>
                <a:spcPts val="800"/>
              </a:spcBef>
              <a:buClr>
                <a:srgbClr val="002150"/>
              </a:buClr>
              <a:buFont typeface="Calibri" panose="020F0502020204030204" pitchFamily="34" charset="0"/>
              <a:buNone/>
              <a:defRPr sz="2133"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313259" indent="-313259" algn="l" defTabSz="1219170" rtl="0" eaLnBrk="1" latinLnBrk="0" hangingPunct="1">
              <a:lnSpc>
                <a:spcPct val="90000"/>
              </a:lnSpc>
              <a:spcBef>
                <a:spcPts val="1600"/>
              </a:spcBef>
              <a:buClrTx/>
              <a:buFont typeface="Tahoma" panose="020B0604030504040204" pitchFamily="34" charset="0"/>
              <a:buChar char="˃"/>
              <a:defRPr sz="2133"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313259" indent="0" algn="l" defTabSz="1219170" rtl="0" eaLnBrk="1" latinLnBrk="0" hangingPunct="1">
              <a:lnSpc>
                <a:spcPct val="90000"/>
              </a:lnSpc>
              <a:spcBef>
                <a:spcPts val="800"/>
              </a:spcBef>
              <a:buFont typeface="Arial" panose="020B0604020202020204" pitchFamily="34" charset="0"/>
              <a:buNone/>
              <a:defRPr sz="2133"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948243" indent="-228594" algn="l" defTabSz="1219170" rtl="0" eaLnBrk="1" latinLnBrk="0" hangingPunct="1">
              <a:lnSpc>
                <a:spcPct val="90000"/>
              </a:lnSpc>
              <a:spcBef>
                <a:spcPts val="800"/>
              </a:spcBef>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r>
              <a:rPr lang="en-AU" sz="1500" b="1" dirty="0">
                <a:solidFill>
                  <a:schemeClr val="bg2"/>
                </a:solidFill>
              </a:rPr>
              <a:t>By 2022 the Inmarsat network will have:</a:t>
            </a:r>
          </a:p>
          <a:p>
            <a:pPr marL="257175" indent="-257175">
              <a:buClr>
                <a:srgbClr val="FEFEFE"/>
              </a:buClr>
              <a:buFont typeface="Arial" panose="020B0604020202020204" pitchFamily="34" charset="0"/>
              <a:buChar char="•"/>
            </a:pPr>
            <a:r>
              <a:rPr lang="en-AU" sz="1500" dirty="0">
                <a:solidFill>
                  <a:schemeClr val="bg1"/>
                </a:solidFill>
              </a:rPr>
              <a:t>6 high capacity L-Band satellites</a:t>
            </a:r>
          </a:p>
          <a:p>
            <a:pPr marL="257175" indent="-257175">
              <a:buClr>
                <a:srgbClr val="FEFEFE"/>
              </a:buClr>
              <a:buFont typeface="Arial" panose="020B0604020202020204" pitchFamily="34" charset="0"/>
              <a:buChar char="•"/>
            </a:pPr>
            <a:r>
              <a:rPr lang="en-AU" sz="1500" dirty="0">
                <a:solidFill>
                  <a:schemeClr val="bg1"/>
                </a:solidFill>
              </a:rPr>
              <a:t>&gt;7 Ka Band satellites</a:t>
            </a:r>
          </a:p>
        </p:txBody>
      </p:sp>
      <p:sp>
        <p:nvSpPr>
          <p:cNvPr id="5" name="TextBox 4">
            <a:extLst>
              <a:ext uri="{FF2B5EF4-FFF2-40B4-BE49-F238E27FC236}">
                <a16:creationId xmlns:a16="http://schemas.microsoft.com/office/drawing/2014/main" id="{9C4F0CBB-0857-4941-A4DF-D8E1756D0A70}"/>
              </a:ext>
            </a:extLst>
          </p:cNvPr>
          <p:cNvSpPr txBox="1"/>
          <p:nvPr/>
        </p:nvSpPr>
        <p:spPr>
          <a:xfrm>
            <a:off x="6255592" y="1201476"/>
            <a:ext cx="426720" cy="461665"/>
          </a:xfrm>
          <a:prstGeom prst="rect">
            <a:avLst/>
          </a:prstGeom>
          <a:noFill/>
        </p:spPr>
        <p:txBody>
          <a:bodyPr wrap="square" rtlCol="0">
            <a:spAutoFit/>
          </a:bodyPr>
          <a:lstStyle/>
          <a:p>
            <a:r>
              <a:rPr lang="en-US" sz="2400" b="1" dirty="0"/>
              <a:t>?</a:t>
            </a:r>
          </a:p>
        </p:txBody>
      </p:sp>
      <p:sp>
        <p:nvSpPr>
          <p:cNvPr id="13" name="TextBox 12">
            <a:extLst>
              <a:ext uri="{FF2B5EF4-FFF2-40B4-BE49-F238E27FC236}">
                <a16:creationId xmlns:a16="http://schemas.microsoft.com/office/drawing/2014/main" id="{038608B9-C756-764B-9BA0-9DB74673CA6E}"/>
              </a:ext>
            </a:extLst>
          </p:cNvPr>
          <p:cNvSpPr txBox="1"/>
          <p:nvPr/>
        </p:nvSpPr>
        <p:spPr>
          <a:xfrm>
            <a:off x="6596766" y="981806"/>
            <a:ext cx="330540" cy="461665"/>
          </a:xfrm>
          <a:prstGeom prst="rect">
            <a:avLst/>
          </a:prstGeom>
          <a:noFill/>
        </p:spPr>
        <p:txBody>
          <a:bodyPr wrap="square" rtlCol="0">
            <a:spAutoFit/>
          </a:bodyPr>
          <a:lstStyle/>
          <a:p>
            <a:r>
              <a:rPr lang="en-US" sz="2400" b="1" dirty="0"/>
              <a:t>?</a:t>
            </a:r>
          </a:p>
        </p:txBody>
      </p:sp>
      <p:sp>
        <p:nvSpPr>
          <p:cNvPr id="14" name="TextBox 13">
            <a:extLst>
              <a:ext uri="{FF2B5EF4-FFF2-40B4-BE49-F238E27FC236}">
                <a16:creationId xmlns:a16="http://schemas.microsoft.com/office/drawing/2014/main" id="{651DBA58-8FD9-ED43-9EB2-1001F7ABE56D}"/>
              </a:ext>
            </a:extLst>
          </p:cNvPr>
          <p:cNvSpPr txBox="1"/>
          <p:nvPr/>
        </p:nvSpPr>
        <p:spPr>
          <a:xfrm>
            <a:off x="7005860" y="1226104"/>
            <a:ext cx="330540" cy="461665"/>
          </a:xfrm>
          <a:prstGeom prst="rect">
            <a:avLst/>
          </a:prstGeom>
          <a:noFill/>
        </p:spPr>
        <p:txBody>
          <a:bodyPr wrap="square" rtlCol="0">
            <a:spAutoFit/>
          </a:bodyPr>
          <a:lstStyle/>
          <a:p>
            <a:r>
              <a:rPr lang="en-US" sz="2400" b="1" dirty="0"/>
              <a:t>?</a:t>
            </a:r>
          </a:p>
        </p:txBody>
      </p:sp>
      <p:sp>
        <p:nvSpPr>
          <p:cNvPr id="15" name="TextBox 14">
            <a:extLst>
              <a:ext uri="{FF2B5EF4-FFF2-40B4-BE49-F238E27FC236}">
                <a16:creationId xmlns:a16="http://schemas.microsoft.com/office/drawing/2014/main" id="{7281A6B6-7290-D544-B4CA-01C99CFB09C4}"/>
              </a:ext>
            </a:extLst>
          </p:cNvPr>
          <p:cNvSpPr txBox="1"/>
          <p:nvPr/>
        </p:nvSpPr>
        <p:spPr>
          <a:xfrm>
            <a:off x="8123859" y="934579"/>
            <a:ext cx="359394" cy="461665"/>
          </a:xfrm>
          <a:prstGeom prst="rect">
            <a:avLst/>
          </a:prstGeom>
          <a:noFill/>
        </p:spPr>
        <p:txBody>
          <a:bodyPr wrap="none" rtlCol="0">
            <a:spAutoFit/>
          </a:bodyPr>
          <a:lstStyle/>
          <a:p>
            <a:r>
              <a:rPr lang="en-US" sz="2400" b="1" dirty="0"/>
              <a:t>?</a:t>
            </a:r>
          </a:p>
        </p:txBody>
      </p:sp>
      <p:sp>
        <p:nvSpPr>
          <p:cNvPr id="16" name="TextBox 15">
            <a:extLst>
              <a:ext uri="{FF2B5EF4-FFF2-40B4-BE49-F238E27FC236}">
                <a16:creationId xmlns:a16="http://schemas.microsoft.com/office/drawing/2014/main" id="{E1863E2C-3582-FA47-B157-EBA024870C61}"/>
              </a:ext>
            </a:extLst>
          </p:cNvPr>
          <p:cNvSpPr txBox="1"/>
          <p:nvPr/>
        </p:nvSpPr>
        <p:spPr>
          <a:xfrm>
            <a:off x="7744953" y="1212638"/>
            <a:ext cx="359394" cy="461665"/>
          </a:xfrm>
          <a:prstGeom prst="rect">
            <a:avLst/>
          </a:prstGeom>
          <a:noFill/>
        </p:spPr>
        <p:txBody>
          <a:bodyPr wrap="none" rtlCol="0">
            <a:spAutoFit/>
          </a:bodyPr>
          <a:lstStyle/>
          <a:p>
            <a:r>
              <a:rPr lang="en-US" sz="2400" b="1" dirty="0"/>
              <a:t>?</a:t>
            </a:r>
          </a:p>
        </p:txBody>
      </p:sp>
      <p:sp>
        <p:nvSpPr>
          <p:cNvPr id="17" name="TextBox 16">
            <a:extLst>
              <a:ext uri="{FF2B5EF4-FFF2-40B4-BE49-F238E27FC236}">
                <a16:creationId xmlns:a16="http://schemas.microsoft.com/office/drawing/2014/main" id="{47F03311-C4AE-B544-9697-5BF762BA5638}"/>
              </a:ext>
            </a:extLst>
          </p:cNvPr>
          <p:cNvSpPr txBox="1"/>
          <p:nvPr/>
        </p:nvSpPr>
        <p:spPr>
          <a:xfrm>
            <a:off x="7366047" y="971826"/>
            <a:ext cx="378906" cy="461665"/>
          </a:xfrm>
          <a:prstGeom prst="rect">
            <a:avLst/>
          </a:prstGeom>
          <a:noFill/>
        </p:spPr>
        <p:txBody>
          <a:bodyPr wrap="square" rtlCol="0">
            <a:spAutoFit/>
          </a:bodyPr>
          <a:lstStyle/>
          <a:p>
            <a:r>
              <a:rPr lang="en-US" sz="2400" b="1" dirty="0"/>
              <a:t>?</a:t>
            </a:r>
          </a:p>
        </p:txBody>
      </p:sp>
      <p:sp>
        <p:nvSpPr>
          <p:cNvPr id="6" name="TextBox 5">
            <a:extLst>
              <a:ext uri="{FF2B5EF4-FFF2-40B4-BE49-F238E27FC236}">
                <a16:creationId xmlns:a16="http://schemas.microsoft.com/office/drawing/2014/main" id="{0805709C-6110-754C-816D-9B8C36F04BF0}"/>
              </a:ext>
            </a:extLst>
          </p:cNvPr>
          <p:cNvSpPr txBox="1"/>
          <p:nvPr/>
        </p:nvSpPr>
        <p:spPr>
          <a:xfrm>
            <a:off x="2798007" y="1245376"/>
            <a:ext cx="843501" cy="253916"/>
          </a:xfrm>
          <a:prstGeom prst="rect">
            <a:avLst/>
          </a:prstGeom>
          <a:noFill/>
        </p:spPr>
        <p:txBody>
          <a:bodyPr wrap="square" rtlCol="0">
            <a:spAutoFit/>
          </a:bodyPr>
          <a:lstStyle/>
          <a:p>
            <a:r>
              <a:rPr lang="en-US" sz="1050" b="1" dirty="0"/>
              <a:t>Future Ka</a:t>
            </a:r>
          </a:p>
        </p:txBody>
      </p:sp>
    </p:spTree>
    <p:extLst>
      <p:ext uri="{BB962C8B-B14F-4D97-AF65-F5344CB8AC3E}">
        <p14:creationId xmlns:p14="http://schemas.microsoft.com/office/powerpoint/2010/main" val="35796919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6F7FAFF-D093-421D-824D-198A6DF989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5606"/>
          <a:stretch/>
        </p:blipFill>
        <p:spPr>
          <a:xfrm>
            <a:off x="0" y="0"/>
            <a:ext cx="9141884" cy="5143500"/>
          </a:xfrm>
          <a:prstGeom prst="rect">
            <a:avLst/>
          </a:prstGeom>
        </p:spPr>
      </p:pic>
      <p:sp>
        <p:nvSpPr>
          <p:cNvPr id="8" name="Text Placeholder 2"/>
          <p:cNvSpPr txBox="1">
            <a:spLocks/>
          </p:cNvSpPr>
          <p:nvPr/>
        </p:nvSpPr>
        <p:spPr>
          <a:xfrm>
            <a:off x="185546" y="310795"/>
            <a:ext cx="8552053" cy="123939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0"/>
              </a:spcBef>
              <a:buClr>
                <a:srgbClr val="002150"/>
              </a:buClr>
              <a:buFont typeface="Tahoma" panose="020B0604030504040204" pitchFamily="34" charset="0"/>
              <a:buNone/>
              <a:defRPr lang="en-US" sz="1600" kern="1200">
                <a:solidFill>
                  <a:schemeClr val="bg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800" b="1" dirty="0">
                <a:solidFill>
                  <a:schemeClr val="bg1"/>
                </a:solidFill>
              </a:rPr>
              <a:t>Our Strategy: </a:t>
            </a:r>
          </a:p>
          <a:p>
            <a:pPr>
              <a:lnSpc>
                <a:spcPct val="100000"/>
              </a:lnSpc>
              <a:spcBef>
                <a:spcPts val="1200"/>
              </a:spcBef>
            </a:pPr>
            <a:r>
              <a:rPr lang="en-GB" sz="2000" dirty="0"/>
              <a:t>Start global, infill with on-going cost-effective capacity as demand grows</a:t>
            </a:r>
          </a:p>
        </p:txBody>
      </p:sp>
      <p:sp>
        <p:nvSpPr>
          <p:cNvPr id="14" name="TextBox 13"/>
          <p:cNvSpPr txBox="1"/>
          <p:nvPr/>
        </p:nvSpPr>
        <p:spPr>
          <a:xfrm>
            <a:off x="305656" y="1861086"/>
            <a:ext cx="3624299" cy="2811026"/>
          </a:xfrm>
          <a:prstGeom prst="rect">
            <a:avLst/>
          </a:prstGeom>
          <a:noFill/>
        </p:spPr>
        <p:txBody>
          <a:bodyPr wrap="square" rtlCol="0">
            <a:spAutoFit/>
          </a:bodyPr>
          <a:lstStyle/>
          <a:p>
            <a:pPr marL="214313" indent="-214313">
              <a:spcBef>
                <a:spcPts val="450"/>
              </a:spcBef>
              <a:spcAft>
                <a:spcPts val="450"/>
              </a:spcAft>
              <a:buFont typeface="Arial" panose="020B0604020202020204" pitchFamily="34" charset="0"/>
              <a:buChar char="•"/>
            </a:pPr>
            <a:r>
              <a:rPr lang="en-US" dirty="0">
                <a:solidFill>
                  <a:schemeClr val="bg1"/>
                </a:solidFill>
              </a:rPr>
              <a:t>Grow global capacity 10-fold </a:t>
            </a:r>
          </a:p>
          <a:p>
            <a:pPr marL="214313" indent="-214313">
              <a:spcBef>
                <a:spcPts val="450"/>
              </a:spcBef>
              <a:spcAft>
                <a:spcPts val="450"/>
              </a:spcAft>
              <a:buFont typeface="Arial" panose="020B0604020202020204" pitchFamily="34" charset="0"/>
              <a:buChar char="•"/>
            </a:pPr>
            <a:r>
              <a:rPr lang="en-US" dirty="0">
                <a:solidFill>
                  <a:schemeClr val="bg1"/>
                </a:solidFill>
              </a:rPr>
              <a:t>Drop cost/bit &gt;10-fold</a:t>
            </a:r>
          </a:p>
          <a:p>
            <a:pPr marL="214313" indent="-214313">
              <a:spcBef>
                <a:spcPts val="450"/>
              </a:spcBef>
              <a:spcAft>
                <a:spcPts val="450"/>
              </a:spcAft>
              <a:buFont typeface="Arial" panose="020B0604020202020204" pitchFamily="34" charset="0"/>
              <a:buChar char="•"/>
            </a:pPr>
            <a:r>
              <a:rPr lang="en-US" dirty="0">
                <a:solidFill>
                  <a:schemeClr val="bg1"/>
                </a:solidFill>
              </a:rPr>
              <a:t>&gt;5X the hotspot capacity</a:t>
            </a:r>
          </a:p>
          <a:p>
            <a:pPr marL="214313" indent="-214313">
              <a:spcBef>
                <a:spcPts val="450"/>
              </a:spcBef>
              <a:spcAft>
                <a:spcPts val="450"/>
              </a:spcAft>
              <a:buFont typeface="Arial" panose="020B0604020202020204" pitchFamily="34" charset="0"/>
              <a:buChar char="•"/>
            </a:pPr>
            <a:endParaRPr lang="en-US" dirty="0">
              <a:solidFill>
                <a:schemeClr val="bg1"/>
              </a:solidFill>
            </a:endParaRPr>
          </a:p>
          <a:p>
            <a:pPr>
              <a:spcBef>
                <a:spcPts val="450"/>
              </a:spcBef>
              <a:spcAft>
                <a:spcPts val="450"/>
              </a:spcAft>
            </a:pPr>
            <a:r>
              <a:rPr lang="en-US" sz="2100" dirty="0">
                <a:solidFill>
                  <a:schemeClr val="bg1"/>
                </a:solidFill>
              </a:rPr>
              <a:t>System dedicated to mobility</a:t>
            </a:r>
          </a:p>
          <a:p>
            <a:pPr algn="ctr">
              <a:spcBef>
                <a:spcPts val="450"/>
              </a:spcBef>
              <a:spcAft>
                <a:spcPts val="450"/>
              </a:spcAft>
            </a:pPr>
            <a:r>
              <a:rPr lang="en-US" dirty="0">
                <a:solidFill>
                  <a:schemeClr val="bg1"/>
                </a:solidFill>
              </a:rPr>
              <a:t>(Not dependent on</a:t>
            </a:r>
            <a:br>
              <a:rPr lang="en-US" dirty="0">
                <a:solidFill>
                  <a:schemeClr val="bg1"/>
                </a:solidFill>
              </a:rPr>
            </a:br>
            <a:r>
              <a:rPr lang="en-US" dirty="0">
                <a:solidFill>
                  <a:schemeClr val="bg1"/>
                </a:solidFill>
              </a:rPr>
              <a:t>consumer broadband)</a:t>
            </a:r>
          </a:p>
        </p:txBody>
      </p:sp>
      <p:pic>
        <p:nvPicPr>
          <p:cNvPr id="9" name="Picture 8">
            <a:extLst>
              <a:ext uri="{FF2B5EF4-FFF2-40B4-BE49-F238E27FC236}">
                <a16:creationId xmlns:a16="http://schemas.microsoft.com/office/drawing/2014/main" id="{90B8C9DE-813F-0147-AB4F-30B1C97FF1E0}"/>
              </a:ext>
            </a:extLst>
          </p:cNvPr>
          <p:cNvPicPr>
            <a:picLocks noChangeAspect="1"/>
          </p:cNvPicPr>
          <p:nvPr/>
        </p:nvPicPr>
        <p:blipFill>
          <a:blip r:embed="rId4"/>
          <a:stretch>
            <a:fillRect/>
          </a:stretch>
        </p:blipFill>
        <p:spPr>
          <a:xfrm>
            <a:off x="4074979" y="1590803"/>
            <a:ext cx="4742260" cy="3025235"/>
          </a:xfrm>
          <a:prstGeom prst="rect">
            <a:avLst/>
          </a:prstGeom>
        </p:spPr>
      </p:pic>
    </p:spTree>
    <p:extLst>
      <p:ext uri="{BB962C8B-B14F-4D97-AF65-F5344CB8AC3E}">
        <p14:creationId xmlns:p14="http://schemas.microsoft.com/office/powerpoint/2010/main" val="14401740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9D7A88-C30B-4AE1-B4B1-BE0CB312834F}"/>
              </a:ext>
            </a:extLst>
          </p:cNvPr>
          <p:cNvSpPr/>
          <p:nvPr/>
        </p:nvSpPr>
        <p:spPr>
          <a:xfrm>
            <a:off x="0" y="0"/>
            <a:ext cx="9144000" cy="5143500"/>
          </a:xfrm>
          <a:prstGeom prst="rect">
            <a:avLst/>
          </a:prstGeom>
          <a:solidFill>
            <a:srgbClr val="002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0"/>
          </a:p>
        </p:txBody>
      </p:sp>
      <p:pic>
        <p:nvPicPr>
          <p:cNvPr id="105" name="Content Placeholder 3">
            <a:extLst>
              <a:ext uri="{FF2B5EF4-FFF2-40B4-BE49-F238E27FC236}">
                <a16:creationId xmlns:a16="http://schemas.microsoft.com/office/drawing/2014/main" id="{8F515D1D-40B3-2047-82D1-6F9C45FDA550}"/>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46527" y="1257124"/>
            <a:ext cx="7259102" cy="3512984"/>
          </a:xfrm>
          <a:prstGeom prst="rect">
            <a:avLst/>
          </a:prstGeom>
          <a:effectLst/>
        </p:spPr>
      </p:pic>
      <p:sp>
        <p:nvSpPr>
          <p:cNvPr id="42" name="Hexagon 41"/>
          <p:cNvSpPr/>
          <p:nvPr/>
        </p:nvSpPr>
        <p:spPr>
          <a:xfrm>
            <a:off x="6416045" y="3593742"/>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8" name="Freeform 7"/>
          <p:cNvSpPr/>
          <p:nvPr/>
        </p:nvSpPr>
        <p:spPr>
          <a:xfrm>
            <a:off x="2185993" y="1525600"/>
            <a:ext cx="2739065" cy="1334333"/>
          </a:xfrm>
          <a:custGeom>
            <a:avLst/>
            <a:gdLst>
              <a:gd name="connsiteX0" fmla="*/ 2062242 w 4374245"/>
              <a:gd name="connsiteY0" fmla="*/ 1035505 h 2202372"/>
              <a:gd name="connsiteX1" fmla="*/ 2104575 w 4374245"/>
              <a:gd name="connsiteY1" fmla="*/ 1234472 h 2202372"/>
              <a:gd name="connsiteX2" fmla="*/ 2201942 w 4374245"/>
              <a:gd name="connsiteY2" fmla="*/ 1458839 h 2202372"/>
              <a:gd name="connsiteX3" fmla="*/ 2324709 w 4374245"/>
              <a:gd name="connsiteY3" fmla="*/ 1424972 h 2202372"/>
              <a:gd name="connsiteX4" fmla="*/ 2388209 w 4374245"/>
              <a:gd name="connsiteY4" fmla="*/ 1467305 h 2202372"/>
              <a:gd name="connsiteX5" fmla="*/ 2633742 w 4374245"/>
              <a:gd name="connsiteY5" fmla="*/ 1336072 h 2202372"/>
              <a:gd name="connsiteX6" fmla="*/ 2756509 w 4374245"/>
              <a:gd name="connsiteY6" fmla="*/ 1492705 h 2202372"/>
              <a:gd name="connsiteX7" fmla="*/ 2887742 w 4374245"/>
              <a:gd name="connsiteY7" fmla="*/ 1492705 h 2202372"/>
              <a:gd name="connsiteX8" fmla="*/ 2972409 w 4374245"/>
              <a:gd name="connsiteY8" fmla="*/ 1585839 h 2202372"/>
              <a:gd name="connsiteX9" fmla="*/ 3167142 w 4374245"/>
              <a:gd name="connsiteY9" fmla="*/ 1484239 h 2202372"/>
              <a:gd name="connsiteX10" fmla="*/ 3230642 w 4374245"/>
              <a:gd name="connsiteY10" fmla="*/ 1488472 h 2202372"/>
              <a:gd name="connsiteX11" fmla="*/ 3277209 w 4374245"/>
              <a:gd name="connsiteY11" fmla="*/ 1560439 h 2202372"/>
              <a:gd name="connsiteX12" fmla="*/ 3421142 w 4374245"/>
              <a:gd name="connsiteY12" fmla="*/ 1581605 h 2202372"/>
              <a:gd name="connsiteX13" fmla="*/ 3429609 w 4374245"/>
              <a:gd name="connsiteY13" fmla="*/ 1691672 h 2202372"/>
              <a:gd name="connsiteX14" fmla="*/ 3514275 w 4374245"/>
              <a:gd name="connsiteY14" fmla="*/ 1742472 h 2202372"/>
              <a:gd name="connsiteX15" fmla="*/ 3510042 w 4374245"/>
              <a:gd name="connsiteY15" fmla="*/ 1848305 h 2202372"/>
              <a:gd name="connsiteX16" fmla="*/ 3628575 w 4374245"/>
              <a:gd name="connsiteY16" fmla="*/ 1945672 h 2202372"/>
              <a:gd name="connsiteX17" fmla="*/ 3683609 w 4374245"/>
              <a:gd name="connsiteY17" fmla="*/ 2178505 h 2202372"/>
              <a:gd name="connsiteX18" fmla="*/ 3840242 w 4374245"/>
              <a:gd name="connsiteY18" fmla="*/ 2178505 h 2202372"/>
              <a:gd name="connsiteX19" fmla="*/ 3950309 w 4374245"/>
              <a:gd name="connsiteY19" fmla="*/ 2034572 h 2202372"/>
              <a:gd name="connsiteX20" fmla="*/ 3996875 w 4374245"/>
              <a:gd name="connsiteY20" fmla="*/ 1852539 h 2202372"/>
              <a:gd name="connsiteX21" fmla="*/ 4280509 w 4374245"/>
              <a:gd name="connsiteY21" fmla="*/ 1729772 h 2202372"/>
              <a:gd name="connsiteX22" fmla="*/ 4369409 w 4374245"/>
              <a:gd name="connsiteY22" fmla="*/ 1518105 h 2202372"/>
              <a:gd name="connsiteX23" fmla="*/ 4157742 w 4374245"/>
              <a:gd name="connsiteY23" fmla="*/ 1501172 h 2202372"/>
              <a:gd name="connsiteX24" fmla="*/ 4344009 w 4374245"/>
              <a:gd name="connsiteY24" fmla="*/ 1344539 h 2202372"/>
              <a:gd name="connsiteX25" fmla="*/ 4221242 w 4374245"/>
              <a:gd name="connsiteY25" fmla="*/ 1209072 h 2202372"/>
              <a:gd name="connsiteX26" fmla="*/ 4039209 w 4374245"/>
              <a:gd name="connsiteY26" fmla="*/ 1268339 h 2202372"/>
              <a:gd name="connsiteX27" fmla="*/ 4178909 w 4374245"/>
              <a:gd name="connsiteY27" fmla="*/ 1120172 h 2202372"/>
              <a:gd name="connsiteX28" fmla="*/ 4170442 w 4374245"/>
              <a:gd name="connsiteY28" fmla="*/ 1018572 h 2202372"/>
              <a:gd name="connsiteX29" fmla="*/ 3772509 w 4374245"/>
              <a:gd name="connsiteY29" fmla="*/ 1022805 h 2202372"/>
              <a:gd name="connsiteX30" fmla="*/ 3831775 w 4374245"/>
              <a:gd name="connsiteY30" fmla="*/ 908505 h 2202372"/>
              <a:gd name="connsiteX31" fmla="*/ 3598942 w 4374245"/>
              <a:gd name="connsiteY31" fmla="*/ 853472 h 2202372"/>
              <a:gd name="connsiteX32" fmla="*/ 3332242 w 4374245"/>
              <a:gd name="connsiteY32" fmla="*/ 895805 h 2202372"/>
              <a:gd name="connsiteX33" fmla="*/ 3268742 w 4374245"/>
              <a:gd name="connsiteY33" fmla="*/ 1103239 h 2202372"/>
              <a:gd name="connsiteX34" fmla="*/ 3078242 w 4374245"/>
              <a:gd name="connsiteY34" fmla="*/ 1082072 h 2202372"/>
              <a:gd name="connsiteX35" fmla="*/ 2976642 w 4374245"/>
              <a:gd name="connsiteY35" fmla="*/ 933905 h 2202372"/>
              <a:gd name="connsiteX36" fmla="*/ 2764975 w 4374245"/>
              <a:gd name="connsiteY36" fmla="*/ 1001639 h 2202372"/>
              <a:gd name="connsiteX37" fmla="*/ 2604109 w 4374245"/>
              <a:gd name="connsiteY37" fmla="*/ 997405 h 2202372"/>
              <a:gd name="connsiteX38" fmla="*/ 2536375 w 4374245"/>
              <a:gd name="connsiteY38" fmla="*/ 1103239 h 2202372"/>
              <a:gd name="connsiteX39" fmla="*/ 2464409 w 4374245"/>
              <a:gd name="connsiteY39" fmla="*/ 1056672 h 2202372"/>
              <a:gd name="connsiteX40" fmla="*/ 2510975 w 4374245"/>
              <a:gd name="connsiteY40" fmla="*/ 976239 h 2202372"/>
              <a:gd name="connsiteX41" fmla="*/ 2595642 w 4374245"/>
              <a:gd name="connsiteY41" fmla="*/ 955072 h 2202372"/>
              <a:gd name="connsiteX42" fmla="*/ 2760742 w 4374245"/>
              <a:gd name="connsiteY42" fmla="*/ 764572 h 2202372"/>
              <a:gd name="connsiteX43" fmla="*/ 2904675 w 4374245"/>
              <a:gd name="connsiteY43" fmla="*/ 832305 h 2202372"/>
              <a:gd name="connsiteX44" fmla="*/ 2989342 w 4374245"/>
              <a:gd name="connsiteY44" fmla="*/ 866172 h 2202372"/>
              <a:gd name="connsiteX45" fmla="*/ 3747109 w 4374245"/>
              <a:gd name="connsiteY45" fmla="*/ 210005 h 2202372"/>
              <a:gd name="connsiteX46" fmla="*/ 3239109 w 4374245"/>
              <a:gd name="connsiteY46" fmla="*/ 349705 h 2202372"/>
              <a:gd name="connsiteX47" fmla="*/ 3150209 w 4374245"/>
              <a:gd name="connsiteY47" fmla="*/ 138039 h 2202372"/>
              <a:gd name="connsiteX48" fmla="*/ 3052842 w 4374245"/>
              <a:gd name="connsiteY48" fmla="*/ 108405 h 2202372"/>
              <a:gd name="connsiteX49" fmla="*/ 3150209 w 4374245"/>
              <a:gd name="connsiteY49" fmla="*/ 15272 h 2202372"/>
              <a:gd name="connsiteX50" fmla="*/ 2066475 w 4374245"/>
              <a:gd name="connsiteY50" fmla="*/ 15272 h 2202372"/>
              <a:gd name="connsiteX51" fmla="*/ 2049542 w 4374245"/>
              <a:gd name="connsiteY51" fmla="*/ 163439 h 2202372"/>
              <a:gd name="connsiteX52" fmla="*/ 1880209 w 4374245"/>
              <a:gd name="connsiteY52" fmla="*/ 146505 h 2202372"/>
              <a:gd name="connsiteX53" fmla="*/ 1761675 w 4374245"/>
              <a:gd name="connsiteY53" fmla="*/ 294672 h 2202372"/>
              <a:gd name="connsiteX54" fmla="*/ 1312942 w 4374245"/>
              <a:gd name="connsiteY54" fmla="*/ 44905 h 2202372"/>
              <a:gd name="connsiteX55" fmla="*/ 838809 w 4374245"/>
              <a:gd name="connsiteY55" fmla="*/ 188839 h 2202372"/>
              <a:gd name="connsiteX56" fmla="*/ 1355275 w 4374245"/>
              <a:gd name="connsiteY56" fmla="*/ 468239 h 2202372"/>
              <a:gd name="connsiteX57" fmla="*/ 1224042 w 4374245"/>
              <a:gd name="connsiteY57" fmla="*/ 578305 h 2202372"/>
              <a:gd name="connsiteX58" fmla="*/ 864209 w 4374245"/>
              <a:gd name="connsiteY58" fmla="*/ 502105 h 2202372"/>
              <a:gd name="connsiteX59" fmla="*/ 775309 w 4374245"/>
              <a:gd name="connsiteY59" fmla="*/ 535972 h 2202372"/>
              <a:gd name="connsiteX60" fmla="*/ 398542 w 4374245"/>
              <a:gd name="connsiteY60" fmla="*/ 455539 h 2202372"/>
              <a:gd name="connsiteX61" fmla="*/ 38709 w 4374245"/>
              <a:gd name="connsiteY61" fmla="*/ 773039 h 2202372"/>
              <a:gd name="connsiteX62" fmla="*/ 1380675 w 4374245"/>
              <a:gd name="connsiteY62" fmla="*/ 1230239 h 2202372"/>
              <a:gd name="connsiteX63" fmla="*/ 1634675 w 4374245"/>
              <a:gd name="connsiteY63" fmla="*/ 1094772 h 2202372"/>
              <a:gd name="connsiteX64" fmla="*/ 1732042 w 4374245"/>
              <a:gd name="connsiteY64" fmla="*/ 1107472 h 2202372"/>
              <a:gd name="connsiteX65" fmla="*/ 1787075 w 4374245"/>
              <a:gd name="connsiteY65" fmla="*/ 1043972 h 2202372"/>
              <a:gd name="connsiteX66" fmla="*/ 1854809 w 4374245"/>
              <a:gd name="connsiteY66" fmla="*/ 1039739 h 2202372"/>
              <a:gd name="connsiteX67" fmla="*/ 1884442 w 4374245"/>
              <a:gd name="connsiteY67" fmla="*/ 1048205 h 2202372"/>
              <a:gd name="connsiteX68" fmla="*/ 1931009 w 4374245"/>
              <a:gd name="connsiteY68" fmla="*/ 1099005 h 2202372"/>
              <a:gd name="connsiteX69" fmla="*/ 2062242 w 4374245"/>
              <a:gd name="connsiteY69" fmla="*/ 1035505 h 2202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374245" h="2202372">
                <a:moveTo>
                  <a:pt x="2062242" y="1035505"/>
                </a:moveTo>
                <a:cubicBezTo>
                  <a:pt x="2091170" y="1058083"/>
                  <a:pt x="2081292" y="1163916"/>
                  <a:pt x="2104575" y="1234472"/>
                </a:cubicBezTo>
                <a:cubicBezTo>
                  <a:pt x="2127858" y="1305028"/>
                  <a:pt x="2165253" y="1427089"/>
                  <a:pt x="2201942" y="1458839"/>
                </a:cubicBezTo>
                <a:cubicBezTo>
                  <a:pt x="2238631" y="1490589"/>
                  <a:pt x="2293665" y="1423561"/>
                  <a:pt x="2324709" y="1424972"/>
                </a:cubicBezTo>
                <a:cubicBezTo>
                  <a:pt x="2355753" y="1426383"/>
                  <a:pt x="2336704" y="1482122"/>
                  <a:pt x="2388209" y="1467305"/>
                </a:cubicBezTo>
                <a:cubicBezTo>
                  <a:pt x="2439714" y="1452488"/>
                  <a:pt x="2572359" y="1331839"/>
                  <a:pt x="2633742" y="1336072"/>
                </a:cubicBezTo>
                <a:cubicBezTo>
                  <a:pt x="2695125" y="1340305"/>
                  <a:pt x="2714176" y="1466600"/>
                  <a:pt x="2756509" y="1492705"/>
                </a:cubicBezTo>
                <a:cubicBezTo>
                  <a:pt x="2798842" y="1518810"/>
                  <a:pt x="2851759" y="1477183"/>
                  <a:pt x="2887742" y="1492705"/>
                </a:cubicBezTo>
                <a:cubicBezTo>
                  <a:pt x="2923725" y="1508227"/>
                  <a:pt x="2925842" y="1587250"/>
                  <a:pt x="2972409" y="1585839"/>
                </a:cubicBezTo>
                <a:cubicBezTo>
                  <a:pt x="3018976" y="1584428"/>
                  <a:pt x="3124103" y="1500467"/>
                  <a:pt x="3167142" y="1484239"/>
                </a:cubicBezTo>
                <a:cubicBezTo>
                  <a:pt x="3210181" y="1468011"/>
                  <a:pt x="3212297" y="1475772"/>
                  <a:pt x="3230642" y="1488472"/>
                </a:cubicBezTo>
                <a:cubicBezTo>
                  <a:pt x="3248987" y="1501172"/>
                  <a:pt x="3245459" y="1544917"/>
                  <a:pt x="3277209" y="1560439"/>
                </a:cubicBezTo>
                <a:cubicBezTo>
                  <a:pt x="3308959" y="1575961"/>
                  <a:pt x="3395742" y="1559733"/>
                  <a:pt x="3421142" y="1581605"/>
                </a:cubicBezTo>
                <a:cubicBezTo>
                  <a:pt x="3446542" y="1603477"/>
                  <a:pt x="3414087" y="1664861"/>
                  <a:pt x="3429609" y="1691672"/>
                </a:cubicBezTo>
                <a:cubicBezTo>
                  <a:pt x="3445131" y="1718483"/>
                  <a:pt x="3500870" y="1716367"/>
                  <a:pt x="3514275" y="1742472"/>
                </a:cubicBezTo>
                <a:cubicBezTo>
                  <a:pt x="3527680" y="1768577"/>
                  <a:pt x="3490992" y="1814438"/>
                  <a:pt x="3510042" y="1848305"/>
                </a:cubicBezTo>
                <a:cubicBezTo>
                  <a:pt x="3529092" y="1882172"/>
                  <a:pt x="3599647" y="1890639"/>
                  <a:pt x="3628575" y="1945672"/>
                </a:cubicBezTo>
                <a:cubicBezTo>
                  <a:pt x="3657503" y="2000705"/>
                  <a:pt x="3648331" y="2139700"/>
                  <a:pt x="3683609" y="2178505"/>
                </a:cubicBezTo>
                <a:cubicBezTo>
                  <a:pt x="3718887" y="2217311"/>
                  <a:pt x="3795792" y="2202494"/>
                  <a:pt x="3840242" y="2178505"/>
                </a:cubicBezTo>
                <a:cubicBezTo>
                  <a:pt x="3884692" y="2154516"/>
                  <a:pt x="3924204" y="2088900"/>
                  <a:pt x="3950309" y="2034572"/>
                </a:cubicBezTo>
                <a:cubicBezTo>
                  <a:pt x="3976414" y="1980244"/>
                  <a:pt x="3941842" y="1903339"/>
                  <a:pt x="3996875" y="1852539"/>
                </a:cubicBezTo>
                <a:cubicBezTo>
                  <a:pt x="4051908" y="1801739"/>
                  <a:pt x="4218420" y="1785511"/>
                  <a:pt x="4280509" y="1729772"/>
                </a:cubicBezTo>
                <a:cubicBezTo>
                  <a:pt x="4342598" y="1674033"/>
                  <a:pt x="4389870" y="1556205"/>
                  <a:pt x="4369409" y="1518105"/>
                </a:cubicBezTo>
                <a:cubicBezTo>
                  <a:pt x="4348948" y="1480005"/>
                  <a:pt x="4161975" y="1530100"/>
                  <a:pt x="4157742" y="1501172"/>
                </a:cubicBezTo>
                <a:cubicBezTo>
                  <a:pt x="4153509" y="1472244"/>
                  <a:pt x="4333426" y="1393222"/>
                  <a:pt x="4344009" y="1344539"/>
                </a:cubicBezTo>
                <a:cubicBezTo>
                  <a:pt x="4354592" y="1295856"/>
                  <a:pt x="4272042" y="1221772"/>
                  <a:pt x="4221242" y="1209072"/>
                </a:cubicBezTo>
                <a:cubicBezTo>
                  <a:pt x="4170442" y="1196372"/>
                  <a:pt x="4046264" y="1283156"/>
                  <a:pt x="4039209" y="1268339"/>
                </a:cubicBezTo>
                <a:cubicBezTo>
                  <a:pt x="4032154" y="1253522"/>
                  <a:pt x="4157037" y="1161800"/>
                  <a:pt x="4178909" y="1120172"/>
                </a:cubicBezTo>
                <a:cubicBezTo>
                  <a:pt x="4200781" y="1078544"/>
                  <a:pt x="4238175" y="1034800"/>
                  <a:pt x="4170442" y="1018572"/>
                </a:cubicBezTo>
                <a:cubicBezTo>
                  <a:pt x="4102709" y="1002344"/>
                  <a:pt x="3828953" y="1041149"/>
                  <a:pt x="3772509" y="1022805"/>
                </a:cubicBezTo>
                <a:cubicBezTo>
                  <a:pt x="3716065" y="1004461"/>
                  <a:pt x="3860703" y="936727"/>
                  <a:pt x="3831775" y="908505"/>
                </a:cubicBezTo>
                <a:cubicBezTo>
                  <a:pt x="3802847" y="880283"/>
                  <a:pt x="3682197" y="855589"/>
                  <a:pt x="3598942" y="853472"/>
                </a:cubicBezTo>
                <a:cubicBezTo>
                  <a:pt x="3515687" y="851355"/>
                  <a:pt x="3387275" y="854177"/>
                  <a:pt x="3332242" y="895805"/>
                </a:cubicBezTo>
                <a:cubicBezTo>
                  <a:pt x="3277209" y="937433"/>
                  <a:pt x="3311075" y="1072195"/>
                  <a:pt x="3268742" y="1103239"/>
                </a:cubicBezTo>
                <a:cubicBezTo>
                  <a:pt x="3226409" y="1134283"/>
                  <a:pt x="3126925" y="1110294"/>
                  <a:pt x="3078242" y="1082072"/>
                </a:cubicBezTo>
                <a:cubicBezTo>
                  <a:pt x="3029559" y="1053850"/>
                  <a:pt x="3028853" y="947310"/>
                  <a:pt x="2976642" y="933905"/>
                </a:cubicBezTo>
                <a:cubicBezTo>
                  <a:pt x="2924431" y="920500"/>
                  <a:pt x="2827064" y="991056"/>
                  <a:pt x="2764975" y="1001639"/>
                </a:cubicBezTo>
                <a:cubicBezTo>
                  <a:pt x="2702886" y="1012222"/>
                  <a:pt x="2642209" y="980472"/>
                  <a:pt x="2604109" y="997405"/>
                </a:cubicBezTo>
                <a:cubicBezTo>
                  <a:pt x="2566009" y="1014338"/>
                  <a:pt x="2559658" y="1093361"/>
                  <a:pt x="2536375" y="1103239"/>
                </a:cubicBezTo>
                <a:cubicBezTo>
                  <a:pt x="2513092" y="1113117"/>
                  <a:pt x="2468642" y="1077839"/>
                  <a:pt x="2464409" y="1056672"/>
                </a:cubicBezTo>
                <a:cubicBezTo>
                  <a:pt x="2460176" y="1035505"/>
                  <a:pt x="2489103" y="993172"/>
                  <a:pt x="2510975" y="976239"/>
                </a:cubicBezTo>
                <a:cubicBezTo>
                  <a:pt x="2532847" y="959306"/>
                  <a:pt x="2554014" y="990350"/>
                  <a:pt x="2595642" y="955072"/>
                </a:cubicBezTo>
                <a:cubicBezTo>
                  <a:pt x="2637270" y="919794"/>
                  <a:pt x="2709237" y="785033"/>
                  <a:pt x="2760742" y="764572"/>
                </a:cubicBezTo>
                <a:cubicBezTo>
                  <a:pt x="2812248" y="744111"/>
                  <a:pt x="2866575" y="815372"/>
                  <a:pt x="2904675" y="832305"/>
                </a:cubicBezTo>
                <a:cubicBezTo>
                  <a:pt x="2942775" y="849238"/>
                  <a:pt x="2848936" y="969889"/>
                  <a:pt x="2989342" y="866172"/>
                </a:cubicBezTo>
                <a:cubicBezTo>
                  <a:pt x="3129748" y="762455"/>
                  <a:pt x="3705481" y="296083"/>
                  <a:pt x="3747109" y="210005"/>
                </a:cubicBezTo>
                <a:cubicBezTo>
                  <a:pt x="3788737" y="123927"/>
                  <a:pt x="3338592" y="361699"/>
                  <a:pt x="3239109" y="349705"/>
                </a:cubicBezTo>
                <a:cubicBezTo>
                  <a:pt x="3139626" y="337711"/>
                  <a:pt x="3181254" y="178256"/>
                  <a:pt x="3150209" y="138039"/>
                </a:cubicBezTo>
                <a:cubicBezTo>
                  <a:pt x="3119165" y="97822"/>
                  <a:pt x="3052842" y="128866"/>
                  <a:pt x="3052842" y="108405"/>
                </a:cubicBezTo>
                <a:cubicBezTo>
                  <a:pt x="3052842" y="87944"/>
                  <a:pt x="3314603" y="30794"/>
                  <a:pt x="3150209" y="15272"/>
                </a:cubicBezTo>
                <a:cubicBezTo>
                  <a:pt x="2985815" y="-250"/>
                  <a:pt x="2249919" y="-9422"/>
                  <a:pt x="2066475" y="15272"/>
                </a:cubicBezTo>
                <a:cubicBezTo>
                  <a:pt x="1883031" y="39966"/>
                  <a:pt x="2080586" y="141567"/>
                  <a:pt x="2049542" y="163439"/>
                </a:cubicBezTo>
                <a:cubicBezTo>
                  <a:pt x="2018498" y="185311"/>
                  <a:pt x="1928187" y="124633"/>
                  <a:pt x="1880209" y="146505"/>
                </a:cubicBezTo>
                <a:cubicBezTo>
                  <a:pt x="1832231" y="168377"/>
                  <a:pt x="1856220" y="311605"/>
                  <a:pt x="1761675" y="294672"/>
                </a:cubicBezTo>
                <a:cubicBezTo>
                  <a:pt x="1667130" y="277739"/>
                  <a:pt x="1466753" y="62544"/>
                  <a:pt x="1312942" y="44905"/>
                </a:cubicBezTo>
                <a:cubicBezTo>
                  <a:pt x="1159131" y="27266"/>
                  <a:pt x="831753" y="118283"/>
                  <a:pt x="838809" y="188839"/>
                </a:cubicBezTo>
                <a:cubicBezTo>
                  <a:pt x="845864" y="259395"/>
                  <a:pt x="1291070" y="403328"/>
                  <a:pt x="1355275" y="468239"/>
                </a:cubicBezTo>
                <a:cubicBezTo>
                  <a:pt x="1419480" y="533150"/>
                  <a:pt x="1305886" y="572661"/>
                  <a:pt x="1224042" y="578305"/>
                </a:cubicBezTo>
                <a:cubicBezTo>
                  <a:pt x="1142198" y="583949"/>
                  <a:pt x="938998" y="509160"/>
                  <a:pt x="864209" y="502105"/>
                </a:cubicBezTo>
                <a:cubicBezTo>
                  <a:pt x="789420" y="495049"/>
                  <a:pt x="852920" y="543733"/>
                  <a:pt x="775309" y="535972"/>
                </a:cubicBezTo>
                <a:cubicBezTo>
                  <a:pt x="697698" y="528211"/>
                  <a:pt x="521309" y="416028"/>
                  <a:pt x="398542" y="455539"/>
                </a:cubicBezTo>
                <a:cubicBezTo>
                  <a:pt x="275775" y="495050"/>
                  <a:pt x="-124980" y="643922"/>
                  <a:pt x="38709" y="773039"/>
                </a:cubicBezTo>
                <a:cubicBezTo>
                  <a:pt x="202398" y="902156"/>
                  <a:pt x="1114681" y="1176617"/>
                  <a:pt x="1380675" y="1230239"/>
                </a:cubicBezTo>
                <a:cubicBezTo>
                  <a:pt x="1646669" y="1283861"/>
                  <a:pt x="1576114" y="1115233"/>
                  <a:pt x="1634675" y="1094772"/>
                </a:cubicBezTo>
                <a:cubicBezTo>
                  <a:pt x="1693236" y="1074311"/>
                  <a:pt x="1706642" y="1115939"/>
                  <a:pt x="1732042" y="1107472"/>
                </a:cubicBezTo>
                <a:cubicBezTo>
                  <a:pt x="1757442" y="1099005"/>
                  <a:pt x="1766614" y="1055261"/>
                  <a:pt x="1787075" y="1043972"/>
                </a:cubicBezTo>
                <a:cubicBezTo>
                  <a:pt x="1807536" y="1032683"/>
                  <a:pt x="1838581" y="1039034"/>
                  <a:pt x="1854809" y="1039739"/>
                </a:cubicBezTo>
                <a:cubicBezTo>
                  <a:pt x="1871037" y="1040444"/>
                  <a:pt x="1871742" y="1038327"/>
                  <a:pt x="1884442" y="1048205"/>
                </a:cubicBezTo>
                <a:cubicBezTo>
                  <a:pt x="1897142" y="1058083"/>
                  <a:pt x="1900670" y="1099710"/>
                  <a:pt x="1931009" y="1099005"/>
                </a:cubicBezTo>
                <a:cubicBezTo>
                  <a:pt x="1961348" y="1098300"/>
                  <a:pt x="2033314" y="1012927"/>
                  <a:pt x="2062242" y="1035505"/>
                </a:cubicBezTo>
                <a:close/>
              </a:path>
            </a:pathLst>
          </a:custGeom>
          <a:solidFill>
            <a:schemeClr val="bg1">
              <a:lumMod val="75000"/>
              <a:alpha val="41961"/>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15" name="Hexagon 14"/>
          <p:cNvSpPr/>
          <p:nvPr/>
        </p:nvSpPr>
        <p:spPr>
          <a:xfrm>
            <a:off x="2656376" y="1933004"/>
            <a:ext cx="169588" cy="14692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16" name="Hexagon 15"/>
          <p:cNvSpPr/>
          <p:nvPr/>
        </p:nvSpPr>
        <p:spPr>
          <a:xfrm>
            <a:off x="2638367" y="2085987"/>
            <a:ext cx="169588" cy="14692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17" name="Hexagon 16"/>
          <p:cNvSpPr/>
          <p:nvPr/>
        </p:nvSpPr>
        <p:spPr>
          <a:xfrm>
            <a:off x="2514200" y="2000640"/>
            <a:ext cx="169588" cy="14692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19" name="Hexagon 18"/>
          <p:cNvSpPr/>
          <p:nvPr/>
        </p:nvSpPr>
        <p:spPr>
          <a:xfrm>
            <a:off x="2376536" y="2074104"/>
            <a:ext cx="169588" cy="14692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61" name="Freeform 60"/>
          <p:cNvSpPr/>
          <p:nvPr/>
        </p:nvSpPr>
        <p:spPr>
          <a:xfrm>
            <a:off x="3556808" y="1640337"/>
            <a:ext cx="1740004" cy="1160323"/>
          </a:xfrm>
          <a:custGeom>
            <a:avLst/>
            <a:gdLst>
              <a:gd name="connsiteX0" fmla="*/ 1762760 w 2778760"/>
              <a:gd name="connsiteY0" fmla="*/ 1778000 h 1778000"/>
              <a:gd name="connsiteX1" fmla="*/ 1813560 w 2778760"/>
              <a:gd name="connsiteY1" fmla="*/ 1778000 h 1778000"/>
              <a:gd name="connsiteX2" fmla="*/ 2778760 w 2778760"/>
              <a:gd name="connsiteY2" fmla="*/ 1742440 h 1778000"/>
              <a:gd name="connsiteX3" fmla="*/ 2758440 w 2778760"/>
              <a:gd name="connsiteY3" fmla="*/ 1315720 h 1778000"/>
              <a:gd name="connsiteX4" fmla="*/ 2291080 w 2778760"/>
              <a:gd name="connsiteY4" fmla="*/ 1325880 h 1778000"/>
              <a:gd name="connsiteX5" fmla="*/ 1945640 w 2778760"/>
              <a:gd name="connsiteY5" fmla="*/ 1168400 h 1778000"/>
              <a:gd name="connsiteX6" fmla="*/ 751840 w 2778760"/>
              <a:gd name="connsiteY6" fmla="*/ 0 h 1778000"/>
              <a:gd name="connsiteX7" fmla="*/ 370840 w 2778760"/>
              <a:gd name="connsiteY7" fmla="*/ 0 h 1778000"/>
              <a:gd name="connsiteX8" fmla="*/ 71120 w 2778760"/>
              <a:gd name="connsiteY8" fmla="*/ 172720 h 1778000"/>
              <a:gd name="connsiteX9" fmla="*/ 0 w 2778760"/>
              <a:gd name="connsiteY9" fmla="*/ 995680 h 1778000"/>
              <a:gd name="connsiteX10" fmla="*/ 868680 w 2778760"/>
              <a:gd name="connsiteY10" fmla="*/ 1026160 h 1778000"/>
              <a:gd name="connsiteX11" fmla="*/ 1290320 w 2778760"/>
              <a:gd name="connsiteY11" fmla="*/ 1153160 h 1778000"/>
              <a:gd name="connsiteX12" fmla="*/ 1762760 w 2778760"/>
              <a:gd name="connsiteY12" fmla="*/ 1778000 h 1778000"/>
              <a:gd name="connsiteX0" fmla="*/ 1762760 w 2778760"/>
              <a:gd name="connsiteY0" fmla="*/ 1915160 h 1915160"/>
              <a:gd name="connsiteX1" fmla="*/ 1813560 w 2778760"/>
              <a:gd name="connsiteY1" fmla="*/ 1915160 h 1915160"/>
              <a:gd name="connsiteX2" fmla="*/ 2778760 w 2778760"/>
              <a:gd name="connsiteY2" fmla="*/ 1879600 h 1915160"/>
              <a:gd name="connsiteX3" fmla="*/ 2758440 w 2778760"/>
              <a:gd name="connsiteY3" fmla="*/ 1452880 h 1915160"/>
              <a:gd name="connsiteX4" fmla="*/ 2291080 w 2778760"/>
              <a:gd name="connsiteY4" fmla="*/ 1463040 h 1915160"/>
              <a:gd name="connsiteX5" fmla="*/ 1945640 w 2778760"/>
              <a:gd name="connsiteY5" fmla="*/ 1305560 h 1915160"/>
              <a:gd name="connsiteX6" fmla="*/ 1229360 w 2778760"/>
              <a:gd name="connsiteY6" fmla="*/ 0 h 1915160"/>
              <a:gd name="connsiteX7" fmla="*/ 370840 w 2778760"/>
              <a:gd name="connsiteY7" fmla="*/ 137160 h 1915160"/>
              <a:gd name="connsiteX8" fmla="*/ 71120 w 2778760"/>
              <a:gd name="connsiteY8" fmla="*/ 309880 h 1915160"/>
              <a:gd name="connsiteX9" fmla="*/ 0 w 2778760"/>
              <a:gd name="connsiteY9" fmla="*/ 1132840 h 1915160"/>
              <a:gd name="connsiteX10" fmla="*/ 868680 w 2778760"/>
              <a:gd name="connsiteY10" fmla="*/ 1163320 h 1915160"/>
              <a:gd name="connsiteX11" fmla="*/ 1290320 w 2778760"/>
              <a:gd name="connsiteY11" fmla="*/ 1290320 h 1915160"/>
              <a:gd name="connsiteX12" fmla="*/ 1762760 w 2778760"/>
              <a:gd name="connsiteY12" fmla="*/ 1915160 h 1915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78760" h="1915160">
                <a:moveTo>
                  <a:pt x="1762760" y="1915160"/>
                </a:moveTo>
                <a:lnTo>
                  <a:pt x="1813560" y="1915160"/>
                </a:lnTo>
                <a:lnTo>
                  <a:pt x="2778760" y="1879600"/>
                </a:lnTo>
                <a:lnTo>
                  <a:pt x="2758440" y="1452880"/>
                </a:lnTo>
                <a:lnTo>
                  <a:pt x="2291080" y="1463040"/>
                </a:lnTo>
                <a:lnTo>
                  <a:pt x="1945640" y="1305560"/>
                </a:lnTo>
                <a:lnTo>
                  <a:pt x="1229360" y="0"/>
                </a:lnTo>
                <a:lnTo>
                  <a:pt x="370840" y="137160"/>
                </a:lnTo>
                <a:lnTo>
                  <a:pt x="71120" y="309880"/>
                </a:lnTo>
                <a:lnTo>
                  <a:pt x="0" y="1132840"/>
                </a:lnTo>
                <a:lnTo>
                  <a:pt x="868680" y="1163320"/>
                </a:lnTo>
                <a:lnTo>
                  <a:pt x="1290320" y="1290320"/>
                </a:lnTo>
                <a:lnTo>
                  <a:pt x="1762760" y="1915160"/>
                </a:lnTo>
                <a:close/>
              </a:path>
            </a:pathLst>
          </a:custGeom>
          <a:solidFill>
            <a:srgbClr val="FFC000">
              <a:alpha val="18824"/>
            </a:srgbClr>
          </a:solidFill>
          <a:ln>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52" name="Oval 51"/>
          <p:cNvSpPr/>
          <p:nvPr/>
        </p:nvSpPr>
        <p:spPr>
          <a:xfrm>
            <a:off x="1273444" y="2113158"/>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53" name="Oval 52"/>
          <p:cNvSpPr/>
          <p:nvPr/>
        </p:nvSpPr>
        <p:spPr>
          <a:xfrm>
            <a:off x="1870384" y="2284479"/>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57" name="Oval 56"/>
          <p:cNvSpPr/>
          <p:nvPr/>
        </p:nvSpPr>
        <p:spPr>
          <a:xfrm>
            <a:off x="6152794" y="2217263"/>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59" name="Oval 58"/>
          <p:cNvSpPr/>
          <p:nvPr/>
        </p:nvSpPr>
        <p:spPr>
          <a:xfrm>
            <a:off x="6390847" y="2198450"/>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60" name="Oval 59"/>
          <p:cNvSpPr/>
          <p:nvPr/>
        </p:nvSpPr>
        <p:spPr>
          <a:xfrm>
            <a:off x="2231202" y="2143119"/>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66" name="Oval 65"/>
          <p:cNvSpPr/>
          <p:nvPr/>
        </p:nvSpPr>
        <p:spPr>
          <a:xfrm>
            <a:off x="6553078" y="3453864"/>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67" name="Oval 66"/>
          <p:cNvSpPr/>
          <p:nvPr/>
        </p:nvSpPr>
        <p:spPr>
          <a:xfrm>
            <a:off x="2072692" y="2251097"/>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68" name="Oval 67"/>
          <p:cNvSpPr/>
          <p:nvPr/>
        </p:nvSpPr>
        <p:spPr>
          <a:xfrm>
            <a:off x="2199372" y="2768280"/>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69" name="Oval 68"/>
          <p:cNvSpPr/>
          <p:nvPr/>
        </p:nvSpPr>
        <p:spPr>
          <a:xfrm>
            <a:off x="7029931" y="3572603"/>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18" name="Hexagon 17"/>
          <p:cNvSpPr/>
          <p:nvPr/>
        </p:nvSpPr>
        <p:spPr>
          <a:xfrm>
            <a:off x="2104308" y="2317452"/>
            <a:ext cx="169588" cy="14692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20" name="Hexagon 19"/>
          <p:cNvSpPr/>
          <p:nvPr/>
        </p:nvSpPr>
        <p:spPr>
          <a:xfrm>
            <a:off x="1978946" y="2085828"/>
            <a:ext cx="169588" cy="14692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dirty="0">
              <a:solidFill>
                <a:prstClr val="white"/>
              </a:solidFill>
              <a:latin typeface="Century Gothic" panose="020B0502020202020204"/>
              <a:sym typeface="Helvetica Light"/>
            </a:endParaRPr>
          </a:p>
        </p:txBody>
      </p:sp>
      <p:sp>
        <p:nvSpPr>
          <p:cNvPr id="21" name="Hexagon 20"/>
          <p:cNvSpPr/>
          <p:nvPr/>
        </p:nvSpPr>
        <p:spPr>
          <a:xfrm>
            <a:off x="2104154" y="2176599"/>
            <a:ext cx="169588" cy="14692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28" name="Hexagon 27"/>
          <p:cNvSpPr/>
          <p:nvPr/>
        </p:nvSpPr>
        <p:spPr>
          <a:xfrm>
            <a:off x="1966490" y="2249658"/>
            <a:ext cx="169588" cy="14692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29" name="Hexagon 28"/>
          <p:cNvSpPr/>
          <p:nvPr/>
        </p:nvSpPr>
        <p:spPr>
          <a:xfrm>
            <a:off x="1837232" y="2178564"/>
            <a:ext cx="169588" cy="14692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36" name="Hexagon 35"/>
          <p:cNvSpPr/>
          <p:nvPr/>
        </p:nvSpPr>
        <p:spPr>
          <a:xfrm>
            <a:off x="6566917" y="3359262"/>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38" name="Hexagon 37"/>
          <p:cNvSpPr/>
          <p:nvPr/>
        </p:nvSpPr>
        <p:spPr>
          <a:xfrm>
            <a:off x="6422480" y="3439772"/>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44" name="Hexagon 43"/>
          <p:cNvSpPr/>
          <p:nvPr/>
        </p:nvSpPr>
        <p:spPr>
          <a:xfrm>
            <a:off x="6566917" y="3522479"/>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100" name="Oval 99"/>
          <p:cNvSpPr/>
          <p:nvPr/>
        </p:nvSpPr>
        <p:spPr>
          <a:xfrm>
            <a:off x="2697211" y="3374259"/>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101" name="Oval 100"/>
          <p:cNvSpPr/>
          <p:nvPr/>
        </p:nvSpPr>
        <p:spPr>
          <a:xfrm>
            <a:off x="1642066" y="2240781"/>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102" name="Oval 101"/>
          <p:cNvSpPr/>
          <p:nvPr/>
        </p:nvSpPr>
        <p:spPr>
          <a:xfrm>
            <a:off x="2560177" y="3494378"/>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5" name="Rounded Rectangle 4">
            <a:extLst>
              <a:ext uri="{FF2B5EF4-FFF2-40B4-BE49-F238E27FC236}">
                <a16:creationId xmlns:a16="http://schemas.microsoft.com/office/drawing/2014/main" id="{11A80A35-E728-AA4D-88E8-187BA4087313}"/>
              </a:ext>
            </a:extLst>
          </p:cNvPr>
          <p:cNvSpPr/>
          <p:nvPr/>
        </p:nvSpPr>
        <p:spPr>
          <a:xfrm>
            <a:off x="3332302" y="1550353"/>
            <a:ext cx="2932601" cy="2812774"/>
          </a:xfrm>
          <a:prstGeom prst="roundRect">
            <a:avLst>
              <a:gd name="adj" fmla="val 33539"/>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US" sz="900" kern="0">
              <a:solidFill>
                <a:srgbClr val="FFFFFF"/>
              </a:solidFill>
              <a:latin typeface="Century Gothic" panose="020B0502020202020204"/>
              <a:sym typeface="Tahoma"/>
            </a:endParaRPr>
          </a:p>
        </p:txBody>
      </p:sp>
      <p:pic>
        <p:nvPicPr>
          <p:cNvPr id="108" name="Picture 107">
            <a:extLst>
              <a:ext uri="{FF2B5EF4-FFF2-40B4-BE49-F238E27FC236}">
                <a16:creationId xmlns:a16="http://schemas.microsoft.com/office/drawing/2014/main" id="{B79015C6-FE85-8D43-B785-DA494802F3D6}"/>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252586" y="1537772"/>
            <a:ext cx="319746" cy="2828925"/>
          </a:xfrm>
          <a:prstGeom prst="rect">
            <a:avLst/>
          </a:prstGeom>
        </p:spPr>
      </p:pic>
      <p:pic>
        <p:nvPicPr>
          <p:cNvPr id="71" name="Picture 70">
            <a:extLst>
              <a:ext uri="{FF2B5EF4-FFF2-40B4-BE49-F238E27FC236}">
                <a16:creationId xmlns:a16="http://schemas.microsoft.com/office/drawing/2014/main" id="{70A21A42-E343-A349-8D27-44457842937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615629" y="1544760"/>
            <a:ext cx="2609850" cy="2828925"/>
          </a:xfrm>
          <a:prstGeom prst="rect">
            <a:avLst/>
          </a:prstGeom>
        </p:spPr>
      </p:pic>
      <p:sp>
        <p:nvSpPr>
          <p:cNvPr id="2" name="Text Placeholder 1"/>
          <p:cNvSpPr>
            <a:spLocks noGrp="1"/>
          </p:cNvSpPr>
          <p:nvPr>
            <p:ph type="subTitle" idx="1"/>
          </p:nvPr>
        </p:nvSpPr>
        <p:spPr>
          <a:xfrm>
            <a:off x="323850" y="178212"/>
            <a:ext cx="8780695" cy="761828"/>
          </a:xfrm>
        </p:spPr>
        <p:txBody>
          <a:bodyPr vert="horz" lIns="91440" tIns="45720" rIns="91440" bIns="45720" rtlCol="0" anchor="ctr">
            <a:noAutofit/>
          </a:bodyPr>
          <a:lstStyle/>
          <a:p>
            <a:pPr algn="l">
              <a:spcBef>
                <a:spcPct val="0"/>
              </a:spcBef>
            </a:pPr>
            <a:r>
              <a:rPr lang="en-GB" sz="2800" b="1" dirty="0">
                <a:ln w="3175" cmpd="sng">
                  <a:noFill/>
                </a:ln>
                <a:solidFill>
                  <a:schemeClr val="bg1"/>
                </a:solidFill>
                <a:sym typeface="Helvetica Light"/>
              </a:rPr>
              <a:t>Deployment</a:t>
            </a:r>
            <a:r>
              <a:rPr lang="en-GB" sz="3200" b="1" dirty="0">
                <a:ln w="3175" cmpd="sng">
                  <a:noFill/>
                </a:ln>
                <a:solidFill>
                  <a:schemeClr val="bg1"/>
                </a:solidFill>
                <a:sym typeface="Helvetica Light"/>
              </a:rPr>
              <a:t> plan emphasizes Flexibility </a:t>
            </a:r>
          </a:p>
          <a:p>
            <a:pPr algn="l">
              <a:spcBef>
                <a:spcPct val="0"/>
              </a:spcBef>
            </a:pPr>
            <a:endParaRPr lang="en-GB" sz="1400" b="1" dirty="0">
              <a:ln w="3175" cmpd="sng">
                <a:noFill/>
              </a:ln>
              <a:solidFill>
                <a:schemeClr val="bg1"/>
              </a:solidFill>
              <a:sym typeface="Helvetica Light"/>
            </a:endParaRPr>
          </a:p>
          <a:p>
            <a:pPr algn="l">
              <a:spcBef>
                <a:spcPct val="0"/>
              </a:spcBef>
            </a:pPr>
            <a:r>
              <a:rPr lang="en-GB" sz="2000" dirty="0">
                <a:ln w="3175" cmpd="sng">
                  <a:noFill/>
                </a:ln>
                <a:solidFill>
                  <a:schemeClr val="bg2"/>
                </a:solidFill>
                <a:sym typeface="Helvetica Light"/>
              </a:rPr>
              <a:t>Capacity constraints will no longer define customer requirements</a:t>
            </a:r>
          </a:p>
        </p:txBody>
      </p:sp>
      <p:sp>
        <p:nvSpPr>
          <p:cNvPr id="72" name="TextBox 71"/>
          <p:cNvSpPr txBox="1"/>
          <p:nvPr/>
        </p:nvSpPr>
        <p:spPr>
          <a:xfrm>
            <a:off x="7522856" y="1320195"/>
            <a:ext cx="1599336" cy="196208"/>
          </a:xfrm>
          <a:prstGeom prst="rect">
            <a:avLst/>
          </a:prstGeom>
          <a:noFill/>
        </p:spPr>
        <p:txBody>
          <a:bodyPr wrap="square" rtlCol="0">
            <a:spAutoFit/>
          </a:bodyPr>
          <a:lstStyle/>
          <a:p>
            <a:pPr defTabSz="685783">
              <a:defRPr/>
            </a:pPr>
            <a:r>
              <a:rPr lang="en-GB" sz="675" kern="0" dirty="0">
                <a:solidFill>
                  <a:prstClr val="white"/>
                </a:solidFill>
                <a:latin typeface="Tahoma" panose="020B0604030504040204" pitchFamily="34" charset="0"/>
                <a:ea typeface="Tahoma" panose="020B0604030504040204" pitchFamily="34" charset="0"/>
                <a:cs typeface="Tahoma" panose="020B0604030504040204" pitchFamily="34" charset="0"/>
                <a:sym typeface="Helvetica Light"/>
              </a:rPr>
              <a:t>I-5 Atlantic Ocean Region</a:t>
            </a:r>
          </a:p>
        </p:txBody>
      </p:sp>
      <p:sp>
        <p:nvSpPr>
          <p:cNvPr id="73" name="Round Same Side Corner Rectangle 72"/>
          <p:cNvSpPr/>
          <p:nvPr/>
        </p:nvSpPr>
        <p:spPr>
          <a:xfrm rot="5400000">
            <a:off x="7347312" y="1304618"/>
            <a:ext cx="179468" cy="207554"/>
          </a:xfrm>
          <a:prstGeom prst="round2SameRect">
            <a:avLst/>
          </a:prstGeom>
          <a:noFill/>
          <a:ln w="19050">
            <a:solidFill>
              <a:srgbClr val="00B0F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74" name="TextBox 73"/>
          <p:cNvSpPr txBox="1"/>
          <p:nvPr/>
        </p:nvSpPr>
        <p:spPr>
          <a:xfrm>
            <a:off x="7522858" y="1609065"/>
            <a:ext cx="1599335" cy="196208"/>
          </a:xfrm>
          <a:prstGeom prst="rect">
            <a:avLst/>
          </a:prstGeom>
          <a:noFill/>
        </p:spPr>
        <p:txBody>
          <a:bodyPr wrap="square" rtlCol="0">
            <a:spAutoFit/>
          </a:bodyPr>
          <a:lstStyle/>
          <a:p>
            <a:pPr defTabSz="685783">
              <a:defRPr/>
            </a:pPr>
            <a:r>
              <a:rPr lang="en-GB" sz="675" kern="0" dirty="0">
                <a:solidFill>
                  <a:prstClr val="white"/>
                </a:solidFill>
                <a:latin typeface="Tahoma" panose="020B0604030504040204" pitchFamily="34" charset="0"/>
                <a:ea typeface="Tahoma" panose="020B0604030504040204" pitchFamily="34" charset="0"/>
                <a:cs typeface="Tahoma" panose="020B0604030504040204" pitchFamily="34" charset="0"/>
                <a:sym typeface="Helvetica Light"/>
              </a:rPr>
              <a:t>I-5 Indian Ocean Region</a:t>
            </a:r>
          </a:p>
        </p:txBody>
      </p:sp>
      <p:sp>
        <p:nvSpPr>
          <p:cNvPr id="75" name="Round Same Side Corner Rectangle 74"/>
          <p:cNvSpPr/>
          <p:nvPr/>
        </p:nvSpPr>
        <p:spPr>
          <a:xfrm rot="5400000">
            <a:off x="7347312" y="1588304"/>
            <a:ext cx="179468" cy="207554"/>
          </a:xfrm>
          <a:prstGeom prst="round2SameRect">
            <a:avLst/>
          </a:prstGeom>
          <a:noFill/>
          <a:ln w="19050">
            <a:solidFill>
              <a:srgbClr val="00B05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76" name="TextBox 75"/>
          <p:cNvSpPr txBox="1"/>
          <p:nvPr/>
        </p:nvSpPr>
        <p:spPr>
          <a:xfrm>
            <a:off x="7522857" y="1882901"/>
            <a:ext cx="1599335" cy="196208"/>
          </a:xfrm>
          <a:prstGeom prst="rect">
            <a:avLst/>
          </a:prstGeom>
          <a:noFill/>
        </p:spPr>
        <p:txBody>
          <a:bodyPr wrap="square" rtlCol="0">
            <a:spAutoFit/>
          </a:bodyPr>
          <a:lstStyle/>
          <a:p>
            <a:pPr defTabSz="685783">
              <a:defRPr/>
            </a:pPr>
            <a:r>
              <a:rPr lang="en-GB" sz="675" kern="0" dirty="0">
                <a:solidFill>
                  <a:prstClr val="white"/>
                </a:solidFill>
                <a:latin typeface="Tahoma" panose="020B0604030504040204" pitchFamily="34" charset="0"/>
                <a:ea typeface="Tahoma" panose="020B0604030504040204" pitchFamily="34" charset="0"/>
                <a:cs typeface="Tahoma" panose="020B0604030504040204" pitchFamily="34" charset="0"/>
                <a:sym typeface="Helvetica Light"/>
              </a:rPr>
              <a:t>I-5 Pacific Ocean Region</a:t>
            </a:r>
          </a:p>
        </p:txBody>
      </p:sp>
      <p:sp>
        <p:nvSpPr>
          <p:cNvPr id="77" name="Round Same Side Corner Rectangle 76"/>
          <p:cNvSpPr/>
          <p:nvPr/>
        </p:nvSpPr>
        <p:spPr>
          <a:xfrm rot="5400000">
            <a:off x="7347312" y="1871990"/>
            <a:ext cx="179468" cy="207554"/>
          </a:xfrm>
          <a:prstGeom prst="round2SameRect">
            <a:avLst/>
          </a:prstGeom>
          <a:noFill/>
          <a:ln w="19050">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78" name="Round Same Side Corner Rectangle 77"/>
          <p:cNvSpPr/>
          <p:nvPr/>
        </p:nvSpPr>
        <p:spPr>
          <a:xfrm rot="5400000">
            <a:off x="7347312" y="2155678"/>
            <a:ext cx="179468" cy="207554"/>
          </a:xfrm>
          <a:prstGeom prst="round2SameRect">
            <a:avLst/>
          </a:prstGeom>
          <a:noFill/>
          <a:ln w="190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79" name="TextBox 78"/>
          <p:cNvSpPr txBox="1"/>
          <p:nvPr/>
        </p:nvSpPr>
        <p:spPr>
          <a:xfrm>
            <a:off x="7538610" y="2165869"/>
            <a:ext cx="1583582" cy="196208"/>
          </a:xfrm>
          <a:prstGeom prst="rect">
            <a:avLst/>
          </a:prstGeom>
          <a:noFill/>
        </p:spPr>
        <p:txBody>
          <a:bodyPr wrap="square" rtlCol="0">
            <a:spAutoFit/>
          </a:bodyPr>
          <a:lstStyle/>
          <a:p>
            <a:pPr defTabSz="685783">
              <a:defRPr/>
            </a:pPr>
            <a:r>
              <a:rPr lang="en-GB" sz="675" kern="0" dirty="0">
                <a:solidFill>
                  <a:prstClr val="white"/>
                </a:solidFill>
                <a:latin typeface="Tahoma" panose="020B0604030504040204" pitchFamily="34" charset="0"/>
                <a:ea typeface="Tahoma" panose="020B0604030504040204" pitchFamily="34" charset="0"/>
                <a:cs typeface="Tahoma" panose="020B0604030504040204" pitchFamily="34" charset="0"/>
                <a:sym typeface="Helvetica Light"/>
              </a:rPr>
              <a:t>I-5 F4 coverage area. </a:t>
            </a:r>
          </a:p>
        </p:txBody>
      </p:sp>
      <p:sp>
        <p:nvSpPr>
          <p:cNvPr id="80" name="Round Same Side Corner Rectangle 79"/>
          <p:cNvSpPr/>
          <p:nvPr/>
        </p:nvSpPr>
        <p:spPr>
          <a:xfrm rot="5400000">
            <a:off x="7350483" y="2454374"/>
            <a:ext cx="179468" cy="207554"/>
          </a:xfrm>
          <a:prstGeom prst="round2SameRect">
            <a:avLst/>
          </a:prstGeom>
          <a:noFill/>
          <a:ln w="190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81" name="TextBox 80"/>
          <p:cNvSpPr txBox="1"/>
          <p:nvPr/>
        </p:nvSpPr>
        <p:spPr>
          <a:xfrm>
            <a:off x="7522856" y="2469732"/>
            <a:ext cx="1621144" cy="196208"/>
          </a:xfrm>
          <a:prstGeom prst="rect">
            <a:avLst/>
          </a:prstGeom>
          <a:noFill/>
        </p:spPr>
        <p:txBody>
          <a:bodyPr wrap="square" rtlCol="0">
            <a:spAutoFit/>
          </a:bodyPr>
          <a:lstStyle/>
          <a:p>
            <a:pPr defTabSz="685783">
              <a:defRPr/>
            </a:pPr>
            <a:r>
              <a:rPr lang="en-GB" sz="675" kern="0" dirty="0">
                <a:solidFill>
                  <a:prstClr val="white"/>
                </a:solidFill>
                <a:latin typeface="Tahoma" panose="020B0604030504040204" pitchFamily="34" charset="0"/>
                <a:ea typeface="Tahoma" panose="020B0604030504040204" pitchFamily="34" charset="0"/>
                <a:cs typeface="Tahoma" panose="020B0604030504040204" pitchFamily="34" charset="0"/>
                <a:sym typeface="Helvetica Light"/>
              </a:rPr>
              <a:t>Possible GX5 coverage area. </a:t>
            </a:r>
          </a:p>
        </p:txBody>
      </p:sp>
      <p:grpSp>
        <p:nvGrpSpPr>
          <p:cNvPr id="82" name="Group 81"/>
          <p:cNvGrpSpPr/>
          <p:nvPr/>
        </p:nvGrpSpPr>
        <p:grpSpPr>
          <a:xfrm>
            <a:off x="7333270" y="2776646"/>
            <a:ext cx="211281" cy="192169"/>
            <a:chOff x="7314500" y="5997298"/>
            <a:chExt cx="281708" cy="256225"/>
          </a:xfrm>
        </p:grpSpPr>
        <p:sp>
          <p:nvSpPr>
            <p:cNvPr id="83" name="Round Same Side Corner Rectangle 82"/>
            <p:cNvSpPr/>
            <p:nvPr/>
          </p:nvSpPr>
          <p:spPr>
            <a:xfrm rot="5400000">
              <a:off x="7338194" y="5978574"/>
              <a:ext cx="239290" cy="276738"/>
            </a:xfrm>
            <a:prstGeom prst="round2SameRect">
              <a:avLst/>
            </a:prstGeom>
            <a:solidFill>
              <a:srgbClr val="4472C4">
                <a:lumMod val="60000"/>
                <a:lumOff val="40000"/>
              </a:srgbClr>
            </a:solidFill>
            <a:ln w="19050" cap="flat" cmpd="sng" algn="ctr">
              <a:noFill/>
              <a:prstDash val="solid"/>
              <a:miter lim="800000"/>
            </a:ln>
            <a:effectLst/>
          </p:spPr>
          <p:txBody>
            <a:bodyPr rtlCol="0" anchor="ctr"/>
            <a:lstStyle/>
            <a:p>
              <a:pPr algn="ctr" defTabSz="685783">
                <a:defRPr/>
              </a:pPr>
              <a:endParaRPr lang="en-GB" sz="1350">
                <a:solidFill>
                  <a:prstClr val="white">
                    <a:lumMod val="75000"/>
                  </a:prstClr>
                </a:solidFill>
                <a:latin typeface="Century Gothic" panose="020B0502020202020204"/>
                <a:ea typeface="Tahoma"/>
                <a:cs typeface="Tahoma"/>
                <a:sym typeface="Helvetica Light"/>
              </a:endParaRPr>
            </a:p>
          </p:txBody>
        </p:sp>
        <p:sp>
          <p:nvSpPr>
            <p:cNvPr id="84" name="Isosceles Triangle 83"/>
            <p:cNvSpPr/>
            <p:nvPr/>
          </p:nvSpPr>
          <p:spPr>
            <a:xfrm>
              <a:off x="7314500" y="6022690"/>
              <a:ext cx="265133" cy="230833"/>
            </a:xfrm>
            <a:prstGeom prst="triangle">
              <a:avLst>
                <a:gd name="adj" fmla="val 0"/>
              </a:avLst>
            </a:prstGeom>
            <a:solidFill>
              <a:srgbClr val="5B9BD5">
                <a:lumMod val="50000"/>
              </a:srgbClr>
            </a:solidFill>
            <a:ln w="12700" cap="flat" cmpd="sng" algn="ctr">
              <a:solidFill>
                <a:srgbClr val="5B9BD5">
                  <a:shade val="50000"/>
                </a:srgbClr>
              </a:solidFill>
              <a:prstDash val="solid"/>
              <a:miter lim="800000"/>
            </a:ln>
            <a:effectLst/>
          </p:spPr>
          <p:txBody>
            <a:bodyPr rtlCol="0" anchor="ctr"/>
            <a:lstStyle/>
            <a:p>
              <a:pPr algn="ctr" defTabSz="685783">
                <a:defRPr/>
              </a:pPr>
              <a:endParaRPr lang="en-GB" sz="1350">
                <a:solidFill>
                  <a:prstClr val="white">
                    <a:lumMod val="75000"/>
                  </a:prstClr>
                </a:solidFill>
                <a:latin typeface="Century Gothic" panose="020B0502020202020204"/>
                <a:ea typeface="Tahoma"/>
                <a:cs typeface="Tahoma"/>
                <a:sym typeface="Helvetica Light"/>
              </a:endParaRPr>
            </a:p>
          </p:txBody>
        </p:sp>
      </p:grpSp>
      <p:sp>
        <p:nvSpPr>
          <p:cNvPr id="85" name="TextBox 84"/>
          <p:cNvSpPr txBox="1"/>
          <p:nvPr/>
        </p:nvSpPr>
        <p:spPr>
          <a:xfrm>
            <a:off x="7543993" y="2734869"/>
            <a:ext cx="1578198" cy="300082"/>
          </a:xfrm>
          <a:prstGeom prst="rect">
            <a:avLst/>
          </a:prstGeom>
          <a:noFill/>
        </p:spPr>
        <p:txBody>
          <a:bodyPr wrap="square" rtlCol="0">
            <a:spAutoFit/>
          </a:bodyPr>
          <a:lstStyle/>
          <a:p>
            <a:pPr defTabSz="685783">
              <a:defRPr/>
            </a:pPr>
            <a:r>
              <a:rPr lang="en-GB" sz="675" dirty="0">
                <a:solidFill>
                  <a:prstClr val="white"/>
                </a:solidFill>
                <a:latin typeface="Tahoma" panose="020B0604030504040204" pitchFamily="34" charset="0"/>
                <a:ea typeface="Tahoma" panose="020B0604030504040204" pitchFamily="34" charset="0"/>
                <a:cs typeface="Tahoma" panose="020B0604030504040204" pitchFamily="34" charset="0"/>
                <a:sym typeface="Helvetica Light"/>
              </a:rPr>
              <a:t>GX network available over at least 99% of this area.</a:t>
            </a:r>
          </a:p>
        </p:txBody>
      </p:sp>
      <p:sp>
        <p:nvSpPr>
          <p:cNvPr id="86" name="Hexagon 85"/>
          <p:cNvSpPr/>
          <p:nvPr/>
        </p:nvSpPr>
        <p:spPr>
          <a:xfrm>
            <a:off x="7328576" y="3387758"/>
            <a:ext cx="203122" cy="181880"/>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87" name="TextBox 86"/>
          <p:cNvSpPr txBox="1"/>
          <p:nvPr/>
        </p:nvSpPr>
        <p:spPr>
          <a:xfrm>
            <a:off x="7550337" y="3392135"/>
            <a:ext cx="1590494" cy="196208"/>
          </a:xfrm>
          <a:prstGeom prst="rect">
            <a:avLst/>
          </a:prstGeom>
          <a:noFill/>
        </p:spPr>
        <p:txBody>
          <a:bodyPr wrap="square" rtlCol="0">
            <a:spAutoFit/>
          </a:bodyPr>
          <a:lstStyle/>
          <a:p>
            <a:pPr defTabSz="685783">
              <a:defRPr/>
            </a:pPr>
            <a:r>
              <a:rPr lang="en-GB" sz="675" kern="0" dirty="0">
                <a:solidFill>
                  <a:prstClr val="white"/>
                </a:solidFill>
                <a:latin typeface="Tahoma" panose="020B0604030504040204" pitchFamily="34" charset="0"/>
                <a:ea typeface="Tahoma" panose="020B0604030504040204" pitchFamily="34" charset="0"/>
                <a:cs typeface="Tahoma" panose="020B0604030504040204" pitchFamily="34" charset="0"/>
                <a:sym typeface="Helvetica Light"/>
              </a:rPr>
              <a:t>I-6 F1 steerable beam examples</a:t>
            </a:r>
          </a:p>
        </p:txBody>
      </p:sp>
      <p:sp>
        <p:nvSpPr>
          <p:cNvPr id="88" name="Hexagon 87"/>
          <p:cNvSpPr/>
          <p:nvPr/>
        </p:nvSpPr>
        <p:spPr>
          <a:xfrm>
            <a:off x="7333271" y="3661477"/>
            <a:ext cx="203122" cy="181880"/>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89" name="TextBox 88"/>
          <p:cNvSpPr txBox="1"/>
          <p:nvPr/>
        </p:nvSpPr>
        <p:spPr>
          <a:xfrm>
            <a:off x="7543994" y="3670232"/>
            <a:ext cx="1557383" cy="196208"/>
          </a:xfrm>
          <a:prstGeom prst="rect">
            <a:avLst/>
          </a:prstGeom>
          <a:noFill/>
        </p:spPr>
        <p:txBody>
          <a:bodyPr wrap="square" rtlCol="0">
            <a:spAutoFit/>
          </a:bodyPr>
          <a:lstStyle/>
          <a:p>
            <a:pPr defTabSz="685783">
              <a:defRPr/>
            </a:pPr>
            <a:r>
              <a:rPr lang="en-GB" sz="675" kern="0" dirty="0">
                <a:solidFill>
                  <a:prstClr val="white"/>
                </a:solidFill>
                <a:latin typeface="Tahoma" panose="020B0604030504040204" pitchFamily="34" charset="0"/>
                <a:ea typeface="Tahoma" panose="020B0604030504040204" pitchFamily="34" charset="0"/>
                <a:cs typeface="Tahoma" panose="020B0604030504040204" pitchFamily="34" charset="0"/>
                <a:sym typeface="Helvetica Light"/>
              </a:rPr>
              <a:t>I-6 F2 steerable beam examples</a:t>
            </a:r>
          </a:p>
        </p:txBody>
      </p:sp>
      <p:sp>
        <p:nvSpPr>
          <p:cNvPr id="90" name="Round Same Side Corner Rectangle 89"/>
          <p:cNvSpPr/>
          <p:nvPr/>
        </p:nvSpPr>
        <p:spPr>
          <a:xfrm rot="5400000">
            <a:off x="7345098" y="3921152"/>
            <a:ext cx="179468" cy="207554"/>
          </a:xfrm>
          <a:prstGeom prst="round2SameRect">
            <a:avLst/>
          </a:prstGeom>
          <a:solidFill>
            <a:schemeClr val="tx2">
              <a:lumMod val="50000"/>
            </a:schemeClr>
          </a:solidFill>
          <a:ln w="19050">
            <a:solidFill>
              <a:schemeClr val="bg1">
                <a:lumMod val="9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91" name="TextBox 90"/>
          <p:cNvSpPr txBox="1"/>
          <p:nvPr/>
        </p:nvSpPr>
        <p:spPr>
          <a:xfrm>
            <a:off x="7538609" y="3944138"/>
            <a:ext cx="1602224" cy="196208"/>
          </a:xfrm>
          <a:prstGeom prst="rect">
            <a:avLst/>
          </a:prstGeom>
          <a:noFill/>
        </p:spPr>
        <p:txBody>
          <a:bodyPr wrap="square" rtlCol="0">
            <a:spAutoFit/>
          </a:bodyPr>
          <a:lstStyle/>
          <a:p>
            <a:pPr defTabSz="685783">
              <a:defRPr/>
            </a:pPr>
            <a:r>
              <a:rPr lang="en-GB" sz="675" kern="0" dirty="0">
                <a:solidFill>
                  <a:prstClr val="white"/>
                </a:solidFill>
                <a:latin typeface="Tahoma" panose="020B0604030504040204" pitchFamily="34" charset="0"/>
                <a:ea typeface="Tahoma" panose="020B0604030504040204" pitchFamily="34" charset="0"/>
                <a:cs typeface="Tahoma" panose="020B0604030504040204" pitchFamily="34" charset="0"/>
                <a:sym typeface="Helvetica Light"/>
              </a:rPr>
              <a:t>Flexible capacity from Thor 7</a:t>
            </a:r>
          </a:p>
        </p:txBody>
      </p:sp>
      <p:sp>
        <p:nvSpPr>
          <p:cNvPr id="92" name="Oval 91"/>
          <p:cNvSpPr/>
          <p:nvPr/>
        </p:nvSpPr>
        <p:spPr>
          <a:xfrm>
            <a:off x="7328575" y="4238787"/>
            <a:ext cx="198813" cy="204825"/>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93" name="TextBox 92"/>
          <p:cNvSpPr txBox="1"/>
          <p:nvPr/>
        </p:nvSpPr>
        <p:spPr>
          <a:xfrm>
            <a:off x="7550337" y="4207958"/>
            <a:ext cx="1590494" cy="300082"/>
          </a:xfrm>
          <a:prstGeom prst="rect">
            <a:avLst/>
          </a:prstGeom>
          <a:noFill/>
        </p:spPr>
        <p:txBody>
          <a:bodyPr wrap="square" rtlCol="0">
            <a:spAutoFit/>
          </a:bodyPr>
          <a:lstStyle/>
          <a:p>
            <a:pPr defTabSz="685783">
              <a:defRPr/>
            </a:pPr>
            <a:r>
              <a:rPr lang="en-GB" sz="675" kern="0" dirty="0">
                <a:solidFill>
                  <a:prstClr val="white"/>
                </a:solidFill>
                <a:latin typeface="Tahoma" panose="020B0604030504040204" pitchFamily="34" charset="0"/>
                <a:ea typeface="Tahoma" panose="020B0604030504040204" pitchFamily="34" charset="0"/>
                <a:cs typeface="Tahoma" panose="020B0604030504040204" pitchFamily="34" charset="0"/>
                <a:sym typeface="Helvetica Light"/>
              </a:rPr>
              <a:t>I-5 Steerable HCP beams</a:t>
            </a:r>
          </a:p>
          <a:p>
            <a:pPr defTabSz="685783">
              <a:defRPr/>
            </a:pPr>
            <a:r>
              <a:rPr lang="en-GB" sz="675" kern="0" dirty="0">
                <a:solidFill>
                  <a:prstClr val="white"/>
                </a:solidFill>
                <a:latin typeface="Tahoma" panose="020B0604030504040204" pitchFamily="34" charset="0"/>
                <a:ea typeface="Tahoma" panose="020B0604030504040204" pitchFamily="34" charset="0"/>
                <a:cs typeface="Tahoma" panose="020B0604030504040204" pitchFamily="34" charset="0"/>
                <a:sym typeface="Helvetica Light"/>
              </a:rPr>
              <a:t>(locations shown as example)</a:t>
            </a:r>
          </a:p>
        </p:txBody>
      </p:sp>
      <p:sp>
        <p:nvSpPr>
          <p:cNvPr id="94" name="Round Same Side Corner Rectangle 93"/>
          <p:cNvSpPr/>
          <p:nvPr/>
        </p:nvSpPr>
        <p:spPr>
          <a:xfrm rot="5400000">
            <a:off x="7350483" y="3068159"/>
            <a:ext cx="179468" cy="207554"/>
          </a:xfrm>
          <a:prstGeom prst="round2SameRect">
            <a:avLst/>
          </a:prstGeom>
          <a:solidFill>
            <a:srgbClr val="D3D5E2"/>
          </a:solidFill>
          <a:ln w="1905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95" name="TextBox 94"/>
          <p:cNvSpPr txBox="1"/>
          <p:nvPr/>
        </p:nvSpPr>
        <p:spPr>
          <a:xfrm>
            <a:off x="7550337" y="3051204"/>
            <a:ext cx="1593662" cy="300082"/>
          </a:xfrm>
          <a:prstGeom prst="rect">
            <a:avLst/>
          </a:prstGeom>
          <a:noFill/>
        </p:spPr>
        <p:txBody>
          <a:bodyPr wrap="square" rtlCol="0">
            <a:spAutoFit/>
          </a:bodyPr>
          <a:lstStyle/>
          <a:p>
            <a:pPr defTabSz="685783">
              <a:defRPr/>
            </a:pPr>
            <a:r>
              <a:rPr lang="en-GB" sz="675" kern="0" dirty="0">
                <a:solidFill>
                  <a:prstClr val="white"/>
                </a:solidFill>
                <a:latin typeface="Tahoma" panose="020B0604030504040204" pitchFamily="34" charset="0"/>
                <a:ea typeface="Tahoma" panose="020B0604030504040204" pitchFamily="34" charset="0"/>
                <a:cs typeface="Tahoma" panose="020B0604030504040204" pitchFamily="34" charset="0"/>
                <a:sym typeface="Helvetica Light"/>
              </a:rPr>
              <a:t>Extendable GX coverage via steerable beams</a:t>
            </a:r>
          </a:p>
        </p:txBody>
      </p:sp>
      <p:sp>
        <p:nvSpPr>
          <p:cNvPr id="96" name="Rectangle 95"/>
          <p:cNvSpPr/>
          <p:nvPr/>
        </p:nvSpPr>
        <p:spPr>
          <a:xfrm>
            <a:off x="46527" y="4792235"/>
            <a:ext cx="7259103" cy="276999"/>
          </a:xfrm>
          <a:prstGeom prst="rect">
            <a:avLst/>
          </a:prstGeom>
        </p:spPr>
        <p:txBody>
          <a:bodyPr wrap="square">
            <a:spAutoFit/>
          </a:bodyPr>
          <a:lstStyle/>
          <a:p>
            <a:pPr algn="ctr" defTabSz="1371566">
              <a:defRPr/>
            </a:pPr>
            <a:r>
              <a:rPr lang="en-GB" sz="600" dirty="0">
                <a:solidFill>
                  <a:prstClr val="white"/>
                </a:solidFill>
                <a:latin typeface="Tahoma" panose="020B0604030504040204" pitchFamily="34" charset="0"/>
                <a:ea typeface="Tahoma" panose="020B0604030504040204" pitchFamily="34" charset="0"/>
                <a:cs typeface="Tahoma" panose="020B0604030504040204" pitchFamily="34" charset="0"/>
                <a:sym typeface="Tahoma"/>
              </a:rPr>
              <a:t>Note: I-6 satellite locations are still to be confirmed. </a:t>
            </a:r>
            <a:br>
              <a:rPr lang="en-GB" sz="600" dirty="0">
                <a:solidFill>
                  <a:prstClr val="white"/>
                </a:solidFill>
                <a:latin typeface="Tahoma" panose="020B0604030504040204" pitchFamily="34" charset="0"/>
                <a:ea typeface="Tahoma" panose="020B0604030504040204" pitchFamily="34" charset="0"/>
                <a:cs typeface="Tahoma" panose="020B0604030504040204" pitchFamily="34" charset="0"/>
                <a:sym typeface="Tahoma"/>
              </a:rPr>
            </a:br>
            <a:r>
              <a:rPr lang="en-GB" sz="600" dirty="0">
                <a:solidFill>
                  <a:prstClr val="white"/>
                </a:solidFill>
                <a:latin typeface="Tahoma" panose="020B0604030504040204" pitchFamily="34" charset="0"/>
                <a:ea typeface="Tahoma" panose="020B0604030504040204" pitchFamily="34" charset="0"/>
                <a:cs typeface="Tahoma" panose="020B0604030504040204" pitchFamily="34" charset="0"/>
                <a:sym typeface="Tahoma"/>
              </a:rPr>
              <a:t>The I-6 beams are steerable clusters that can be located at any point in the satellite footprint.  The locations here are just shown as an example.</a:t>
            </a:r>
          </a:p>
        </p:txBody>
      </p:sp>
      <p:sp>
        <p:nvSpPr>
          <p:cNvPr id="62" name="Oval 61"/>
          <p:cNvSpPr/>
          <p:nvPr/>
        </p:nvSpPr>
        <p:spPr>
          <a:xfrm>
            <a:off x="3596740" y="2048312"/>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70" name="Oval 69"/>
          <p:cNvSpPr/>
          <p:nvPr/>
        </p:nvSpPr>
        <p:spPr>
          <a:xfrm>
            <a:off x="3666841" y="1909245"/>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13" name="Hexagon 12"/>
          <p:cNvSpPr/>
          <p:nvPr/>
        </p:nvSpPr>
        <p:spPr>
          <a:xfrm>
            <a:off x="3302683" y="1822362"/>
            <a:ext cx="169588" cy="14190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14" name="Hexagon 13"/>
          <p:cNvSpPr/>
          <p:nvPr/>
        </p:nvSpPr>
        <p:spPr>
          <a:xfrm>
            <a:off x="3419843" y="1887328"/>
            <a:ext cx="169588" cy="14190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23" name="Hexagon 22"/>
          <p:cNvSpPr/>
          <p:nvPr/>
        </p:nvSpPr>
        <p:spPr>
          <a:xfrm>
            <a:off x="3417824" y="2044554"/>
            <a:ext cx="169588" cy="14692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27" name="Hexagon 26"/>
          <p:cNvSpPr/>
          <p:nvPr/>
        </p:nvSpPr>
        <p:spPr>
          <a:xfrm>
            <a:off x="3292787" y="1955031"/>
            <a:ext cx="169588" cy="14692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22" name="Hexagon 21"/>
          <p:cNvSpPr/>
          <p:nvPr/>
        </p:nvSpPr>
        <p:spPr>
          <a:xfrm>
            <a:off x="3540269" y="1822361"/>
            <a:ext cx="169588" cy="146925"/>
          </a:xfrm>
          <a:prstGeom prst="hexagon">
            <a:avLst/>
          </a:prstGeom>
          <a:solidFill>
            <a:srgbClr val="75BB87">
              <a:alpha val="50196"/>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30" name="Hexagon 29"/>
          <p:cNvSpPr/>
          <p:nvPr/>
        </p:nvSpPr>
        <p:spPr>
          <a:xfrm>
            <a:off x="5707840" y="2184444"/>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31" name="Hexagon 30"/>
          <p:cNvSpPr/>
          <p:nvPr/>
        </p:nvSpPr>
        <p:spPr>
          <a:xfrm>
            <a:off x="5710304" y="2023467"/>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32" name="Hexagon 31"/>
          <p:cNvSpPr/>
          <p:nvPr/>
        </p:nvSpPr>
        <p:spPr>
          <a:xfrm>
            <a:off x="5854132" y="2253179"/>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33" name="Hexagon 32"/>
          <p:cNvSpPr/>
          <p:nvPr/>
        </p:nvSpPr>
        <p:spPr>
          <a:xfrm>
            <a:off x="4984622" y="2620089"/>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34" name="Hexagon 33"/>
          <p:cNvSpPr/>
          <p:nvPr/>
        </p:nvSpPr>
        <p:spPr>
          <a:xfrm>
            <a:off x="4988681" y="2311542"/>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37" name="Hexagon 36"/>
          <p:cNvSpPr/>
          <p:nvPr/>
        </p:nvSpPr>
        <p:spPr>
          <a:xfrm>
            <a:off x="5858722" y="2100441"/>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39" name="Hexagon 38"/>
          <p:cNvSpPr/>
          <p:nvPr/>
        </p:nvSpPr>
        <p:spPr>
          <a:xfrm>
            <a:off x="5126617" y="2539644"/>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40" name="Hexagon 39"/>
          <p:cNvSpPr/>
          <p:nvPr/>
        </p:nvSpPr>
        <p:spPr>
          <a:xfrm>
            <a:off x="5985425" y="2457723"/>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41" name="Hexagon 40"/>
          <p:cNvSpPr/>
          <p:nvPr/>
        </p:nvSpPr>
        <p:spPr>
          <a:xfrm>
            <a:off x="5272102" y="2621355"/>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35" name="Hexagon 34"/>
          <p:cNvSpPr/>
          <p:nvPr/>
        </p:nvSpPr>
        <p:spPr>
          <a:xfrm>
            <a:off x="4991144" y="2471541"/>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43" name="Hexagon 42"/>
          <p:cNvSpPr/>
          <p:nvPr/>
        </p:nvSpPr>
        <p:spPr>
          <a:xfrm>
            <a:off x="6125339" y="2373246"/>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45" name="Hexagon 44"/>
          <p:cNvSpPr/>
          <p:nvPr/>
        </p:nvSpPr>
        <p:spPr>
          <a:xfrm>
            <a:off x="5128444" y="2698626"/>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46" name="Hexagon 45"/>
          <p:cNvSpPr/>
          <p:nvPr/>
        </p:nvSpPr>
        <p:spPr>
          <a:xfrm>
            <a:off x="5986748" y="2296767"/>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47" name="Hexagon 46"/>
          <p:cNvSpPr/>
          <p:nvPr/>
        </p:nvSpPr>
        <p:spPr>
          <a:xfrm>
            <a:off x="5128514" y="2398077"/>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48" name="Hexagon 47"/>
          <p:cNvSpPr/>
          <p:nvPr/>
        </p:nvSpPr>
        <p:spPr>
          <a:xfrm>
            <a:off x="5270222" y="2474889"/>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49" name="Hexagon 48"/>
          <p:cNvSpPr/>
          <p:nvPr/>
        </p:nvSpPr>
        <p:spPr>
          <a:xfrm>
            <a:off x="5284163" y="2322942"/>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50" name="Hexagon 49"/>
          <p:cNvSpPr/>
          <p:nvPr/>
        </p:nvSpPr>
        <p:spPr>
          <a:xfrm>
            <a:off x="5861830" y="2373246"/>
            <a:ext cx="169588" cy="146925"/>
          </a:xfrm>
          <a:prstGeom prst="hexagon">
            <a:avLst/>
          </a:prstGeom>
          <a:solidFill>
            <a:srgbClr val="E18D87">
              <a:alpha val="49804"/>
            </a:srgbClr>
          </a:solidFill>
          <a:ln>
            <a:solidFill>
              <a:srgbClr val="E18D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55" name="Oval 54"/>
          <p:cNvSpPr/>
          <p:nvPr/>
        </p:nvSpPr>
        <p:spPr>
          <a:xfrm>
            <a:off x="5845594" y="2469546"/>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56" name="Oval 55"/>
          <p:cNvSpPr/>
          <p:nvPr/>
        </p:nvSpPr>
        <p:spPr>
          <a:xfrm>
            <a:off x="5980888" y="2380431"/>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65" name="Oval 64"/>
          <p:cNvSpPr/>
          <p:nvPr/>
        </p:nvSpPr>
        <p:spPr>
          <a:xfrm>
            <a:off x="6165644" y="3163717"/>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97" name="Oval 96"/>
          <p:cNvSpPr/>
          <p:nvPr/>
        </p:nvSpPr>
        <p:spPr>
          <a:xfrm>
            <a:off x="5669083" y="2932262"/>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98" name="Oval 97"/>
          <p:cNvSpPr/>
          <p:nvPr/>
        </p:nvSpPr>
        <p:spPr>
          <a:xfrm>
            <a:off x="4093369" y="3453864"/>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99" name="Oval 98"/>
          <p:cNvSpPr/>
          <p:nvPr/>
        </p:nvSpPr>
        <p:spPr>
          <a:xfrm>
            <a:off x="5124736" y="2572911"/>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63" name="Oval 62"/>
          <p:cNvSpPr/>
          <p:nvPr/>
        </p:nvSpPr>
        <p:spPr>
          <a:xfrm>
            <a:off x="3866368" y="1935891"/>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64" name="Oval 63"/>
          <p:cNvSpPr/>
          <p:nvPr/>
        </p:nvSpPr>
        <p:spPr>
          <a:xfrm>
            <a:off x="4022299" y="1995810"/>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54" name="Oval 53"/>
          <p:cNvSpPr/>
          <p:nvPr/>
        </p:nvSpPr>
        <p:spPr>
          <a:xfrm>
            <a:off x="3746224" y="2044146"/>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104" name="Oval 103"/>
          <p:cNvSpPr/>
          <p:nvPr/>
        </p:nvSpPr>
        <p:spPr>
          <a:xfrm>
            <a:off x="4136599" y="2110110"/>
            <a:ext cx="162231" cy="159213"/>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solidFill>
              <a:latin typeface="Century Gothic" panose="020B0502020202020204"/>
              <a:sym typeface="Helvetica Light"/>
            </a:endParaRPr>
          </a:p>
        </p:txBody>
      </p:sp>
      <p:sp>
        <p:nvSpPr>
          <p:cNvPr id="107" name="Oval 106"/>
          <p:cNvSpPr/>
          <p:nvPr/>
        </p:nvSpPr>
        <p:spPr>
          <a:xfrm>
            <a:off x="2897086" y="1977516"/>
            <a:ext cx="162000" cy="162000"/>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109" name="Oval 108"/>
          <p:cNvSpPr/>
          <p:nvPr/>
        </p:nvSpPr>
        <p:spPr>
          <a:xfrm>
            <a:off x="3108681" y="2027106"/>
            <a:ext cx="162000" cy="162000"/>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110" name="Oval 109"/>
          <p:cNvSpPr/>
          <p:nvPr/>
        </p:nvSpPr>
        <p:spPr>
          <a:xfrm>
            <a:off x="4641253" y="2439171"/>
            <a:ext cx="162000" cy="162000"/>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
        <p:nvSpPr>
          <p:cNvPr id="111" name="Oval 110"/>
          <p:cNvSpPr/>
          <p:nvPr/>
        </p:nvSpPr>
        <p:spPr>
          <a:xfrm>
            <a:off x="4434106" y="2253913"/>
            <a:ext cx="162000" cy="162000"/>
          </a:xfrm>
          <a:prstGeom prst="ellipse">
            <a:avLst/>
          </a:prstGeom>
          <a:solidFill>
            <a:srgbClr val="EAEE42">
              <a:alpha val="47843"/>
            </a:srgbClr>
          </a:solidFill>
          <a:ln>
            <a:solidFill>
              <a:srgbClr val="EAEE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defRPr/>
            </a:pPr>
            <a:endParaRPr lang="en-GB" sz="900" kern="0">
              <a:solidFill>
                <a:prstClr val="white">
                  <a:lumMod val="75000"/>
                </a:prstClr>
              </a:solidFill>
              <a:latin typeface="Century Gothic" panose="020B0502020202020204"/>
              <a:sym typeface="Helvetica Light"/>
            </a:endParaRPr>
          </a:p>
        </p:txBody>
      </p:sp>
    </p:spTree>
    <p:extLst>
      <p:ext uri="{BB962C8B-B14F-4D97-AF65-F5344CB8AC3E}">
        <p14:creationId xmlns:p14="http://schemas.microsoft.com/office/powerpoint/2010/main" val="1765216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fade">
                                      <p:cBhvr>
                                        <p:cTn id="13" dur="500"/>
                                        <p:tgtEl>
                                          <p:spTgt spid="6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500"/>
                                        <p:tgtEl>
                                          <p:spTgt spid="6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fade">
                                      <p:cBhvr>
                                        <p:cTn id="19" dur="500"/>
                                        <p:tgtEl>
                                          <p:spTgt spid="6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3"/>
                                        </p:tgtEl>
                                        <p:attrNameLst>
                                          <p:attrName>style.visibility</p:attrName>
                                        </p:attrNameLst>
                                      </p:cBhvr>
                                      <p:to>
                                        <p:strVal val="visible"/>
                                      </p:to>
                                    </p:set>
                                    <p:animEffect transition="in" filter="fade">
                                      <p:cBhvr>
                                        <p:cTn id="22" dur="500"/>
                                        <p:tgtEl>
                                          <p:spTgt spid="6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2"/>
                                        </p:tgtEl>
                                        <p:attrNameLst>
                                          <p:attrName>style.visibility</p:attrName>
                                        </p:attrNameLst>
                                      </p:cBhvr>
                                      <p:to>
                                        <p:strVal val="visible"/>
                                      </p:to>
                                    </p:set>
                                    <p:animEffect transition="in" filter="fade">
                                      <p:cBhvr>
                                        <p:cTn id="25" dur="500"/>
                                        <p:tgtEl>
                                          <p:spTgt spid="6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0"/>
                                        </p:tgtEl>
                                        <p:attrNameLst>
                                          <p:attrName>style.visibility</p:attrName>
                                        </p:attrNameLst>
                                      </p:cBhvr>
                                      <p:to>
                                        <p:strVal val="visible"/>
                                      </p:to>
                                    </p:set>
                                    <p:animEffect transition="in" filter="fade">
                                      <p:cBhvr>
                                        <p:cTn id="28" dur="500"/>
                                        <p:tgtEl>
                                          <p:spTgt spid="7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fade">
                                      <p:cBhvr>
                                        <p:cTn id="31" dur="500"/>
                                        <p:tgtEl>
                                          <p:spTgt spid="6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7"/>
                                        </p:tgtEl>
                                        <p:attrNameLst>
                                          <p:attrName>style.visibility</p:attrName>
                                        </p:attrNameLst>
                                      </p:cBhvr>
                                      <p:to>
                                        <p:strVal val="visible"/>
                                      </p:to>
                                    </p:set>
                                    <p:animEffect transition="in" filter="fade">
                                      <p:cBhvr>
                                        <p:cTn id="34" dur="500"/>
                                        <p:tgtEl>
                                          <p:spTgt spid="5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500"/>
                                        <p:tgtEl>
                                          <p:spTgt spid="5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6"/>
                                        </p:tgtEl>
                                        <p:attrNameLst>
                                          <p:attrName>style.visibility</p:attrName>
                                        </p:attrNameLst>
                                      </p:cBhvr>
                                      <p:to>
                                        <p:strVal val="visible"/>
                                      </p:to>
                                    </p:set>
                                    <p:animEffect transition="in" filter="fade">
                                      <p:cBhvr>
                                        <p:cTn id="40" dur="500"/>
                                        <p:tgtEl>
                                          <p:spTgt spid="5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500"/>
                                        <p:tgtEl>
                                          <p:spTgt spid="6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9"/>
                                        </p:tgtEl>
                                        <p:attrNameLst>
                                          <p:attrName>style.visibility</p:attrName>
                                        </p:attrNameLst>
                                      </p:cBhvr>
                                      <p:to>
                                        <p:strVal val="visible"/>
                                      </p:to>
                                    </p:set>
                                    <p:animEffect transition="in" filter="fade">
                                      <p:cBhvr>
                                        <p:cTn id="46" dur="500"/>
                                        <p:tgtEl>
                                          <p:spTgt spid="6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fade">
                                      <p:cBhvr>
                                        <p:cTn id="49" dur="500"/>
                                        <p:tgtEl>
                                          <p:spTgt spid="5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500"/>
                                        <p:tgtEl>
                                          <p:spTgt spid="54"/>
                                        </p:tgtEl>
                                      </p:cBhvr>
                                    </p:animEffect>
                                  </p:childTnLst>
                                </p:cTn>
                              </p:par>
                            </p:childTnLst>
                          </p:cTn>
                        </p:par>
                      </p:childTnLst>
                    </p:cTn>
                  </p:par>
                  <p:par>
                    <p:cTn id="53" fill="hold">
                      <p:stCondLst>
                        <p:cond delay="indefinite"/>
                      </p:stCondLst>
                      <p:childTnLst>
                        <p:par>
                          <p:cTn id="54" fill="hold">
                            <p:stCondLst>
                              <p:cond delay="0"/>
                            </p:stCondLst>
                            <p:childTnLst>
                              <p:par>
                                <p:cTn id="55" presetID="21" presetClass="entr" presetSubtype="1" fill="hold" grpId="0" nodeType="click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wheel(1)">
                                      <p:cBhvr>
                                        <p:cTn id="57" dur="2000"/>
                                        <p:tgtEl>
                                          <p:spTgt spid="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fade">
                                      <p:cBhvr>
                                        <p:cTn id="62" dur="500"/>
                                        <p:tgtEl>
                                          <p:spTgt spid="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61"/>
                                        </p:tgtEl>
                                        <p:attrNameLst>
                                          <p:attrName>style.visibility</p:attrName>
                                        </p:attrNameLst>
                                      </p:cBhvr>
                                      <p:to>
                                        <p:strVal val="visible"/>
                                      </p:to>
                                    </p:set>
                                    <p:animEffect transition="in" filter="fade">
                                      <p:cBhvr>
                                        <p:cTn id="67" dur="500"/>
                                        <p:tgtEl>
                                          <p:spTgt spid="61"/>
                                        </p:tgtEl>
                                      </p:cBhvr>
                                    </p:animEffect>
                                  </p:childTnLst>
                                </p:cTn>
                              </p:par>
                            </p:childTnLst>
                          </p:cTn>
                        </p:par>
                      </p:childTnLst>
                    </p:cTn>
                  </p:par>
                  <p:par>
                    <p:cTn id="68" fill="hold">
                      <p:stCondLst>
                        <p:cond delay="indefinite"/>
                      </p:stCondLst>
                      <p:childTnLst>
                        <p:par>
                          <p:cTn id="69" fill="hold">
                            <p:stCondLst>
                              <p:cond delay="0"/>
                            </p:stCondLst>
                            <p:childTnLst>
                              <p:par>
                                <p:cTn id="70" presetID="42" presetClass="path" presetSubtype="0" accel="50000" decel="50000" fill="hold" grpId="1" nodeType="clickEffect">
                                  <p:stCondLst>
                                    <p:cond delay="0"/>
                                  </p:stCondLst>
                                  <p:childTnLst>
                                    <p:animMotion origin="layout" path="M 0 -1.35802E-6 L 0.14063 -0.00123 " pathEditMode="relative" rAng="0" ptsTypes="AA">
                                      <p:cBhvr>
                                        <p:cTn id="71" dur="1000" fill="hold"/>
                                        <p:tgtEl>
                                          <p:spTgt spid="5"/>
                                        </p:tgtEl>
                                        <p:attrNameLst>
                                          <p:attrName>ppt_x</p:attrName>
                                          <p:attrName>ppt_y</p:attrName>
                                        </p:attrNameLst>
                                      </p:cBhvr>
                                      <p:rCtr x="7031" y="-62"/>
                                    </p:animMotion>
                                  </p:childTnLst>
                                </p:cTn>
                              </p:par>
                            </p:childTnLst>
                          </p:cTn>
                        </p:par>
                        <p:par>
                          <p:cTn id="72" fill="hold">
                            <p:stCondLst>
                              <p:cond delay="1000"/>
                            </p:stCondLst>
                            <p:childTnLst>
                              <p:par>
                                <p:cTn id="73" presetID="10" presetClass="exit" presetSubtype="0" fill="hold" grpId="2" nodeType="afterEffect">
                                  <p:stCondLst>
                                    <p:cond delay="0"/>
                                  </p:stCondLst>
                                  <p:childTnLst>
                                    <p:animEffect transition="out" filter="fade">
                                      <p:cBhvr>
                                        <p:cTn id="74" dur="500"/>
                                        <p:tgtEl>
                                          <p:spTgt spid="5"/>
                                        </p:tgtEl>
                                      </p:cBhvr>
                                    </p:animEffect>
                                    <p:set>
                                      <p:cBhvr>
                                        <p:cTn id="75" dur="1" fill="hold">
                                          <p:stCondLst>
                                            <p:cond delay="499"/>
                                          </p:stCondLst>
                                        </p:cTn>
                                        <p:tgtEl>
                                          <p:spTgt spid="5"/>
                                        </p:tgtEl>
                                        <p:attrNameLst>
                                          <p:attrName>style.visibility</p:attrName>
                                        </p:attrNameLst>
                                      </p:cBhvr>
                                      <p:to>
                                        <p:strVal val="hidden"/>
                                      </p:to>
                                    </p:set>
                                  </p:childTnLst>
                                </p:cTn>
                              </p:par>
                              <p:par>
                                <p:cTn id="76" presetID="10" presetClass="entr" presetSubtype="0" fill="hold" nodeType="withEffect">
                                  <p:stCondLst>
                                    <p:cond delay="0"/>
                                  </p:stCondLst>
                                  <p:childTnLst>
                                    <p:set>
                                      <p:cBhvr>
                                        <p:cTn id="77" dur="1" fill="hold">
                                          <p:stCondLst>
                                            <p:cond delay="0"/>
                                          </p:stCondLst>
                                        </p:cTn>
                                        <p:tgtEl>
                                          <p:spTgt spid="108"/>
                                        </p:tgtEl>
                                        <p:attrNameLst>
                                          <p:attrName>style.visibility</p:attrName>
                                        </p:attrNameLst>
                                      </p:cBhvr>
                                      <p:to>
                                        <p:strVal val="visible"/>
                                      </p:to>
                                    </p:set>
                                    <p:animEffect transition="in" filter="fade">
                                      <p:cBhvr>
                                        <p:cTn id="78" dur="500"/>
                                        <p:tgtEl>
                                          <p:spTgt spid="108"/>
                                        </p:tgtEl>
                                      </p:cBhvr>
                                    </p:animEffect>
                                  </p:childTnLst>
                                </p:cTn>
                              </p:par>
                              <p:par>
                                <p:cTn id="79" presetID="10" presetClass="entr" presetSubtype="0" fill="hold"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childTnLst>
                                </p:cTn>
                              </p:par>
                            </p:childTnLst>
                          </p:cTn>
                        </p:par>
                        <p:par>
                          <p:cTn id="82" fill="hold">
                            <p:stCondLst>
                              <p:cond delay="1500"/>
                            </p:stCondLst>
                            <p:childTnLst>
                              <p:par>
                                <p:cTn id="83" presetID="42" presetClass="path" presetSubtype="0" accel="50000" decel="50000" fill="hold" grpId="1" nodeType="afterEffect">
                                  <p:stCondLst>
                                    <p:cond delay="0"/>
                                  </p:stCondLst>
                                  <p:childTnLst>
                                    <p:animMotion origin="layout" path="M -2.08333E-7 -1.48148E-6 L -0.11471 0.25857 " pathEditMode="relative" rAng="0" ptsTypes="AA">
                                      <p:cBhvr>
                                        <p:cTn id="84" dur="2000" fill="hold"/>
                                        <p:tgtEl>
                                          <p:spTgt spid="54"/>
                                        </p:tgtEl>
                                        <p:attrNameLst>
                                          <p:attrName>ppt_x</p:attrName>
                                          <p:attrName>ppt_y</p:attrName>
                                        </p:attrNameLst>
                                      </p:cBhvr>
                                      <p:rCtr x="-5742" y="12917"/>
                                    </p:animMotion>
                                  </p:childTnLst>
                                </p:cTn>
                              </p:par>
                              <p:par>
                                <p:cTn id="85" presetID="42" presetClass="path" presetSubtype="0" accel="50000" decel="50000" fill="hold" grpId="1" nodeType="withEffect">
                                  <p:stCondLst>
                                    <p:cond delay="0"/>
                                  </p:stCondLst>
                                  <p:childTnLst>
                                    <p:animMotion origin="layout" path="M 1.45833E-6 -7.40741E-7 L -0.16003 0.2912 " pathEditMode="relative" rAng="0" ptsTypes="AA">
                                      <p:cBhvr>
                                        <p:cTn id="86" dur="2000" fill="hold"/>
                                        <p:tgtEl>
                                          <p:spTgt spid="64"/>
                                        </p:tgtEl>
                                        <p:attrNameLst>
                                          <p:attrName>ppt_x</p:attrName>
                                          <p:attrName>ppt_y</p:attrName>
                                        </p:attrNameLst>
                                      </p:cBhvr>
                                      <p:rCtr x="-8008" y="14560"/>
                                    </p:animMotion>
                                  </p:childTnLst>
                                </p:cTn>
                              </p:par>
                              <p:par>
                                <p:cTn id="87" presetID="42" presetClass="path" presetSubtype="0" accel="50000" decel="50000" fill="hold" grpId="1" nodeType="withEffect">
                                  <p:stCondLst>
                                    <p:cond delay="0"/>
                                  </p:stCondLst>
                                  <p:childTnLst>
                                    <p:animMotion origin="layout" path="M -4.16667E-6 4.07407E-6 L 0.05404 0.27338 " pathEditMode="relative" rAng="0" ptsTypes="AA">
                                      <p:cBhvr>
                                        <p:cTn id="88" dur="2000" fill="hold"/>
                                        <p:tgtEl>
                                          <p:spTgt spid="62"/>
                                        </p:tgtEl>
                                        <p:attrNameLst>
                                          <p:attrName>ppt_x</p:attrName>
                                          <p:attrName>ppt_y</p:attrName>
                                        </p:attrNameLst>
                                      </p:cBhvr>
                                      <p:rCtr x="2695" y="13657"/>
                                    </p:animMotion>
                                  </p:childTnLst>
                                </p:cTn>
                              </p:par>
                              <p:par>
                                <p:cTn id="89" presetID="10" presetClass="entr" presetSubtype="0" fill="hold" grpId="0" nodeType="withEffect">
                                  <p:stCondLst>
                                    <p:cond delay="0"/>
                                  </p:stCondLst>
                                  <p:childTnLst>
                                    <p:set>
                                      <p:cBhvr>
                                        <p:cTn id="90" dur="1" fill="hold">
                                          <p:stCondLst>
                                            <p:cond delay="0"/>
                                          </p:stCondLst>
                                        </p:cTn>
                                        <p:tgtEl>
                                          <p:spTgt spid="107"/>
                                        </p:tgtEl>
                                        <p:attrNameLst>
                                          <p:attrName>style.visibility</p:attrName>
                                        </p:attrNameLst>
                                      </p:cBhvr>
                                      <p:to>
                                        <p:strVal val="visible"/>
                                      </p:to>
                                    </p:set>
                                    <p:animEffect transition="in" filter="fade">
                                      <p:cBhvr>
                                        <p:cTn id="91" dur="500"/>
                                        <p:tgtEl>
                                          <p:spTgt spid="107"/>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109"/>
                                        </p:tgtEl>
                                        <p:attrNameLst>
                                          <p:attrName>style.visibility</p:attrName>
                                        </p:attrNameLst>
                                      </p:cBhvr>
                                      <p:to>
                                        <p:strVal val="visible"/>
                                      </p:to>
                                    </p:set>
                                    <p:animEffect transition="in" filter="fade">
                                      <p:cBhvr>
                                        <p:cTn id="94" dur="500"/>
                                        <p:tgtEl>
                                          <p:spTgt spid="109"/>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110"/>
                                        </p:tgtEl>
                                        <p:attrNameLst>
                                          <p:attrName>style.visibility</p:attrName>
                                        </p:attrNameLst>
                                      </p:cBhvr>
                                      <p:to>
                                        <p:strVal val="visible"/>
                                      </p:to>
                                    </p:set>
                                    <p:animEffect transition="in" filter="fade">
                                      <p:cBhvr>
                                        <p:cTn id="97" dur="500"/>
                                        <p:tgtEl>
                                          <p:spTgt spid="110"/>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111"/>
                                        </p:tgtEl>
                                        <p:attrNameLst>
                                          <p:attrName>style.visibility</p:attrName>
                                        </p:attrNameLst>
                                      </p:cBhvr>
                                      <p:to>
                                        <p:strVal val="visible"/>
                                      </p:to>
                                    </p:set>
                                    <p:animEffect transition="in" filter="fade">
                                      <p:cBhvr>
                                        <p:cTn id="100" dur="500"/>
                                        <p:tgtEl>
                                          <p:spTgt spid="111"/>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fade">
                                      <p:cBhvr>
                                        <p:cTn id="108" dur="500"/>
                                        <p:tgtEl>
                                          <p:spTgt spid="36"/>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38"/>
                                        </p:tgtEl>
                                        <p:attrNameLst>
                                          <p:attrName>style.visibility</p:attrName>
                                        </p:attrNameLst>
                                      </p:cBhvr>
                                      <p:to>
                                        <p:strVal val="visible"/>
                                      </p:to>
                                    </p:set>
                                    <p:animEffect transition="in" filter="fade">
                                      <p:cBhvr>
                                        <p:cTn id="111" dur="500"/>
                                        <p:tgtEl>
                                          <p:spTgt spid="38"/>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42"/>
                                        </p:tgtEl>
                                        <p:attrNameLst>
                                          <p:attrName>style.visibility</p:attrName>
                                        </p:attrNameLst>
                                      </p:cBhvr>
                                      <p:to>
                                        <p:strVal val="visible"/>
                                      </p:to>
                                    </p:set>
                                    <p:animEffect transition="in" filter="fade">
                                      <p:cBhvr>
                                        <p:cTn id="114" dur="500"/>
                                        <p:tgtEl>
                                          <p:spTgt spid="42"/>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43"/>
                                        </p:tgtEl>
                                        <p:attrNameLst>
                                          <p:attrName>style.visibility</p:attrName>
                                        </p:attrNameLst>
                                      </p:cBhvr>
                                      <p:to>
                                        <p:strVal val="visible"/>
                                      </p:to>
                                    </p:set>
                                    <p:animEffect transition="in" filter="fade">
                                      <p:cBhvr>
                                        <p:cTn id="117" dur="500"/>
                                        <p:tgtEl>
                                          <p:spTgt spid="43"/>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40"/>
                                        </p:tgtEl>
                                        <p:attrNameLst>
                                          <p:attrName>style.visibility</p:attrName>
                                        </p:attrNameLst>
                                      </p:cBhvr>
                                      <p:to>
                                        <p:strVal val="visible"/>
                                      </p:to>
                                    </p:set>
                                    <p:animEffect transition="in" filter="fade">
                                      <p:cBhvr>
                                        <p:cTn id="120" dur="500"/>
                                        <p:tgtEl>
                                          <p:spTgt spid="40"/>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50"/>
                                        </p:tgtEl>
                                        <p:attrNameLst>
                                          <p:attrName>style.visibility</p:attrName>
                                        </p:attrNameLst>
                                      </p:cBhvr>
                                      <p:to>
                                        <p:strVal val="visible"/>
                                      </p:to>
                                    </p:set>
                                    <p:animEffect transition="in" filter="fade">
                                      <p:cBhvr>
                                        <p:cTn id="123" dur="500"/>
                                        <p:tgtEl>
                                          <p:spTgt spid="50"/>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46"/>
                                        </p:tgtEl>
                                        <p:attrNameLst>
                                          <p:attrName>style.visibility</p:attrName>
                                        </p:attrNameLst>
                                      </p:cBhvr>
                                      <p:to>
                                        <p:strVal val="visible"/>
                                      </p:to>
                                    </p:set>
                                    <p:animEffect transition="in" filter="fade">
                                      <p:cBhvr>
                                        <p:cTn id="126" dur="500"/>
                                        <p:tgtEl>
                                          <p:spTgt spid="46"/>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49"/>
                                        </p:tgtEl>
                                        <p:attrNameLst>
                                          <p:attrName>style.visibility</p:attrName>
                                        </p:attrNameLst>
                                      </p:cBhvr>
                                      <p:to>
                                        <p:strVal val="visible"/>
                                      </p:to>
                                    </p:set>
                                    <p:animEffect transition="in" filter="fade">
                                      <p:cBhvr>
                                        <p:cTn id="129" dur="500"/>
                                        <p:tgtEl>
                                          <p:spTgt spid="49"/>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41"/>
                                        </p:tgtEl>
                                        <p:attrNameLst>
                                          <p:attrName>style.visibility</p:attrName>
                                        </p:attrNameLst>
                                      </p:cBhvr>
                                      <p:to>
                                        <p:strVal val="visible"/>
                                      </p:to>
                                    </p:set>
                                    <p:animEffect transition="in" filter="fade">
                                      <p:cBhvr>
                                        <p:cTn id="132" dur="500"/>
                                        <p:tgtEl>
                                          <p:spTgt spid="41"/>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48"/>
                                        </p:tgtEl>
                                        <p:attrNameLst>
                                          <p:attrName>style.visibility</p:attrName>
                                        </p:attrNameLst>
                                      </p:cBhvr>
                                      <p:to>
                                        <p:strVal val="visible"/>
                                      </p:to>
                                    </p:set>
                                    <p:animEffect transition="in" filter="fade">
                                      <p:cBhvr>
                                        <p:cTn id="135" dur="500"/>
                                        <p:tgtEl>
                                          <p:spTgt spid="48"/>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45"/>
                                        </p:tgtEl>
                                        <p:attrNameLst>
                                          <p:attrName>style.visibility</p:attrName>
                                        </p:attrNameLst>
                                      </p:cBhvr>
                                      <p:to>
                                        <p:strVal val="visible"/>
                                      </p:to>
                                    </p:set>
                                    <p:animEffect transition="in" filter="fade">
                                      <p:cBhvr>
                                        <p:cTn id="138" dur="500"/>
                                        <p:tgtEl>
                                          <p:spTgt spid="45"/>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47"/>
                                        </p:tgtEl>
                                        <p:attrNameLst>
                                          <p:attrName>style.visibility</p:attrName>
                                        </p:attrNameLst>
                                      </p:cBhvr>
                                      <p:to>
                                        <p:strVal val="visible"/>
                                      </p:to>
                                    </p:set>
                                    <p:animEffect transition="in" filter="fade">
                                      <p:cBhvr>
                                        <p:cTn id="141" dur="500"/>
                                        <p:tgtEl>
                                          <p:spTgt spid="47"/>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35"/>
                                        </p:tgtEl>
                                        <p:attrNameLst>
                                          <p:attrName>style.visibility</p:attrName>
                                        </p:attrNameLst>
                                      </p:cBhvr>
                                      <p:to>
                                        <p:strVal val="visible"/>
                                      </p:to>
                                    </p:set>
                                    <p:animEffect transition="in" filter="fade">
                                      <p:cBhvr>
                                        <p:cTn id="144" dur="500"/>
                                        <p:tgtEl>
                                          <p:spTgt spid="35"/>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34"/>
                                        </p:tgtEl>
                                        <p:attrNameLst>
                                          <p:attrName>style.visibility</p:attrName>
                                        </p:attrNameLst>
                                      </p:cBhvr>
                                      <p:to>
                                        <p:strVal val="visible"/>
                                      </p:to>
                                    </p:set>
                                    <p:animEffect transition="in" filter="fade">
                                      <p:cBhvr>
                                        <p:cTn id="147" dur="500"/>
                                        <p:tgtEl>
                                          <p:spTgt spid="34"/>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31"/>
                                        </p:tgtEl>
                                        <p:attrNameLst>
                                          <p:attrName>style.visibility</p:attrName>
                                        </p:attrNameLst>
                                      </p:cBhvr>
                                      <p:to>
                                        <p:strVal val="visible"/>
                                      </p:to>
                                    </p:set>
                                    <p:animEffect transition="in" filter="fade">
                                      <p:cBhvr>
                                        <p:cTn id="150" dur="500"/>
                                        <p:tgtEl>
                                          <p:spTgt spid="31"/>
                                        </p:tgtEl>
                                      </p:cBhvr>
                                    </p:animEffect>
                                  </p:childTnLst>
                                </p:cTn>
                              </p:par>
                              <p:par>
                                <p:cTn id="151" presetID="10" presetClass="entr" presetSubtype="0" fill="hold" grpId="0" nodeType="withEffect">
                                  <p:stCondLst>
                                    <p:cond delay="0"/>
                                  </p:stCondLst>
                                  <p:childTnLst>
                                    <p:set>
                                      <p:cBhvr>
                                        <p:cTn id="152" dur="1" fill="hold">
                                          <p:stCondLst>
                                            <p:cond delay="0"/>
                                          </p:stCondLst>
                                        </p:cTn>
                                        <p:tgtEl>
                                          <p:spTgt spid="30"/>
                                        </p:tgtEl>
                                        <p:attrNameLst>
                                          <p:attrName>style.visibility</p:attrName>
                                        </p:attrNameLst>
                                      </p:cBhvr>
                                      <p:to>
                                        <p:strVal val="visible"/>
                                      </p:to>
                                    </p:set>
                                    <p:animEffect transition="in" filter="fade">
                                      <p:cBhvr>
                                        <p:cTn id="153" dur="500"/>
                                        <p:tgtEl>
                                          <p:spTgt spid="30"/>
                                        </p:tgtEl>
                                      </p:cBhvr>
                                    </p:animEffect>
                                  </p:childTnLst>
                                </p:cTn>
                              </p:par>
                              <p:par>
                                <p:cTn id="154" presetID="10" presetClass="entr" presetSubtype="0" fill="hold" grpId="0" nodeType="withEffect">
                                  <p:stCondLst>
                                    <p:cond delay="0"/>
                                  </p:stCondLst>
                                  <p:childTnLst>
                                    <p:set>
                                      <p:cBhvr>
                                        <p:cTn id="155" dur="1" fill="hold">
                                          <p:stCondLst>
                                            <p:cond delay="0"/>
                                          </p:stCondLst>
                                        </p:cTn>
                                        <p:tgtEl>
                                          <p:spTgt spid="37"/>
                                        </p:tgtEl>
                                        <p:attrNameLst>
                                          <p:attrName>style.visibility</p:attrName>
                                        </p:attrNameLst>
                                      </p:cBhvr>
                                      <p:to>
                                        <p:strVal val="visible"/>
                                      </p:to>
                                    </p:set>
                                    <p:animEffect transition="in" filter="fade">
                                      <p:cBhvr>
                                        <p:cTn id="156" dur="500"/>
                                        <p:tgtEl>
                                          <p:spTgt spid="37"/>
                                        </p:tgtEl>
                                      </p:cBhvr>
                                    </p:animEffect>
                                  </p:childTnLst>
                                </p:cTn>
                              </p:par>
                              <p:par>
                                <p:cTn id="157" presetID="10" presetClass="entr" presetSubtype="0" fill="hold" grpId="0" nodeType="withEffect">
                                  <p:stCondLst>
                                    <p:cond delay="0"/>
                                  </p:stCondLst>
                                  <p:childTnLst>
                                    <p:set>
                                      <p:cBhvr>
                                        <p:cTn id="158" dur="1" fill="hold">
                                          <p:stCondLst>
                                            <p:cond delay="0"/>
                                          </p:stCondLst>
                                        </p:cTn>
                                        <p:tgtEl>
                                          <p:spTgt spid="32"/>
                                        </p:tgtEl>
                                        <p:attrNameLst>
                                          <p:attrName>style.visibility</p:attrName>
                                        </p:attrNameLst>
                                      </p:cBhvr>
                                      <p:to>
                                        <p:strVal val="visible"/>
                                      </p:to>
                                    </p:set>
                                    <p:animEffect transition="in" filter="fade">
                                      <p:cBhvr>
                                        <p:cTn id="159" dur="500"/>
                                        <p:tgtEl>
                                          <p:spTgt spid="32"/>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33"/>
                                        </p:tgtEl>
                                        <p:attrNameLst>
                                          <p:attrName>style.visibility</p:attrName>
                                        </p:attrNameLst>
                                      </p:cBhvr>
                                      <p:to>
                                        <p:strVal val="visible"/>
                                      </p:to>
                                    </p:set>
                                    <p:animEffect transition="in" filter="fade">
                                      <p:cBhvr>
                                        <p:cTn id="162" dur="500"/>
                                        <p:tgtEl>
                                          <p:spTgt spid="33"/>
                                        </p:tgtEl>
                                      </p:cBhvr>
                                    </p:animEffect>
                                  </p:childTnLst>
                                </p:cTn>
                              </p:par>
                              <p:par>
                                <p:cTn id="163" presetID="10" presetClass="entr" presetSubtype="0" fill="hold" grpId="0" nodeType="withEffect">
                                  <p:stCondLst>
                                    <p:cond delay="0"/>
                                  </p:stCondLst>
                                  <p:childTnLst>
                                    <p:set>
                                      <p:cBhvr>
                                        <p:cTn id="164" dur="1" fill="hold">
                                          <p:stCondLst>
                                            <p:cond delay="0"/>
                                          </p:stCondLst>
                                        </p:cTn>
                                        <p:tgtEl>
                                          <p:spTgt spid="39"/>
                                        </p:tgtEl>
                                        <p:attrNameLst>
                                          <p:attrName>style.visibility</p:attrName>
                                        </p:attrNameLst>
                                      </p:cBhvr>
                                      <p:to>
                                        <p:strVal val="visible"/>
                                      </p:to>
                                    </p:set>
                                    <p:animEffect transition="in" filter="fade">
                                      <p:cBhvr>
                                        <p:cTn id="165" dur="500"/>
                                        <p:tgtEl>
                                          <p:spTgt spid="39"/>
                                        </p:tgtEl>
                                      </p:cBhvr>
                                    </p:animEffect>
                                  </p:childTnLst>
                                </p:cTn>
                              </p:par>
                            </p:childTnLst>
                          </p:cTn>
                        </p:par>
                      </p:childTnLst>
                    </p:cTn>
                  </p:par>
                  <p:par>
                    <p:cTn id="166" fill="hold">
                      <p:stCondLst>
                        <p:cond delay="indefinite"/>
                      </p:stCondLst>
                      <p:childTnLst>
                        <p:par>
                          <p:cTn id="167" fill="hold">
                            <p:stCondLst>
                              <p:cond delay="0"/>
                            </p:stCondLst>
                            <p:childTnLst>
                              <p:par>
                                <p:cTn id="168" presetID="10" presetClass="entr" presetSubtype="0" fill="hold" grpId="0" nodeType="clickEffect">
                                  <p:stCondLst>
                                    <p:cond delay="0"/>
                                  </p:stCondLst>
                                  <p:childTnLst>
                                    <p:set>
                                      <p:cBhvr>
                                        <p:cTn id="169" dur="1" fill="hold">
                                          <p:stCondLst>
                                            <p:cond delay="0"/>
                                          </p:stCondLst>
                                        </p:cTn>
                                        <p:tgtEl>
                                          <p:spTgt spid="29"/>
                                        </p:tgtEl>
                                        <p:attrNameLst>
                                          <p:attrName>style.visibility</p:attrName>
                                        </p:attrNameLst>
                                      </p:cBhvr>
                                      <p:to>
                                        <p:strVal val="visible"/>
                                      </p:to>
                                    </p:set>
                                    <p:animEffect transition="in" filter="fade">
                                      <p:cBhvr>
                                        <p:cTn id="170" dur="500"/>
                                        <p:tgtEl>
                                          <p:spTgt spid="29"/>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23"/>
                                        </p:tgtEl>
                                        <p:attrNameLst>
                                          <p:attrName>style.visibility</p:attrName>
                                        </p:attrNameLst>
                                      </p:cBhvr>
                                      <p:to>
                                        <p:strVal val="visible"/>
                                      </p:to>
                                    </p:set>
                                    <p:animEffect transition="in" filter="fade">
                                      <p:cBhvr>
                                        <p:cTn id="173" dur="500"/>
                                        <p:tgtEl>
                                          <p:spTgt spid="23"/>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22"/>
                                        </p:tgtEl>
                                        <p:attrNameLst>
                                          <p:attrName>style.visibility</p:attrName>
                                        </p:attrNameLst>
                                      </p:cBhvr>
                                      <p:to>
                                        <p:strVal val="visible"/>
                                      </p:to>
                                    </p:set>
                                    <p:animEffect transition="in" filter="fade">
                                      <p:cBhvr>
                                        <p:cTn id="176" dur="500"/>
                                        <p:tgtEl>
                                          <p:spTgt spid="22"/>
                                        </p:tgtEl>
                                      </p:cBhvr>
                                    </p:animEffect>
                                  </p:childTnLst>
                                </p:cTn>
                              </p:par>
                              <p:par>
                                <p:cTn id="177" presetID="10" presetClass="entr" presetSubtype="0" fill="hold" grpId="0" nodeType="withEffect">
                                  <p:stCondLst>
                                    <p:cond delay="0"/>
                                  </p:stCondLst>
                                  <p:childTnLst>
                                    <p:set>
                                      <p:cBhvr>
                                        <p:cTn id="178" dur="1" fill="hold">
                                          <p:stCondLst>
                                            <p:cond delay="0"/>
                                          </p:stCondLst>
                                        </p:cTn>
                                        <p:tgtEl>
                                          <p:spTgt spid="14"/>
                                        </p:tgtEl>
                                        <p:attrNameLst>
                                          <p:attrName>style.visibility</p:attrName>
                                        </p:attrNameLst>
                                      </p:cBhvr>
                                      <p:to>
                                        <p:strVal val="visible"/>
                                      </p:to>
                                    </p:set>
                                    <p:animEffect transition="in" filter="fade">
                                      <p:cBhvr>
                                        <p:cTn id="179" dur="500"/>
                                        <p:tgtEl>
                                          <p:spTgt spid="14"/>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28"/>
                                        </p:tgtEl>
                                        <p:attrNameLst>
                                          <p:attrName>style.visibility</p:attrName>
                                        </p:attrNameLst>
                                      </p:cBhvr>
                                      <p:to>
                                        <p:strVal val="visible"/>
                                      </p:to>
                                    </p:set>
                                    <p:animEffect transition="in" filter="fade">
                                      <p:cBhvr>
                                        <p:cTn id="182" dur="500"/>
                                        <p:tgtEl>
                                          <p:spTgt spid="28"/>
                                        </p:tgtEl>
                                      </p:cBhvr>
                                    </p:animEffect>
                                  </p:childTnLst>
                                </p:cTn>
                              </p:par>
                              <p:par>
                                <p:cTn id="183" presetID="10" presetClass="entr" presetSubtype="0" fill="hold" grpId="0" nodeType="withEffect">
                                  <p:stCondLst>
                                    <p:cond delay="0"/>
                                  </p:stCondLst>
                                  <p:childTnLst>
                                    <p:set>
                                      <p:cBhvr>
                                        <p:cTn id="184" dur="1" fill="hold">
                                          <p:stCondLst>
                                            <p:cond delay="0"/>
                                          </p:stCondLst>
                                        </p:cTn>
                                        <p:tgtEl>
                                          <p:spTgt spid="21"/>
                                        </p:tgtEl>
                                        <p:attrNameLst>
                                          <p:attrName>style.visibility</p:attrName>
                                        </p:attrNameLst>
                                      </p:cBhvr>
                                      <p:to>
                                        <p:strVal val="visible"/>
                                      </p:to>
                                    </p:set>
                                    <p:animEffect transition="in" filter="fade">
                                      <p:cBhvr>
                                        <p:cTn id="185" dur="500"/>
                                        <p:tgtEl>
                                          <p:spTgt spid="21"/>
                                        </p:tgtEl>
                                      </p:cBhvr>
                                    </p:animEffect>
                                  </p:childTnLst>
                                </p:cTn>
                              </p:par>
                              <p:par>
                                <p:cTn id="186" presetID="10" presetClass="entr" presetSubtype="0" fill="hold" grpId="0" nodeType="withEffect">
                                  <p:stCondLst>
                                    <p:cond delay="0"/>
                                  </p:stCondLst>
                                  <p:childTnLst>
                                    <p:set>
                                      <p:cBhvr>
                                        <p:cTn id="187" dur="1" fill="hold">
                                          <p:stCondLst>
                                            <p:cond delay="0"/>
                                          </p:stCondLst>
                                        </p:cTn>
                                        <p:tgtEl>
                                          <p:spTgt spid="20"/>
                                        </p:tgtEl>
                                        <p:attrNameLst>
                                          <p:attrName>style.visibility</p:attrName>
                                        </p:attrNameLst>
                                      </p:cBhvr>
                                      <p:to>
                                        <p:strVal val="visible"/>
                                      </p:to>
                                    </p:set>
                                    <p:animEffect transition="in" filter="fade">
                                      <p:cBhvr>
                                        <p:cTn id="188" dur="500"/>
                                        <p:tgtEl>
                                          <p:spTgt spid="20"/>
                                        </p:tgtEl>
                                      </p:cBhvr>
                                    </p:animEffect>
                                  </p:childTnLst>
                                </p:cTn>
                              </p:par>
                              <p:par>
                                <p:cTn id="189" presetID="10" presetClass="entr" presetSubtype="0" fill="hold" grpId="0" nodeType="withEffect">
                                  <p:stCondLst>
                                    <p:cond delay="0"/>
                                  </p:stCondLst>
                                  <p:childTnLst>
                                    <p:set>
                                      <p:cBhvr>
                                        <p:cTn id="190" dur="1" fill="hold">
                                          <p:stCondLst>
                                            <p:cond delay="0"/>
                                          </p:stCondLst>
                                        </p:cTn>
                                        <p:tgtEl>
                                          <p:spTgt spid="18"/>
                                        </p:tgtEl>
                                        <p:attrNameLst>
                                          <p:attrName>style.visibility</p:attrName>
                                        </p:attrNameLst>
                                      </p:cBhvr>
                                      <p:to>
                                        <p:strVal val="visible"/>
                                      </p:to>
                                    </p:set>
                                    <p:animEffect transition="in" filter="fade">
                                      <p:cBhvr>
                                        <p:cTn id="191" dur="500"/>
                                        <p:tgtEl>
                                          <p:spTgt spid="18"/>
                                        </p:tgtEl>
                                      </p:cBhvr>
                                    </p:animEffect>
                                  </p:childTnLst>
                                </p:cTn>
                              </p:par>
                              <p:par>
                                <p:cTn id="192" presetID="10" presetClass="entr" presetSubtype="0" fill="hold" grpId="0" nodeType="withEffect">
                                  <p:stCondLst>
                                    <p:cond delay="0"/>
                                  </p:stCondLst>
                                  <p:childTnLst>
                                    <p:set>
                                      <p:cBhvr>
                                        <p:cTn id="193" dur="1" fill="hold">
                                          <p:stCondLst>
                                            <p:cond delay="0"/>
                                          </p:stCondLst>
                                        </p:cTn>
                                        <p:tgtEl>
                                          <p:spTgt spid="19"/>
                                        </p:tgtEl>
                                        <p:attrNameLst>
                                          <p:attrName>style.visibility</p:attrName>
                                        </p:attrNameLst>
                                      </p:cBhvr>
                                      <p:to>
                                        <p:strVal val="visible"/>
                                      </p:to>
                                    </p:set>
                                    <p:animEffect transition="in" filter="fade">
                                      <p:cBhvr>
                                        <p:cTn id="194" dur="500"/>
                                        <p:tgtEl>
                                          <p:spTgt spid="19"/>
                                        </p:tgtEl>
                                      </p:cBhvr>
                                    </p:animEffect>
                                  </p:childTnLst>
                                </p:cTn>
                              </p:par>
                              <p:par>
                                <p:cTn id="195" presetID="10" presetClass="entr" presetSubtype="0" fill="hold" grpId="0" nodeType="withEffect">
                                  <p:stCondLst>
                                    <p:cond delay="0"/>
                                  </p:stCondLst>
                                  <p:childTnLst>
                                    <p:set>
                                      <p:cBhvr>
                                        <p:cTn id="196" dur="1" fill="hold">
                                          <p:stCondLst>
                                            <p:cond delay="0"/>
                                          </p:stCondLst>
                                        </p:cTn>
                                        <p:tgtEl>
                                          <p:spTgt spid="17"/>
                                        </p:tgtEl>
                                        <p:attrNameLst>
                                          <p:attrName>style.visibility</p:attrName>
                                        </p:attrNameLst>
                                      </p:cBhvr>
                                      <p:to>
                                        <p:strVal val="visible"/>
                                      </p:to>
                                    </p:set>
                                    <p:animEffect transition="in" filter="fade">
                                      <p:cBhvr>
                                        <p:cTn id="197" dur="500"/>
                                        <p:tgtEl>
                                          <p:spTgt spid="17"/>
                                        </p:tgtEl>
                                      </p:cBhvr>
                                    </p:animEffect>
                                  </p:childTnLst>
                                </p:cTn>
                              </p:par>
                              <p:par>
                                <p:cTn id="198" presetID="10" presetClass="entr" presetSubtype="0" fill="hold" grpId="0" nodeType="withEffect">
                                  <p:stCondLst>
                                    <p:cond delay="0"/>
                                  </p:stCondLst>
                                  <p:childTnLst>
                                    <p:set>
                                      <p:cBhvr>
                                        <p:cTn id="199" dur="1" fill="hold">
                                          <p:stCondLst>
                                            <p:cond delay="0"/>
                                          </p:stCondLst>
                                        </p:cTn>
                                        <p:tgtEl>
                                          <p:spTgt spid="16"/>
                                        </p:tgtEl>
                                        <p:attrNameLst>
                                          <p:attrName>style.visibility</p:attrName>
                                        </p:attrNameLst>
                                      </p:cBhvr>
                                      <p:to>
                                        <p:strVal val="visible"/>
                                      </p:to>
                                    </p:set>
                                    <p:animEffect transition="in" filter="fade">
                                      <p:cBhvr>
                                        <p:cTn id="200" dur="500"/>
                                        <p:tgtEl>
                                          <p:spTgt spid="16"/>
                                        </p:tgtEl>
                                      </p:cBhvr>
                                    </p:animEffect>
                                  </p:childTnLst>
                                </p:cTn>
                              </p:par>
                              <p:par>
                                <p:cTn id="201" presetID="10" presetClass="entr" presetSubtype="0" fill="hold" grpId="0" nodeType="withEffect">
                                  <p:stCondLst>
                                    <p:cond delay="0"/>
                                  </p:stCondLst>
                                  <p:childTnLst>
                                    <p:set>
                                      <p:cBhvr>
                                        <p:cTn id="202" dur="1" fill="hold">
                                          <p:stCondLst>
                                            <p:cond delay="0"/>
                                          </p:stCondLst>
                                        </p:cTn>
                                        <p:tgtEl>
                                          <p:spTgt spid="15"/>
                                        </p:tgtEl>
                                        <p:attrNameLst>
                                          <p:attrName>style.visibility</p:attrName>
                                        </p:attrNameLst>
                                      </p:cBhvr>
                                      <p:to>
                                        <p:strVal val="visible"/>
                                      </p:to>
                                    </p:set>
                                    <p:animEffect transition="in" filter="fade">
                                      <p:cBhvr>
                                        <p:cTn id="203" dur="500"/>
                                        <p:tgtEl>
                                          <p:spTgt spid="15"/>
                                        </p:tgtEl>
                                      </p:cBhvr>
                                    </p:animEffect>
                                  </p:childTnLst>
                                </p:cTn>
                              </p:par>
                              <p:par>
                                <p:cTn id="204" presetID="10" presetClass="entr" presetSubtype="0" fill="hold" grpId="0" nodeType="withEffect">
                                  <p:stCondLst>
                                    <p:cond delay="0"/>
                                  </p:stCondLst>
                                  <p:childTnLst>
                                    <p:set>
                                      <p:cBhvr>
                                        <p:cTn id="205" dur="1" fill="hold">
                                          <p:stCondLst>
                                            <p:cond delay="0"/>
                                          </p:stCondLst>
                                        </p:cTn>
                                        <p:tgtEl>
                                          <p:spTgt spid="13"/>
                                        </p:tgtEl>
                                        <p:attrNameLst>
                                          <p:attrName>style.visibility</p:attrName>
                                        </p:attrNameLst>
                                      </p:cBhvr>
                                      <p:to>
                                        <p:strVal val="visible"/>
                                      </p:to>
                                    </p:set>
                                    <p:animEffect transition="in" filter="fade">
                                      <p:cBhvr>
                                        <p:cTn id="206" dur="500"/>
                                        <p:tgtEl>
                                          <p:spTgt spid="13"/>
                                        </p:tgtEl>
                                      </p:cBhvr>
                                    </p:animEffect>
                                  </p:childTnLst>
                                </p:cTn>
                              </p:par>
                              <p:par>
                                <p:cTn id="207" presetID="10" presetClass="entr" presetSubtype="0" fill="hold" grpId="0" nodeType="withEffect">
                                  <p:stCondLst>
                                    <p:cond delay="0"/>
                                  </p:stCondLst>
                                  <p:childTnLst>
                                    <p:set>
                                      <p:cBhvr>
                                        <p:cTn id="208" dur="1" fill="hold">
                                          <p:stCondLst>
                                            <p:cond delay="0"/>
                                          </p:stCondLst>
                                        </p:cTn>
                                        <p:tgtEl>
                                          <p:spTgt spid="27"/>
                                        </p:tgtEl>
                                        <p:attrNameLst>
                                          <p:attrName>style.visibility</p:attrName>
                                        </p:attrNameLst>
                                      </p:cBhvr>
                                      <p:to>
                                        <p:strVal val="visible"/>
                                      </p:to>
                                    </p:set>
                                    <p:animEffect transition="in" filter="fade">
                                      <p:cBhvr>
                                        <p:cTn id="209" dur="500"/>
                                        <p:tgtEl>
                                          <p:spTgt spid="27"/>
                                        </p:tgtEl>
                                      </p:cBhvr>
                                    </p:animEffect>
                                  </p:childTnLst>
                                </p:cTn>
                              </p:par>
                              <p:par>
                                <p:cTn id="210" presetID="42" presetClass="path" presetSubtype="0" accel="50000" decel="50000" fill="hold" grpId="1" nodeType="withEffect">
                                  <p:stCondLst>
                                    <p:cond delay="0"/>
                                  </p:stCondLst>
                                  <p:childTnLst>
                                    <p:animMotion origin="layout" path="M -2.08333E-6 -7.40741E-7 L 0.04258 0.18218 " pathEditMode="relative" rAng="0" ptsTypes="AA">
                                      <p:cBhvr>
                                        <p:cTn id="211" dur="2000" fill="hold"/>
                                        <p:tgtEl>
                                          <p:spTgt spid="53"/>
                                        </p:tgtEl>
                                        <p:attrNameLst>
                                          <p:attrName>ppt_x</p:attrName>
                                          <p:attrName>ppt_y</p:attrName>
                                        </p:attrNameLst>
                                      </p:cBhvr>
                                      <p:rCtr x="2122" y="9097"/>
                                    </p:animMotion>
                                  </p:childTnLst>
                                </p:cTn>
                              </p:par>
                              <p:par>
                                <p:cTn id="212" presetID="42" presetClass="path" presetSubtype="0" accel="50000" decel="50000" fill="hold" grpId="1" nodeType="withEffect">
                                  <p:stCondLst>
                                    <p:cond delay="0"/>
                                  </p:stCondLst>
                                  <p:childTnLst>
                                    <p:animMotion origin="layout" path="M 2.5E-6 2.22222E-6 L 0.08815 0.13889 " pathEditMode="relative" rAng="0" ptsTypes="AA">
                                      <p:cBhvr>
                                        <p:cTn id="213" dur="2000" fill="hold"/>
                                        <p:tgtEl>
                                          <p:spTgt spid="67"/>
                                        </p:tgtEl>
                                        <p:attrNameLst>
                                          <p:attrName>ppt_x</p:attrName>
                                          <p:attrName>ppt_y</p:attrName>
                                        </p:attrNameLst>
                                      </p:cBhvr>
                                      <p:rCtr x="4401" y="6944"/>
                                    </p:animMotion>
                                  </p:childTnLst>
                                </p:cTn>
                              </p:par>
                            </p:childTnLst>
                          </p:cTn>
                        </p:par>
                      </p:childTnLst>
                    </p:cTn>
                  </p:par>
                  <p:par>
                    <p:cTn id="214" fill="hold">
                      <p:stCondLst>
                        <p:cond delay="indefinite"/>
                      </p:stCondLst>
                      <p:childTnLst>
                        <p:par>
                          <p:cTn id="215" fill="hold">
                            <p:stCondLst>
                              <p:cond delay="0"/>
                            </p:stCondLst>
                            <p:childTnLst>
                              <p:par>
                                <p:cTn id="216" presetID="10" presetClass="entr" presetSubtype="0" fill="hold" grpId="0" nodeType="clickEffect">
                                  <p:stCondLst>
                                    <p:cond delay="0"/>
                                  </p:stCondLst>
                                  <p:childTnLst>
                                    <p:set>
                                      <p:cBhvr>
                                        <p:cTn id="217" dur="1" fill="hold">
                                          <p:stCondLst>
                                            <p:cond delay="0"/>
                                          </p:stCondLst>
                                        </p:cTn>
                                        <p:tgtEl>
                                          <p:spTgt spid="97"/>
                                        </p:tgtEl>
                                        <p:attrNameLst>
                                          <p:attrName>style.visibility</p:attrName>
                                        </p:attrNameLst>
                                      </p:cBhvr>
                                      <p:to>
                                        <p:strVal val="visible"/>
                                      </p:to>
                                    </p:set>
                                    <p:animEffect transition="in" filter="fade">
                                      <p:cBhvr>
                                        <p:cTn id="218" dur="500"/>
                                        <p:tgtEl>
                                          <p:spTgt spid="97"/>
                                        </p:tgtEl>
                                      </p:cBhvr>
                                    </p:animEffect>
                                  </p:childTnLst>
                                </p:cTn>
                              </p:par>
                              <p:par>
                                <p:cTn id="219" presetID="10" presetClass="entr" presetSubtype="0" fill="hold" grpId="0" nodeType="withEffect">
                                  <p:stCondLst>
                                    <p:cond delay="0"/>
                                  </p:stCondLst>
                                  <p:childTnLst>
                                    <p:set>
                                      <p:cBhvr>
                                        <p:cTn id="220" dur="1" fill="hold">
                                          <p:stCondLst>
                                            <p:cond delay="0"/>
                                          </p:stCondLst>
                                        </p:cTn>
                                        <p:tgtEl>
                                          <p:spTgt spid="98"/>
                                        </p:tgtEl>
                                        <p:attrNameLst>
                                          <p:attrName>style.visibility</p:attrName>
                                        </p:attrNameLst>
                                      </p:cBhvr>
                                      <p:to>
                                        <p:strVal val="visible"/>
                                      </p:to>
                                    </p:set>
                                    <p:animEffect transition="in" filter="fade">
                                      <p:cBhvr>
                                        <p:cTn id="221" dur="500"/>
                                        <p:tgtEl>
                                          <p:spTgt spid="98"/>
                                        </p:tgtEl>
                                      </p:cBhvr>
                                    </p:animEffect>
                                  </p:childTnLst>
                                </p:cTn>
                              </p:par>
                              <p:par>
                                <p:cTn id="222" presetID="10" presetClass="entr" presetSubtype="0" fill="hold" grpId="0" nodeType="withEffect">
                                  <p:stCondLst>
                                    <p:cond delay="0"/>
                                  </p:stCondLst>
                                  <p:childTnLst>
                                    <p:set>
                                      <p:cBhvr>
                                        <p:cTn id="223" dur="1" fill="hold">
                                          <p:stCondLst>
                                            <p:cond delay="0"/>
                                          </p:stCondLst>
                                        </p:cTn>
                                        <p:tgtEl>
                                          <p:spTgt spid="99"/>
                                        </p:tgtEl>
                                        <p:attrNameLst>
                                          <p:attrName>style.visibility</p:attrName>
                                        </p:attrNameLst>
                                      </p:cBhvr>
                                      <p:to>
                                        <p:strVal val="visible"/>
                                      </p:to>
                                    </p:set>
                                    <p:animEffect transition="in" filter="fade">
                                      <p:cBhvr>
                                        <p:cTn id="224" dur="500"/>
                                        <p:tgtEl>
                                          <p:spTgt spid="99"/>
                                        </p:tgtEl>
                                      </p:cBhvr>
                                    </p:animEffect>
                                  </p:childTnLst>
                                </p:cTn>
                              </p:par>
                              <p:par>
                                <p:cTn id="225" presetID="10" presetClass="entr" presetSubtype="0" fill="hold" grpId="0" nodeType="withEffect">
                                  <p:stCondLst>
                                    <p:cond delay="0"/>
                                  </p:stCondLst>
                                  <p:childTnLst>
                                    <p:set>
                                      <p:cBhvr>
                                        <p:cTn id="226" dur="1" fill="hold">
                                          <p:stCondLst>
                                            <p:cond delay="0"/>
                                          </p:stCondLst>
                                        </p:cTn>
                                        <p:tgtEl>
                                          <p:spTgt spid="100"/>
                                        </p:tgtEl>
                                        <p:attrNameLst>
                                          <p:attrName>style.visibility</p:attrName>
                                        </p:attrNameLst>
                                      </p:cBhvr>
                                      <p:to>
                                        <p:strVal val="visible"/>
                                      </p:to>
                                    </p:set>
                                    <p:animEffect transition="in" filter="fade">
                                      <p:cBhvr>
                                        <p:cTn id="227" dur="500"/>
                                        <p:tgtEl>
                                          <p:spTgt spid="100"/>
                                        </p:tgtEl>
                                      </p:cBhvr>
                                    </p:animEffect>
                                  </p:childTnLst>
                                </p:cTn>
                              </p:par>
                              <p:par>
                                <p:cTn id="228" presetID="10" presetClass="entr" presetSubtype="0" fill="hold" grpId="0" nodeType="withEffect">
                                  <p:stCondLst>
                                    <p:cond delay="0"/>
                                  </p:stCondLst>
                                  <p:childTnLst>
                                    <p:set>
                                      <p:cBhvr>
                                        <p:cTn id="229" dur="1" fill="hold">
                                          <p:stCondLst>
                                            <p:cond delay="0"/>
                                          </p:stCondLst>
                                        </p:cTn>
                                        <p:tgtEl>
                                          <p:spTgt spid="101"/>
                                        </p:tgtEl>
                                        <p:attrNameLst>
                                          <p:attrName>style.visibility</p:attrName>
                                        </p:attrNameLst>
                                      </p:cBhvr>
                                      <p:to>
                                        <p:strVal val="visible"/>
                                      </p:to>
                                    </p:set>
                                    <p:animEffect transition="in" filter="fade">
                                      <p:cBhvr>
                                        <p:cTn id="230" dur="500"/>
                                        <p:tgtEl>
                                          <p:spTgt spid="101"/>
                                        </p:tgtEl>
                                      </p:cBhvr>
                                    </p:animEffect>
                                  </p:childTnLst>
                                </p:cTn>
                              </p:par>
                              <p:par>
                                <p:cTn id="231" presetID="10" presetClass="entr" presetSubtype="0" fill="hold" grpId="0" nodeType="withEffect">
                                  <p:stCondLst>
                                    <p:cond delay="0"/>
                                  </p:stCondLst>
                                  <p:childTnLst>
                                    <p:set>
                                      <p:cBhvr>
                                        <p:cTn id="232" dur="1" fill="hold">
                                          <p:stCondLst>
                                            <p:cond delay="0"/>
                                          </p:stCondLst>
                                        </p:cTn>
                                        <p:tgtEl>
                                          <p:spTgt spid="102"/>
                                        </p:tgtEl>
                                        <p:attrNameLst>
                                          <p:attrName>style.visibility</p:attrName>
                                        </p:attrNameLst>
                                      </p:cBhvr>
                                      <p:to>
                                        <p:strVal val="visible"/>
                                      </p:to>
                                    </p:set>
                                    <p:animEffect transition="in" filter="fade">
                                      <p:cBhvr>
                                        <p:cTn id="233" dur="500"/>
                                        <p:tgtEl>
                                          <p:spTgt spid="102"/>
                                        </p:tgtEl>
                                      </p:cBhvr>
                                    </p:animEffect>
                                  </p:childTnLst>
                                </p:cTn>
                              </p:par>
                            </p:childTnLst>
                          </p:cTn>
                        </p:par>
                        <p:par>
                          <p:cTn id="234" fill="hold">
                            <p:stCondLst>
                              <p:cond delay="500"/>
                            </p:stCondLst>
                            <p:childTnLst>
                              <p:par>
                                <p:cTn id="235" presetID="42" presetClass="path" presetSubtype="0" accel="50000" decel="50000" fill="hold" grpId="1" nodeType="afterEffect">
                                  <p:stCondLst>
                                    <p:cond delay="0"/>
                                  </p:stCondLst>
                                  <p:childTnLst>
                                    <p:animMotion origin="layout" path="M -1.25E-6 7.40741E-7 L -0.00742 0.22037 " pathEditMode="relative" rAng="0" ptsTypes="AA">
                                      <p:cBhvr>
                                        <p:cTn id="236" dur="1000" fill="hold"/>
                                        <p:tgtEl>
                                          <p:spTgt spid="56"/>
                                        </p:tgtEl>
                                        <p:attrNameLst>
                                          <p:attrName>ppt_x</p:attrName>
                                          <p:attrName>ppt_y</p:attrName>
                                        </p:attrNameLst>
                                      </p:cBhvr>
                                      <p:rCtr x="-378" y="11019"/>
                                    </p:animMotion>
                                  </p:childTnLst>
                                </p:cTn>
                              </p:par>
                              <p:par>
                                <p:cTn id="237" presetID="42" presetClass="path" presetSubtype="0" accel="50000" decel="50000" fill="hold" grpId="1" nodeType="withEffect">
                                  <p:stCondLst>
                                    <p:cond delay="0"/>
                                  </p:stCondLst>
                                  <p:childTnLst>
                                    <p:animMotion origin="layout" path="M 2.5E-6 -3.7037E-7 L -0.01706 0.03565 " pathEditMode="relative" rAng="0" ptsTypes="AA">
                                      <p:cBhvr>
                                        <p:cTn id="238" dur="1000" fill="hold"/>
                                        <p:tgtEl>
                                          <p:spTgt spid="55"/>
                                        </p:tgtEl>
                                        <p:attrNameLst>
                                          <p:attrName>ppt_x</p:attrName>
                                          <p:attrName>ppt_y</p:attrName>
                                        </p:attrNameLst>
                                      </p:cBhvr>
                                      <p:rCtr x="-859" y="1782"/>
                                    </p:animMotion>
                                  </p:childTnLst>
                                </p:cTn>
                              </p:par>
                            </p:childTnLst>
                          </p:cTn>
                        </p:par>
                        <p:par>
                          <p:cTn id="239" fill="hold">
                            <p:stCondLst>
                              <p:cond delay="1500"/>
                            </p:stCondLst>
                            <p:childTnLst>
                              <p:par>
                                <p:cTn id="240" presetID="42" presetClass="path" presetSubtype="0" accel="50000" decel="50000" fill="hold" grpId="0" nodeType="afterEffect">
                                  <p:stCondLst>
                                    <p:cond delay="0"/>
                                  </p:stCondLst>
                                  <p:childTnLst>
                                    <p:animMotion origin="layout" path="M 2.5E-6 4.07407E-6 L 0.06788 0.06759 " pathEditMode="relative" rAng="0" ptsTypes="AA">
                                      <p:cBhvr>
                                        <p:cTn id="241" dur="2000" fill="hold"/>
                                        <p:tgtEl>
                                          <p:spTgt spid="52"/>
                                        </p:tgtEl>
                                        <p:attrNameLst>
                                          <p:attrName>ppt_x</p:attrName>
                                          <p:attrName>ppt_y</p:attrName>
                                        </p:attrNameLst>
                                      </p:cBhvr>
                                      <p:rCtr x="3385" y="3364"/>
                                    </p:animMotion>
                                  </p:childTnLst>
                                </p:cTn>
                              </p:par>
                              <p:par>
                                <p:cTn id="242" presetID="10" presetClass="entr" presetSubtype="0" fill="hold" grpId="0" nodeType="withEffect">
                                  <p:stCondLst>
                                    <p:cond delay="0"/>
                                  </p:stCondLst>
                                  <p:childTnLst>
                                    <p:set>
                                      <p:cBhvr>
                                        <p:cTn id="243" dur="1" fill="hold">
                                          <p:stCondLst>
                                            <p:cond delay="0"/>
                                          </p:stCondLst>
                                        </p:cTn>
                                        <p:tgtEl>
                                          <p:spTgt spid="104"/>
                                        </p:tgtEl>
                                        <p:attrNameLst>
                                          <p:attrName>style.visibility</p:attrName>
                                        </p:attrNameLst>
                                      </p:cBhvr>
                                      <p:to>
                                        <p:strVal val="visible"/>
                                      </p:to>
                                    </p:set>
                                    <p:animEffect transition="in" filter="fade">
                                      <p:cBhvr>
                                        <p:cTn id="244" dur="500"/>
                                        <p:tgtEl>
                                          <p:spTgt spid="104"/>
                                        </p:tgtEl>
                                      </p:cBhvr>
                                    </p:animEffect>
                                  </p:childTnLst>
                                </p:cTn>
                              </p:par>
                              <p:par>
                                <p:cTn id="245" presetID="42" presetClass="path" presetSubtype="0" accel="50000" decel="50000" fill="hold" grpId="1" nodeType="withEffect">
                                  <p:stCondLst>
                                    <p:cond delay="0"/>
                                  </p:stCondLst>
                                  <p:childTnLst>
                                    <p:animMotion origin="layout" path="M 1.45833E-6 -7.40741E-7 L -0.16003 0.2912 " pathEditMode="relative" rAng="0" ptsTypes="AA">
                                      <p:cBhvr>
                                        <p:cTn id="246" dur="2000" fill="hold"/>
                                        <p:tgtEl>
                                          <p:spTgt spid="104"/>
                                        </p:tgtEl>
                                        <p:attrNameLst>
                                          <p:attrName>ppt_x</p:attrName>
                                          <p:attrName>ppt_y</p:attrName>
                                        </p:attrNameLst>
                                      </p:cBhvr>
                                      <p:rCtr x="-8008" y="1456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8" grpId="0" animBg="1"/>
      <p:bldP spid="15" grpId="0" animBg="1"/>
      <p:bldP spid="16" grpId="0" animBg="1"/>
      <p:bldP spid="17" grpId="0" animBg="1"/>
      <p:bldP spid="19" grpId="0" animBg="1"/>
      <p:bldP spid="61" grpId="0" animBg="1"/>
      <p:bldP spid="52" grpId="0" animBg="1"/>
      <p:bldP spid="53" grpId="0" animBg="1"/>
      <p:bldP spid="53" grpId="1" animBg="1"/>
      <p:bldP spid="57" grpId="0" animBg="1"/>
      <p:bldP spid="59" grpId="0" animBg="1"/>
      <p:bldP spid="60" grpId="0" animBg="1"/>
      <p:bldP spid="66" grpId="0" animBg="1"/>
      <p:bldP spid="67" grpId="0" animBg="1"/>
      <p:bldP spid="67" grpId="1" animBg="1"/>
      <p:bldP spid="68" grpId="0" animBg="1"/>
      <p:bldP spid="69" grpId="0" animBg="1"/>
      <p:bldP spid="18" grpId="0" animBg="1"/>
      <p:bldP spid="20" grpId="0" animBg="1"/>
      <p:bldP spid="21" grpId="0" animBg="1"/>
      <p:bldP spid="28" grpId="0" animBg="1"/>
      <p:bldP spid="29" grpId="0" animBg="1"/>
      <p:bldP spid="36" grpId="0" animBg="1"/>
      <p:bldP spid="38" grpId="0" animBg="1"/>
      <p:bldP spid="44" grpId="0" animBg="1"/>
      <p:bldP spid="100" grpId="0" animBg="1"/>
      <p:bldP spid="101" grpId="0" animBg="1"/>
      <p:bldP spid="102" grpId="0" animBg="1"/>
      <p:bldP spid="5" grpId="0" animBg="1"/>
      <p:bldP spid="5" grpId="1" animBg="1"/>
      <p:bldP spid="5" grpId="2" animBg="1"/>
      <p:bldP spid="62" grpId="0" animBg="1"/>
      <p:bldP spid="62" grpId="1" animBg="1"/>
      <p:bldP spid="70" grpId="0" animBg="1"/>
      <p:bldP spid="13" grpId="0" animBg="1"/>
      <p:bldP spid="14" grpId="0" animBg="1"/>
      <p:bldP spid="23" grpId="0" animBg="1"/>
      <p:bldP spid="27" grpId="0" animBg="1"/>
      <p:bldP spid="22" grpId="0" animBg="1"/>
      <p:bldP spid="30" grpId="0" animBg="1"/>
      <p:bldP spid="31" grpId="0" animBg="1"/>
      <p:bldP spid="32" grpId="0" animBg="1"/>
      <p:bldP spid="33" grpId="0" animBg="1"/>
      <p:bldP spid="34" grpId="0" animBg="1"/>
      <p:bldP spid="37" grpId="0" animBg="1"/>
      <p:bldP spid="39" grpId="0" animBg="1"/>
      <p:bldP spid="40" grpId="0" animBg="1"/>
      <p:bldP spid="41" grpId="0" animBg="1"/>
      <p:bldP spid="35" grpId="0" animBg="1"/>
      <p:bldP spid="43" grpId="0" animBg="1"/>
      <p:bldP spid="45" grpId="0" animBg="1"/>
      <p:bldP spid="46" grpId="0" animBg="1"/>
      <p:bldP spid="47" grpId="0" animBg="1"/>
      <p:bldP spid="48" grpId="0" animBg="1"/>
      <p:bldP spid="49" grpId="0" animBg="1"/>
      <p:bldP spid="50" grpId="0" animBg="1"/>
      <p:bldP spid="55" grpId="0" animBg="1"/>
      <p:bldP spid="55" grpId="1" animBg="1"/>
      <p:bldP spid="56" grpId="0" animBg="1"/>
      <p:bldP spid="56" grpId="1" animBg="1"/>
      <p:bldP spid="65" grpId="0" animBg="1"/>
      <p:bldP spid="97" grpId="0" animBg="1"/>
      <p:bldP spid="98" grpId="0" animBg="1"/>
      <p:bldP spid="99" grpId="0" animBg="1"/>
      <p:bldP spid="63" grpId="0" animBg="1"/>
      <p:bldP spid="64" grpId="0" animBg="1"/>
      <p:bldP spid="64" grpId="1" animBg="1"/>
      <p:bldP spid="54" grpId="0" animBg="1"/>
      <p:bldP spid="54" grpId="1" animBg="1"/>
      <p:bldP spid="104" grpId="0" animBg="1"/>
      <p:bldP spid="104" grpId="1" animBg="1"/>
      <p:bldP spid="107" grpId="0" animBg="1"/>
      <p:bldP spid="109" grpId="0" animBg="1"/>
      <p:bldP spid="110" grpId="0" animBg="1"/>
      <p:bldP spid="1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71" y="978694"/>
            <a:ext cx="9144000" cy="2376282"/>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a:endParaRPr lang="en-GB" sz="1350">
              <a:solidFill>
                <a:prstClr val="white"/>
              </a:solidFill>
              <a:latin typeface="tahoma"/>
            </a:endParaRPr>
          </a:p>
        </p:txBody>
      </p:sp>
      <p:sp>
        <p:nvSpPr>
          <p:cNvPr id="8" name="Title 7"/>
          <p:cNvSpPr>
            <a:spLocks noGrp="1"/>
          </p:cNvSpPr>
          <p:nvPr>
            <p:ph type="title"/>
          </p:nvPr>
        </p:nvSpPr>
        <p:spPr>
          <a:xfrm>
            <a:off x="247609" y="19905"/>
            <a:ext cx="6206651" cy="673213"/>
          </a:xfrm>
        </p:spPr>
        <p:txBody>
          <a:bodyPr>
            <a:noAutofit/>
          </a:bodyPr>
          <a:lstStyle/>
          <a:p>
            <a:pPr defTabSz="342892">
              <a:defRPr/>
            </a:pPr>
            <a:r>
              <a:rPr lang="en-US" b="1" dirty="0">
                <a:latin typeface="Tahoma"/>
              </a:rPr>
              <a:t>New </a:t>
            </a:r>
            <a:r>
              <a:rPr lang="en-GB" b="1" dirty="0">
                <a:latin typeface="Tahoma"/>
              </a:rPr>
              <a:t>Satellites</a:t>
            </a:r>
            <a:endParaRPr lang="en-GB" sz="3600" b="1" dirty="0">
              <a:latin typeface="Tahoma"/>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68638" y="868852"/>
            <a:ext cx="3730678" cy="2486124"/>
          </a:xfrm>
          <a:prstGeom prst="rect">
            <a:avLst/>
          </a:prstGeom>
        </p:spPr>
      </p:pic>
      <p:sp>
        <p:nvSpPr>
          <p:cNvPr id="10" name="Rectangle 9"/>
          <p:cNvSpPr/>
          <p:nvPr/>
        </p:nvSpPr>
        <p:spPr>
          <a:xfrm>
            <a:off x="1778068" y="2954857"/>
            <a:ext cx="1572866" cy="215444"/>
          </a:xfrm>
          <a:prstGeom prst="rect">
            <a:avLst/>
          </a:prstGeom>
        </p:spPr>
        <p:txBody>
          <a:bodyPr wrap="none">
            <a:spAutoFit/>
          </a:bodyPr>
          <a:lstStyle/>
          <a:p>
            <a:pPr defTabSz="914378"/>
            <a:r>
              <a:rPr lang="en-US" sz="800" dirty="0">
                <a:solidFill>
                  <a:prstClr val="white"/>
                </a:solidFill>
                <a:latin typeface="Tahoma" panose="020B0604030504040204" pitchFamily="34" charset="0"/>
                <a:ea typeface="Tahoma" panose="020B0604030504040204" pitchFamily="34" charset="0"/>
                <a:cs typeface="Tahoma" panose="020B0604030504040204" pitchFamily="34" charset="0"/>
              </a:rPr>
              <a:t>Image © Thales Alenia Space </a:t>
            </a:r>
          </a:p>
        </p:txBody>
      </p:sp>
      <p:pic>
        <p:nvPicPr>
          <p:cNvPr id="14" name="Picture Placeholder 6"/>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5508746" y="983947"/>
            <a:ext cx="2564090" cy="2329049"/>
          </a:xfrm>
          <a:prstGeom prst="rect">
            <a:avLst/>
          </a:prstGeom>
        </p:spPr>
      </p:pic>
      <p:sp>
        <p:nvSpPr>
          <p:cNvPr id="15" name="Text Placeholder 10"/>
          <p:cNvSpPr>
            <a:spLocks noGrp="1"/>
          </p:cNvSpPr>
          <p:nvPr>
            <p:ph type="body" sz="quarter" idx="13"/>
          </p:nvPr>
        </p:nvSpPr>
        <p:spPr>
          <a:xfrm>
            <a:off x="247609" y="3443457"/>
            <a:ext cx="4060073" cy="1533199"/>
          </a:xfrm>
        </p:spPr>
        <p:txBody>
          <a:bodyPr>
            <a:normAutofit/>
          </a:bodyPr>
          <a:lstStyle/>
          <a:p>
            <a:r>
              <a:rPr lang="en-US" sz="1350" b="1" dirty="0">
                <a:solidFill>
                  <a:schemeClr val="accent1"/>
                </a:solidFill>
              </a:rPr>
              <a:t>GX5 F5 : A new VHTS Platform (2019)</a:t>
            </a:r>
            <a:endParaRPr lang="en-US" sz="1350" dirty="0">
              <a:solidFill>
                <a:schemeClr val="accent1"/>
              </a:solidFill>
            </a:endParaRPr>
          </a:p>
          <a:p>
            <a:pPr marL="214313" indent="-214313">
              <a:lnSpc>
                <a:spcPct val="170000"/>
              </a:lnSpc>
              <a:buClr>
                <a:schemeClr val="accent1"/>
              </a:buClr>
              <a:buFont typeface="Arial" panose="020B0604020202020204" pitchFamily="34" charset="0"/>
              <a:buChar char="•"/>
            </a:pPr>
            <a:r>
              <a:rPr lang="en-US" sz="1200" dirty="0">
                <a:solidFill>
                  <a:schemeClr val="accent1"/>
                </a:solidFill>
              </a:rPr>
              <a:t>Overlays high fill capacity for Europe and Middle East</a:t>
            </a:r>
          </a:p>
          <a:p>
            <a:pPr marL="214313" indent="-214313">
              <a:lnSpc>
                <a:spcPct val="170000"/>
              </a:lnSpc>
              <a:buClr>
                <a:schemeClr val="accent1"/>
              </a:buClr>
              <a:buFont typeface="Arial" panose="020B0604020202020204" pitchFamily="34" charset="0"/>
              <a:buChar char="•"/>
            </a:pPr>
            <a:r>
              <a:rPr lang="en-US" sz="1200" dirty="0">
                <a:solidFill>
                  <a:schemeClr val="accent1"/>
                </a:solidFill>
              </a:rPr>
              <a:t>Frees up existing spot beams for new coverage</a:t>
            </a:r>
          </a:p>
          <a:p>
            <a:pPr marL="214313" indent="-214313">
              <a:lnSpc>
                <a:spcPct val="170000"/>
              </a:lnSpc>
              <a:buClr>
                <a:schemeClr val="accent1"/>
              </a:buClr>
              <a:buFont typeface="Arial" panose="020B0604020202020204" pitchFamily="34" charset="0"/>
              <a:buChar char="•"/>
            </a:pPr>
            <a:r>
              <a:rPr lang="en-US" sz="1200" dirty="0">
                <a:solidFill>
                  <a:schemeClr val="accent1"/>
                </a:solidFill>
              </a:rPr>
              <a:t>Additional steerable Commercial / Mil-</a:t>
            </a:r>
            <a:r>
              <a:rPr lang="en-US" sz="1200" dirty="0" err="1">
                <a:solidFill>
                  <a:schemeClr val="accent1"/>
                </a:solidFill>
              </a:rPr>
              <a:t>Ka</a:t>
            </a:r>
            <a:r>
              <a:rPr lang="en-US" sz="1200" dirty="0">
                <a:solidFill>
                  <a:schemeClr val="accent1"/>
                </a:solidFill>
              </a:rPr>
              <a:t> beams</a:t>
            </a:r>
            <a:endParaRPr lang="en-GB" sz="1200" dirty="0">
              <a:solidFill>
                <a:schemeClr val="accent1"/>
              </a:solidFill>
            </a:endParaRPr>
          </a:p>
        </p:txBody>
      </p:sp>
      <p:sp>
        <p:nvSpPr>
          <p:cNvPr id="16" name="Text Placeholder 10"/>
          <p:cNvSpPr txBox="1">
            <a:spLocks/>
          </p:cNvSpPr>
          <p:nvPr/>
        </p:nvSpPr>
        <p:spPr>
          <a:xfrm>
            <a:off x="4593108" y="3426662"/>
            <a:ext cx="4555963" cy="162860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0"/>
              </a:spcBef>
              <a:buClr>
                <a:srgbClr val="002150"/>
              </a:buClr>
              <a:buFont typeface="Tahoma" panose="020B0604030504040204" pitchFamily="34" charset="0"/>
              <a:buNone/>
              <a:defRPr lang="en-US" sz="1600" kern="1200">
                <a:solidFill>
                  <a:schemeClr val="bg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914378"/>
            <a:r>
              <a:rPr lang="en-GB" sz="1350" b="1" dirty="0">
                <a:solidFill>
                  <a:schemeClr val="accent1"/>
                </a:solidFill>
              </a:rPr>
              <a:t>I6 F1/F2: New high capacity L/Ka Band (2021/22)</a:t>
            </a:r>
          </a:p>
          <a:p>
            <a:pPr defTabSz="914378"/>
            <a:endParaRPr lang="en-GB" sz="1200" dirty="0">
              <a:solidFill>
                <a:schemeClr val="accent1"/>
              </a:solidFill>
            </a:endParaRPr>
          </a:p>
          <a:p>
            <a:pPr marL="214313" indent="-214313" defTabSz="914378">
              <a:buClr>
                <a:schemeClr val="accent1"/>
              </a:buClr>
              <a:buFont typeface="Arial" panose="020B0604020202020204" pitchFamily="34" charset="0"/>
              <a:buChar char="•"/>
            </a:pPr>
            <a:r>
              <a:rPr lang="en-GB" sz="1200" dirty="0">
                <a:solidFill>
                  <a:schemeClr val="accent1"/>
                </a:solidFill>
              </a:rPr>
              <a:t>Introduces higher throughput L-Band with greater flexibility</a:t>
            </a:r>
          </a:p>
          <a:p>
            <a:pPr marL="214313" indent="-214313" defTabSz="914378">
              <a:buClr>
                <a:schemeClr val="accent1"/>
              </a:buClr>
              <a:buFont typeface="Arial" panose="020B0604020202020204" pitchFamily="34" charset="0"/>
              <a:buChar char="•"/>
            </a:pPr>
            <a:endParaRPr lang="en-GB" sz="1200" dirty="0">
              <a:solidFill>
                <a:schemeClr val="accent1"/>
              </a:solidFill>
            </a:endParaRPr>
          </a:p>
          <a:p>
            <a:pPr marL="214313" indent="-214313" defTabSz="914378">
              <a:buClr>
                <a:schemeClr val="accent1"/>
              </a:buClr>
              <a:buFont typeface="Arial" panose="020B0604020202020204" pitchFamily="34" charset="0"/>
              <a:buChar char="•"/>
            </a:pPr>
            <a:r>
              <a:rPr lang="en-GB" sz="1200" dirty="0">
                <a:solidFill>
                  <a:schemeClr val="accent1"/>
                </a:solidFill>
              </a:rPr>
              <a:t>Adds powerful and flexible </a:t>
            </a:r>
            <a:r>
              <a:rPr lang="en-GB" sz="1200" dirty="0" err="1">
                <a:solidFill>
                  <a:schemeClr val="accent1"/>
                </a:solidFill>
              </a:rPr>
              <a:t>Ka</a:t>
            </a:r>
            <a:r>
              <a:rPr lang="en-GB" sz="1200" dirty="0">
                <a:solidFill>
                  <a:schemeClr val="accent1"/>
                </a:solidFill>
              </a:rPr>
              <a:t> Cluster Beams</a:t>
            </a:r>
          </a:p>
          <a:p>
            <a:pPr marL="214313" indent="-214313" defTabSz="914378">
              <a:buClr>
                <a:schemeClr val="accent1"/>
              </a:buClr>
              <a:buFont typeface="Arial" panose="020B0604020202020204" pitchFamily="34" charset="0"/>
              <a:buChar char="•"/>
            </a:pPr>
            <a:endParaRPr lang="en-GB" sz="1200" dirty="0">
              <a:solidFill>
                <a:schemeClr val="accent1"/>
              </a:solidFill>
            </a:endParaRPr>
          </a:p>
          <a:p>
            <a:pPr marL="214313" indent="-214313" defTabSz="914378">
              <a:buClr>
                <a:schemeClr val="accent1"/>
              </a:buClr>
              <a:buFont typeface="Arial" panose="020B0604020202020204" pitchFamily="34" charset="0"/>
              <a:buChar char="•"/>
            </a:pPr>
            <a:r>
              <a:rPr lang="en-GB" sz="1200" dirty="0">
                <a:solidFill>
                  <a:schemeClr val="accent1"/>
                </a:solidFill>
              </a:rPr>
              <a:t>Continues Mil-</a:t>
            </a:r>
            <a:r>
              <a:rPr lang="en-GB" sz="1200" dirty="0" err="1">
                <a:solidFill>
                  <a:schemeClr val="accent1"/>
                </a:solidFill>
              </a:rPr>
              <a:t>Ka</a:t>
            </a:r>
            <a:r>
              <a:rPr lang="en-GB" sz="1200" dirty="0">
                <a:solidFill>
                  <a:schemeClr val="accent1"/>
                </a:solidFill>
              </a:rPr>
              <a:t> support</a:t>
            </a:r>
          </a:p>
        </p:txBody>
      </p:sp>
      <p:sp>
        <p:nvSpPr>
          <p:cNvPr id="9" name="Text Placeholder 2"/>
          <p:cNvSpPr txBox="1">
            <a:spLocks/>
          </p:cNvSpPr>
          <p:nvPr/>
        </p:nvSpPr>
        <p:spPr>
          <a:xfrm>
            <a:off x="247609" y="610000"/>
            <a:ext cx="8772906" cy="37394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0"/>
              </a:spcBef>
              <a:buClr>
                <a:srgbClr val="002150"/>
              </a:buClr>
              <a:buFont typeface="Tahoma" panose="020B0604030504040204" pitchFamily="34" charset="0"/>
              <a:buNone/>
              <a:defRPr lang="en-US" sz="1600" kern="1200">
                <a:solidFill>
                  <a:schemeClr val="bg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914378"/>
            <a:r>
              <a:rPr lang="en-GB" sz="2000" dirty="0">
                <a:solidFill>
                  <a:srgbClr val="18C1EC"/>
                </a:solidFill>
              </a:rPr>
              <a:t>Remaining on the cutting edge of mobility communications</a:t>
            </a:r>
          </a:p>
        </p:txBody>
      </p:sp>
      <p:sp>
        <p:nvSpPr>
          <p:cNvPr id="3" name="Rectangle 2">
            <a:extLst>
              <a:ext uri="{FF2B5EF4-FFF2-40B4-BE49-F238E27FC236}">
                <a16:creationId xmlns:a16="http://schemas.microsoft.com/office/drawing/2014/main" id="{48873250-0EFD-E04D-8223-B64ECEC9052C}"/>
              </a:ext>
            </a:extLst>
          </p:cNvPr>
          <p:cNvSpPr/>
          <p:nvPr/>
        </p:nvSpPr>
        <p:spPr>
          <a:xfrm>
            <a:off x="1863814" y="2980600"/>
            <a:ext cx="1487120" cy="163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34075057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6F7FAFF-D093-421D-824D-198A6DF989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5606"/>
          <a:stretch/>
        </p:blipFill>
        <p:spPr>
          <a:xfrm>
            <a:off x="0" y="0"/>
            <a:ext cx="9141884" cy="5143500"/>
          </a:xfrm>
          <a:prstGeom prst="rect">
            <a:avLst/>
          </a:prstGeom>
        </p:spPr>
      </p:pic>
      <p:sp>
        <p:nvSpPr>
          <p:cNvPr id="6" name="Rectangle 5">
            <a:extLst>
              <a:ext uri="{FF2B5EF4-FFF2-40B4-BE49-F238E27FC236}">
                <a16:creationId xmlns:a16="http://schemas.microsoft.com/office/drawing/2014/main" id="{9F16F578-C555-478D-922F-8863B4515B78}"/>
              </a:ext>
            </a:extLst>
          </p:cNvPr>
          <p:cNvSpPr/>
          <p:nvPr/>
        </p:nvSpPr>
        <p:spPr>
          <a:xfrm>
            <a:off x="3922889" y="1687689"/>
            <a:ext cx="5006622" cy="30084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5" name="Picture 4"/>
          <p:cNvPicPr>
            <a:picLocks noChangeAspect="1"/>
          </p:cNvPicPr>
          <p:nvPr/>
        </p:nvPicPr>
        <p:blipFill rotWithShape="1">
          <a:blip r:embed="rId4"/>
          <a:srcRect t="-1" b="25163"/>
          <a:stretch/>
        </p:blipFill>
        <p:spPr>
          <a:xfrm>
            <a:off x="3956995" y="1723412"/>
            <a:ext cx="2336244" cy="1323316"/>
          </a:xfrm>
          <a:prstGeom prst="rect">
            <a:avLst/>
          </a:prstGeom>
        </p:spPr>
      </p:pic>
      <p:sp>
        <p:nvSpPr>
          <p:cNvPr id="8" name="Title 7"/>
          <p:cNvSpPr>
            <a:spLocks noGrp="1"/>
          </p:cNvSpPr>
          <p:nvPr>
            <p:ph type="title"/>
          </p:nvPr>
        </p:nvSpPr>
        <p:spPr>
          <a:xfrm>
            <a:off x="247609" y="19905"/>
            <a:ext cx="6206651" cy="673213"/>
          </a:xfrm>
        </p:spPr>
        <p:txBody>
          <a:bodyPr>
            <a:noAutofit/>
          </a:bodyPr>
          <a:lstStyle/>
          <a:p>
            <a:pPr defTabSz="342892">
              <a:defRPr/>
            </a:pPr>
            <a:r>
              <a:rPr lang="en-GB" b="1" dirty="0">
                <a:solidFill>
                  <a:schemeClr val="bg1"/>
                </a:solidFill>
                <a:latin typeface="Tahoma"/>
              </a:rPr>
              <a:t>Terminal Transformation</a:t>
            </a:r>
            <a:endParaRPr lang="en-GB" sz="3600" b="1" dirty="0">
              <a:solidFill>
                <a:schemeClr val="bg1"/>
              </a:solidFill>
              <a:latin typeface="Tahoma"/>
            </a:endParaRPr>
          </a:p>
        </p:txBody>
      </p:sp>
      <p:sp>
        <p:nvSpPr>
          <p:cNvPr id="15" name="Text Placeholder 10"/>
          <p:cNvSpPr>
            <a:spLocks noGrp="1"/>
          </p:cNvSpPr>
          <p:nvPr>
            <p:ph type="body" sz="quarter" idx="13"/>
          </p:nvPr>
        </p:nvSpPr>
        <p:spPr>
          <a:xfrm>
            <a:off x="298704" y="1607908"/>
            <a:ext cx="3522818" cy="3108844"/>
          </a:xfrm>
        </p:spPr>
        <p:txBody>
          <a:bodyPr>
            <a:normAutofit/>
          </a:bodyPr>
          <a:lstStyle/>
          <a:p>
            <a:r>
              <a:rPr lang="en-US" sz="1500" b="1" dirty="0">
                <a:solidFill>
                  <a:schemeClr val="bg1"/>
                </a:solidFill>
              </a:rPr>
              <a:t>Smaller terminals offering high throughput global services</a:t>
            </a:r>
          </a:p>
          <a:p>
            <a:endParaRPr lang="en-US" sz="1500" dirty="0">
              <a:solidFill>
                <a:schemeClr val="bg1"/>
              </a:solidFill>
            </a:endParaRPr>
          </a:p>
          <a:p>
            <a:pPr marL="214313" indent="-214313">
              <a:lnSpc>
                <a:spcPts val="1400"/>
              </a:lnSpc>
              <a:buClr>
                <a:schemeClr val="accent1"/>
              </a:buClr>
              <a:buFont typeface="Arial" panose="020B0604020202020204" pitchFamily="34" charset="0"/>
              <a:buChar char="•"/>
            </a:pPr>
            <a:r>
              <a:rPr lang="en-US" sz="1500" dirty="0">
                <a:solidFill>
                  <a:schemeClr val="bg1"/>
                </a:solidFill>
              </a:rPr>
              <a:t>Easier to ship and install in remote locations</a:t>
            </a:r>
          </a:p>
          <a:p>
            <a:pPr marL="214313" indent="-214313">
              <a:lnSpc>
                <a:spcPts val="1400"/>
              </a:lnSpc>
              <a:buClr>
                <a:schemeClr val="accent1"/>
              </a:buClr>
              <a:buFont typeface="Arial" panose="020B0604020202020204" pitchFamily="34" charset="0"/>
              <a:buChar char="•"/>
            </a:pPr>
            <a:endParaRPr lang="en-US" sz="1500" dirty="0">
              <a:solidFill>
                <a:schemeClr val="bg1"/>
              </a:solidFill>
            </a:endParaRPr>
          </a:p>
          <a:p>
            <a:pPr marL="214313" indent="-214313">
              <a:lnSpc>
                <a:spcPts val="1400"/>
              </a:lnSpc>
              <a:buClr>
                <a:schemeClr val="accent1"/>
              </a:buClr>
              <a:buFont typeface="Arial" panose="020B0604020202020204" pitchFamily="34" charset="0"/>
              <a:buChar char="•"/>
            </a:pPr>
            <a:r>
              <a:rPr lang="en-US" sz="1500" dirty="0">
                <a:solidFill>
                  <a:schemeClr val="bg1"/>
                </a:solidFill>
              </a:rPr>
              <a:t>Higher throughput….even in </a:t>
            </a:r>
            <a:r>
              <a:rPr lang="en-US" sz="1500" dirty="0" smtClean="0">
                <a:solidFill>
                  <a:schemeClr val="bg1"/>
                </a:solidFill>
              </a:rPr>
              <a:t>L-band</a:t>
            </a:r>
            <a:endParaRPr lang="en-US" sz="1500" dirty="0">
              <a:solidFill>
                <a:schemeClr val="bg1"/>
              </a:solidFill>
            </a:endParaRPr>
          </a:p>
          <a:p>
            <a:pPr marL="214313" indent="-214313">
              <a:lnSpc>
                <a:spcPts val="1400"/>
              </a:lnSpc>
              <a:buClr>
                <a:schemeClr val="accent1"/>
              </a:buClr>
              <a:buFont typeface="Arial" panose="020B0604020202020204" pitchFamily="34" charset="0"/>
              <a:buChar char="•"/>
            </a:pPr>
            <a:endParaRPr lang="en-US" sz="1500" dirty="0">
              <a:solidFill>
                <a:schemeClr val="bg1"/>
              </a:solidFill>
            </a:endParaRPr>
          </a:p>
          <a:p>
            <a:pPr marL="214313" indent="-214313">
              <a:lnSpc>
                <a:spcPts val="1400"/>
              </a:lnSpc>
              <a:buClr>
                <a:schemeClr val="accent1"/>
              </a:buClr>
              <a:buFont typeface="Arial" panose="020B0604020202020204" pitchFamily="34" charset="0"/>
              <a:buChar char="•"/>
            </a:pPr>
            <a:r>
              <a:rPr lang="en-US" sz="1500" dirty="0">
                <a:solidFill>
                  <a:schemeClr val="bg1"/>
                </a:solidFill>
              </a:rPr>
              <a:t>L-Band backup</a:t>
            </a:r>
          </a:p>
          <a:p>
            <a:pPr marL="214313" indent="-214313">
              <a:lnSpc>
                <a:spcPts val="1400"/>
              </a:lnSpc>
              <a:buClr>
                <a:schemeClr val="accent1"/>
              </a:buClr>
              <a:buFont typeface="Arial" panose="020B0604020202020204" pitchFamily="34" charset="0"/>
              <a:buChar char="•"/>
            </a:pPr>
            <a:endParaRPr lang="en-US" sz="1500" dirty="0">
              <a:solidFill>
                <a:schemeClr val="bg1"/>
              </a:solidFill>
            </a:endParaRPr>
          </a:p>
          <a:p>
            <a:pPr marL="214313" indent="-214313">
              <a:lnSpc>
                <a:spcPts val="1400"/>
              </a:lnSpc>
              <a:buClr>
                <a:schemeClr val="accent1"/>
              </a:buClr>
              <a:buFont typeface="Arial" panose="020B0604020202020204" pitchFamily="34" charset="0"/>
              <a:buChar char="•"/>
            </a:pPr>
            <a:r>
              <a:rPr lang="en-US" sz="1500" dirty="0">
                <a:solidFill>
                  <a:schemeClr val="bg1"/>
                </a:solidFill>
              </a:rPr>
              <a:t>Low cost terminals</a:t>
            </a:r>
          </a:p>
          <a:p>
            <a:pPr marL="214313" indent="-214313">
              <a:lnSpc>
                <a:spcPts val="1400"/>
              </a:lnSpc>
              <a:buClr>
                <a:schemeClr val="accent1"/>
              </a:buClr>
              <a:buFont typeface="Arial" panose="020B0604020202020204" pitchFamily="34" charset="0"/>
              <a:buChar char="•"/>
            </a:pPr>
            <a:endParaRPr lang="en-US" sz="1500" dirty="0">
              <a:solidFill>
                <a:schemeClr val="bg1"/>
              </a:solidFill>
            </a:endParaRPr>
          </a:p>
          <a:p>
            <a:pPr marL="214313" indent="-214313">
              <a:lnSpc>
                <a:spcPts val="1400"/>
              </a:lnSpc>
              <a:buClr>
                <a:schemeClr val="accent1"/>
              </a:buClr>
              <a:buFont typeface="Arial" panose="020B0604020202020204" pitchFamily="34" charset="0"/>
              <a:buChar char="•"/>
            </a:pPr>
            <a:r>
              <a:rPr lang="en-GB" sz="1500" dirty="0">
                <a:solidFill>
                  <a:schemeClr val="bg1"/>
                </a:solidFill>
              </a:rPr>
              <a:t>New electronically steered flat antennas</a:t>
            </a:r>
          </a:p>
          <a:p>
            <a:pPr marL="214313" indent="-214313">
              <a:lnSpc>
                <a:spcPct val="170000"/>
              </a:lnSpc>
              <a:buClr>
                <a:schemeClr val="accent1"/>
              </a:buClr>
              <a:buFont typeface="Arial" panose="020B0604020202020204" pitchFamily="34" charset="0"/>
              <a:buChar char="•"/>
            </a:pPr>
            <a:endParaRPr lang="en-GB" sz="1200" dirty="0">
              <a:solidFill>
                <a:schemeClr val="accent1"/>
              </a:solidFill>
            </a:endParaRPr>
          </a:p>
        </p:txBody>
      </p:sp>
      <p:sp>
        <p:nvSpPr>
          <p:cNvPr id="9" name="Text Placeholder 2"/>
          <p:cNvSpPr txBox="1">
            <a:spLocks/>
          </p:cNvSpPr>
          <p:nvPr/>
        </p:nvSpPr>
        <p:spPr>
          <a:xfrm>
            <a:off x="247609" y="736677"/>
            <a:ext cx="8772906" cy="37394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0"/>
              </a:spcBef>
              <a:buClr>
                <a:srgbClr val="002150"/>
              </a:buClr>
              <a:buFont typeface="Tahoma" panose="020B0604030504040204" pitchFamily="34" charset="0"/>
              <a:buNone/>
              <a:defRPr lang="en-US" sz="1600" kern="1200">
                <a:solidFill>
                  <a:schemeClr val="bg2"/>
                </a:solidFill>
                <a:latin typeface="Tahoma" panose="020B0604030504040204" pitchFamily="34" charset="0"/>
                <a:ea typeface="Tahoma" panose="020B0604030504040204" pitchFamily="34" charset="0"/>
                <a:cs typeface="Tahoma" panose="020B0604030504040204" pitchFamily="34" charset="0"/>
              </a:defRPr>
            </a:lvl1pPr>
            <a:lvl2pPr marL="0" indent="0" algn="l" defTabSz="914400" rtl="0" eaLnBrk="1" latinLnBrk="0" hangingPunct="1">
              <a:lnSpc>
                <a:spcPct val="90000"/>
              </a:lnSpc>
              <a:spcBef>
                <a:spcPts val="600"/>
              </a:spcBef>
              <a:buClr>
                <a:srgbClr val="002150"/>
              </a:buClr>
              <a:buFont typeface="Calibri" panose="020F050202020403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2pPr>
            <a:lvl3pPr marL="234950" indent="-234950" algn="l" defTabSz="914400" rtl="0" eaLnBrk="1" latinLnBrk="0" hangingPunct="1">
              <a:lnSpc>
                <a:spcPct val="90000"/>
              </a:lnSpc>
              <a:spcBef>
                <a:spcPts val="1200"/>
              </a:spcBef>
              <a:buClrTx/>
              <a:buFont typeface="Tahoma" panose="020B0604030504040204" pitchFamily="34" charset="0"/>
              <a:buChar char="˃"/>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3pPr>
            <a:lvl4pPr marL="234950" indent="0" algn="l" defTabSz="914400" rtl="0" eaLnBrk="1" latinLnBrk="0" hangingPunct="1">
              <a:lnSpc>
                <a:spcPct val="90000"/>
              </a:lnSpc>
              <a:spcBef>
                <a:spcPts val="600"/>
              </a:spcBef>
              <a:buFont typeface="Arial" panose="020B0604020202020204" pitchFamily="34" charset="0"/>
              <a:buNone/>
              <a:defRPr sz="1600" kern="1200">
                <a:solidFill>
                  <a:schemeClr val="tx2"/>
                </a:solidFill>
                <a:latin typeface="Tahoma" panose="020B0604030504040204" pitchFamily="34" charset="0"/>
                <a:ea typeface="Tahoma" panose="020B0604030504040204" pitchFamily="34" charset="0"/>
                <a:cs typeface="Tahoma" panose="020B0604030504040204" pitchFamily="34" charset="0"/>
              </a:defRPr>
            </a:lvl4pPr>
            <a:lvl5pPr marL="711200" indent="-171450" algn="l" defTabSz="914400" rtl="0" eaLnBrk="1" latinLnBrk="0" hangingPunct="1">
              <a:lnSpc>
                <a:spcPct val="90000"/>
              </a:lnSpc>
              <a:spcBef>
                <a:spcPts val="600"/>
              </a:spcBef>
              <a:buFont typeface="Tahoma" panose="020B0604030504040204" pitchFamily="34" charset="0"/>
              <a:buChar char="˃"/>
              <a:defRPr sz="1200" kern="1200">
                <a:solidFill>
                  <a:schemeClr val="tx2"/>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914378"/>
            <a:r>
              <a:rPr lang="en-GB" sz="2000" dirty="0"/>
              <a:t>Remaining on the cutting edge of mobility communications</a:t>
            </a:r>
          </a:p>
        </p:txBody>
      </p:sp>
      <p:pic>
        <p:nvPicPr>
          <p:cNvPr id="4" name="Picture 3"/>
          <p:cNvPicPr>
            <a:picLocks noChangeAspect="1"/>
          </p:cNvPicPr>
          <p:nvPr/>
        </p:nvPicPr>
        <p:blipFill rotWithShape="1">
          <a:blip r:embed="rId5"/>
          <a:srcRect b="8655"/>
          <a:stretch/>
        </p:blipFill>
        <p:spPr>
          <a:xfrm>
            <a:off x="3959577" y="3047193"/>
            <a:ext cx="2333881" cy="1610887"/>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293218" y="3046883"/>
            <a:ext cx="2602426" cy="1611197"/>
          </a:xfrm>
          <a:prstGeom prst="rect">
            <a:avLst/>
          </a:prstGeom>
        </p:spPr>
      </p:pic>
      <p:pic>
        <p:nvPicPr>
          <p:cNvPr id="17" name="Picture 12" descr="A close up of a device&#10;&#10;Description generated with very high confidence"/>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89474" l="9449" r="89764"/>
                    </a14:imgEffect>
                  </a14:imgLayer>
                </a14:imgProps>
              </a:ext>
              <a:ext uri="{28A0092B-C50C-407E-A947-70E740481C1C}">
                <a14:useLocalDpi xmlns:a14="http://schemas.microsoft.com/office/drawing/2010/main"/>
              </a:ext>
            </a:extLst>
          </a:blip>
          <a:srcRect/>
          <a:stretch>
            <a:fillRect/>
          </a:stretch>
        </p:blipFill>
        <p:spPr bwMode="auto">
          <a:xfrm>
            <a:off x="7999759" y="1758165"/>
            <a:ext cx="689534" cy="7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3" descr="A close up of a device&#10;&#10;Description generated with very high confidence"/>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7924533" y="2515707"/>
            <a:ext cx="925956" cy="457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FA5E704B-7279-40E7-8E9B-5CC81FD0177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290417" y="1723025"/>
            <a:ext cx="1607975" cy="1323703"/>
          </a:xfrm>
          <a:prstGeom prst="rect">
            <a:avLst/>
          </a:prstGeom>
        </p:spPr>
      </p:pic>
    </p:spTree>
    <p:extLst>
      <p:ext uri="{BB962C8B-B14F-4D97-AF65-F5344CB8AC3E}">
        <p14:creationId xmlns:p14="http://schemas.microsoft.com/office/powerpoint/2010/main" val="26892563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a:stretch>
            <a:fillRect/>
          </a:stretch>
        </p:blipFill>
        <p:spPr/>
      </p:pic>
      <p:sp>
        <p:nvSpPr>
          <p:cNvPr id="5" name="Text Placeholder 4"/>
          <p:cNvSpPr>
            <a:spLocks noGrp="1"/>
          </p:cNvSpPr>
          <p:nvPr>
            <p:ph type="body" sz="quarter" idx="15"/>
          </p:nvPr>
        </p:nvSpPr>
        <p:spPr/>
        <p:txBody>
          <a:bodyPr/>
          <a:lstStyle/>
          <a:p>
            <a:r>
              <a:rPr lang="en-GB" dirty="0"/>
              <a:t>Inmarsat Capability Brief - WMO</a:t>
            </a:r>
          </a:p>
        </p:txBody>
      </p:sp>
      <p:sp>
        <p:nvSpPr>
          <p:cNvPr id="10" name="Subtitle 6"/>
          <p:cNvSpPr>
            <a:spLocks noGrp="1"/>
          </p:cNvSpPr>
          <p:nvPr>
            <p:ph type="subTitle" idx="1"/>
          </p:nvPr>
        </p:nvSpPr>
        <p:spPr>
          <a:xfrm>
            <a:off x="323853" y="4003917"/>
            <a:ext cx="7968568" cy="629500"/>
          </a:xfrm>
        </p:spPr>
        <p:txBody>
          <a:bodyPr/>
          <a:lstStyle/>
          <a:p>
            <a:r>
              <a:rPr lang="en-GB" dirty="0"/>
              <a:t>Examples of Inmarsat adopting new services in new markets</a:t>
            </a:r>
          </a:p>
        </p:txBody>
      </p:sp>
      <p:sp>
        <p:nvSpPr>
          <p:cNvPr id="11" name="Title 5"/>
          <p:cNvSpPr>
            <a:spLocks noGrp="1"/>
          </p:cNvSpPr>
          <p:nvPr>
            <p:ph type="title"/>
          </p:nvPr>
        </p:nvSpPr>
        <p:spPr>
          <a:xfrm>
            <a:off x="323853" y="3293097"/>
            <a:ext cx="6643007" cy="673213"/>
          </a:xfrm>
        </p:spPr>
        <p:txBody>
          <a:bodyPr>
            <a:normAutofit/>
          </a:bodyPr>
          <a:lstStyle/>
          <a:p>
            <a:r>
              <a:rPr lang="en-GB" b="1" dirty="0"/>
              <a:t>New managed services</a:t>
            </a: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269" t="12645" r="-269" b="22838"/>
          <a:stretch/>
        </p:blipFill>
        <p:spPr>
          <a:xfrm>
            <a:off x="1" y="2"/>
            <a:ext cx="8756506" cy="3166040"/>
          </a:xfrm>
          <a:custGeom>
            <a:avLst/>
            <a:gdLst>
              <a:gd name="connsiteX0" fmla="*/ 0 w 8725903"/>
              <a:gd name="connsiteY0" fmla="*/ 0 h 4221387"/>
              <a:gd name="connsiteX1" fmla="*/ 8725903 w 8725903"/>
              <a:gd name="connsiteY1" fmla="*/ 0 h 4221387"/>
              <a:gd name="connsiteX2" fmla="*/ 8725903 w 8725903"/>
              <a:gd name="connsiteY2" fmla="*/ 3870013 h 4221387"/>
              <a:gd name="connsiteX3" fmla="*/ 8515156 w 8725903"/>
              <a:gd name="connsiteY3" fmla="*/ 3924194 h 4221387"/>
              <a:gd name="connsiteX4" fmla="*/ 6005000 w 8725903"/>
              <a:gd name="connsiteY4" fmla="*/ 4221387 h 4221387"/>
              <a:gd name="connsiteX5" fmla="*/ 169271 w 8725903"/>
              <a:gd name="connsiteY5" fmla="*/ 2540536 h 4221387"/>
              <a:gd name="connsiteX6" fmla="*/ 0 w 8725903"/>
              <a:gd name="connsiteY6" fmla="*/ 2434485 h 4221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725903" h="4221387">
                <a:moveTo>
                  <a:pt x="0" y="0"/>
                </a:moveTo>
                <a:lnTo>
                  <a:pt x="8725903" y="0"/>
                </a:lnTo>
                <a:lnTo>
                  <a:pt x="8725903" y="3870013"/>
                </a:lnTo>
                <a:lnTo>
                  <a:pt x="8515156" y="3924194"/>
                </a:lnTo>
                <a:cubicBezTo>
                  <a:pt x="7700420" y="4119476"/>
                  <a:pt x="6861580" y="4221387"/>
                  <a:pt x="6005000" y="4221387"/>
                </a:cubicBezTo>
                <a:cubicBezTo>
                  <a:pt x="3924735" y="4221387"/>
                  <a:pt x="1949094" y="3620314"/>
                  <a:pt x="169271" y="2540536"/>
                </a:cubicBezTo>
                <a:lnTo>
                  <a:pt x="0" y="2434485"/>
                </a:lnTo>
                <a:close/>
              </a:path>
            </a:pathLst>
          </a:custGeom>
        </p:spPr>
      </p:pic>
      <p:pic>
        <p:nvPicPr>
          <p:cNvPr id="8" name="Picture 2" descr="Image result for wm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67764" y="3783244"/>
            <a:ext cx="1235906" cy="1235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9637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8DC3E51-8B55-4E70-9982-930D5EB26E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6303309" cy="5143500"/>
          </a:xfrm>
          <a:prstGeom prst="rect">
            <a:avLst/>
          </a:prstGeom>
        </p:spPr>
      </p:pic>
      <p:sp>
        <p:nvSpPr>
          <p:cNvPr id="5" name="Title 4"/>
          <p:cNvSpPr>
            <a:spLocks noGrp="1"/>
          </p:cNvSpPr>
          <p:nvPr>
            <p:ph type="title"/>
          </p:nvPr>
        </p:nvSpPr>
        <p:spPr>
          <a:xfrm>
            <a:off x="93783" y="982951"/>
            <a:ext cx="4325292" cy="2851165"/>
          </a:xfrm>
        </p:spPr>
        <p:txBody>
          <a:bodyPr>
            <a:normAutofit/>
          </a:bodyPr>
          <a:lstStyle/>
          <a:p>
            <a:pPr algn="ctr"/>
            <a:r>
              <a:rPr lang="en-GB" sz="5400" b="1" dirty="0">
                <a:solidFill>
                  <a:schemeClr val="bg1"/>
                </a:solidFill>
                <a:effectLst>
                  <a:outerShdw blurRad="50800" dist="38100" dir="2700000" algn="tl" rotWithShape="0">
                    <a:prstClr val="black">
                      <a:alpha val="40000"/>
                    </a:prstClr>
                  </a:outerShdw>
                </a:effectLst>
              </a:rPr>
              <a:t>Group Service</a:t>
            </a:r>
            <a:br>
              <a:rPr lang="en-GB" sz="5400" b="1" dirty="0">
                <a:solidFill>
                  <a:schemeClr val="bg1"/>
                </a:solidFill>
                <a:effectLst>
                  <a:outerShdw blurRad="50800" dist="38100" dir="2700000" algn="tl" rotWithShape="0">
                    <a:prstClr val="black">
                      <a:alpha val="40000"/>
                    </a:prstClr>
                  </a:outerShdw>
                </a:effectLst>
              </a:rPr>
            </a:br>
            <a:r>
              <a:rPr lang="en-GB" sz="5400" b="1" dirty="0">
                <a:solidFill>
                  <a:schemeClr val="bg1"/>
                </a:solidFill>
                <a:effectLst>
                  <a:outerShdw blurRad="50800" dist="38100" dir="2700000" algn="tl" rotWithShape="0">
                    <a:prstClr val="black">
                      <a:alpha val="40000"/>
                    </a:prstClr>
                  </a:outerShdw>
                </a:effectLst>
              </a:rPr>
              <a:t>Plans</a:t>
            </a:r>
          </a:p>
        </p:txBody>
      </p:sp>
      <p:sp>
        <p:nvSpPr>
          <p:cNvPr id="11" name="Rectangle 10">
            <a:extLst>
              <a:ext uri="{FF2B5EF4-FFF2-40B4-BE49-F238E27FC236}">
                <a16:creationId xmlns:a16="http://schemas.microsoft.com/office/drawing/2014/main" id="{4B1B59BF-46C3-4409-894A-BD682E116DC6}"/>
              </a:ext>
            </a:extLst>
          </p:cNvPr>
          <p:cNvSpPr/>
          <p:nvPr/>
        </p:nvSpPr>
        <p:spPr>
          <a:xfrm>
            <a:off x="4526526" y="0"/>
            <a:ext cx="46101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2" name="Content Placeholder 1"/>
          <p:cNvSpPr>
            <a:spLocks noGrp="1"/>
          </p:cNvSpPr>
          <p:nvPr>
            <p:ph sz="quarter" idx="15"/>
          </p:nvPr>
        </p:nvSpPr>
        <p:spPr>
          <a:xfrm>
            <a:off x="4734054" y="934183"/>
            <a:ext cx="4195043" cy="3796313"/>
          </a:xfrm>
        </p:spPr>
        <p:txBody>
          <a:bodyPr>
            <a:normAutofit/>
          </a:bodyPr>
          <a:lstStyle/>
          <a:p>
            <a:pPr>
              <a:buClr>
                <a:schemeClr val="bg1"/>
              </a:buClr>
            </a:pPr>
            <a:r>
              <a:rPr lang="en-GB" sz="2800" b="1" dirty="0">
                <a:solidFill>
                  <a:schemeClr val="bg1"/>
                </a:solidFill>
              </a:rPr>
              <a:t>Mobile capacity for fixed global networks</a:t>
            </a:r>
          </a:p>
          <a:p>
            <a:pPr>
              <a:buClr>
                <a:schemeClr val="bg1"/>
              </a:buClr>
            </a:pPr>
            <a:endParaRPr lang="en-GB" sz="1600" dirty="0">
              <a:solidFill>
                <a:schemeClr val="bg1"/>
              </a:solidFill>
            </a:endParaRPr>
          </a:p>
          <a:p>
            <a:pPr marL="285750" indent="-285750">
              <a:lnSpc>
                <a:spcPct val="110000"/>
              </a:lnSpc>
              <a:buClr>
                <a:schemeClr val="bg1"/>
              </a:buClr>
              <a:buFont typeface="Arial" panose="020B0604020202020204" pitchFamily="34" charset="0"/>
              <a:buChar char="•"/>
            </a:pPr>
            <a:r>
              <a:rPr lang="en-GB" sz="1600" dirty="0">
                <a:solidFill>
                  <a:schemeClr val="bg1"/>
                </a:solidFill>
              </a:rPr>
              <a:t>A GSP enables a pool of bandwidth in multiple beams to be shared across a number of terminals globally dispersed</a:t>
            </a:r>
          </a:p>
          <a:p>
            <a:pPr marL="285750" indent="-285750">
              <a:lnSpc>
                <a:spcPct val="110000"/>
              </a:lnSpc>
              <a:buClr>
                <a:schemeClr val="bg1"/>
              </a:buClr>
              <a:buFont typeface="Arial" panose="020B0604020202020204" pitchFamily="34" charset="0"/>
              <a:buChar char="•"/>
            </a:pPr>
            <a:r>
              <a:rPr lang="en-GB" sz="1600" dirty="0">
                <a:solidFill>
                  <a:schemeClr val="bg1"/>
                </a:solidFill>
              </a:rPr>
              <a:t>Customers can support global networks with a fraction of dedicated capacity allowing for </a:t>
            </a:r>
            <a:r>
              <a:rPr lang="en-GB" sz="1600" dirty="0" smtClean="0">
                <a:solidFill>
                  <a:schemeClr val="bg1"/>
                </a:solidFill>
              </a:rPr>
              <a:t>increased cost effectiveness.</a:t>
            </a:r>
            <a:endParaRPr lang="en-GB" sz="1600" dirty="0">
              <a:solidFill>
                <a:schemeClr val="bg1"/>
              </a:solidFill>
            </a:endParaRPr>
          </a:p>
          <a:p>
            <a:pPr marL="285750" indent="-285750">
              <a:lnSpc>
                <a:spcPct val="110000"/>
              </a:lnSpc>
              <a:buClr>
                <a:schemeClr val="bg1"/>
              </a:buClr>
              <a:buFont typeface="Arial" panose="020B0604020202020204" pitchFamily="34" charset="0"/>
              <a:buChar char="•"/>
            </a:pPr>
            <a:r>
              <a:rPr lang="en-GB" sz="1600" dirty="0">
                <a:solidFill>
                  <a:schemeClr val="bg1"/>
                </a:solidFill>
              </a:rPr>
              <a:t>A capacity limit is set for each beam and for the total of all the beams. </a:t>
            </a:r>
          </a:p>
        </p:txBody>
      </p:sp>
    </p:spTree>
    <p:extLst>
      <p:ext uri="{BB962C8B-B14F-4D97-AF65-F5344CB8AC3E}">
        <p14:creationId xmlns:p14="http://schemas.microsoft.com/office/powerpoint/2010/main" val="2022156522"/>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6F7FAFF-D093-421D-824D-198A6DF989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5606"/>
          <a:stretch/>
        </p:blipFill>
        <p:spPr>
          <a:xfrm>
            <a:off x="0" y="0"/>
            <a:ext cx="9141884" cy="5143500"/>
          </a:xfrm>
          <a:prstGeom prst="rect">
            <a:avLst/>
          </a:prstGeom>
        </p:spPr>
      </p:pic>
      <p:sp>
        <p:nvSpPr>
          <p:cNvPr id="2" name="Rectangle 1">
            <a:extLst>
              <a:ext uri="{FF2B5EF4-FFF2-40B4-BE49-F238E27FC236}">
                <a16:creationId xmlns:a16="http://schemas.microsoft.com/office/drawing/2014/main" id="{4FFFB123-223A-4449-823B-990E3887C1D7}"/>
              </a:ext>
            </a:extLst>
          </p:cNvPr>
          <p:cNvSpPr/>
          <p:nvPr/>
        </p:nvSpPr>
        <p:spPr>
          <a:xfrm>
            <a:off x="160866" y="1264356"/>
            <a:ext cx="4884223" cy="38075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6" name="Title 5"/>
          <p:cNvSpPr>
            <a:spLocks noGrp="1"/>
          </p:cNvSpPr>
          <p:nvPr>
            <p:ph type="title"/>
          </p:nvPr>
        </p:nvSpPr>
        <p:spPr/>
        <p:txBody>
          <a:bodyPr/>
          <a:lstStyle/>
          <a:p>
            <a:r>
              <a:rPr lang="en-GB" b="1" dirty="0">
                <a:solidFill>
                  <a:schemeClr val="bg1"/>
                </a:solidFill>
              </a:rPr>
              <a:t>INVISON</a:t>
            </a:r>
          </a:p>
        </p:txBody>
      </p:sp>
      <p:sp>
        <p:nvSpPr>
          <p:cNvPr id="12" name="TextBox 11"/>
          <p:cNvSpPr txBox="1"/>
          <p:nvPr/>
        </p:nvSpPr>
        <p:spPr>
          <a:xfrm>
            <a:off x="5728110" y="3780818"/>
            <a:ext cx="3187834" cy="1015663"/>
          </a:xfrm>
          <a:prstGeom prst="rect">
            <a:avLst/>
          </a:prstGeom>
          <a:solidFill>
            <a:schemeClr val="bg1">
              <a:lumMod val="65000"/>
            </a:schemeClr>
          </a:solidFill>
        </p:spPr>
        <p:txBody>
          <a:bodyPr wrap="square" rtlCol="0">
            <a:spAutoFit/>
          </a:bodyPr>
          <a:lstStyle/>
          <a:p>
            <a:pPr marL="171450" indent="-171450">
              <a:buClr>
                <a:schemeClr val="bg1"/>
              </a:buClr>
              <a:buFont typeface="Arial" panose="020B0604020202020204" pitchFamily="34" charset="0"/>
              <a:buChar char="•"/>
            </a:pPr>
            <a:r>
              <a:rPr lang="en-GB" sz="1200" dirty="0">
                <a:solidFill>
                  <a:schemeClr val="bg1"/>
                </a:solidFill>
                <a:latin typeface="Tahoma" panose="020B0604030504040204" pitchFamily="34" charset="0"/>
                <a:ea typeface="Tahoma" panose="020B0604030504040204" pitchFamily="34" charset="0"/>
                <a:cs typeface="Tahoma" panose="020B0604030504040204" pitchFamily="34" charset="0"/>
              </a:rPr>
              <a:t>A federated, “system of systems” to provide pooling and sharing of commercial and sovereign national SATCOM assets, providing global coverage and multi-frequency capacity</a:t>
            </a:r>
          </a:p>
        </p:txBody>
      </p:sp>
      <p:sp>
        <p:nvSpPr>
          <p:cNvPr id="13" name="TextBox 12"/>
          <p:cNvSpPr txBox="1"/>
          <p:nvPr/>
        </p:nvSpPr>
        <p:spPr>
          <a:xfrm>
            <a:off x="5728110" y="2566928"/>
            <a:ext cx="3187834" cy="1015663"/>
          </a:xfrm>
          <a:prstGeom prst="rect">
            <a:avLst/>
          </a:prstGeom>
          <a:solidFill>
            <a:srgbClr val="29A11A"/>
          </a:solidFill>
        </p:spPr>
        <p:txBody>
          <a:bodyPr wrap="square" rtlCol="0">
            <a:spAutoFit/>
          </a:bodyPr>
          <a:lstStyle/>
          <a:p>
            <a:pPr marL="171450" indent="-171450">
              <a:buClr>
                <a:schemeClr val="bg1"/>
              </a:buClr>
              <a:buFont typeface="Arial" panose="020B0604020202020204" pitchFamily="34" charset="0"/>
              <a:buChar char="•"/>
            </a:pPr>
            <a:r>
              <a:rPr lang="en-GB" sz="1200" dirty="0">
                <a:solidFill>
                  <a:schemeClr val="bg1"/>
                </a:solidFill>
                <a:latin typeface="Tahoma" panose="020B0604030504040204" pitchFamily="34" charset="0"/>
                <a:ea typeface="Tahoma" panose="020B0604030504040204" pitchFamily="34" charset="0"/>
                <a:cs typeface="Tahoma" panose="020B0604030504040204" pitchFamily="34" charset="0"/>
              </a:rPr>
              <a:t>Intelligent, secure service &amp; network management platform enabling dynamic SATCOM procurement &amp; provisioning and the cross-connection of networks on a global scale</a:t>
            </a:r>
          </a:p>
        </p:txBody>
      </p:sp>
      <p:pic>
        <p:nvPicPr>
          <p:cNvPr id="17" name="Picture 16"/>
          <p:cNvPicPr>
            <a:picLocks noChangeAspect="1"/>
          </p:cNvPicPr>
          <p:nvPr/>
        </p:nvPicPr>
        <p:blipFill>
          <a:blip r:embed="rId4"/>
          <a:stretch>
            <a:fillRect/>
          </a:stretch>
        </p:blipFill>
        <p:spPr>
          <a:xfrm>
            <a:off x="396378" y="1346249"/>
            <a:ext cx="4648712" cy="3667137"/>
          </a:xfrm>
          <a:prstGeom prst="rect">
            <a:avLst/>
          </a:prstGeom>
        </p:spPr>
      </p:pic>
      <p:sp>
        <p:nvSpPr>
          <p:cNvPr id="16" name="TextBox 15"/>
          <p:cNvSpPr txBox="1"/>
          <p:nvPr/>
        </p:nvSpPr>
        <p:spPr>
          <a:xfrm>
            <a:off x="5728110" y="1537704"/>
            <a:ext cx="3187834" cy="830997"/>
          </a:xfrm>
          <a:prstGeom prst="rect">
            <a:avLst/>
          </a:prstGeom>
          <a:solidFill>
            <a:srgbClr val="133767"/>
          </a:solidFill>
        </p:spPr>
        <p:txBody>
          <a:bodyPr wrap="square" rtlCol="0">
            <a:spAutoFit/>
          </a:bodyPr>
          <a:lstStyle/>
          <a:p>
            <a:pPr marL="171450" indent="-171450">
              <a:buClr>
                <a:schemeClr val="bg1"/>
              </a:buClr>
              <a:buFont typeface="Arial" panose="020B0604020202020204" pitchFamily="34" charset="0"/>
              <a:buChar char="•"/>
            </a:pPr>
            <a:r>
              <a:rPr lang="en-GB" sz="1200" dirty="0">
                <a:solidFill>
                  <a:schemeClr val="bg1"/>
                </a:solidFill>
                <a:latin typeface="Tahoma" panose="020B0604030504040204" pitchFamily="34" charset="0"/>
                <a:ea typeface="Tahoma" panose="020B0604030504040204" pitchFamily="34" charset="0"/>
                <a:cs typeface="Tahoma" panose="020B0604030504040204" pitchFamily="34" charset="0"/>
              </a:rPr>
              <a:t>Smart, integrated service delivery front-end providing access to mission-specific SATCOM services, products and applications</a:t>
            </a:r>
          </a:p>
        </p:txBody>
      </p:sp>
      <p:sp>
        <p:nvSpPr>
          <p:cNvPr id="10" name="Rectangle 9"/>
          <p:cNvSpPr/>
          <p:nvPr/>
        </p:nvSpPr>
        <p:spPr>
          <a:xfrm>
            <a:off x="321469" y="758806"/>
            <a:ext cx="8697351" cy="400110"/>
          </a:xfrm>
          <a:prstGeom prst="rect">
            <a:avLst/>
          </a:prstGeom>
          <a:noFill/>
          <a:ln w="3175">
            <a:noFill/>
          </a:ln>
        </p:spPr>
        <p:txBody>
          <a:bodyPr wrap="square">
            <a:spAutoFit/>
          </a:bodyPr>
          <a:lstStyle/>
          <a:p>
            <a:pPr defTabSz="685783">
              <a:spcAft>
                <a:spcPts val="750"/>
              </a:spcAft>
              <a:defRPr/>
            </a:pPr>
            <a:r>
              <a:rPr lang="en-GB" sz="2000" dirty="0">
                <a:solidFill>
                  <a:schemeClr val="bg2"/>
                </a:solidFill>
                <a:latin typeface="tahoma"/>
                <a:sym typeface="Tahoma"/>
              </a:rPr>
              <a:t>Providing customers with their own virtual satellite</a:t>
            </a:r>
          </a:p>
        </p:txBody>
      </p:sp>
      <p:sp>
        <p:nvSpPr>
          <p:cNvPr id="4" name="Rectangle 3"/>
          <p:cNvSpPr/>
          <p:nvPr/>
        </p:nvSpPr>
        <p:spPr>
          <a:xfrm>
            <a:off x="2387600" y="4245429"/>
            <a:ext cx="457200" cy="181428"/>
          </a:xfrm>
          <a:prstGeom prst="rect">
            <a:avLst/>
          </a:prstGeom>
          <a:solidFill>
            <a:srgbClr val="95680D"/>
          </a:solidFill>
          <a:ln>
            <a:solidFill>
              <a:srgbClr val="95680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976914" y="3366230"/>
            <a:ext cx="457200" cy="216361"/>
          </a:xfrm>
          <a:prstGeom prst="rect">
            <a:avLst/>
          </a:prstGeom>
          <a:solidFill>
            <a:srgbClr val="222A35"/>
          </a:solidFill>
          <a:ln>
            <a:solidFill>
              <a:srgbClr val="222A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6451311"/>
      </p:ext>
    </p:extLst>
  </p:cSld>
  <p:clrMapOvr>
    <a:masterClrMapping/>
  </p:clrMapOvr>
  <p:transition spd="slow">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 name="Picture 123">
            <a:extLst>
              <a:ext uri="{FF2B5EF4-FFF2-40B4-BE49-F238E27FC236}">
                <a16:creationId xmlns:a16="http://schemas.microsoft.com/office/drawing/2014/main" id="{B6F7FAFF-D093-421D-824D-198A6DF989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5606"/>
          <a:stretch/>
        </p:blipFill>
        <p:spPr>
          <a:xfrm>
            <a:off x="0" y="0"/>
            <a:ext cx="9141884" cy="5143500"/>
          </a:xfrm>
          <a:prstGeom prst="rect">
            <a:avLst/>
          </a:prstGeom>
        </p:spPr>
      </p:pic>
      <p:sp>
        <p:nvSpPr>
          <p:cNvPr id="21" name="Title 3">
            <a:extLst>
              <a:ext uri="{FF2B5EF4-FFF2-40B4-BE49-F238E27FC236}">
                <a16:creationId xmlns:a16="http://schemas.microsoft.com/office/drawing/2014/main" id="{F5E36C3E-F518-41F0-92BD-2BD55B0D509C}"/>
              </a:ext>
            </a:extLst>
          </p:cNvPr>
          <p:cNvSpPr>
            <a:spLocks noGrp="1"/>
          </p:cNvSpPr>
          <p:nvPr>
            <p:ph type="title"/>
          </p:nvPr>
        </p:nvSpPr>
        <p:spPr>
          <a:xfrm>
            <a:off x="323851" y="147941"/>
            <a:ext cx="6788149" cy="673213"/>
          </a:xfrm>
        </p:spPr>
        <p:txBody>
          <a:bodyPr anchor="b">
            <a:noAutofit/>
          </a:bodyPr>
          <a:lstStyle/>
          <a:p>
            <a:r>
              <a:rPr lang="en-GB" dirty="0">
                <a:solidFill>
                  <a:schemeClr val="bg1"/>
                </a:solidFill>
              </a:rPr>
              <a:t>Inmarsat Managed IoT Service</a:t>
            </a:r>
          </a:p>
        </p:txBody>
      </p:sp>
      <p:sp>
        <p:nvSpPr>
          <p:cNvPr id="119" name="Rectangle 118">
            <a:extLst>
              <a:ext uri="{FF2B5EF4-FFF2-40B4-BE49-F238E27FC236}">
                <a16:creationId xmlns:a16="http://schemas.microsoft.com/office/drawing/2014/main" id="{EFF00FD8-BD4A-4411-9059-AB4D692FFB4B}"/>
              </a:ext>
            </a:extLst>
          </p:cNvPr>
          <p:cNvSpPr/>
          <p:nvPr/>
        </p:nvSpPr>
        <p:spPr>
          <a:xfrm>
            <a:off x="392408" y="821154"/>
            <a:ext cx="8548392" cy="3059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schemeClr val="bg1"/>
                </a:solidFill>
                <a:effectLst/>
                <a:uLnTx/>
                <a:uFillTx/>
                <a:latin typeface="tahoma"/>
                <a:ea typeface="+mn-ea"/>
                <a:cs typeface="+mn-cs"/>
              </a:rPr>
              <a:t>A </a:t>
            </a:r>
            <a:r>
              <a:rPr kumimoji="0" lang="en-GB" sz="1500" b="0" i="0" u="none" strike="noStrike" kern="1200" cap="none" spc="0" normalizeH="0" baseline="0" noProof="0" dirty="0" smtClean="0">
                <a:ln>
                  <a:noFill/>
                </a:ln>
                <a:solidFill>
                  <a:schemeClr val="bg1"/>
                </a:solidFill>
                <a:effectLst/>
                <a:uLnTx/>
                <a:uFillTx/>
                <a:latin typeface="tahoma"/>
                <a:ea typeface="+mn-ea"/>
                <a:cs typeface="+mn-cs"/>
              </a:rPr>
              <a:t>reusable</a:t>
            </a:r>
            <a:r>
              <a:rPr kumimoji="0" lang="en-GB" sz="1500" b="0" i="0" u="none" strike="noStrike" kern="1200" cap="none" spc="0" normalizeH="0" noProof="0" dirty="0" smtClean="0">
                <a:ln>
                  <a:noFill/>
                </a:ln>
                <a:solidFill>
                  <a:schemeClr val="bg1"/>
                </a:solidFill>
                <a:effectLst/>
                <a:uLnTx/>
                <a:uFillTx/>
                <a:latin typeface="tahoma"/>
                <a:ea typeface="+mn-ea"/>
                <a:cs typeface="+mn-cs"/>
              </a:rPr>
              <a:t> bridge between the real world and your business applications</a:t>
            </a:r>
            <a:endParaRPr kumimoji="0" lang="en-GB" sz="1500" b="0" i="0" u="none" strike="noStrike" kern="1200" cap="none" spc="0" normalizeH="0" baseline="0" noProof="0" dirty="0">
              <a:ln>
                <a:noFill/>
              </a:ln>
              <a:solidFill>
                <a:schemeClr val="bg1"/>
              </a:solidFill>
              <a:effectLst/>
              <a:uLnTx/>
              <a:uFillTx/>
              <a:latin typeface="tahoma"/>
              <a:ea typeface="+mn-ea"/>
              <a:cs typeface="+mn-cs"/>
            </a:endParaRPr>
          </a:p>
        </p:txBody>
      </p:sp>
      <p:grpSp>
        <p:nvGrpSpPr>
          <p:cNvPr id="192" name="Group 10">
            <a:extLst>
              <a:ext uri="{FF2B5EF4-FFF2-40B4-BE49-F238E27FC236}">
                <a16:creationId xmlns:a16="http://schemas.microsoft.com/office/drawing/2014/main" id="{3F26F0A9-0730-44A0-A80A-2FE3006D021F}"/>
              </a:ext>
            </a:extLst>
          </p:cNvPr>
          <p:cNvGrpSpPr>
            <a:grpSpLocks/>
          </p:cNvGrpSpPr>
          <p:nvPr/>
        </p:nvGrpSpPr>
        <p:grpSpPr bwMode="auto">
          <a:xfrm>
            <a:off x="1881409" y="1929320"/>
            <a:ext cx="4660115" cy="1915498"/>
            <a:chOff x="0" y="723"/>
            <a:chExt cx="5634" cy="3048"/>
          </a:xfrm>
          <a:solidFill>
            <a:schemeClr val="bg1">
              <a:lumMod val="85000"/>
            </a:schemeClr>
          </a:solidFill>
        </p:grpSpPr>
        <p:sp>
          <p:nvSpPr>
            <p:cNvPr id="193" name="Freeform 6">
              <a:extLst>
                <a:ext uri="{FF2B5EF4-FFF2-40B4-BE49-F238E27FC236}">
                  <a16:creationId xmlns:a16="http://schemas.microsoft.com/office/drawing/2014/main" id="{B6640D74-30BE-4EC7-8641-CF2860923C98}"/>
                </a:ext>
              </a:extLst>
            </p:cNvPr>
            <p:cNvSpPr>
              <a:spLocks noChangeAspect="1" noEditPoints="1"/>
            </p:cNvSpPr>
            <p:nvPr/>
          </p:nvSpPr>
          <p:spPr bwMode="auto">
            <a:xfrm>
              <a:off x="2433" y="723"/>
              <a:ext cx="3201" cy="2883"/>
            </a:xfrm>
            <a:custGeom>
              <a:avLst/>
              <a:gdLst>
                <a:gd name="T0" fmla="*/ 8127 w 3062"/>
                <a:gd name="T1" fmla="*/ 7396 h 2758"/>
                <a:gd name="T2" fmla="*/ 7953 w 3062"/>
                <a:gd name="T3" fmla="*/ 7055 h 2758"/>
                <a:gd name="T4" fmla="*/ 8255 w 3062"/>
                <a:gd name="T5" fmla="*/ 6848 h 2758"/>
                <a:gd name="T6" fmla="*/ 8151 w 3062"/>
                <a:gd name="T7" fmla="*/ 6510 h 2758"/>
                <a:gd name="T8" fmla="*/ 11066 w 3062"/>
                <a:gd name="T9" fmla="*/ 1601 h 2758"/>
                <a:gd name="T10" fmla="*/ 9368 w 3062"/>
                <a:gd name="T11" fmla="*/ 1082 h 2758"/>
                <a:gd name="T12" fmla="*/ 8395 w 3062"/>
                <a:gd name="T13" fmla="*/ 906 h 2758"/>
                <a:gd name="T14" fmla="*/ 7610 w 3062"/>
                <a:gd name="T15" fmla="*/ 548 h 2758"/>
                <a:gd name="T16" fmla="*/ 5613 w 3062"/>
                <a:gd name="T17" fmla="*/ 1133 h 2758"/>
                <a:gd name="T18" fmla="*/ 4981 w 3062"/>
                <a:gd name="T19" fmla="*/ 1655 h 2758"/>
                <a:gd name="T20" fmla="*/ 3683 w 3062"/>
                <a:gd name="T21" fmla="*/ 1984 h 2758"/>
                <a:gd name="T22" fmla="*/ 3192 w 3062"/>
                <a:gd name="T23" fmla="*/ 2394 h 2758"/>
                <a:gd name="T24" fmla="*/ 2948 w 3062"/>
                <a:gd name="T25" fmla="*/ 1601 h 2758"/>
                <a:gd name="T26" fmla="*/ 1902 w 3062"/>
                <a:gd name="T27" fmla="*/ 1833 h 2758"/>
                <a:gd name="T28" fmla="*/ 1677 w 3062"/>
                <a:gd name="T29" fmla="*/ 3005 h 2758"/>
                <a:gd name="T30" fmla="*/ 2027 w 3062"/>
                <a:gd name="T31" fmla="*/ 2820 h 2758"/>
                <a:gd name="T32" fmla="*/ 2668 w 3062"/>
                <a:gd name="T33" fmla="*/ 2890 h 2758"/>
                <a:gd name="T34" fmla="*/ 1955 w 3062"/>
                <a:gd name="T35" fmla="*/ 3546 h 2758"/>
                <a:gd name="T36" fmla="*/ 1533 w 3062"/>
                <a:gd name="T37" fmla="*/ 3569 h 2758"/>
                <a:gd name="T38" fmla="*/ 856 w 3062"/>
                <a:gd name="T39" fmla="*/ 4178 h 2758"/>
                <a:gd name="T40" fmla="*/ 623 w 3062"/>
                <a:gd name="T41" fmla="*/ 4996 h 2758"/>
                <a:gd name="T42" fmla="*/ 1924 w 3062"/>
                <a:gd name="T43" fmla="*/ 4972 h 2758"/>
                <a:gd name="T44" fmla="*/ 2161 w 3062"/>
                <a:gd name="T45" fmla="*/ 4758 h 2758"/>
                <a:gd name="T46" fmla="*/ 2827 w 3062"/>
                <a:gd name="T47" fmla="*/ 5030 h 2758"/>
                <a:gd name="T48" fmla="*/ 2018 w 3062"/>
                <a:gd name="T49" fmla="*/ 5422 h 2758"/>
                <a:gd name="T50" fmla="*/ 719 w 3062"/>
                <a:gd name="T51" fmla="*/ 5116 h 2758"/>
                <a:gd name="T52" fmla="*/ 120 w 3062"/>
                <a:gd name="T53" fmla="*/ 6702 h 2758"/>
                <a:gd name="T54" fmla="*/ 1479 w 3062"/>
                <a:gd name="T55" fmla="*/ 7102 h 2758"/>
                <a:gd name="T56" fmla="*/ 1834 w 3062"/>
                <a:gd name="T57" fmla="*/ 8701 h 2758"/>
                <a:gd name="T58" fmla="*/ 3174 w 3062"/>
                <a:gd name="T59" fmla="*/ 8423 h 2758"/>
                <a:gd name="T60" fmla="*/ 3990 w 3062"/>
                <a:gd name="T61" fmla="*/ 6695 h 2758"/>
                <a:gd name="T62" fmla="*/ 3412 w 3062"/>
                <a:gd name="T63" fmla="*/ 6191 h 2758"/>
                <a:gd name="T64" fmla="*/ 4010 w 3062"/>
                <a:gd name="T65" fmla="*/ 5797 h 2758"/>
                <a:gd name="T66" fmla="*/ 5254 w 3062"/>
                <a:gd name="T67" fmla="*/ 6041 h 2758"/>
                <a:gd name="T68" fmla="*/ 6547 w 3062"/>
                <a:gd name="T69" fmla="*/ 6333 h 2758"/>
                <a:gd name="T70" fmla="*/ 7006 w 3062"/>
                <a:gd name="T71" fmla="*/ 6588 h 2758"/>
                <a:gd name="T72" fmla="*/ 7874 w 3062"/>
                <a:gd name="T73" fmla="*/ 5932 h 2758"/>
                <a:gd name="T74" fmla="*/ 8175 w 3062"/>
                <a:gd name="T75" fmla="*/ 4758 h 2758"/>
                <a:gd name="T76" fmla="*/ 8766 w 3062"/>
                <a:gd name="T77" fmla="*/ 4604 h 2758"/>
                <a:gd name="T78" fmla="*/ 9763 w 3062"/>
                <a:gd name="T79" fmla="*/ 3005 h 2758"/>
                <a:gd name="T80" fmla="*/ 10233 w 3062"/>
                <a:gd name="T81" fmla="*/ 3226 h 2758"/>
                <a:gd name="T82" fmla="*/ 11020 w 3062"/>
                <a:gd name="T83" fmla="*/ 2980 h 2758"/>
                <a:gd name="T84" fmla="*/ 3273 w 3062"/>
                <a:gd name="T85" fmla="*/ 4704 h 2758"/>
                <a:gd name="T86" fmla="*/ 3290 w 3062"/>
                <a:gd name="T87" fmla="*/ 4405 h 2758"/>
                <a:gd name="T88" fmla="*/ 3709 w 3062"/>
                <a:gd name="T89" fmla="*/ 4748 h 2758"/>
                <a:gd name="T90" fmla="*/ 4321 w 3062"/>
                <a:gd name="T91" fmla="*/ 990 h 2758"/>
                <a:gd name="T92" fmla="*/ 4096 w 3062"/>
                <a:gd name="T93" fmla="*/ 949 h 2758"/>
                <a:gd name="T94" fmla="*/ 453 w 3062"/>
                <a:gd name="T95" fmla="*/ 3723 h 2758"/>
                <a:gd name="T96" fmla="*/ 6865 w 3062"/>
                <a:gd name="T97" fmla="*/ 7340 h 2758"/>
                <a:gd name="T98" fmla="*/ 3902 w 3062"/>
                <a:gd name="T99" fmla="*/ 8090 h 2758"/>
                <a:gd name="T100" fmla="*/ 786 w 3062"/>
                <a:gd name="T101" fmla="*/ 3921 h 2758"/>
                <a:gd name="T102" fmla="*/ 781 w 3062"/>
                <a:gd name="T103" fmla="*/ 3184 h 2758"/>
                <a:gd name="T104" fmla="*/ 11294 w 3062"/>
                <a:gd name="T105" fmla="*/ 9978 h 2758"/>
                <a:gd name="T106" fmla="*/ 10909 w 3062"/>
                <a:gd name="T107" fmla="*/ 10417 h 2758"/>
                <a:gd name="T108" fmla="*/ 8747 w 3062"/>
                <a:gd name="T109" fmla="*/ 5262 h 2758"/>
                <a:gd name="T110" fmla="*/ 9220 w 3062"/>
                <a:gd name="T111" fmla="*/ 7821 h 2758"/>
                <a:gd name="T112" fmla="*/ 8784 w 3062"/>
                <a:gd name="T113" fmla="*/ 7358 h 2758"/>
                <a:gd name="T114" fmla="*/ 9027 w 3062"/>
                <a:gd name="T115" fmla="*/ 8081 h 2758"/>
                <a:gd name="T116" fmla="*/ 7777 w 3062"/>
                <a:gd name="T117" fmla="*/ 9249 h 2758"/>
                <a:gd name="T118" fmla="*/ 9639 w 3062"/>
                <a:gd name="T119" fmla="*/ 9794 h 2758"/>
                <a:gd name="T120" fmla="*/ 9373 w 3062"/>
                <a:gd name="T121" fmla="*/ 3605 h 2758"/>
                <a:gd name="T122" fmla="*/ 9420 w 3062"/>
                <a:gd name="T123" fmla="*/ 4633 h 2758"/>
                <a:gd name="T124" fmla="*/ 9119 w 3062"/>
                <a:gd name="T125" fmla="*/ 5141 h 275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062" h="2758">
                  <a:moveTo>
                    <a:pt x="1982" y="1630"/>
                  </a:moveTo>
                  <a:lnTo>
                    <a:pt x="1982" y="1630"/>
                  </a:lnTo>
                  <a:lnTo>
                    <a:pt x="1976" y="1628"/>
                  </a:lnTo>
                  <a:lnTo>
                    <a:pt x="1972" y="1630"/>
                  </a:lnTo>
                  <a:lnTo>
                    <a:pt x="1962" y="1640"/>
                  </a:lnTo>
                  <a:lnTo>
                    <a:pt x="1960" y="1644"/>
                  </a:lnTo>
                  <a:lnTo>
                    <a:pt x="1962" y="1650"/>
                  </a:lnTo>
                  <a:lnTo>
                    <a:pt x="1966" y="1652"/>
                  </a:lnTo>
                  <a:lnTo>
                    <a:pt x="1972" y="1650"/>
                  </a:lnTo>
                  <a:lnTo>
                    <a:pt x="1982" y="1640"/>
                  </a:lnTo>
                  <a:lnTo>
                    <a:pt x="1984" y="1634"/>
                  </a:lnTo>
                  <a:lnTo>
                    <a:pt x="1982" y="1630"/>
                  </a:lnTo>
                  <a:close/>
                  <a:moveTo>
                    <a:pt x="2112" y="1982"/>
                  </a:moveTo>
                  <a:lnTo>
                    <a:pt x="2112" y="1982"/>
                  </a:lnTo>
                  <a:lnTo>
                    <a:pt x="2116" y="1994"/>
                  </a:lnTo>
                  <a:lnTo>
                    <a:pt x="2120" y="2000"/>
                  </a:lnTo>
                  <a:lnTo>
                    <a:pt x="2122" y="2006"/>
                  </a:lnTo>
                  <a:lnTo>
                    <a:pt x="2122" y="2014"/>
                  </a:lnTo>
                  <a:lnTo>
                    <a:pt x="2122" y="2018"/>
                  </a:lnTo>
                  <a:lnTo>
                    <a:pt x="2124" y="2022"/>
                  </a:lnTo>
                  <a:lnTo>
                    <a:pt x="2126" y="2024"/>
                  </a:lnTo>
                  <a:lnTo>
                    <a:pt x="2128" y="2026"/>
                  </a:lnTo>
                  <a:lnTo>
                    <a:pt x="2130" y="2026"/>
                  </a:lnTo>
                  <a:lnTo>
                    <a:pt x="2134" y="2026"/>
                  </a:lnTo>
                  <a:lnTo>
                    <a:pt x="2140" y="2024"/>
                  </a:lnTo>
                  <a:lnTo>
                    <a:pt x="2142" y="2022"/>
                  </a:lnTo>
                  <a:lnTo>
                    <a:pt x="2142" y="2008"/>
                  </a:lnTo>
                  <a:lnTo>
                    <a:pt x="2142" y="1996"/>
                  </a:lnTo>
                  <a:lnTo>
                    <a:pt x="2144" y="1992"/>
                  </a:lnTo>
                  <a:lnTo>
                    <a:pt x="2146" y="1994"/>
                  </a:lnTo>
                  <a:lnTo>
                    <a:pt x="2148" y="2000"/>
                  </a:lnTo>
                  <a:lnTo>
                    <a:pt x="2158" y="2012"/>
                  </a:lnTo>
                  <a:lnTo>
                    <a:pt x="2166" y="2020"/>
                  </a:lnTo>
                  <a:lnTo>
                    <a:pt x="2172" y="2024"/>
                  </a:lnTo>
                  <a:lnTo>
                    <a:pt x="2180" y="2026"/>
                  </a:lnTo>
                  <a:lnTo>
                    <a:pt x="2184" y="2026"/>
                  </a:lnTo>
                  <a:lnTo>
                    <a:pt x="2186" y="2026"/>
                  </a:lnTo>
                  <a:lnTo>
                    <a:pt x="2188" y="2024"/>
                  </a:lnTo>
                  <a:lnTo>
                    <a:pt x="2190" y="2022"/>
                  </a:lnTo>
                  <a:lnTo>
                    <a:pt x="2188" y="2020"/>
                  </a:lnTo>
                  <a:lnTo>
                    <a:pt x="2186" y="2014"/>
                  </a:lnTo>
                  <a:lnTo>
                    <a:pt x="2176" y="2002"/>
                  </a:lnTo>
                  <a:lnTo>
                    <a:pt x="2168" y="1992"/>
                  </a:lnTo>
                  <a:lnTo>
                    <a:pt x="2166" y="1988"/>
                  </a:lnTo>
                  <a:lnTo>
                    <a:pt x="2166" y="1984"/>
                  </a:lnTo>
                  <a:lnTo>
                    <a:pt x="2168" y="1982"/>
                  </a:lnTo>
                  <a:lnTo>
                    <a:pt x="2178" y="1972"/>
                  </a:lnTo>
                  <a:lnTo>
                    <a:pt x="2180" y="1968"/>
                  </a:lnTo>
                  <a:lnTo>
                    <a:pt x="2182" y="1962"/>
                  </a:lnTo>
                  <a:lnTo>
                    <a:pt x="2180" y="1960"/>
                  </a:lnTo>
                  <a:lnTo>
                    <a:pt x="2174" y="1958"/>
                  </a:lnTo>
                  <a:lnTo>
                    <a:pt x="2150" y="1958"/>
                  </a:lnTo>
                  <a:lnTo>
                    <a:pt x="2148" y="1958"/>
                  </a:lnTo>
                  <a:lnTo>
                    <a:pt x="2146" y="1956"/>
                  </a:lnTo>
                  <a:lnTo>
                    <a:pt x="2146" y="1954"/>
                  </a:lnTo>
                  <a:lnTo>
                    <a:pt x="2146" y="1950"/>
                  </a:lnTo>
                  <a:lnTo>
                    <a:pt x="2148" y="1946"/>
                  </a:lnTo>
                  <a:lnTo>
                    <a:pt x="2158" y="1934"/>
                  </a:lnTo>
                  <a:lnTo>
                    <a:pt x="2158" y="1932"/>
                  </a:lnTo>
                  <a:lnTo>
                    <a:pt x="2158" y="1930"/>
                  </a:lnTo>
                  <a:lnTo>
                    <a:pt x="2154" y="1928"/>
                  </a:lnTo>
                  <a:lnTo>
                    <a:pt x="2150" y="1928"/>
                  </a:lnTo>
                  <a:lnTo>
                    <a:pt x="2144" y="1930"/>
                  </a:lnTo>
                  <a:lnTo>
                    <a:pt x="2138" y="1934"/>
                  </a:lnTo>
                  <a:lnTo>
                    <a:pt x="2130" y="1946"/>
                  </a:lnTo>
                  <a:lnTo>
                    <a:pt x="2116" y="1970"/>
                  </a:lnTo>
                  <a:lnTo>
                    <a:pt x="2112" y="1982"/>
                  </a:lnTo>
                  <a:close/>
                  <a:moveTo>
                    <a:pt x="1966" y="1940"/>
                  </a:moveTo>
                  <a:lnTo>
                    <a:pt x="1966" y="1940"/>
                  </a:lnTo>
                  <a:lnTo>
                    <a:pt x="1968" y="1948"/>
                  </a:lnTo>
                  <a:lnTo>
                    <a:pt x="1970" y="1954"/>
                  </a:lnTo>
                  <a:lnTo>
                    <a:pt x="1972" y="1960"/>
                  </a:lnTo>
                  <a:lnTo>
                    <a:pt x="1980" y="1974"/>
                  </a:lnTo>
                  <a:lnTo>
                    <a:pt x="1982" y="1980"/>
                  </a:lnTo>
                  <a:lnTo>
                    <a:pt x="1988" y="1984"/>
                  </a:lnTo>
                  <a:lnTo>
                    <a:pt x="1994" y="1986"/>
                  </a:lnTo>
                  <a:lnTo>
                    <a:pt x="1998" y="1986"/>
                  </a:lnTo>
                  <a:lnTo>
                    <a:pt x="2014" y="1986"/>
                  </a:lnTo>
                  <a:lnTo>
                    <a:pt x="2018" y="1986"/>
                  </a:lnTo>
                  <a:lnTo>
                    <a:pt x="2024" y="1988"/>
                  </a:lnTo>
                  <a:lnTo>
                    <a:pt x="2032" y="1990"/>
                  </a:lnTo>
                  <a:lnTo>
                    <a:pt x="2038" y="1992"/>
                  </a:lnTo>
                  <a:lnTo>
                    <a:pt x="2044" y="1996"/>
                  </a:lnTo>
                  <a:lnTo>
                    <a:pt x="2052" y="1996"/>
                  </a:lnTo>
                  <a:lnTo>
                    <a:pt x="2056" y="1996"/>
                  </a:lnTo>
                  <a:lnTo>
                    <a:pt x="2062" y="1994"/>
                  </a:lnTo>
                  <a:lnTo>
                    <a:pt x="2066" y="1988"/>
                  </a:lnTo>
                  <a:lnTo>
                    <a:pt x="2072" y="1974"/>
                  </a:lnTo>
                  <a:lnTo>
                    <a:pt x="2074" y="1968"/>
                  </a:lnTo>
                  <a:lnTo>
                    <a:pt x="2078" y="1962"/>
                  </a:lnTo>
                  <a:lnTo>
                    <a:pt x="2088" y="1950"/>
                  </a:lnTo>
                  <a:lnTo>
                    <a:pt x="2090" y="1944"/>
                  </a:lnTo>
                  <a:lnTo>
                    <a:pt x="2094" y="1932"/>
                  </a:lnTo>
                  <a:lnTo>
                    <a:pt x="2096" y="1928"/>
                  </a:lnTo>
                  <a:lnTo>
                    <a:pt x="2100" y="1924"/>
                  </a:lnTo>
                  <a:lnTo>
                    <a:pt x="2106" y="1922"/>
                  </a:lnTo>
                  <a:lnTo>
                    <a:pt x="2108" y="1920"/>
                  </a:lnTo>
                  <a:lnTo>
                    <a:pt x="2108" y="1918"/>
                  </a:lnTo>
                  <a:lnTo>
                    <a:pt x="2108" y="1916"/>
                  </a:lnTo>
                  <a:lnTo>
                    <a:pt x="2106" y="1914"/>
                  </a:lnTo>
                  <a:lnTo>
                    <a:pt x="2100" y="1912"/>
                  </a:lnTo>
                  <a:lnTo>
                    <a:pt x="2096" y="1908"/>
                  </a:lnTo>
                  <a:lnTo>
                    <a:pt x="2094" y="1900"/>
                  </a:lnTo>
                  <a:lnTo>
                    <a:pt x="2094" y="1898"/>
                  </a:lnTo>
                  <a:lnTo>
                    <a:pt x="2094" y="1882"/>
                  </a:lnTo>
                  <a:lnTo>
                    <a:pt x="2094" y="1878"/>
                  </a:lnTo>
                  <a:lnTo>
                    <a:pt x="2096" y="1870"/>
                  </a:lnTo>
                  <a:lnTo>
                    <a:pt x="2100" y="1866"/>
                  </a:lnTo>
                  <a:lnTo>
                    <a:pt x="2106" y="1864"/>
                  </a:lnTo>
                  <a:lnTo>
                    <a:pt x="2108" y="1862"/>
                  </a:lnTo>
                  <a:lnTo>
                    <a:pt x="2110" y="1858"/>
                  </a:lnTo>
                  <a:lnTo>
                    <a:pt x="2110" y="1856"/>
                  </a:lnTo>
                  <a:lnTo>
                    <a:pt x="2110" y="1852"/>
                  </a:lnTo>
                  <a:lnTo>
                    <a:pt x="2106" y="1848"/>
                  </a:lnTo>
                  <a:lnTo>
                    <a:pt x="2102" y="1842"/>
                  </a:lnTo>
                  <a:lnTo>
                    <a:pt x="2096" y="1836"/>
                  </a:lnTo>
                  <a:lnTo>
                    <a:pt x="2090" y="1834"/>
                  </a:lnTo>
                  <a:lnTo>
                    <a:pt x="2084" y="1832"/>
                  </a:lnTo>
                  <a:lnTo>
                    <a:pt x="2076" y="1834"/>
                  </a:lnTo>
                  <a:lnTo>
                    <a:pt x="2052" y="1846"/>
                  </a:lnTo>
                  <a:lnTo>
                    <a:pt x="2046" y="1850"/>
                  </a:lnTo>
                  <a:lnTo>
                    <a:pt x="2040" y="1856"/>
                  </a:lnTo>
                  <a:lnTo>
                    <a:pt x="2020" y="1882"/>
                  </a:lnTo>
                  <a:lnTo>
                    <a:pt x="2014" y="1888"/>
                  </a:lnTo>
                  <a:lnTo>
                    <a:pt x="2008" y="1892"/>
                  </a:lnTo>
                  <a:lnTo>
                    <a:pt x="2004" y="1896"/>
                  </a:lnTo>
                  <a:lnTo>
                    <a:pt x="1988" y="1902"/>
                  </a:lnTo>
                  <a:lnTo>
                    <a:pt x="1984" y="1904"/>
                  </a:lnTo>
                  <a:lnTo>
                    <a:pt x="1972" y="1914"/>
                  </a:lnTo>
                  <a:lnTo>
                    <a:pt x="1968" y="1920"/>
                  </a:lnTo>
                  <a:lnTo>
                    <a:pt x="1966" y="1926"/>
                  </a:lnTo>
                  <a:lnTo>
                    <a:pt x="1966" y="1940"/>
                  </a:lnTo>
                  <a:close/>
                  <a:moveTo>
                    <a:pt x="2180" y="1810"/>
                  </a:moveTo>
                  <a:lnTo>
                    <a:pt x="2180" y="1810"/>
                  </a:lnTo>
                  <a:lnTo>
                    <a:pt x="2174" y="1814"/>
                  </a:lnTo>
                  <a:lnTo>
                    <a:pt x="2170" y="1818"/>
                  </a:lnTo>
                  <a:lnTo>
                    <a:pt x="2164" y="1832"/>
                  </a:lnTo>
                  <a:lnTo>
                    <a:pt x="2164" y="1834"/>
                  </a:lnTo>
                  <a:lnTo>
                    <a:pt x="2164" y="1836"/>
                  </a:lnTo>
                  <a:lnTo>
                    <a:pt x="2166" y="1838"/>
                  </a:lnTo>
                  <a:lnTo>
                    <a:pt x="2168" y="1836"/>
                  </a:lnTo>
                  <a:lnTo>
                    <a:pt x="2174" y="1834"/>
                  </a:lnTo>
                  <a:lnTo>
                    <a:pt x="2180" y="1832"/>
                  </a:lnTo>
                  <a:lnTo>
                    <a:pt x="2186" y="1834"/>
                  </a:lnTo>
                  <a:lnTo>
                    <a:pt x="2192" y="1838"/>
                  </a:lnTo>
                  <a:lnTo>
                    <a:pt x="2200" y="1840"/>
                  </a:lnTo>
                  <a:lnTo>
                    <a:pt x="2204" y="1840"/>
                  </a:lnTo>
                  <a:lnTo>
                    <a:pt x="2210" y="1840"/>
                  </a:lnTo>
                  <a:lnTo>
                    <a:pt x="2218" y="1844"/>
                  </a:lnTo>
                  <a:lnTo>
                    <a:pt x="2224" y="1846"/>
                  </a:lnTo>
                  <a:lnTo>
                    <a:pt x="2226" y="1846"/>
                  </a:lnTo>
                  <a:lnTo>
                    <a:pt x="2228" y="1846"/>
                  </a:lnTo>
                  <a:lnTo>
                    <a:pt x="2230" y="1844"/>
                  </a:lnTo>
                  <a:lnTo>
                    <a:pt x="2230" y="1842"/>
                  </a:lnTo>
                  <a:lnTo>
                    <a:pt x="2230" y="1818"/>
                  </a:lnTo>
                  <a:lnTo>
                    <a:pt x="2230" y="1812"/>
                  </a:lnTo>
                  <a:lnTo>
                    <a:pt x="2226" y="1806"/>
                  </a:lnTo>
                  <a:lnTo>
                    <a:pt x="2216" y="1798"/>
                  </a:lnTo>
                  <a:lnTo>
                    <a:pt x="2214" y="1796"/>
                  </a:lnTo>
                  <a:lnTo>
                    <a:pt x="2212" y="1794"/>
                  </a:lnTo>
                  <a:lnTo>
                    <a:pt x="2208" y="1796"/>
                  </a:lnTo>
                  <a:lnTo>
                    <a:pt x="2206" y="1798"/>
                  </a:lnTo>
                  <a:lnTo>
                    <a:pt x="2198" y="1806"/>
                  </a:lnTo>
                  <a:lnTo>
                    <a:pt x="2190" y="1810"/>
                  </a:lnTo>
                  <a:lnTo>
                    <a:pt x="2184" y="1810"/>
                  </a:lnTo>
                  <a:lnTo>
                    <a:pt x="2180" y="1810"/>
                  </a:lnTo>
                  <a:close/>
                  <a:moveTo>
                    <a:pt x="2152" y="1544"/>
                  </a:moveTo>
                  <a:lnTo>
                    <a:pt x="2152" y="1544"/>
                  </a:lnTo>
                  <a:lnTo>
                    <a:pt x="2152" y="1542"/>
                  </a:lnTo>
                  <a:lnTo>
                    <a:pt x="2152" y="1540"/>
                  </a:lnTo>
                  <a:lnTo>
                    <a:pt x="2150" y="1540"/>
                  </a:lnTo>
                  <a:lnTo>
                    <a:pt x="2148" y="1542"/>
                  </a:lnTo>
                  <a:lnTo>
                    <a:pt x="2138" y="1550"/>
                  </a:lnTo>
                  <a:lnTo>
                    <a:pt x="2134" y="1558"/>
                  </a:lnTo>
                  <a:lnTo>
                    <a:pt x="2132" y="1564"/>
                  </a:lnTo>
                  <a:lnTo>
                    <a:pt x="2132" y="1568"/>
                  </a:lnTo>
                  <a:lnTo>
                    <a:pt x="2134" y="1576"/>
                  </a:lnTo>
                  <a:lnTo>
                    <a:pt x="2136" y="1584"/>
                  </a:lnTo>
                  <a:lnTo>
                    <a:pt x="2140" y="1588"/>
                  </a:lnTo>
                  <a:lnTo>
                    <a:pt x="2140" y="1590"/>
                  </a:lnTo>
                  <a:lnTo>
                    <a:pt x="2142" y="1592"/>
                  </a:lnTo>
                  <a:lnTo>
                    <a:pt x="2144" y="1590"/>
                  </a:lnTo>
                  <a:lnTo>
                    <a:pt x="2144" y="1588"/>
                  </a:lnTo>
                  <a:lnTo>
                    <a:pt x="2150" y="1564"/>
                  </a:lnTo>
                  <a:lnTo>
                    <a:pt x="2152" y="1548"/>
                  </a:lnTo>
                  <a:lnTo>
                    <a:pt x="2152" y="1544"/>
                  </a:lnTo>
                  <a:close/>
                  <a:moveTo>
                    <a:pt x="2066" y="2082"/>
                  </a:moveTo>
                  <a:lnTo>
                    <a:pt x="2066" y="2082"/>
                  </a:lnTo>
                  <a:lnTo>
                    <a:pt x="2068" y="2082"/>
                  </a:lnTo>
                  <a:lnTo>
                    <a:pt x="2070" y="2082"/>
                  </a:lnTo>
                  <a:lnTo>
                    <a:pt x="2072" y="2080"/>
                  </a:lnTo>
                  <a:lnTo>
                    <a:pt x="2070" y="2078"/>
                  </a:lnTo>
                  <a:lnTo>
                    <a:pt x="2068" y="2072"/>
                  </a:lnTo>
                  <a:lnTo>
                    <a:pt x="2062" y="2066"/>
                  </a:lnTo>
                  <a:lnTo>
                    <a:pt x="2056" y="2062"/>
                  </a:lnTo>
                  <a:lnTo>
                    <a:pt x="2032" y="2058"/>
                  </a:lnTo>
                  <a:lnTo>
                    <a:pt x="2018" y="2052"/>
                  </a:lnTo>
                  <a:lnTo>
                    <a:pt x="2012" y="2048"/>
                  </a:lnTo>
                  <a:lnTo>
                    <a:pt x="2006" y="2046"/>
                  </a:lnTo>
                  <a:lnTo>
                    <a:pt x="1998" y="2046"/>
                  </a:lnTo>
                  <a:lnTo>
                    <a:pt x="1994" y="2046"/>
                  </a:lnTo>
                  <a:lnTo>
                    <a:pt x="1978" y="2046"/>
                  </a:lnTo>
                  <a:lnTo>
                    <a:pt x="1964" y="2046"/>
                  </a:lnTo>
                  <a:lnTo>
                    <a:pt x="1948" y="2046"/>
                  </a:lnTo>
                  <a:lnTo>
                    <a:pt x="1916" y="2046"/>
                  </a:lnTo>
                  <a:lnTo>
                    <a:pt x="1912" y="2046"/>
                  </a:lnTo>
                  <a:lnTo>
                    <a:pt x="1916" y="2048"/>
                  </a:lnTo>
                  <a:lnTo>
                    <a:pt x="1940" y="2062"/>
                  </a:lnTo>
                  <a:lnTo>
                    <a:pt x="1954" y="2066"/>
                  </a:lnTo>
                  <a:lnTo>
                    <a:pt x="1998" y="2074"/>
                  </a:lnTo>
                  <a:lnTo>
                    <a:pt x="2014" y="2074"/>
                  </a:lnTo>
                  <a:lnTo>
                    <a:pt x="2026" y="2074"/>
                  </a:lnTo>
                  <a:lnTo>
                    <a:pt x="2042" y="2076"/>
                  </a:lnTo>
                  <a:lnTo>
                    <a:pt x="2066" y="2082"/>
                  </a:lnTo>
                  <a:close/>
                  <a:moveTo>
                    <a:pt x="2126" y="1676"/>
                  </a:moveTo>
                  <a:lnTo>
                    <a:pt x="2126" y="1676"/>
                  </a:lnTo>
                  <a:lnTo>
                    <a:pt x="2124" y="1684"/>
                  </a:lnTo>
                  <a:lnTo>
                    <a:pt x="2126" y="1692"/>
                  </a:lnTo>
                  <a:lnTo>
                    <a:pt x="2130" y="1706"/>
                  </a:lnTo>
                  <a:lnTo>
                    <a:pt x="2134" y="1712"/>
                  </a:lnTo>
                  <a:lnTo>
                    <a:pt x="2138" y="1718"/>
                  </a:lnTo>
                  <a:lnTo>
                    <a:pt x="2142" y="1722"/>
                  </a:lnTo>
                  <a:lnTo>
                    <a:pt x="2148" y="1722"/>
                  </a:lnTo>
                  <a:lnTo>
                    <a:pt x="2152" y="1724"/>
                  </a:lnTo>
                  <a:lnTo>
                    <a:pt x="2158" y="1728"/>
                  </a:lnTo>
                  <a:lnTo>
                    <a:pt x="2174" y="1738"/>
                  </a:lnTo>
                  <a:lnTo>
                    <a:pt x="2180" y="1744"/>
                  </a:lnTo>
                  <a:lnTo>
                    <a:pt x="2186" y="1750"/>
                  </a:lnTo>
                  <a:lnTo>
                    <a:pt x="2188" y="1754"/>
                  </a:lnTo>
                  <a:lnTo>
                    <a:pt x="2192" y="1760"/>
                  </a:lnTo>
                  <a:lnTo>
                    <a:pt x="2198" y="1766"/>
                  </a:lnTo>
                  <a:lnTo>
                    <a:pt x="2204" y="1768"/>
                  </a:lnTo>
                  <a:lnTo>
                    <a:pt x="2206" y="1768"/>
                  </a:lnTo>
                  <a:lnTo>
                    <a:pt x="2208" y="1768"/>
                  </a:lnTo>
                  <a:lnTo>
                    <a:pt x="2210" y="1766"/>
                  </a:lnTo>
                  <a:lnTo>
                    <a:pt x="2210" y="1764"/>
                  </a:lnTo>
                  <a:lnTo>
                    <a:pt x="2210" y="1760"/>
                  </a:lnTo>
                  <a:lnTo>
                    <a:pt x="2210" y="1752"/>
                  </a:lnTo>
                  <a:lnTo>
                    <a:pt x="2206" y="1746"/>
                  </a:lnTo>
                  <a:lnTo>
                    <a:pt x="2196" y="1730"/>
                  </a:lnTo>
                  <a:lnTo>
                    <a:pt x="2190" y="1724"/>
                  </a:lnTo>
                  <a:lnTo>
                    <a:pt x="2184" y="1718"/>
                  </a:lnTo>
                  <a:lnTo>
                    <a:pt x="2168" y="1708"/>
                  </a:lnTo>
                  <a:lnTo>
                    <a:pt x="2164" y="1704"/>
                  </a:lnTo>
                  <a:lnTo>
                    <a:pt x="2162" y="1698"/>
                  </a:lnTo>
                  <a:lnTo>
                    <a:pt x="2164" y="1686"/>
                  </a:lnTo>
                  <a:lnTo>
                    <a:pt x="2170" y="1672"/>
                  </a:lnTo>
                  <a:lnTo>
                    <a:pt x="2168" y="1666"/>
                  </a:lnTo>
                  <a:lnTo>
                    <a:pt x="2164" y="1660"/>
                  </a:lnTo>
                  <a:lnTo>
                    <a:pt x="2160" y="1658"/>
                  </a:lnTo>
                  <a:lnTo>
                    <a:pt x="2152" y="1656"/>
                  </a:lnTo>
                  <a:lnTo>
                    <a:pt x="2146" y="1658"/>
                  </a:lnTo>
                  <a:lnTo>
                    <a:pt x="2140" y="1660"/>
                  </a:lnTo>
                  <a:lnTo>
                    <a:pt x="2134" y="1666"/>
                  </a:lnTo>
                  <a:lnTo>
                    <a:pt x="2130" y="1672"/>
                  </a:lnTo>
                  <a:lnTo>
                    <a:pt x="2126" y="1676"/>
                  </a:lnTo>
                  <a:close/>
                  <a:moveTo>
                    <a:pt x="3046" y="620"/>
                  </a:moveTo>
                  <a:lnTo>
                    <a:pt x="3046" y="620"/>
                  </a:lnTo>
                  <a:lnTo>
                    <a:pt x="3052" y="616"/>
                  </a:lnTo>
                  <a:lnTo>
                    <a:pt x="3054" y="610"/>
                  </a:lnTo>
                  <a:lnTo>
                    <a:pt x="3062" y="478"/>
                  </a:lnTo>
                  <a:lnTo>
                    <a:pt x="3060" y="472"/>
                  </a:lnTo>
                  <a:lnTo>
                    <a:pt x="3056" y="466"/>
                  </a:lnTo>
                  <a:lnTo>
                    <a:pt x="3050" y="464"/>
                  </a:lnTo>
                  <a:lnTo>
                    <a:pt x="3038" y="460"/>
                  </a:lnTo>
                  <a:lnTo>
                    <a:pt x="3034" y="458"/>
                  </a:lnTo>
                  <a:lnTo>
                    <a:pt x="3028" y="454"/>
                  </a:lnTo>
                  <a:lnTo>
                    <a:pt x="3020" y="446"/>
                  </a:lnTo>
                  <a:lnTo>
                    <a:pt x="3006" y="438"/>
                  </a:lnTo>
                  <a:lnTo>
                    <a:pt x="3002" y="434"/>
                  </a:lnTo>
                  <a:lnTo>
                    <a:pt x="2994" y="432"/>
                  </a:lnTo>
                  <a:lnTo>
                    <a:pt x="2986" y="432"/>
                  </a:lnTo>
                  <a:lnTo>
                    <a:pt x="2972" y="432"/>
                  </a:lnTo>
                  <a:lnTo>
                    <a:pt x="2966" y="430"/>
                  </a:lnTo>
                  <a:lnTo>
                    <a:pt x="2958" y="428"/>
                  </a:lnTo>
                  <a:lnTo>
                    <a:pt x="2952" y="424"/>
                  </a:lnTo>
                  <a:lnTo>
                    <a:pt x="2946" y="422"/>
                  </a:lnTo>
                  <a:lnTo>
                    <a:pt x="2938" y="422"/>
                  </a:lnTo>
                  <a:lnTo>
                    <a:pt x="2934" y="422"/>
                  </a:lnTo>
                  <a:lnTo>
                    <a:pt x="2920" y="422"/>
                  </a:lnTo>
                  <a:lnTo>
                    <a:pt x="2918" y="424"/>
                  </a:lnTo>
                  <a:lnTo>
                    <a:pt x="2918" y="430"/>
                  </a:lnTo>
                  <a:lnTo>
                    <a:pt x="2924" y="452"/>
                  </a:lnTo>
                  <a:lnTo>
                    <a:pt x="2922" y="460"/>
                  </a:lnTo>
                  <a:lnTo>
                    <a:pt x="2918" y="464"/>
                  </a:lnTo>
                  <a:lnTo>
                    <a:pt x="2914" y="466"/>
                  </a:lnTo>
                  <a:lnTo>
                    <a:pt x="2906" y="468"/>
                  </a:lnTo>
                  <a:lnTo>
                    <a:pt x="2900" y="466"/>
                  </a:lnTo>
                  <a:lnTo>
                    <a:pt x="2894" y="464"/>
                  </a:lnTo>
                  <a:lnTo>
                    <a:pt x="2888" y="460"/>
                  </a:lnTo>
                  <a:lnTo>
                    <a:pt x="2882" y="454"/>
                  </a:lnTo>
                  <a:lnTo>
                    <a:pt x="2880" y="448"/>
                  </a:lnTo>
                  <a:lnTo>
                    <a:pt x="2876" y="436"/>
                  </a:lnTo>
                  <a:lnTo>
                    <a:pt x="2874" y="432"/>
                  </a:lnTo>
                  <a:lnTo>
                    <a:pt x="2868" y="432"/>
                  </a:lnTo>
                  <a:lnTo>
                    <a:pt x="2856" y="432"/>
                  </a:lnTo>
                  <a:lnTo>
                    <a:pt x="2848" y="432"/>
                  </a:lnTo>
                  <a:lnTo>
                    <a:pt x="2842" y="436"/>
                  </a:lnTo>
                  <a:lnTo>
                    <a:pt x="2836" y="438"/>
                  </a:lnTo>
                  <a:lnTo>
                    <a:pt x="2830" y="438"/>
                  </a:lnTo>
                  <a:lnTo>
                    <a:pt x="2816" y="434"/>
                  </a:lnTo>
                  <a:lnTo>
                    <a:pt x="2800" y="432"/>
                  </a:lnTo>
                  <a:lnTo>
                    <a:pt x="2786" y="432"/>
                  </a:lnTo>
                  <a:lnTo>
                    <a:pt x="2780" y="432"/>
                  </a:lnTo>
                  <a:lnTo>
                    <a:pt x="2774" y="436"/>
                  </a:lnTo>
                  <a:lnTo>
                    <a:pt x="2772" y="438"/>
                  </a:lnTo>
                  <a:lnTo>
                    <a:pt x="2768" y="438"/>
                  </a:lnTo>
                  <a:lnTo>
                    <a:pt x="2764" y="436"/>
                  </a:lnTo>
                  <a:lnTo>
                    <a:pt x="2756" y="426"/>
                  </a:lnTo>
                  <a:lnTo>
                    <a:pt x="2752" y="420"/>
                  </a:lnTo>
                  <a:lnTo>
                    <a:pt x="2750" y="414"/>
                  </a:lnTo>
                  <a:lnTo>
                    <a:pt x="2750" y="400"/>
                  </a:lnTo>
                  <a:lnTo>
                    <a:pt x="2748" y="394"/>
                  </a:lnTo>
                  <a:lnTo>
                    <a:pt x="2742" y="388"/>
                  </a:lnTo>
                  <a:lnTo>
                    <a:pt x="2726" y="376"/>
                  </a:lnTo>
                  <a:lnTo>
                    <a:pt x="2720" y="374"/>
                  </a:lnTo>
                  <a:lnTo>
                    <a:pt x="2712" y="372"/>
                  </a:lnTo>
                  <a:lnTo>
                    <a:pt x="2680" y="372"/>
                  </a:lnTo>
                  <a:lnTo>
                    <a:pt x="2664" y="372"/>
                  </a:lnTo>
                  <a:lnTo>
                    <a:pt x="2630" y="372"/>
                  </a:lnTo>
                  <a:lnTo>
                    <a:pt x="2624" y="370"/>
                  </a:lnTo>
                  <a:lnTo>
                    <a:pt x="2622" y="368"/>
                  </a:lnTo>
                  <a:lnTo>
                    <a:pt x="2620" y="362"/>
                  </a:lnTo>
                  <a:lnTo>
                    <a:pt x="2618" y="358"/>
                  </a:lnTo>
                  <a:lnTo>
                    <a:pt x="2606" y="348"/>
                  </a:lnTo>
                  <a:lnTo>
                    <a:pt x="2590" y="338"/>
                  </a:lnTo>
                  <a:lnTo>
                    <a:pt x="2586" y="332"/>
                  </a:lnTo>
                  <a:lnTo>
                    <a:pt x="2584" y="326"/>
                  </a:lnTo>
                  <a:lnTo>
                    <a:pt x="2584" y="322"/>
                  </a:lnTo>
                  <a:lnTo>
                    <a:pt x="2580" y="316"/>
                  </a:lnTo>
                  <a:lnTo>
                    <a:pt x="2576" y="312"/>
                  </a:lnTo>
                  <a:lnTo>
                    <a:pt x="2474" y="286"/>
                  </a:lnTo>
                  <a:lnTo>
                    <a:pt x="2468" y="286"/>
                  </a:lnTo>
                  <a:lnTo>
                    <a:pt x="2466" y="288"/>
                  </a:lnTo>
                  <a:lnTo>
                    <a:pt x="2466" y="290"/>
                  </a:lnTo>
                  <a:lnTo>
                    <a:pt x="2464" y="294"/>
                  </a:lnTo>
                  <a:lnTo>
                    <a:pt x="2458" y="298"/>
                  </a:lnTo>
                  <a:lnTo>
                    <a:pt x="2442" y="310"/>
                  </a:lnTo>
                  <a:lnTo>
                    <a:pt x="2438" y="314"/>
                  </a:lnTo>
                  <a:lnTo>
                    <a:pt x="2438" y="322"/>
                  </a:lnTo>
                  <a:lnTo>
                    <a:pt x="2444" y="336"/>
                  </a:lnTo>
                  <a:lnTo>
                    <a:pt x="2444" y="338"/>
                  </a:lnTo>
                  <a:lnTo>
                    <a:pt x="2444" y="342"/>
                  </a:lnTo>
                  <a:lnTo>
                    <a:pt x="2442" y="344"/>
                  </a:lnTo>
                  <a:lnTo>
                    <a:pt x="2438" y="346"/>
                  </a:lnTo>
                  <a:lnTo>
                    <a:pt x="2424" y="350"/>
                  </a:lnTo>
                  <a:lnTo>
                    <a:pt x="2408" y="352"/>
                  </a:lnTo>
                  <a:lnTo>
                    <a:pt x="2406" y="352"/>
                  </a:lnTo>
                  <a:lnTo>
                    <a:pt x="2390" y="350"/>
                  </a:lnTo>
                  <a:lnTo>
                    <a:pt x="2376" y="346"/>
                  </a:lnTo>
                  <a:lnTo>
                    <a:pt x="2368" y="346"/>
                  </a:lnTo>
                  <a:lnTo>
                    <a:pt x="2362" y="348"/>
                  </a:lnTo>
                  <a:lnTo>
                    <a:pt x="2358" y="350"/>
                  </a:lnTo>
                  <a:lnTo>
                    <a:pt x="2350" y="350"/>
                  </a:lnTo>
                  <a:lnTo>
                    <a:pt x="2346" y="346"/>
                  </a:lnTo>
                  <a:lnTo>
                    <a:pt x="2332" y="340"/>
                  </a:lnTo>
                  <a:lnTo>
                    <a:pt x="2326" y="336"/>
                  </a:lnTo>
                  <a:lnTo>
                    <a:pt x="2324" y="336"/>
                  </a:lnTo>
                  <a:lnTo>
                    <a:pt x="2322" y="336"/>
                  </a:lnTo>
                  <a:lnTo>
                    <a:pt x="2320" y="338"/>
                  </a:lnTo>
                  <a:lnTo>
                    <a:pt x="2318" y="342"/>
                  </a:lnTo>
                  <a:lnTo>
                    <a:pt x="2318" y="354"/>
                  </a:lnTo>
                  <a:lnTo>
                    <a:pt x="2318" y="362"/>
                  </a:lnTo>
                  <a:lnTo>
                    <a:pt x="2314" y="368"/>
                  </a:lnTo>
                  <a:lnTo>
                    <a:pt x="2304" y="376"/>
                  </a:lnTo>
                  <a:lnTo>
                    <a:pt x="2302" y="378"/>
                  </a:lnTo>
                  <a:lnTo>
                    <a:pt x="2300" y="378"/>
                  </a:lnTo>
                  <a:lnTo>
                    <a:pt x="2298" y="378"/>
                  </a:lnTo>
                  <a:lnTo>
                    <a:pt x="2294" y="376"/>
                  </a:lnTo>
                  <a:lnTo>
                    <a:pt x="2284" y="360"/>
                  </a:lnTo>
                  <a:lnTo>
                    <a:pt x="2276" y="346"/>
                  </a:lnTo>
                  <a:lnTo>
                    <a:pt x="2264" y="330"/>
                  </a:lnTo>
                  <a:lnTo>
                    <a:pt x="2262" y="324"/>
                  </a:lnTo>
                  <a:lnTo>
                    <a:pt x="2264" y="316"/>
                  </a:lnTo>
                  <a:lnTo>
                    <a:pt x="2276" y="300"/>
                  </a:lnTo>
                  <a:lnTo>
                    <a:pt x="2278" y="294"/>
                  </a:lnTo>
                  <a:lnTo>
                    <a:pt x="2280" y="286"/>
                  </a:lnTo>
                  <a:lnTo>
                    <a:pt x="2280" y="282"/>
                  </a:lnTo>
                  <a:lnTo>
                    <a:pt x="2278" y="276"/>
                  </a:lnTo>
                  <a:lnTo>
                    <a:pt x="2274" y="268"/>
                  </a:lnTo>
                  <a:lnTo>
                    <a:pt x="2266" y="260"/>
                  </a:lnTo>
                  <a:lnTo>
                    <a:pt x="2252" y="252"/>
                  </a:lnTo>
                  <a:lnTo>
                    <a:pt x="2248" y="248"/>
                  </a:lnTo>
                  <a:lnTo>
                    <a:pt x="2240" y="246"/>
                  </a:lnTo>
                  <a:lnTo>
                    <a:pt x="2232" y="246"/>
                  </a:lnTo>
                  <a:lnTo>
                    <a:pt x="2230" y="246"/>
                  </a:lnTo>
                  <a:lnTo>
                    <a:pt x="2222" y="244"/>
                  </a:lnTo>
                  <a:lnTo>
                    <a:pt x="2216" y="240"/>
                  </a:lnTo>
                  <a:lnTo>
                    <a:pt x="2204" y="232"/>
                  </a:lnTo>
                  <a:lnTo>
                    <a:pt x="2198" y="230"/>
                  </a:lnTo>
                  <a:lnTo>
                    <a:pt x="2196" y="228"/>
                  </a:lnTo>
                  <a:lnTo>
                    <a:pt x="2192" y="228"/>
                  </a:lnTo>
                  <a:lnTo>
                    <a:pt x="2190" y="230"/>
                  </a:lnTo>
                  <a:lnTo>
                    <a:pt x="2188" y="232"/>
                  </a:lnTo>
                  <a:lnTo>
                    <a:pt x="2186" y="238"/>
                  </a:lnTo>
                  <a:lnTo>
                    <a:pt x="2178" y="252"/>
                  </a:lnTo>
                  <a:lnTo>
                    <a:pt x="2176" y="258"/>
                  </a:lnTo>
                  <a:lnTo>
                    <a:pt x="2170" y="262"/>
                  </a:lnTo>
                  <a:lnTo>
                    <a:pt x="2164" y="264"/>
                  </a:lnTo>
                  <a:lnTo>
                    <a:pt x="2132" y="264"/>
                  </a:lnTo>
                  <a:lnTo>
                    <a:pt x="2124" y="264"/>
                  </a:lnTo>
                  <a:lnTo>
                    <a:pt x="2116" y="262"/>
                  </a:lnTo>
                  <a:lnTo>
                    <a:pt x="2110" y="258"/>
                  </a:lnTo>
                  <a:lnTo>
                    <a:pt x="2104" y="254"/>
                  </a:lnTo>
                  <a:lnTo>
                    <a:pt x="2100" y="248"/>
                  </a:lnTo>
                  <a:lnTo>
                    <a:pt x="2098" y="242"/>
                  </a:lnTo>
                  <a:lnTo>
                    <a:pt x="2092" y="238"/>
                  </a:lnTo>
                  <a:lnTo>
                    <a:pt x="2086" y="236"/>
                  </a:lnTo>
                  <a:lnTo>
                    <a:pt x="2062" y="236"/>
                  </a:lnTo>
                  <a:lnTo>
                    <a:pt x="2054" y="236"/>
                  </a:lnTo>
                  <a:lnTo>
                    <a:pt x="2048" y="240"/>
                  </a:lnTo>
                  <a:lnTo>
                    <a:pt x="2032" y="250"/>
                  </a:lnTo>
                  <a:lnTo>
                    <a:pt x="2030" y="252"/>
                  </a:lnTo>
                  <a:lnTo>
                    <a:pt x="2028" y="252"/>
                  </a:lnTo>
                  <a:lnTo>
                    <a:pt x="2026" y="250"/>
                  </a:lnTo>
                  <a:lnTo>
                    <a:pt x="2026" y="246"/>
                  </a:lnTo>
                  <a:lnTo>
                    <a:pt x="2026" y="244"/>
                  </a:lnTo>
                  <a:lnTo>
                    <a:pt x="2024" y="236"/>
                  </a:lnTo>
                  <a:lnTo>
                    <a:pt x="2020" y="230"/>
                  </a:lnTo>
                  <a:lnTo>
                    <a:pt x="2012" y="222"/>
                  </a:lnTo>
                  <a:lnTo>
                    <a:pt x="2004" y="218"/>
                  </a:lnTo>
                  <a:lnTo>
                    <a:pt x="1998" y="216"/>
                  </a:lnTo>
                  <a:lnTo>
                    <a:pt x="1994" y="216"/>
                  </a:lnTo>
                  <a:lnTo>
                    <a:pt x="1986" y="218"/>
                  </a:lnTo>
                  <a:lnTo>
                    <a:pt x="1980" y="222"/>
                  </a:lnTo>
                  <a:lnTo>
                    <a:pt x="1972" y="230"/>
                  </a:lnTo>
                  <a:lnTo>
                    <a:pt x="1960" y="240"/>
                  </a:lnTo>
                  <a:lnTo>
                    <a:pt x="1944" y="250"/>
                  </a:lnTo>
                  <a:lnTo>
                    <a:pt x="1930" y="260"/>
                  </a:lnTo>
                  <a:lnTo>
                    <a:pt x="1914" y="270"/>
                  </a:lnTo>
                  <a:lnTo>
                    <a:pt x="1910" y="272"/>
                  </a:lnTo>
                  <a:lnTo>
                    <a:pt x="1912" y="268"/>
                  </a:lnTo>
                  <a:lnTo>
                    <a:pt x="1922" y="252"/>
                  </a:lnTo>
                  <a:lnTo>
                    <a:pt x="1928" y="246"/>
                  </a:lnTo>
                  <a:lnTo>
                    <a:pt x="1934" y="242"/>
                  </a:lnTo>
                  <a:lnTo>
                    <a:pt x="1940" y="238"/>
                  </a:lnTo>
                  <a:lnTo>
                    <a:pt x="1946" y="234"/>
                  </a:lnTo>
                  <a:lnTo>
                    <a:pt x="1952" y="228"/>
                  </a:lnTo>
                  <a:lnTo>
                    <a:pt x="1972" y="194"/>
                  </a:lnTo>
                  <a:lnTo>
                    <a:pt x="1982" y="180"/>
                  </a:lnTo>
                  <a:lnTo>
                    <a:pt x="1990" y="172"/>
                  </a:lnTo>
                  <a:lnTo>
                    <a:pt x="2000" y="160"/>
                  </a:lnTo>
                  <a:lnTo>
                    <a:pt x="2010" y="144"/>
                  </a:lnTo>
                  <a:lnTo>
                    <a:pt x="2014" y="138"/>
                  </a:lnTo>
                  <a:lnTo>
                    <a:pt x="2014" y="130"/>
                  </a:lnTo>
                  <a:lnTo>
                    <a:pt x="2008" y="96"/>
                  </a:lnTo>
                  <a:lnTo>
                    <a:pt x="2004" y="90"/>
                  </a:lnTo>
                  <a:lnTo>
                    <a:pt x="2000" y="84"/>
                  </a:lnTo>
                  <a:lnTo>
                    <a:pt x="1972" y="64"/>
                  </a:lnTo>
                  <a:lnTo>
                    <a:pt x="1958" y="56"/>
                  </a:lnTo>
                  <a:lnTo>
                    <a:pt x="1944" y="52"/>
                  </a:lnTo>
                  <a:lnTo>
                    <a:pt x="1940" y="48"/>
                  </a:lnTo>
                  <a:lnTo>
                    <a:pt x="1938" y="44"/>
                  </a:lnTo>
                  <a:lnTo>
                    <a:pt x="1934" y="32"/>
                  </a:lnTo>
                  <a:lnTo>
                    <a:pt x="1922" y="8"/>
                  </a:lnTo>
                  <a:lnTo>
                    <a:pt x="1916" y="2"/>
                  </a:lnTo>
                  <a:lnTo>
                    <a:pt x="1910" y="0"/>
                  </a:lnTo>
                  <a:lnTo>
                    <a:pt x="1886" y="0"/>
                  </a:lnTo>
                  <a:lnTo>
                    <a:pt x="1880" y="2"/>
                  </a:lnTo>
                  <a:lnTo>
                    <a:pt x="1872" y="6"/>
                  </a:lnTo>
                  <a:lnTo>
                    <a:pt x="1844" y="34"/>
                  </a:lnTo>
                  <a:lnTo>
                    <a:pt x="1840" y="40"/>
                  </a:lnTo>
                  <a:lnTo>
                    <a:pt x="1838" y="48"/>
                  </a:lnTo>
                  <a:lnTo>
                    <a:pt x="1832" y="70"/>
                  </a:lnTo>
                  <a:lnTo>
                    <a:pt x="1828" y="78"/>
                  </a:lnTo>
                  <a:lnTo>
                    <a:pt x="1822" y="82"/>
                  </a:lnTo>
                  <a:lnTo>
                    <a:pt x="1788" y="104"/>
                  </a:lnTo>
                  <a:lnTo>
                    <a:pt x="1780" y="106"/>
                  </a:lnTo>
                  <a:lnTo>
                    <a:pt x="1774" y="104"/>
                  </a:lnTo>
                  <a:lnTo>
                    <a:pt x="1758" y="92"/>
                  </a:lnTo>
                  <a:lnTo>
                    <a:pt x="1750" y="90"/>
                  </a:lnTo>
                  <a:lnTo>
                    <a:pt x="1744" y="92"/>
                  </a:lnTo>
                  <a:lnTo>
                    <a:pt x="1710" y="106"/>
                  </a:lnTo>
                  <a:lnTo>
                    <a:pt x="1696" y="112"/>
                  </a:lnTo>
                  <a:lnTo>
                    <a:pt x="1660" y="134"/>
                  </a:lnTo>
                  <a:lnTo>
                    <a:pt x="1648" y="144"/>
                  </a:lnTo>
                  <a:lnTo>
                    <a:pt x="1630" y="162"/>
                  </a:lnTo>
                  <a:lnTo>
                    <a:pt x="1626" y="168"/>
                  </a:lnTo>
                  <a:lnTo>
                    <a:pt x="1622" y="174"/>
                  </a:lnTo>
                  <a:lnTo>
                    <a:pt x="1616" y="218"/>
                  </a:lnTo>
                  <a:lnTo>
                    <a:pt x="1612" y="224"/>
                  </a:lnTo>
                  <a:lnTo>
                    <a:pt x="1606" y="228"/>
                  </a:lnTo>
                  <a:lnTo>
                    <a:pt x="1544" y="244"/>
                  </a:lnTo>
                  <a:lnTo>
                    <a:pt x="1536" y="246"/>
                  </a:lnTo>
                  <a:lnTo>
                    <a:pt x="1532" y="252"/>
                  </a:lnTo>
                  <a:lnTo>
                    <a:pt x="1530" y="258"/>
                  </a:lnTo>
                  <a:lnTo>
                    <a:pt x="1528" y="264"/>
                  </a:lnTo>
                  <a:lnTo>
                    <a:pt x="1526" y="272"/>
                  </a:lnTo>
                  <a:lnTo>
                    <a:pt x="1526" y="306"/>
                  </a:lnTo>
                  <a:lnTo>
                    <a:pt x="1524" y="310"/>
                  </a:lnTo>
                  <a:lnTo>
                    <a:pt x="1522" y="308"/>
                  </a:lnTo>
                  <a:lnTo>
                    <a:pt x="1516" y="304"/>
                  </a:lnTo>
                  <a:lnTo>
                    <a:pt x="1508" y="302"/>
                  </a:lnTo>
                  <a:lnTo>
                    <a:pt x="1494" y="296"/>
                  </a:lnTo>
                  <a:lnTo>
                    <a:pt x="1488" y="296"/>
                  </a:lnTo>
                  <a:lnTo>
                    <a:pt x="1482" y="300"/>
                  </a:lnTo>
                  <a:lnTo>
                    <a:pt x="1472" y="316"/>
                  </a:lnTo>
                  <a:lnTo>
                    <a:pt x="1468" y="320"/>
                  </a:lnTo>
                  <a:lnTo>
                    <a:pt x="1464" y="320"/>
                  </a:lnTo>
                  <a:lnTo>
                    <a:pt x="1462" y="318"/>
                  </a:lnTo>
                  <a:lnTo>
                    <a:pt x="1458" y="314"/>
                  </a:lnTo>
                  <a:lnTo>
                    <a:pt x="1458" y="308"/>
                  </a:lnTo>
                  <a:lnTo>
                    <a:pt x="1456" y="304"/>
                  </a:lnTo>
                  <a:lnTo>
                    <a:pt x="1452" y="298"/>
                  </a:lnTo>
                  <a:lnTo>
                    <a:pt x="1444" y="290"/>
                  </a:lnTo>
                  <a:lnTo>
                    <a:pt x="1438" y="286"/>
                  </a:lnTo>
                  <a:lnTo>
                    <a:pt x="1434" y="284"/>
                  </a:lnTo>
                  <a:lnTo>
                    <a:pt x="1428" y="286"/>
                  </a:lnTo>
                  <a:lnTo>
                    <a:pt x="1426" y="292"/>
                  </a:lnTo>
                  <a:lnTo>
                    <a:pt x="1420" y="306"/>
                  </a:lnTo>
                  <a:lnTo>
                    <a:pt x="1418" y="322"/>
                  </a:lnTo>
                  <a:lnTo>
                    <a:pt x="1418" y="336"/>
                  </a:lnTo>
                  <a:lnTo>
                    <a:pt x="1418" y="352"/>
                  </a:lnTo>
                  <a:lnTo>
                    <a:pt x="1418" y="374"/>
                  </a:lnTo>
                  <a:lnTo>
                    <a:pt x="1416" y="382"/>
                  </a:lnTo>
                  <a:lnTo>
                    <a:pt x="1414" y="388"/>
                  </a:lnTo>
                  <a:lnTo>
                    <a:pt x="1412" y="388"/>
                  </a:lnTo>
                  <a:lnTo>
                    <a:pt x="1408" y="388"/>
                  </a:lnTo>
                  <a:lnTo>
                    <a:pt x="1404" y="384"/>
                  </a:lnTo>
                  <a:lnTo>
                    <a:pt x="1402" y="380"/>
                  </a:lnTo>
                  <a:lnTo>
                    <a:pt x="1400" y="372"/>
                  </a:lnTo>
                  <a:lnTo>
                    <a:pt x="1400" y="364"/>
                  </a:lnTo>
                  <a:lnTo>
                    <a:pt x="1406" y="340"/>
                  </a:lnTo>
                  <a:lnTo>
                    <a:pt x="1408" y="334"/>
                  </a:lnTo>
                  <a:lnTo>
                    <a:pt x="1406" y="326"/>
                  </a:lnTo>
                  <a:lnTo>
                    <a:pt x="1402" y="312"/>
                  </a:lnTo>
                  <a:lnTo>
                    <a:pt x="1398" y="296"/>
                  </a:lnTo>
                  <a:lnTo>
                    <a:pt x="1398" y="292"/>
                  </a:lnTo>
                  <a:lnTo>
                    <a:pt x="1396" y="286"/>
                  </a:lnTo>
                  <a:lnTo>
                    <a:pt x="1392" y="282"/>
                  </a:lnTo>
                  <a:lnTo>
                    <a:pt x="1376" y="278"/>
                  </a:lnTo>
                  <a:lnTo>
                    <a:pt x="1362" y="274"/>
                  </a:lnTo>
                  <a:lnTo>
                    <a:pt x="1348" y="274"/>
                  </a:lnTo>
                  <a:lnTo>
                    <a:pt x="1342" y="276"/>
                  </a:lnTo>
                  <a:lnTo>
                    <a:pt x="1338" y="282"/>
                  </a:lnTo>
                  <a:lnTo>
                    <a:pt x="1322" y="336"/>
                  </a:lnTo>
                  <a:lnTo>
                    <a:pt x="1320" y="342"/>
                  </a:lnTo>
                  <a:lnTo>
                    <a:pt x="1316" y="348"/>
                  </a:lnTo>
                  <a:lnTo>
                    <a:pt x="1308" y="360"/>
                  </a:lnTo>
                  <a:lnTo>
                    <a:pt x="1304" y="366"/>
                  </a:lnTo>
                  <a:lnTo>
                    <a:pt x="1304" y="372"/>
                  </a:lnTo>
                  <a:lnTo>
                    <a:pt x="1304" y="380"/>
                  </a:lnTo>
                  <a:lnTo>
                    <a:pt x="1308" y="384"/>
                  </a:lnTo>
                  <a:lnTo>
                    <a:pt x="1310" y="392"/>
                  </a:lnTo>
                  <a:lnTo>
                    <a:pt x="1310" y="400"/>
                  </a:lnTo>
                  <a:lnTo>
                    <a:pt x="1310" y="414"/>
                  </a:lnTo>
                  <a:lnTo>
                    <a:pt x="1310" y="426"/>
                  </a:lnTo>
                  <a:lnTo>
                    <a:pt x="1312" y="432"/>
                  </a:lnTo>
                  <a:lnTo>
                    <a:pt x="1316" y="436"/>
                  </a:lnTo>
                  <a:lnTo>
                    <a:pt x="1334" y="454"/>
                  </a:lnTo>
                  <a:lnTo>
                    <a:pt x="1338" y="460"/>
                  </a:lnTo>
                  <a:lnTo>
                    <a:pt x="1336" y="468"/>
                  </a:lnTo>
                  <a:lnTo>
                    <a:pt x="1324" y="484"/>
                  </a:lnTo>
                  <a:lnTo>
                    <a:pt x="1322" y="486"/>
                  </a:lnTo>
                  <a:lnTo>
                    <a:pt x="1320" y="486"/>
                  </a:lnTo>
                  <a:lnTo>
                    <a:pt x="1318" y="486"/>
                  </a:lnTo>
                  <a:lnTo>
                    <a:pt x="1314" y="484"/>
                  </a:lnTo>
                  <a:lnTo>
                    <a:pt x="1296" y="466"/>
                  </a:lnTo>
                  <a:lnTo>
                    <a:pt x="1284" y="456"/>
                  </a:lnTo>
                  <a:lnTo>
                    <a:pt x="1258" y="436"/>
                  </a:lnTo>
                  <a:lnTo>
                    <a:pt x="1252" y="432"/>
                  </a:lnTo>
                  <a:lnTo>
                    <a:pt x="1244" y="432"/>
                  </a:lnTo>
                  <a:lnTo>
                    <a:pt x="1230" y="432"/>
                  </a:lnTo>
                  <a:lnTo>
                    <a:pt x="1214" y="432"/>
                  </a:lnTo>
                  <a:lnTo>
                    <a:pt x="1212" y="432"/>
                  </a:lnTo>
                  <a:lnTo>
                    <a:pt x="1208" y="432"/>
                  </a:lnTo>
                  <a:lnTo>
                    <a:pt x="1206" y="434"/>
                  </a:lnTo>
                  <a:lnTo>
                    <a:pt x="1204" y="436"/>
                  </a:lnTo>
                  <a:lnTo>
                    <a:pt x="1204" y="440"/>
                  </a:lnTo>
                  <a:lnTo>
                    <a:pt x="1204" y="452"/>
                  </a:lnTo>
                  <a:lnTo>
                    <a:pt x="1202" y="460"/>
                  </a:lnTo>
                  <a:lnTo>
                    <a:pt x="1198" y="466"/>
                  </a:lnTo>
                  <a:lnTo>
                    <a:pt x="1192" y="468"/>
                  </a:lnTo>
                  <a:lnTo>
                    <a:pt x="1186" y="466"/>
                  </a:lnTo>
                  <a:lnTo>
                    <a:pt x="1180" y="464"/>
                  </a:lnTo>
                  <a:lnTo>
                    <a:pt x="1174" y="462"/>
                  </a:lnTo>
                  <a:lnTo>
                    <a:pt x="1166" y="464"/>
                  </a:lnTo>
                  <a:lnTo>
                    <a:pt x="1162" y="466"/>
                  </a:lnTo>
                  <a:lnTo>
                    <a:pt x="1146" y="474"/>
                  </a:lnTo>
                  <a:lnTo>
                    <a:pt x="1142" y="476"/>
                  </a:lnTo>
                  <a:lnTo>
                    <a:pt x="1134" y="478"/>
                  </a:lnTo>
                  <a:lnTo>
                    <a:pt x="1126" y="480"/>
                  </a:lnTo>
                  <a:lnTo>
                    <a:pt x="1124" y="480"/>
                  </a:lnTo>
                  <a:lnTo>
                    <a:pt x="1116" y="478"/>
                  </a:lnTo>
                  <a:lnTo>
                    <a:pt x="1110" y="476"/>
                  </a:lnTo>
                  <a:lnTo>
                    <a:pt x="1104" y="472"/>
                  </a:lnTo>
                  <a:lnTo>
                    <a:pt x="1098" y="474"/>
                  </a:lnTo>
                  <a:lnTo>
                    <a:pt x="1092" y="476"/>
                  </a:lnTo>
                  <a:lnTo>
                    <a:pt x="1078" y="484"/>
                  </a:lnTo>
                  <a:lnTo>
                    <a:pt x="1062" y="496"/>
                  </a:lnTo>
                  <a:lnTo>
                    <a:pt x="1050" y="504"/>
                  </a:lnTo>
                  <a:lnTo>
                    <a:pt x="1024" y="516"/>
                  </a:lnTo>
                  <a:lnTo>
                    <a:pt x="1012" y="520"/>
                  </a:lnTo>
                  <a:lnTo>
                    <a:pt x="1008" y="522"/>
                  </a:lnTo>
                  <a:lnTo>
                    <a:pt x="1004" y="526"/>
                  </a:lnTo>
                  <a:lnTo>
                    <a:pt x="1000" y="540"/>
                  </a:lnTo>
                  <a:lnTo>
                    <a:pt x="996" y="546"/>
                  </a:lnTo>
                  <a:lnTo>
                    <a:pt x="992" y="548"/>
                  </a:lnTo>
                  <a:lnTo>
                    <a:pt x="988" y="546"/>
                  </a:lnTo>
                  <a:lnTo>
                    <a:pt x="982" y="542"/>
                  </a:lnTo>
                  <a:lnTo>
                    <a:pt x="974" y="534"/>
                  </a:lnTo>
                  <a:lnTo>
                    <a:pt x="972" y="530"/>
                  </a:lnTo>
                  <a:lnTo>
                    <a:pt x="972" y="526"/>
                  </a:lnTo>
                  <a:lnTo>
                    <a:pt x="974" y="524"/>
                  </a:lnTo>
                  <a:lnTo>
                    <a:pt x="982" y="514"/>
                  </a:lnTo>
                  <a:lnTo>
                    <a:pt x="986" y="508"/>
                  </a:lnTo>
                  <a:lnTo>
                    <a:pt x="988" y="502"/>
                  </a:lnTo>
                  <a:lnTo>
                    <a:pt x="988" y="498"/>
                  </a:lnTo>
                  <a:lnTo>
                    <a:pt x="986" y="492"/>
                  </a:lnTo>
                  <a:lnTo>
                    <a:pt x="980" y="486"/>
                  </a:lnTo>
                  <a:lnTo>
                    <a:pt x="976" y="484"/>
                  </a:lnTo>
                  <a:lnTo>
                    <a:pt x="964" y="480"/>
                  </a:lnTo>
                  <a:lnTo>
                    <a:pt x="950" y="480"/>
                  </a:lnTo>
                  <a:lnTo>
                    <a:pt x="946" y="480"/>
                  </a:lnTo>
                  <a:lnTo>
                    <a:pt x="944" y="480"/>
                  </a:lnTo>
                  <a:lnTo>
                    <a:pt x="942" y="482"/>
                  </a:lnTo>
                  <a:lnTo>
                    <a:pt x="942" y="484"/>
                  </a:lnTo>
                  <a:lnTo>
                    <a:pt x="942" y="488"/>
                  </a:lnTo>
                  <a:lnTo>
                    <a:pt x="944" y="492"/>
                  </a:lnTo>
                  <a:lnTo>
                    <a:pt x="948" y="500"/>
                  </a:lnTo>
                  <a:lnTo>
                    <a:pt x="948" y="508"/>
                  </a:lnTo>
                  <a:lnTo>
                    <a:pt x="948" y="520"/>
                  </a:lnTo>
                  <a:lnTo>
                    <a:pt x="950" y="528"/>
                  </a:lnTo>
                  <a:lnTo>
                    <a:pt x="952" y="536"/>
                  </a:lnTo>
                  <a:lnTo>
                    <a:pt x="954" y="542"/>
                  </a:lnTo>
                  <a:lnTo>
                    <a:pt x="956" y="548"/>
                  </a:lnTo>
                  <a:lnTo>
                    <a:pt x="956" y="556"/>
                  </a:lnTo>
                  <a:lnTo>
                    <a:pt x="952" y="570"/>
                  </a:lnTo>
                  <a:lnTo>
                    <a:pt x="948" y="574"/>
                  </a:lnTo>
                  <a:lnTo>
                    <a:pt x="946" y="574"/>
                  </a:lnTo>
                  <a:lnTo>
                    <a:pt x="944" y="572"/>
                  </a:lnTo>
                  <a:lnTo>
                    <a:pt x="938" y="570"/>
                  </a:lnTo>
                  <a:lnTo>
                    <a:pt x="930" y="568"/>
                  </a:lnTo>
                  <a:lnTo>
                    <a:pt x="928" y="568"/>
                  </a:lnTo>
                  <a:lnTo>
                    <a:pt x="920" y="570"/>
                  </a:lnTo>
                  <a:lnTo>
                    <a:pt x="914" y="572"/>
                  </a:lnTo>
                  <a:lnTo>
                    <a:pt x="902" y="582"/>
                  </a:lnTo>
                  <a:lnTo>
                    <a:pt x="896" y="584"/>
                  </a:lnTo>
                  <a:lnTo>
                    <a:pt x="884" y="592"/>
                  </a:lnTo>
                  <a:lnTo>
                    <a:pt x="882" y="598"/>
                  </a:lnTo>
                  <a:lnTo>
                    <a:pt x="884" y="604"/>
                  </a:lnTo>
                  <a:lnTo>
                    <a:pt x="896" y="630"/>
                  </a:lnTo>
                  <a:lnTo>
                    <a:pt x="898" y="634"/>
                  </a:lnTo>
                  <a:lnTo>
                    <a:pt x="894" y="632"/>
                  </a:lnTo>
                  <a:lnTo>
                    <a:pt x="888" y="628"/>
                  </a:lnTo>
                  <a:lnTo>
                    <a:pt x="882" y="626"/>
                  </a:lnTo>
                  <a:lnTo>
                    <a:pt x="868" y="626"/>
                  </a:lnTo>
                  <a:lnTo>
                    <a:pt x="860" y="626"/>
                  </a:lnTo>
                  <a:lnTo>
                    <a:pt x="854" y="624"/>
                  </a:lnTo>
                  <a:lnTo>
                    <a:pt x="848" y="620"/>
                  </a:lnTo>
                  <a:lnTo>
                    <a:pt x="842" y="620"/>
                  </a:lnTo>
                  <a:lnTo>
                    <a:pt x="840" y="622"/>
                  </a:lnTo>
                  <a:lnTo>
                    <a:pt x="842" y="630"/>
                  </a:lnTo>
                  <a:lnTo>
                    <a:pt x="842" y="632"/>
                  </a:lnTo>
                  <a:lnTo>
                    <a:pt x="836" y="630"/>
                  </a:lnTo>
                  <a:lnTo>
                    <a:pt x="818" y="624"/>
                  </a:lnTo>
                  <a:lnTo>
                    <a:pt x="812" y="622"/>
                  </a:lnTo>
                  <a:lnTo>
                    <a:pt x="808" y="616"/>
                  </a:lnTo>
                  <a:lnTo>
                    <a:pt x="804" y="604"/>
                  </a:lnTo>
                  <a:lnTo>
                    <a:pt x="804" y="598"/>
                  </a:lnTo>
                  <a:lnTo>
                    <a:pt x="806" y="592"/>
                  </a:lnTo>
                  <a:lnTo>
                    <a:pt x="810" y="588"/>
                  </a:lnTo>
                  <a:lnTo>
                    <a:pt x="812" y="582"/>
                  </a:lnTo>
                  <a:lnTo>
                    <a:pt x="810" y="578"/>
                  </a:lnTo>
                  <a:lnTo>
                    <a:pt x="804" y="574"/>
                  </a:lnTo>
                  <a:lnTo>
                    <a:pt x="800" y="572"/>
                  </a:lnTo>
                  <a:lnTo>
                    <a:pt x="786" y="562"/>
                  </a:lnTo>
                  <a:lnTo>
                    <a:pt x="778" y="554"/>
                  </a:lnTo>
                  <a:lnTo>
                    <a:pt x="768" y="544"/>
                  </a:lnTo>
                  <a:lnTo>
                    <a:pt x="766" y="540"/>
                  </a:lnTo>
                  <a:lnTo>
                    <a:pt x="768" y="538"/>
                  </a:lnTo>
                  <a:lnTo>
                    <a:pt x="772" y="540"/>
                  </a:lnTo>
                  <a:lnTo>
                    <a:pt x="778" y="544"/>
                  </a:lnTo>
                  <a:lnTo>
                    <a:pt x="784" y="546"/>
                  </a:lnTo>
                  <a:lnTo>
                    <a:pt x="790" y="548"/>
                  </a:lnTo>
                  <a:lnTo>
                    <a:pt x="794" y="548"/>
                  </a:lnTo>
                  <a:lnTo>
                    <a:pt x="800" y="550"/>
                  </a:lnTo>
                  <a:lnTo>
                    <a:pt x="806" y="556"/>
                  </a:lnTo>
                  <a:lnTo>
                    <a:pt x="808" y="560"/>
                  </a:lnTo>
                  <a:lnTo>
                    <a:pt x="812" y="566"/>
                  </a:lnTo>
                  <a:lnTo>
                    <a:pt x="820" y="570"/>
                  </a:lnTo>
                  <a:lnTo>
                    <a:pt x="842" y="576"/>
                  </a:lnTo>
                  <a:lnTo>
                    <a:pt x="850" y="576"/>
                  </a:lnTo>
                  <a:lnTo>
                    <a:pt x="858" y="576"/>
                  </a:lnTo>
                  <a:lnTo>
                    <a:pt x="872" y="570"/>
                  </a:lnTo>
                  <a:lnTo>
                    <a:pt x="888" y="564"/>
                  </a:lnTo>
                  <a:lnTo>
                    <a:pt x="892" y="562"/>
                  </a:lnTo>
                  <a:lnTo>
                    <a:pt x="898" y="558"/>
                  </a:lnTo>
                  <a:lnTo>
                    <a:pt x="902" y="550"/>
                  </a:lnTo>
                  <a:lnTo>
                    <a:pt x="906" y="536"/>
                  </a:lnTo>
                  <a:lnTo>
                    <a:pt x="906" y="530"/>
                  </a:lnTo>
                  <a:lnTo>
                    <a:pt x="904" y="524"/>
                  </a:lnTo>
                  <a:lnTo>
                    <a:pt x="876" y="496"/>
                  </a:lnTo>
                  <a:lnTo>
                    <a:pt x="864" y="486"/>
                  </a:lnTo>
                  <a:lnTo>
                    <a:pt x="848" y="474"/>
                  </a:lnTo>
                  <a:lnTo>
                    <a:pt x="836" y="464"/>
                  </a:lnTo>
                  <a:lnTo>
                    <a:pt x="826" y="456"/>
                  </a:lnTo>
                  <a:lnTo>
                    <a:pt x="820" y="452"/>
                  </a:lnTo>
                  <a:lnTo>
                    <a:pt x="814" y="448"/>
                  </a:lnTo>
                  <a:lnTo>
                    <a:pt x="800" y="444"/>
                  </a:lnTo>
                  <a:lnTo>
                    <a:pt x="788" y="440"/>
                  </a:lnTo>
                  <a:lnTo>
                    <a:pt x="784" y="438"/>
                  </a:lnTo>
                  <a:lnTo>
                    <a:pt x="782" y="432"/>
                  </a:lnTo>
                  <a:lnTo>
                    <a:pt x="782" y="430"/>
                  </a:lnTo>
                  <a:lnTo>
                    <a:pt x="782" y="426"/>
                  </a:lnTo>
                  <a:lnTo>
                    <a:pt x="780" y="424"/>
                  </a:lnTo>
                  <a:lnTo>
                    <a:pt x="778" y="422"/>
                  </a:lnTo>
                  <a:lnTo>
                    <a:pt x="774" y="422"/>
                  </a:lnTo>
                  <a:lnTo>
                    <a:pt x="770" y="422"/>
                  </a:lnTo>
                  <a:lnTo>
                    <a:pt x="754" y="422"/>
                  </a:lnTo>
                  <a:lnTo>
                    <a:pt x="752" y="422"/>
                  </a:lnTo>
                  <a:lnTo>
                    <a:pt x="742" y="422"/>
                  </a:lnTo>
                  <a:lnTo>
                    <a:pt x="738" y="416"/>
                  </a:lnTo>
                  <a:lnTo>
                    <a:pt x="734" y="412"/>
                  </a:lnTo>
                  <a:lnTo>
                    <a:pt x="734" y="406"/>
                  </a:lnTo>
                  <a:lnTo>
                    <a:pt x="736" y="394"/>
                  </a:lnTo>
                  <a:lnTo>
                    <a:pt x="740" y="390"/>
                  </a:lnTo>
                  <a:lnTo>
                    <a:pt x="740" y="384"/>
                  </a:lnTo>
                  <a:lnTo>
                    <a:pt x="738" y="378"/>
                  </a:lnTo>
                  <a:lnTo>
                    <a:pt x="728" y="368"/>
                  </a:lnTo>
                  <a:lnTo>
                    <a:pt x="720" y="358"/>
                  </a:lnTo>
                  <a:lnTo>
                    <a:pt x="716" y="358"/>
                  </a:lnTo>
                  <a:lnTo>
                    <a:pt x="714" y="356"/>
                  </a:lnTo>
                  <a:lnTo>
                    <a:pt x="710" y="358"/>
                  </a:lnTo>
                  <a:lnTo>
                    <a:pt x="708" y="358"/>
                  </a:lnTo>
                  <a:lnTo>
                    <a:pt x="700" y="368"/>
                  </a:lnTo>
                  <a:lnTo>
                    <a:pt x="694" y="370"/>
                  </a:lnTo>
                  <a:lnTo>
                    <a:pt x="686" y="370"/>
                  </a:lnTo>
                  <a:lnTo>
                    <a:pt x="682" y="366"/>
                  </a:lnTo>
                  <a:lnTo>
                    <a:pt x="670" y="362"/>
                  </a:lnTo>
                  <a:lnTo>
                    <a:pt x="656" y="362"/>
                  </a:lnTo>
                  <a:lnTo>
                    <a:pt x="654" y="362"/>
                  </a:lnTo>
                  <a:lnTo>
                    <a:pt x="646" y="364"/>
                  </a:lnTo>
                  <a:lnTo>
                    <a:pt x="640" y="368"/>
                  </a:lnTo>
                  <a:lnTo>
                    <a:pt x="632" y="376"/>
                  </a:lnTo>
                  <a:lnTo>
                    <a:pt x="626" y="380"/>
                  </a:lnTo>
                  <a:lnTo>
                    <a:pt x="620" y="382"/>
                  </a:lnTo>
                  <a:lnTo>
                    <a:pt x="610" y="382"/>
                  </a:lnTo>
                  <a:lnTo>
                    <a:pt x="606" y="384"/>
                  </a:lnTo>
                  <a:lnTo>
                    <a:pt x="600" y="388"/>
                  </a:lnTo>
                  <a:lnTo>
                    <a:pt x="596" y="390"/>
                  </a:lnTo>
                  <a:lnTo>
                    <a:pt x="592" y="392"/>
                  </a:lnTo>
                  <a:lnTo>
                    <a:pt x="586" y="394"/>
                  </a:lnTo>
                  <a:lnTo>
                    <a:pt x="584" y="400"/>
                  </a:lnTo>
                  <a:lnTo>
                    <a:pt x="578" y="414"/>
                  </a:lnTo>
                  <a:lnTo>
                    <a:pt x="574" y="420"/>
                  </a:lnTo>
                  <a:lnTo>
                    <a:pt x="568" y="422"/>
                  </a:lnTo>
                  <a:lnTo>
                    <a:pt x="556" y="422"/>
                  </a:lnTo>
                  <a:lnTo>
                    <a:pt x="548" y="424"/>
                  </a:lnTo>
                  <a:lnTo>
                    <a:pt x="544" y="430"/>
                  </a:lnTo>
                  <a:lnTo>
                    <a:pt x="540" y="444"/>
                  </a:lnTo>
                  <a:lnTo>
                    <a:pt x="538" y="456"/>
                  </a:lnTo>
                  <a:lnTo>
                    <a:pt x="534" y="460"/>
                  </a:lnTo>
                  <a:lnTo>
                    <a:pt x="530" y="460"/>
                  </a:lnTo>
                  <a:lnTo>
                    <a:pt x="526" y="460"/>
                  </a:lnTo>
                  <a:lnTo>
                    <a:pt x="518" y="462"/>
                  </a:lnTo>
                  <a:lnTo>
                    <a:pt x="514" y="468"/>
                  </a:lnTo>
                  <a:lnTo>
                    <a:pt x="502" y="484"/>
                  </a:lnTo>
                  <a:lnTo>
                    <a:pt x="500" y="490"/>
                  </a:lnTo>
                  <a:lnTo>
                    <a:pt x="498" y="498"/>
                  </a:lnTo>
                  <a:lnTo>
                    <a:pt x="498" y="502"/>
                  </a:lnTo>
                  <a:lnTo>
                    <a:pt x="496" y="510"/>
                  </a:lnTo>
                  <a:lnTo>
                    <a:pt x="494" y="516"/>
                  </a:lnTo>
                  <a:lnTo>
                    <a:pt x="482" y="532"/>
                  </a:lnTo>
                  <a:lnTo>
                    <a:pt x="474" y="546"/>
                  </a:lnTo>
                  <a:lnTo>
                    <a:pt x="472" y="552"/>
                  </a:lnTo>
                  <a:lnTo>
                    <a:pt x="466" y="566"/>
                  </a:lnTo>
                  <a:lnTo>
                    <a:pt x="462" y="570"/>
                  </a:lnTo>
                  <a:lnTo>
                    <a:pt x="456" y="586"/>
                  </a:lnTo>
                  <a:lnTo>
                    <a:pt x="452" y="590"/>
                  </a:lnTo>
                  <a:lnTo>
                    <a:pt x="444" y="604"/>
                  </a:lnTo>
                  <a:lnTo>
                    <a:pt x="424" y="640"/>
                  </a:lnTo>
                  <a:lnTo>
                    <a:pt x="414" y="652"/>
                  </a:lnTo>
                  <a:lnTo>
                    <a:pt x="406" y="660"/>
                  </a:lnTo>
                  <a:lnTo>
                    <a:pt x="392" y="670"/>
                  </a:lnTo>
                  <a:lnTo>
                    <a:pt x="388" y="672"/>
                  </a:lnTo>
                  <a:lnTo>
                    <a:pt x="382" y="676"/>
                  </a:lnTo>
                  <a:lnTo>
                    <a:pt x="376" y="682"/>
                  </a:lnTo>
                  <a:lnTo>
                    <a:pt x="374" y="688"/>
                  </a:lnTo>
                  <a:lnTo>
                    <a:pt x="366" y="700"/>
                  </a:lnTo>
                  <a:lnTo>
                    <a:pt x="356" y="710"/>
                  </a:lnTo>
                  <a:lnTo>
                    <a:pt x="352" y="714"/>
                  </a:lnTo>
                  <a:lnTo>
                    <a:pt x="350" y="720"/>
                  </a:lnTo>
                  <a:lnTo>
                    <a:pt x="346" y="732"/>
                  </a:lnTo>
                  <a:lnTo>
                    <a:pt x="344" y="736"/>
                  </a:lnTo>
                  <a:lnTo>
                    <a:pt x="342" y="744"/>
                  </a:lnTo>
                  <a:lnTo>
                    <a:pt x="340" y="752"/>
                  </a:lnTo>
                  <a:lnTo>
                    <a:pt x="340" y="756"/>
                  </a:lnTo>
                  <a:lnTo>
                    <a:pt x="342" y="764"/>
                  </a:lnTo>
                  <a:lnTo>
                    <a:pt x="344" y="770"/>
                  </a:lnTo>
                  <a:lnTo>
                    <a:pt x="346" y="776"/>
                  </a:lnTo>
                  <a:lnTo>
                    <a:pt x="348" y="784"/>
                  </a:lnTo>
                  <a:lnTo>
                    <a:pt x="350" y="792"/>
                  </a:lnTo>
                  <a:lnTo>
                    <a:pt x="350" y="794"/>
                  </a:lnTo>
                  <a:lnTo>
                    <a:pt x="350" y="810"/>
                  </a:lnTo>
                  <a:lnTo>
                    <a:pt x="350" y="814"/>
                  </a:lnTo>
                  <a:lnTo>
                    <a:pt x="352" y="820"/>
                  </a:lnTo>
                  <a:lnTo>
                    <a:pt x="356" y="826"/>
                  </a:lnTo>
                  <a:lnTo>
                    <a:pt x="364" y="828"/>
                  </a:lnTo>
                  <a:lnTo>
                    <a:pt x="370" y="830"/>
                  </a:lnTo>
                  <a:lnTo>
                    <a:pt x="378" y="832"/>
                  </a:lnTo>
                  <a:lnTo>
                    <a:pt x="382" y="832"/>
                  </a:lnTo>
                  <a:lnTo>
                    <a:pt x="390" y="830"/>
                  </a:lnTo>
                  <a:lnTo>
                    <a:pt x="396" y="828"/>
                  </a:lnTo>
                  <a:lnTo>
                    <a:pt x="412" y="816"/>
                  </a:lnTo>
                  <a:lnTo>
                    <a:pt x="424" y="808"/>
                  </a:lnTo>
                  <a:lnTo>
                    <a:pt x="430" y="804"/>
                  </a:lnTo>
                  <a:lnTo>
                    <a:pt x="434" y="802"/>
                  </a:lnTo>
                  <a:lnTo>
                    <a:pt x="438" y="800"/>
                  </a:lnTo>
                  <a:lnTo>
                    <a:pt x="442" y="796"/>
                  </a:lnTo>
                  <a:lnTo>
                    <a:pt x="446" y="790"/>
                  </a:lnTo>
                  <a:lnTo>
                    <a:pt x="454" y="778"/>
                  </a:lnTo>
                  <a:lnTo>
                    <a:pt x="458" y="774"/>
                  </a:lnTo>
                  <a:lnTo>
                    <a:pt x="454" y="778"/>
                  </a:lnTo>
                  <a:lnTo>
                    <a:pt x="446" y="790"/>
                  </a:lnTo>
                  <a:lnTo>
                    <a:pt x="442" y="796"/>
                  </a:lnTo>
                  <a:lnTo>
                    <a:pt x="440" y="808"/>
                  </a:lnTo>
                  <a:lnTo>
                    <a:pt x="442" y="820"/>
                  </a:lnTo>
                  <a:lnTo>
                    <a:pt x="446" y="826"/>
                  </a:lnTo>
                  <a:lnTo>
                    <a:pt x="448" y="832"/>
                  </a:lnTo>
                  <a:lnTo>
                    <a:pt x="448" y="840"/>
                  </a:lnTo>
                  <a:lnTo>
                    <a:pt x="448" y="844"/>
                  </a:lnTo>
                  <a:lnTo>
                    <a:pt x="452" y="860"/>
                  </a:lnTo>
                  <a:lnTo>
                    <a:pt x="456" y="874"/>
                  </a:lnTo>
                  <a:lnTo>
                    <a:pt x="458" y="886"/>
                  </a:lnTo>
                  <a:lnTo>
                    <a:pt x="460" y="892"/>
                  </a:lnTo>
                  <a:lnTo>
                    <a:pt x="464" y="896"/>
                  </a:lnTo>
                  <a:lnTo>
                    <a:pt x="466" y="902"/>
                  </a:lnTo>
                  <a:lnTo>
                    <a:pt x="468" y="906"/>
                  </a:lnTo>
                  <a:lnTo>
                    <a:pt x="470" y="910"/>
                  </a:lnTo>
                  <a:lnTo>
                    <a:pt x="476" y="910"/>
                  </a:lnTo>
                  <a:lnTo>
                    <a:pt x="480" y="910"/>
                  </a:lnTo>
                  <a:lnTo>
                    <a:pt x="486" y="910"/>
                  </a:lnTo>
                  <a:lnTo>
                    <a:pt x="488" y="906"/>
                  </a:lnTo>
                  <a:lnTo>
                    <a:pt x="490" y="902"/>
                  </a:lnTo>
                  <a:lnTo>
                    <a:pt x="492" y="896"/>
                  </a:lnTo>
                  <a:lnTo>
                    <a:pt x="498" y="892"/>
                  </a:lnTo>
                  <a:lnTo>
                    <a:pt x="506" y="892"/>
                  </a:lnTo>
                  <a:lnTo>
                    <a:pt x="510" y="892"/>
                  </a:lnTo>
                  <a:lnTo>
                    <a:pt x="516" y="890"/>
                  </a:lnTo>
                  <a:lnTo>
                    <a:pt x="520" y="884"/>
                  </a:lnTo>
                  <a:lnTo>
                    <a:pt x="524" y="878"/>
                  </a:lnTo>
                  <a:lnTo>
                    <a:pt x="526" y="872"/>
                  </a:lnTo>
                  <a:lnTo>
                    <a:pt x="528" y="864"/>
                  </a:lnTo>
                  <a:lnTo>
                    <a:pt x="528" y="840"/>
                  </a:lnTo>
                  <a:lnTo>
                    <a:pt x="528" y="824"/>
                  </a:lnTo>
                  <a:lnTo>
                    <a:pt x="528" y="822"/>
                  </a:lnTo>
                  <a:lnTo>
                    <a:pt x="528" y="816"/>
                  </a:lnTo>
                  <a:lnTo>
                    <a:pt x="532" y="814"/>
                  </a:lnTo>
                  <a:lnTo>
                    <a:pt x="544" y="810"/>
                  </a:lnTo>
                  <a:lnTo>
                    <a:pt x="550" y="806"/>
                  </a:lnTo>
                  <a:lnTo>
                    <a:pt x="554" y="802"/>
                  </a:lnTo>
                  <a:lnTo>
                    <a:pt x="556" y="796"/>
                  </a:lnTo>
                  <a:lnTo>
                    <a:pt x="556" y="792"/>
                  </a:lnTo>
                  <a:lnTo>
                    <a:pt x="556" y="784"/>
                  </a:lnTo>
                  <a:lnTo>
                    <a:pt x="554" y="776"/>
                  </a:lnTo>
                  <a:lnTo>
                    <a:pt x="550" y="772"/>
                  </a:lnTo>
                  <a:lnTo>
                    <a:pt x="542" y="760"/>
                  </a:lnTo>
                  <a:lnTo>
                    <a:pt x="538" y="754"/>
                  </a:lnTo>
                  <a:lnTo>
                    <a:pt x="536" y="746"/>
                  </a:lnTo>
                  <a:lnTo>
                    <a:pt x="536" y="732"/>
                  </a:lnTo>
                  <a:lnTo>
                    <a:pt x="536" y="716"/>
                  </a:lnTo>
                  <a:lnTo>
                    <a:pt x="536" y="704"/>
                  </a:lnTo>
                  <a:lnTo>
                    <a:pt x="538" y="696"/>
                  </a:lnTo>
                  <a:lnTo>
                    <a:pt x="542" y="690"/>
                  </a:lnTo>
                  <a:lnTo>
                    <a:pt x="550" y="682"/>
                  </a:lnTo>
                  <a:lnTo>
                    <a:pt x="562" y="672"/>
                  </a:lnTo>
                  <a:lnTo>
                    <a:pt x="572" y="662"/>
                  </a:lnTo>
                  <a:lnTo>
                    <a:pt x="590" y="652"/>
                  </a:lnTo>
                  <a:lnTo>
                    <a:pt x="594" y="646"/>
                  </a:lnTo>
                  <a:lnTo>
                    <a:pt x="600" y="640"/>
                  </a:lnTo>
                  <a:lnTo>
                    <a:pt x="602" y="634"/>
                  </a:lnTo>
                  <a:lnTo>
                    <a:pt x="604" y="628"/>
                  </a:lnTo>
                  <a:lnTo>
                    <a:pt x="600" y="622"/>
                  </a:lnTo>
                  <a:lnTo>
                    <a:pt x="598" y="616"/>
                  </a:lnTo>
                  <a:lnTo>
                    <a:pt x="600" y="610"/>
                  </a:lnTo>
                  <a:lnTo>
                    <a:pt x="602" y="604"/>
                  </a:lnTo>
                  <a:lnTo>
                    <a:pt x="612" y="592"/>
                  </a:lnTo>
                  <a:lnTo>
                    <a:pt x="620" y="584"/>
                  </a:lnTo>
                  <a:lnTo>
                    <a:pt x="624" y="580"/>
                  </a:lnTo>
                  <a:lnTo>
                    <a:pt x="630" y="576"/>
                  </a:lnTo>
                  <a:lnTo>
                    <a:pt x="634" y="578"/>
                  </a:lnTo>
                  <a:lnTo>
                    <a:pt x="640" y="582"/>
                  </a:lnTo>
                  <a:lnTo>
                    <a:pt x="648" y="594"/>
                  </a:lnTo>
                  <a:lnTo>
                    <a:pt x="652" y="600"/>
                  </a:lnTo>
                  <a:lnTo>
                    <a:pt x="652" y="608"/>
                  </a:lnTo>
                  <a:lnTo>
                    <a:pt x="652" y="614"/>
                  </a:lnTo>
                  <a:lnTo>
                    <a:pt x="638" y="640"/>
                  </a:lnTo>
                  <a:lnTo>
                    <a:pt x="634" y="646"/>
                  </a:lnTo>
                  <a:lnTo>
                    <a:pt x="628" y="650"/>
                  </a:lnTo>
                  <a:lnTo>
                    <a:pt x="612" y="662"/>
                  </a:lnTo>
                  <a:lnTo>
                    <a:pt x="606" y="666"/>
                  </a:lnTo>
                  <a:lnTo>
                    <a:pt x="604" y="674"/>
                  </a:lnTo>
                  <a:lnTo>
                    <a:pt x="598" y="688"/>
                  </a:lnTo>
                  <a:lnTo>
                    <a:pt x="596" y="704"/>
                  </a:lnTo>
                  <a:lnTo>
                    <a:pt x="596" y="726"/>
                  </a:lnTo>
                  <a:lnTo>
                    <a:pt x="596" y="734"/>
                  </a:lnTo>
                  <a:lnTo>
                    <a:pt x="600" y="742"/>
                  </a:lnTo>
                  <a:lnTo>
                    <a:pt x="602" y="748"/>
                  </a:lnTo>
                  <a:lnTo>
                    <a:pt x="610" y="760"/>
                  </a:lnTo>
                  <a:lnTo>
                    <a:pt x="620" y="770"/>
                  </a:lnTo>
                  <a:lnTo>
                    <a:pt x="626" y="772"/>
                  </a:lnTo>
                  <a:lnTo>
                    <a:pt x="634" y="774"/>
                  </a:lnTo>
                  <a:lnTo>
                    <a:pt x="636" y="774"/>
                  </a:lnTo>
                  <a:lnTo>
                    <a:pt x="652" y="772"/>
                  </a:lnTo>
                  <a:lnTo>
                    <a:pt x="676" y="766"/>
                  </a:lnTo>
                  <a:lnTo>
                    <a:pt x="690" y="764"/>
                  </a:lnTo>
                  <a:lnTo>
                    <a:pt x="694" y="764"/>
                  </a:lnTo>
                  <a:lnTo>
                    <a:pt x="700" y="764"/>
                  </a:lnTo>
                  <a:lnTo>
                    <a:pt x="704" y="766"/>
                  </a:lnTo>
                  <a:lnTo>
                    <a:pt x="708" y="768"/>
                  </a:lnTo>
                  <a:lnTo>
                    <a:pt x="712" y="774"/>
                  </a:lnTo>
                  <a:lnTo>
                    <a:pt x="714" y="782"/>
                  </a:lnTo>
                  <a:lnTo>
                    <a:pt x="714" y="786"/>
                  </a:lnTo>
                  <a:lnTo>
                    <a:pt x="712" y="790"/>
                  </a:lnTo>
                  <a:lnTo>
                    <a:pt x="708" y="794"/>
                  </a:lnTo>
                  <a:lnTo>
                    <a:pt x="704" y="794"/>
                  </a:lnTo>
                  <a:lnTo>
                    <a:pt x="700" y="792"/>
                  </a:lnTo>
                  <a:lnTo>
                    <a:pt x="686" y="792"/>
                  </a:lnTo>
                  <a:lnTo>
                    <a:pt x="672" y="792"/>
                  </a:lnTo>
                  <a:lnTo>
                    <a:pt x="658" y="796"/>
                  </a:lnTo>
                  <a:lnTo>
                    <a:pt x="642" y="800"/>
                  </a:lnTo>
                  <a:lnTo>
                    <a:pt x="638" y="804"/>
                  </a:lnTo>
                  <a:lnTo>
                    <a:pt x="634" y="808"/>
                  </a:lnTo>
                  <a:lnTo>
                    <a:pt x="634" y="818"/>
                  </a:lnTo>
                  <a:lnTo>
                    <a:pt x="636" y="822"/>
                  </a:lnTo>
                  <a:lnTo>
                    <a:pt x="640" y="828"/>
                  </a:lnTo>
                  <a:lnTo>
                    <a:pt x="644" y="832"/>
                  </a:lnTo>
                  <a:lnTo>
                    <a:pt x="644" y="838"/>
                  </a:lnTo>
                  <a:lnTo>
                    <a:pt x="644" y="842"/>
                  </a:lnTo>
                  <a:lnTo>
                    <a:pt x="642" y="850"/>
                  </a:lnTo>
                  <a:lnTo>
                    <a:pt x="638" y="854"/>
                  </a:lnTo>
                  <a:lnTo>
                    <a:pt x="636" y="856"/>
                  </a:lnTo>
                  <a:lnTo>
                    <a:pt x="634" y="858"/>
                  </a:lnTo>
                  <a:lnTo>
                    <a:pt x="632" y="858"/>
                  </a:lnTo>
                  <a:lnTo>
                    <a:pt x="628" y="858"/>
                  </a:lnTo>
                  <a:lnTo>
                    <a:pt x="622" y="856"/>
                  </a:lnTo>
                  <a:lnTo>
                    <a:pt x="610" y="852"/>
                  </a:lnTo>
                  <a:lnTo>
                    <a:pt x="606" y="854"/>
                  </a:lnTo>
                  <a:lnTo>
                    <a:pt x="602" y="858"/>
                  </a:lnTo>
                  <a:lnTo>
                    <a:pt x="600" y="864"/>
                  </a:lnTo>
                  <a:lnTo>
                    <a:pt x="598" y="872"/>
                  </a:lnTo>
                  <a:lnTo>
                    <a:pt x="596" y="880"/>
                  </a:lnTo>
                  <a:lnTo>
                    <a:pt x="596" y="882"/>
                  </a:lnTo>
                  <a:lnTo>
                    <a:pt x="596" y="890"/>
                  </a:lnTo>
                  <a:lnTo>
                    <a:pt x="596" y="898"/>
                  </a:lnTo>
                  <a:lnTo>
                    <a:pt x="596" y="902"/>
                  </a:lnTo>
                  <a:lnTo>
                    <a:pt x="596" y="910"/>
                  </a:lnTo>
                  <a:lnTo>
                    <a:pt x="592" y="910"/>
                  </a:lnTo>
                  <a:lnTo>
                    <a:pt x="586" y="912"/>
                  </a:lnTo>
                  <a:lnTo>
                    <a:pt x="582" y="916"/>
                  </a:lnTo>
                  <a:lnTo>
                    <a:pt x="578" y="920"/>
                  </a:lnTo>
                  <a:lnTo>
                    <a:pt x="576" y="926"/>
                  </a:lnTo>
                  <a:lnTo>
                    <a:pt x="574" y="928"/>
                  </a:lnTo>
                  <a:lnTo>
                    <a:pt x="568" y="930"/>
                  </a:lnTo>
                  <a:lnTo>
                    <a:pt x="564" y="930"/>
                  </a:lnTo>
                  <a:lnTo>
                    <a:pt x="552" y="930"/>
                  </a:lnTo>
                  <a:lnTo>
                    <a:pt x="540" y="932"/>
                  </a:lnTo>
                  <a:lnTo>
                    <a:pt x="516" y="938"/>
                  </a:lnTo>
                  <a:lnTo>
                    <a:pt x="500" y="944"/>
                  </a:lnTo>
                  <a:lnTo>
                    <a:pt x="496" y="946"/>
                  </a:lnTo>
                  <a:lnTo>
                    <a:pt x="488" y="950"/>
                  </a:lnTo>
                  <a:lnTo>
                    <a:pt x="482" y="946"/>
                  </a:lnTo>
                  <a:lnTo>
                    <a:pt x="476" y="944"/>
                  </a:lnTo>
                  <a:lnTo>
                    <a:pt x="468" y="942"/>
                  </a:lnTo>
                  <a:lnTo>
                    <a:pt x="462" y="944"/>
                  </a:lnTo>
                  <a:lnTo>
                    <a:pt x="456" y="946"/>
                  </a:lnTo>
                  <a:lnTo>
                    <a:pt x="450" y="946"/>
                  </a:lnTo>
                  <a:lnTo>
                    <a:pt x="444" y="944"/>
                  </a:lnTo>
                  <a:lnTo>
                    <a:pt x="440" y="940"/>
                  </a:lnTo>
                  <a:lnTo>
                    <a:pt x="440" y="934"/>
                  </a:lnTo>
                  <a:lnTo>
                    <a:pt x="436" y="932"/>
                  </a:lnTo>
                  <a:lnTo>
                    <a:pt x="432" y="930"/>
                  </a:lnTo>
                  <a:lnTo>
                    <a:pt x="428" y="930"/>
                  </a:lnTo>
                  <a:lnTo>
                    <a:pt x="424" y="930"/>
                  </a:lnTo>
                  <a:lnTo>
                    <a:pt x="422" y="928"/>
                  </a:lnTo>
                  <a:lnTo>
                    <a:pt x="420" y="924"/>
                  </a:lnTo>
                  <a:lnTo>
                    <a:pt x="420" y="922"/>
                  </a:lnTo>
                  <a:lnTo>
                    <a:pt x="420" y="918"/>
                  </a:lnTo>
                  <a:lnTo>
                    <a:pt x="420" y="902"/>
                  </a:lnTo>
                  <a:lnTo>
                    <a:pt x="420" y="898"/>
                  </a:lnTo>
                  <a:lnTo>
                    <a:pt x="422" y="894"/>
                  </a:lnTo>
                  <a:lnTo>
                    <a:pt x="424" y="890"/>
                  </a:lnTo>
                  <a:lnTo>
                    <a:pt x="430" y="890"/>
                  </a:lnTo>
                  <a:lnTo>
                    <a:pt x="434" y="886"/>
                  </a:lnTo>
                  <a:lnTo>
                    <a:pt x="436" y="882"/>
                  </a:lnTo>
                  <a:lnTo>
                    <a:pt x="434" y="882"/>
                  </a:lnTo>
                  <a:lnTo>
                    <a:pt x="430" y="880"/>
                  </a:lnTo>
                  <a:lnTo>
                    <a:pt x="430" y="876"/>
                  </a:lnTo>
                  <a:lnTo>
                    <a:pt x="430" y="864"/>
                  </a:lnTo>
                  <a:lnTo>
                    <a:pt x="430" y="860"/>
                  </a:lnTo>
                  <a:lnTo>
                    <a:pt x="428" y="858"/>
                  </a:lnTo>
                  <a:lnTo>
                    <a:pt x="428" y="856"/>
                  </a:lnTo>
                  <a:lnTo>
                    <a:pt x="426" y="854"/>
                  </a:lnTo>
                  <a:lnTo>
                    <a:pt x="422" y="856"/>
                  </a:lnTo>
                  <a:lnTo>
                    <a:pt x="418" y="858"/>
                  </a:lnTo>
                  <a:lnTo>
                    <a:pt x="406" y="862"/>
                  </a:lnTo>
                  <a:lnTo>
                    <a:pt x="400" y="864"/>
                  </a:lnTo>
                  <a:lnTo>
                    <a:pt x="398" y="868"/>
                  </a:lnTo>
                  <a:lnTo>
                    <a:pt x="394" y="874"/>
                  </a:lnTo>
                  <a:lnTo>
                    <a:pt x="392" y="882"/>
                  </a:lnTo>
                  <a:lnTo>
                    <a:pt x="392" y="890"/>
                  </a:lnTo>
                  <a:lnTo>
                    <a:pt x="392" y="892"/>
                  </a:lnTo>
                  <a:lnTo>
                    <a:pt x="392" y="900"/>
                  </a:lnTo>
                  <a:lnTo>
                    <a:pt x="396" y="906"/>
                  </a:lnTo>
                  <a:lnTo>
                    <a:pt x="404" y="918"/>
                  </a:lnTo>
                  <a:lnTo>
                    <a:pt x="406" y="922"/>
                  </a:lnTo>
                  <a:lnTo>
                    <a:pt x="410" y="930"/>
                  </a:lnTo>
                  <a:lnTo>
                    <a:pt x="406" y="936"/>
                  </a:lnTo>
                  <a:lnTo>
                    <a:pt x="404" y="942"/>
                  </a:lnTo>
                  <a:lnTo>
                    <a:pt x="400" y="954"/>
                  </a:lnTo>
                  <a:lnTo>
                    <a:pt x="398" y="958"/>
                  </a:lnTo>
                  <a:lnTo>
                    <a:pt x="396" y="958"/>
                  </a:lnTo>
                  <a:lnTo>
                    <a:pt x="386" y="958"/>
                  </a:lnTo>
                  <a:lnTo>
                    <a:pt x="380" y="960"/>
                  </a:lnTo>
                  <a:lnTo>
                    <a:pt x="376" y="960"/>
                  </a:lnTo>
                  <a:lnTo>
                    <a:pt x="364" y="964"/>
                  </a:lnTo>
                  <a:lnTo>
                    <a:pt x="358" y="966"/>
                  </a:lnTo>
                  <a:lnTo>
                    <a:pt x="352" y="970"/>
                  </a:lnTo>
                  <a:lnTo>
                    <a:pt x="346" y="976"/>
                  </a:lnTo>
                  <a:lnTo>
                    <a:pt x="336" y="992"/>
                  </a:lnTo>
                  <a:lnTo>
                    <a:pt x="326" y="1004"/>
                  </a:lnTo>
                  <a:lnTo>
                    <a:pt x="320" y="1008"/>
                  </a:lnTo>
                  <a:lnTo>
                    <a:pt x="316" y="1012"/>
                  </a:lnTo>
                  <a:lnTo>
                    <a:pt x="312" y="1018"/>
                  </a:lnTo>
                  <a:lnTo>
                    <a:pt x="306" y="1024"/>
                  </a:lnTo>
                  <a:lnTo>
                    <a:pt x="298" y="1034"/>
                  </a:lnTo>
                  <a:lnTo>
                    <a:pt x="296" y="1040"/>
                  </a:lnTo>
                  <a:lnTo>
                    <a:pt x="292" y="1046"/>
                  </a:lnTo>
                  <a:lnTo>
                    <a:pt x="288" y="1048"/>
                  </a:lnTo>
                  <a:lnTo>
                    <a:pt x="282" y="1050"/>
                  </a:lnTo>
                  <a:lnTo>
                    <a:pt x="278" y="1054"/>
                  </a:lnTo>
                  <a:lnTo>
                    <a:pt x="276" y="1060"/>
                  </a:lnTo>
                  <a:lnTo>
                    <a:pt x="272" y="1064"/>
                  </a:lnTo>
                  <a:lnTo>
                    <a:pt x="264" y="1066"/>
                  </a:lnTo>
                  <a:lnTo>
                    <a:pt x="260" y="1066"/>
                  </a:lnTo>
                  <a:lnTo>
                    <a:pt x="256" y="1066"/>
                  </a:lnTo>
                  <a:lnTo>
                    <a:pt x="252" y="1062"/>
                  </a:lnTo>
                  <a:lnTo>
                    <a:pt x="252" y="1058"/>
                  </a:lnTo>
                  <a:lnTo>
                    <a:pt x="248" y="1058"/>
                  </a:lnTo>
                  <a:lnTo>
                    <a:pt x="244" y="1058"/>
                  </a:lnTo>
                  <a:lnTo>
                    <a:pt x="242" y="1062"/>
                  </a:lnTo>
                  <a:lnTo>
                    <a:pt x="242" y="1072"/>
                  </a:lnTo>
                  <a:lnTo>
                    <a:pt x="242" y="1076"/>
                  </a:lnTo>
                  <a:lnTo>
                    <a:pt x="238" y="1076"/>
                  </a:lnTo>
                  <a:lnTo>
                    <a:pt x="228" y="1076"/>
                  </a:lnTo>
                  <a:lnTo>
                    <a:pt x="218" y="1076"/>
                  </a:lnTo>
                  <a:lnTo>
                    <a:pt x="206" y="1080"/>
                  </a:lnTo>
                  <a:lnTo>
                    <a:pt x="202" y="1082"/>
                  </a:lnTo>
                  <a:lnTo>
                    <a:pt x="196" y="1086"/>
                  </a:lnTo>
                  <a:lnTo>
                    <a:pt x="194" y="1092"/>
                  </a:lnTo>
                  <a:lnTo>
                    <a:pt x="196" y="1096"/>
                  </a:lnTo>
                  <a:lnTo>
                    <a:pt x="202" y="1100"/>
                  </a:lnTo>
                  <a:lnTo>
                    <a:pt x="206" y="1102"/>
                  </a:lnTo>
                  <a:lnTo>
                    <a:pt x="214" y="1106"/>
                  </a:lnTo>
                  <a:lnTo>
                    <a:pt x="222" y="1106"/>
                  </a:lnTo>
                  <a:lnTo>
                    <a:pt x="226" y="1106"/>
                  </a:lnTo>
                  <a:lnTo>
                    <a:pt x="230" y="1108"/>
                  </a:lnTo>
                  <a:lnTo>
                    <a:pt x="234" y="1110"/>
                  </a:lnTo>
                  <a:lnTo>
                    <a:pt x="234" y="1116"/>
                  </a:lnTo>
                  <a:lnTo>
                    <a:pt x="238" y="1120"/>
                  </a:lnTo>
                  <a:lnTo>
                    <a:pt x="242" y="1126"/>
                  </a:lnTo>
                  <a:lnTo>
                    <a:pt x="242" y="1134"/>
                  </a:lnTo>
                  <a:lnTo>
                    <a:pt x="242" y="1138"/>
                  </a:lnTo>
                  <a:lnTo>
                    <a:pt x="244" y="1142"/>
                  </a:lnTo>
                  <a:lnTo>
                    <a:pt x="248" y="1146"/>
                  </a:lnTo>
                  <a:lnTo>
                    <a:pt x="252" y="1148"/>
                  </a:lnTo>
                  <a:lnTo>
                    <a:pt x="252" y="1154"/>
                  </a:lnTo>
                  <a:lnTo>
                    <a:pt x="252" y="1156"/>
                  </a:lnTo>
                  <a:lnTo>
                    <a:pt x="250" y="1172"/>
                  </a:lnTo>
                  <a:lnTo>
                    <a:pt x="244" y="1196"/>
                  </a:lnTo>
                  <a:lnTo>
                    <a:pt x="242" y="1204"/>
                  </a:lnTo>
                  <a:lnTo>
                    <a:pt x="234" y="1202"/>
                  </a:lnTo>
                  <a:lnTo>
                    <a:pt x="192" y="1194"/>
                  </a:lnTo>
                  <a:lnTo>
                    <a:pt x="176" y="1194"/>
                  </a:lnTo>
                  <a:lnTo>
                    <a:pt x="162" y="1194"/>
                  </a:lnTo>
                  <a:lnTo>
                    <a:pt x="150" y="1194"/>
                  </a:lnTo>
                  <a:lnTo>
                    <a:pt x="140" y="1194"/>
                  </a:lnTo>
                  <a:lnTo>
                    <a:pt x="134" y="1196"/>
                  </a:lnTo>
                  <a:lnTo>
                    <a:pt x="130" y="1198"/>
                  </a:lnTo>
                  <a:lnTo>
                    <a:pt x="128" y="1204"/>
                  </a:lnTo>
                  <a:lnTo>
                    <a:pt x="128" y="1212"/>
                  </a:lnTo>
                  <a:lnTo>
                    <a:pt x="132" y="1226"/>
                  </a:lnTo>
                  <a:lnTo>
                    <a:pt x="134" y="1234"/>
                  </a:lnTo>
                  <a:lnTo>
                    <a:pt x="130" y="1234"/>
                  </a:lnTo>
                  <a:lnTo>
                    <a:pt x="128" y="1234"/>
                  </a:lnTo>
                  <a:lnTo>
                    <a:pt x="128" y="1236"/>
                  </a:lnTo>
                  <a:lnTo>
                    <a:pt x="128" y="1240"/>
                  </a:lnTo>
                  <a:lnTo>
                    <a:pt x="132" y="1246"/>
                  </a:lnTo>
                  <a:lnTo>
                    <a:pt x="134" y="1254"/>
                  </a:lnTo>
                  <a:lnTo>
                    <a:pt x="134" y="1262"/>
                  </a:lnTo>
                  <a:lnTo>
                    <a:pt x="134" y="1264"/>
                  </a:lnTo>
                  <a:lnTo>
                    <a:pt x="134" y="1272"/>
                  </a:lnTo>
                  <a:lnTo>
                    <a:pt x="132" y="1280"/>
                  </a:lnTo>
                  <a:lnTo>
                    <a:pt x="128" y="1286"/>
                  </a:lnTo>
                  <a:lnTo>
                    <a:pt x="128" y="1292"/>
                  </a:lnTo>
                  <a:lnTo>
                    <a:pt x="130" y="1298"/>
                  </a:lnTo>
                  <a:lnTo>
                    <a:pt x="134" y="1304"/>
                  </a:lnTo>
                  <a:lnTo>
                    <a:pt x="134" y="1310"/>
                  </a:lnTo>
                  <a:lnTo>
                    <a:pt x="134" y="1314"/>
                  </a:lnTo>
                  <a:lnTo>
                    <a:pt x="136" y="1316"/>
                  </a:lnTo>
                  <a:lnTo>
                    <a:pt x="138" y="1320"/>
                  </a:lnTo>
                  <a:lnTo>
                    <a:pt x="140" y="1322"/>
                  </a:lnTo>
                  <a:lnTo>
                    <a:pt x="142" y="1322"/>
                  </a:lnTo>
                  <a:lnTo>
                    <a:pt x="146" y="1322"/>
                  </a:lnTo>
                  <a:lnTo>
                    <a:pt x="154" y="1322"/>
                  </a:lnTo>
                  <a:lnTo>
                    <a:pt x="160" y="1322"/>
                  </a:lnTo>
                  <a:lnTo>
                    <a:pt x="164" y="1322"/>
                  </a:lnTo>
                  <a:lnTo>
                    <a:pt x="170" y="1326"/>
                  </a:lnTo>
                  <a:lnTo>
                    <a:pt x="178" y="1334"/>
                  </a:lnTo>
                  <a:lnTo>
                    <a:pt x="184" y="1338"/>
                  </a:lnTo>
                  <a:lnTo>
                    <a:pt x="192" y="1338"/>
                  </a:lnTo>
                  <a:lnTo>
                    <a:pt x="206" y="1334"/>
                  </a:lnTo>
                  <a:lnTo>
                    <a:pt x="220" y="1328"/>
                  </a:lnTo>
                  <a:lnTo>
                    <a:pt x="234" y="1324"/>
                  </a:lnTo>
                  <a:lnTo>
                    <a:pt x="242" y="1320"/>
                  </a:lnTo>
                  <a:lnTo>
                    <a:pt x="246" y="1314"/>
                  </a:lnTo>
                  <a:lnTo>
                    <a:pt x="248" y="1308"/>
                  </a:lnTo>
                  <a:lnTo>
                    <a:pt x="258" y="1296"/>
                  </a:lnTo>
                  <a:lnTo>
                    <a:pt x="266" y="1288"/>
                  </a:lnTo>
                  <a:lnTo>
                    <a:pt x="270" y="1282"/>
                  </a:lnTo>
                  <a:lnTo>
                    <a:pt x="272" y="1276"/>
                  </a:lnTo>
                  <a:lnTo>
                    <a:pt x="274" y="1264"/>
                  </a:lnTo>
                  <a:lnTo>
                    <a:pt x="280" y="1250"/>
                  </a:lnTo>
                  <a:lnTo>
                    <a:pt x="282" y="1244"/>
                  </a:lnTo>
                  <a:lnTo>
                    <a:pt x="288" y="1238"/>
                  </a:lnTo>
                  <a:lnTo>
                    <a:pt x="304" y="1228"/>
                  </a:lnTo>
                  <a:lnTo>
                    <a:pt x="310" y="1224"/>
                  </a:lnTo>
                  <a:lnTo>
                    <a:pt x="316" y="1216"/>
                  </a:lnTo>
                  <a:lnTo>
                    <a:pt x="318" y="1212"/>
                  </a:lnTo>
                  <a:lnTo>
                    <a:pt x="322" y="1206"/>
                  </a:lnTo>
                  <a:lnTo>
                    <a:pt x="326" y="1204"/>
                  </a:lnTo>
                  <a:lnTo>
                    <a:pt x="340" y="1204"/>
                  </a:lnTo>
                  <a:lnTo>
                    <a:pt x="342" y="1204"/>
                  </a:lnTo>
                  <a:lnTo>
                    <a:pt x="350" y="1202"/>
                  </a:lnTo>
                  <a:lnTo>
                    <a:pt x="358" y="1200"/>
                  </a:lnTo>
                  <a:lnTo>
                    <a:pt x="374" y="1188"/>
                  </a:lnTo>
                  <a:lnTo>
                    <a:pt x="380" y="1186"/>
                  </a:lnTo>
                  <a:lnTo>
                    <a:pt x="386" y="1184"/>
                  </a:lnTo>
                  <a:lnTo>
                    <a:pt x="390" y="1182"/>
                  </a:lnTo>
                  <a:lnTo>
                    <a:pt x="396" y="1180"/>
                  </a:lnTo>
                  <a:lnTo>
                    <a:pt x="402" y="1178"/>
                  </a:lnTo>
                  <a:lnTo>
                    <a:pt x="408" y="1178"/>
                  </a:lnTo>
                  <a:lnTo>
                    <a:pt x="412" y="1180"/>
                  </a:lnTo>
                  <a:lnTo>
                    <a:pt x="420" y="1186"/>
                  </a:lnTo>
                  <a:lnTo>
                    <a:pt x="424" y="1192"/>
                  </a:lnTo>
                  <a:lnTo>
                    <a:pt x="436" y="1208"/>
                  </a:lnTo>
                  <a:lnTo>
                    <a:pt x="444" y="1220"/>
                  </a:lnTo>
                  <a:lnTo>
                    <a:pt x="446" y="1226"/>
                  </a:lnTo>
                  <a:lnTo>
                    <a:pt x="450" y="1232"/>
                  </a:lnTo>
                  <a:lnTo>
                    <a:pt x="456" y="1236"/>
                  </a:lnTo>
                  <a:lnTo>
                    <a:pt x="482" y="1250"/>
                  </a:lnTo>
                  <a:lnTo>
                    <a:pt x="488" y="1254"/>
                  </a:lnTo>
                  <a:lnTo>
                    <a:pt x="492" y="1260"/>
                  </a:lnTo>
                  <a:lnTo>
                    <a:pt x="502" y="1274"/>
                  </a:lnTo>
                  <a:lnTo>
                    <a:pt x="506" y="1282"/>
                  </a:lnTo>
                  <a:lnTo>
                    <a:pt x="506" y="1290"/>
                  </a:lnTo>
                  <a:lnTo>
                    <a:pt x="506" y="1304"/>
                  </a:lnTo>
                  <a:lnTo>
                    <a:pt x="506" y="1312"/>
                  </a:lnTo>
                  <a:lnTo>
                    <a:pt x="508" y="1316"/>
                  </a:lnTo>
                  <a:lnTo>
                    <a:pt x="510" y="1316"/>
                  </a:lnTo>
                  <a:lnTo>
                    <a:pt x="512" y="1316"/>
                  </a:lnTo>
                  <a:lnTo>
                    <a:pt x="514" y="1312"/>
                  </a:lnTo>
                  <a:lnTo>
                    <a:pt x="518" y="1302"/>
                  </a:lnTo>
                  <a:lnTo>
                    <a:pt x="522" y="1294"/>
                  </a:lnTo>
                  <a:lnTo>
                    <a:pt x="524" y="1288"/>
                  </a:lnTo>
                  <a:lnTo>
                    <a:pt x="526" y="1282"/>
                  </a:lnTo>
                  <a:lnTo>
                    <a:pt x="528" y="1274"/>
                  </a:lnTo>
                  <a:lnTo>
                    <a:pt x="528" y="1270"/>
                  </a:lnTo>
                  <a:lnTo>
                    <a:pt x="528" y="1268"/>
                  </a:lnTo>
                  <a:lnTo>
                    <a:pt x="530" y="1266"/>
                  </a:lnTo>
                  <a:lnTo>
                    <a:pt x="532" y="1266"/>
                  </a:lnTo>
                  <a:lnTo>
                    <a:pt x="534" y="1266"/>
                  </a:lnTo>
                  <a:lnTo>
                    <a:pt x="540" y="1268"/>
                  </a:lnTo>
                  <a:lnTo>
                    <a:pt x="552" y="1272"/>
                  </a:lnTo>
                  <a:lnTo>
                    <a:pt x="554" y="1272"/>
                  </a:lnTo>
                  <a:lnTo>
                    <a:pt x="554" y="1270"/>
                  </a:lnTo>
                  <a:lnTo>
                    <a:pt x="552" y="1266"/>
                  </a:lnTo>
                  <a:lnTo>
                    <a:pt x="534" y="1248"/>
                  </a:lnTo>
                  <a:lnTo>
                    <a:pt x="520" y="1240"/>
                  </a:lnTo>
                  <a:lnTo>
                    <a:pt x="516" y="1236"/>
                  </a:lnTo>
                  <a:lnTo>
                    <a:pt x="504" y="1228"/>
                  </a:lnTo>
                  <a:lnTo>
                    <a:pt x="494" y="1216"/>
                  </a:lnTo>
                  <a:lnTo>
                    <a:pt x="484" y="1200"/>
                  </a:lnTo>
                  <a:lnTo>
                    <a:pt x="476" y="1188"/>
                  </a:lnTo>
                  <a:lnTo>
                    <a:pt x="472" y="1182"/>
                  </a:lnTo>
                  <a:lnTo>
                    <a:pt x="470" y="1174"/>
                  </a:lnTo>
                  <a:lnTo>
                    <a:pt x="468" y="1166"/>
                  </a:lnTo>
                  <a:lnTo>
                    <a:pt x="468" y="1164"/>
                  </a:lnTo>
                  <a:lnTo>
                    <a:pt x="470" y="1158"/>
                  </a:lnTo>
                  <a:lnTo>
                    <a:pt x="474" y="1156"/>
                  </a:lnTo>
                  <a:lnTo>
                    <a:pt x="478" y="1154"/>
                  </a:lnTo>
                  <a:lnTo>
                    <a:pt x="482" y="1156"/>
                  </a:lnTo>
                  <a:lnTo>
                    <a:pt x="488" y="1156"/>
                  </a:lnTo>
                  <a:lnTo>
                    <a:pt x="496" y="1162"/>
                  </a:lnTo>
                  <a:lnTo>
                    <a:pt x="502" y="1168"/>
                  </a:lnTo>
                  <a:lnTo>
                    <a:pt x="508" y="1176"/>
                  </a:lnTo>
                  <a:lnTo>
                    <a:pt x="510" y="1182"/>
                  </a:lnTo>
                  <a:lnTo>
                    <a:pt x="516" y="1196"/>
                  </a:lnTo>
                  <a:lnTo>
                    <a:pt x="520" y="1204"/>
                  </a:lnTo>
                  <a:lnTo>
                    <a:pt x="524" y="1208"/>
                  </a:lnTo>
                  <a:lnTo>
                    <a:pt x="540" y="1220"/>
                  </a:lnTo>
                  <a:lnTo>
                    <a:pt x="548" y="1224"/>
                  </a:lnTo>
                  <a:lnTo>
                    <a:pt x="552" y="1230"/>
                  </a:lnTo>
                  <a:lnTo>
                    <a:pt x="560" y="1238"/>
                  </a:lnTo>
                  <a:lnTo>
                    <a:pt x="564" y="1244"/>
                  </a:lnTo>
                  <a:lnTo>
                    <a:pt x="566" y="1248"/>
                  </a:lnTo>
                  <a:lnTo>
                    <a:pt x="570" y="1260"/>
                  </a:lnTo>
                  <a:lnTo>
                    <a:pt x="572" y="1266"/>
                  </a:lnTo>
                  <a:lnTo>
                    <a:pt x="576" y="1272"/>
                  </a:lnTo>
                  <a:lnTo>
                    <a:pt x="580" y="1280"/>
                  </a:lnTo>
                  <a:lnTo>
                    <a:pt x="584" y="1286"/>
                  </a:lnTo>
                  <a:lnTo>
                    <a:pt x="588" y="1290"/>
                  </a:lnTo>
                  <a:lnTo>
                    <a:pt x="594" y="1292"/>
                  </a:lnTo>
                  <a:lnTo>
                    <a:pt x="598" y="1292"/>
                  </a:lnTo>
                  <a:lnTo>
                    <a:pt x="602" y="1294"/>
                  </a:lnTo>
                  <a:lnTo>
                    <a:pt x="602" y="1296"/>
                  </a:lnTo>
                  <a:lnTo>
                    <a:pt x="602" y="1298"/>
                  </a:lnTo>
                  <a:lnTo>
                    <a:pt x="598" y="1304"/>
                  </a:lnTo>
                  <a:lnTo>
                    <a:pt x="596" y="1310"/>
                  </a:lnTo>
                  <a:lnTo>
                    <a:pt x="596" y="1314"/>
                  </a:lnTo>
                  <a:lnTo>
                    <a:pt x="598" y="1320"/>
                  </a:lnTo>
                  <a:lnTo>
                    <a:pt x="604" y="1326"/>
                  </a:lnTo>
                  <a:lnTo>
                    <a:pt x="608" y="1328"/>
                  </a:lnTo>
                  <a:lnTo>
                    <a:pt x="616" y="1330"/>
                  </a:lnTo>
                  <a:lnTo>
                    <a:pt x="620" y="1326"/>
                  </a:lnTo>
                  <a:lnTo>
                    <a:pt x="624" y="1322"/>
                  </a:lnTo>
                  <a:lnTo>
                    <a:pt x="626" y="1316"/>
                  </a:lnTo>
                  <a:lnTo>
                    <a:pt x="628" y="1312"/>
                  </a:lnTo>
                  <a:lnTo>
                    <a:pt x="632" y="1308"/>
                  </a:lnTo>
                  <a:lnTo>
                    <a:pt x="638" y="1306"/>
                  </a:lnTo>
                  <a:lnTo>
                    <a:pt x="640" y="1304"/>
                  </a:lnTo>
                  <a:lnTo>
                    <a:pt x="642" y="1302"/>
                  </a:lnTo>
                  <a:lnTo>
                    <a:pt x="640" y="1300"/>
                  </a:lnTo>
                  <a:lnTo>
                    <a:pt x="640" y="1296"/>
                  </a:lnTo>
                  <a:lnTo>
                    <a:pt x="632" y="1288"/>
                  </a:lnTo>
                  <a:lnTo>
                    <a:pt x="628" y="1282"/>
                  </a:lnTo>
                  <a:lnTo>
                    <a:pt x="626" y="1278"/>
                  </a:lnTo>
                  <a:lnTo>
                    <a:pt x="624" y="1272"/>
                  </a:lnTo>
                  <a:lnTo>
                    <a:pt x="620" y="1268"/>
                  </a:lnTo>
                  <a:lnTo>
                    <a:pt x="620" y="1266"/>
                  </a:lnTo>
                  <a:lnTo>
                    <a:pt x="620" y="1264"/>
                  </a:lnTo>
                  <a:lnTo>
                    <a:pt x="624" y="1260"/>
                  </a:lnTo>
                  <a:lnTo>
                    <a:pt x="638" y="1256"/>
                  </a:lnTo>
                  <a:lnTo>
                    <a:pt x="652" y="1254"/>
                  </a:lnTo>
                  <a:lnTo>
                    <a:pt x="656" y="1254"/>
                  </a:lnTo>
                  <a:lnTo>
                    <a:pt x="664" y="1254"/>
                  </a:lnTo>
                  <a:lnTo>
                    <a:pt x="668" y="1260"/>
                  </a:lnTo>
                  <a:lnTo>
                    <a:pt x="670" y="1266"/>
                  </a:lnTo>
                  <a:lnTo>
                    <a:pt x="674" y="1272"/>
                  </a:lnTo>
                  <a:lnTo>
                    <a:pt x="678" y="1280"/>
                  </a:lnTo>
                  <a:lnTo>
                    <a:pt x="680" y="1284"/>
                  </a:lnTo>
                  <a:lnTo>
                    <a:pt x="688" y="1300"/>
                  </a:lnTo>
                  <a:lnTo>
                    <a:pt x="690" y="1304"/>
                  </a:lnTo>
                  <a:lnTo>
                    <a:pt x="698" y="1318"/>
                  </a:lnTo>
                  <a:lnTo>
                    <a:pt x="700" y="1324"/>
                  </a:lnTo>
                  <a:lnTo>
                    <a:pt x="704" y="1328"/>
                  </a:lnTo>
                  <a:lnTo>
                    <a:pt x="712" y="1330"/>
                  </a:lnTo>
                  <a:lnTo>
                    <a:pt x="734" y="1330"/>
                  </a:lnTo>
                  <a:lnTo>
                    <a:pt x="748" y="1330"/>
                  </a:lnTo>
                  <a:lnTo>
                    <a:pt x="760" y="1334"/>
                  </a:lnTo>
                  <a:lnTo>
                    <a:pt x="774" y="1338"/>
                  </a:lnTo>
                  <a:lnTo>
                    <a:pt x="782" y="1338"/>
                  </a:lnTo>
                  <a:lnTo>
                    <a:pt x="788" y="1338"/>
                  </a:lnTo>
                  <a:lnTo>
                    <a:pt x="794" y="1334"/>
                  </a:lnTo>
                  <a:lnTo>
                    <a:pt x="802" y="1332"/>
                  </a:lnTo>
                  <a:lnTo>
                    <a:pt x="808" y="1334"/>
                  </a:lnTo>
                  <a:lnTo>
                    <a:pt x="814" y="1338"/>
                  </a:lnTo>
                  <a:lnTo>
                    <a:pt x="820" y="1340"/>
                  </a:lnTo>
                  <a:lnTo>
                    <a:pt x="824" y="1348"/>
                  </a:lnTo>
                  <a:lnTo>
                    <a:pt x="826" y="1354"/>
                  </a:lnTo>
                  <a:lnTo>
                    <a:pt x="828" y="1360"/>
                  </a:lnTo>
                  <a:lnTo>
                    <a:pt x="828" y="1368"/>
                  </a:lnTo>
                  <a:lnTo>
                    <a:pt x="814" y="1402"/>
                  </a:lnTo>
                  <a:lnTo>
                    <a:pt x="810" y="1408"/>
                  </a:lnTo>
                  <a:lnTo>
                    <a:pt x="806" y="1410"/>
                  </a:lnTo>
                  <a:lnTo>
                    <a:pt x="802" y="1412"/>
                  </a:lnTo>
                  <a:lnTo>
                    <a:pt x="798" y="1416"/>
                  </a:lnTo>
                  <a:lnTo>
                    <a:pt x="796" y="1422"/>
                  </a:lnTo>
                  <a:lnTo>
                    <a:pt x="792" y="1428"/>
                  </a:lnTo>
                  <a:lnTo>
                    <a:pt x="786" y="1434"/>
                  </a:lnTo>
                  <a:lnTo>
                    <a:pt x="780" y="1438"/>
                  </a:lnTo>
                  <a:lnTo>
                    <a:pt x="774" y="1438"/>
                  </a:lnTo>
                  <a:lnTo>
                    <a:pt x="760" y="1438"/>
                  </a:lnTo>
                  <a:lnTo>
                    <a:pt x="754" y="1438"/>
                  </a:lnTo>
                  <a:lnTo>
                    <a:pt x="748" y="1434"/>
                  </a:lnTo>
                  <a:lnTo>
                    <a:pt x="742" y="1430"/>
                  </a:lnTo>
                  <a:lnTo>
                    <a:pt x="734" y="1430"/>
                  </a:lnTo>
                  <a:lnTo>
                    <a:pt x="712" y="1436"/>
                  </a:lnTo>
                  <a:lnTo>
                    <a:pt x="704" y="1438"/>
                  </a:lnTo>
                  <a:lnTo>
                    <a:pt x="696" y="1436"/>
                  </a:lnTo>
                  <a:lnTo>
                    <a:pt x="682" y="1432"/>
                  </a:lnTo>
                  <a:lnTo>
                    <a:pt x="666" y="1428"/>
                  </a:lnTo>
                  <a:lnTo>
                    <a:pt x="662" y="1428"/>
                  </a:lnTo>
                  <a:lnTo>
                    <a:pt x="656" y="1428"/>
                  </a:lnTo>
                  <a:lnTo>
                    <a:pt x="650" y="1424"/>
                  </a:lnTo>
                  <a:lnTo>
                    <a:pt x="638" y="1416"/>
                  </a:lnTo>
                  <a:lnTo>
                    <a:pt x="632" y="1412"/>
                  </a:lnTo>
                  <a:lnTo>
                    <a:pt x="626" y="1410"/>
                  </a:lnTo>
                  <a:lnTo>
                    <a:pt x="618" y="1410"/>
                  </a:lnTo>
                  <a:lnTo>
                    <a:pt x="614" y="1410"/>
                  </a:lnTo>
                  <a:lnTo>
                    <a:pt x="598" y="1412"/>
                  </a:lnTo>
                  <a:lnTo>
                    <a:pt x="584" y="1416"/>
                  </a:lnTo>
                  <a:lnTo>
                    <a:pt x="578" y="1420"/>
                  </a:lnTo>
                  <a:lnTo>
                    <a:pt x="576" y="1428"/>
                  </a:lnTo>
                  <a:lnTo>
                    <a:pt x="576" y="1430"/>
                  </a:lnTo>
                  <a:lnTo>
                    <a:pt x="574" y="1438"/>
                  </a:lnTo>
                  <a:lnTo>
                    <a:pt x="570" y="1442"/>
                  </a:lnTo>
                  <a:lnTo>
                    <a:pt x="554" y="1446"/>
                  </a:lnTo>
                  <a:lnTo>
                    <a:pt x="548" y="1446"/>
                  </a:lnTo>
                  <a:lnTo>
                    <a:pt x="542" y="1442"/>
                  </a:lnTo>
                  <a:lnTo>
                    <a:pt x="534" y="1434"/>
                  </a:lnTo>
                  <a:lnTo>
                    <a:pt x="522" y="1424"/>
                  </a:lnTo>
                  <a:lnTo>
                    <a:pt x="512" y="1414"/>
                  </a:lnTo>
                  <a:lnTo>
                    <a:pt x="508" y="1410"/>
                  </a:lnTo>
                  <a:lnTo>
                    <a:pt x="500" y="1410"/>
                  </a:lnTo>
                  <a:lnTo>
                    <a:pt x="476" y="1410"/>
                  </a:lnTo>
                  <a:lnTo>
                    <a:pt x="470" y="1408"/>
                  </a:lnTo>
                  <a:lnTo>
                    <a:pt x="462" y="1406"/>
                  </a:lnTo>
                  <a:lnTo>
                    <a:pt x="456" y="1404"/>
                  </a:lnTo>
                  <a:lnTo>
                    <a:pt x="442" y="1396"/>
                  </a:lnTo>
                  <a:lnTo>
                    <a:pt x="436" y="1394"/>
                  </a:lnTo>
                  <a:lnTo>
                    <a:pt x="424" y="1386"/>
                  </a:lnTo>
                  <a:lnTo>
                    <a:pt x="422" y="1380"/>
                  </a:lnTo>
                  <a:lnTo>
                    <a:pt x="424" y="1374"/>
                  </a:lnTo>
                  <a:lnTo>
                    <a:pt x="434" y="1358"/>
                  </a:lnTo>
                  <a:lnTo>
                    <a:pt x="436" y="1350"/>
                  </a:lnTo>
                  <a:lnTo>
                    <a:pt x="436" y="1344"/>
                  </a:lnTo>
                  <a:lnTo>
                    <a:pt x="434" y="1338"/>
                  </a:lnTo>
                  <a:lnTo>
                    <a:pt x="428" y="1332"/>
                  </a:lnTo>
                  <a:lnTo>
                    <a:pt x="422" y="1328"/>
                  </a:lnTo>
                  <a:lnTo>
                    <a:pt x="418" y="1326"/>
                  </a:lnTo>
                  <a:lnTo>
                    <a:pt x="406" y="1322"/>
                  </a:lnTo>
                  <a:lnTo>
                    <a:pt x="402" y="1322"/>
                  </a:lnTo>
                  <a:lnTo>
                    <a:pt x="400" y="1324"/>
                  </a:lnTo>
                  <a:lnTo>
                    <a:pt x="400" y="1328"/>
                  </a:lnTo>
                  <a:lnTo>
                    <a:pt x="400" y="1324"/>
                  </a:lnTo>
                  <a:lnTo>
                    <a:pt x="398" y="1324"/>
                  </a:lnTo>
                  <a:lnTo>
                    <a:pt x="396" y="1326"/>
                  </a:lnTo>
                  <a:lnTo>
                    <a:pt x="390" y="1330"/>
                  </a:lnTo>
                  <a:lnTo>
                    <a:pt x="382" y="1332"/>
                  </a:lnTo>
                  <a:lnTo>
                    <a:pt x="378" y="1332"/>
                  </a:lnTo>
                  <a:lnTo>
                    <a:pt x="362" y="1332"/>
                  </a:lnTo>
                  <a:lnTo>
                    <a:pt x="320" y="1332"/>
                  </a:lnTo>
                  <a:lnTo>
                    <a:pt x="312" y="1332"/>
                  </a:lnTo>
                  <a:lnTo>
                    <a:pt x="304" y="1334"/>
                  </a:lnTo>
                  <a:lnTo>
                    <a:pt x="270" y="1348"/>
                  </a:lnTo>
                  <a:lnTo>
                    <a:pt x="254" y="1354"/>
                  </a:lnTo>
                  <a:lnTo>
                    <a:pt x="250" y="1358"/>
                  </a:lnTo>
                  <a:lnTo>
                    <a:pt x="244" y="1360"/>
                  </a:lnTo>
                  <a:lnTo>
                    <a:pt x="242" y="1362"/>
                  </a:lnTo>
                  <a:lnTo>
                    <a:pt x="242" y="1364"/>
                  </a:lnTo>
                  <a:lnTo>
                    <a:pt x="242" y="1362"/>
                  </a:lnTo>
                  <a:lnTo>
                    <a:pt x="240" y="1362"/>
                  </a:lnTo>
                  <a:lnTo>
                    <a:pt x="238" y="1360"/>
                  </a:lnTo>
                  <a:lnTo>
                    <a:pt x="224" y="1360"/>
                  </a:lnTo>
                  <a:lnTo>
                    <a:pt x="220" y="1360"/>
                  </a:lnTo>
                  <a:lnTo>
                    <a:pt x="208" y="1360"/>
                  </a:lnTo>
                  <a:lnTo>
                    <a:pt x="196" y="1356"/>
                  </a:lnTo>
                  <a:lnTo>
                    <a:pt x="190" y="1354"/>
                  </a:lnTo>
                  <a:lnTo>
                    <a:pt x="188" y="1354"/>
                  </a:lnTo>
                  <a:lnTo>
                    <a:pt x="184" y="1354"/>
                  </a:lnTo>
                  <a:lnTo>
                    <a:pt x="182" y="1356"/>
                  </a:lnTo>
                  <a:lnTo>
                    <a:pt x="180" y="1358"/>
                  </a:lnTo>
                  <a:lnTo>
                    <a:pt x="168" y="1374"/>
                  </a:lnTo>
                  <a:lnTo>
                    <a:pt x="158" y="1386"/>
                  </a:lnTo>
                  <a:lnTo>
                    <a:pt x="150" y="1394"/>
                  </a:lnTo>
                  <a:lnTo>
                    <a:pt x="140" y="1406"/>
                  </a:lnTo>
                  <a:lnTo>
                    <a:pt x="130" y="1422"/>
                  </a:lnTo>
                  <a:lnTo>
                    <a:pt x="122" y="1436"/>
                  </a:lnTo>
                  <a:lnTo>
                    <a:pt x="116" y="1460"/>
                  </a:lnTo>
                  <a:lnTo>
                    <a:pt x="114" y="1466"/>
                  </a:lnTo>
                  <a:lnTo>
                    <a:pt x="108" y="1472"/>
                  </a:lnTo>
                  <a:lnTo>
                    <a:pt x="82" y="1484"/>
                  </a:lnTo>
                  <a:lnTo>
                    <a:pt x="70" y="1492"/>
                  </a:lnTo>
                  <a:lnTo>
                    <a:pt x="66" y="1498"/>
                  </a:lnTo>
                  <a:lnTo>
                    <a:pt x="62" y="1502"/>
                  </a:lnTo>
                  <a:lnTo>
                    <a:pt x="52" y="1514"/>
                  </a:lnTo>
                  <a:lnTo>
                    <a:pt x="32" y="1550"/>
                  </a:lnTo>
                  <a:lnTo>
                    <a:pt x="24" y="1564"/>
                  </a:lnTo>
                  <a:lnTo>
                    <a:pt x="12" y="1598"/>
                  </a:lnTo>
                  <a:lnTo>
                    <a:pt x="8" y="1606"/>
                  </a:lnTo>
                  <a:lnTo>
                    <a:pt x="10" y="1614"/>
                  </a:lnTo>
                  <a:lnTo>
                    <a:pt x="16" y="1626"/>
                  </a:lnTo>
                  <a:lnTo>
                    <a:pt x="18" y="1642"/>
                  </a:lnTo>
                  <a:lnTo>
                    <a:pt x="18" y="1666"/>
                  </a:lnTo>
                  <a:lnTo>
                    <a:pt x="16" y="1672"/>
                  </a:lnTo>
                  <a:lnTo>
                    <a:pt x="12" y="1678"/>
                  </a:lnTo>
                  <a:lnTo>
                    <a:pt x="8" y="1684"/>
                  </a:lnTo>
                  <a:lnTo>
                    <a:pt x="6" y="1692"/>
                  </a:lnTo>
                  <a:lnTo>
                    <a:pt x="0" y="1706"/>
                  </a:lnTo>
                  <a:lnTo>
                    <a:pt x="0" y="1712"/>
                  </a:lnTo>
                  <a:lnTo>
                    <a:pt x="0" y="1720"/>
                  </a:lnTo>
                  <a:lnTo>
                    <a:pt x="6" y="1744"/>
                  </a:lnTo>
                  <a:lnTo>
                    <a:pt x="8" y="1750"/>
                  </a:lnTo>
                  <a:lnTo>
                    <a:pt x="12" y="1752"/>
                  </a:lnTo>
                  <a:lnTo>
                    <a:pt x="18" y="1752"/>
                  </a:lnTo>
                  <a:lnTo>
                    <a:pt x="20" y="1752"/>
                  </a:lnTo>
                  <a:lnTo>
                    <a:pt x="18" y="1752"/>
                  </a:lnTo>
                  <a:lnTo>
                    <a:pt x="20" y="1760"/>
                  </a:lnTo>
                  <a:lnTo>
                    <a:pt x="24" y="1764"/>
                  </a:lnTo>
                  <a:lnTo>
                    <a:pt x="26" y="1768"/>
                  </a:lnTo>
                  <a:lnTo>
                    <a:pt x="30" y="1770"/>
                  </a:lnTo>
                  <a:lnTo>
                    <a:pt x="32" y="1768"/>
                  </a:lnTo>
                  <a:lnTo>
                    <a:pt x="30" y="1770"/>
                  </a:lnTo>
                  <a:lnTo>
                    <a:pt x="30" y="1772"/>
                  </a:lnTo>
                  <a:lnTo>
                    <a:pt x="32" y="1772"/>
                  </a:lnTo>
                  <a:lnTo>
                    <a:pt x="36" y="1774"/>
                  </a:lnTo>
                  <a:lnTo>
                    <a:pt x="40" y="1778"/>
                  </a:lnTo>
                  <a:lnTo>
                    <a:pt x="52" y="1804"/>
                  </a:lnTo>
                  <a:lnTo>
                    <a:pt x="56" y="1810"/>
                  </a:lnTo>
                  <a:lnTo>
                    <a:pt x="60" y="1816"/>
                  </a:lnTo>
                  <a:lnTo>
                    <a:pt x="72" y="1824"/>
                  </a:lnTo>
                  <a:lnTo>
                    <a:pt x="84" y="1832"/>
                  </a:lnTo>
                  <a:lnTo>
                    <a:pt x="94" y="1838"/>
                  </a:lnTo>
                  <a:lnTo>
                    <a:pt x="102" y="1844"/>
                  </a:lnTo>
                  <a:lnTo>
                    <a:pt x="128" y="1864"/>
                  </a:lnTo>
                  <a:lnTo>
                    <a:pt x="136" y="1868"/>
                  </a:lnTo>
                  <a:lnTo>
                    <a:pt x="142" y="1870"/>
                  </a:lnTo>
                  <a:lnTo>
                    <a:pt x="146" y="1870"/>
                  </a:lnTo>
                  <a:lnTo>
                    <a:pt x="152" y="1868"/>
                  </a:lnTo>
                  <a:lnTo>
                    <a:pt x="154" y="1868"/>
                  </a:lnTo>
                  <a:lnTo>
                    <a:pt x="154" y="1866"/>
                  </a:lnTo>
                  <a:lnTo>
                    <a:pt x="154" y="1868"/>
                  </a:lnTo>
                  <a:lnTo>
                    <a:pt x="158" y="1868"/>
                  </a:lnTo>
                  <a:lnTo>
                    <a:pt x="162" y="1870"/>
                  </a:lnTo>
                  <a:lnTo>
                    <a:pt x="166" y="1870"/>
                  </a:lnTo>
                  <a:lnTo>
                    <a:pt x="182" y="1868"/>
                  </a:lnTo>
                  <a:lnTo>
                    <a:pt x="206" y="1862"/>
                  </a:lnTo>
                  <a:lnTo>
                    <a:pt x="218" y="1860"/>
                  </a:lnTo>
                  <a:lnTo>
                    <a:pt x="224" y="1860"/>
                  </a:lnTo>
                  <a:lnTo>
                    <a:pt x="232" y="1860"/>
                  </a:lnTo>
                  <a:lnTo>
                    <a:pt x="244" y="1860"/>
                  </a:lnTo>
                  <a:lnTo>
                    <a:pt x="260" y="1856"/>
                  </a:lnTo>
                  <a:lnTo>
                    <a:pt x="274" y="1852"/>
                  </a:lnTo>
                  <a:lnTo>
                    <a:pt x="282" y="1850"/>
                  </a:lnTo>
                  <a:lnTo>
                    <a:pt x="288" y="1844"/>
                  </a:lnTo>
                  <a:lnTo>
                    <a:pt x="294" y="1842"/>
                  </a:lnTo>
                  <a:lnTo>
                    <a:pt x="300" y="1838"/>
                  </a:lnTo>
                  <a:lnTo>
                    <a:pt x="306" y="1838"/>
                  </a:lnTo>
                  <a:lnTo>
                    <a:pt x="312" y="1840"/>
                  </a:lnTo>
                  <a:lnTo>
                    <a:pt x="320" y="1840"/>
                  </a:lnTo>
                  <a:lnTo>
                    <a:pt x="322" y="1840"/>
                  </a:lnTo>
                  <a:lnTo>
                    <a:pt x="330" y="1842"/>
                  </a:lnTo>
                  <a:lnTo>
                    <a:pt x="334" y="1846"/>
                  </a:lnTo>
                  <a:lnTo>
                    <a:pt x="346" y="1862"/>
                  </a:lnTo>
                  <a:lnTo>
                    <a:pt x="352" y="1868"/>
                  </a:lnTo>
                  <a:lnTo>
                    <a:pt x="358" y="1870"/>
                  </a:lnTo>
                  <a:lnTo>
                    <a:pt x="362" y="1870"/>
                  </a:lnTo>
                  <a:lnTo>
                    <a:pt x="370" y="1870"/>
                  </a:lnTo>
                  <a:lnTo>
                    <a:pt x="378" y="1874"/>
                  </a:lnTo>
                  <a:lnTo>
                    <a:pt x="384" y="1876"/>
                  </a:lnTo>
                  <a:lnTo>
                    <a:pt x="388" y="1878"/>
                  </a:lnTo>
                  <a:lnTo>
                    <a:pt x="392" y="1878"/>
                  </a:lnTo>
                  <a:lnTo>
                    <a:pt x="392" y="1876"/>
                  </a:lnTo>
                  <a:lnTo>
                    <a:pt x="392" y="1878"/>
                  </a:lnTo>
                  <a:lnTo>
                    <a:pt x="394" y="1878"/>
                  </a:lnTo>
                  <a:lnTo>
                    <a:pt x="398" y="1878"/>
                  </a:lnTo>
                  <a:lnTo>
                    <a:pt x="404" y="1880"/>
                  </a:lnTo>
                  <a:lnTo>
                    <a:pt x="408" y="1884"/>
                  </a:lnTo>
                  <a:lnTo>
                    <a:pt x="410" y="1890"/>
                  </a:lnTo>
                  <a:lnTo>
                    <a:pt x="410" y="1896"/>
                  </a:lnTo>
                  <a:lnTo>
                    <a:pt x="410" y="1900"/>
                  </a:lnTo>
                  <a:lnTo>
                    <a:pt x="410" y="1908"/>
                  </a:lnTo>
                  <a:lnTo>
                    <a:pt x="410" y="1916"/>
                  </a:lnTo>
                  <a:lnTo>
                    <a:pt x="410" y="1920"/>
                  </a:lnTo>
                  <a:lnTo>
                    <a:pt x="410" y="1936"/>
                  </a:lnTo>
                  <a:lnTo>
                    <a:pt x="410" y="1950"/>
                  </a:lnTo>
                  <a:lnTo>
                    <a:pt x="412" y="1956"/>
                  </a:lnTo>
                  <a:lnTo>
                    <a:pt x="414" y="1964"/>
                  </a:lnTo>
                  <a:lnTo>
                    <a:pt x="434" y="1990"/>
                  </a:lnTo>
                  <a:lnTo>
                    <a:pt x="438" y="1994"/>
                  </a:lnTo>
                  <a:lnTo>
                    <a:pt x="440" y="1994"/>
                  </a:lnTo>
                  <a:lnTo>
                    <a:pt x="442" y="1994"/>
                  </a:lnTo>
                  <a:lnTo>
                    <a:pt x="440" y="1996"/>
                  </a:lnTo>
                  <a:lnTo>
                    <a:pt x="440" y="1998"/>
                  </a:lnTo>
                  <a:lnTo>
                    <a:pt x="444" y="2002"/>
                  </a:lnTo>
                  <a:lnTo>
                    <a:pt x="452" y="2014"/>
                  </a:lnTo>
                  <a:lnTo>
                    <a:pt x="456" y="2020"/>
                  </a:lnTo>
                  <a:lnTo>
                    <a:pt x="458" y="2026"/>
                  </a:lnTo>
                  <a:lnTo>
                    <a:pt x="458" y="2034"/>
                  </a:lnTo>
                  <a:lnTo>
                    <a:pt x="458" y="2038"/>
                  </a:lnTo>
                  <a:lnTo>
                    <a:pt x="458" y="2046"/>
                  </a:lnTo>
                  <a:lnTo>
                    <a:pt x="460" y="2054"/>
                  </a:lnTo>
                  <a:lnTo>
                    <a:pt x="468" y="2096"/>
                  </a:lnTo>
                  <a:lnTo>
                    <a:pt x="472" y="2112"/>
                  </a:lnTo>
                  <a:lnTo>
                    <a:pt x="476" y="2124"/>
                  </a:lnTo>
                  <a:lnTo>
                    <a:pt x="478" y="2134"/>
                  </a:lnTo>
                  <a:lnTo>
                    <a:pt x="472" y="2144"/>
                  </a:lnTo>
                  <a:lnTo>
                    <a:pt x="462" y="2166"/>
                  </a:lnTo>
                  <a:lnTo>
                    <a:pt x="460" y="2172"/>
                  </a:lnTo>
                  <a:lnTo>
                    <a:pt x="458" y="2180"/>
                  </a:lnTo>
                  <a:lnTo>
                    <a:pt x="458" y="2204"/>
                  </a:lnTo>
                  <a:lnTo>
                    <a:pt x="460" y="2212"/>
                  </a:lnTo>
                  <a:lnTo>
                    <a:pt x="460" y="2210"/>
                  </a:lnTo>
                  <a:lnTo>
                    <a:pt x="460" y="2212"/>
                  </a:lnTo>
                  <a:lnTo>
                    <a:pt x="456" y="2220"/>
                  </a:lnTo>
                  <a:lnTo>
                    <a:pt x="452" y="2234"/>
                  </a:lnTo>
                  <a:lnTo>
                    <a:pt x="450" y="2242"/>
                  </a:lnTo>
                  <a:lnTo>
                    <a:pt x="452" y="2248"/>
                  </a:lnTo>
                  <a:lnTo>
                    <a:pt x="484" y="2302"/>
                  </a:lnTo>
                  <a:lnTo>
                    <a:pt x="488" y="2308"/>
                  </a:lnTo>
                  <a:lnTo>
                    <a:pt x="488" y="2314"/>
                  </a:lnTo>
                  <a:lnTo>
                    <a:pt x="490" y="2328"/>
                  </a:lnTo>
                  <a:lnTo>
                    <a:pt x="496" y="2380"/>
                  </a:lnTo>
                  <a:lnTo>
                    <a:pt x="500" y="2386"/>
                  </a:lnTo>
                  <a:lnTo>
                    <a:pt x="504" y="2392"/>
                  </a:lnTo>
                  <a:lnTo>
                    <a:pt x="520" y="2402"/>
                  </a:lnTo>
                  <a:lnTo>
                    <a:pt x="528" y="2406"/>
                  </a:lnTo>
                  <a:lnTo>
                    <a:pt x="528" y="2404"/>
                  </a:lnTo>
                  <a:lnTo>
                    <a:pt x="528" y="2406"/>
                  </a:lnTo>
                  <a:lnTo>
                    <a:pt x="532" y="2414"/>
                  </a:lnTo>
                  <a:lnTo>
                    <a:pt x="534" y="2420"/>
                  </a:lnTo>
                  <a:lnTo>
                    <a:pt x="540" y="2434"/>
                  </a:lnTo>
                  <a:lnTo>
                    <a:pt x="546" y="2458"/>
                  </a:lnTo>
                  <a:lnTo>
                    <a:pt x="548" y="2474"/>
                  </a:lnTo>
                  <a:lnTo>
                    <a:pt x="548" y="2478"/>
                  </a:lnTo>
                  <a:lnTo>
                    <a:pt x="548" y="2486"/>
                  </a:lnTo>
                  <a:lnTo>
                    <a:pt x="552" y="2492"/>
                  </a:lnTo>
                  <a:lnTo>
                    <a:pt x="562" y="2508"/>
                  </a:lnTo>
                  <a:lnTo>
                    <a:pt x="568" y="2512"/>
                  </a:lnTo>
                  <a:lnTo>
                    <a:pt x="574" y="2514"/>
                  </a:lnTo>
                  <a:lnTo>
                    <a:pt x="598" y="2508"/>
                  </a:lnTo>
                  <a:lnTo>
                    <a:pt x="614" y="2504"/>
                  </a:lnTo>
                  <a:lnTo>
                    <a:pt x="638" y="2498"/>
                  </a:lnTo>
                  <a:lnTo>
                    <a:pt x="654" y="2496"/>
                  </a:lnTo>
                  <a:lnTo>
                    <a:pt x="676" y="2496"/>
                  </a:lnTo>
                  <a:lnTo>
                    <a:pt x="684" y="2494"/>
                  </a:lnTo>
                  <a:lnTo>
                    <a:pt x="690" y="2490"/>
                  </a:lnTo>
                  <a:lnTo>
                    <a:pt x="748" y="2424"/>
                  </a:lnTo>
                  <a:lnTo>
                    <a:pt x="756" y="2410"/>
                  </a:lnTo>
                  <a:lnTo>
                    <a:pt x="770" y="2376"/>
                  </a:lnTo>
                  <a:lnTo>
                    <a:pt x="770" y="2370"/>
                  </a:lnTo>
                  <a:lnTo>
                    <a:pt x="770" y="2368"/>
                  </a:lnTo>
                  <a:lnTo>
                    <a:pt x="768" y="2368"/>
                  </a:lnTo>
                  <a:lnTo>
                    <a:pt x="770" y="2368"/>
                  </a:lnTo>
                  <a:lnTo>
                    <a:pt x="772" y="2366"/>
                  </a:lnTo>
                  <a:lnTo>
                    <a:pt x="772" y="2364"/>
                  </a:lnTo>
                  <a:lnTo>
                    <a:pt x="774" y="2358"/>
                  </a:lnTo>
                  <a:lnTo>
                    <a:pt x="778" y="2354"/>
                  </a:lnTo>
                  <a:lnTo>
                    <a:pt x="806" y="2334"/>
                  </a:lnTo>
                  <a:lnTo>
                    <a:pt x="810" y="2328"/>
                  </a:lnTo>
                  <a:lnTo>
                    <a:pt x="814" y="2322"/>
                  </a:lnTo>
                  <a:lnTo>
                    <a:pt x="818" y="2308"/>
                  </a:lnTo>
                  <a:lnTo>
                    <a:pt x="820" y="2300"/>
                  </a:lnTo>
                  <a:lnTo>
                    <a:pt x="820" y="2292"/>
                  </a:lnTo>
                  <a:lnTo>
                    <a:pt x="814" y="2268"/>
                  </a:lnTo>
                  <a:lnTo>
                    <a:pt x="814" y="2260"/>
                  </a:lnTo>
                  <a:lnTo>
                    <a:pt x="816" y="2254"/>
                  </a:lnTo>
                  <a:lnTo>
                    <a:pt x="826" y="2238"/>
                  </a:lnTo>
                  <a:lnTo>
                    <a:pt x="832" y="2232"/>
                  </a:lnTo>
                  <a:lnTo>
                    <a:pt x="838" y="2228"/>
                  </a:lnTo>
                  <a:lnTo>
                    <a:pt x="874" y="2206"/>
                  </a:lnTo>
                  <a:lnTo>
                    <a:pt x="880" y="2202"/>
                  </a:lnTo>
                  <a:lnTo>
                    <a:pt x="884" y="2194"/>
                  </a:lnTo>
                  <a:lnTo>
                    <a:pt x="886" y="2190"/>
                  </a:lnTo>
                  <a:lnTo>
                    <a:pt x="894" y="2176"/>
                  </a:lnTo>
                  <a:lnTo>
                    <a:pt x="896" y="2170"/>
                  </a:lnTo>
                  <a:lnTo>
                    <a:pt x="898" y="2162"/>
                  </a:lnTo>
                  <a:lnTo>
                    <a:pt x="898" y="2156"/>
                  </a:lnTo>
                  <a:lnTo>
                    <a:pt x="892" y="2132"/>
                  </a:lnTo>
                  <a:lnTo>
                    <a:pt x="890" y="2116"/>
                  </a:lnTo>
                  <a:lnTo>
                    <a:pt x="890" y="2112"/>
                  </a:lnTo>
                  <a:lnTo>
                    <a:pt x="890" y="2108"/>
                  </a:lnTo>
                  <a:lnTo>
                    <a:pt x="888" y="2106"/>
                  </a:lnTo>
                  <a:lnTo>
                    <a:pt x="886" y="2108"/>
                  </a:lnTo>
                  <a:lnTo>
                    <a:pt x="888" y="2106"/>
                  </a:lnTo>
                  <a:lnTo>
                    <a:pt x="888" y="2102"/>
                  </a:lnTo>
                  <a:lnTo>
                    <a:pt x="886" y="2098"/>
                  </a:lnTo>
                  <a:lnTo>
                    <a:pt x="882" y="2094"/>
                  </a:lnTo>
                  <a:lnTo>
                    <a:pt x="880" y="2086"/>
                  </a:lnTo>
                  <a:lnTo>
                    <a:pt x="880" y="2054"/>
                  </a:lnTo>
                  <a:lnTo>
                    <a:pt x="880" y="2046"/>
                  </a:lnTo>
                  <a:lnTo>
                    <a:pt x="876" y="2038"/>
                  </a:lnTo>
                  <a:lnTo>
                    <a:pt x="874" y="2032"/>
                  </a:lnTo>
                  <a:lnTo>
                    <a:pt x="872" y="2026"/>
                  </a:lnTo>
                  <a:lnTo>
                    <a:pt x="876" y="2020"/>
                  </a:lnTo>
                  <a:lnTo>
                    <a:pt x="880" y="2016"/>
                  </a:lnTo>
                  <a:lnTo>
                    <a:pt x="880" y="2012"/>
                  </a:lnTo>
                  <a:lnTo>
                    <a:pt x="882" y="2006"/>
                  </a:lnTo>
                  <a:lnTo>
                    <a:pt x="884" y="2000"/>
                  </a:lnTo>
                  <a:lnTo>
                    <a:pt x="894" y="1984"/>
                  </a:lnTo>
                  <a:lnTo>
                    <a:pt x="900" y="1978"/>
                  </a:lnTo>
                  <a:lnTo>
                    <a:pt x="906" y="1974"/>
                  </a:lnTo>
                  <a:lnTo>
                    <a:pt x="912" y="1970"/>
                  </a:lnTo>
                  <a:lnTo>
                    <a:pt x="918" y="1968"/>
                  </a:lnTo>
                  <a:lnTo>
                    <a:pt x="922" y="1960"/>
                  </a:lnTo>
                  <a:lnTo>
                    <a:pt x="934" y="1936"/>
                  </a:lnTo>
                  <a:lnTo>
                    <a:pt x="940" y="1930"/>
                  </a:lnTo>
                  <a:lnTo>
                    <a:pt x="946" y="1924"/>
                  </a:lnTo>
                  <a:lnTo>
                    <a:pt x="970" y="1912"/>
                  </a:lnTo>
                  <a:lnTo>
                    <a:pt x="984" y="1902"/>
                  </a:lnTo>
                  <a:lnTo>
                    <a:pt x="1012" y="1874"/>
                  </a:lnTo>
                  <a:lnTo>
                    <a:pt x="1016" y="1868"/>
                  </a:lnTo>
                  <a:lnTo>
                    <a:pt x="1020" y="1862"/>
                  </a:lnTo>
                  <a:lnTo>
                    <a:pt x="1044" y="1808"/>
                  </a:lnTo>
                  <a:lnTo>
                    <a:pt x="1048" y="1792"/>
                  </a:lnTo>
                  <a:lnTo>
                    <a:pt x="1054" y="1770"/>
                  </a:lnTo>
                  <a:lnTo>
                    <a:pt x="1054" y="1766"/>
                  </a:lnTo>
                  <a:lnTo>
                    <a:pt x="1054" y="1764"/>
                  </a:lnTo>
                  <a:lnTo>
                    <a:pt x="1050" y="1764"/>
                  </a:lnTo>
                  <a:lnTo>
                    <a:pt x="1048" y="1764"/>
                  </a:lnTo>
                  <a:lnTo>
                    <a:pt x="976" y="1780"/>
                  </a:lnTo>
                  <a:lnTo>
                    <a:pt x="968" y="1780"/>
                  </a:lnTo>
                  <a:lnTo>
                    <a:pt x="960" y="1778"/>
                  </a:lnTo>
                  <a:lnTo>
                    <a:pt x="956" y="1774"/>
                  </a:lnTo>
                  <a:lnTo>
                    <a:pt x="944" y="1766"/>
                  </a:lnTo>
                  <a:lnTo>
                    <a:pt x="934" y="1754"/>
                  </a:lnTo>
                  <a:lnTo>
                    <a:pt x="904" y="1710"/>
                  </a:lnTo>
                  <a:lnTo>
                    <a:pt x="898" y="1704"/>
                  </a:lnTo>
                  <a:lnTo>
                    <a:pt x="892" y="1700"/>
                  </a:lnTo>
                  <a:lnTo>
                    <a:pt x="886" y="1696"/>
                  </a:lnTo>
                  <a:lnTo>
                    <a:pt x="880" y="1692"/>
                  </a:lnTo>
                  <a:lnTo>
                    <a:pt x="876" y="1686"/>
                  </a:lnTo>
                  <a:lnTo>
                    <a:pt x="864" y="1670"/>
                  </a:lnTo>
                  <a:lnTo>
                    <a:pt x="860" y="1664"/>
                  </a:lnTo>
                  <a:lnTo>
                    <a:pt x="858" y="1656"/>
                  </a:lnTo>
                  <a:lnTo>
                    <a:pt x="852" y="1642"/>
                  </a:lnTo>
                  <a:lnTo>
                    <a:pt x="848" y="1626"/>
                  </a:lnTo>
                  <a:lnTo>
                    <a:pt x="842" y="1602"/>
                  </a:lnTo>
                  <a:lnTo>
                    <a:pt x="840" y="1596"/>
                  </a:lnTo>
                  <a:lnTo>
                    <a:pt x="834" y="1590"/>
                  </a:lnTo>
                  <a:lnTo>
                    <a:pt x="826" y="1582"/>
                  </a:lnTo>
                  <a:lnTo>
                    <a:pt x="822" y="1574"/>
                  </a:lnTo>
                  <a:lnTo>
                    <a:pt x="818" y="1568"/>
                  </a:lnTo>
                  <a:lnTo>
                    <a:pt x="814" y="1544"/>
                  </a:lnTo>
                  <a:lnTo>
                    <a:pt x="808" y="1530"/>
                  </a:lnTo>
                  <a:lnTo>
                    <a:pt x="796" y="1504"/>
                  </a:lnTo>
                  <a:lnTo>
                    <a:pt x="786" y="1492"/>
                  </a:lnTo>
                  <a:lnTo>
                    <a:pt x="768" y="1474"/>
                  </a:lnTo>
                  <a:lnTo>
                    <a:pt x="766" y="1470"/>
                  </a:lnTo>
                  <a:lnTo>
                    <a:pt x="770" y="1472"/>
                  </a:lnTo>
                  <a:lnTo>
                    <a:pt x="794" y="1484"/>
                  </a:lnTo>
                  <a:lnTo>
                    <a:pt x="798" y="1484"/>
                  </a:lnTo>
                  <a:lnTo>
                    <a:pt x="800" y="1484"/>
                  </a:lnTo>
                  <a:lnTo>
                    <a:pt x="804" y="1482"/>
                  </a:lnTo>
                  <a:lnTo>
                    <a:pt x="804" y="1480"/>
                  </a:lnTo>
                  <a:lnTo>
                    <a:pt x="808" y="1476"/>
                  </a:lnTo>
                  <a:lnTo>
                    <a:pt x="810" y="1474"/>
                  </a:lnTo>
                  <a:lnTo>
                    <a:pt x="810" y="1472"/>
                  </a:lnTo>
                  <a:lnTo>
                    <a:pt x="812" y="1474"/>
                  </a:lnTo>
                  <a:lnTo>
                    <a:pt x="814" y="1476"/>
                  </a:lnTo>
                  <a:lnTo>
                    <a:pt x="818" y="1480"/>
                  </a:lnTo>
                  <a:lnTo>
                    <a:pt x="824" y="1494"/>
                  </a:lnTo>
                  <a:lnTo>
                    <a:pt x="856" y="1550"/>
                  </a:lnTo>
                  <a:lnTo>
                    <a:pt x="866" y="1562"/>
                  </a:lnTo>
                  <a:lnTo>
                    <a:pt x="874" y="1570"/>
                  </a:lnTo>
                  <a:lnTo>
                    <a:pt x="878" y="1576"/>
                  </a:lnTo>
                  <a:lnTo>
                    <a:pt x="882" y="1584"/>
                  </a:lnTo>
                  <a:lnTo>
                    <a:pt x="886" y="1598"/>
                  </a:lnTo>
                  <a:lnTo>
                    <a:pt x="892" y="1614"/>
                  </a:lnTo>
                  <a:lnTo>
                    <a:pt x="898" y="1636"/>
                  </a:lnTo>
                  <a:lnTo>
                    <a:pt x="900" y="1644"/>
                  </a:lnTo>
                  <a:lnTo>
                    <a:pt x="904" y="1650"/>
                  </a:lnTo>
                  <a:lnTo>
                    <a:pt x="924" y="1668"/>
                  </a:lnTo>
                  <a:lnTo>
                    <a:pt x="928" y="1674"/>
                  </a:lnTo>
                  <a:lnTo>
                    <a:pt x="928" y="1678"/>
                  </a:lnTo>
                  <a:lnTo>
                    <a:pt x="928" y="1684"/>
                  </a:lnTo>
                  <a:lnTo>
                    <a:pt x="932" y="1690"/>
                  </a:lnTo>
                  <a:lnTo>
                    <a:pt x="936" y="1696"/>
                  </a:lnTo>
                  <a:lnTo>
                    <a:pt x="942" y="1710"/>
                  </a:lnTo>
                  <a:lnTo>
                    <a:pt x="954" y="1736"/>
                  </a:lnTo>
                  <a:lnTo>
                    <a:pt x="960" y="1740"/>
                  </a:lnTo>
                  <a:lnTo>
                    <a:pt x="966" y="1740"/>
                  </a:lnTo>
                  <a:lnTo>
                    <a:pt x="980" y="1736"/>
                  </a:lnTo>
                  <a:lnTo>
                    <a:pt x="996" y="1732"/>
                  </a:lnTo>
                  <a:lnTo>
                    <a:pt x="1000" y="1732"/>
                  </a:lnTo>
                  <a:lnTo>
                    <a:pt x="1006" y="1732"/>
                  </a:lnTo>
                  <a:lnTo>
                    <a:pt x="1012" y="1728"/>
                  </a:lnTo>
                  <a:lnTo>
                    <a:pt x="1020" y="1718"/>
                  </a:lnTo>
                  <a:lnTo>
                    <a:pt x="1028" y="1714"/>
                  </a:lnTo>
                  <a:lnTo>
                    <a:pt x="1034" y="1710"/>
                  </a:lnTo>
                  <a:lnTo>
                    <a:pt x="1048" y="1706"/>
                  </a:lnTo>
                  <a:lnTo>
                    <a:pt x="1064" y="1700"/>
                  </a:lnTo>
                  <a:lnTo>
                    <a:pt x="1088" y="1688"/>
                  </a:lnTo>
                  <a:lnTo>
                    <a:pt x="1096" y="1684"/>
                  </a:lnTo>
                  <a:lnTo>
                    <a:pt x="1102" y="1680"/>
                  </a:lnTo>
                  <a:lnTo>
                    <a:pt x="1128" y="1668"/>
                  </a:lnTo>
                  <a:lnTo>
                    <a:pt x="1134" y="1664"/>
                  </a:lnTo>
                  <a:lnTo>
                    <a:pt x="1140" y="1658"/>
                  </a:lnTo>
                  <a:lnTo>
                    <a:pt x="1158" y="1632"/>
                  </a:lnTo>
                  <a:lnTo>
                    <a:pt x="1168" y="1618"/>
                  </a:lnTo>
                  <a:lnTo>
                    <a:pt x="1170" y="1612"/>
                  </a:lnTo>
                  <a:lnTo>
                    <a:pt x="1180" y="1600"/>
                  </a:lnTo>
                  <a:lnTo>
                    <a:pt x="1188" y="1592"/>
                  </a:lnTo>
                  <a:lnTo>
                    <a:pt x="1188" y="1588"/>
                  </a:lnTo>
                  <a:lnTo>
                    <a:pt x="1190" y="1586"/>
                  </a:lnTo>
                  <a:lnTo>
                    <a:pt x="1188" y="1584"/>
                  </a:lnTo>
                  <a:lnTo>
                    <a:pt x="1186" y="1582"/>
                  </a:lnTo>
                  <a:lnTo>
                    <a:pt x="1160" y="1562"/>
                  </a:lnTo>
                  <a:lnTo>
                    <a:pt x="1154" y="1558"/>
                  </a:lnTo>
                  <a:lnTo>
                    <a:pt x="1148" y="1556"/>
                  </a:lnTo>
                  <a:lnTo>
                    <a:pt x="1144" y="1554"/>
                  </a:lnTo>
                  <a:lnTo>
                    <a:pt x="1140" y="1548"/>
                  </a:lnTo>
                  <a:lnTo>
                    <a:pt x="1138" y="1544"/>
                  </a:lnTo>
                  <a:lnTo>
                    <a:pt x="1132" y="1540"/>
                  </a:lnTo>
                  <a:lnTo>
                    <a:pt x="1126" y="1538"/>
                  </a:lnTo>
                  <a:lnTo>
                    <a:pt x="1102" y="1544"/>
                  </a:lnTo>
                  <a:lnTo>
                    <a:pt x="1096" y="1544"/>
                  </a:lnTo>
                  <a:lnTo>
                    <a:pt x="1088" y="1542"/>
                  </a:lnTo>
                  <a:lnTo>
                    <a:pt x="1082" y="1540"/>
                  </a:lnTo>
                  <a:lnTo>
                    <a:pt x="1076" y="1536"/>
                  </a:lnTo>
                  <a:lnTo>
                    <a:pt x="1070" y="1536"/>
                  </a:lnTo>
                  <a:lnTo>
                    <a:pt x="1058" y="1534"/>
                  </a:lnTo>
                  <a:lnTo>
                    <a:pt x="1054" y="1530"/>
                  </a:lnTo>
                  <a:lnTo>
                    <a:pt x="1048" y="1526"/>
                  </a:lnTo>
                  <a:lnTo>
                    <a:pt x="1044" y="1520"/>
                  </a:lnTo>
                  <a:lnTo>
                    <a:pt x="1040" y="1506"/>
                  </a:lnTo>
                  <a:lnTo>
                    <a:pt x="1036" y="1498"/>
                  </a:lnTo>
                  <a:lnTo>
                    <a:pt x="1032" y="1492"/>
                  </a:lnTo>
                  <a:lnTo>
                    <a:pt x="1022" y="1484"/>
                  </a:lnTo>
                  <a:lnTo>
                    <a:pt x="1018" y="1478"/>
                  </a:lnTo>
                  <a:lnTo>
                    <a:pt x="1018" y="1472"/>
                  </a:lnTo>
                  <a:lnTo>
                    <a:pt x="1018" y="1468"/>
                  </a:lnTo>
                  <a:lnTo>
                    <a:pt x="1022" y="1462"/>
                  </a:lnTo>
                  <a:lnTo>
                    <a:pt x="1026" y="1458"/>
                  </a:lnTo>
                  <a:lnTo>
                    <a:pt x="1026" y="1452"/>
                  </a:lnTo>
                  <a:lnTo>
                    <a:pt x="1028" y="1452"/>
                  </a:lnTo>
                  <a:lnTo>
                    <a:pt x="1032" y="1454"/>
                  </a:lnTo>
                  <a:lnTo>
                    <a:pt x="1040" y="1462"/>
                  </a:lnTo>
                  <a:lnTo>
                    <a:pt x="1052" y="1474"/>
                  </a:lnTo>
                  <a:lnTo>
                    <a:pt x="1060" y="1482"/>
                  </a:lnTo>
                  <a:lnTo>
                    <a:pt x="1072" y="1492"/>
                  </a:lnTo>
                  <a:lnTo>
                    <a:pt x="1088" y="1504"/>
                  </a:lnTo>
                  <a:lnTo>
                    <a:pt x="1102" y="1510"/>
                  </a:lnTo>
                  <a:lnTo>
                    <a:pt x="1116" y="1514"/>
                  </a:lnTo>
                  <a:lnTo>
                    <a:pt x="1124" y="1516"/>
                  </a:lnTo>
                  <a:lnTo>
                    <a:pt x="1132" y="1514"/>
                  </a:lnTo>
                  <a:lnTo>
                    <a:pt x="1136" y="1510"/>
                  </a:lnTo>
                  <a:lnTo>
                    <a:pt x="1144" y="1510"/>
                  </a:lnTo>
                  <a:lnTo>
                    <a:pt x="1150" y="1514"/>
                  </a:lnTo>
                  <a:lnTo>
                    <a:pt x="1158" y="1522"/>
                  </a:lnTo>
                  <a:lnTo>
                    <a:pt x="1164" y="1526"/>
                  </a:lnTo>
                  <a:lnTo>
                    <a:pt x="1172" y="1530"/>
                  </a:lnTo>
                  <a:lnTo>
                    <a:pt x="1206" y="1544"/>
                  </a:lnTo>
                  <a:lnTo>
                    <a:pt x="1218" y="1546"/>
                  </a:lnTo>
                  <a:lnTo>
                    <a:pt x="1222" y="1546"/>
                  </a:lnTo>
                  <a:lnTo>
                    <a:pt x="1230" y="1544"/>
                  </a:lnTo>
                  <a:lnTo>
                    <a:pt x="1244" y="1538"/>
                  </a:lnTo>
                  <a:lnTo>
                    <a:pt x="1260" y="1536"/>
                  </a:lnTo>
                  <a:lnTo>
                    <a:pt x="1292" y="1536"/>
                  </a:lnTo>
                  <a:lnTo>
                    <a:pt x="1300" y="1538"/>
                  </a:lnTo>
                  <a:lnTo>
                    <a:pt x="1306" y="1544"/>
                  </a:lnTo>
                  <a:lnTo>
                    <a:pt x="1316" y="1558"/>
                  </a:lnTo>
                  <a:lnTo>
                    <a:pt x="1320" y="1566"/>
                  </a:lnTo>
                  <a:lnTo>
                    <a:pt x="1326" y="1572"/>
                  </a:lnTo>
                  <a:lnTo>
                    <a:pt x="1336" y="1588"/>
                  </a:lnTo>
                  <a:lnTo>
                    <a:pt x="1346" y="1602"/>
                  </a:lnTo>
                  <a:lnTo>
                    <a:pt x="1354" y="1610"/>
                  </a:lnTo>
                  <a:lnTo>
                    <a:pt x="1360" y="1612"/>
                  </a:lnTo>
                  <a:lnTo>
                    <a:pt x="1366" y="1610"/>
                  </a:lnTo>
                  <a:lnTo>
                    <a:pt x="1382" y="1600"/>
                  </a:lnTo>
                  <a:lnTo>
                    <a:pt x="1386" y="1598"/>
                  </a:lnTo>
                  <a:lnTo>
                    <a:pt x="1388" y="1600"/>
                  </a:lnTo>
                  <a:lnTo>
                    <a:pt x="1390" y="1600"/>
                  </a:lnTo>
                  <a:lnTo>
                    <a:pt x="1390" y="1604"/>
                  </a:lnTo>
                  <a:lnTo>
                    <a:pt x="1398" y="1676"/>
                  </a:lnTo>
                  <a:lnTo>
                    <a:pt x="1402" y="1692"/>
                  </a:lnTo>
                  <a:lnTo>
                    <a:pt x="1408" y="1714"/>
                  </a:lnTo>
                  <a:lnTo>
                    <a:pt x="1414" y="1730"/>
                  </a:lnTo>
                  <a:lnTo>
                    <a:pt x="1434" y="1764"/>
                  </a:lnTo>
                  <a:lnTo>
                    <a:pt x="1442" y="1778"/>
                  </a:lnTo>
                  <a:lnTo>
                    <a:pt x="1444" y="1784"/>
                  </a:lnTo>
                  <a:lnTo>
                    <a:pt x="1452" y="1798"/>
                  </a:lnTo>
                  <a:lnTo>
                    <a:pt x="1464" y="1814"/>
                  </a:lnTo>
                  <a:lnTo>
                    <a:pt x="1466" y="1816"/>
                  </a:lnTo>
                  <a:lnTo>
                    <a:pt x="1468" y="1816"/>
                  </a:lnTo>
                  <a:lnTo>
                    <a:pt x="1470" y="1816"/>
                  </a:lnTo>
                  <a:lnTo>
                    <a:pt x="1472" y="1814"/>
                  </a:lnTo>
                  <a:lnTo>
                    <a:pt x="1474" y="1808"/>
                  </a:lnTo>
                  <a:lnTo>
                    <a:pt x="1484" y="1796"/>
                  </a:lnTo>
                  <a:lnTo>
                    <a:pt x="1492" y="1786"/>
                  </a:lnTo>
                  <a:lnTo>
                    <a:pt x="1500" y="1774"/>
                  </a:lnTo>
                  <a:lnTo>
                    <a:pt x="1504" y="1768"/>
                  </a:lnTo>
                  <a:lnTo>
                    <a:pt x="1506" y="1762"/>
                  </a:lnTo>
                  <a:lnTo>
                    <a:pt x="1506" y="1754"/>
                  </a:lnTo>
                  <a:lnTo>
                    <a:pt x="1506" y="1730"/>
                  </a:lnTo>
                  <a:lnTo>
                    <a:pt x="1510" y="1716"/>
                  </a:lnTo>
                  <a:lnTo>
                    <a:pt x="1514" y="1700"/>
                  </a:lnTo>
                  <a:lnTo>
                    <a:pt x="1518" y="1694"/>
                  </a:lnTo>
                  <a:lnTo>
                    <a:pt x="1522" y="1688"/>
                  </a:lnTo>
                  <a:lnTo>
                    <a:pt x="1540" y="1670"/>
                  </a:lnTo>
                  <a:lnTo>
                    <a:pt x="1554" y="1660"/>
                  </a:lnTo>
                  <a:lnTo>
                    <a:pt x="1578" y="1648"/>
                  </a:lnTo>
                  <a:lnTo>
                    <a:pt x="1590" y="1638"/>
                  </a:lnTo>
                  <a:lnTo>
                    <a:pt x="1598" y="1630"/>
                  </a:lnTo>
                  <a:lnTo>
                    <a:pt x="1604" y="1624"/>
                  </a:lnTo>
                  <a:lnTo>
                    <a:pt x="1608" y="1618"/>
                  </a:lnTo>
                  <a:lnTo>
                    <a:pt x="1612" y="1604"/>
                  </a:lnTo>
                  <a:lnTo>
                    <a:pt x="1616" y="1598"/>
                  </a:lnTo>
                  <a:lnTo>
                    <a:pt x="1622" y="1596"/>
                  </a:lnTo>
                  <a:lnTo>
                    <a:pt x="1636" y="1596"/>
                  </a:lnTo>
                  <a:lnTo>
                    <a:pt x="1644" y="1596"/>
                  </a:lnTo>
                  <a:lnTo>
                    <a:pt x="1652" y="1592"/>
                  </a:lnTo>
                  <a:lnTo>
                    <a:pt x="1666" y="1588"/>
                  </a:lnTo>
                  <a:lnTo>
                    <a:pt x="1676" y="1586"/>
                  </a:lnTo>
                  <a:lnTo>
                    <a:pt x="1686" y="1588"/>
                  </a:lnTo>
                  <a:lnTo>
                    <a:pt x="1688" y="1590"/>
                  </a:lnTo>
                  <a:lnTo>
                    <a:pt x="1694" y="1594"/>
                  </a:lnTo>
                  <a:lnTo>
                    <a:pt x="1700" y="1598"/>
                  </a:lnTo>
                  <a:lnTo>
                    <a:pt x="1702" y="1604"/>
                  </a:lnTo>
                  <a:lnTo>
                    <a:pt x="1706" y="1612"/>
                  </a:lnTo>
                  <a:lnTo>
                    <a:pt x="1708" y="1618"/>
                  </a:lnTo>
                  <a:lnTo>
                    <a:pt x="1714" y="1632"/>
                  </a:lnTo>
                  <a:lnTo>
                    <a:pt x="1728" y="1676"/>
                  </a:lnTo>
                  <a:lnTo>
                    <a:pt x="1732" y="1682"/>
                  </a:lnTo>
                  <a:lnTo>
                    <a:pt x="1738" y="1688"/>
                  </a:lnTo>
                  <a:lnTo>
                    <a:pt x="1744" y="1690"/>
                  </a:lnTo>
                  <a:lnTo>
                    <a:pt x="1750" y="1692"/>
                  </a:lnTo>
                  <a:lnTo>
                    <a:pt x="1758" y="1690"/>
                  </a:lnTo>
                  <a:lnTo>
                    <a:pt x="1764" y="1688"/>
                  </a:lnTo>
                  <a:lnTo>
                    <a:pt x="1770" y="1686"/>
                  </a:lnTo>
                  <a:lnTo>
                    <a:pt x="1776" y="1688"/>
                  </a:lnTo>
                  <a:lnTo>
                    <a:pt x="1780" y="1694"/>
                  </a:lnTo>
                  <a:lnTo>
                    <a:pt x="1782" y="1700"/>
                  </a:lnTo>
                  <a:lnTo>
                    <a:pt x="1788" y="1716"/>
                  </a:lnTo>
                  <a:lnTo>
                    <a:pt x="1790" y="1730"/>
                  </a:lnTo>
                  <a:lnTo>
                    <a:pt x="1790" y="1754"/>
                  </a:lnTo>
                  <a:lnTo>
                    <a:pt x="1790" y="1770"/>
                  </a:lnTo>
                  <a:lnTo>
                    <a:pt x="1790" y="1802"/>
                  </a:lnTo>
                  <a:lnTo>
                    <a:pt x="1792" y="1810"/>
                  </a:lnTo>
                  <a:lnTo>
                    <a:pt x="1796" y="1816"/>
                  </a:lnTo>
                  <a:lnTo>
                    <a:pt x="1804" y="1824"/>
                  </a:lnTo>
                  <a:lnTo>
                    <a:pt x="1814" y="1838"/>
                  </a:lnTo>
                  <a:lnTo>
                    <a:pt x="1816" y="1842"/>
                  </a:lnTo>
                  <a:lnTo>
                    <a:pt x="1822" y="1858"/>
                  </a:lnTo>
                  <a:lnTo>
                    <a:pt x="1826" y="1862"/>
                  </a:lnTo>
                  <a:lnTo>
                    <a:pt x="1834" y="1876"/>
                  </a:lnTo>
                  <a:lnTo>
                    <a:pt x="1842" y="1884"/>
                  </a:lnTo>
                  <a:lnTo>
                    <a:pt x="1854" y="1894"/>
                  </a:lnTo>
                  <a:lnTo>
                    <a:pt x="1872" y="1912"/>
                  </a:lnTo>
                  <a:lnTo>
                    <a:pt x="1878" y="1916"/>
                  </a:lnTo>
                  <a:lnTo>
                    <a:pt x="1880" y="1914"/>
                  </a:lnTo>
                  <a:lnTo>
                    <a:pt x="1884" y="1914"/>
                  </a:lnTo>
                  <a:lnTo>
                    <a:pt x="1886" y="1908"/>
                  </a:lnTo>
                  <a:lnTo>
                    <a:pt x="1886" y="1900"/>
                  </a:lnTo>
                  <a:lnTo>
                    <a:pt x="1880" y="1886"/>
                  </a:lnTo>
                  <a:lnTo>
                    <a:pt x="1874" y="1872"/>
                  </a:lnTo>
                  <a:lnTo>
                    <a:pt x="1872" y="1866"/>
                  </a:lnTo>
                  <a:lnTo>
                    <a:pt x="1862" y="1854"/>
                  </a:lnTo>
                  <a:lnTo>
                    <a:pt x="1854" y="1846"/>
                  </a:lnTo>
                  <a:lnTo>
                    <a:pt x="1842" y="1836"/>
                  </a:lnTo>
                  <a:lnTo>
                    <a:pt x="1836" y="1834"/>
                  </a:lnTo>
                  <a:lnTo>
                    <a:pt x="1824" y="1826"/>
                  </a:lnTo>
                  <a:lnTo>
                    <a:pt x="1820" y="1820"/>
                  </a:lnTo>
                  <a:lnTo>
                    <a:pt x="1818" y="1812"/>
                  </a:lnTo>
                  <a:lnTo>
                    <a:pt x="1812" y="1790"/>
                  </a:lnTo>
                  <a:lnTo>
                    <a:pt x="1810" y="1774"/>
                  </a:lnTo>
                  <a:lnTo>
                    <a:pt x="1810" y="1770"/>
                  </a:lnTo>
                  <a:lnTo>
                    <a:pt x="1812" y="1754"/>
                  </a:lnTo>
                  <a:lnTo>
                    <a:pt x="1816" y="1740"/>
                  </a:lnTo>
                  <a:lnTo>
                    <a:pt x="1818" y="1736"/>
                  </a:lnTo>
                  <a:lnTo>
                    <a:pt x="1820" y="1734"/>
                  </a:lnTo>
                  <a:lnTo>
                    <a:pt x="1824" y="1734"/>
                  </a:lnTo>
                  <a:lnTo>
                    <a:pt x="1826" y="1734"/>
                  </a:lnTo>
                  <a:lnTo>
                    <a:pt x="1842" y="1740"/>
                  </a:lnTo>
                  <a:lnTo>
                    <a:pt x="1848" y="1742"/>
                  </a:lnTo>
                  <a:lnTo>
                    <a:pt x="1854" y="1746"/>
                  </a:lnTo>
                  <a:lnTo>
                    <a:pt x="1858" y="1752"/>
                  </a:lnTo>
                  <a:lnTo>
                    <a:pt x="1864" y="1758"/>
                  </a:lnTo>
                  <a:lnTo>
                    <a:pt x="1872" y="1766"/>
                  </a:lnTo>
                  <a:lnTo>
                    <a:pt x="1884" y="1776"/>
                  </a:lnTo>
                  <a:lnTo>
                    <a:pt x="1888" y="1782"/>
                  </a:lnTo>
                  <a:lnTo>
                    <a:pt x="1894" y="1780"/>
                  </a:lnTo>
                  <a:lnTo>
                    <a:pt x="1898" y="1782"/>
                  </a:lnTo>
                  <a:lnTo>
                    <a:pt x="1902" y="1788"/>
                  </a:lnTo>
                  <a:lnTo>
                    <a:pt x="1904" y="1794"/>
                  </a:lnTo>
                  <a:lnTo>
                    <a:pt x="1906" y="1796"/>
                  </a:lnTo>
                  <a:lnTo>
                    <a:pt x="1908" y="1798"/>
                  </a:lnTo>
                  <a:lnTo>
                    <a:pt x="1912" y="1798"/>
                  </a:lnTo>
                  <a:lnTo>
                    <a:pt x="1914" y="1796"/>
                  </a:lnTo>
                  <a:lnTo>
                    <a:pt x="1940" y="1776"/>
                  </a:lnTo>
                  <a:lnTo>
                    <a:pt x="1952" y="1766"/>
                  </a:lnTo>
                  <a:lnTo>
                    <a:pt x="1962" y="1758"/>
                  </a:lnTo>
                  <a:lnTo>
                    <a:pt x="1964" y="1752"/>
                  </a:lnTo>
                  <a:lnTo>
                    <a:pt x="1964" y="1744"/>
                  </a:lnTo>
                  <a:lnTo>
                    <a:pt x="1950" y="1690"/>
                  </a:lnTo>
                  <a:lnTo>
                    <a:pt x="1946" y="1684"/>
                  </a:lnTo>
                  <a:lnTo>
                    <a:pt x="1942" y="1678"/>
                  </a:lnTo>
                  <a:lnTo>
                    <a:pt x="1932" y="1666"/>
                  </a:lnTo>
                  <a:lnTo>
                    <a:pt x="1922" y="1650"/>
                  </a:lnTo>
                  <a:lnTo>
                    <a:pt x="1914" y="1636"/>
                  </a:lnTo>
                  <a:lnTo>
                    <a:pt x="1912" y="1632"/>
                  </a:lnTo>
                  <a:lnTo>
                    <a:pt x="1910" y="1626"/>
                  </a:lnTo>
                  <a:lnTo>
                    <a:pt x="1912" y="1620"/>
                  </a:lnTo>
                  <a:lnTo>
                    <a:pt x="1924" y="1612"/>
                  </a:lnTo>
                  <a:lnTo>
                    <a:pt x="1930" y="1608"/>
                  </a:lnTo>
                  <a:lnTo>
                    <a:pt x="1942" y="1606"/>
                  </a:lnTo>
                  <a:lnTo>
                    <a:pt x="1948" y="1606"/>
                  </a:lnTo>
                  <a:lnTo>
                    <a:pt x="1954" y="1610"/>
                  </a:lnTo>
                  <a:lnTo>
                    <a:pt x="1970" y="1620"/>
                  </a:lnTo>
                  <a:lnTo>
                    <a:pt x="1972" y="1622"/>
                  </a:lnTo>
                  <a:lnTo>
                    <a:pt x="1974" y="1620"/>
                  </a:lnTo>
                  <a:lnTo>
                    <a:pt x="1976" y="1620"/>
                  </a:lnTo>
                  <a:lnTo>
                    <a:pt x="1976" y="1616"/>
                  </a:lnTo>
                  <a:lnTo>
                    <a:pt x="1976" y="1614"/>
                  </a:lnTo>
                  <a:lnTo>
                    <a:pt x="1978" y="1606"/>
                  </a:lnTo>
                  <a:lnTo>
                    <a:pt x="1984" y="1604"/>
                  </a:lnTo>
                  <a:lnTo>
                    <a:pt x="2008" y="1598"/>
                  </a:lnTo>
                  <a:lnTo>
                    <a:pt x="2014" y="1594"/>
                  </a:lnTo>
                  <a:lnTo>
                    <a:pt x="2020" y="1590"/>
                  </a:lnTo>
                  <a:lnTo>
                    <a:pt x="2024" y="1586"/>
                  </a:lnTo>
                  <a:lnTo>
                    <a:pt x="2030" y="1586"/>
                  </a:lnTo>
                  <a:lnTo>
                    <a:pt x="2040" y="1586"/>
                  </a:lnTo>
                  <a:lnTo>
                    <a:pt x="2052" y="1582"/>
                  </a:lnTo>
                  <a:lnTo>
                    <a:pt x="2056" y="1580"/>
                  </a:lnTo>
                  <a:lnTo>
                    <a:pt x="2072" y="1572"/>
                  </a:lnTo>
                  <a:lnTo>
                    <a:pt x="2076" y="1570"/>
                  </a:lnTo>
                  <a:lnTo>
                    <a:pt x="2090" y="1562"/>
                  </a:lnTo>
                  <a:lnTo>
                    <a:pt x="2106" y="1550"/>
                  </a:lnTo>
                  <a:lnTo>
                    <a:pt x="2112" y="1546"/>
                  </a:lnTo>
                  <a:lnTo>
                    <a:pt x="2116" y="1540"/>
                  </a:lnTo>
                  <a:lnTo>
                    <a:pt x="2120" y="1534"/>
                  </a:lnTo>
                  <a:lnTo>
                    <a:pt x="2126" y="1520"/>
                  </a:lnTo>
                  <a:lnTo>
                    <a:pt x="2130" y="1514"/>
                  </a:lnTo>
                  <a:lnTo>
                    <a:pt x="2138" y="1500"/>
                  </a:lnTo>
                  <a:lnTo>
                    <a:pt x="2148" y="1484"/>
                  </a:lnTo>
                  <a:lnTo>
                    <a:pt x="2150" y="1478"/>
                  </a:lnTo>
                  <a:lnTo>
                    <a:pt x="2152" y="1470"/>
                  </a:lnTo>
                  <a:lnTo>
                    <a:pt x="2152" y="1466"/>
                  </a:lnTo>
                  <a:lnTo>
                    <a:pt x="2150" y="1460"/>
                  </a:lnTo>
                  <a:lnTo>
                    <a:pt x="2148" y="1454"/>
                  </a:lnTo>
                  <a:lnTo>
                    <a:pt x="2146" y="1448"/>
                  </a:lnTo>
                  <a:lnTo>
                    <a:pt x="2148" y="1444"/>
                  </a:lnTo>
                  <a:lnTo>
                    <a:pt x="2150" y="1438"/>
                  </a:lnTo>
                  <a:lnTo>
                    <a:pt x="2148" y="1432"/>
                  </a:lnTo>
                  <a:lnTo>
                    <a:pt x="2146" y="1426"/>
                  </a:lnTo>
                  <a:lnTo>
                    <a:pt x="2140" y="1412"/>
                  </a:lnTo>
                  <a:lnTo>
                    <a:pt x="2126" y="1378"/>
                  </a:lnTo>
                  <a:lnTo>
                    <a:pt x="2122" y="1366"/>
                  </a:lnTo>
                  <a:lnTo>
                    <a:pt x="2124" y="1360"/>
                  </a:lnTo>
                  <a:lnTo>
                    <a:pt x="2128" y="1354"/>
                  </a:lnTo>
                  <a:lnTo>
                    <a:pt x="2136" y="1346"/>
                  </a:lnTo>
                  <a:lnTo>
                    <a:pt x="2150" y="1338"/>
                  </a:lnTo>
                  <a:lnTo>
                    <a:pt x="2154" y="1334"/>
                  </a:lnTo>
                  <a:lnTo>
                    <a:pt x="2160" y="1330"/>
                  </a:lnTo>
                  <a:lnTo>
                    <a:pt x="2162" y="1326"/>
                  </a:lnTo>
                  <a:lnTo>
                    <a:pt x="2160" y="1322"/>
                  </a:lnTo>
                  <a:lnTo>
                    <a:pt x="2154" y="1322"/>
                  </a:lnTo>
                  <a:lnTo>
                    <a:pt x="2140" y="1322"/>
                  </a:lnTo>
                  <a:lnTo>
                    <a:pt x="2128" y="1322"/>
                  </a:lnTo>
                  <a:lnTo>
                    <a:pt x="2118" y="1322"/>
                  </a:lnTo>
                  <a:lnTo>
                    <a:pt x="2114" y="1320"/>
                  </a:lnTo>
                  <a:lnTo>
                    <a:pt x="2110" y="1314"/>
                  </a:lnTo>
                  <a:lnTo>
                    <a:pt x="2106" y="1308"/>
                  </a:lnTo>
                  <a:lnTo>
                    <a:pt x="2098" y="1296"/>
                  </a:lnTo>
                  <a:lnTo>
                    <a:pt x="2096" y="1294"/>
                  </a:lnTo>
                  <a:lnTo>
                    <a:pt x="2096" y="1292"/>
                  </a:lnTo>
                  <a:lnTo>
                    <a:pt x="2100" y="1288"/>
                  </a:lnTo>
                  <a:lnTo>
                    <a:pt x="2106" y="1286"/>
                  </a:lnTo>
                  <a:lnTo>
                    <a:pt x="2120" y="1278"/>
                  </a:lnTo>
                  <a:lnTo>
                    <a:pt x="2126" y="1276"/>
                  </a:lnTo>
                  <a:lnTo>
                    <a:pt x="2138" y="1266"/>
                  </a:lnTo>
                  <a:lnTo>
                    <a:pt x="2146" y="1258"/>
                  </a:lnTo>
                  <a:lnTo>
                    <a:pt x="2152" y="1254"/>
                  </a:lnTo>
                  <a:lnTo>
                    <a:pt x="2158" y="1252"/>
                  </a:lnTo>
                  <a:lnTo>
                    <a:pt x="2158" y="1254"/>
                  </a:lnTo>
                  <a:lnTo>
                    <a:pt x="2160" y="1254"/>
                  </a:lnTo>
                  <a:lnTo>
                    <a:pt x="2158" y="1260"/>
                  </a:lnTo>
                  <a:lnTo>
                    <a:pt x="2156" y="1266"/>
                  </a:lnTo>
                  <a:lnTo>
                    <a:pt x="2154" y="1272"/>
                  </a:lnTo>
                  <a:lnTo>
                    <a:pt x="2158" y="1278"/>
                  </a:lnTo>
                  <a:lnTo>
                    <a:pt x="2162" y="1280"/>
                  </a:lnTo>
                  <a:lnTo>
                    <a:pt x="2166" y="1282"/>
                  </a:lnTo>
                  <a:lnTo>
                    <a:pt x="2180" y="1280"/>
                  </a:lnTo>
                  <a:lnTo>
                    <a:pt x="2194" y="1274"/>
                  </a:lnTo>
                  <a:lnTo>
                    <a:pt x="2202" y="1274"/>
                  </a:lnTo>
                  <a:lnTo>
                    <a:pt x="2208" y="1276"/>
                  </a:lnTo>
                  <a:lnTo>
                    <a:pt x="2214" y="1278"/>
                  </a:lnTo>
                  <a:lnTo>
                    <a:pt x="2220" y="1284"/>
                  </a:lnTo>
                  <a:lnTo>
                    <a:pt x="2224" y="1290"/>
                  </a:lnTo>
                  <a:lnTo>
                    <a:pt x="2228" y="1294"/>
                  </a:lnTo>
                  <a:lnTo>
                    <a:pt x="2230" y="1306"/>
                  </a:lnTo>
                  <a:lnTo>
                    <a:pt x="2230" y="1320"/>
                  </a:lnTo>
                  <a:lnTo>
                    <a:pt x="2230" y="1332"/>
                  </a:lnTo>
                  <a:lnTo>
                    <a:pt x="2228" y="1348"/>
                  </a:lnTo>
                  <a:lnTo>
                    <a:pt x="2224" y="1362"/>
                  </a:lnTo>
                  <a:lnTo>
                    <a:pt x="2222" y="1366"/>
                  </a:lnTo>
                  <a:lnTo>
                    <a:pt x="2224" y="1368"/>
                  </a:lnTo>
                  <a:lnTo>
                    <a:pt x="2226" y="1370"/>
                  </a:lnTo>
                  <a:lnTo>
                    <a:pt x="2228" y="1370"/>
                  </a:lnTo>
                  <a:lnTo>
                    <a:pt x="2232" y="1370"/>
                  </a:lnTo>
                  <a:lnTo>
                    <a:pt x="2240" y="1370"/>
                  </a:lnTo>
                  <a:lnTo>
                    <a:pt x="2248" y="1366"/>
                  </a:lnTo>
                  <a:lnTo>
                    <a:pt x="2252" y="1364"/>
                  </a:lnTo>
                  <a:lnTo>
                    <a:pt x="2264" y="1356"/>
                  </a:lnTo>
                  <a:lnTo>
                    <a:pt x="2274" y="1346"/>
                  </a:lnTo>
                  <a:lnTo>
                    <a:pt x="2278" y="1340"/>
                  </a:lnTo>
                  <a:lnTo>
                    <a:pt x="2276" y="1334"/>
                  </a:lnTo>
                  <a:lnTo>
                    <a:pt x="2264" y="1308"/>
                  </a:lnTo>
                  <a:lnTo>
                    <a:pt x="2260" y="1296"/>
                  </a:lnTo>
                  <a:lnTo>
                    <a:pt x="2260" y="1284"/>
                  </a:lnTo>
                  <a:lnTo>
                    <a:pt x="2260" y="1280"/>
                  </a:lnTo>
                  <a:lnTo>
                    <a:pt x="2260" y="1268"/>
                  </a:lnTo>
                  <a:lnTo>
                    <a:pt x="2256" y="1256"/>
                  </a:lnTo>
                  <a:lnTo>
                    <a:pt x="2254" y="1250"/>
                  </a:lnTo>
                  <a:lnTo>
                    <a:pt x="2252" y="1244"/>
                  </a:lnTo>
                  <a:lnTo>
                    <a:pt x="2256" y="1238"/>
                  </a:lnTo>
                  <a:lnTo>
                    <a:pt x="2266" y="1228"/>
                  </a:lnTo>
                  <a:lnTo>
                    <a:pt x="2274" y="1220"/>
                  </a:lnTo>
                  <a:lnTo>
                    <a:pt x="2280" y="1216"/>
                  </a:lnTo>
                  <a:lnTo>
                    <a:pt x="2286" y="1214"/>
                  </a:lnTo>
                  <a:lnTo>
                    <a:pt x="2290" y="1216"/>
                  </a:lnTo>
                  <a:lnTo>
                    <a:pt x="2292" y="1218"/>
                  </a:lnTo>
                  <a:lnTo>
                    <a:pt x="2292" y="1222"/>
                  </a:lnTo>
                  <a:lnTo>
                    <a:pt x="2294" y="1224"/>
                  </a:lnTo>
                  <a:lnTo>
                    <a:pt x="2304" y="1224"/>
                  </a:lnTo>
                  <a:lnTo>
                    <a:pt x="2310" y="1222"/>
                  </a:lnTo>
                  <a:lnTo>
                    <a:pt x="2314" y="1218"/>
                  </a:lnTo>
                  <a:lnTo>
                    <a:pt x="2320" y="1216"/>
                  </a:lnTo>
                  <a:lnTo>
                    <a:pt x="2326" y="1218"/>
                  </a:lnTo>
                  <a:lnTo>
                    <a:pt x="2332" y="1220"/>
                  </a:lnTo>
                  <a:lnTo>
                    <a:pt x="2338" y="1222"/>
                  </a:lnTo>
                  <a:lnTo>
                    <a:pt x="2344" y="1218"/>
                  </a:lnTo>
                  <a:lnTo>
                    <a:pt x="2362" y="1200"/>
                  </a:lnTo>
                  <a:lnTo>
                    <a:pt x="2374" y="1188"/>
                  </a:lnTo>
                  <a:lnTo>
                    <a:pt x="2382" y="1180"/>
                  </a:lnTo>
                  <a:lnTo>
                    <a:pt x="2392" y="1168"/>
                  </a:lnTo>
                  <a:lnTo>
                    <a:pt x="2422" y="1132"/>
                  </a:lnTo>
                  <a:lnTo>
                    <a:pt x="2430" y="1118"/>
                  </a:lnTo>
                  <a:lnTo>
                    <a:pt x="2442" y="1094"/>
                  </a:lnTo>
                  <a:lnTo>
                    <a:pt x="2446" y="1086"/>
                  </a:lnTo>
                  <a:lnTo>
                    <a:pt x="2446" y="1078"/>
                  </a:lnTo>
                  <a:lnTo>
                    <a:pt x="2446" y="1056"/>
                  </a:lnTo>
                  <a:lnTo>
                    <a:pt x="2448" y="1040"/>
                  </a:lnTo>
                  <a:lnTo>
                    <a:pt x="2454" y="996"/>
                  </a:lnTo>
                  <a:lnTo>
                    <a:pt x="2456" y="980"/>
                  </a:lnTo>
                  <a:lnTo>
                    <a:pt x="2456" y="978"/>
                  </a:lnTo>
                  <a:lnTo>
                    <a:pt x="2454" y="970"/>
                  </a:lnTo>
                  <a:lnTo>
                    <a:pt x="2450" y="964"/>
                  </a:lnTo>
                  <a:lnTo>
                    <a:pt x="2442" y="956"/>
                  </a:lnTo>
                  <a:lnTo>
                    <a:pt x="2436" y="952"/>
                  </a:lnTo>
                  <a:lnTo>
                    <a:pt x="2430" y="954"/>
                  </a:lnTo>
                  <a:lnTo>
                    <a:pt x="2414" y="964"/>
                  </a:lnTo>
                  <a:lnTo>
                    <a:pt x="2406" y="968"/>
                  </a:lnTo>
                  <a:lnTo>
                    <a:pt x="2400" y="966"/>
                  </a:lnTo>
                  <a:lnTo>
                    <a:pt x="2394" y="964"/>
                  </a:lnTo>
                  <a:lnTo>
                    <a:pt x="2388" y="958"/>
                  </a:lnTo>
                  <a:lnTo>
                    <a:pt x="2384" y="952"/>
                  </a:lnTo>
                  <a:lnTo>
                    <a:pt x="2382" y="948"/>
                  </a:lnTo>
                  <a:lnTo>
                    <a:pt x="2378" y="942"/>
                  </a:lnTo>
                  <a:lnTo>
                    <a:pt x="2372" y="940"/>
                  </a:lnTo>
                  <a:lnTo>
                    <a:pt x="2370" y="938"/>
                  </a:lnTo>
                  <a:lnTo>
                    <a:pt x="2372" y="936"/>
                  </a:lnTo>
                  <a:lnTo>
                    <a:pt x="2384" y="924"/>
                  </a:lnTo>
                  <a:lnTo>
                    <a:pt x="2402" y="906"/>
                  </a:lnTo>
                  <a:lnTo>
                    <a:pt x="2412" y="896"/>
                  </a:lnTo>
                  <a:lnTo>
                    <a:pt x="2420" y="888"/>
                  </a:lnTo>
                  <a:lnTo>
                    <a:pt x="2424" y="882"/>
                  </a:lnTo>
                  <a:lnTo>
                    <a:pt x="2426" y="876"/>
                  </a:lnTo>
                  <a:lnTo>
                    <a:pt x="2428" y="872"/>
                  </a:lnTo>
                  <a:lnTo>
                    <a:pt x="2432" y="866"/>
                  </a:lnTo>
                  <a:lnTo>
                    <a:pt x="2490" y="808"/>
                  </a:lnTo>
                  <a:lnTo>
                    <a:pt x="2496" y="804"/>
                  </a:lnTo>
                  <a:lnTo>
                    <a:pt x="2504" y="802"/>
                  </a:lnTo>
                  <a:lnTo>
                    <a:pt x="2506" y="802"/>
                  </a:lnTo>
                  <a:lnTo>
                    <a:pt x="2522" y="802"/>
                  </a:lnTo>
                  <a:lnTo>
                    <a:pt x="2556" y="802"/>
                  </a:lnTo>
                  <a:lnTo>
                    <a:pt x="2564" y="802"/>
                  </a:lnTo>
                  <a:lnTo>
                    <a:pt x="2570" y="800"/>
                  </a:lnTo>
                  <a:lnTo>
                    <a:pt x="2576" y="796"/>
                  </a:lnTo>
                  <a:lnTo>
                    <a:pt x="2584" y="794"/>
                  </a:lnTo>
                  <a:lnTo>
                    <a:pt x="2590" y="796"/>
                  </a:lnTo>
                  <a:lnTo>
                    <a:pt x="2604" y="800"/>
                  </a:lnTo>
                  <a:lnTo>
                    <a:pt x="2610" y="804"/>
                  </a:lnTo>
                  <a:lnTo>
                    <a:pt x="2612" y="810"/>
                  </a:lnTo>
                  <a:lnTo>
                    <a:pt x="2612" y="814"/>
                  </a:lnTo>
                  <a:lnTo>
                    <a:pt x="2614" y="818"/>
                  </a:lnTo>
                  <a:lnTo>
                    <a:pt x="2614" y="820"/>
                  </a:lnTo>
                  <a:lnTo>
                    <a:pt x="2618" y="820"/>
                  </a:lnTo>
                  <a:lnTo>
                    <a:pt x="2620" y="822"/>
                  </a:lnTo>
                  <a:lnTo>
                    <a:pt x="2654" y="814"/>
                  </a:lnTo>
                  <a:lnTo>
                    <a:pt x="2666" y="812"/>
                  </a:lnTo>
                  <a:lnTo>
                    <a:pt x="2668" y="812"/>
                  </a:lnTo>
                  <a:lnTo>
                    <a:pt x="2666" y="808"/>
                  </a:lnTo>
                  <a:lnTo>
                    <a:pt x="2664" y="802"/>
                  </a:lnTo>
                  <a:lnTo>
                    <a:pt x="2664" y="796"/>
                  </a:lnTo>
                  <a:lnTo>
                    <a:pt x="2668" y="782"/>
                  </a:lnTo>
                  <a:lnTo>
                    <a:pt x="2674" y="766"/>
                  </a:lnTo>
                  <a:lnTo>
                    <a:pt x="2678" y="752"/>
                  </a:lnTo>
                  <a:lnTo>
                    <a:pt x="2682" y="746"/>
                  </a:lnTo>
                  <a:lnTo>
                    <a:pt x="2688" y="740"/>
                  </a:lnTo>
                  <a:lnTo>
                    <a:pt x="2704" y="730"/>
                  </a:lnTo>
                  <a:lnTo>
                    <a:pt x="2710" y="726"/>
                  </a:lnTo>
                  <a:lnTo>
                    <a:pt x="2718" y="726"/>
                  </a:lnTo>
                  <a:lnTo>
                    <a:pt x="2742" y="732"/>
                  </a:lnTo>
                  <a:lnTo>
                    <a:pt x="2748" y="736"/>
                  </a:lnTo>
                  <a:lnTo>
                    <a:pt x="2754" y="742"/>
                  </a:lnTo>
                  <a:lnTo>
                    <a:pt x="2756" y="746"/>
                  </a:lnTo>
                  <a:lnTo>
                    <a:pt x="2758" y="750"/>
                  </a:lnTo>
                  <a:lnTo>
                    <a:pt x="2760" y="750"/>
                  </a:lnTo>
                  <a:lnTo>
                    <a:pt x="2762" y="750"/>
                  </a:lnTo>
                  <a:lnTo>
                    <a:pt x="2764" y="748"/>
                  </a:lnTo>
                  <a:lnTo>
                    <a:pt x="2774" y="740"/>
                  </a:lnTo>
                  <a:lnTo>
                    <a:pt x="2786" y="730"/>
                  </a:lnTo>
                  <a:lnTo>
                    <a:pt x="2812" y="710"/>
                  </a:lnTo>
                  <a:lnTo>
                    <a:pt x="2814" y="708"/>
                  </a:lnTo>
                  <a:lnTo>
                    <a:pt x="2816" y="708"/>
                  </a:lnTo>
                  <a:lnTo>
                    <a:pt x="2818" y="710"/>
                  </a:lnTo>
                  <a:lnTo>
                    <a:pt x="2818" y="714"/>
                  </a:lnTo>
                  <a:lnTo>
                    <a:pt x="2818" y="736"/>
                  </a:lnTo>
                  <a:lnTo>
                    <a:pt x="2816" y="744"/>
                  </a:lnTo>
                  <a:lnTo>
                    <a:pt x="2812" y="750"/>
                  </a:lnTo>
                  <a:lnTo>
                    <a:pt x="2794" y="768"/>
                  </a:lnTo>
                  <a:lnTo>
                    <a:pt x="2782" y="778"/>
                  </a:lnTo>
                  <a:lnTo>
                    <a:pt x="2776" y="780"/>
                  </a:lnTo>
                  <a:lnTo>
                    <a:pt x="2770" y="784"/>
                  </a:lnTo>
                  <a:lnTo>
                    <a:pt x="2764" y="790"/>
                  </a:lnTo>
                  <a:lnTo>
                    <a:pt x="2754" y="806"/>
                  </a:lnTo>
                  <a:lnTo>
                    <a:pt x="2744" y="818"/>
                  </a:lnTo>
                  <a:lnTo>
                    <a:pt x="2736" y="826"/>
                  </a:lnTo>
                  <a:lnTo>
                    <a:pt x="2724" y="838"/>
                  </a:lnTo>
                  <a:lnTo>
                    <a:pt x="2716" y="846"/>
                  </a:lnTo>
                  <a:lnTo>
                    <a:pt x="2710" y="850"/>
                  </a:lnTo>
                  <a:lnTo>
                    <a:pt x="2706" y="852"/>
                  </a:lnTo>
                  <a:lnTo>
                    <a:pt x="2702" y="854"/>
                  </a:lnTo>
                  <a:lnTo>
                    <a:pt x="2698" y="860"/>
                  </a:lnTo>
                  <a:lnTo>
                    <a:pt x="2684" y="904"/>
                  </a:lnTo>
                  <a:lnTo>
                    <a:pt x="2682" y="910"/>
                  </a:lnTo>
                  <a:lnTo>
                    <a:pt x="2682" y="918"/>
                  </a:lnTo>
                  <a:lnTo>
                    <a:pt x="2700" y="1020"/>
                  </a:lnTo>
                  <a:lnTo>
                    <a:pt x="2700" y="1022"/>
                  </a:lnTo>
                  <a:lnTo>
                    <a:pt x="2702" y="1024"/>
                  </a:lnTo>
                  <a:lnTo>
                    <a:pt x="2704" y="1024"/>
                  </a:lnTo>
                  <a:lnTo>
                    <a:pt x="2706" y="1022"/>
                  </a:lnTo>
                  <a:lnTo>
                    <a:pt x="2726" y="996"/>
                  </a:lnTo>
                  <a:lnTo>
                    <a:pt x="2734" y="984"/>
                  </a:lnTo>
                  <a:lnTo>
                    <a:pt x="2744" y="972"/>
                  </a:lnTo>
                  <a:lnTo>
                    <a:pt x="2746" y="966"/>
                  </a:lnTo>
                  <a:lnTo>
                    <a:pt x="2754" y="952"/>
                  </a:lnTo>
                  <a:lnTo>
                    <a:pt x="2756" y="948"/>
                  </a:lnTo>
                  <a:lnTo>
                    <a:pt x="2760" y="940"/>
                  </a:lnTo>
                  <a:lnTo>
                    <a:pt x="2766" y="936"/>
                  </a:lnTo>
                  <a:lnTo>
                    <a:pt x="2772" y="934"/>
                  </a:lnTo>
                  <a:lnTo>
                    <a:pt x="2776" y="928"/>
                  </a:lnTo>
                  <a:lnTo>
                    <a:pt x="2778" y="922"/>
                  </a:lnTo>
                  <a:lnTo>
                    <a:pt x="2778" y="918"/>
                  </a:lnTo>
                  <a:lnTo>
                    <a:pt x="2780" y="912"/>
                  </a:lnTo>
                  <a:lnTo>
                    <a:pt x="2784" y="906"/>
                  </a:lnTo>
                  <a:lnTo>
                    <a:pt x="2788" y="900"/>
                  </a:lnTo>
                  <a:lnTo>
                    <a:pt x="2790" y="894"/>
                  </a:lnTo>
                  <a:lnTo>
                    <a:pt x="2796" y="870"/>
                  </a:lnTo>
                  <a:lnTo>
                    <a:pt x="2798" y="856"/>
                  </a:lnTo>
                  <a:lnTo>
                    <a:pt x="2796" y="854"/>
                  </a:lnTo>
                  <a:lnTo>
                    <a:pt x="2790" y="852"/>
                  </a:lnTo>
                  <a:lnTo>
                    <a:pt x="2786" y="852"/>
                  </a:lnTo>
                  <a:lnTo>
                    <a:pt x="2784" y="852"/>
                  </a:lnTo>
                  <a:lnTo>
                    <a:pt x="2782" y="850"/>
                  </a:lnTo>
                  <a:lnTo>
                    <a:pt x="2782" y="848"/>
                  </a:lnTo>
                  <a:lnTo>
                    <a:pt x="2782" y="844"/>
                  </a:lnTo>
                  <a:lnTo>
                    <a:pt x="2796" y="810"/>
                  </a:lnTo>
                  <a:lnTo>
                    <a:pt x="2798" y="804"/>
                  </a:lnTo>
                  <a:lnTo>
                    <a:pt x="2804" y="798"/>
                  </a:lnTo>
                  <a:lnTo>
                    <a:pt x="2816" y="790"/>
                  </a:lnTo>
                  <a:lnTo>
                    <a:pt x="2820" y="786"/>
                  </a:lnTo>
                  <a:lnTo>
                    <a:pt x="2832" y="784"/>
                  </a:lnTo>
                  <a:lnTo>
                    <a:pt x="2838" y="784"/>
                  </a:lnTo>
                  <a:lnTo>
                    <a:pt x="2842" y="788"/>
                  </a:lnTo>
                  <a:lnTo>
                    <a:pt x="2844" y="790"/>
                  </a:lnTo>
                  <a:lnTo>
                    <a:pt x="2848" y="790"/>
                  </a:lnTo>
                  <a:lnTo>
                    <a:pt x="2854" y="788"/>
                  </a:lnTo>
                  <a:lnTo>
                    <a:pt x="2870" y="770"/>
                  </a:lnTo>
                  <a:lnTo>
                    <a:pt x="2874" y="768"/>
                  </a:lnTo>
                  <a:lnTo>
                    <a:pt x="2876" y="768"/>
                  </a:lnTo>
                  <a:lnTo>
                    <a:pt x="2880" y="768"/>
                  </a:lnTo>
                  <a:lnTo>
                    <a:pt x="2882" y="770"/>
                  </a:lnTo>
                  <a:lnTo>
                    <a:pt x="2900" y="788"/>
                  </a:lnTo>
                  <a:lnTo>
                    <a:pt x="2902" y="790"/>
                  </a:lnTo>
                  <a:lnTo>
                    <a:pt x="2906" y="790"/>
                  </a:lnTo>
                  <a:lnTo>
                    <a:pt x="2908" y="788"/>
                  </a:lnTo>
                  <a:lnTo>
                    <a:pt x="2908" y="786"/>
                  </a:lnTo>
                  <a:lnTo>
                    <a:pt x="2914" y="772"/>
                  </a:lnTo>
                  <a:lnTo>
                    <a:pt x="2918" y="766"/>
                  </a:lnTo>
                  <a:lnTo>
                    <a:pt x="2924" y="764"/>
                  </a:lnTo>
                  <a:lnTo>
                    <a:pt x="2928" y="764"/>
                  </a:lnTo>
                  <a:lnTo>
                    <a:pt x="2934" y="762"/>
                  </a:lnTo>
                  <a:lnTo>
                    <a:pt x="2940" y="758"/>
                  </a:lnTo>
                  <a:lnTo>
                    <a:pt x="2960" y="732"/>
                  </a:lnTo>
                  <a:lnTo>
                    <a:pt x="2966" y="726"/>
                  </a:lnTo>
                  <a:lnTo>
                    <a:pt x="2972" y="722"/>
                  </a:lnTo>
                  <a:lnTo>
                    <a:pt x="2996" y="708"/>
                  </a:lnTo>
                  <a:lnTo>
                    <a:pt x="3004" y="706"/>
                  </a:lnTo>
                  <a:lnTo>
                    <a:pt x="3012" y="706"/>
                  </a:lnTo>
                  <a:lnTo>
                    <a:pt x="3016" y="706"/>
                  </a:lnTo>
                  <a:lnTo>
                    <a:pt x="3024" y="706"/>
                  </a:lnTo>
                  <a:lnTo>
                    <a:pt x="3030" y="708"/>
                  </a:lnTo>
                  <a:lnTo>
                    <a:pt x="3036" y="712"/>
                  </a:lnTo>
                  <a:lnTo>
                    <a:pt x="3042" y="712"/>
                  </a:lnTo>
                  <a:lnTo>
                    <a:pt x="3044" y="710"/>
                  </a:lnTo>
                  <a:lnTo>
                    <a:pt x="3044" y="698"/>
                  </a:lnTo>
                  <a:lnTo>
                    <a:pt x="3044" y="694"/>
                  </a:lnTo>
                  <a:lnTo>
                    <a:pt x="3040" y="678"/>
                  </a:lnTo>
                  <a:lnTo>
                    <a:pt x="3036" y="664"/>
                  </a:lnTo>
                  <a:lnTo>
                    <a:pt x="3032" y="656"/>
                  </a:lnTo>
                  <a:lnTo>
                    <a:pt x="3028" y="650"/>
                  </a:lnTo>
                  <a:lnTo>
                    <a:pt x="3020" y="642"/>
                  </a:lnTo>
                  <a:lnTo>
                    <a:pt x="3018" y="640"/>
                  </a:lnTo>
                  <a:lnTo>
                    <a:pt x="3018" y="638"/>
                  </a:lnTo>
                  <a:lnTo>
                    <a:pt x="3018" y="634"/>
                  </a:lnTo>
                  <a:lnTo>
                    <a:pt x="3022" y="634"/>
                  </a:lnTo>
                  <a:lnTo>
                    <a:pt x="3026" y="630"/>
                  </a:lnTo>
                  <a:lnTo>
                    <a:pt x="3040" y="624"/>
                  </a:lnTo>
                  <a:lnTo>
                    <a:pt x="3046" y="620"/>
                  </a:lnTo>
                  <a:close/>
                  <a:moveTo>
                    <a:pt x="420" y="930"/>
                  </a:moveTo>
                  <a:lnTo>
                    <a:pt x="420" y="930"/>
                  </a:lnTo>
                  <a:lnTo>
                    <a:pt x="414" y="924"/>
                  </a:lnTo>
                  <a:lnTo>
                    <a:pt x="410" y="920"/>
                  </a:lnTo>
                  <a:lnTo>
                    <a:pt x="414" y="924"/>
                  </a:lnTo>
                  <a:lnTo>
                    <a:pt x="420" y="930"/>
                  </a:lnTo>
                  <a:close/>
                  <a:moveTo>
                    <a:pt x="938" y="1244"/>
                  </a:moveTo>
                  <a:lnTo>
                    <a:pt x="938" y="1244"/>
                  </a:lnTo>
                  <a:lnTo>
                    <a:pt x="934" y="1238"/>
                  </a:lnTo>
                  <a:lnTo>
                    <a:pt x="928" y="1236"/>
                  </a:lnTo>
                  <a:lnTo>
                    <a:pt x="924" y="1234"/>
                  </a:lnTo>
                  <a:lnTo>
                    <a:pt x="914" y="1234"/>
                  </a:lnTo>
                  <a:lnTo>
                    <a:pt x="902" y="1238"/>
                  </a:lnTo>
                  <a:lnTo>
                    <a:pt x="896" y="1240"/>
                  </a:lnTo>
                  <a:lnTo>
                    <a:pt x="890" y="1242"/>
                  </a:lnTo>
                  <a:lnTo>
                    <a:pt x="882" y="1244"/>
                  </a:lnTo>
                  <a:lnTo>
                    <a:pt x="878" y="1244"/>
                  </a:lnTo>
                  <a:lnTo>
                    <a:pt x="864" y="1244"/>
                  </a:lnTo>
                  <a:lnTo>
                    <a:pt x="852" y="1240"/>
                  </a:lnTo>
                  <a:lnTo>
                    <a:pt x="848" y="1238"/>
                  </a:lnTo>
                  <a:lnTo>
                    <a:pt x="836" y="1234"/>
                  </a:lnTo>
                  <a:lnTo>
                    <a:pt x="822" y="1234"/>
                  </a:lnTo>
                  <a:lnTo>
                    <a:pt x="800" y="1234"/>
                  </a:lnTo>
                  <a:lnTo>
                    <a:pt x="786" y="1234"/>
                  </a:lnTo>
                  <a:lnTo>
                    <a:pt x="774" y="1234"/>
                  </a:lnTo>
                  <a:lnTo>
                    <a:pt x="770" y="1234"/>
                  </a:lnTo>
                  <a:lnTo>
                    <a:pt x="764" y="1236"/>
                  </a:lnTo>
                  <a:lnTo>
                    <a:pt x="758" y="1238"/>
                  </a:lnTo>
                  <a:lnTo>
                    <a:pt x="746" y="1248"/>
                  </a:lnTo>
                  <a:lnTo>
                    <a:pt x="740" y="1250"/>
                  </a:lnTo>
                  <a:lnTo>
                    <a:pt x="734" y="1250"/>
                  </a:lnTo>
                  <a:lnTo>
                    <a:pt x="728" y="1248"/>
                  </a:lnTo>
                  <a:lnTo>
                    <a:pt x="722" y="1244"/>
                  </a:lnTo>
                  <a:lnTo>
                    <a:pt x="716" y="1240"/>
                  </a:lnTo>
                  <a:lnTo>
                    <a:pt x="702" y="1236"/>
                  </a:lnTo>
                  <a:lnTo>
                    <a:pt x="696" y="1232"/>
                  </a:lnTo>
                  <a:lnTo>
                    <a:pt x="694" y="1226"/>
                  </a:lnTo>
                  <a:lnTo>
                    <a:pt x="694" y="1222"/>
                  </a:lnTo>
                  <a:lnTo>
                    <a:pt x="696" y="1214"/>
                  </a:lnTo>
                  <a:lnTo>
                    <a:pt x="700" y="1208"/>
                  </a:lnTo>
                  <a:lnTo>
                    <a:pt x="708" y="1200"/>
                  </a:lnTo>
                  <a:lnTo>
                    <a:pt x="714" y="1194"/>
                  </a:lnTo>
                  <a:lnTo>
                    <a:pt x="714" y="1186"/>
                  </a:lnTo>
                  <a:lnTo>
                    <a:pt x="714" y="1172"/>
                  </a:lnTo>
                  <a:lnTo>
                    <a:pt x="714" y="1166"/>
                  </a:lnTo>
                  <a:lnTo>
                    <a:pt x="718" y="1160"/>
                  </a:lnTo>
                  <a:lnTo>
                    <a:pt x="724" y="1156"/>
                  </a:lnTo>
                  <a:lnTo>
                    <a:pt x="728" y="1150"/>
                  </a:lnTo>
                  <a:lnTo>
                    <a:pt x="740" y="1142"/>
                  </a:lnTo>
                  <a:lnTo>
                    <a:pt x="746" y="1140"/>
                  </a:lnTo>
                  <a:lnTo>
                    <a:pt x="754" y="1136"/>
                  </a:lnTo>
                  <a:lnTo>
                    <a:pt x="760" y="1136"/>
                  </a:lnTo>
                  <a:lnTo>
                    <a:pt x="764" y="1136"/>
                  </a:lnTo>
                  <a:lnTo>
                    <a:pt x="772" y="1138"/>
                  </a:lnTo>
                  <a:lnTo>
                    <a:pt x="778" y="1140"/>
                  </a:lnTo>
                  <a:lnTo>
                    <a:pt x="780" y="1146"/>
                  </a:lnTo>
                  <a:lnTo>
                    <a:pt x="778" y="1150"/>
                  </a:lnTo>
                  <a:lnTo>
                    <a:pt x="776" y="1152"/>
                  </a:lnTo>
                  <a:lnTo>
                    <a:pt x="776" y="1156"/>
                  </a:lnTo>
                  <a:lnTo>
                    <a:pt x="778" y="1160"/>
                  </a:lnTo>
                  <a:lnTo>
                    <a:pt x="786" y="1170"/>
                  </a:lnTo>
                  <a:lnTo>
                    <a:pt x="792" y="1172"/>
                  </a:lnTo>
                  <a:lnTo>
                    <a:pt x="800" y="1172"/>
                  </a:lnTo>
                  <a:lnTo>
                    <a:pt x="824" y="1158"/>
                  </a:lnTo>
                  <a:lnTo>
                    <a:pt x="832" y="1156"/>
                  </a:lnTo>
                  <a:lnTo>
                    <a:pt x="838" y="1158"/>
                  </a:lnTo>
                  <a:lnTo>
                    <a:pt x="862" y="1164"/>
                  </a:lnTo>
                  <a:lnTo>
                    <a:pt x="870" y="1166"/>
                  </a:lnTo>
                  <a:lnTo>
                    <a:pt x="874" y="1172"/>
                  </a:lnTo>
                  <a:lnTo>
                    <a:pt x="886" y="1188"/>
                  </a:lnTo>
                  <a:lnTo>
                    <a:pt x="888" y="1194"/>
                  </a:lnTo>
                  <a:lnTo>
                    <a:pt x="890" y="1200"/>
                  </a:lnTo>
                  <a:lnTo>
                    <a:pt x="892" y="1204"/>
                  </a:lnTo>
                  <a:lnTo>
                    <a:pt x="894" y="1210"/>
                  </a:lnTo>
                  <a:lnTo>
                    <a:pt x="900" y="1212"/>
                  </a:lnTo>
                  <a:lnTo>
                    <a:pt x="908" y="1214"/>
                  </a:lnTo>
                  <a:lnTo>
                    <a:pt x="912" y="1214"/>
                  </a:lnTo>
                  <a:lnTo>
                    <a:pt x="918" y="1216"/>
                  </a:lnTo>
                  <a:lnTo>
                    <a:pt x="924" y="1218"/>
                  </a:lnTo>
                  <a:lnTo>
                    <a:pt x="932" y="1232"/>
                  </a:lnTo>
                  <a:lnTo>
                    <a:pt x="936" y="1236"/>
                  </a:lnTo>
                  <a:lnTo>
                    <a:pt x="938" y="1244"/>
                  </a:lnTo>
                  <a:close/>
                  <a:moveTo>
                    <a:pt x="1094" y="1156"/>
                  </a:moveTo>
                  <a:lnTo>
                    <a:pt x="1094" y="1156"/>
                  </a:lnTo>
                  <a:lnTo>
                    <a:pt x="1078" y="1156"/>
                  </a:lnTo>
                  <a:lnTo>
                    <a:pt x="1074" y="1156"/>
                  </a:lnTo>
                  <a:lnTo>
                    <a:pt x="1068" y="1156"/>
                  </a:lnTo>
                  <a:lnTo>
                    <a:pt x="1062" y="1160"/>
                  </a:lnTo>
                  <a:lnTo>
                    <a:pt x="1058" y="1166"/>
                  </a:lnTo>
                  <a:lnTo>
                    <a:pt x="1058" y="1172"/>
                  </a:lnTo>
                  <a:lnTo>
                    <a:pt x="1064" y="1196"/>
                  </a:lnTo>
                  <a:lnTo>
                    <a:pt x="1068" y="1204"/>
                  </a:lnTo>
                  <a:lnTo>
                    <a:pt x="1072" y="1210"/>
                  </a:lnTo>
                  <a:lnTo>
                    <a:pt x="1080" y="1218"/>
                  </a:lnTo>
                  <a:lnTo>
                    <a:pt x="1084" y="1224"/>
                  </a:lnTo>
                  <a:lnTo>
                    <a:pt x="1086" y="1232"/>
                  </a:lnTo>
                  <a:lnTo>
                    <a:pt x="1086" y="1256"/>
                  </a:lnTo>
                  <a:lnTo>
                    <a:pt x="1086" y="1264"/>
                  </a:lnTo>
                  <a:lnTo>
                    <a:pt x="1080" y="1266"/>
                  </a:lnTo>
                  <a:lnTo>
                    <a:pt x="1020" y="1278"/>
                  </a:lnTo>
                  <a:lnTo>
                    <a:pt x="1014" y="1278"/>
                  </a:lnTo>
                  <a:lnTo>
                    <a:pt x="1010" y="1276"/>
                  </a:lnTo>
                  <a:lnTo>
                    <a:pt x="1006" y="1274"/>
                  </a:lnTo>
                  <a:lnTo>
                    <a:pt x="1002" y="1278"/>
                  </a:lnTo>
                  <a:lnTo>
                    <a:pt x="998" y="1280"/>
                  </a:lnTo>
                  <a:lnTo>
                    <a:pt x="990" y="1282"/>
                  </a:lnTo>
                  <a:lnTo>
                    <a:pt x="982" y="1284"/>
                  </a:lnTo>
                  <a:lnTo>
                    <a:pt x="976" y="1284"/>
                  </a:lnTo>
                  <a:lnTo>
                    <a:pt x="972" y="1284"/>
                  </a:lnTo>
                  <a:lnTo>
                    <a:pt x="962" y="1278"/>
                  </a:lnTo>
                  <a:lnTo>
                    <a:pt x="958" y="1272"/>
                  </a:lnTo>
                  <a:lnTo>
                    <a:pt x="954" y="1268"/>
                  </a:lnTo>
                  <a:lnTo>
                    <a:pt x="954" y="1266"/>
                  </a:lnTo>
                  <a:lnTo>
                    <a:pt x="954" y="1264"/>
                  </a:lnTo>
                  <a:lnTo>
                    <a:pt x="960" y="1264"/>
                  </a:lnTo>
                  <a:lnTo>
                    <a:pt x="968" y="1262"/>
                  </a:lnTo>
                  <a:lnTo>
                    <a:pt x="976" y="1260"/>
                  </a:lnTo>
                  <a:lnTo>
                    <a:pt x="980" y="1256"/>
                  </a:lnTo>
                  <a:lnTo>
                    <a:pt x="986" y="1256"/>
                  </a:lnTo>
                  <a:lnTo>
                    <a:pt x="992" y="1258"/>
                  </a:lnTo>
                  <a:lnTo>
                    <a:pt x="996" y="1264"/>
                  </a:lnTo>
                  <a:lnTo>
                    <a:pt x="998" y="1268"/>
                  </a:lnTo>
                  <a:lnTo>
                    <a:pt x="998" y="1270"/>
                  </a:lnTo>
                  <a:lnTo>
                    <a:pt x="1002" y="1266"/>
                  </a:lnTo>
                  <a:lnTo>
                    <a:pt x="1004" y="1260"/>
                  </a:lnTo>
                  <a:lnTo>
                    <a:pt x="1012" y="1248"/>
                  </a:lnTo>
                  <a:lnTo>
                    <a:pt x="1022" y="1240"/>
                  </a:lnTo>
                  <a:lnTo>
                    <a:pt x="1024" y="1234"/>
                  </a:lnTo>
                  <a:lnTo>
                    <a:pt x="1024" y="1226"/>
                  </a:lnTo>
                  <a:lnTo>
                    <a:pt x="1010" y="1202"/>
                  </a:lnTo>
                  <a:lnTo>
                    <a:pt x="1002" y="1188"/>
                  </a:lnTo>
                  <a:lnTo>
                    <a:pt x="974" y="1152"/>
                  </a:lnTo>
                  <a:lnTo>
                    <a:pt x="970" y="1146"/>
                  </a:lnTo>
                  <a:lnTo>
                    <a:pt x="972" y="1138"/>
                  </a:lnTo>
                  <a:lnTo>
                    <a:pt x="984" y="1122"/>
                  </a:lnTo>
                  <a:lnTo>
                    <a:pt x="988" y="1118"/>
                  </a:lnTo>
                  <a:lnTo>
                    <a:pt x="994" y="1112"/>
                  </a:lnTo>
                  <a:lnTo>
                    <a:pt x="1000" y="1110"/>
                  </a:lnTo>
                  <a:lnTo>
                    <a:pt x="1006" y="1108"/>
                  </a:lnTo>
                  <a:lnTo>
                    <a:pt x="1012" y="1112"/>
                  </a:lnTo>
                  <a:lnTo>
                    <a:pt x="1018" y="1114"/>
                  </a:lnTo>
                  <a:lnTo>
                    <a:pt x="1026" y="1116"/>
                  </a:lnTo>
                  <a:lnTo>
                    <a:pt x="1048" y="1116"/>
                  </a:lnTo>
                  <a:lnTo>
                    <a:pt x="1064" y="1116"/>
                  </a:lnTo>
                  <a:lnTo>
                    <a:pt x="1078" y="1116"/>
                  </a:lnTo>
                  <a:lnTo>
                    <a:pt x="1084" y="1118"/>
                  </a:lnTo>
                  <a:lnTo>
                    <a:pt x="1090" y="1122"/>
                  </a:lnTo>
                  <a:lnTo>
                    <a:pt x="1110" y="1148"/>
                  </a:lnTo>
                  <a:lnTo>
                    <a:pt x="1112" y="1152"/>
                  </a:lnTo>
                  <a:lnTo>
                    <a:pt x="1112" y="1154"/>
                  </a:lnTo>
                  <a:lnTo>
                    <a:pt x="1110" y="1154"/>
                  </a:lnTo>
                  <a:lnTo>
                    <a:pt x="1108" y="1156"/>
                  </a:lnTo>
                  <a:lnTo>
                    <a:pt x="1094" y="1156"/>
                  </a:lnTo>
                  <a:close/>
                  <a:moveTo>
                    <a:pt x="1098" y="350"/>
                  </a:moveTo>
                  <a:lnTo>
                    <a:pt x="1098" y="350"/>
                  </a:lnTo>
                  <a:lnTo>
                    <a:pt x="1102" y="354"/>
                  </a:lnTo>
                  <a:lnTo>
                    <a:pt x="1106" y="358"/>
                  </a:lnTo>
                  <a:lnTo>
                    <a:pt x="1108" y="362"/>
                  </a:lnTo>
                  <a:lnTo>
                    <a:pt x="1112" y="366"/>
                  </a:lnTo>
                  <a:lnTo>
                    <a:pt x="1118" y="368"/>
                  </a:lnTo>
                  <a:lnTo>
                    <a:pt x="1124" y="372"/>
                  </a:lnTo>
                  <a:lnTo>
                    <a:pt x="1132" y="372"/>
                  </a:lnTo>
                  <a:lnTo>
                    <a:pt x="1156" y="372"/>
                  </a:lnTo>
                  <a:lnTo>
                    <a:pt x="1158" y="372"/>
                  </a:lnTo>
                  <a:lnTo>
                    <a:pt x="1160" y="370"/>
                  </a:lnTo>
                  <a:lnTo>
                    <a:pt x="1160" y="368"/>
                  </a:lnTo>
                  <a:lnTo>
                    <a:pt x="1158" y="366"/>
                  </a:lnTo>
                  <a:lnTo>
                    <a:pt x="1150" y="358"/>
                  </a:lnTo>
                  <a:lnTo>
                    <a:pt x="1146" y="352"/>
                  </a:lnTo>
                  <a:lnTo>
                    <a:pt x="1142" y="346"/>
                  </a:lnTo>
                  <a:lnTo>
                    <a:pt x="1128" y="302"/>
                  </a:lnTo>
                  <a:lnTo>
                    <a:pt x="1126" y="294"/>
                  </a:lnTo>
                  <a:lnTo>
                    <a:pt x="1128" y="286"/>
                  </a:lnTo>
                  <a:lnTo>
                    <a:pt x="1140" y="262"/>
                  </a:lnTo>
                  <a:lnTo>
                    <a:pt x="1148" y="248"/>
                  </a:lnTo>
                  <a:lnTo>
                    <a:pt x="1180" y="184"/>
                  </a:lnTo>
                  <a:lnTo>
                    <a:pt x="1184" y="178"/>
                  </a:lnTo>
                  <a:lnTo>
                    <a:pt x="1190" y="172"/>
                  </a:lnTo>
                  <a:lnTo>
                    <a:pt x="1216" y="152"/>
                  </a:lnTo>
                  <a:lnTo>
                    <a:pt x="1226" y="140"/>
                  </a:lnTo>
                  <a:lnTo>
                    <a:pt x="1238" y="124"/>
                  </a:lnTo>
                  <a:lnTo>
                    <a:pt x="1244" y="120"/>
                  </a:lnTo>
                  <a:lnTo>
                    <a:pt x="1250" y="116"/>
                  </a:lnTo>
                  <a:lnTo>
                    <a:pt x="1264" y="110"/>
                  </a:lnTo>
                  <a:lnTo>
                    <a:pt x="1278" y="104"/>
                  </a:lnTo>
                  <a:lnTo>
                    <a:pt x="1294" y="94"/>
                  </a:lnTo>
                  <a:lnTo>
                    <a:pt x="1306" y="84"/>
                  </a:lnTo>
                  <a:lnTo>
                    <a:pt x="1334" y="56"/>
                  </a:lnTo>
                  <a:lnTo>
                    <a:pt x="1338" y="50"/>
                  </a:lnTo>
                  <a:lnTo>
                    <a:pt x="1336" y="42"/>
                  </a:lnTo>
                  <a:lnTo>
                    <a:pt x="1334" y="38"/>
                  </a:lnTo>
                  <a:lnTo>
                    <a:pt x="1328" y="32"/>
                  </a:lnTo>
                  <a:lnTo>
                    <a:pt x="1322" y="30"/>
                  </a:lnTo>
                  <a:lnTo>
                    <a:pt x="1308" y="30"/>
                  </a:lnTo>
                  <a:lnTo>
                    <a:pt x="1302" y="32"/>
                  </a:lnTo>
                  <a:lnTo>
                    <a:pt x="1296" y="36"/>
                  </a:lnTo>
                  <a:lnTo>
                    <a:pt x="1286" y="44"/>
                  </a:lnTo>
                  <a:lnTo>
                    <a:pt x="1276" y="54"/>
                  </a:lnTo>
                  <a:lnTo>
                    <a:pt x="1270" y="58"/>
                  </a:lnTo>
                  <a:lnTo>
                    <a:pt x="1264" y="62"/>
                  </a:lnTo>
                  <a:lnTo>
                    <a:pt x="1250" y="66"/>
                  </a:lnTo>
                  <a:lnTo>
                    <a:pt x="1234" y="70"/>
                  </a:lnTo>
                  <a:lnTo>
                    <a:pt x="1220" y="70"/>
                  </a:lnTo>
                  <a:lnTo>
                    <a:pt x="1214" y="70"/>
                  </a:lnTo>
                  <a:lnTo>
                    <a:pt x="1208" y="74"/>
                  </a:lnTo>
                  <a:lnTo>
                    <a:pt x="1198" y="84"/>
                  </a:lnTo>
                  <a:lnTo>
                    <a:pt x="1188" y="94"/>
                  </a:lnTo>
                  <a:lnTo>
                    <a:pt x="1160" y="122"/>
                  </a:lnTo>
                  <a:lnTo>
                    <a:pt x="1146" y="132"/>
                  </a:lnTo>
                  <a:lnTo>
                    <a:pt x="1142" y="134"/>
                  </a:lnTo>
                  <a:lnTo>
                    <a:pt x="1136" y="140"/>
                  </a:lnTo>
                  <a:lnTo>
                    <a:pt x="1134" y="146"/>
                  </a:lnTo>
                  <a:lnTo>
                    <a:pt x="1134" y="160"/>
                  </a:lnTo>
                  <a:lnTo>
                    <a:pt x="1132" y="166"/>
                  </a:lnTo>
                  <a:lnTo>
                    <a:pt x="1128" y="170"/>
                  </a:lnTo>
                  <a:lnTo>
                    <a:pt x="1122" y="174"/>
                  </a:lnTo>
                  <a:lnTo>
                    <a:pt x="1116" y="178"/>
                  </a:lnTo>
                  <a:lnTo>
                    <a:pt x="1110" y="184"/>
                  </a:lnTo>
                  <a:lnTo>
                    <a:pt x="1100" y="200"/>
                  </a:lnTo>
                  <a:lnTo>
                    <a:pt x="1096" y="206"/>
                  </a:lnTo>
                  <a:lnTo>
                    <a:pt x="1096" y="214"/>
                  </a:lnTo>
                  <a:lnTo>
                    <a:pt x="1096" y="218"/>
                  </a:lnTo>
                  <a:lnTo>
                    <a:pt x="1094" y="226"/>
                  </a:lnTo>
                  <a:lnTo>
                    <a:pt x="1092" y="232"/>
                  </a:lnTo>
                  <a:lnTo>
                    <a:pt x="1090" y="238"/>
                  </a:lnTo>
                  <a:lnTo>
                    <a:pt x="1082" y="252"/>
                  </a:lnTo>
                  <a:lnTo>
                    <a:pt x="1080" y="258"/>
                  </a:lnTo>
                  <a:lnTo>
                    <a:pt x="1076" y="266"/>
                  </a:lnTo>
                  <a:lnTo>
                    <a:pt x="1076" y="272"/>
                  </a:lnTo>
                  <a:lnTo>
                    <a:pt x="1076" y="286"/>
                  </a:lnTo>
                  <a:lnTo>
                    <a:pt x="1074" y="294"/>
                  </a:lnTo>
                  <a:lnTo>
                    <a:pt x="1072" y="302"/>
                  </a:lnTo>
                  <a:lnTo>
                    <a:pt x="1070" y="306"/>
                  </a:lnTo>
                  <a:lnTo>
                    <a:pt x="1068" y="314"/>
                  </a:lnTo>
                  <a:lnTo>
                    <a:pt x="1068" y="322"/>
                  </a:lnTo>
                  <a:lnTo>
                    <a:pt x="1074" y="336"/>
                  </a:lnTo>
                  <a:lnTo>
                    <a:pt x="1078" y="342"/>
                  </a:lnTo>
                  <a:lnTo>
                    <a:pt x="1084" y="346"/>
                  </a:lnTo>
                  <a:lnTo>
                    <a:pt x="1098" y="350"/>
                  </a:lnTo>
                  <a:close/>
                  <a:moveTo>
                    <a:pt x="148" y="1002"/>
                  </a:moveTo>
                  <a:lnTo>
                    <a:pt x="148" y="1002"/>
                  </a:lnTo>
                  <a:lnTo>
                    <a:pt x="162" y="994"/>
                  </a:lnTo>
                  <a:lnTo>
                    <a:pt x="168" y="992"/>
                  </a:lnTo>
                  <a:lnTo>
                    <a:pt x="172" y="988"/>
                  </a:lnTo>
                  <a:lnTo>
                    <a:pt x="174" y="980"/>
                  </a:lnTo>
                  <a:lnTo>
                    <a:pt x="174" y="978"/>
                  </a:lnTo>
                  <a:lnTo>
                    <a:pt x="174" y="962"/>
                  </a:lnTo>
                  <a:lnTo>
                    <a:pt x="174" y="958"/>
                  </a:lnTo>
                  <a:lnTo>
                    <a:pt x="176" y="950"/>
                  </a:lnTo>
                  <a:lnTo>
                    <a:pt x="180" y="944"/>
                  </a:lnTo>
                  <a:lnTo>
                    <a:pt x="182" y="940"/>
                  </a:lnTo>
                  <a:lnTo>
                    <a:pt x="180" y="936"/>
                  </a:lnTo>
                  <a:lnTo>
                    <a:pt x="176" y="930"/>
                  </a:lnTo>
                  <a:lnTo>
                    <a:pt x="174" y="926"/>
                  </a:lnTo>
                  <a:lnTo>
                    <a:pt x="172" y="922"/>
                  </a:lnTo>
                  <a:lnTo>
                    <a:pt x="170" y="920"/>
                  </a:lnTo>
                  <a:lnTo>
                    <a:pt x="164" y="920"/>
                  </a:lnTo>
                  <a:lnTo>
                    <a:pt x="160" y="916"/>
                  </a:lnTo>
                  <a:lnTo>
                    <a:pt x="158" y="914"/>
                  </a:lnTo>
                  <a:lnTo>
                    <a:pt x="154" y="914"/>
                  </a:lnTo>
                  <a:lnTo>
                    <a:pt x="148" y="916"/>
                  </a:lnTo>
                  <a:lnTo>
                    <a:pt x="140" y="924"/>
                  </a:lnTo>
                  <a:lnTo>
                    <a:pt x="136" y="930"/>
                  </a:lnTo>
                  <a:lnTo>
                    <a:pt x="134" y="936"/>
                  </a:lnTo>
                  <a:lnTo>
                    <a:pt x="132" y="938"/>
                  </a:lnTo>
                  <a:lnTo>
                    <a:pt x="126" y="940"/>
                  </a:lnTo>
                  <a:lnTo>
                    <a:pt x="124" y="940"/>
                  </a:lnTo>
                  <a:lnTo>
                    <a:pt x="120" y="940"/>
                  </a:lnTo>
                  <a:lnTo>
                    <a:pt x="118" y="942"/>
                  </a:lnTo>
                  <a:lnTo>
                    <a:pt x="118" y="944"/>
                  </a:lnTo>
                  <a:lnTo>
                    <a:pt x="118" y="948"/>
                  </a:lnTo>
                  <a:lnTo>
                    <a:pt x="122" y="952"/>
                  </a:lnTo>
                  <a:lnTo>
                    <a:pt x="122" y="958"/>
                  </a:lnTo>
                  <a:lnTo>
                    <a:pt x="120" y="960"/>
                  </a:lnTo>
                  <a:lnTo>
                    <a:pt x="118" y="960"/>
                  </a:lnTo>
                  <a:lnTo>
                    <a:pt x="120" y="964"/>
                  </a:lnTo>
                  <a:lnTo>
                    <a:pt x="124" y="970"/>
                  </a:lnTo>
                  <a:lnTo>
                    <a:pt x="124" y="974"/>
                  </a:lnTo>
                  <a:lnTo>
                    <a:pt x="124" y="978"/>
                  </a:lnTo>
                  <a:lnTo>
                    <a:pt x="120" y="984"/>
                  </a:lnTo>
                  <a:lnTo>
                    <a:pt x="116" y="988"/>
                  </a:lnTo>
                  <a:lnTo>
                    <a:pt x="116" y="994"/>
                  </a:lnTo>
                  <a:lnTo>
                    <a:pt x="116" y="1004"/>
                  </a:lnTo>
                  <a:lnTo>
                    <a:pt x="116" y="1008"/>
                  </a:lnTo>
                  <a:lnTo>
                    <a:pt x="120" y="1012"/>
                  </a:lnTo>
                  <a:lnTo>
                    <a:pt x="126" y="1016"/>
                  </a:lnTo>
                  <a:lnTo>
                    <a:pt x="132" y="1014"/>
                  </a:lnTo>
                  <a:lnTo>
                    <a:pt x="148" y="1002"/>
                  </a:lnTo>
                  <a:close/>
                  <a:moveTo>
                    <a:pt x="1506" y="1812"/>
                  </a:moveTo>
                  <a:lnTo>
                    <a:pt x="1506" y="1812"/>
                  </a:lnTo>
                  <a:lnTo>
                    <a:pt x="1506" y="1828"/>
                  </a:lnTo>
                  <a:lnTo>
                    <a:pt x="1506" y="1832"/>
                  </a:lnTo>
                  <a:lnTo>
                    <a:pt x="1508" y="1836"/>
                  </a:lnTo>
                  <a:lnTo>
                    <a:pt x="1510" y="1838"/>
                  </a:lnTo>
                  <a:lnTo>
                    <a:pt x="1512" y="1840"/>
                  </a:lnTo>
                  <a:lnTo>
                    <a:pt x="1514" y="1840"/>
                  </a:lnTo>
                  <a:lnTo>
                    <a:pt x="1518" y="1840"/>
                  </a:lnTo>
                  <a:lnTo>
                    <a:pt x="1524" y="1838"/>
                  </a:lnTo>
                  <a:lnTo>
                    <a:pt x="1530" y="1834"/>
                  </a:lnTo>
                  <a:lnTo>
                    <a:pt x="1532" y="1828"/>
                  </a:lnTo>
                  <a:lnTo>
                    <a:pt x="1532" y="1822"/>
                  </a:lnTo>
                  <a:lnTo>
                    <a:pt x="1530" y="1816"/>
                  </a:lnTo>
                  <a:lnTo>
                    <a:pt x="1514" y="1806"/>
                  </a:lnTo>
                  <a:lnTo>
                    <a:pt x="1510" y="1804"/>
                  </a:lnTo>
                  <a:lnTo>
                    <a:pt x="1508" y="1804"/>
                  </a:lnTo>
                  <a:lnTo>
                    <a:pt x="1508" y="1806"/>
                  </a:lnTo>
                  <a:lnTo>
                    <a:pt x="1506" y="1808"/>
                  </a:lnTo>
                  <a:lnTo>
                    <a:pt x="1506" y="1812"/>
                  </a:lnTo>
                  <a:close/>
                  <a:moveTo>
                    <a:pt x="1910" y="1994"/>
                  </a:moveTo>
                  <a:lnTo>
                    <a:pt x="1910" y="1994"/>
                  </a:lnTo>
                  <a:lnTo>
                    <a:pt x="1904" y="1980"/>
                  </a:lnTo>
                  <a:lnTo>
                    <a:pt x="1892" y="1964"/>
                  </a:lnTo>
                  <a:lnTo>
                    <a:pt x="1884" y="1952"/>
                  </a:lnTo>
                  <a:lnTo>
                    <a:pt x="1872" y="1942"/>
                  </a:lnTo>
                  <a:lnTo>
                    <a:pt x="1846" y="1914"/>
                  </a:lnTo>
                  <a:lnTo>
                    <a:pt x="1832" y="1904"/>
                  </a:lnTo>
                  <a:lnTo>
                    <a:pt x="1826" y="1902"/>
                  </a:lnTo>
                  <a:lnTo>
                    <a:pt x="1812" y="1896"/>
                  </a:lnTo>
                  <a:lnTo>
                    <a:pt x="1808" y="1892"/>
                  </a:lnTo>
                  <a:lnTo>
                    <a:pt x="1800" y="1888"/>
                  </a:lnTo>
                  <a:lnTo>
                    <a:pt x="1796" y="1882"/>
                  </a:lnTo>
                  <a:lnTo>
                    <a:pt x="1784" y="1866"/>
                  </a:lnTo>
                  <a:lnTo>
                    <a:pt x="1780" y="1862"/>
                  </a:lnTo>
                  <a:lnTo>
                    <a:pt x="1772" y="1860"/>
                  </a:lnTo>
                  <a:lnTo>
                    <a:pt x="1768" y="1860"/>
                  </a:lnTo>
                  <a:lnTo>
                    <a:pt x="1766" y="1860"/>
                  </a:lnTo>
                  <a:lnTo>
                    <a:pt x="1764" y="1862"/>
                  </a:lnTo>
                  <a:lnTo>
                    <a:pt x="1762" y="1864"/>
                  </a:lnTo>
                  <a:lnTo>
                    <a:pt x="1762" y="1868"/>
                  </a:lnTo>
                  <a:lnTo>
                    <a:pt x="1768" y="1890"/>
                  </a:lnTo>
                  <a:lnTo>
                    <a:pt x="1772" y="1898"/>
                  </a:lnTo>
                  <a:lnTo>
                    <a:pt x="1776" y="1904"/>
                  </a:lnTo>
                  <a:lnTo>
                    <a:pt x="1784" y="1912"/>
                  </a:lnTo>
                  <a:lnTo>
                    <a:pt x="1796" y="1924"/>
                  </a:lnTo>
                  <a:lnTo>
                    <a:pt x="1804" y="1932"/>
                  </a:lnTo>
                  <a:lnTo>
                    <a:pt x="1814" y="1942"/>
                  </a:lnTo>
                  <a:lnTo>
                    <a:pt x="1824" y="1956"/>
                  </a:lnTo>
                  <a:lnTo>
                    <a:pt x="1836" y="1980"/>
                  </a:lnTo>
                  <a:lnTo>
                    <a:pt x="1840" y="1986"/>
                  </a:lnTo>
                  <a:lnTo>
                    <a:pt x="1846" y="1992"/>
                  </a:lnTo>
                  <a:lnTo>
                    <a:pt x="1862" y="2002"/>
                  </a:lnTo>
                  <a:lnTo>
                    <a:pt x="1876" y="2012"/>
                  </a:lnTo>
                  <a:lnTo>
                    <a:pt x="1892" y="2022"/>
                  </a:lnTo>
                  <a:lnTo>
                    <a:pt x="1898" y="2024"/>
                  </a:lnTo>
                  <a:lnTo>
                    <a:pt x="1906" y="2022"/>
                  </a:lnTo>
                  <a:lnTo>
                    <a:pt x="1910" y="2020"/>
                  </a:lnTo>
                  <a:lnTo>
                    <a:pt x="1916" y="2016"/>
                  </a:lnTo>
                  <a:lnTo>
                    <a:pt x="1916" y="2008"/>
                  </a:lnTo>
                  <a:lnTo>
                    <a:pt x="1910" y="1994"/>
                  </a:lnTo>
                  <a:close/>
                  <a:moveTo>
                    <a:pt x="1004" y="2148"/>
                  </a:moveTo>
                  <a:lnTo>
                    <a:pt x="1004" y="2148"/>
                  </a:lnTo>
                  <a:lnTo>
                    <a:pt x="998" y="2154"/>
                  </a:lnTo>
                  <a:lnTo>
                    <a:pt x="994" y="2160"/>
                  </a:lnTo>
                  <a:lnTo>
                    <a:pt x="982" y="2176"/>
                  </a:lnTo>
                  <a:lnTo>
                    <a:pt x="978" y="2182"/>
                  </a:lnTo>
                  <a:lnTo>
                    <a:pt x="970" y="2186"/>
                  </a:lnTo>
                  <a:lnTo>
                    <a:pt x="966" y="2188"/>
                  </a:lnTo>
                  <a:lnTo>
                    <a:pt x="954" y="2198"/>
                  </a:lnTo>
                  <a:lnTo>
                    <a:pt x="950" y="2202"/>
                  </a:lnTo>
                  <a:lnTo>
                    <a:pt x="950" y="2210"/>
                  </a:lnTo>
                  <a:lnTo>
                    <a:pt x="956" y="2234"/>
                  </a:lnTo>
                  <a:lnTo>
                    <a:pt x="958" y="2242"/>
                  </a:lnTo>
                  <a:lnTo>
                    <a:pt x="956" y="2248"/>
                  </a:lnTo>
                  <a:lnTo>
                    <a:pt x="952" y="2264"/>
                  </a:lnTo>
                  <a:lnTo>
                    <a:pt x="946" y="2278"/>
                  </a:lnTo>
                  <a:lnTo>
                    <a:pt x="942" y="2284"/>
                  </a:lnTo>
                  <a:lnTo>
                    <a:pt x="940" y="2290"/>
                  </a:lnTo>
                  <a:lnTo>
                    <a:pt x="938" y="2298"/>
                  </a:lnTo>
                  <a:lnTo>
                    <a:pt x="938" y="2302"/>
                  </a:lnTo>
                  <a:lnTo>
                    <a:pt x="938" y="2318"/>
                  </a:lnTo>
                  <a:lnTo>
                    <a:pt x="938" y="2322"/>
                  </a:lnTo>
                  <a:lnTo>
                    <a:pt x="940" y="2328"/>
                  </a:lnTo>
                  <a:lnTo>
                    <a:pt x="944" y="2336"/>
                  </a:lnTo>
                  <a:lnTo>
                    <a:pt x="952" y="2344"/>
                  </a:lnTo>
                  <a:lnTo>
                    <a:pt x="958" y="2346"/>
                  </a:lnTo>
                  <a:lnTo>
                    <a:pt x="966" y="2346"/>
                  </a:lnTo>
                  <a:lnTo>
                    <a:pt x="970" y="2342"/>
                  </a:lnTo>
                  <a:lnTo>
                    <a:pt x="978" y="2340"/>
                  </a:lnTo>
                  <a:lnTo>
                    <a:pt x="986" y="2340"/>
                  </a:lnTo>
                  <a:lnTo>
                    <a:pt x="990" y="2340"/>
                  </a:lnTo>
                  <a:lnTo>
                    <a:pt x="996" y="2338"/>
                  </a:lnTo>
                  <a:lnTo>
                    <a:pt x="1000" y="2332"/>
                  </a:lnTo>
                  <a:lnTo>
                    <a:pt x="1034" y="2210"/>
                  </a:lnTo>
                  <a:lnTo>
                    <a:pt x="1036" y="2194"/>
                  </a:lnTo>
                  <a:lnTo>
                    <a:pt x="1036" y="2190"/>
                  </a:lnTo>
                  <a:lnTo>
                    <a:pt x="1036" y="2174"/>
                  </a:lnTo>
                  <a:lnTo>
                    <a:pt x="1036" y="2160"/>
                  </a:lnTo>
                  <a:lnTo>
                    <a:pt x="1036" y="2154"/>
                  </a:lnTo>
                  <a:lnTo>
                    <a:pt x="1034" y="2146"/>
                  </a:lnTo>
                  <a:lnTo>
                    <a:pt x="1030" y="2140"/>
                  </a:lnTo>
                  <a:lnTo>
                    <a:pt x="1028" y="2138"/>
                  </a:lnTo>
                  <a:lnTo>
                    <a:pt x="1026" y="2136"/>
                  </a:lnTo>
                  <a:lnTo>
                    <a:pt x="1024" y="2136"/>
                  </a:lnTo>
                  <a:lnTo>
                    <a:pt x="1020" y="2138"/>
                  </a:lnTo>
                  <a:lnTo>
                    <a:pt x="1004" y="2148"/>
                  </a:lnTo>
                  <a:close/>
                  <a:moveTo>
                    <a:pt x="184" y="906"/>
                  </a:moveTo>
                  <a:lnTo>
                    <a:pt x="184" y="906"/>
                  </a:lnTo>
                  <a:lnTo>
                    <a:pt x="186" y="902"/>
                  </a:lnTo>
                  <a:lnTo>
                    <a:pt x="188" y="900"/>
                  </a:lnTo>
                  <a:lnTo>
                    <a:pt x="192" y="902"/>
                  </a:lnTo>
                  <a:lnTo>
                    <a:pt x="194" y="908"/>
                  </a:lnTo>
                  <a:lnTo>
                    <a:pt x="194" y="912"/>
                  </a:lnTo>
                  <a:lnTo>
                    <a:pt x="194" y="926"/>
                  </a:lnTo>
                  <a:lnTo>
                    <a:pt x="194" y="928"/>
                  </a:lnTo>
                  <a:lnTo>
                    <a:pt x="198" y="930"/>
                  </a:lnTo>
                  <a:lnTo>
                    <a:pt x="208" y="930"/>
                  </a:lnTo>
                  <a:lnTo>
                    <a:pt x="212" y="932"/>
                  </a:lnTo>
                  <a:lnTo>
                    <a:pt x="218" y="934"/>
                  </a:lnTo>
                  <a:lnTo>
                    <a:pt x="222" y="940"/>
                  </a:lnTo>
                  <a:lnTo>
                    <a:pt x="222" y="944"/>
                  </a:lnTo>
                  <a:lnTo>
                    <a:pt x="222" y="954"/>
                  </a:lnTo>
                  <a:lnTo>
                    <a:pt x="220" y="960"/>
                  </a:lnTo>
                  <a:lnTo>
                    <a:pt x="216" y="964"/>
                  </a:lnTo>
                  <a:lnTo>
                    <a:pt x="210" y="966"/>
                  </a:lnTo>
                  <a:lnTo>
                    <a:pt x="198" y="974"/>
                  </a:lnTo>
                  <a:lnTo>
                    <a:pt x="196" y="978"/>
                  </a:lnTo>
                  <a:lnTo>
                    <a:pt x="198" y="980"/>
                  </a:lnTo>
                  <a:lnTo>
                    <a:pt x="202" y="980"/>
                  </a:lnTo>
                  <a:lnTo>
                    <a:pt x="204" y="984"/>
                  </a:lnTo>
                  <a:lnTo>
                    <a:pt x="202" y="988"/>
                  </a:lnTo>
                  <a:lnTo>
                    <a:pt x="198" y="994"/>
                  </a:lnTo>
                  <a:lnTo>
                    <a:pt x="194" y="998"/>
                  </a:lnTo>
                  <a:lnTo>
                    <a:pt x="194" y="1004"/>
                  </a:lnTo>
                  <a:lnTo>
                    <a:pt x="194" y="1008"/>
                  </a:lnTo>
                  <a:lnTo>
                    <a:pt x="198" y="1008"/>
                  </a:lnTo>
                  <a:lnTo>
                    <a:pt x="208" y="1008"/>
                  </a:lnTo>
                  <a:lnTo>
                    <a:pt x="210" y="1010"/>
                  </a:lnTo>
                  <a:lnTo>
                    <a:pt x="210" y="1016"/>
                  </a:lnTo>
                  <a:lnTo>
                    <a:pt x="206" y="1020"/>
                  </a:lnTo>
                  <a:lnTo>
                    <a:pt x="202" y="1028"/>
                  </a:lnTo>
                  <a:lnTo>
                    <a:pt x="196" y="1032"/>
                  </a:lnTo>
                  <a:lnTo>
                    <a:pt x="190" y="1034"/>
                  </a:lnTo>
                  <a:lnTo>
                    <a:pt x="186" y="1038"/>
                  </a:lnTo>
                  <a:lnTo>
                    <a:pt x="184" y="1042"/>
                  </a:lnTo>
                  <a:lnTo>
                    <a:pt x="186" y="1046"/>
                  </a:lnTo>
                  <a:lnTo>
                    <a:pt x="188" y="1048"/>
                  </a:lnTo>
                  <a:lnTo>
                    <a:pt x="192" y="1046"/>
                  </a:lnTo>
                  <a:lnTo>
                    <a:pt x="194" y="1042"/>
                  </a:lnTo>
                  <a:lnTo>
                    <a:pt x="194" y="1040"/>
                  </a:lnTo>
                  <a:lnTo>
                    <a:pt x="198" y="1038"/>
                  </a:lnTo>
                  <a:lnTo>
                    <a:pt x="208" y="1038"/>
                  </a:lnTo>
                  <a:lnTo>
                    <a:pt x="212" y="1036"/>
                  </a:lnTo>
                  <a:lnTo>
                    <a:pt x="218" y="1034"/>
                  </a:lnTo>
                  <a:lnTo>
                    <a:pt x="222" y="1032"/>
                  </a:lnTo>
                  <a:lnTo>
                    <a:pt x="228" y="1034"/>
                  </a:lnTo>
                  <a:lnTo>
                    <a:pt x="232" y="1036"/>
                  </a:lnTo>
                  <a:lnTo>
                    <a:pt x="238" y="1034"/>
                  </a:lnTo>
                  <a:lnTo>
                    <a:pt x="244" y="1030"/>
                  </a:lnTo>
                  <a:lnTo>
                    <a:pt x="250" y="1028"/>
                  </a:lnTo>
                  <a:lnTo>
                    <a:pt x="254" y="1028"/>
                  </a:lnTo>
                  <a:lnTo>
                    <a:pt x="262" y="1028"/>
                  </a:lnTo>
                  <a:lnTo>
                    <a:pt x="268" y="1024"/>
                  </a:lnTo>
                  <a:lnTo>
                    <a:pt x="274" y="1022"/>
                  </a:lnTo>
                  <a:lnTo>
                    <a:pt x="280" y="1018"/>
                  </a:lnTo>
                  <a:lnTo>
                    <a:pt x="282" y="1014"/>
                  </a:lnTo>
                  <a:lnTo>
                    <a:pt x="282" y="1008"/>
                  </a:lnTo>
                  <a:lnTo>
                    <a:pt x="286" y="1004"/>
                  </a:lnTo>
                  <a:lnTo>
                    <a:pt x="290" y="998"/>
                  </a:lnTo>
                  <a:lnTo>
                    <a:pt x="290" y="990"/>
                  </a:lnTo>
                  <a:lnTo>
                    <a:pt x="290" y="988"/>
                  </a:lnTo>
                  <a:lnTo>
                    <a:pt x="290" y="982"/>
                  </a:lnTo>
                  <a:lnTo>
                    <a:pt x="286" y="980"/>
                  </a:lnTo>
                  <a:lnTo>
                    <a:pt x="276" y="980"/>
                  </a:lnTo>
                  <a:lnTo>
                    <a:pt x="272" y="978"/>
                  </a:lnTo>
                  <a:lnTo>
                    <a:pt x="272" y="974"/>
                  </a:lnTo>
                  <a:lnTo>
                    <a:pt x="272" y="964"/>
                  </a:lnTo>
                  <a:lnTo>
                    <a:pt x="268" y="952"/>
                  </a:lnTo>
                  <a:lnTo>
                    <a:pt x="266" y="946"/>
                  </a:lnTo>
                  <a:lnTo>
                    <a:pt x="256" y="934"/>
                  </a:lnTo>
                  <a:lnTo>
                    <a:pt x="252" y="930"/>
                  </a:lnTo>
                  <a:lnTo>
                    <a:pt x="250" y="922"/>
                  </a:lnTo>
                  <a:lnTo>
                    <a:pt x="244" y="908"/>
                  </a:lnTo>
                  <a:lnTo>
                    <a:pt x="242" y="902"/>
                  </a:lnTo>
                  <a:lnTo>
                    <a:pt x="238" y="900"/>
                  </a:lnTo>
                  <a:lnTo>
                    <a:pt x="232" y="900"/>
                  </a:lnTo>
                  <a:lnTo>
                    <a:pt x="228" y="896"/>
                  </a:lnTo>
                  <a:lnTo>
                    <a:pt x="226" y="890"/>
                  </a:lnTo>
                  <a:lnTo>
                    <a:pt x="226" y="884"/>
                  </a:lnTo>
                  <a:lnTo>
                    <a:pt x="228" y="878"/>
                  </a:lnTo>
                  <a:lnTo>
                    <a:pt x="232" y="866"/>
                  </a:lnTo>
                  <a:lnTo>
                    <a:pt x="234" y="862"/>
                  </a:lnTo>
                  <a:lnTo>
                    <a:pt x="238" y="856"/>
                  </a:lnTo>
                  <a:lnTo>
                    <a:pt x="238" y="854"/>
                  </a:lnTo>
                  <a:lnTo>
                    <a:pt x="238" y="852"/>
                  </a:lnTo>
                  <a:lnTo>
                    <a:pt x="236" y="848"/>
                  </a:lnTo>
                  <a:lnTo>
                    <a:pt x="230" y="846"/>
                  </a:lnTo>
                  <a:lnTo>
                    <a:pt x="224" y="844"/>
                  </a:lnTo>
                  <a:lnTo>
                    <a:pt x="218" y="846"/>
                  </a:lnTo>
                  <a:lnTo>
                    <a:pt x="212" y="848"/>
                  </a:lnTo>
                  <a:lnTo>
                    <a:pt x="208" y="846"/>
                  </a:lnTo>
                  <a:lnTo>
                    <a:pt x="206" y="840"/>
                  </a:lnTo>
                  <a:lnTo>
                    <a:pt x="206" y="834"/>
                  </a:lnTo>
                  <a:lnTo>
                    <a:pt x="210" y="830"/>
                  </a:lnTo>
                  <a:lnTo>
                    <a:pt x="210" y="824"/>
                  </a:lnTo>
                  <a:lnTo>
                    <a:pt x="210" y="822"/>
                  </a:lnTo>
                  <a:lnTo>
                    <a:pt x="208" y="822"/>
                  </a:lnTo>
                  <a:lnTo>
                    <a:pt x="198" y="822"/>
                  </a:lnTo>
                  <a:lnTo>
                    <a:pt x="194" y="824"/>
                  </a:lnTo>
                  <a:lnTo>
                    <a:pt x="190" y="830"/>
                  </a:lnTo>
                  <a:lnTo>
                    <a:pt x="188" y="834"/>
                  </a:lnTo>
                  <a:lnTo>
                    <a:pt x="178" y="846"/>
                  </a:lnTo>
                  <a:lnTo>
                    <a:pt x="176" y="852"/>
                  </a:lnTo>
                  <a:lnTo>
                    <a:pt x="174" y="856"/>
                  </a:lnTo>
                  <a:lnTo>
                    <a:pt x="174" y="866"/>
                  </a:lnTo>
                  <a:lnTo>
                    <a:pt x="174" y="876"/>
                  </a:lnTo>
                  <a:lnTo>
                    <a:pt x="174" y="888"/>
                  </a:lnTo>
                  <a:lnTo>
                    <a:pt x="174" y="892"/>
                  </a:lnTo>
                  <a:lnTo>
                    <a:pt x="176" y="900"/>
                  </a:lnTo>
                  <a:lnTo>
                    <a:pt x="178" y="906"/>
                  </a:lnTo>
                  <a:lnTo>
                    <a:pt x="182" y="908"/>
                  </a:lnTo>
                  <a:lnTo>
                    <a:pt x="184" y="906"/>
                  </a:lnTo>
                  <a:close/>
                  <a:moveTo>
                    <a:pt x="3012" y="2570"/>
                  </a:moveTo>
                  <a:lnTo>
                    <a:pt x="3012" y="2570"/>
                  </a:lnTo>
                  <a:lnTo>
                    <a:pt x="3004" y="2572"/>
                  </a:lnTo>
                  <a:lnTo>
                    <a:pt x="2996" y="2570"/>
                  </a:lnTo>
                  <a:lnTo>
                    <a:pt x="2992" y="2568"/>
                  </a:lnTo>
                  <a:lnTo>
                    <a:pt x="2986" y="2562"/>
                  </a:lnTo>
                  <a:lnTo>
                    <a:pt x="2980" y="2556"/>
                  </a:lnTo>
                  <a:lnTo>
                    <a:pt x="2978" y="2552"/>
                  </a:lnTo>
                  <a:lnTo>
                    <a:pt x="2976" y="2544"/>
                  </a:lnTo>
                  <a:lnTo>
                    <a:pt x="2974" y="2536"/>
                  </a:lnTo>
                  <a:lnTo>
                    <a:pt x="2974" y="2532"/>
                  </a:lnTo>
                  <a:lnTo>
                    <a:pt x="2972" y="2526"/>
                  </a:lnTo>
                  <a:lnTo>
                    <a:pt x="2968" y="2522"/>
                  </a:lnTo>
                  <a:lnTo>
                    <a:pt x="2962" y="2518"/>
                  </a:lnTo>
                  <a:lnTo>
                    <a:pt x="2958" y="2518"/>
                  </a:lnTo>
                  <a:lnTo>
                    <a:pt x="2958" y="2522"/>
                  </a:lnTo>
                  <a:lnTo>
                    <a:pt x="2970" y="2548"/>
                  </a:lnTo>
                  <a:lnTo>
                    <a:pt x="2974" y="2554"/>
                  </a:lnTo>
                  <a:lnTo>
                    <a:pt x="2974" y="2562"/>
                  </a:lnTo>
                  <a:lnTo>
                    <a:pt x="2974" y="2566"/>
                  </a:lnTo>
                  <a:lnTo>
                    <a:pt x="2974" y="2574"/>
                  </a:lnTo>
                  <a:lnTo>
                    <a:pt x="2970" y="2580"/>
                  </a:lnTo>
                  <a:lnTo>
                    <a:pt x="2960" y="2596"/>
                  </a:lnTo>
                  <a:lnTo>
                    <a:pt x="2958" y="2600"/>
                  </a:lnTo>
                  <a:lnTo>
                    <a:pt x="2958" y="2602"/>
                  </a:lnTo>
                  <a:lnTo>
                    <a:pt x="2960" y="2604"/>
                  </a:lnTo>
                  <a:lnTo>
                    <a:pt x="2962" y="2606"/>
                  </a:lnTo>
                  <a:lnTo>
                    <a:pt x="2968" y="2610"/>
                  </a:lnTo>
                  <a:lnTo>
                    <a:pt x="2972" y="2614"/>
                  </a:lnTo>
                  <a:lnTo>
                    <a:pt x="2974" y="2620"/>
                  </a:lnTo>
                  <a:lnTo>
                    <a:pt x="2974" y="2624"/>
                  </a:lnTo>
                  <a:lnTo>
                    <a:pt x="2976" y="2632"/>
                  </a:lnTo>
                  <a:lnTo>
                    <a:pt x="2980" y="2638"/>
                  </a:lnTo>
                  <a:lnTo>
                    <a:pt x="2982" y="2638"/>
                  </a:lnTo>
                  <a:lnTo>
                    <a:pt x="2984" y="2638"/>
                  </a:lnTo>
                  <a:lnTo>
                    <a:pt x="2990" y="2636"/>
                  </a:lnTo>
                  <a:lnTo>
                    <a:pt x="2998" y="2628"/>
                  </a:lnTo>
                  <a:lnTo>
                    <a:pt x="3002" y="2622"/>
                  </a:lnTo>
                  <a:lnTo>
                    <a:pt x="3004" y="2614"/>
                  </a:lnTo>
                  <a:lnTo>
                    <a:pt x="3004" y="2610"/>
                  </a:lnTo>
                  <a:lnTo>
                    <a:pt x="3006" y="2604"/>
                  </a:lnTo>
                  <a:lnTo>
                    <a:pt x="3008" y="2598"/>
                  </a:lnTo>
                  <a:lnTo>
                    <a:pt x="3018" y="2588"/>
                  </a:lnTo>
                  <a:lnTo>
                    <a:pt x="3028" y="2578"/>
                  </a:lnTo>
                  <a:lnTo>
                    <a:pt x="3030" y="2574"/>
                  </a:lnTo>
                  <a:lnTo>
                    <a:pt x="3028" y="2568"/>
                  </a:lnTo>
                  <a:lnTo>
                    <a:pt x="3024" y="2566"/>
                  </a:lnTo>
                  <a:lnTo>
                    <a:pt x="3016" y="2568"/>
                  </a:lnTo>
                  <a:lnTo>
                    <a:pt x="3012" y="2570"/>
                  </a:lnTo>
                  <a:close/>
                  <a:moveTo>
                    <a:pt x="490" y="1328"/>
                  </a:moveTo>
                  <a:lnTo>
                    <a:pt x="490" y="1328"/>
                  </a:lnTo>
                  <a:lnTo>
                    <a:pt x="494" y="1328"/>
                  </a:lnTo>
                  <a:lnTo>
                    <a:pt x="496" y="1328"/>
                  </a:lnTo>
                  <a:lnTo>
                    <a:pt x="498" y="1326"/>
                  </a:lnTo>
                  <a:lnTo>
                    <a:pt x="498" y="1324"/>
                  </a:lnTo>
                  <a:lnTo>
                    <a:pt x="498" y="1320"/>
                  </a:lnTo>
                  <a:lnTo>
                    <a:pt x="498" y="1306"/>
                  </a:lnTo>
                  <a:lnTo>
                    <a:pt x="496" y="1304"/>
                  </a:lnTo>
                  <a:lnTo>
                    <a:pt x="490" y="1302"/>
                  </a:lnTo>
                  <a:lnTo>
                    <a:pt x="486" y="1302"/>
                  </a:lnTo>
                  <a:lnTo>
                    <a:pt x="470" y="1304"/>
                  </a:lnTo>
                  <a:lnTo>
                    <a:pt x="456" y="1310"/>
                  </a:lnTo>
                  <a:lnTo>
                    <a:pt x="454" y="1312"/>
                  </a:lnTo>
                  <a:lnTo>
                    <a:pt x="456" y="1314"/>
                  </a:lnTo>
                  <a:lnTo>
                    <a:pt x="470" y="1320"/>
                  </a:lnTo>
                  <a:lnTo>
                    <a:pt x="486" y="1326"/>
                  </a:lnTo>
                  <a:lnTo>
                    <a:pt x="490" y="1328"/>
                  </a:lnTo>
                  <a:close/>
                  <a:moveTo>
                    <a:pt x="2940" y="2636"/>
                  </a:moveTo>
                  <a:lnTo>
                    <a:pt x="2940" y="2636"/>
                  </a:lnTo>
                  <a:lnTo>
                    <a:pt x="2938" y="2636"/>
                  </a:lnTo>
                  <a:lnTo>
                    <a:pt x="2936" y="2636"/>
                  </a:lnTo>
                  <a:lnTo>
                    <a:pt x="2932" y="2640"/>
                  </a:lnTo>
                  <a:lnTo>
                    <a:pt x="2928" y="2644"/>
                  </a:lnTo>
                  <a:lnTo>
                    <a:pt x="2922" y="2658"/>
                  </a:lnTo>
                  <a:lnTo>
                    <a:pt x="2920" y="2664"/>
                  </a:lnTo>
                  <a:lnTo>
                    <a:pt x="2910" y="2676"/>
                  </a:lnTo>
                  <a:lnTo>
                    <a:pt x="2906" y="2680"/>
                  </a:lnTo>
                  <a:lnTo>
                    <a:pt x="2898" y="2684"/>
                  </a:lnTo>
                  <a:lnTo>
                    <a:pt x="2884" y="2688"/>
                  </a:lnTo>
                  <a:lnTo>
                    <a:pt x="2878" y="2692"/>
                  </a:lnTo>
                  <a:lnTo>
                    <a:pt x="2872" y="2698"/>
                  </a:lnTo>
                  <a:lnTo>
                    <a:pt x="2870" y="2704"/>
                  </a:lnTo>
                  <a:lnTo>
                    <a:pt x="2864" y="2718"/>
                  </a:lnTo>
                  <a:lnTo>
                    <a:pt x="2860" y="2732"/>
                  </a:lnTo>
                  <a:lnTo>
                    <a:pt x="2858" y="2740"/>
                  </a:lnTo>
                  <a:lnTo>
                    <a:pt x="2862" y="2746"/>
                  </a:lnTo>
                  <a:lnTo>
                    <a:pt x="2874" y="2754"/>
                  </a:lnTo>
                  <a:lnTo>
                    <a:pt x="2880" y="2756"/>
                  </a:lnTo>
                  <a:lnTo>
                    <a:pt x="2886" y="2758"/>
                  </a:lnTo>
                  <a:lnTo>
                    <a:pt x="2894" y="2756"/>
                  </a:lnTo>
                  <a:lnTo>
                    <a:pt x="2898" y="2754"/>
                  </a:lnTo>
                  <a:lnTo>
                    <a:pt x="2904" y="2750"/>
                  </a:lnTo>
                  <a:lnTo>
                    <a:pt x="2908" y="2742"/>
                  </a:lnTo>
                  <a:lnTo>
                    <a:pt x="2914" y="2728"/>
                  </a:lnTo>
                  <a:lnTo>
                    <a:pt x="2916" y="2712"/>
                  </a:lnTo>
                  <a:lnTo>
                    <a:pt x="2916" y="2708"/>
                  </a:lnTo>
                  <a:lnTo>
                    <a:pt x="2918" y="2702"/>
                  </a:lnTo>
                  <a:lnTo>
                    <a:pt x="2922" y="2696"/>
                  </a:lnTo>
                  <a:lnTo>
                    <a:pt x="2930" y="2686"/>
                  </a:lnTo>
                  <a:lnTo>
                    <a:pt x="2940" y="2676"/>
                  </a:lnTo>
                  <a:lnTo>
                    <a:pt x="2952" y="2668"/>
                  </a:lnTo>
                  <a:lnTo>
                    <a:pt x="2958" y="2666"/>
                  </a:lnTo>
                  <a:lnTo>
                    <a:pt x="2962" y="2660"/>
                  </a:lnTo>
                  <a:lnTo>
                    <a:pt x="2964" y="2654"/>
                  </a:lnTo>
                  <a:lnTo>
                    <a:pt x="2964" y="2650"/>
                  </a:lnTo>
                  <a:lnTo>
                    <a:pt x="2964" y="2646"/>
                  </a:lnTo>
                  <a:lnTo>
                    <a:pt x="2962" y="2644"/>
                  </a:lnTo>
                  <a:lnTo>
                    <a:pt x="2960" y="2642"/>
                  </a:lnTo>
                  <a:lnTo>
                    <a:pt x="2956" y="2642"/>
                  </a:lnTo>
                  <a:lnTo>
                    <a:pt x="2954" y="2642"/>
                  </a:lnTo>
                  <a:lnTo>
                    <a:pt x="2946" y="2640"/>
                  </a:lnTo>
                  <a:lnTo>
                    <a:pt x="2940" y="2636"/>
                  </a:lnTo>
                  <a:close/>
                  <a:moveTo>
                    <a:pt x="406" y="1248"/>
                  </a:moveTo>
                  <a:lnTo>
                    <a:pt x="406" y="1248"/>
                  </a:lnTo>
                  <a:lnTo>
                    <a:pt x="402" y="1254"/>
                  </a:lnTo>
                  <a:lnTo>
                    <a:pt x="400" y="1260"/>
                  </a:lnTo>
                  <a:lnTo>
                    <a:pt x="400" y="1274"/>
                  </a:lnTo>
                  <a:lnTo>
                    <a:pt x="400" y="1278"/>
                  </a:lnTo>
                  <a:lnTo>
                    <a:pt x="402" y="1280"/>
                  </a:lnTo>
                  <a:lnTo>
                    <a:pt x="404" y="1282"/>
                  </a:lnTo>
                  <a:lnTo>
                    <a:pt x="408" y="1282"/>
                  </a:lnTo>
                  <a:lnTo>
                    <a:pt x="412" y="1282"/>
                  </a:lnTo>
                  <a:lnTo>
                    <a:pt x="416" y="1282"/>
                  </a:lnTo>
                  <a:lnTo>
                    <a:pt x="418" y="1280"/>
                  </a:lnTo>
                  <a:lnTo>
                    <a:pt x="420" y="1278"/>
                  </a:lnTo>
                  <a:lnTo>
                    <a:pt x="420" y="1274"/>
                  </a:lnTo>
                  <a:lnTo>
                    <a:pt x="420" y="1270"/>
                  </a:lnTo>
                  <a:lnTo>
                    <a:pt x="418" y="1262"/>
                  </a:lnTo>
                  <a:lnTo>
                    <a:pt x="416" y="1256"/>
                  </a:lnTo>
                  <a:lnTo>
                    <a:pt x="414" y="1250"/>
                  </a:lnTo>
                  <a:lnTo>
                    <a:pt x="412" y="1248"/>
                  </a:lnTo>
                  <a:lnTo>
                    <a:pt x="410" y="1246"/>
                  </a:lnTo>
                  <a:lnTo>
                    <a:pt x="408" y="1246"/>
                  </a:lnTo>
                  <a:lnTo>
                    <a:pt x="406" y="1248"/>
                  </a:lnTo>
                  <a:close/>
                  <a:moveTo>
                    <a:pt x="2286" y="1412"/>
                  </a:moveTo>
                  <a:lnTo>
                    <a:pt x="2286" y="1412"/>
                  </a:lnTo>
                  <a:lnTo>
                    <a:pt x="2290" y="1424"/>
                  </a:lnTo>
                  <a:lnTo>
                    <a:pt x="2290" y="1426"/>
                  </a:lnTo>
                  <a:lnTo>
                    <a:pt x="2292" y="1426"/>
                  </a:lnTo>
                  <a:lnTo>
                    <a:pt x="2296" y="1426"/>
                  </a:lnTo>
                  <a:lnTo>
                    <a:pt x="2302" y="1422"/>
                  </a:lnTo>
                  <a:lnTo>
                    <a:pt x="2306" y="1418"/>
                  </a:lnTo>
                  <a:lnTo>
                    <a:pt x="2308" y="1410"/>
                  </a:lnTo>
                  <a:lnTo>
                    <a:pt x="2308" y="1408"/>
                  </a:lnTo>
                  <a:lnTo>
                    <a:pt x="2308" y="1394"/>
                  </a:lnTo>
                  <a:lnTo>
                    <a:pt x="2308" y="1392"/>
                  </a:lnTo>
                  <a:lnTo>
                    <a:pt x="2306" y="1392"/>
                  </a:lnTo>
                  <a:lnTo>
                    <a:pt x="2302" y="1392"/>
                  </a:lnTo>
                  <a:lnTo>
                    <a:pt x="2288" y="1396"/>
                  </a:lnTo>
                  <a:lnTo>
                    <a:pt x="2284" y="1398"/>
                  </a:lnTo>
                  <a:lnTo>
                    <a:pt x="2284" y="1400"/>
                  </a:lnTo>
                  <a:lnTo>
                    <a:pt x="2282" y="1404"/>
                  </a:lnTo>
                  <a:lnTo>
                    <a:pt x="2284" y="1406"/>
                  </a:lnTo>
                  <a:lnTo>
                    <a:pt x="2286" y="1412"/>
                  </a:lnTo>
                  <a:close/>
                  <a:moveTo>
                    <a:pt x="414" y="1210"/>
                  </a:moveTo>
                  <a:lnTo>
                    <a:pt x="414" y="1210"/>
                  </a:lnTo>
                  <a:lnTo>
                    <a:pt x="412" y="1208"/>
                  </a:lnTo>
                  <a:lnTo>
                    <a:pt x="410" y="1206"/>
                  </a:lnTo>
                  <a:lnTo>
                    <a:pt x="406" y="1206"/>
                  </a:lnTo>
                  <a:lnTo>
                    <a:pt x="404" y="1208"/>
                  </a:lnTo>
                  <a:lnTo>
                    <a:pt x="398" y="1210"/>
                  </a:lnTo>
                  <a:lnTo>
                    <a:pt x="396" y="1212"/>
                  </a:lnTo>
                  <a:lnTo>
                    <a:pt x="394" y="1214"/>
                  </a:lnTo>
                  <a:lnTo>
                    <a:pt x="394" y="1216"/>
                  </a:lnTo>
                  <a:lnTo>
                    <a:pt x="396" y="1220"/>
                  </a:lnTo>
                  <a:lnTo>
                    <a:pt x="404" y="1228"/>
                  </a:lnTo>
                  <a:lnTo>
                    <a:pt x="410" y="1230"/>
                  </a:lnTo>
                  <a:lnTo>
                    <a:pt x="412" y="1230"/>
                  </a:lnTo>
                  <a:lnTo>
                    <a:pt x="416" y="1228"/>
                  </a:lnTo>
                  <a:lnTo>
                    <a:pt x="418" y="1224"/>
                  </a:lnTo>
                  <a:lnTo>
                    <a:pt x="416" y="1216"/>
                  </a:lnTo>
                  <a:lnTo>
                    <a:pt x="414" y="1210"/>
                  </a:lnTo>
                  <a:close/>
                  <a:moveTo>
                    <a:pt x="2302" y="1960"/>
                  </a:moveTo>
                  <a:lnTo>
                    <a:pt x="2302" y="1960"/>
                  </a:lnTo>
                  <a:lnTo>
                    <a:pt x="2302" y="1962"/>
                  </a:lnTo>
                  <a:lnTo>
                    <a:pt x="2302" y="1966"/>
                  </a:lnTo>
                  <a:lnTo>
                    <a:pt x="2304" y="1968"/>
                  </a:lnTo>
                  <a:lnTo>
                    <a:pt x="2306" y="1970"/>
                  </a:lnTo>
                  <a:lnTo>
                    <a:pt x="2312" y="1974"/>
                  </a:lnTo>
                  <a:lnTo>
                    <a:pt x="2324" y="1982"/>
                  </a:lnTo>
                  <a:lnTo>
                    <a:pt x="2326" y="1988"/>
                  </a:lnTo>
                  <a:lnTo>
                    <a:pt x="2328" y="1994"/>
                  </a:lnTo>
                  <a:lnTo>
                    <a:pt x="2328" y="1998"/>
                  </a:lnTo>
                  <a:lnTo>
                    <a:pt x="2328" y="2002"/>
                  </a:lnTo>
                  <a:lnTo>
                    <a:pt x="2330" y="2004"/>
                  </a:lnTo>
                  <a:lnTo>
                    <a:pt x="2334" y="2006"/>
                  </a:lnTo>
                  <a:lnTo>
                    <a:pt x="2336" y="2006"/>
                  </a:lnTo>
                  <a:lnTo>
                    <a:pt x="2340" y="2006"/>
                  </a:lnTo>
                  <a:lnTo>
                    <a:pt x="2352" y="2006"/>
                  </a:lnTo>
                  <a:lnTo>
                    <a:pt x="2358" y="2008"/>
                  </a:lnTo>
                  <a:lnTo>
                    <a:pt x="2364" y="2010"/>
                  </a:lnTo>
                  <a:lnTo>
                    <a:pt x="2380" y="2022"/>
                  </a:lnTo>
                  <a:lnTo>
                    <a:pt x="2394" y="2030"/>
                  </a:lnTo>
                  <a:lnTo>
                    <a:pt x="2420" y="2042"/>
                  </a:lnTo>
                  <a:lnTo>
                    <a:pt x="2424" y="2046"/>
                  </a:lnTo>
                  <a:lnTo>
                    <a:pt x="2426" y="2050"/>
                  </a:lnTo>
                  <a:lnTo>
                    <a:pt x="2424" y="2054"/>
                  </a:lnTo>
                  <a:lnTo>
                    <a:pt x="2420" y="2058"/>
                  </a:lnTo>
                  <a:lnTo>
                    <a:pt x="2414" y="2062"/>
                  </a:lnTo>
                  <a:lnTo>
                    <a:pt x="2410" y="2064"/>
                  </a:lnTo>
                  <a:lnTo>
                    <a:pt x="2414" y="2066"/>
                  </a:lnTo>
                  <a:lnTo>
                    <a:pt x="2418" y="2066"/>
                  </a:lnTo>
                  <a:lnTo>
                    <a:pt x="2426" y="2066"/>
                  </a:lnTo>
                  <a:lnTo>
                    <a:pt x="2434" y="2068"/>
                  </a:lnTo>
                  <a:lnTo>
                    <a:pt x="2438" y="2072"/>
                  </a:lnTo>
                  <a:lnTo>
                    <a:pt x="2452" y="2078"/>
                  </a:lnTo>
                  <a:lnTo>
                    <a:pt x="2458" y="2082"/>
                  </a:lnTo>
                  <a:lnTo>
                    <a:pt x="2470" y="2084"/>
                  </a:lnTo>
                  <a:lnTo>
                    <a:pt x="2476" y="2084"/>
                  </a:lnTo>
                  <a:lnTo>
                    <a:pt x="2480" y="2080"/>
                  </a:lnTo>
                  <a:lnTo>
                    <a:pt x="2488" y="2070"/>
                  </a:lnTo>
                  <a:lnTo>
                    <a:pt x="2502" y="2062"/>
                  </a:lnTo>
                  <a:lnTo>
                    <a:pt x="2508" y="2058"/>
                  </a:lnTo>
                  <a:lnTo>
                    <a:pt x="2514" y="2058"/>
                  </a:lnTo>
                  <a:lnTo>
                    <a:pt x="2522" y="2058"/>
                  </a:lnTo>
                  <a:lnTo>
                    <a:pt x="2526" y="2062"/>
                  </a:lnTo>
                  <a:lnTo>
                    <a:pt x="2540" y="2070"/>
                  </a:lnTo>
                  <a:lnTo>
                    <a:pt x="2558" y="2088"/>
                  </a:lnTo>
                  <a:lnTo>
                    <a:pt x="2570" y="2098"/>
                  </a:lnTo>
                  <a:lnTo>
                    <a:pt x="2576" y="2100"/>
                  </a:lnTo>
                  <a:lnTo>
                    <a:pt x="2578" y="2102"/>
                  </a:lnTo>
                  <a:lnTo>
                    <a:pt x="2580" y="2100"/>
                  </a:lnTo>
                  <a:lnTo>
                    <a:pt x="2582" y="2100"/>
                  </a:lnTo>
                  <a:lnTo>
                    <a:pt x="2582" y="2096"/>
                  </a:lnTo>
                  <a:lnTo>
                    <a:pt x="2582" y="2082"/>
                  </a:lnTo>
                  <a:lnTo>
                    <a:pt x="2580" y="2076"/>
                  </a:lnTo>
                  <a:lnTo>
                    <a:pt x="2576" y="2072"/>
                  </a:lnTo>
                  <a:lnTo>
                    <a:pt x="2560" y="2068"/>
                  </a:lnTo>
                  <a:lnTo>
                    <a:pt x="2556" y="2064"/>
                  </a:lnTo>
                  <a:lnTo>
                    <a:pt x="2554" y="2058"/>
                  </a:lnTo>
                  <a:lnTo>
                    <a:pt x="2554" y="2054"/>
                  </a:lnTo>
                  <a:lnTo>
                    <a:pt x="2554" y="2046"/>
                  </a:lnTo>
                  <a:lnTo>
                    <a:pt x="2558" y="2040"/>
                  </a:lnTo>
                  <a:lnTo>
                    <a:pt x="2560" y="2038"/>
                  </a:lnTo>
                  <a:lnTo>
                    <a:pt x="2560" y="2036"/>
                  </a:lnTo>
                  <a:lnTo>
                    <a:pt x="2556" y="2034"/>
                  </a:lnTo>
                  <a:lnTo>
                    <a:pt x="2542" y="2028"/>
                  </a:lnTo>
                  <a:lnTo>
                    <a:pt x="2534" y="2024"/>
                  </a:lnTo>
                  <a:lnTo>
                    <a:pt x="2530" y="2018"/>
                  </a:lnTo>
                  <a:lnTo>
                    <a:pt x="2528" y="2014"/>
                  </a:lnTo>
                  <a:lnTo>
                    <a:pt x="2524" y="2006"/>
                  </a:lnTo>
                  <a:lnTo>
                    <a:pt x="2518" y="2002"/>
                  </a:lnTo>
                  <a:lnTo>
                    <a:pt x="2502" y="1992"/>
                  </a:lnTo>
                  <a:lnTo>
                    <a:pt x="2486" y="1984"/>
                  </a:lnTo>
                  <a:lnTo>
                    <a:pt x="2424" y="1968"/>
                  </a:lnTo>
                  <a:lnTo>
                    <a:pt x="2416" y="1968"/>
                  </a:lnTo>
                  <a:lnTo>
                    <a:pt x="2410" y="1972"/>
                  </a:lnTo>
                  <a:lnTo>
                    <a:pt x="2394" y="1982"/>
                  </a:lnTo>
                  <a:lnTo>
                    <a:pt x="2386" y="1986"/>
                  </a:lnTo>
                  <a:lnTo>
                    <a:pt x="2378" y="1986"/>
                  </a:lnTo>
                  <a:lnTo>
                    <a:pt x="2376" y="1986"/>
                  </a:lnTo>
                  <a:lnTo>
                    <a:pt x="2368" y="1986"/>
                  </a:lnTo>
                  <a:lnTo>
                    <a:pt x="2362" y="1982"/>
                  </a:lnTo>
                  <a:lnTo>
                    <a:pt x="2354" y="1972"/>
                  </a:lnTo>
                  <a:lnTo>
                    <a:pt x="2342" y="1962"/>
                  </a:lnTo>
                  <a:lnTo>
                    <a:pt x="2334" y="1954"/>
                  </a:lnTo>
                  <a:lnTo>
                    <a:pt x="2328" y="1950"/>
                  </a:lnTo>
                  <a:lnTo>
                    <a:pt x="2320" y="1948"/>
                  </a:lnTo>
                  <a:lnTo>
                    <a:pt x="2316" y="1948"/>
                  </a:lnTo>
                  <a:lnTo>
                    <a:pt x="2310" y="1950"/>
                  </a:lnTo>
                  <a:lnTo>
                    <a:pt x="2306" y="1954"/>
                  </a:lnTo>
                  <a:lnTo>
                    <a:pt x="2302" y="1960"/>
                  </a:lnTo>
                  <a:close/>
                  <a:moveTo>
                    <a:pt x="2606" y="2298"/>
                  </a:moveTo>
                  <a:lnTo>
                    <a:pt x="2606" y="2298"/>
                  </a:lnTo>
                  <a:lnTo>
                    <a:pt x="2602" y="2290"/>
                  </a:lnTo>
                  <a:lnTo>
                    <a:pt x="2598" y="2284"/>
                  </a:lnTo>
                  <a:lnTo>
                    <a:pt x="2594" y="2280"/>
                  </a:lnTo>
                  <a:lnTo>
                    <a:pt x="2590" y="2272"/>
                  </a:lnTo>
                  <a:lnTo>
                    <a:pt x="2586" y="2258"/>
                  </a:lnTo>
                  <a:lnTo>
                    <a:pt x="2582" y="2252"/>
                  </a:lnTo>
                  <a:lnTo>
                    <a:pt x="2576" y="2248"/>
                  </a:lnTo>
                  <a:lnTo>
                    <a:pt x="2562" y="2244"/>
                  </a:lnTo>
                  <a:lnTo>
                    <a:pt x="2548" y="2236"/>
                  </a:lnTo>
                  <a:lnTo>
                    <a:pt x="2532" y="2226"/>
                  </a:lnTo>
                  <a:lnTo>
                    <a:pt x="2526" y="2220"/>
                  </a:lnTo>
                  <a:lnTo>
                    <a:pt x="2522" y="2214"/>
                  </a:lnTo>
                  <a:lnTo>
                    <a:pt x="2516" y="2180"/>
                  </a:lnTo>
                  <a:lnTo>
                    <a:pt x="2514" y="2174"/>
                  </a:lnTo>
                  <a:lnTo>
                    <a:pt x="2510" y="2168"/>
                  </a:lnTo>
                  <a:lnTo>
                    <a:pt x="2500" y="2158"/>
                  </a:lnTo>
                  <a:lnTo>
                    <a:pt x="2496" y="2152"/>
                  </a:lnTo>
                  <a:lnTo>
                    <a:pt x="2492" y="2146"/>
                  </a:lnTo>
                  <a:lnTo>
                    <a:pt x="2488" y="2130"/>
                  </a:lnTo>
                  <a:lnTo>
                    <a:pt x="2486" y="2128"/>
                  </a:lnTo>
                  <a:lnTo>
                    <a:pt x="2484" y="2128"/>
                  </a:lnTo>
                  <a:lnTo>
                    <a:pt x="2482" y="2128"/>
                  </a:lnTo>
                  <a:lnTo>
                    <a:pt x="2480" y="2128"/>
                  </a:lnTo>
                  <a:lnTo>
                    <a:pt x="2472" y="2138"/>
                  </a:lnTo>
                  <a:lnTo>
                    <a:pt x="2468" y="2144"/>
                  </a:lnTo>
                  <a:lnTo>
                    <a:pt x="2466" y="2150"/>
                  </a:lnTo>
                  <a:lnTo>
                    <a:pt x="2466" y="2184"/>
                  </a:lnTo>
                  <a:lnTo>
                    <a:pt x="2464" y="2192"/>
                  </a:lnTo>
                  <a:lnTo>
                    <a:pt x="2460" y="2198"/>
                  </a:lnTo>
                  <a:lnTo>
                    <a:pt x="2452" y="2206"/>
                  </a:lnTo>
                  <a:lnTo>
                    <a:pt x="2446" y="2210"/>
                  </a:lnTo>
                  <a:lnTo>
                    <a:pt x="2438" y="2212"/>
                  </a:lnTo>
                  <a:lnTo>
                    <a:pt x="2434" y="2212"/>
                  </a:lnTo>
                  <a:lnTo>
                    <a:pt x="2428" y="2210"/>
                  </a:lnTo>
                  <a:lnTo>
                    <a:pt x="2422" y="2204"/>
                  </a:lnTo>
                  <a:lnTo>
                    <a:pt x="2412" y="2188"/>
                  </a:lnTo>
                  <a:lnTo>
                    <a:pt x="2406" y="2184"/>
                  </a:lnTo>
                  <a:lnTo>
                    <a:pt x="2398" y="2182"/>
                  </a:lnTo>
                  <a:lnTo>
                    <a:pt x="2396" y="2182"/>
                  </a:lnTo>
                  <a:lnTo>
                    <a:pt x="2388" y="2180"/>
                  </a:lnTo>
                  <a:lnTo>
                    <a:pt x="2380" y="2178"/>
                  </a:lnTo>
                  <a:lnTo>
                    <a:pt x="2374" y="2176"/>
                  </a:lnTo>
                  <a:lnTo>
                    <a:pt x="2372" y="2174"/>
                  </a:lnTo>
                  <a:lnTo>
                    <a:pt x="2370" y="2172"/>
                  </a:lnTo>
                  <a:lnTo>
                    <a:pt x="2370" y="2168"/>
                  </a:lnTo>
                  <a:lnTo>
                    <a:pt x="2372" y="2164"/>
                  </a:lnTo>
                  <a:lnTo>
                    <a:pt x="2374" y="2160"/>
                  </a:lnTo>
                  <a:lnTo>
                    <a:pt x="2382" y="2146"/>
                  </a:lnTo>
                  <a:lnTo>
                    <a:pt x="2384" y="2140"/>
                  </a:lnTo>
                  <a:lnTo>
                    <a:pt x="2384" y="2138"/>
                  </a:lnTo>
                  <a:lnTo>
                    <a:pt x="2384" y="2134"/>
                  </a:lnTo>
                  <a:lnTo>
                    <a:pt x="2382" y="2132"/>
                  </a:lnTo>
                  <a:lnTo>
                    <a:pt x="2380" y="2132"/>
                  </a:lnTo>
                  <a:lnTo>
                    <a:pt x="2356" y="2126"/>
                  </a:lnTo>
                  <a:lnTo>
                    <a:pt x="2340" y="2124"/>
                  </a:lnTo>
                  <a:lnTo>
                    <a:pt x="2336" y="2124"/>
                  </a:lnTo>
                  <a:lnTo>
                    <a:pt x="2330" y="2124"/>
                  </a:lnTo>
                  <a:lnTo>
                    <a:pt x="2324" y="2128"/>
                  </a:lnTo>
                  <a:lnTo>
                    <a:pt x="2312" y="2136"/>
                  </a:lnTo>
                  <a:lnTo>
                    <a:pt x="2306" y="2140"/>
                  </a:lnTo>
                  <a:lnTo>
                    <a:pt x="2292" y="2146"/>
                  </a:lnTo>
                  <a:lnTo>
                    <a:pt x="2286" y="2150"/>
                  </a:lnTo>
                  <a:lnTo>
                    <a:pt x="2280" y="2154"/>
                  </a:lnTo>
                  <a:lnTo>
                    <a:pt x="2276" y="2160"/>
                  </a:lnTo>
                  <a:lnTo>
                    <a:pt x="2274" y="2164"/>
                  </a:lnTo>
                  <a:lnTo>
                    <a:pt x="2270" y="2170"/>
                  </a:lnTo>
                  <a:lnTo>
                    <a:pt x="2264" y="2172"/>
                  </a:lnTo>
                  <a:lnTo>
                    <a:pt x="2252" y="2168"/>
                  </a:lnTo>
                  <a:lnTo>
                    <a:pt x="2248" y="2166"/>
                  </a:lnTo>
                  <a:lnTo>
                    <a:pt x="2240" y="2164"/>
                  </a:lnTo>
                  <a:lnTo>
                    <a:pt x="2234" y="2166"/>
                  </a:lnTo>
                  <a:lnTo>
                    <a:pt x="2228" y="2168"/>
                  </a:lnTo>
                  <a:lnTo>
                    <a:pt x="2214" y="2176"/>
                  </a:lnTo>
                  <a:lnTo>
                    <a:pt x="2198" y="2188"/>
                  </a:lnTo>
                  <a:lnTo>
                    <a:pt x="2184" y="2196"/>
                  </a:lnTo>
                  <a:lnTo>
                    <a:pt x="2178" y="2198"/>
                  </a:lnTo>
                  <a:lnTo>
                    <a:pt x="2164" y="2206"/>
                  </a:lnTo>
                  <a:lnTo>
                    <a:pt x="2160" y="2208"/>
                  </a:lnTo>
                  <a:lnTo>
                    <a:pt x="2154" y="2212"/>
                  </a:lnTo>
                  <a:lnTo>
                    <a:pt x="2150" y="2220"/>
                  </a:lnTo>
                  <a:lnTo>
                    <a:pt x="2144" y="2234"/>
                  </a:lnTo>
                  <a:lnTo>
                    <a:pt x="2140" y="2238"/>
                  </a:lnTo>
                  <a:lnTo>
                    <a:pt x="2134" y="2240"/>
                  </a:lnTo>
                  <a:lnTo>
                    <a:pt x="2130" y="2240"/>
                  </a:lnTo>
                  <a:lnTo>
                    <a:pt x="2124" y="2242"/>
                  </a:lnTo>
                  <a:lnTo>
                    <a:pt x="2116" y="2246"/>
                  </a:lnTo>
                  <a:lnTo>
                    <a:pt x="2100" y="2256"/>
                  </a:lnTo>
                  <a:lnTo>
                    <a:pt x="2086" y="2264"/>
                  </a:lnTo>
                  <a:lnTo>
                    <a:pt x="2062" y="2276"/>
                  </a:lnTo>
                  <a:lnTo>
                    <a:pt x="2048" y="2286"/>
                  </a:lnTo>
                  <a:lnTo>
                    <a:pt x="2040" y="2294"/>
                  </a:lnTo>
                  <a:lnTo>
                    <a:pt x="2030" y="2306"/>
                  </a:lnTo>
                  <a:lnTo>
                    <a:pt x="2028" y="2312"/>
                  </a:lnTo>
                  <a:lnTo>
                    <a:pt x="2026" y="2320"/>
                  </a:lnTo>
                  <a:lnTo>
                    <a:pt x="2028" y="2326"/>
                  </a:lnTo>
                  <a:lnTo>
                    <a:pt x="2032" y="2340"/>
                  </a:lnTo>
                  <a:lnTo>
                    <a:pt x="2034" y="2356"/>
                  </a:lnTo>
                  <a:lnTo>
                    <a:pt x="2034" y="2360"/>
                  </a:lnTo>
                  <a:lnTo>
                    <a:pt x="2036" y="2376"/>
                  </a:lnTo>
                  <a:lnTo>
                    <a:pt x="2052" y="2428"/>
                  </a:lnTo>
                  <a:lnTo>
                    <a:pt x="2054" y="2444"/>
                  </a:lnTo>
                  <a:lnTo>
                    <a:pt x="2054" y="2448"/>
                  </a:lnTo>
                  <a:lnTo>
                    <a:pt x="2054" y="2464"/>
                  </a:lnTo>
                  <a:lnTo>
                    <a:pt x="2054" y="2488"/>
                  </a:lnTo>
                  <a:lnTo>
                    <a:pt x="2056" y="2494"/>
                  </a:lnTo>
                  <a:lnTo>
                    <a:pt x="2060" y="2500"/>
                  </a:lnTo>
                  <a:lnTo>
                    <a:pt x="2068" y="2510"/>
                  </a:lnTo>
                  <a:lnTo>
                    <a:pt x="2074" y="2514"/>
                  </a:lnTo>
                  <a:lnTo>
                    <a:pt x="2082" y="2514"/>
                  </a:lnTo>
                  <a:lnTo>
                    <a:pt x="2086" y="2514"/>
                  </a:lnTo>
                  <a:lnTo>
                    <a:pt x="2100" y="2512"/>
                  </a:lnTo>
                  <a:lnTo>
                    <a:pt x="2116" y="2508"/>
                  </a:lnTo>
                  <a:lnTo>
                    <a:pt x="2130" y="2502"/>
                  </a:lnTo>
                  <a:lnTo>
                    <a:pt x="2136" y="2498"/>
                  </a:lnTo>
                  <a:lnTo>
                    <a:pt x="2142" y="2496"/>
                  </a:lnTo>
                  <a:lnTo>
                    <a:pt x="2150" y="2496"/>
                  </a:lnTo>
                  <a:lnTo>
                    <a:pt x="2154" y="2496"/>
                  </a:lnTo>
                  <a:lnTo>
                    <a:pt x="2170" y="2492"/>
                  </a:lnTo>
                  <a:lnTo>
                    <a:pt x="2184" y="2488"/>
                  </a:lnTo>
                  <a:lnTo>
                    <a:pt x="2190" y="2484"/>
                  </a:lnTo>
                  <a:lnTo>
                    <a:pt x="2192" y="2480"/>
                  </a:lnTo>
                  <a:lnTo>
                    <a:pt x="2194" y="2476"/>
                  </a:lnTo>
                  <a:lnTo>
                    <a:pt x="2198" y="2472"/>
                  </a:lnTo>
                  <a:lnTo>
                    <a:pt x="2232" y="2460"/>
                  </a:lnTo>
                  <a:lnTo>
                    <a:pt x="2240" y="2458"/>
                  </a:lnTo>
                  <a:lnTo>
                    <a:pt x="2248" y="2456"/>
                  </a:lnTo>
                  <a:lnTo>
                    <a:pt x="2272" y="2456"/>
                  </a:lnTo>
                  <a:lnTo>
                    <a:pt x="2288" y="2458"/>
                  </a:lnTo>
                  <a:lnTo>
                    <a:pt x="2330" y="2464"/>
                  </a:lnTo>
                  <a:lnTo>
                    <a:pt x="2338" y="2468"/>
                  </a:lnTo>
                  <a:lnTo>
                    <a:pt x="2344" y="2472"/>
                  </a:lnTo>
                  <a:lnTo>
                    <a:pt x="2362" y="2490"/>
                  </a:lnTo>
                  <a:lnTo>
                    <a:pt x="2374" y="2500"/>
                  </a:lnTo>
                  <a:lnTo>
                    <a:pt x="2382" y="2510"/>
                  </a:lnTo>
                  <a:lnTo>
                    <a:pt x="2388" y="2514"/>
                  </a:lnTo>
                  <a:lnTo>
                    <a:pt x="2396" y="2514"/>
                  </a:lnTo>
                  <a:lnTo>
                    <a:pt x="2398" y="2514"/>
                  </a:lnTo>
                  <a:lnTo>
                    <a:pt x="2406" y="2516"/>
                  </a:lnTo>
                  <a:lnTo>
                    <a:pt x="2410" y="2522"/>
                  </a:lnTo>
                  <a:lnTo>
                    <a:pt x="2414" y="2528"/>
                  </a:lnTo>
                  <a:lnTo>
                    <a:pt x="2422" y="2540"/>
                  </a:lnTo>
                  <a:lnTo>
                    <a:pt x="2430" y="2548"/>
                  </a:lnTo>
                  <a:lnTo>
                    <a:pt x="2442" y="2558"/>
                  </a:lnTo>
                  <a:lnTo>
                    <a:pt x="2458" y="2570"/>
                  </a:lnTo>
                  <a:lnTo>
                    <a:pt x="2474" y="2576"/>
                  </a:lnTo>
                  <a:lnTo>
                    <a:pt x="2488" y="2580"/>
                  </a:lnTo>
                  <a:lnTo>
                    <a:pt x="2494" y="2582"/>
                  </a:lnTo>
                  <a:lnTo>
                    <a:pt x="2502" y="2580"/>
                  </a:lnTo>
                  <a:lnTo>
                    <a:pt x="2508" y="2578"/>
                  </a:lnTo>
                  <a:lnTo>
                    <a:pt x="2514" y="2576"/>
                  </a:lnTo>
                  <a:lnTo>
                    <a:pt x="2520" y="2580"/>
                  </a:lnTo>
                  <a:lnTo>
                    <a:pt x="2528" y="2588"/>
                  </a:lnTo>
                  <a:lnTo>
                    <a:pt x="2534" y="2592"/>
                  </a:lnTo>
                  <a:lnTo>
                    <a:pt x="2538" y="2594"/>
                  </a:lnTo>
                  <a:lnTo>
                    <a:pt x="2544" y="2592"/>
                  </a:lnTo>
                  <a:lnTo>
                    <a:pt x="2550" y="2588"/>
                  </a:lnTo>
                  <a:lnTo>
                    <a:pt x="2558" y="2580"/>
                  </a:lnTo>
                  <a:lnTo>
                    <a:pt x="2570" y="2570"/>
                  </a:lnTo>
                  <a:lnTo>
                    <a:pt x="2576" y="2568"/>
                  </a:lnTo>
                  <a:lnTo>
                    <a:pt x="2588" y="2564"/>
                  </a:lnTo>
                  <a:lnTo>
                    <a:pt x="2592" y="2562"/>
                  </a:lnTo>
                  <a:lnTo>
                    <a:pt x="2592" y="2556"/>
                  </a:lnTo>
                  <a:lnTo>
                    <a:pt x="2592" y="2552"/>
                  </a:lnTo>
                  <a:lnTo>
                    <a:pt x="2594" y="2544"/>
                  </a:lnTo>
                  <a:lnTo>
                    <a:pt x="2596" y="2538"/>
                  </a:lnTo>
                  <a:lnTo>
                    <a:pt x="2608" y="2512"/>
                  </a:lnTo>
                  <a:lnTo>
                    <a:pt x="2616" y="2498"/>
                  </a:lnTo>
                  <a:lnTo>
                    <a:pt x="2638" y="2434"/>
                  </a:lnTo>
                  <a:lnTo>
                    <a:pt x="2642" y="2418"/>
                  </a:lnTo>
                  <a:lnTo>
                    <a:pt x="2642" y="2396"/>
                  </a:lnTo>
                  <a:lnTo>
                    <a:pt x="2642" y="2380"/>
                  </a:lnTo>
                  <a:lnTo>
                    <a:pt x="2642" y="2366"/>
                  </a:lnTo>
                  <a:lnTo>
                    <a:pt x="2642" y="2350"/>
                  </a:lnTo>
                  <a:lnTo>
                    <a:pt x="2642" y="2346"/>
                  </a:lnTo>
                  <a:lnTo>
                    <a:pt x="2640" y="2340"/>
                  </a:lnTo>
                  <a:lnTo>
                    <a:pt x="2636" y="2334"/>
                  </a:lnTo>
                  <a:lnTo>
                    <a:pt x="2620" y="2324"/>
                  </a:lnTo>
                  <a:lnTo>
                    <a:pt x="2614" y="2318"/>
                  </a:lnTo>
                  <a:lnTo>
                    <a:pt x="2610" y="2312"/>
                  </a:lnTo>
                  <a:lnTo>
                    <a:pt x="2606" y="2298"/>
                  </a:lnTo>
                  <a:close/>
                  <a:moveTo>
                    <a:pt x="2522" y="2632"/>
                  </a:moveTo>
                  <a:lnTo>
                    <a:pt x="2522" y="2632"/>
                  </a:lnTo>
                  <a:lnTo>
                    <a:pt x="2520" y="2634"/>
                  </a:lnTo>
                  <a:lnTo>
                    <a:pt x="2518" y="2634"/>
                  </a:lnTo>
                  <a:lnTo>
                    <a:pt x="2516" y="2638"/>
                  </a:lnTo>
                  <a:lnTo>
                    <a:pt x="2518" y="2640"/>
                  </a:lnTo>
                  <a:lnTo>
                    <a:pt x="2522" y="2654"/>
                  </a:lnTo>
                  <a:lnTo>
                    <a:pt x="2524" y="2670"/>
                  </a:lnTo>
                  <a:lnTo>
                    <a:pt x="2524" y="2674"/>
                  </a:lnTo>
                  <a:lnTo>
                    <a:pt x="2526" y="2680"/>
                  </a:lnTo>
                  <a:lnTo>
                    <a:pt x="2532" y="2684"/>
                  </a:lnTo>
                  <a:lnTo>
                    <a:pt x="2538" y="2688"/>
                  </a:lnTo>
                  <a:lnTo>
                    <a:pt x="2540" y="2688"/>
                  </a:lnTo>
                  <a:lnTo>
                    <a:pt x="2544" y="2688"/>
                  </a:lnTo>
                  <a:lnTo>
                    <a:pt x="2546" y="2686"/>
                  </a:lnTo>
                  <a:lnTo>
                    <a:pt x="2548" y="2684"/>
                  </a:lnTo>
                  <a:lnTo>
                    <a:pt x="2550" y="2678"/>
                  </a:lnTo>
                  <a:lnTo>
                    <a:pt x="2556" y="2664"/>
                  </a:lnTo>
                  <a:lnTo>
                    <a:pt x="2562" y="2650"/>
                  </a:lnTo>
                  <a:lnTo>
                    <a:pt x="2564" y="2634"/>
                  </a:lnTo>
                  <a:lnTo>
                    <a:pt x="2564" y="2632"/>
                  </a:lnTo>
                  <a:lnTo>
                    <a:pt x="2564" y="2628"/>
                  </a:lnTo>
                  <a:lnTo>
                    <a:pt x="2562" y="2626"/>
                  </a:lnTo>
                  <a:lnTo>
                    <a:pt x="2560" y="2626"/>
                  </a:lnTo>
                  <a:lnTo>
                    <a:pt x="2556" y="2626"/>
                  </a:lnTo>
                  <a:lnTo>
                    <a:pt x="2552" y="2630"/>
                  </a:lnTo>
                  <a:lnTo>
                    <a:pt x="2544" y="2632"/>
                  </a:lnTo>
                  <a:lnTo>
                    <a:pt x="2536" y="2632"/>
                  </a:lnTo>
                  <a:lnTo>
                    <a:pt x="2522" y="2632"/>
                  </a:lnTo>
                  <a:close/>
                  <a:moveTo>
                    <a:pt x="2478" y="958"/>
                  </a:moveTo>
                  <a:lnTo>
                    <a:pt x="2478" y="958"/>
                  </a:lnTo>
                  <a:lnTo>
                    <a:pt x="2476" y="954"/>
                  </a:lnTo>
                  <a:lnTo>
                    <a:pt x="2476" y="958"/>
                  </a:lnTo>
                  <a:lnTo>
                    <a:pt x="2476" y="962"/>
                  </a:lnTo>
                  <a:lnTo>
                    <a:pt x="2474" y="976"/>
                  </a:lnTo>
                  <a:lnTo>
                    <a:pt x="2468" y="992"/>
                  </a:lnTo>
                  <a:lnTo>
                    <a:pt x="2468" y="998"/>
                  </a:lnTo>
                  <a:lnTo>
                    <a:pt x="2470" y="1006"/>
                  </a:lnTo>
                  <a:lnTo>
                    <a:pt x="2472" y="1012"/>
                  </a:lnTo>
                  <a:lnTo>
                    <a:pt x="2474" y="1018"/>
                  </a:lnTo>
                  <a:lnTo>
                    <a:pt x="2476" y="1026"/>
                  </a:lnTo>
                  <a:lnTo>
                    <a:pt x="2476" y="1088"/>
                  </a:lnTo>
                  <a:lnTo>
                    <a:pt x="2476" y="1104"/>
                  </a:lnTo>
                  <a:lnTo>
                    <a:pt x="2476" y="1118"/>
                  </a:lnTo>
                  <a:lnTo>
                    <a:pt x="2478" y="1124"/>
                  </a:lnTo>
                  <a:lnTo>
                    <a:pt x="2484" y="1128"/>
                  </a:lnTo>
                  <a:lnTo>
                    <a:pt x="2498" y="1134"/>
                  </a:lnTo>
                  <a:lnTo>
                    <a:pt x="2502" y="1134"/>
                  </a:lnTo>
                  <a:lnTo>
                    <a:pt x="2500" y="1130"/>
                  </a:lnTo>
                  <a:lnTo>
                    <a:pt x="2490" y="1114"/>
                  </a:lnTo>
                  <a:lnTo>
                    <a:pt x="2486" y="1106"/>
                  </a:lnTo>
                  <a:lnTo>
                    <a:pt x="2486" y="1098"/>
                  </a:lnTo>
                  <a:lnTo>
                    <a:pt x="2486" y="1094"/>
                  </a:lnTo>
                  <a:lnTo>
                    <a:pt x="2486" y="1088"/>
                  </a:lnTo>
                  <a:lnTo>
                    <a:pt x="2488" y="1080"/>
                  </a:lnTo>
                  <a:lnTo>
                    <a:pt x="2492" y="1074"/>
                  </a:lnTo>
                  <a:lnTo>
                    <a:pt x="2496" y="1070"/>
                  </a:lnTo>
                  <a:lnTo>
                    <a:pt x="2498" y="1070"/>
                  </a:lnTo>
                  <a:lnTo>
                    <a:pt x="2500" y="1072"/>
                  </a:lnTo>
                  <a:lnTo>
                    <a:pt x="2502" y="1074"/>
                  </a:lnTo>
                  <a:lnTo>
                    <a:pt x="2502" y="1070"/>
                  </a:lnTo>
                  <a:lnTo>
                    <a:pt x="2488" y="1006"/>
                  </a:lnTo>
                  <a:lnTo>
                    <a:pt x="2486" y="990"/>
                  </a:lnTo>
                  <a:lnTo>
                    <a:pt x="2486" y="988"/>
                  </a:lnTo>
                  <a:lnTo>
                    <a:pt x="2482" y="972"/>
                  </a:lnTo>
                  <a:lnTo>
                    <a:pt x="2478" y="958"/>
                  </a:lnTo>
                  <a:close/>
                  <a:moveTo>
                    <a:pt x="2460" y="1170"/>
                  </a:moveTo>
                  <a:lnTo>
                    <a:pt x="2460" y="1170"/>
                  </a:lnTo>
                  <a:lnTo>
                    <a:pt x="2458" y="1176"/>
                  </a:lnTo>
                  <a:lnTo>
                    <a:pt x="2456" y="1182"/>
                  </a:lnTo>
                  <a:lnTo>
                    <a:pt x="2456" y="1196"/>
                  </a:lnTo>
                  <a:lnTo>
                    <a:pt x="2454" y="1204"/>
                  </a:lnTo>
                  <a:lnTo>
                    <a:pt x="2452" y="1212"/>
                  </a:lnTo>
                  <a:lnTo>
                    <a:pt x="2450" y="1216"/>
                  </a:lnTo>
                  <a:lnTo>
                    <a:pt x="2446" y="1224"/>
                  </a:lnTo>
                  <a:lnTo>
                    <a:pt x="2446" y="1232"/>
                  </a:lnTo>
                  <a:lnTo>
                    <a:pt x="2446" y="1236"/>
                  </a:lnTo>
                  <a:lnTo>
                    <a:pt x="2448" y="1238"/>
                  </a:lnTo>
                  <a:lnTo>
                    <a:pt x="2450" y="1236"/>
                  </a:lnTo>
                  <a:lnTo>
                    <a:pt x="2460" y="1220"/>
                  </a:lnTo>
                  <a:lnTo>
                    <a:pt x="2464" y="1218"/>
                  </a:lnTo>
                  <a:lnTo>
                    <a:pt x="2466" y="1218"/>
                  </a:lnTo>
                  <a:lnTo>
                    <a:pt x="2468" y="1218"/>
                  </a:lnTo>
                  <a:lnTo>
                    <a:pt x="2472" y="1220"/>
                  </a:lnTo>
                  <a:lnTo>
                    <a:pt x="2480" y="1228"/>
                  </a:lnTo>
                  <a:lnTo>
                    <a:pt x="2482" y="1230"/>
                  </a:lnTo>
                  <a:lnTo>
                    <a:pt x="2484" y="1230"/>
                  </a:lnTo>
                  <a:lnTo>
                    <a:pt x="2486" y="1228"/>
                  </a:lnTo>
                  <a:lnTo>
                    <a:pt x="2488" y="1226"/>
                  </a:lnTo>
                  <a:lnTo>
                    <a:pt x="2492" y="1220"/>
                  </a:lnTo>
                  <a:lnTo>
                    <a:pt x="2496" y="1214"/>
                  </a:lnTo>
                  <a:lnTo>
                    <a:pt x="2502" y="1210"/>
                  </a:lnTo>
                  <a:lnTo>
                    <a:pt x="2508" y="1208"/>
                  </a:lnTo>
                  <a:lnTo>
                    <a:pt x="2520" y="1198"/>
                  </a:lnTo>
                  <a:lnTo>
                    <a:pt x="2528" y="1190"/>
                  </a:lnTo>
                  <a:lnTo>
                    <a:pt x="2530" y="1188"/>
                  </a:lnTo>
                  <a:lnTo>
                    <a:pt x="2530" y="1186"/>
                  </a:lnTo>
                  <a:lnTo>
                    <a:pt x="2528" y="1184"/>
                  </a:lnTo>
                  <a:lnTo>
                    <a:pt x="2526" y="1184"/>
                  </a:lnTo>
                  <a:lnTo>
                    <a:pt x="2522" y="1184"/>
                  </a:lnTo>
                  <a:lnTo>
                    <a:pt x="2506" y="1182"/>
                  </a:lnTo>
                  <a:lnTo>
                    <a:pt x="2492" y="1178"/>
                  </a:lnTo>
                  <a:lnTo>
                    <a:pt x="2478" y="1170"/>
                  </a:lnTo>
                  <a:lnTo>
                    <a:pt x="2472" y="1168"/>
                  </a:lnTo>
                  <a:lnTo>
                    <a:pt x="2466" y="1168"/>
                  </a:lnTo>
                  <a:lnTo>
                    <a:pt x="2460" y="1170"/>
                  </a:lnTo>
                  <a:close/>
                  <a:moveTo>
                    <a:pt x="2438" y="1284"/>
                  </a:moveTo>
                  <a:lnTo>
                    <a:pt x="2438" y="1284"/>
                  </a:lnTo>
                  <a:lnTo>
                    <a:pt x="2432" y="1300"/>
                  </a:lnTo>
                  <a:lnTo>
                    <a:pt x="2430" y="1304"/>
                  </a:lnTo>
                  <a:lnTo>
                    <a:pt x="2426" y="1310"/>
                  </a:lnTo>
                  <a:lnTo>
                    <a:pt x="2420" y="1316"/>
                  </a:lnTo>
                  <a:lnTo>
                    <a:pt x="2414" y="1318"/>
                  </a:lnTo>
                  <a:lnTo>
                    <a:pt x="2400" y="1326"/>
                  </a:lnTo>
                  <a:lnTo>
                    <a:pt x="2374" y="1346"/>
                  </a:lnTo>
                  <a:lnTo>
                    <a:pt x="2368" y="1350"/>
                  </a:lnTo>
                  <a:lnTo>
                    <a:pt x="2360" y="1350"/>
                  </a:lnTo>
                  <a:lnTo>
                    <a:pt x="2356" y="1350"/>
                  </a:lnTo>
                  <a:lnTo>
                    <a:pt x="2340" y="1354"/>
                  </a:lnTo>
                  <a:lnTo>
                    <a:pt x="2326" y="1358"/>
                  </a:lnTo>
                  <a:lnTo>
                    <a:pt x="2320" y="1362"/>
                  </a:lnTo>
                  <a:lnTo>
                    <a:pt x="2318" y="1366"/>
                  </a:lnTo>
                  <a:lnTo>
                    <a:pt x="2322" y="1378"/>
                  </a:lnTo>
                  <a:lnTo>
                    <a:pt x="2326" y="1392"/>
                  </a:lnTo>
                  <a:lnTo>
                    <a:pt x="2328" y="1394"/>
                  </a:lnTo>
                  <a:lnTo>
                    <a:pt x="2330" y="1396"/>
                  </a:lnTo>
                  <a:lnTo>
                    <a:pt x="2332" y="1396"/>
                  </a:lnTo>
                  <a:lnTo>
                    <a:pt x="2334" y="1394"/>
                  </a:lnTo>
                  <a:lnTo>
                    <a:pt x="2342" y="1386"/>
                  </a:lnTo>
                  <a:lnTo>
                    <a:pt x="2348" y="1382"/>
                  </a:lnTo>
                  <a:lnTo>
                    <a:pt x="2354" y="1380"/>
                  </a:lnTo>
                  <a:lnTo>
                    <a:pt x="2358" y="1378"/>
                  </a:lnTo>
                  <a:lnTo>
                    <a:pt x="2362" y="1376"/>
                  </a:lnTo>
                  <a:lnTo>
                    <a:pt x="2366" y="1374"/>
                  </a:lnTo>
                  <a:lnTo>
                    <a:pt x="2368" y="1376"/>
                  </a:lnTo>
                  <a:lnTo>
                    <a:pt x="2370" y="1376"/>
                  </a:lnTo>
                  <a:lnTo>
                    <a:pt x="2374" y="1374"/>
                  </a:lnTo>
                  <a:lnTo>
                    <a:pt x="2382" y="1366"/>
                  </a:lnTo>
                  <a:lnTo>
                    <a:pt x="2388" y="1362"/>
                  </a:lnTo>
                  <a:lnTo>
                    <a:pt x="2392" y="1360"/>
                  </a:lnTo>
                  <a:lnTo>
                    <a:pt x="2404" y="1360"/>
                  </a:lnTo>
                  <a:lnTo>
                    <a:pt x="2408" y="1360"/>
                  </a:lnTo>
                  <a:lnTo>
                    <a:pt x="2422" y="1360"/>
                  </a:lnTo>
                  <a:lnTo>
                    <a:pt x="2432" y="1360"/>
                  </a:lnTo>
                  <a:lnTo>
                    <a:pt x="2436" y="1360"/>
                  </a:lnTo>
                  <a:lnTo>
                    <a:pt x="2440" y="1356"/>
                  </a:lnTo>
                  <a:lnTo>
                    <a:pt x="2444" y="1350"/>
                  </a:lnTo>
                  <a:lnTo>
                    <a:pt x="2446" y="1342"/>
                  </a:lnTo>
                  <a:lnTo>
                    <a:pt x="2446" y="1330"/>
                  </a:lnTo>
                  <a:lnTo>
                    <a:pt x="2446" y="1322"/>
                  </a:lnTo>
                  <a:lnTo>
                    <a:pt x="2450" y="1314"/>
                  </a:lnTo>
                  <a:lnTo>
                    <a:pt x="2452" y="1308"/>
                  </a:lnTo>
                  <a:lnTo>
                    <a:pt x="2458" y="1294"/>
                  </a:lnTo>
                  <a:lnTo>
                    <a:pt x="2462" y="1280"/>
                  </a:lnTo>
                  <a:lnTo>
                    <a:pt x="2464" y="1272"/>
                  </a:lnTo>
                  <a:lnTo>
                    <a:pt x="2460" y="1266"/>
                  </a:lnTo>
                  <a:lnTo>
                    <a:pt x="2450" y="1250"/>
                  </a:lnTo>
                  <a:lnTo>
                    <a:pt x="2448" y="1246"/>
                  </a:lnTo>
                  <a:lnTo>
                    <a:pt x="2446" y="1246"/>
                  </a:lnTo>
                  <a:lnTo>
                    <a:pt x="2446" y="1248"/>
                  </a:lnTo>
                  <a:lnTo>
                    <a:pt x="2444" y="1260"/>
                  </a:lnTo>
                  <a:lnTo>
                    <a:pt x="2438" y="12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6E7178"/>
                </a:solidFill>
                <a:effectLst/>
                <a:uLnTx/>
                <a:uFillTx/>
                <a:latin typeface="tahoma"/>
                <a:ea typeface="ＭＳ Ｐゴシック" pitchFamily="34" charset="-128"/>
                <a:cs typeface="+mn-cs"/>
              </a:endParaRPr>
            </a:p>
          </p:txBody>
        </p:sp>
        <p:sp>
          <p:nvSpPr>
            <p:cNvPr id="194" name="Freeform 7">
              <a:extLst>
                <a:ext uri="{FF2B5EF4-FFF2-40B4-BE49-F238E27FC236}">
                  <a16:creationId xmlns:a16="http://schemas.microsoft.com/office/drawing/2014/main" id="{0992E9B7-9843-4E30-88C6-F7FF967E68F9}"/>
                </a:ext>
              </a:extLst>
            </p:cNvPr>
            <p:cNvSpPr>
              <a:spLocks noEditPoints="1"/>
            </p:cNvSpPr>
            <p:nvPr/>
          </p:nvSpPr>
          <p:spPr bwMode="auto">
            <a:xfrm>
              <a:off x="0" y="752"/>
              <a:ext cx="2211" cy="3019"/>
            </a:xfrm>
            <a:custGeom>
              <a:avLst/>
              <a:gdLst>
                <a:gd name="T0" fmla="*/ 1757 w 2211"/>
                <a:gd name="T1" fmla="*/ 431 h 3018"/>
                <a:gd name="T2" fmla="*/ 1780 w 2211"/>
                <a:gd name="T3" fmla="*/ 502 h 3018"/>
                <a:gd name="T4" fmla="*/ 1792 w 2211"/>
                <a:gd name="T5" fmla="*/ 608 h 3018"/>
                <a:gd name="T6" fmla="*/ 1954 w 2211"/>
                <a:gd name="T7" fmla="*/ 711 h 3018"/>
                <a:gd name="T8" fmla="*/ 2035 w 2211"/>
                <a:gd name="T9" fmla="*/ 540 h 3018"/>
                <a:gd name="T10" fmla="*/ 2203 w 2211"/>
                <a:gd name="T11" fmla="*/ 366 h 3018"/>
                <a:gd name="T12" fmla="*/ 2188 w 2211"/>
                <a:gd name="T13" fmla="*/ 325 h 3018"/>
                <a:gd name="T14" fmla="*/ 2153 w 2211"/>
                <a:gd name="T15" fmla="*/ 272 h 3018"/>
                <a:gd name="T16" fmla="*/ 2085 w 2211"/>
                <a:gd name="T17" fmla="*/ 202 h 3018"/>
                <a:gd name="T18" fmla="*/ 2002 w 2211"/>
                <a:gd name="T19" fmla="*/ 129 h 3018"/>
                <a:gd name="T20" fmla="*/ 1934 w 2211"/>
                <a:gd name="T21" fmla="*/ 108 h 3018"/>
                <a:gd name="T22" fmla="*/ 1737 w 2211"/>
                <a:gd name="T23" fmla="*/ 207 h 3018"/>
                <a:gd name="T24" fmla="*/ 1288 w 2211"/>
                <a:gd name="T25" fmla="*/ 159 h 3018"/>
                <a:gd name="T26" fmla="*/ 1303 w 2211"/>
                <a:gd name="T27" fmla="*/ 194 h 3018"/>
                <a:gd name="T28" fmla="*/ 1356 w 2211"/>
                <a:gd name="T29" fmla="*/ 207 h 3018"/>
                <a:gd name="T30" fmla="*/ 1364 w 2211"/>
                <a:gd name="T31" fmla="*/ 156 h 3018"/>
                <a:gd name="T32" fmla="*/ 1374 w 2211"/>
                <a:gd name="T33" fmla="*/ 66 h 3018"/>
                <a:gd name="T34" fmla="*/ 1361 w 2211"/>
                <a:gd name="T35" fmla="*/ 3 h 3018"/>
                <a:gd name="T36" fmla="*/ 1319 w 2211"/>
                <a:gd name="T37" fmla="*/ 13 h 3018"/>
                <a:gd name="T38" fmla="*/ 1266 w 2211"/>
                <a:gd name="T39" fmla="*/ 58 h 3018"/>
                <a:gd name="T40" fmla="*/ 1248 w 2211"/>
                <a:gd name="T41" fmla="*/ 81 h 3018"/>
                <a:gd name="T42" fmla="*/ 1253 w 2211"/>
                <a:gd name="T43" fmla="*/ 144 h 3018"/>
                <a:gd name="T44" fmla="*/ 1268 w 2211"/>
                <a:gd name="T45" fmla="*/ 227 h 3018"/>
                <a:gd name="T46" fmla="*/ 1379 w 2211"/>
                <a:gd name="T47" fmla="*/ 252 h 3018"/>
                <a:gd name="T48" fmla="*/ 1271 w 2211"/>
                <a:gd name="T49" fmla="*/ 217 h 3018"/>
                <a:gd name="T50" fmla="*/ 1172 w 2211"/>
                <a:gd name="T51" fmla="*/ 1631 h 3018"/>
                <a:gd name="T52" fmla="*/ 1677 w 2211"/>
                <a:gd name="T53" fmla="*/ 1170 h 3018"/>
                <a:gd name="T54" fmla="*/ 1500 w 2211"/>
                <a:gd name="T55" fmla="*/ 703 h 3018"/>
                <a:gd name="T56" fmla="*/ 1437 w 2211"/>
                <a:gd name="T57" fmla="*/ 376 h 3018"/>
                <a:gd name="T58" fmla="*/ 1520 w 2211"/>
                <a:gd name="T59" fmla="*/ 509 h 3018"/>
                <a:gd name="T60" fmla="*/ 1606 w 2211"/>
                <a:gd name="T61" fmla="*/ 540 h 3018"/>
                <a:gd name="T62" fmla="*/ 1674 w 2211"/>
                <a:gd name="T63" fmla="*/ 527 h 3018"/>
                <a:gd name="T64" fmla="*/ 1694 w 2211"/>
                <a:gd name="T65" fmla="*/ 502 h 3018"/>
                <a:gd name="T66" fmla="*/ 1659 w 2211"/>
                <a:gd name="T67" fmla="*/ 446 h 3018"/>
                <a:gd name="T68" fmla="*/ 1634 w 2211"/>
                <a:gd name="T69" fmla="*/ 388 h 3018"/>
                <a:gd name="T70" fmla="*/ 1553 w 2211"/>
                <a:gd name="T71" fmla="*/ 345 h 3018"/>
                <a:gd name="T72" fmla="*/ 1442 w 2211"/>
                <a:gd name="T73" fmla="*/ 300 h 3018"/>
                <a:gd name="T74" fmla="*/ 1341 w 2211"/>
                <a:gd name="T75" fmla="*/ 330 h 3018"/>
                <a:gd name="T76" fmla="*/ 1319 w 2211"/>
                <a:gd name="T77" fmla="*/ 386 h 3018"/>
                <a:gd name="T78" fmla="*/ 1182 w 2211"/>
                <a:gd name="T79" fmla="*/ 424 h 3018"/>
                <a:gd name="T80" fmla="*/ 1172 w 2211"/>
                <a:gd name="T81" fmla="*/ 308 h 3018"/>
                <a:gd name="T82" fmla="*/ 1112 w 2211"/>
                <a:gd name="T83" fmla="*/ 315 h 3018"/>
                <a:gd name="T84" fmla="*/ 1024 w 2211"/>
                <a:gd name="T85" fmla="*/ 333 h 3018"/>
                <a:gd name="T86" fmla="*/ 1034 w 2211"/>
                <a:gd name="T87" fmla="*/ 383 h 3018"/>
                <a:gd name="T88" fmla="*/ 1129 w 2211"/>
                <a:gd name="T89" fmla="*/ 429 h 3018"/>
                <a:gd name="T90" fmla="*/ 451 w 2211"/>
                <a:gd name="T91" fmla="*/ 378 h 3018"/>
                <a:gd name="T92" fmla="*/ 156 w 2211"/>
                <a:gd name="T93" fmla="*/ 840 h 3018"/>
                <a:gd name="T94" fmla="*/ 837 w 2211"/>
                <a:gd name="T95" fmla="*/ 1417 h 3018"/>
                <a:gd name="T96" fmla="*/ 1256 w 2211"/>
                <a:gd name="T97" fmla="*/ 1757 h 3018"/>
                <a:gd name="T98" fmla="*/ 1629 w 2211"/>
                <a:gd name="T99" fmla="*/ 1681 h 3018"/>
                <a:gd name="T100" fmla="*/ 1553 w 2211"/>
                <a:gd name="T101" fmla="*/ 1656 h 3018"/>
                <a:gd name="T102" fmla="*/ 1414 w 2211"/>
                <a:gd name="T103" fmla="*/ 1853 h 3018"/>
                <a:gd name="T104" fmla="*/ 1891 w 2211"/>
                <a:gd name="T105" fmla="*/ 1895 h 3018"/>
                <a:gd name="T106" fmla="*/ 1591 w 2211"/>
                <a:gd name="T107" fmla="*/ 1797 h 3018"/>
                <a:gd name="T108" fmla="*/ 1435 w 2211"/>
                <a:gd name="T109" fmla="*/ 2059 h 3018"/>
                <a:gd name="T110" fmla="*/ 1629 w 2211"/>
                <a:gd name="T111" fmla="*/ 2526 h 3018"/>
                <a:gd name="T112" fmla="*/ 1740 w 2211"/>
                <a:gd name="T113" fmla="*/ 2743 h 3018"/>
                <a:gd name="T114" fmla="*/ 2110 w 2211"/>
                <a:gd name="T115" fmla="*/ 2344 h 3018"/>
                <a:gd name="T116" fmla="*/ 1472 w 2211"/>
                <a:gd name="T117" fmla="*/ 562 h 3018"/>
                <a:gd name="T118" fmla="*/ 1394 w 2211"/>
                <a:gd name="T119" fmla="*/ 577 h 3018"/>
                <a:gd name="T120" fmla="*/ 978 w 2211"/>
                <a:gd name="T121" fmla="*/ 338 h 3018"/>
                <a:gd name="T122" fmla="*/ 1039 w 2211"/>
                <a:gd name="T123" fmla="*/ 250 h 301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211" h="3018">
                  <a:moveTo>
                    <a:pt x="1636" y="295"/>
                  </a:moveTo>
                  <a:lnTo>
                    <a:pt x="1639" y="300"/>
                  </a:lnTo>
                  <a:lnTo>
                    <a:pt x="1639" y="303"/>
                  </a:lnTo>
                  <a:lnTo>
                    <a:pt x="1639" y="308"/>
                  </a:lnTo>
                  <a:lnTo>
                    <a:pt x="1636" y="310"/>
                  </a:lnTo>
                  <a:lnTo>
                    <a:pt x="1636" y="313"/>
                  </a:lnTo>
                  <a:lnTo>
                    <a:pt x="1634" y="315"/>
                  </a:lnTo>
                  <a:lnTo>
                    <a:pt x="1636" y="320"/>
                  </a:lnTo>
                  <a:lnTo>
                    <a:pt x="1636" y="323"/>
                  </a:lnTo>
                  <a:lnTo>
                    <a:pt x="1641" y="328"/>
                  </a:lnTo>
                  <a:lnTo>
                    <a:pt x="1644" y="333"/>
                  </a:lnTo>
                  <a:lnTo>
                    <a:pt x="1649" y="335"/>
                  </a:lnTo>
                  <a:lnTo>
                    <a:pt x="1651" y="338"/>
                  </a:lnTo>
                  <a:lnTo>
                    <a:pt x="1656" y="340"/>
                  </a:lnTo>
                  <a:lnTo>
                    <a:pt x="1664" y="340"/>
                  </a:lnTo>
                  <a:lnTo>
                    <a:pt x="1669" y="340"/>
                  </a:lnTo>
                  <a:lnTo>
                    <a:pt x="1679" y="340"/>
                  </a:lnTo>
                  <a:lnTo>
                    <a:pt x="1687" y="338"/>
                  </a:lnTo>
                  <a:lnTo>
                    <a:pt x="1697" y="338"/>
                  </a:lnTo>
                  <a:lnTo>
                    <a:pt x="1704" y="338"/>
                  </a:lnTo>
                  <a:lnTo>
                    <a:pt x="1712" y="338"/>
                  </a:lnTo>
                  <a:lnTo>
                    <a:pt x="1719" y="340"/>
                  </a:lnTo>
                  <a:lnTo>
                    <a:pt x="1724" y="343"/>
                  </a:lnTo>
                  <a:lnTo>
                    <a:pt x="1729" y="348"/>
                  </a:lnTo>
                  <a:lnTo>
                    <a:pt x="1732" y="356"/>
                  </a:lnTo>
                  <a:lnTo>
                    <a:pt x="1737" y="363"/>
                  </a:lnTo>
                  <a:lnTo>
                    <a:pt x="1740" y="368"/>
                  </a:lnTo>
                  <a:lnTo>
                    <a:pt x="1745" y="373"/>
                  </a:lnTo>
                  <a:lnTo>
                    <a:pt x="1750" y="378"/>
                  </a:lnTo>
                  <a:lnTo>
                    <a:pt x="1752" y="386"/>
                  </a:lnTo>
                  <a:lnTo>
                    <a:pt x="1757" y="391"/>
                  </a:lnTo>
                  <a:lnTo>
                    <a:pt x="1760" y="401"/>
                  </a:lnTo>
                  <a:lnTo>
                    <a:pt x="1760" y="411"/>
                  </a:lnTo>
                  <a:lnTo>
                    <a:pt x="1760" y="424"/>
                  </a:lnTo>
                  <a:lnTo>
                    <a:pt x="1757" y="431"/>
                  </a:lnTo>
                  <a:lnTo>
                    <a:pt x="1757" y="439"/>
                  </a:lnTo>
                  <a:lnTo>
                    <a:pt x="1757" y="444"/>
                  </a:lnTo>
                  <a:lnTo>
                    <a:pt x="1757" y="449"/>
                  </a:lnTo>
                  <a:lnTo>
                    <a:pt x="1757" y="451"/>
                  </a:lnTo>
                  <a:lnTo>
                    <a:pt x="1760" y="451"/>
                  </a:lnTo>
                  <a:lnTo>
                    <a:pt x="1765" y="454"/>
                  </a:lnTo>
                  <a:lnTo>
                    <a:pt x="1770" y="454"/>
                  </a:lnTo>
                  <a:lnTo>
                    <a:pt x="1775" y="454"/>
                  </a:lnTo>
                  <a:lnTo>
                    <a:pt x="1777" y="456"/>
                  </a:lnTo>
                  <a:lnTo>
                    <a:pt x="1782" y="456"/>
                  </a:lnTo>
                  <a:lnTo>
                    <a:pt x="1782" y="459"/>
                  </a:lnTo>
                  <a:lnTo>
                    <a:pt x="1782" y="461"/>
                  </a:lnTo>
                  <a:lnTo>
                    <a:pt x="1780" y="464"/>
                  </a:lnTo>
                  <a:lnTo>
                    <a:pt x="1772" y="464"/>
                  </a:lnTo>
                  <a:lnTo>
                    <a:pt x="1767" y="466"/>
                  </a:lnTo>
                  <a:lnTo>
                    <a:pt x="1765" y="469"/>
                  </a:lnTo>
                  <a:lnTo>
                    <a:pt x="1765" y="471"/>
                  </a:lnTo>
                  <a:lnTo>
                    <a:pt x="1767" y="471"/>
                  </a:lnTo>
                  <a:lnTo>
                    <a:pt x="1770" y="474"/>
                  </a:lnTo>
                  <a:lnTo>
                    <a:pt x="1775" y="477"/>
                  </a:lnTo>
                  <a:lnTo>
                    <a:pt x="1777" y="477"/>
                  </a:lnTo>
                  <a:lnTo>
                    <a:pt x="1775" y="477"/>
                  </a:lnTo>
                  <a:lnTo>
                    <a:pt x="1770" y="477"/>
                  </a:lnTo>
                  <a:lnTo>
                    <a:pt x="1765" y="479"/>
                  </a:lnTo>
                  <a:lnTo>
                    <a:pt x="1762" y="482"/>
                  </a:lnTo>
                  <a:lnTo>
                    <a:pt x="1757" y="484"/>
                  </a:lnTo>
                  <a:lnTo>
                    <a:pt x="1755" y="487"/>
                  </a:lnTo>
                  <a:lnTo>
                    <a:pt x="1755" y="489"/>
                  </a:lnTo>
                  <a:lnTo>
                    <a:pt x="1757" y="494"/>
                  </a:lnTo>
                  <a:lnTo>
                    <a:pt x="1762" y="497"/>
                  </a:lnTo>
                  <a:lnTo>
                    <a:pt x="1767" y="499"/>
                  </a:lnTo>
                  <a:lnTo>
                    <a:pt x="1772" y="502"/>
                  </a:lnTo>
                  <a:lnTo>
                    <a:pt x="1780" y="502"/>
                  </a:lnTo>
                  <a:lnTo>
                    <a:pt x="1785" y="502"/>
                  </a:lnTo>
                  <a:lnTo>
                    <a:pt x="1790" y="499"/>
                  </a:lnTo>
                  <a:lnTo>
                    <a:pt x="1792" y="497"/>
                  </a:lnTo>
                  <a:lnTo>
                    <a:pt x="1795" y="494"/>
                  </a:lnTo>
                  <a:lnTo>
                    <a:pt x="1798" y="492"/>
                  </a:lnTo>
                  <a:lnTo>
                    <a:pt x="1800" y="489"/>
                  </a:lnTo>
                  <a:lnTo>
                    <a:pt x="1800" y="487"/>
                  </a:lnTo>
                  <a:lnTo>
                    <a:pt x="1803" y="484"/>
                  </a:lnTo>
                  <a:lnTo>
                    <a:pt x="1805" y="484"/>
                  </a:lnTo>
                  <a:lnTo>
                    <a:pt x="1808" y="484"/>
                  </a:lnTo>
                  <a:lnTo>
                    <a:pt x="1810" y="482"/>
                  </a:lnTo>
                  <a:lnTo>
                    <a:pt x="1815" y="487"/>
                  </a:lnTo>
                  <a:lnTo>
                    <a:pt x="1815" y="494"/>
                  </a:lnTo>
                  <a:lnTo>
                    <a:pt x="1815" y="504"/>
                  </a:lnTo>
                  <a:lnTo>
                    <a:pt x="1813" y="512"/>
                  </a:lnTo>
                  <a:lnTo>
                    <a:pt x="1810" y="514"/>
                  </a:lnTo>
                  <a:lnTo>
                    <a:pt x="1805" y="514"/>
                  </a:lnTo>
                  <a:lnTo>
                    <a:pt x="1803" y="517"/>
                  </a:lnTo>
                  <a:lnTo>
                    <a:pt x="1798" y="519"/>
                  </a:lnTo>
                  <a:lnTo>
                    <a:pt x="1792" y="522"/>
                  </a:lnTo>
                  <a:lnTo>
                    <a:pt x="1787" y="527"/>
                  </a:lnTo>
                  <a:lnTo>
                    <a:pt x="1785" y="529"/>
                  </a:lnTo>
                  <a:lnTo>
                    <a:pt x="1780" y="532"/>
                  </a:lnTo>
                  <a:lnTo>
                    <a:pt x="1777" y="537"/>
                  </a:lnTo>
                  <a:lnTo>
                    <a:pt x="1777" y="545"/>
                  </a:lnTo>
                  <a:lnTo>
                    <a:pt x="1775" y="555"/>
                  </a:lnTo>
                  <a:lnTo>
                    <a:pt x="1772" y="565"/>
                  </a:lnTo>
                  <a:lnTo>
                    <a:pt x="1772" y="572"/>
                  </a:lnTo>
                  <a:lnTo>
                    <a:pt x="1772" y="582"/>
                  </a:lnTo>
                  <a:lnTo>
                    <a:pt x="1775" y="587"/>
                  </a:lnTo>
                  <a:lnTo>
                    <a:pt x="1775" y="593"/>
                  </a:lnTo>
                  <a:lnTo>
                    <a:pt x="1777" y="598"/>
                  </a:lnTo>
                  <a:lnTo>
                    <a:pt x="1782" y="600"/>
                  </a:lnTo>
                  <a:lnTo>
                    <a:pt x="1787" y="605"/>
                  </a:lnTo>
                  <a:lnTo>
                    <a:pt x="1792" y="608"/>
                  </a:lnTo>
                  <a:lnTo>
                    <a:pt x="1795" y="613"/>
                  </a:lnTo>
                  <a:lnTo>
                    <a:pt x="1800" y="618"/>
                  </a:lnTo>
                  <a:lnTo>
                    <a:pt x="1803" y="625"/>
                  </a:lnTo>
                  <a:lnTo>
                    <a:pt x="1803" y="630"/>
                  </a:lnTo>
                  <a:lnTo>
                    <a:pt x="1803" y="638"/>
                  </a:lnTo>
                  <a:lnTo>
                    <a:pt x="1805" y="643"/>
                  </a:lnTo>
                  <a:lnTo>
                    <a:pt x="1810" y="648"/>
                  </a:lnTo>
                  <a:lnTo>
                    <a:pt x="1815" y="653"/>
                  </a:lnTo>
                  <a:lnTo>
                    <a:pt x="1820" y="658"/>
                  </a:lnTo>
                  <a:lnTo>
                    <a:pt x="1825" y="661"/>
                  </a:lnTo>
                  <a:lnTo>
                    <a:pt x="1833" y="666"/>
                  </a:lnTo>
                  <a:lnTo>
                    <a:pt x="1838" y="671"/>
                  </a:lnTo>
                  <a:lnTo>
                    <a:pt x="1843" y="673"/>
                  </a:lnTo>
                  <a:lnTo>
                    <a:pt x="1848" y="678"/>
                  </a:lnTo>
                  <a:lnTo>
                    <a:pt x="1856" y="683"/>
                  </a:lnTo>
                  <a:lnTo>
                    <a:pt x="1863" y="691"/>
                  </a:lnTo>
                  <a:lnTo>
                    <a:pt x="1871" y="693"/>
                  </a:lnTo>
                  <a:lnTo>
                    <a:pt x="1881" y="698"/>
                  </a:lnTo>
                  <a:lnTo>
                    <a:pt x="1888" y="698"/>
                  </a:lnTo>
                  <a:lnTo>
                    <a:pt x="1896" y="698"/>
                  </a:lnTo>
                  <a:lnTo>
                    <a:pt x="1903" y="696"/>
                  </a:lnTo>
                  <a:lnTo>
                    <a:pt x="1908" y="696"/>
                  </a:lnTo>
                  <a:lnTo>
                    <a:pt x="1914" y="696"/>
                  </a:lnTo>
                  <a:lnTo>
                    <a:pt x="1919" y="696"/>
                  </a:lnTo>
                  <a:lnTo>
                    <a:pt x="1924" y="698"/>
                  </a:lnTo>
                  <a:lnTo>
                    <a:pt x="1926" y="701"/>
                  </a:lnTo>
                  <a:lnTo>
                    <a:pt x="1929" y="703"/>
                  </a:lnTo>
                  <a:lnTo>
                    <a:pt x="1931" y="706"/>
                  </a:lnTo>
                  <a:lnTo>
                    <a:pt x="1931" y="708"/>
                  </a:lnTo>
                  <a:lnTo>
                    <a:pt x="1934" y="708"/>
                  </a:lnTo>
                  <a:lnTo>
                    <a:pt x="1936" y="711"/>
                  </a:lnTo>
                  <a:lnTo>
                    <a:pt x="1939" y="711"/>
                  </a:lnTo>
                  <a:lnTo>
                    <a:pt x="1944" y="711"/>
                  </a:lnTo>
                  <a:lnTo>
                    <a:pt x="1949" y="711"/>
                  </a:lnTo>
                  <a:lnTo>
                    <a:pt x="1954" y="711"/>
                  </a:lnTo>
                  <a:lnTo>
                    <a:pt x="1956" y="711"/>
                  </a:lnTo>
                  <a:lnTo>
                    <a:pt x="1964" y="708"/>
                  </a:lnTo>
                  <a:lnTo>
                    <a:pt x="1966" y="708"/>
                  </a:lnTo>
                  <a:lnTo>
                    <a:pt x="1971" y="706"/>
                  </a:lnTo>
                  <a:lnTo>
                    <a:pt x="1977" y="703"/>
                  </a:lnTo>
                  <a:lnTo>
                    <a:pt x="1979" y="701"/>
                  </a:lnTo>
                  <a:lnTo>
                    <a:pt x="1982" y="698"/>
                  </a:lnTo>
                  <a:lnTo>
                    <a:pt x="1984" y="693"/>
                  </a:lnTo>
                  <a:lnTo>
                    <a:pt x="1984" y="691"/>
                  </a:lnTo>
                  <a:lnTo>
                    <a:pt x="1984" y="681"/>
                  </a:lnTo>
                  <a:lnTo>
                    <a:pt x="1984" y="673"/>
                  </a:lnTo>
                  <a:lnTo>
                    <a:pt x="1984" y="668"/>
                  </a:lnTo>
                  <a:lnTo>
                    <a:pt x="1984" y="666"/>
                  </a:lnTo>
                  <a:lnTo>
                    <a:pt x="1984" y="661"/>
                  </a:lnTo>
                  <a:lnTo>
                    <a:pt x="1987" y="658"/>
                  </a:lnTo>
                  <a:lnTo>
                    <a:pt x="1989" y="656"/>
                  </a:lnTo>
                  <a:lnTo>
                    <a:pt x="1992" y="653"/>
                  </a:lnTo>
                  <a:lnTo>
                    <a:pt x="1994" y="648"/>
                  </a:lnTo>
                  <a:lnTo>
                    <a:pt x="1992" y="640"/>
                  </a:lnTo>
                  <a:lnTo>
                    <a:pt x="1989" y="633"/>
                  </a:lnTo>
                  <a:lnTo>
                    <a:pt x="1989" y="628"/>
                  </a:lnTo>
                  <a:lnTo>
                    <a:pt x="1992" y="625"/>
                  </a:lnTo>
                  <a:lnTo>
                    <a:pt x="1994" y="620"/>
                  </a:lnTo>
                  <a:lnTo>
                    <a:pt x="1999" y="615"/>
                  </a:lnTo>
                  <a:lnTo>
                    <a:pt x="2004" y="608"/>
                  </a:lnTo>
                  <a:lnTo>
                    <a:pt x="2007" y="600"/>
                  </a:lnTo>
                  <a:lnTo>
                    <a:pt x="2009" y="593"/>
                  </a:lnTo>
                  <a:lnTo>
                    <a:pt x="2012" y="585"/>
                  </a:lnTo>
                  <a:lnTo>
                    <a:pt x="2009" y="580"/>
                  </a:lnTo>
                  <a:lnTo>
                    <a:pt x="2009" y="572"/>
                  </a:lnTo>
                  <a:lnTo>
                    <a:pt x="2012" y="565"/>
                  </a:lnTo>
                  <a:lnTo>
                    <a:pt x="2014" y="560"/>
                  </a:lnTo>
                  <a:lnTo>
                    <a:pt x="2022" y="552"/>
                  </a:lnTo>
                  <a:lnTo>
                    <a:pt x="2027" y="545"/>
                  </a:lnTo>
                  <a:lnTo>
                    <a:pt x="2035" y="540"/>
                  </a:lnTo>
                  <a:lnTo>
                    <a:pt x="2042" y="535"/>
                  </a:lnTo>
                  <a:lnTo>
                    <a:pt x="2047" y="532"/>
                  </a:lnTo>
                  <a:lnTo>
                    <a:pt x="2052" y="529"/>
                  </a:lnTo>
                  <a:lnTo>
                    <a:pt x="2057" y="527"/>
                  </a:lnTo>
                  <a:lnTo>
                    <a:pt x="2065" y="524"/>
                  </a:lnTo>
                  <a:lnTo>
                    <a:pt x="2072" y="517"/>
                  </a:lnTo>
                  <a:lnTo>
                    <a:pt x="2080" y="512"/>
                  </a:lnTo>
                  <a:lnTo>
                    <a:pt x="2087" y="502"/>
                  </a:lnTo>
                  <a:lnTo>
                    <a:pt x="2093" y="494"/>
                  </a:lnTo>
                  <a:lnTo>
                    <a:pt x="2098" y="484"/>
                  </a:lnTo>
                  <a:lnTo>
                    <a:pt x="2100" y="474"/>
                  </a:lnTo>
                  <a:lnTo>
                    <a:pt x="2105" y="466"/>
                  </a:lnTo>
                  <a:lnTo>
                    <a:pt x="2108" y="461"/>
                  </a:lnTo>
                  <a:lnTo>
                    <a:pt x="2108" y="456"/>
                  </a:lnTo>
                  <a:lnTo>
                    <a:pt x="2113" y="454"/>
                  </a:lnTo>
                  <a:lnTo>
                    <a:pt x="2118" y="451"/>
                  </a:lnTo>
                  <a:lnTo>
                    <a:pt x="2123" y="449"/>
                  </a:lnTo>
                  <a:lnTo>
                    <a:pt x="2125" y="446"/>
                  </a:lnTo>
                  <a:lnTo>
                    <a:pt x="2130" y="444"/>
                  </a:lnTo>
                  <a:lnTo>
                    <a:pt x="2135" y="439"/>
                  </a:lnTo>
                  <a:lnTo>
                    <a:pt x="2140" y="434"/>
                  </a:lnTo>
                  <a:lnTo>
                    <a:pt x="2148" y="429"/>
                  </a:lnTo>
                  <a:lnTo>
                    <a:pt x="2156" y="424"/>
                  </a:lnTo>
                  <a:lnTo>
                    <a:pt x="2163" y="416"/>
                  </a:lnTo>
                  <a:lnTo>
                    <a:pt x="2171" y="411"/>
                  </a:lnTo>
                  <a:lnTo>
                    <a:pt x="2176" y="403"/>
                  </a:lnTo>
                  <a:lnTo>
                    <a:pt x="2183" y="396"/>
                  </a:lnTo>
                  <a:lnTo>
                    <a:pt x="2191" y="391"/>
                  </a:lnTo>
                  <a:lnTo>
                    <a:pt x="2196" y="386"/>
                  </a:lnTo>
                  <a:lnTo>
                    <a:pt x="2198" y="378"/>
                  </a:lnTo>
                  <a:lnTo>
                    <a:pt x="2203" y="376"/>
                  </a:lnTo>
                  <a:lnTo>
                    <a:pt x="2203" y="371"/>
                  </a:lnTo>
                  <a:lnTo>
                    <a:pt x="2206" y="368"/>
                  </a:lnTo>
                  <a:lnTo>
                    <a:pt x="2203" y="366"/>
                  </a:lnTo>
                  <a:lnTo>
                    <a:pt x="2196" y="363"/>
                  </a:lnTo>
                  <a:lnTo>
                    <a:pt x="2188" y="363"/>
                  </a:lnTo>
                  <a:lnTo>
                    <a:pt x="2178" y="366"/>
                  </a:lnTo>
                  <a:lnTo>
                    <a:pt x="2168" y="368"/>
                  </a:lnTo>
                  <a:lnTo>
                    <a:pt x="2161" y="371"/>
                  </a:lnTo>
                  <a:lnTo>
                    <a:pt x="2150" y="376"/>
                  </a:lnTo>
                  <a:lnTo>
                    <a:pt x="2143" y="381"/>
                  </a:lnTo>
                  <a:lnTo>
                    <a:pt x="2140" y="383"/>
                  </a:lnTo>
                  <a:lnTo>
                    <a:pt x="2140" y="381"/>
                  </a:lnTo>
                  <a:lnTo>
                    <a:pt x="2143" y="378"/>
                  </a:lnTo>
                  <a:lnTo>
                    <a:pt x="2145" y="376"/>
                  </a:lnTo>
                  <a:lnTo>
                    <a:pt x="2145" y="371"/>
                  </a:lnTo>
                  <a:lnTo>
                    <a:pt x="2143" y="366"/>
                  </a:lnTo>
                  <a:lnTo>
                    <a:pt x="2138" y="366"/>
                  </a:lnTo>
                  <a:lnTo>
                    <a:pt x="2128" y="366"/>
                  </a:lnTo>
                  <a:lnTo>
                    <a:pt x="2125" y="368"/>
                  </a:lnTo>
                  <a:lnTo>
                    <a:pt x="2125" y="366"/>
                  </a:lnTo>
                  <a:lnTo>
                    <a:pt x="2130" y="363"/>
                  </a:lnTo>
                  <a:lnTo>
                    <a:pt x="2140" y="358"/>
                  </a:lnTo>
                  <a:lnTo>
                    <a:pt x="2150" y="356"/>
                  </a:lnTo>
                  <a:lnTo>
                    <a:pt x="2158" y="353"/>
                  </a:lnTo>
                  <a:lnTo>
                    <a:pt x="2166" y="350"/>
                  </a:lnTo>
                  <a:lnTo>
                    <a:pt x="2171" y="353"/>
                  </a:lnTo>
                  <a:lnTo>
                    <a:pt x="2173" y="353"/>
                  </a:lnTo>
                  <a:lnTo>
                    <a:pt x="2178" y="356"/>
                  </a:lnTo>
                  <a:lnTo>
                    <a:pt x="2183" y="353"/>
                  </a:lnTo>
                  <a:lnTo>
                    <a:pt x="2188" y="353"/>
                  </a:lnTo>
                  <a:lnTo>
                    <a:pt x="2193" y="350"/>
                  </a:lnTo>
                  <a:lnTo>
                    <a:pt x="2198" y="345"/>
                  </a:lnTo>
                  <a:lnTo>
                    <a:pt x="2201" y="343"/>
                  </a:lnTo>
                  <a:lnTo>
                    <a:pt x="2201" y="338"/>
                  </a:lnTo>
                  <a:lnTo>
                    <a:pt x="2198" y="333"/>
                  </a:lnTo>
                  <a:lnTo>
                    <a:pt x="2196" y="330"/>
                  </a:lnTo>
                  <a:lnTo>
                    <a:pt x="2193" y="328"/>
                  </a:lnTo>
                  <a:lnTo>
                    <a:pt x="2188" y="325"/>
                  </a:lnTo>
                  <a:lnTo>
                    <a:pt x="2183" y="325"/>
                  </a:lnTo>
                  <a:lnTo>
                    <a:pt x="2176" y="323"/>
                  </a:lnTo>
                  <a:lnTo>
                    <a:pt x="2168" y="323"/>
                  </a:lnTo>
                  <a:lnTo>
                    <a:pt x="2161" y="323"/>
                  </a:lnTo>
                  <a:lnTo>
                    <a:pt x="2153" y="323"/>
                  </a:lnTo>
                  <a:lnTo>
                    <a:pt x="2145" y="323"/>
                  </a:lnTo>
                  <a:lnTo>
                    <a:pt x="2140" y="323"/>
                  </a:lnTo>
                  <a:lnTo>
                    <a:pt x="2138" y="325"/>
                  </a:lnTo>
                  <a:lnTo>
                    <a:pt x="2135" y="325"/>
                  </a:lnTo>
                  <a:lnTo>
                    <a:pt x="2135" y="323"/>
                  </a:lnTo>
                  <a:lnTo>
                    <a:pt x="2138" y="320"/>
                  </a:lnTo>
                  <a:lnTo>
                    <a:pt x="2143" y="318"/>
                  </a:lnTo>
                  <a:lnTo>
                    <a:pt x="2148" y="318"/>
                  </a:lnTo>
                  <a:lnTo>
                    <a:pt x="2153" y="318"/>
                  </a:lnTo>
                  <a:lnTo>
                    <a:pt x="2158" y="318"/>
                  </a:lnTo>
                  <a:lnTo>
                    <a:pt x="2161" y="315"/>
                  </a:lnTo>
                  <a:lnTo>
                    <a:pt x="2161" y="313"/>
                  </a:lnTo>
                  <a:lnTo>
                    <a:pt x="2156" y="310"/>
                  </a:lnTo>
                  <a:lnTo>
                    <a:pt x="2150" y="308"/>
                  </a:lnTo>
                  <a:lnTo>
                    <a:pt x="2145" y="305"/>
                  </a:lnTo>
                  <a:lnTo>
                    <a:pt x="2140" y="303"/>
                  </a:lnTo>
                  <a:lnTo>
                    <a:pt x="2135" y="303"/>
                  </a:lnTo>
                  <a:lnTo>
                    <a:pt x="2133" y="300"/>
                  </a:lnTo>
                  <a:lnTo>
                    <a:pt x="2133" y="298"/>
                  </a:lnTo>
                  <a:lnTo>
                    <a:pt x="2138" y="295"/>
                  </a:lnTo>
                  <a:lnTo>
                    <a:pt x="2143" y="292"/>
                  </a:lnTo>
                  <a:lnTo>
                    <a:pt x="2148" y="290"/>
                  </a:lnTo>
                  <a:lnTo>
                    <a:pt x="2150" y="285"/>
                  </a:lnTo>
                  <a:lnTo>
                    <a:pt x="2153" y="282"/>
                  </a:lnTo>
                  <a:lnTo>
                    <a:pt x="2156" y="277"/>
                  </a:lnTo>
                  <a:lnTo>
                    <a:pt x="2156" y="275"/>
                  </a:lnTo>
                  <a:lnTo>
                    <a:pt x="2153" y="272"/>
                  </a:lnTo>
                  <a:lnTo>
                    <a:pt x="2153" y="270"/>
                  </a:lnTo>
                  <a:lnTo>
                    <a:pt x="2150" y="267"/>
                  </a:lnTo>
                  <a:lnTo>
                    <a:pt x="2150" y="265"/>
                  </a:lnTo>
                  <a:lnTo>
                    <a:pt x="2150" y="260"/>
                  </a:lnTo>
                  <a:lnTo>
                    <a:pt x="2153" y="257"/>
                  </a:lnTo>
                  <a:lnTo>
                    <a:pt x="2153" y="255"/>
                  </a:lnTo>
                  <a:lnTo>
                    <a:pt x="2153" y="252"/>
                  </a:lnTo>
                  <a:lnTo>
                    <a:pt x="2150" y="250"/>
                  </a:lnTo>
                  <a:lnTo>
                    <a:pt x="2148" y="250"/>
                  </a:lnTo>
                  <a:lnTo>
                    <a:pt x="2143" y="247"/>
                  </a:lnTo>
                  <a:lnTo>
                    <a:pt x="2140" y="245"/>
                  </a:lnTo>
                  <a:lnTo>
                    <a:pt x="2140" y="242"/>
                  </a:lnTo>
                  <a:lnTo>
                    <a:pt x="2140" y="240"/>
                  </a:lnTo>
                  <a:lnTo>
                    <a:pt x="2140" y="237"/>
                  </a:lnTo>
                  <a:lnTo>
                    <a:pt x="2138" y="234"/>
                  </a:lnTo>
                  <a:lnTo>
                    <a:pt x="2133" y="234"/>
                  </a:lnTo>
                  <a:lnTo>
                    <a:pt x="2128" y="232"/>
                  </a:lnTo>
                  <a:lnTo>
                    <a:pt x="2120" y="232"/>
                  </a:lnTo>
                  <a:lnTo>
                    <a:pt x="2113" y="229"/>
                  </a:lnTo>
                  <a:lnTo>
                    <a:pt x="2105" y="229"/>
                  </a:lnTo>
                  <a:lnTo>
                    <a:pt x="2100" y="227"/>
                  </a:lnTo>
                  <a:lnTo>
                    <a:pt x="2095" y="224"/>
                  </a:lnTo>
                  <a:lnTo>
                    <a:pt x="2095" y="219"/>
                  </a:lnTo>
                  <a:lnTo>
                    <a:pt x="2100" y="217"/>
                  </a:lnTo>
                  <a:lnTo>
                    <a:pt x="2105" y="212"/>
                  </a:lnTo>
                  <a:lnTo>
                    <a:pt x="2108" y="207"/>
                  </a:lnTo>
                  <a:lnTo>
                    <a:pt x="2110" y="204"/>
                  </a:lnTo>
                  <a:lnTo>
                    <a:pt x="2108" y="202"/>
                  </a:lnTo>
                  <a:lnTo>
                    <a:pt x="2105" y="202"/>
                  </a:lnTo>
                  <a:lnTo>
                    <a:pt x="2103" y="199"/>
                  </a:lnTo>
                  <a:lnTo>
                    <a:pt x="2098" y="202"/>
                  </a:lnTo>
                  <a:lnTo>
                    <a:pt x="2093" y="202"/>
                  </a:lnTo>
                  <a:lnTo>
                    <a:pt x="2087" y="202"/>
                  </a:lnTo>
                  <a:lnTo>
                    <a:pt x="2085" y="202"/>
                  </a:lnTo>
                  <a:lnTo>
                    <a:pt x="2082" y="199"/>
                  </a:lnTo>
                  <a:lnTo>
                    <a:pt x="2082" y="197"/>
                  </a:lnTo>
                  <a:lnTo>
                    <a:pt x="2080" y="197"/>
                  </a:lnTo>
                  <a:lnTo>
                    <a:pt x="2077" y="194"/>
                  </a:lnTo>
                  <a:lnTo>
                    <a:pt x="2075" y="194"/>
                  </a:lnTo>
                  <a:lnTo>
                    <a:pt x="2070" y="194"/>
                  </a:lnTo>
                  <a:lnTo>
                    <a:pt x="2062" y="194"/>
                  </a:lnTo>
                  <a:lnTo>
                    <a:pt x="2055" y="184"/>
                  </a:lnTo>
                  <a:lnTo>
                    <a:pt x="2052" y="174"/>
                  </a:lnTo>
                  <a:lnTo>
                    <a:pt x="2050" y="161"/>
                  </a:lnTo>
                  <a:lnTo>
                    <a:pt x="2050" y="154"/>
                  </a:lnTo>
                  <a:lnTo>
                    <a:pt x="2050" y="146"/>
                  </a:lnTo>
                  <a:lnTo>
                    <a:pt x="2050" y="141"/>
                  </a:lnTo>
                  <a:lnTo>
                    <a:pt x="2047" y="134"/>
                  </a:lnTo>
                  <a:lnTo>
                    <a:pt x="2045" y="129"/>
                  </a:lnTo>
                  <a:lnTo>
                    <a:pt x="2045" y="121"/>
                  </a:lnTo>
                  <a:lnTo>
                    <a:pt x="2047" y="111"/>
                  </a:lnTo>
                  <a:lnTo>
                    <a:pt x="2047" y="103"/>
                  </a:lnTo>
                  <a:lnTo>
                    <a:pt x="2047" y="101"/>
                  </a:lnTo>
                  <a:lnTo>
                    <a:pt x="2045" y="98"/>
                  </a:lnTo>
                  <a:lnTo>
                    <a:pt x="2042" y="98"/>
                  </a:lnTo>
                  <a:lnTo>
                    <a:pt x="2040" y="96"/>
                  </a:lnTo>
                  <a:lnTo>
                    <a:pt x="2035" y="96"/>
                  </a:lnTo>
                  <a:lnTo>
                    <a:pt x="2032" y="98"/>
                  </a:lnTo>
                  <a:lnTo>
                    <a:pt x="2029" y="98"/>
                  </a:lnTo>
                  <a:lnTo>
                    <a:pt x="2027" y="98"/>
                  </a:lnTo>
                  <a:lnTo>
                    <a:pt x="2022" y="101"/>
                  </a:lnTo>
                  <a:lnTo>
                    <a:pt x="2017" y="103"/>
                  </a:lnTo>
                  <a:lnTo>
                    <a:pt x="2014" y="106"/>
                  </a:lnTo>
                  <a:lnTo>
                    <a:pt x="2012" y="111"/>
                  </a:lnTo>
                  <a:lnTo>
                    <a:pt x="2009" y="113"/>
                  </a:lnTo>
                  <a:lnTo>
                    <a:pt x="2007" y="116"/>
                  </a:lnTo>
                  <a:lnTo>
                    <a:pt x="2004" y="121"/>
                  </a:lnTo>
                  <a:lnTo>
                    <a:pt x="2004" y="124"/>
                  </a:lnTo>
                  <a:lnTo>
                    <a:pt x="2002" y="129"/>
                  </a:lnTo>
                  <a:lnTo>
                    <a:pt x="1999" y="131"/>
                  </a:lnTo>
                  <a:lnTo>
                    <a:pt x="1997" y="131"/>
                  </a:lnTo>
                  <a:lnTo>
                    <a:pt x="1994" y="131"/>
                  </a:lnTo>
                  <a:lnTo>
                    <a:pt x="1992" y="134"/>
                  </a:lnTo>
                  <a:lnTo>
                    <a:pt x="1992" y="131"/>
                  </a:lnTo>
                  <a:lnTo>
                    <a:pt x="1989" y="131"/>
                  </a:lnTo>
                  <a:lnTo>
                    <a:pt x="1987" y="129"/>
                  </a:lnTo>
                  <a:lnTo>
                    <a:pt x="1984" y="126"/>
                  </a:lnTo>
                  <a:lnTo>
                    <a:pt x="1982" y="126"/>
                  </a:lnTo>
                  <a:lnTo>
                    <a:pt x="1979" y="126"/>
                  </a:lnTo>
                  <a:lnTo>
                    <a:pt x="1977" y="129"/>
                  </a:lnTo>
                  <a:lnTo>
                    <a:pt x="1974" y="131"/>
                  </a:lnTo>
                  <a:lnTo>
                    <a:pt x="1971" y="134"/>
                  </a:lnTo>
                  <a:lnTo>
                    <a:pt x="1969" y="136"/>
                  </a:lnTo>
                  <a:lnTo>
                    <a:pt x="1964" y="141"/>
                  </a:lnTo>
                  <a:lnTo>
                    <a:pt x="1964" y="139"/>
                  </a:lnTo>
                  <a:lnTo>
                    <a:pt x="1964" y="136"/>
                  </a:lnTo>
                  <a:lnTo>
                    <a:pt x="1964" y="134"/>
                  </a:lnTo>
                  <a:lnTo>
                    <a:pt x="1961" y="131"/>
                  </a:lnTo>
                  <a:lnTo>
                    <a:pt x="1954" y="131"/>
                  </a:lnTo>
                  <a:lnTo>
                    <a:pt x="1946" y="134"/>
                  </a:lnTo>
                  <a:lnTo>
                    <a:pt x="1946" y="131"/>
                  </a:lnTo>
                  <a:lnTo>
                    <a:pt x="1951" y="129"/>
                  </a:lnTo>
                  <a:lnTo>
                    <a:pt x="1954" y="124"/>
                  </a:lnTo>
                  <a:lnTo>
                    <a:pt x="1959" y="119"/>
                  </a:lnTo>
                  <a:lnTo>
                    <a:pt x="1961" y="116"/>
                  </a:lnTo>
                  <a:lnTo>
                    <a:pt x="1964" y="111"/>
                  </a:lnTo>
                  <a:lnTo>
                    <a:pt x="1961" y="108"/>
                  </a:lnTo>
                  <a:lnTo>
                    <a:pt x="1954" y="108"/>
                  </a:lnTo>
                  <a:lnTo>
                    <a:pt x="1949" y="111"/>
                  </a:lnTo>
                  <a:lnTo>
                    <a:pt x="1944" y="111"/>
                  </a:lnTo>
                  <a:lnTo>
                    <a:pt x="1939" y="111"/>
                  </a:lnTo>
                  <a:lnTo>
                    <a:pt x="1934" y="108"/>
                  </a:lnTo>
                  <a:lnTo>
                    <a:pt x="1931" y="108"/>
                  </a:lnTo>
                  <a:lnTo>
                    <a:pt x="1926" y="108"/>
                  </a:lnTo>
                  <a:lnTo>
                    <a:pt x="1924" y="108"/>
                  </a:lnTo>
                  <a:lnTo>
                    <a:pt x="1919" y="108"/>
                  </a:lnTo>
                  <a:lnTo>
                    <a:pt x="1916" y="108"/>
                  </a:lnTo>
                  <a:lnTo>
                    <a:pt x="1914" y="111"/>
                  </a:lnTo>
                  <a:lnTo>
                    <a:pt x="1911" y="111"/>
                  </a:lnTo>
                  <a:lnTo>
                    <a:pt x="1906" y="111"/>
                  </a:lnTo>
                  <a:lnTo>
                    <a:pt x="1898" y="116"/>
                  </a:lnTo>
                  <a:lnTo>
                    <a:pt x="1888" y="121"/>
                  </a:lnTo>
                  <a:lnTo>
                    <a:pt x="1876" y="126"/>
                  </a:lnTo>
                  <a:lnTo>
                    <a:pt x="1866" y="129"/>
                  </a:lnTo>
                  <a:lnTo>
                    <a:pt x="1853" y="134"/>
                  </a:lnTo>
                  <a:lnTo>
                    <a:pt x="1845" y="139"/>
                  </a:lnTo>
                  <a:lnTo>
                    <a:pt x="1838" y="144"/>
                  </a:lnTo>
                  <a:lnTo>
                    <a:pt x="1835" y="149"/>
                  </a:lnTo>
                  <a:lnTo>
                    <a:pt x="1833" y="151"/>
                  </a:lnTo>
                  <a:lnTo>
                    <a:pt x="1830" y="156"/>
                  </a:lnTo>
                  <a:lnTo>
                    <a:pt x="1830" y="159"/>
                  </a:lnTo>
                  <a:lnTo>
                    <a:pt x="1828" y="161"/>
                  </a:lnTo>
                  <a:lnTo>
                    <a:pt x="1825" y="164"/>
                  </a:lnTo>
                  <a:lnTo>
                    <a:pt x="1820" y="166"/>
                  </a:lnTo>
                  <a:lnTo>
                    <a:pt x="1815" y="166"/>
                  </a:lnTo>
                  <a:lnTo>
                    <a:pt x="1808" y="166"/>
                  </a:lnTo>
                  <a:lnTo>
                    <a:pt x="1800" y="169"/>
                  </a:lnTo>
                  <a:lnTo>
                    <a:pt x="1792" y="169"/>
                  </a:lnTo>
                  <a:lnTo>
                    <a:pt x="1782" y="174"/>
                  </a:lnTo>
                  <a:lnTo>
                    <a:pt x="1775" y="176"/>
                  </a:lnTo>
                  <a:lnTo>
                    <a:pt x="1767" y="182"/>
                  </a:lnTo>
                  <a:lnTo>
                    <a:pt x="1760" y="184"/>
                  </a:lnTo>
                  <a:lnTo>
                    <a:pt x="1755" y="189"/>
                  </a:lnTo>
                  <a:lnTo>
                    <a:pt x="1752" y="192"/>
                  </a:lnTo>
                  <a:lnTo>
                    <a:pt x="1750" y="197"/>
                  </a:lnTo>
                  <a:lnTo>
                    <a:pt x="1745" y="202"/>
                  </a:lnTo>
                  <a:lnTo>
                    <a:pt x="1737" y="207"/>
                  </a:lnTo>
                  <a:lnTo>
                    <a:pt x="1727" y="212"/>
                  </a:lnTo>
                  <a:lnTo>
                    <a:pt x="1719" y="217"/>
                  </a:lnTo>
                  <a:lnTo>
                    <a:pt x="1712" y="222"/>
                  </a:lnTo>
                  <a:lnTo>
                    <a:pt x="1707" y="229"/>
                  </a:lnTo>
                  <a:lnTo>
                    <a:pt x="1704" y="234"/>
                  </a:lnTo>
                  <a:lnTo>
                    <a:pt x="1704" y="240"/>
                  </a:lnTo>
                  <a:lnTo>
                    <a:pt x="1702" y="247"/>
                  </a:lnTo>
                  <a:lnTo>
                    <a:pt x="1697" y="252"/>
                  </a:lnTo>
                  <a:lnTo>
                    <a:pt x="1692" y="255"/>
                  </a:lnTo>
                  <a:lnTo>
                    <a:pt x="1684" y="260"/>
                  </a:lnTo>
                  <a:lnTo>
                    <a:pt x="1677" y="262"/>
                  </a:lnTo>
                  <a:lnTo>
                    <a:pt x="1669" y="265"/>
                  </a:lnTo>
                  <a:lnTo>
                    <a:pt x="1659" y="267"/>
                  </a:lnTo>
                  <a:lnTo>
                    <a:pt x="1651" y="270"/>
                  </a:lnTo>
                  <a:lnTo>
                    <a:pt x="1646" y="272"/>
                  </a:lnTo>
                  <a:lnTo>
                    <a:pt x="1639" y="277"/>
                  </a:lnTo>
                  <a:lnTo>
                    <a:pt x="1636" y="280"/>
                  </a:lnTo>
                  <a:lnTo>
                    <a:pt x="1634" y="282"/>
                  </a:lnTo>
                  <a:lnTo>
                    <a:pt x="1634" y="287"/>
                  </a:lnTo>
                  <a:lnTo>
                    <a:pt x="1634" y="290"/>
                  </a:lnTo>
                  <a:lnTo>
                    <a:pt x="1636" y="295"/>
                  </a:lnTo>
                  <a:close/>
                  <a:moveTo>
                    <a:pt x="1258" y="159"/>
                  </a:moveTo>
                  <a:lnTo>
                    <a:pt x="1258" y="159"/>
                  </a:lnTo>
                  <a:lnTo>
                    <a:pt x="1261" y="159"/>
                  </a:lnTo>
                  <a:lnTo>
                    <a:pt x="1263" y="164"/>
                  </a:lnTo>
                  <a:lnTo>
                    <a:pt x="1271" y="166"/>
                  </a:lnTo>
                  <a:lnTo>
                    <a:pt x="1278" y="166"/>
                  </a:lnTo>
                  <a:lnTo>
                    <a:pt x="1283" y="161"/>
                  </a:lnTo>
                  <a:lnTo>
                    <a:pt x="1288" y="159"/>
                  </a:lnTo>
                  <a:lnTo>
                    <a:pt x="1291" y="156"/>
                  </a:lnTo>
                  <a:lnTo>
                    <a:pt x="1293" y="154"/>
                  </a:lnTo>
                  <a:lnTo>
                    <a:pt x="1296" y="156"/>
                  </a:lnTo>
                  <a:lnTo>
                    <a:pt x="1301" y="159"/>
                  </a:lnTo>
                  <a:lnTo>
                    <a:pt x="1306" y="164"/>
                  </a:lnTo>
                  <a:lnTo>
                    <a:pt x="1311" y="169"/>
                  </a:lnTo>
                  <a:lnTo>
                    <a:pt x="1316" y="174"/>
                  </a:lnTo>
                  <a:lnTo>
                    <a:pt x="1316" y="176"/>
                  </a:lnTo>
                  <a:lnTo>
                    <a:pt x="1311" y="174"/>
                  </a:lnTo>
                  <a:lnTo>
                    <a:pt x="1306" y="171"/>
                  </a:lnTo>
                  <a:lnTo>
                    <a:pt x="1298" y="169"/>
                  </a:lnTo>
                  <a:lnTo>
                    <a:pt x="1296" y="171"/>
                  </a:lnTo>
                  <a:lnTo>
                    <a:pt x="1296" y="176"/>
                  </a:lnTo>
                  <a:lnTo>
                    <a:pt x="1296" y="182"/>
                  </a:lnTo>
                  <a:lnTo>
                    <a:pt x="1301" y="184"/>
                  </a:lnTo>
                  <a:lnTo>
                    <a:pt x="1303" y="189"/>
                  </a:lnTo>
                  <a:lnTo>
                    <a:pt x="1303" y="194"/>
                  </a:lnTo>
                  <a:lnTo>
                    <a:pt x="1301" y="197"/>
                  </a:lnTo>
                  <a:lnTo>
                    <a:pt x="1296" y="199"/>
                  </a:lnTo>
                  <a:lnTo>
                    <a:pt x="1293" y="202"/>
                  </a:lnTo>
                  <a:lnTo>
                    <a:pt x="1291" y="204"/>
                  </a:lnTo>
                  <a:lnTo>
                    <a:pt x="1293" y="209"/>
                  </a:lnTo>
                  <a:lnTo>
                    <a:pt x="1296" y="214"/>
                  </a:lnTo>
                  <a:lnTo>
                    <a:pt x="1298" y="214"/>
                  </a:lnTo>
                  <a:lnTo>
                    <a:pt x="1306" y="214"/>
                  </a:lnTo>
                  <a:lnTo>
                    <a:pt x="1313" y="214"/>
                  </a:lnTo>
                  <a:lnTo>
                    <a:pt x="1321" y="214"/>
                  </a:lnTo>
                  <a:lnTo>
                    <a:pt x="1326" y="214"/>
                  </a:lnTo>
                  <a:lnTo>
                    <a:pt x="1331" y="212"/>
                  </a:lnTo>
                  <a:lnTo>
                    <a:pt x="1336" y="209"/>
                  </a:lnTo>
                  <a:lnTo>
                    <a:pt x="1341" y="207"/>
                  </a:lnTo>
                  <a:lnTo>
                    <a:pt x="1346" y="204"/>
                  </a:lnTo>
                  <a:lnTo>
                    <a:pt x="1351" y="204"/>
                  </a:lnTo>
                  <a:lnTo>
                    <a:pt x="1356" y="207"/>
                  </a:lnTo>
                  <a:lnTo>
                    <a:pt x="1359" y="207"/>
                  </a:lnTo>
                  <a:lnTo>
                    <a:pt x="1364" y="207"/>
                  </a:lnTo>
                  <a:lnTo>
                    <a:pt x="1366" y="204"/>
                  </a:lnTo>
                  <a:lnTo>
                    <a:pt x="1371" y="199"/>
                  </a:lnTo>
                  <a:lnTo>
                    <a:pt x="1374" y="197"/>
                  </a:lnTo>
                  <a:lnTo>
                    <a:pt x="1377" y="194"/>
                  </a:lnTo>
                  <a:lnTo>
                    <a:pt x="1374" y="189"/>
                  </a:lnTo>
                  <a:lnTo>
                    <a:pt x="1369" y="187"/>
                  </a:lnTo>
                  <a:lnTo>
                    <a:pt x="1361" y="184"/>
                  </a:lnTo>
                  <a:lnTo>
                    <a:pt x="1359" y="182"/>
                  </a:lnTo>
                  <a:lnTo>
                    <a:pt x="1356" y="179"/>
                  </a:lnTo>
                  <a:lnTo>
                    <a:pt x="1359" y="176"/>
                  </a:lnTo>
                  <a:lnTo>
                    <a:pt x="1364" y="174"/>
                  </a:lnTo>
                  <a:lnTo>
                    <a:pt x="1364" y="171"/>
                  </a:lnTo>
                  <a:lnTo>
                    <a:pt x="1366" y="166"/>
                  </a:lnTo>
                  <a:lnTo>
                    <a:pt x="1364" y="161"/>
                  </a:lnTo>
                  <a:lnTo>
                    <a:pt x="1364" y="159"/>
                  </a:lnTo>
                  <a:lnTo>
                    <a:pt x="1364" y="156"/>
                  </a:lnTo>
                  <a:lnTo>
                    <a:pt x="1364" y="154"/>
                  </a:lnTo>
                  <a:lnTo>
                    <a:pt x="1366" y="151"/>
                  </a:lnTo>
                  <a:lnTo>
                    <a:pt x="1371" y="144"/>
                  </a:lnTo>
                  <a:lnTo>
                    <a:pt x="1377" y="136"/>
                  </a:lnTo>
                  <a:lnTo>
                    <a:pt x="1374" y="129"/>
                  </a:lnTo>
                  <a:lnTo>
                    <a:pt x="1366" y="124"/>
                  </a:lnTo>
                  <a:lnTo>
                    <a:pt x="1359" y="119"/>
                  </a:lnTo>
                  <a:lnTo>
                    <a:pt x="1354" y="116"/>
                  </a:lnTo>
                  <a:lnTo>
                    <a:pt x="1354" y="111"/>
                  </a:lnTo>
                  <a:lnTo>
                    <a:pt x="1359" y="108"/>
                  </a:lnTo>
                  <a:lnTo>
                    <a:pt x="1366" y="103"/>
                  </a:lnTo>
                  <a:lnTo>
                    <a:pt x="1371" y="98"/>
                  </a:lnTo>
                  <a:lnTo>
                    <a:pt x="1374" y="91"/>
                  </a:lnTo>
                  <a:lnTo>
                    <a:pt x="1374" y="86"/>
                  </a:lnTo>
                  <a:lnTo>
                    <a:pt x="1374" y="78"/>
                  </a:lnTo>
                  <a:lnTo>
                    <a:pt x="1374" y="71"/>
                  </a:lnTo>
                  <a:lnTo>
                    <a:pt x="1374" y="66"/>
                  </a:lnTo>
                  <a:lnTo>
                    <a:pt x="1377" y="55"/>
                  </a:lnTo>
                  <a:lnTo>
                    <a:pt x="1377" y="48"/>
                  </a:lnTo>
                  <a:lnTo>
                    <a:pt x="1379" y="40"/>
                  </a:lnTo>
                  <a:lnTo>
                    <a:pt x="1377" y="38"/>
                  </a:lnTo>
                  <a:lnTo>
                    <a:pt x="1374" y="35"/>
                  </a:lnTo>
                  <a:lnTo>
                    <a:pt x="1369" y="38"/>
                  </a:lnTo>
                  <a:lnTo>
                    <a:pt x="1366" y="35"/>
                  </a:lnTo>
                  <a:lnTo>
                    <a:pt x="1369" y="30"/>
                  </a:lnTo>
                  <a:lnTo>
                    <a:pt x="1374" y="23"/>
                  </a:lnTo>
                  <a:lnTo>
                    <a:pt x="1377" y="18"/>
                  </a:lnTo>
                  <a:lnTo>
                    <a:pt x="1377" y="10"/>
                  </a:lnTo>
                  <a:lnTo>
                    <a:pt x="1377" y="5"/>
                  </a:lnTo>
                  <a:lnTo>
                    <a:pt x="1374" y="5"/>
                  </a:lnTo>
                  <a:lnTo>
                    <a:pt x="1371" y="5"/>
                  </a:lnTo>
                  <a:lnTo>
                    <a:pt x="1369" y="5"/>
                  </a:lnTo>
                  <a:lnTo>
                    <a:pt x="1366" y="5"/>
                  </a:lnTo>
                  <a:lnTo>
                    <a:pt x="1361" y="3"/>
                  </a:lnTo>
                  <a:lnTo>
                    <a:pt x="1356" y="3"/>
                  </a:lnTo>
                  <a:lnTo>
                    <a:pt x="1354" y="0"/>
                  </a:lnTo>
                  <a:lnTo>
                    <a:pt x="1351" y="0"/>
                  </a:lnTo>
                  <a:lnTo>
                    <a:pt x="1349" y="3"/>
                  </a:lnTo>
                  <a:lnTo>
                    <a:pt x="1346" y="5"/>
                  </a:lnTo>
                  <a:lnTo>
                    <a:pt x="1341" y="5"/>
                  </a:lnTo>
                  <a:lnTo>
                    <a:pt x="1336" y="5"/>
                  </a:lnTo>
                  <a:lnTo>
                    <a:pt x="1334" y="5"/>
                  </a:lnTo>
                  <a:lnTo>
                    <a:pt x="1329" y="8"/>
                  </a:lnTo>
                  <a:lnTo>
                    <a:pt x="1326" y="8"/>
                  </a:lnTo>
                  <a:lnTo>
                    <a:pt x="1324" y="8"/>
                  </a:lnTo>
                  <a:lnTo>
                    <a:pt x="1324" y="10"/>
                  </a:lnTo>
                  <a:lnTo>
                    <a:pt x="1321" y="13"/>
                  </a:lnTo>
                  <a:lnTo>
                    <a:pt x="1319" y="13"/>
                  </a:lnTo>
                  <a:lnTo>
                    <a:pt x="1316" y="13"/>
                  </a:lnTo>
                  <a:lnTo>
                    <a:pt x="1311" y="15"/>
                  </a:lnTo>
                  <a:lnTo>
                    <a:pt x="1303" y="18"/>
                  </a:lnTo>
                  <a:lnTo>
                    <a:pt x="1301" y="20"/>
                  </a:lnTo>
                  <a:lnTo>
                    <a:pt x="1296" y="25"/>
                  </a:lnTo>
                  <a:lnTo>
                    <a:pt x="1293" y="30"/>
                  </a:lnTo>
                  <a:lnTo>
                    <a:pt x="1293" y="35"/>
                  </a:lnTo>
                  <a:lnTo>
                    <a:pt x="1293" y="38"/>
                  </a:lnTo>
                  <a:lnTo>
                    <a:pt x="1293" y="40"/>
                  </a:lnTo>
                  <a:lnTo>
                    <a:pt x="1291" y="40"/>
                  </a:lnTo>
                  <a:lnTo>
                    <a:pt x="1286" y="43"/>
                  </a:lnTo>
                  <a:lnTo>
                    <a:pt x="1281" y="43"/>
                  </a:lnTo>
                  <a:lnTo>
                    <a:pt x="1278" y="45"/>
                  </a:lnTo>
                  <a:lnTo>
                    <a:pt x="1276" y="48"/>
                  </a:lnTo>
                  <a:lnTo>
                    <a:pt x="1273" y="50"/>
                  </a:lnTo>
                  <a:lnTo>
                    <a:pt x="1271" y="53"/>
                  </a:lnTo>
                  <a:lnTo>
                    <a:pt x="1268" y="55"/>
                  </a:lnTo>
                  <a:lnTo>
                    <a:pt x="1266" y="58"/>
                  </a:lnTo>
                  <a:lnTo>
                    <a:pt x="1263" y="61"/>
                  </a:lnTo>
                  <a:lnTo>
                    <a:pt x="1261" y="66"/>
                  </a:lnTo>
                  <a:lnTo>
                    <a:pt x="1261" y="71"/>
                  </a:lnTo>
                  <a:lnTo>
                    <a:pt x="1266" y="76"/>
                  </a:lnTo>
                  <a:lnTo>
                    <a:pt x="1268" y="81"/>
                  </a:lnTo>
                  <a:lnTo>
                    <a:pt x="1271" y="86"/>
                  </a:lnTo>
                  <a:lnTo>
                    <a:pt x="1271" y="88"/>
                  </a:lnTo>
                  <a:lnTo>
                    <a:pt x="1268" y="91"/>
                  </a:lnTo>
                  <a:lnTo>
                    <a:pt x="1268" y="96"/>
                  </a:lnTo>
                  <a:lnTo>
                    <a:pt x="1266" y="96"/>
                  </a:lnTo>
                  <a:lnTo>
                    <a:pt x="1263" y="93"/>
                  </a:lnTo>
                  <a:lnTo>
                    <a:pt x="1261" y="88"/>
                  </a:lnTo>
                  <a:lnTo>
                    <a:pt x="1258" y="83"/>
                  </a:lnTo>
                  <a:lnTo>
                    <a:pt x="1256" y="78"/>
                  </a:lnTo>
                  <a:lnTo>
                    <a:pt x="1253" y="76"/>
                  </a:lnTo>
                  <a:lnTo>
                    <a:pt x="1250" y="78"/>
                  </a:lnTo>
                  <a:lnTo>
                    <a:pt x="1248" y="81"/>
                  </a:lnTo>
                  <a:lnTo>
                    <a:pt x="1245" y="86"/>
                  </a:lnTo>
                  <a:lnTo>
                    <a:pt x="1243" y="88"/>
                  </a:lnTo>
                  <a:lnTo>
                    <a:pt x="1240" y="93"/>
                  </a:lnTo>
                  <a:lnTo>
                    <a:pt x="1240" y="98"/>
                  </a:lnTo>
                  <a:lnTo>
                    <a:pt x="1238" y="108"/>
                  </a:lnTo>
                  <a:lnTo>
                    <a:pt x="1235" y="116"/>
                  </a:lnTo>
                  <a:lnTo>
                    <a:pt x="1235" y="121"/>
                  </a:lnTo>
                  <a:lnTo>
                    <a:pt x="1235" y="126"/>
                  </a:lnTo>
                  <a:lnTo>
                    <a:pt x="1238" y="131"/>
                  </a:lnTo>
                  <a:lnTo>
                    <a:pt x="1243" y="134"/>
                  </a:lnTo>
                  <a:lnTo>
                    <a:pt x="1245" y="134"/>
                  </a:lnTo>
                  <a:lnTo>
                    <a:pt x="1250" y="134"/>
                  </a:lnTo>
                  <a:lnTo>
                    <a:pt x="1253" y="136"/>
                  </a:lnTo>
                  <a:lnTo>
                    <a:pt x="1256" y="134"/>
                  </a:lnTo>
                  <a:lnTo>
                    <a:pt x="1258" y="134"/>
                  </a:lnTo>
                  <a:lnTo>
                    <a:pt x="1258" y="136"/>
                  </a:lnTo>
                  <a:lnTo>
                    <a:pt x="1256" y="141"/>
                  </a:lnTo>
                  <a:lnTo>
                    <a:pt x="1253" y="144"/>
                  </a:lnTo>
                  <a:lnTo>
                    <a:pt x="1253" y="146"/>
                  </a:lnTo>
                  <a:lnTo>
                    <a:pt x="1258" y="159"/>
                  </a:lnTo>
                  <a:close/>
                  <a:moveTo>
                    <a:pt x="1866" y="1003"/>
                  </a:moveTo>
                  <a:lnTo>
                    <a:pt x="1840" y="1024"/>
                  </a:lnTo>
                  <a:lnTo>
                    <a:pt x="1813" y="1067"/>
                  </a:lnTo>
                  <a:lnTo>
                    <a:pt x="1808" y="1082"/>
                  </a:lnTo>
                  <a:lnTo>
                    <a:pt x="1808" y="1102"/>
                  </a:lnTo>
                  <a:lnTo>
                    <a:pt x="1823" y="1097"/>
                  </a:lnTo>
                  <a:lnTo>
                    <a:pt x="1850" y="1102"/>
                  </a:lnTo>
                  <a:lnTo>
                    <a:pt x="1866" y="1112"/>
                  </a:lnTo>
                  <a:lnTo>
                    <a:pt x="1881" y="1107"/>
                  </a:lnTo>
                  <a:lnTo>
                    <a:pt x="1893" y="1122"/>
                  </a:lnTo>
                  <a:lnTo>
                    <a:pt x="1914" y="1117"/>
                  </a:lnTo>
                  <a:lnTo>
                    <a:pt x="1914" y="1097"/>
                  </a:lnTo>
                  <a:lnTo>
                    <a:pt x="1903" y="1072"/>
                  </a:lnTo>
                  <a:lnTo>
                    <a:pt x="1861" y="1051"/>
                  </a:lnTo>
                  <a:lnTo>
                    <a:pt x="1856" y="1041"/>
                  </a:lnTo>
                  <a:lnTo>
                    <a:pt x="1866" y="1019"/>
                  </a:lnTo>
                  <a:lnTo>
                    <a:pt x="1866" y="1003"/>
                  </a:lnTo>
                  <a:close/>
                  <a:moveTo>
                    <a:pt x="1258" y="247"/>
                  </a:moveTo>
                  <a:lnTo>
                    <a:pt x="1258" y="245"/>
                  </a:lnTo>
                  <a:lnTo>
                    <a:pt x="1256" y="245"/>
                  </a:lnTo>
                  <a:lnTo>
                    <a:pt x="1253" y="247"/>
                  </a:lnTo>
                  <a:lnTo>
                    <a:pt x="1258" y="247"/>
                  </a:lnTo>
                  <a:close/>
                  <a:moveTo>
                    <a:pt x="1238" y="219"/>
                  </a:moveTo>
                  <a:lnTo>
                    <a:pt x="1243" y="219"/>
                  </a:lnTo>
                  <a:lnTo>
                    <a:pt x="1250" y="224"/>
                  </a:lnTo>
                  <a:lnTo>
                    <a:pt x="1253" y="227"/>
                  </a:lnTo>
                  <a:lnTo>
                    <a:pt x="1256" y="227"/>
                  </a:lnTo>
                  <a:lnTo>
                    <a:pt x="1261" y="224"/>
                  </a:lnTo>
                  <a:lnTo>
                    <a:pt x="1266" y="224"/>
                  </a:lnTo>
                  <a:lnTo>
                    <a:pt x="1268" y="227"/>
                  </a:lnTo>
                  <a:lnTo>
                    <a:pt x="1271" y="229"/>
                  </a:lnTo>
                  <a:lnTo>
                    <a:pt x="1271" y="234"/>
                  </a:lnTo>
                  <a:lnTo>
                    <a:pt x="1273" y="237"/>
                  </a:lnTo>
                  <a:lnTo>
                    <a:pt x="1273" y="240"/>
                  </a:lnTo>
                  <a:lnTo>
                    <a:pt x="1273" y="245"/>
                  </a:lnTo>
                  <a:lnTo>
                    <a:pt x="1273" y="252"/>
                  </a:lnTo>
                  <a:lnTo>
                    <a:pt x="1273" y="257"/>
                  </a:lnTo>
                  <a:lnTo>
                    <a:pt x="1276" y="262"/>
                  </a:lnTo>
                  <a:lnTo>
                    <a:pt x="1281" y="265"/>
                  </a:lnTo>
                  <a:lnTo>
                    <a:pt x="1283" y="267"/>
                  </a:lnTo>
                  <a:lnTo>
                    <a:pt x="1288" y="270"/>
                  </a:lnTo>
                  <a:lnTo>
                    <a:pt x="1291" y="270"/>
                  </a:lnTo>
                  <a:lnTo>
                    <a:pt x="1296" y="270"/>
                  </a:lnTo>
                  <a:lnTo>
                    <a:pt x="1301" y="272"/>
                  </a:lnTo>
                  <a:lnTo>
                    <a:pt x="1306" y="272"/>
                  </a:lnTo>
                  <a:lnTo>
                    <a:pt x="1311" y="270"/>
                  </a:lnTo>
                  <a:lnTo>
                    <a:pt x="1313" y="270"/>
                  </a:lnTo>
                  <a:lnTo>
                    <a:pt x="1319" y="270"/>
                  </a:lnTo>
                  <a:lnTo>
                    <a:pt x="1321" y="267"/>
                  </a:lnTo>
                  <a:lnTo>
                    <a:pt x="1324" y="267"/>
                  </a:lnTo>
                  <a:lnTo>
                    <a:pt x="1329" y="267"/>
                  </a:lnTo>
                  <a:lnTo>
                    <a:pt x="1331" y="267"/>
                  </a:lnTo>
                  <a:lnTo>
                    <a:pt x="1336" y="267"/>
                  </a:lnTo>
                  <a:lnTo>
                    <a:pt x="1341" y="265"/>
                  </a:lnTo>
                  <a:lnTo>
                    <a:pt x="1344" y="265"/>
                  </a:lnTo>
                  <a:lnTo>
                    <a:pt x="1346" y="265"/>
                  </a:lnTo>
                  <a:lnTo>
                    <a:pt x="1349" y="260"/>
                  </a:lnTo>
                  <a:lnTo>
                    <a:pt x="1351" y="260"/>
                  </a:lnTo>
                  <a:lnTo>
                    <a:pt x="1354" y="260"/>
                  </a:lnTo>
                  <a:lnTo>
                    <a:pt x="1359" y="262"/>
                  </a:lnTo>
                  <a:lnTo>
                    <a:pt x="1364" y="262"/>
                  </a:lnTo>
                  <a:lnTo>
                    <a:pt x="1366" y="260"/>
                  </a:lnTo>
                  <a:lnTo>
                    <a:pt x="1371" y="260"/>
                  </a:lnTo>
                  <a:lnTo>
                    <a:pt x="1374" y="255"/>
                  </a:lnTo>
                  <a:lnTo>
                    <a:pt x="1379" y="252"/>
                  </a:lnTo>
                  <a:lnTo>
                    <a:pt x="1379" y="250"/>
                  </a:lnTo>
                  <a:lnTo>
                    <a:pt x="1379" y="245"/>
                  </a:lnTo>
                  <a:lnTo>
                    <a:pt x="1379" y="240"/>
                  </a:lnTo>
                  <a:lnTo>
                    <a:pt x="1377" y="234"/>
                  </a:lnTo>
                  <a:lnTo>
                    <a:pt x="1374" y="232"/>
                  </a:lnTo>
                  <a:lnTo>
                    <a:pt x="1371" y="229"/>
                  </a:lnTo>
                  <a:lnTo>
                    <a:pt x="1366" y="227"/>
                  </a:lnTo>
                  <a:lnTo>
                    <a:pt x="1361" y="224"/>
                  </a:lnTo>
                  <a:lnTo>
                    <a:pt x="1356" y="224"/>
                  </a:lnTo>
                  <a:lnTo>
                    <a:pt x="1354" y="222"/>
                  </a:lnTo>
                  <a:lnTo>
                    <a:pt x="1344" y="224"/>
                  </a:lnTo>
                  <a:lnTo>
                    <a:pt x="1341" y="224"/>
                  </a:lnTo>
                  <a:lnTo>
                    <a:pt x="1336" y="229"/>
                  </a:lnTo>
                  <a:lnTo>
                    <a:pt x="1334" y="232"/>
                  </a:lnTo>
                  <a:lnTo>
                    <a:pt x="1331" y="234"/>
                  </a:lnTo>
                  <a:lnTo>
                    <a:pt x="1326" y="240"/>
                  </a:lnTo>
                  <a:lnTo>
                    <a:pt x="1324" y="240"/>
                  </a:lnTo>
                  <a:lnTo>
                    <a:pt x="1321" y="240"/>
                  </a:lnTo>
                  <a:lnTo>
                    <a:pt x="1313" y="240"/>
                  </a:lnTo>
                  <a:lnTo>
                    <a:pt x="1306" y="240"/>
                  </a:lnTo>
                  <a:lnTo>
                    <a:pt x="1301" y="240"/>
                  </a:lnTo>
                  <a:lnTo>
                    <a:pt x="1298" y="237"/>
                  </a:lnTo>
                  <a:lnTo>
                    <a:pt x="1296" y="232"/>
                  </a:lnTo>
                  <a:lnTo>
                    <a:pt x="1293" y="227"/>
                  </a:lnTo>
                  <a:lnTo>
                    <a:pt x="1288" y="224"/>
                  </a:lnTo>
                  <a:lnTo>
                    <a:pt x="1286" y="217"/>
                  </a:lnTo>
                  <a:lnTo>
                    <a:pt x="1283" y="214"/>
                  </a:lnTo>
                  <a:lnTo>
                    <a:pt x="1283" y="212"/>
                  </a:lnTo>
                  <a:lnTo>
                    <a:pt x="1281" y="212"/>
                  </a:lnTo>
                  <a:lnTo>
                    <a:pt x="1238" y="219"/>
                  </a:lnTo>
                  <a:close/>
                  <a:moveTo>
                    <a:pt x="1271" y="217"/>
                  </a:moveTo>
                  <a:lnTo>
                    <a:pt x="1268" y="217"/>
                  </a:lnTo>
                  <a:lnTo>
                    <a:pt x="1271" y="217"/>
                  </a:lnTo>
                  <a:close/>
                  <a:moveTo>
                    <a:pt x="1404" y="1810"/>
                  </a:moveTo>
                  <a:lnTo>
                    <a:pt x="1404" y="1810"/>
                  </a:lnTo>
                  <a:lnTo>
                    <a:pt x="1404" y="1803"/>
                  </a:lnTo>
                  <a:lnTo>
                    <a:pt x="1402" y="1798"/>
                  </a:lnTo>
                  <a:lnTo>
                    <a:pt x="1399" y="1795"/>
                  </a:lnTo>
                  <a:lnTo>
                    <a:pt x="1404" y="1737"/>
                  </a:lnTo>
                  <a:lnTo>
                    <a:pt x="1377" y="1732"/>
                  </a:lnTo>
                  <a:lnTo>
                    <a:pt x="1346" y="1727"/>
                  </a:lnTo>
                  <a:lnTo>
                    <a:pt x="1339" y="1725"/>
                  </a:lnTo>
                  <a:lnTo>
                    <a:pt x="1331" y="1722"/>
                  </a:lnTo>
                  <a:lnTo>
                    <a:pt x="1329" y="1722"/>
                  </a:lnTo>
                  <a:lnTo>
                    <a:pt x="1316" y="1720"/>
                  </a:lnTo>
                  <a:lnTo>
                    <a:pt x="1308" y="1717"/>
                  </a:lnTo>
                  <a:lnTo>
                    <a:pt x="1308" y="1694"/>
                  </a:lnTo>
                  <a:lnTo>
                    <a:pt x="1303" y="1689"/>
                  </a:lnTo>
                  <a:lnTo>
                    <a:pt x="1321" y="1679"/>
                  </a:lnTo>
                  <a:lnTo>
                    <a:pt x="1336" y="1669"/>
                  </a:lnTo>
                  <a:lnTo>
                    <a:pt x="1346" y="1629"/>
                  </a:lnTo>
                  <a:lnTo>
                    <a:pt x="1283" y="1639"/>
                  </a:lnTo>
                  <a:lnTo>
                    <a:pt x="1258" y="1674"/>
                  </a:lnTo>
                  <a:lnTo>
                    <a:pt x="1215" y="1679"/>
                  </a:lnTo>
                  <a:lnTo>
                    <a:pt x="1172" y="1629"/>
                  </a:lnTo>
                  <a:lnTo>
                    <a:pt x="1167" y="1561"/>
                  </a:lnTo>
                  <a:lnTo>
                    <a:pt x="1180" y="1546"/>
                  </a:lnTo>
                  <a:lnTo>
                    <a:pt x="1177" y="1546"/>
                  </a:lnTo>
                  <a:lnTo>
                    <a:pt x="1177" y="1510"/>
                  </a:lnTo>
                  <a:lnTo>
                    <a:pt x="1200" y="1490"/>
                  </a:lnTo>
                  <a:lnTo>
                    <a:pt x="1215" y="1472"/>
                  </a:lnTo>
                  <a:lnTo>
                    <a:pt x="1268" y="1477"/>
                  </a:lnTo>
                  <a:lnTo>
                    <a:pt x="1298" y="1477"/>
                  </a:lnTo>
                  <a:lnTo>
                    <a:pt x="1341" y="1467"/>
                  </a:lnTo>
                  <a:lnTo>
                    <a:pt x="1366" y="1467"/>
                  </a:lnTo>
                  <a:lnTo>
                    <a:pt x="1392" y="1462"/>
                  </a:lnTo>
                  <a:lnTo>
                    <a:pt x="1399" y="1490"/>
                  </a:lnTo>
                  <a:lnTo>
                    <a:pt x="1409" y="1525"/>
                  </a:lnTo>
                  <a:lnTo>
                    <a:pt x="1442" y="1556"/>
                  </a:lnTo>
                  <a:lnTo>
                    <a:pt x="1457" y="1561"/>
                  </a:lnTo>
                  <a:lnTo>
                    <a:pt x="1452" y="1510"/>
                  </a:lnTo>
                  <a:lnTo>
                    <a:pt x="1429" y="1452"/>
                  </a:lnTo>
                  <a:lnTo>
                    <a:pt x="1457" y="1422"/>
                  </a:lnTo>
                  <a:lnTo>
                    <a:pt x="1482" y="1412"/>
                  </a:lnTo>
                  <a:lnTo>
                    <a:pt x="1530" y="1367"/>
                  </a:lnTo>
                  <a:lnTo>
                    <a:pt x="1525" y="1334"/>
                  </a:lnTo>
                  <a:lnTo>
                    <a:pt x="1520" y="1304"/>
                  </a:lnTo>
                  <a:lnTo>
                    <a:pt x="1535" y="1314"/>
                  </a:lnTo>
                  <a:lnTo>
                    <a:pt x="1540" y="1309"/>
                  </a:lnTo>
                  <a:lnTo>
                    <a:pt x="1535" y="1288"/>
                  </a:lnTo>
                  <a:lnTo>
                    <a:pt x="1545" y="1288"/>
                  </a:lnTo>
                  <a:lnTo>
                    <a:pt x="1561" y="1283"/>
                  </a:lnTo>
                  <a:lnTo>
                    <a:pt x="1571" y="1258"/>
                  </a:lnTo>
                  <a:lnTo>
                    <a:pt x="1593" y="1253"/>
                  </a:lnTo>
                  <a:lnTo>
                    <a:pt x="1624" y="1235"/>
                  </a:lnTo>
                  <a:lnTo>
                    <a:pt x="1624" y="1195"/>
                  </a:lnTo>
                  <a:lnTo>
                    <a:pt x="1677" y="1170"/>
                  </a:lnTo>
                  <a:lnTo>
                    <a:pt x="1666" y="1117"/>
                  </a:lnTo>
                  <a:lnTo>
                    <a:pt x="1677" y="1170"/>
                  </a:lnTo>
                  <a:lnTo>
                    <a:pt x="1699" y="1155"/>
                  </a:lnTo>
                  <a:lnTo>
                    <a:pt x="1714" y="1160"/>
                  </a:lnTo>
                  <a:lnTo>
                    <a:pt x="1704" y="1175"/>
                  </a:lnTo>
                  <a:lnTo>
                    <a:pt x="1714" y="1195"/>
                  </a:lnTo>
                  <a:lnTo>
                    <a:pt x="1760" y="1160"/>
                  </a:lnTo>
                  <a:lnTo>
                    <a:pt x="1777" y="1137"/>
                  </a:lnTo>
                  <a:lnTo>
                    <a:pt x="1729" y="1132"/>
                  </a:lnTo>
                  <a:lnTo>
                    <a:pt x="1709" y="1102"/>
                  </a:lnTo>
                  <a:lnTo>
                    <a:pt x="1724" y="1087"/>
                  </a:lnTo>
                  <a:lnTo>
                    <a:pt x="1729" y="1067"/>
                  </a:lnTo>
                  <a:lnTo>
                    <a:pt x="1656" y="1082"/>
                  </a:lnTo>
                  <a:lnTo>
                    <a:pt x="1619" y="1112"/>
                  </a:lnTo>
                  <a:lnTo>
                    <a:pt x="1636" y="1077"/>
                  </a:lnTo>
                  <a:lnTo>
                    <a:pt x="1671" y="1056"/>
                  </a:lnTo>
                  <a:lnTo>
                    <a:pt x="1692" y="1034"/>
                  </a:lnTo>
                  <a:lnTo>
                    <a:pt x="1755" y="1039"/>
                  </a:lnTo>
                  <a:lnTo>
                    <a:pt x="1803" y="1034"/>
                  </a:lnTo>
                  <a:lnTo>
                    <a:pt x="1840" y="1009"/>
                  </a:lnTo>
                  <a:lnTo>
                    <a:pt x="1866" y="988"/>
                  </a:lnTo>
                  <a:lnTo>
                    <a:pt x="1845" y="938"/>
                  </a:lnTo>
                  <a:lnTo>
                    <a:pt x="1840" y="910"/>
                  </a:lnTo>
                  <a:lnTo>
                    <a:pt x="1772" y="875"/>
                  </a:lnTo>
                  <a:lnTo>
                    <a:pt x="1772" y="855"/>
                  </a:lnTo>
                  <a:lnTo>
                    <a:pt x="1714" y="746"/>
                  </a:lnTo>
                  <a:lnTo>
                    <a:pt x="1699" y="792"/>
                  </a:lnTo>
                  <a:lnTo>
                    <a:pt x="1661" y="802"/>
                  </a:lnTo>
                  <a:lnTo>
                    <a:pt x="1651" y="792"/>
                  </a:lnTo>
                  <a:lnTo>
                    <a:pt x="1636" y="792"/>
                  </a:lnTo>
                  <a:lnTo>
                    <a:pt x="1636" y="719"/>
                  </a:lnTo>
                  <a:lnTo>
                    <a:pt x="1603" y="714"/>
                  </a:lnTo>
                  <a:lnTo>
                    <a:pt x="1578" y="678"/>
                  </a:lnTo>
                  <a:lnTo>
                    <a:pt x="1550" y="683"/>
                  </a:lnTo>
                  <a:lnTo>
                    <a:pt x="1520" y="673"/>
                  </a:lnTo>
                  <a:lnTo>
                    <a:pt x="1500" y="678"/>
                  </a:lnTo>
                  <a:lnTo>
                    <a:pt x="1500" y="703"/>
                  </a:lnTo>
                  <a:lnTo>
                    <a:pt x="1500" y="731"/>
                  </a:lnTo>
                  <a:lnTo>
                    <a:pt x="1495" y="787"/>
                  </a:lnTo>
                  <a:lnTo>
                    <a:pt x="1487" y="807"/>
                  </a:lnTo>
                  <a:lnTo>
                    <a:pt x="1520" y="870"/>
                  </a:lnTo>
                  <a:lnTo>
                    <a:pt x="1467" y="915"/>
                  </a:lnTo>
                  <a:lnTo>
                    <a:pt x="1477" y="993"/>
                  </a:lnTo>
                  <a:lnTo>
                    <a:pt x="1457" y="1009"/>
                  </a:lnTo>
                  <a:lnTo>
                    <a:pt x="1437" y="998"/>
                  </a:lnTo>
                  <a:lnTo>
                    <a:pt x="1424" y="905"/>
                  </a:lnTo>
                  <a:lnTo>
                    <a:pt x="1371" y="900"/>
                  </a:lnTo>
                  <a:lnTo>
                    <a:pt x="1273" y="845"/>
                  </a:lnTo>
                  <a:lnTo>
                    <a:pt x="1253" y="845"/>
                  </a:lnTo>
                  <a:lnTo>
                    <a:pt x="1235" y="797"/>
                  </a:lnTo>
                  <a:lnTo>
                    <a:pt x="1220" y="782"/>
                  </a:lnTo>
                  <a:lnTo>
                    <a:pt x="1263" y="658"/>
                  </a:lnTo>
                  <a:lnTo>
                    <a:pt x="1288" y="630"/>
                  </a:lnTo>
                  <a:lnTo>
                    <a:pt x="1316" y="615"/>
                  </a:lnTo>
                  <a:lnTo>
                    <a:pt x="1331" y="615"/>
                  </a:lnTo>
                  <a:lnTo>
                    <a:pt x="1346" y="565"/>
                  </a:lnTo>
                  <a:lnTo>
                    <a:pt x="1356" y="524"/>
                  </a:lnTo>
                  <a:lnTo>
                    <a:pt x="1409" y="512"/>
                  </a:lnTo>
                  <a:lnTo>
                    <a:pt x="1437" y="492"/>
                  </a:lnTo>
                  <a:lnTo>
                    <a:pt x="1419" y="446"/>
                  </a:lnTo>
                  <a:lnTo>
                    <a:pt x="1432" y="416"/>
                  </a:lnTo>
                  <a:lnTo>
                    <a:pt x="1412" y="393"/>
                  </a:lnTo>
                  <a:lnTo>
                    <a:pt x="1414" y="393"/>
                  </a:lnTo>
                  <a:lnTo>
                    <a:pt x="1417" y="391"/>
                  </a:lnTo>
                  <a:lnTo>
                    <a:pt x="1419" y="388"/>
                  </a:lnTo>
                  <a:lnTo>
                    <a:pt x="1422" y="388"/>
                  </a:lnTo>
                  <a:lnTo>
                    <a:pt x="1424" y="388"/>
                  </a:lnTo>
                  <a:lnTo>
                    <a:pt x="1432" y="388"/>
                  </a:lnTo>
                  <a:lnTo>
                    <a:pt x="1440" y="388"/>
                  </a:lnTo>
                  <a:lnTo>
                    <a:pt x="1442" y="386"/>
                  </a:lnTo>
                  <a:lnTo>
                    <a:pt x="1442" y="383"/>
                  </a:lnTo>
                  <a:lnTo>
                    <a:pt x="1437" y="376"/>
                  </a:lnTo>
                  <a:lnTo>
                    <a:pt x="1437" y="373"/>
                  </a:lnTo>
                  <a:lnTo>
                    <a:pt x="1440" y="373"/>
                  </a:lnTo>
                  <a:lnTo>
                    <a:pt x="1445" y="376"/>
                  </a:lnTo>
                  <a:lnTo>
                    <a:pt x="1452" y="378"/>
                  </a:lnTo>
                  <a:lnTo>
                    <a:pt x="1455" y="381"/>
                  </a:lnTo>
                  <a:lnTo>
                    <a:pt x="1457" y="383"/>
                  </a:lnTo>
                  <a:lnTo>
                    <a:pt x="1462" y="386"/>
                  </a:lnTo>
                  <a:lnTo>
                    <a:pt x="1467" y="388"/>
                  </a:lnTo>
                  <a:lnTo>
                    <a:pt x="1472" y="393"/>
                  </a:lnTo>
                  <a:lnTo>
                    <a:pt x="1477" y="396"/>
                  </a:lnTo>
                  <a:lnTo>
                    <a:pt x="1485" y="398"/>
                  </a:lnTo>
                  <a:lnTo>
                    <a:pt x="1490" y="401"/>
                  </a:lnTo>
                  <a:lnTo>
                    <a:pt x="1495" y="403"/>
                  </a:lnTo>
                  <a:lnTo>
                    <a:pt x="1500" y="406"/>
                  </a:lnTo>
                  <a:lnTo>
                    <a:pt x="1505" y="406"/>
                  </a:lnTo>
                  <a:lnTo>
                    <a:pt x="1510" y="411"/>
                  </a:lnTo>
                  <a:lnTo>
                    <a:pt x="1515" y="413"/>
                  </a:lnTo>
                  <a:lnTo>
                    <a:pt x="1523" y="419"/>
                  </a:lnTo>
                  <a:lnTo>
                    <a:pt x="1528" y="424"/>
                  </a:lnTo>
                  <a:lnTo>
                    <a:pt x="1535" y="431"/>
                  </a:lnTo>
                  <a:lnTo>
                    <a:pt x="1543" y="441"/>
                  </a:lnTo>
                  <a:lnTo>
                    <a:pt x="1545" y="449"/>
                  </a:lnTo>
                  <a:lnTo>
                    <a:pt x="1538" y="456"/>
                  </a:lnTo>
                  <a:lnTo>
                    <a:pt x="1530" y="466"/>
                  </a:lnTo>
                  <a:lnTo>
                    <a:pt x="1528" y="477"/>
                  </a:lnTo>
                  <a:lnTo>
                    <a:pt x="1530" y="479"/>
                  </a:lnTo>
                  <a:lnTo>
                    <a:pt x="1538" y="482"/>
                  </a:lnTo>
                  <a:lnTo>
                    <a:pt x="1543" y="487"/>
                  </a:lnTo>
                  <a:lnTo>
                    <a:pt x="1545" y="489"/>
                  </a:lnTo>
                  <a:lnTo>
                    <a:pt x="1543" y="494"/>
                  </a:lnTo>
                  <a:lnTo>
                    <a:pt x="1535" y="499"/>
                  </a:lnTo>
                  <a:lnTo>
                    <a:pt x="1528" y="504"/>
                  </a:lnTo>
                  <a:lnTo>
                    <a:pt x="1525" y="509"/>
                  </a:lnTo>
                  <a:lnTo>
                    <a:pt x="1520" y="509"/>
                  </a:lnTo>
                  <a:lnTo>
                    <a:pt x="1518" y="509"/>
                  </a:lnTo>
                  <a:lnTo>
                    <a:pt x="1515" y="509"/>
                  </a:lnTo>
                  <a:lnTo>
                    <a:pt x="1513" y="509"/>
                  </a:lnTo>
                  <a:lnTo>
                    <a:pt x="1508" y="512"/>
                  </a:lnTo>
                  <a:lnTo>
                    <a:pt x="1500" y="514"/>
                  </a:lnTo>
                  <a:lnTo>
                    <a:pt x="1495" y="519"/>
                  </a:lnTo>
                  <a:lnTo>
                    <a:pt x="1492" y="522"/>
                  </a:lnTo>
                  <a:lnTo>
                    <a:pt x="1492" y="524"/>
                  </a:lnTo>
                  <a:lnTo>
                    <a:pt x="1495" y="527"/>
                  </a:lnTo>
                  <a:lnTo>
                    <a:pt x="1498" y="529"/>
                  </a:lnTo>
                  <a:lnTo>
                    <a:pt x="1500" y="532"/>
                  </a:lnTo>
                  <a:lnTo>
                    <a:pt x="1503" y="535"/>
                  </a:lnTo>
                  <a:lnTo>
                    <a:pt x="1508" y="537"/>
                  </a:lnTo>
                  <a:lnTo>
                    <a:pt x="1513" y="540"/>
                  </a:lnTo>
                  <a:lnTo>
                    <a:pt x="1518" y="540"/>
                  </a:lnTo>
                  <a:lnTo>
                    <a:pt x="1523" y="537"/>
                  </a:lnTo>
                  <a:lnTo>
                    <a:pt x="1528" y="532"/>
                  </a:lnTo>
                  <a:lnTo>
                    <a:pt x="1530" y="529"/>
                  </a:lnTo>
                  <a:lnTo>
                    <a:pt x="1535" y="527"/>
                  </a:lnTo>
                  <a:lnTo>
                    <a:pt x="1540" y="527"/>
                  </a:lnTo>
                  <a:lnTo>
                    <a:pt x="1548" y="524"/>
                  </a:lnTo>
                  <a:lnTo>
                    <a:pt x="1556" y="519"/>
                  </a:lnTo>
                  <a:lnTo>
                    <a:pt x="1561" y="519"/>
                  </a:lnTo>
                  <a:lnTo>
                    <a:pt x="1563" y="519"/>
                  </a:lnTo>
                  <a:lnTo>
                    <a:pt x="1566" y="522"/>
                  </a:lnTo>
                  <a:lnTo>
                    <a:pt x="1568" y="524"/>
                  </a:lnTo>
                  <a:lnTo>
                    <a:pt x="1571" y="524"/>
                  </a:lnTo>
                  <a:lnTo>
                    <a:pt x="1573" y="527"/>
                  </a:lnTo>
                  <a:lnTo>
                    <a:pt x="1576" y="529"/>
                  </a:lnTo>
                  <a:lnTo>
                    <a:pt x="1578" y="529"/>
                  </a:lnTo>
                  <a:lnTo>
                    <a:pt x="1583" y="532"/>
                  </a:lnTo>
                  <a:lnTo>
                    <a:pt x="1588" y="532"/>
                  </a:lnTo>
                  <a:lnTo>
                    <a:pt x="1593" y="535"/>
                  </a:lnTo>
                  <a:lnTo>
                    <a:pt x="1603" y="535"/>
                  </a:lnTo>
                  <a:lnTo>
                    <a:pt x="1606" y="540"/>
                  </a:lnTo>
                  <a:lnTo>
                    <a:pt x="1606" y="542"/>
                  </a:lnTo>
                  <a:lnTo>
                    <a:pt x="1608" y="547"/>
                  </a:lnTo>
                  <a:lnTo>
                    <a:pt x="1611" y="547"/>
                  </a:lnTo>
                  <a:lnTo>
                    <a:pt x="1616" y="550"/>
                  </a:lnTo>
                  <a:lnTo>
                    <a:pt x="1619" y="550"/>
                  </a:lnTo>
                  <a:lnTo>
                    <a:pt x="1621" y="550"/>
                  </a:lnTo>
                  <a:lnTo>
                    <a:pt x="1624" y="547"/>
                  </a:lnTo>
                  <a:lnTo>
                    <a:pt x="1629" y="547"/>
                  </a:lnTo>
                  <a:lnTo>
                    <a:pt x="1631" y="547"/>
                  </a:lnTo>
                  <a:lnTo>
                    <a:pt x="1634" y="547"/>
                  </a:lnTo>
                  <a:lnTo>
                    <a:pt x="1639" y="547"/>
                  </a:lnTo>
                  <a:lnTo>
                    <a:pt x="1641" y="547"/>
                  </a:lnTo>
                  <a:lnTo>
                    <a:pt x="1644" y="550"/>
                  </a:lnTo>
                  <a:lnTo>
                    <a:pt x="1649" y="550"/>
                  </a:lnTo>
                  <a:lnTo>
                    <a:pt x="1651" y="550"/>
                  </a:lnTo>
                  <a:lnTo>
                    <a:pt x="1654" y="547"/>
                  </a:lnTo>
                  <a:lnTo>
                    <a:pt x="1659" y="547"/>
                  </a:lnTo>
                  <a:lnTo>
                    <a:pt x="1664" y="547"/>
                  </a:lnTo>
                  <a:lnTo>
                    <a:pt x="1669" y="545"/>
                  </a:lnTo>
                  <a:lnTo>
                    <a:pt x="1671" y="545"/>
                  </a:lnTo>
                  <a:lnTo>
                    <a:pt x="1674" y="545"/>
                  </a:lnTo>
                  <a:lnTo>
                    <a:pt x="1679" y="545"/>
                  </a:lnTo>
                  <a:lnTo>
                    <a:pt x="1682" y="545"/>
                  </a:lnTo>
                  <a:lnTo>
                    <a:pt x="1684" y="545"/>
                  </a:lnTo>
                  <a:lnTo>
                    <a:pt x="1687" y="545"/>
                  </a:lnTo>
                  <a:lnTo>
                    <a:pt x="1692" y="545"/>
                  </a:lnTo>
                  <a:lnTo>
                    <a:pt x="1697" y="545"/>
                  </a:lnTo>
                  <a:lnTo>
                    <a:pt x="1699" y="542"/>
                  </a:lnTo>
                  <a:lnTo>
                    <a:pt x="1697" y="540"/>
                  </a:lnTo>
                  <a:lnTo>
                    <a:pt x="1697" y="537"/>
                  </a:lnTo>
                  <a:lnTo>
                    <a:pt x="1692" y="535"/>
                  </a:lnTo>
                  <a:lnTo>
                    <a:pt x="1687" y="532"/>
                  </a:lnTo>
                  <a:lnTo>
                    <a:pt x="1679" y="529"/>
                  </a:lnTo>
                  <a:lnTo>
                    <a:pt x="1677" y="529"/>
                  </a:lnTo>
                  <a:lnTo>
                    <a:pt x="1674" y="527"/>
                  </a:lnTo>
                  <a:lnTo>
                    <a:pt x="1671" y="524"/>
                  </a:lnTo>
                  <a:lnTo>
                    <a:pt x="1669" y="524"/>
                  </a:lnTo>
                  <a:lnTo>
                    <a:pt x="1666" y="524"/>
                  </a:lnTo>
                  <a:lnTo>
                    <a:pt x="1664" y="524"/>
                  </a:lnTo>
                  <a:lnTo>
                    <a:pt x="1661" y="524"/>
                  </a:lnTo>
                  <a:lnTo>
                    <a:pt x="1656" y="522"/>
                  </a:lnTo>
                  <a:lnTo>
                    <a:pt x="1651" y="519"/>
                  </a:lnTo>
                  <a:lnTo>
                    <a:pt x="1641" y="517"/>
                  </a:lnTo>
                  <a:lnTo>
                    <a:pt x="1636" y="514"/>
                  </a:lnTo>
                  <a:lnTo>
                    <a:pt x="1634" y="512"/>
                  </a:lnTo>
                  <a:lnTo>
                    <a:pt x="1634" y="509"/>
                  </a:lnTo>
                  <a:lnTo>
                    <a:pt x="1636" y="509"/>
                  </a:lnTo>
                  <a:lnTo>
                    <a:pt x="1639" y="509"/>
                  </a:lnTo>
                  <a:lnTo>
                    <a:pt x="1644" y="509"/>
                  </a:lnTo>
                  <a:lnTo>
                    <a:pt x="1649" y="512"/>
                  </a:lnTo>
                  <a:lnTo>
                    <a:pt x="1651" y="512"/>
                  </a:lnTo>
                  <a:lnTo>
                    <a:pt x="1656" y="514"/>
                  </a:lnTo>
                  <a:lnTo>
                    <a:pt x="1659" y="514"/>
                  </a:lnTo>
                  <a:lnTo>
                    <a:pt x="1664" y="514"/>
                  </a:lnTo>
                  <a:lnTo>
                    <a:pt x="1666" y="519"/>
                  </a:lnTo>
                  <a:lnTo>
                    <a:pt x="1671" y="519"/>
                  </a:lnTo>
                  <a:lnTo>
                    <a:pt x="1677" y="517"/>
                  </a:lnTo>
                  <a:lnTo>
                    <a:pt x="1687" y="514"/>
                  </a:lnTo>
                  <a:lnTo>
                    <a:pt x="1694" y="514"/>
                  </a:lnTo>
                  <a:lnTo>
                    <a:pt x="1697" y="519"/>
                  </a:lnTo>
                  <a:lnTo>
                    <a:pt x="1699" y="519"/>
                  </a:lnTo>
                  <a:lnTo>
                    <a:pt x="1704" y="522"/>
                  </a:lnTo>
                  <a:lnTo>
                    <a:pt x="1707" y="524"/>
                  </a:lnTo>
                  <a:lnTo>
                    <a:pt x="1707" y="522"/>
                  </a:lnTo>
                  <a:lnTo>
                    <a:pt x="1704" y="519"/>
                  </a:lnTo>
                  <a:lnTo>
                    <a:pt x="1702" y="514"/>
                  </a:lnTo>
                  <a:lnTo>
                    <a:pt x="1699" y="514"/>
                  </a:lnTo>
                  <a:lnTo>
                    <a:pt x="1699" y="509"/>
                  </a:lnTo>
                  <a:lnTo>
                    <a:pt x="1697" y="507"/>
                  </a:lnTo>
                  <a:lnTo>
                    <a:pt x="1694" y="502"/>
                  </a:lnTo>
                  <a:lnTo>
                    <a:pt x="1692" y="494"/>
                  </a:lnTo>
                  <a:lnTo>
                    <a:pt x="1692" y="492"/>
                  </a:lnTo>
                  <a:lnTo>
                    <a:pt x="1692" y="489"/>
                  </a:lnTo>
                  <a:lnTo>
                    <a:pt x="1692" y="487"/>
                  </a:lnTo>
                  <a:lnTo>
                    <a:pt x="1689" y="482"/>
                  </a:lnTo>
                  <a:lnTo>
                    <a:pt x="1682" y="479"/>
                  </a:lnTo>
                  <a:lnTo>
                    <a:pt x="1677" y="479"/>
                  </a:lnTo>
                  <a:lnTo>
                    <a:pt x="1671" y="477"/>
                  </a:lnTo>
                  <a:lnTo>
                    <a:pt x="1669" y="471"/>
                  </a:lnTo>
                  <a:lnTo>
                    <a:pt x="1664" y="469"/>
                  </a:lnTo>
                  <a:lnTo>
                    <a:pt x="1659" y="469"/>
                  </a:lnTo>
                  <a:lnTo>
                    <a:pt x="1651" y="466"/>
                  </a:lnTo>
                  <a:lnTo>
                    <a:pt x="1646" y="466"/>
                  </a:lnTo>
                  <a:lnTo>
                    <a:pt x="1644" y="466"/>
                  </a:lnTo>
                  <a:lnTo>
                    <a:pt x="1639" y="464"/>
                  </a:lnTo>
                  <a:lnTo>
                    <a:pt x="1634" y="461"/>
                  </a:lnTo>
                  <a:lnTo>
                    <a:pt x="1631" y="459"/>
                  </a:lnTo>
                  <a:lnTo>
                    <a:pt x="1626" y="459"/>
                  </a:lnTo>
                  <a:lnTo>
                    <a:pt x="1624" y="454"/>
                  </a:lnTo>
                  <a:lnTo>
                    <a:pt x="1621" y="451"/>
                  </a:lnTo>
                  <a:lnTo>
                    <a:pt x="1616" y="446"/>
                  </a:lnTo>
                  <a:lnTo>
                    <a:pt x="1614" y="441"/>
                  </a:lnTo>
                  <a:lnTo>
                    <a:pt x="1611" y="439"/>
                  </a:lnTo>
                  <a:lnTo>
                    <a:pt x="1611" y="434"/>
                  </a:lnTo>
                  <a:lnTo>
                    <a:pt x="1614" y="431"/>
                  </a:lnTo>
                  <a:lnTo>
                    <a:pt x="1619" y="431"/>
                  </a:lnTo>
                  <a:lnTo>
                    <a:pt x="1624" y="431"/>
                  </a:lnTo>
                  <a:lnTo>
                    <a:pt x="1631" y="434"/>
                  </a:lnTo>
                  <a:lnTo>
                    <a:pt x="1636" y="436"/>
                  </a:lnTo>
                  <a:lnTo>
                    <a:pt x="1639" y="436"/>
                  </a:lnTo>
                  <a:lnTo>
                    <a:pt x="1644" y="439"/>
                  </a:lnTo>
                  <a:lnTo>
                    <a:pt x="1649" y="441"/>
                  </a:lnTo>
                  <a:lnTo>
                    <a:pt x="1654" y="444"/>
                  </a:lnTo>
                  <a:lnTo>
                    <a:pt x="1659" y="446"/>
                  </a:lnTo>
                  <a:lnTo>
                    <a:pt x="1664" y="449"/>
                  </a:lnTo>
                  <a:lnTo>
                    <a:pt x="1669" y="451"/>
                  </a:lnTo>
                  <a:lnTo>
                    <a:pt x="1671" y="451"/>
                  </a:lnTo>
                  <a:lnTo>
                    <a:pt x="1677" y="449"/>
                  </a:lnTo>
                  <a:lnTo>
                    <a:pt x="1679" y="444"/>
                  </a:lnTo>
                  <a:lnTo>
                    <a:pt x="1679" y="441"/>
                  </a:lnTo>
                  <a:lnTo>
                    <a:pt x="1677" y="436"/>
                  </a:lnTo>
                  <a:lnTo>
                    <a:pt x="1671" y="434"/>
                  </a:lnTo>
                  <a:lnTo>
                    <a:pt x="1666" y="431"/>
                  </a:lnTo>
                  <a:lnTo>
                    <a:pt x="1666" y="429"/>
                  </a:lnTo>
                  <a:lnTo>
                    <a:pt x="1666" y="426"/>
                  </a:lnTo>
                  <a:lnTo>
                    <a:pt x="1669" y="424"/>
                  </a:lnTo>
                  <a:lnTo>
                    <a:pt x="1671" y="424"/>
                  </a:lnTo>
                  <a:lnTo>
                    <a:pt x="1674" y="421"/>
                  </a:lnTo>
                  <a:lnTo>
                    <a:pt x="1677" y="419"/>
                  </a:lnTo>
                  <a:lnTo>
                    <a:pt x="1677" y="416"/>
                  </a:lnTo>
                  <a:lnTo>
                    <a:pt x="1674" y="413"/>
                  </a:lnTo>
                  <a:lnTo>
                    <a:pt x="1671" y="408"/>
                  </a:lnTo>
                  <a:lnTo>
                    <a:pt x="1669" y="406"/>
                  </a:lnTo>
                  <a:lnTo>
                    <a:pt x="1664" y="406"/>
                  </a:lnTo>
                  <a:lnTo>
                    <a:pt x="1664" y="403"/>
                  </a:lnTo>
                  <a:lnTo>
                    <a:pt x="1669" y="401"/>
                  </a:lnTo>
                  <a:lnTo>
                    <a:pt x="1674" y="398"/>
                  </a:lnTo>
                  <a:lnTo>
                    <a:pt x="1677" y="393"/>
                  </a:lnTo>
                  <a:lnTo>
                    <a:pt x="1674" y="391"/>
                  </a:lnTo>
                  <a:lnTo>
                    <a:pt x="1669" y="388"/>
                  </a:lnTo>
                  <a:lnTo>
                    <a:pt x="1661" y="386"/>
                  </a:lnTo>
                  <a:lnTo>
                    <a:pt x="1654" y="386"/>
                  </a:lnTo>
                  <a:lnTo>
                    <a:pt x="1649" y="386"/>
                  </a:lnTo>
                  <a:lnTo>
                    <a:pt x="1644" y="386"/>
                  </a:lnTo>
                  <a:lnTo>
                    <a:pt x="1639" y="388"/>
                  </a:lnTo>
                  <a:lnTo>
                    <a:pt x="1636" y="388"/>
                  </a:lnTo>
                  <a:lnTo>
                    <a:pt x="1634" y="388"/>
                  </a:lnTo>
                  <a:lnTo>
                    <a:pt x="1631" y="386"/>
                  </a:lnTo>
                  <a:lnTo>
                    <a:pt x="1634" y="383"/>
                  </a:lnTo>
                  <a:lnTo>
                    <a:pt x="1631" y="383"/>
                  </a:lnTo>
                  <a:lnTo>
                    <a:pt x="1629" y="381"/>
                  </a:lnTo>
                  <a:lnTo>
                    <a:pt x="1626" y="381"/>
                  </a:lnTo>
                  <a:lnTo>
                    <a:pt x="1621" y="381"/>
                  </a:lnTo>
                  <a:lnTo>
                    <a:pt x="1616" y="381"/>
                  </a:lnTo>
                  <a:lnTo>
                    <a:pt x="1611" y="378"/>
                  </a:lnTo>
                  <a:lnTo>
                    <a:pt x="1606" y="378"/>
                  </a:lnTo>
                  <a:lnTo>
                    <a:pt x="1603" y="378"/>
                  </a:lnTo>
                  <a:lnTo>
                    <a:pt x="1598" y="376"/>
                  </a:lnTo>
                  <a:lnTo>
                    <a:pt x="1598" y="378"/>
                  </a:lnTo>
                  <a:lnTo>
                    <a:pt x="1601" y="381"/>
                  </a:lnTo>
                  <a:lnTo>
                    <a:pt x="1603" y="386"/>
                  </a:lnTo>
                  <a:lnTo>
                    <a:pt x="1601" y="386"/>
                  </a:lnTo>
                  <a:lnTo>
                    <a:pt x="1596" y="386"/>
                  </a:lnTo>
                  <a:lnTo>
                    <a:pt x="1591" y="381"/>
                  </a:lnTo>
                  <a:lnTo>
                    <a:pt x="1583" y="376"/>
                  </a:lnTo>
                  <a:lnTo>
                    <a:pt x="1578" y="373"/>
                  </a:lnTo>
                  <a:lnTo>
                    <a:pt x="1576" y="373"/>
                  </a:lnTo>
                  <a:lnTo>
                    <a:pt x="1568" y="376"/>
                  </a:lnTo>
                  <a:lnTo>
                    <a:pt x="1563" y="373"/>
                  </a:lnTo>
                  <a:lnTo>
                    <a:pt x="1558" y="371"/>
                  </a:lnTo>
                  <a:lnTo>
                    <a:pt x="1558" y="366"/>
                  </a:lnTo>
                  <a:lnTo>
                    <a:pt x="1561" y="363"/>
                  </a:lnTo>
                  <a:lnTo>
                    <a:pt x="1561" y="361"/>
                  </a:lnTo>
                  <a:lnTo>
                    <a:pt x="1561" y="358"/>
                  </a:lnTo>
                  <a:lnTo>
                    <a:pt x="1563" y="356"/>
                  </a:lnTo>
                  <a:lnTo>
                    <a:pt x="1566" y="356"/>
                  </a:lnTo>
                  <a:lnTo>
                    <a:pt x="1568" y="356"/>
                  </a:lnTo>
                  <a:lnTo>
                    <a:pt x="1568" y="353"/>
                  </a:lnTo>
                  <a:lnTo>
                    <a:pt x="1561" y="350"/>
                  </a:lnTo>
                  <a:lnTo>
                    <a:pt x="1556" y="350"/>
                  </a:lnTo>
                  <a:lnTo>
                    <a:pt x="1553" y="345"/>
                  </a:lnTo>
                  <a:lnTo>
                    <a:pt x="1556" y="343"/>
                  </a:lnTo>
                  <a:lnTo>
                    <a:pt x="1561" y="343"/>
                  </a:lnTo>
                  <a:lnTo>
                    <a:pt x="1558" y="343"/>
                  </a:lnTo>
                  <a:lnTo>
                    <a:pt x="1556" y="340"/>
                  </a:lnTo>
                  <a:lnTo>
                    <a:pt x="1553" y="335"/>
                  </a:lnTo>
                  <a:lnTo>
                    <a:pt x="1548" y="333"/>
                  </a:lnTo>
                  <a:lnTo>
                    <a:pt x="1545" y="333"/>
                  </a:lnTo>
                  <a:lnTo>
                    <a:pt x="1540" y="333"/>
                  </a:lnTo>
                  <a:lnTo>
                    <a:pt x="1538" y="333"/>
                  </a:lnTo>
                  <a:lnTo>
                    <a:pt x="1540" y="330"/>
                  </a:lnTo>
                  <a:lnTo>
                    <a:pt x="1540" y="328"/>
                  </a:lnTo>
                  <a:lnTo>
                    <a:pt x="1538" y="325"/>
                  </a:lnTo>
                  <a:lnTo>
                    <a:pt x="1533" y="325"/>
                  </a:lnTo>
                  <a:lnTo>
                    <a:pt x="1528" y="325"/>
                  </a:lnTo>
                  <a:lnTo>
                    <a:pt x="1520" y="325"/>
                  </a:lnTo>
                  <a:lnTo>
                    <a:pt x="1515" y="325"/>
                  </a:lnTo>
                  <a:lnTo>
                    <a:pt x="1510" y="325"/>
                  </a:lnTo>
                  <a:lnTo>
                    <a:pt x="1503" y="323"/>
                  </a:lnTo>
                  <a:lnTo>
                    <a:pt x="1500" y="323"/>
                  </a:lnTo>
                  <a:lnTo>
                    <a:pt x="1500" y="320"/>
                  </a:lnTo>
                  <a:lnTo>
                    <a:pt x="1498" y="318"/>
                  </a:lnTo>
                  <a:lnTo>
                    <a:pt x="1492" y="315"/>
                  </a:lnTo>
                  <a:lnTo>
                    <a:pt x="1485" y="315"/>
                  </a:lnTo>
                  <a:lnTo>
                    <a:pt x="1480" y="318"/>
                  </a:lnTo>
                  <a:lnTo>
                    <a:pt x="1475" y="323"/>
                  </a:lnTo>
                  <a:lnTo>
                    <a:pt x="1472" y="325"/>
                  </a:lnTo>
                  <a:lnTo>
                    <a:pt x="1467" y="325"/>
                  </a:lnTo>
                  <a:lnTo>
                    <a:pt x="1462" y="320"/>
                  </a:lnTo>
                  <a:lnTo>
                    <a:pt x="1460" y="318"/>
                  </a:lnTo>
                  <a:lnTo>
                    <a:pt x="1457" y="313"/>
                  </a:lnTo>
                  <a:lnTo>
                    <a:pt x="1455" y="310"/>
                  </a:lnTo>
                  <a:lnTo>
                    <a:pt x="1450" y="305"/>
                  </a:lnTo>
                  <a:lnTo>
                    <a:pt x="1442" y="300"/>
                  </a:lnTo>
                  <a:lnTo>
                    <a:pt x="1435" y="298"/>
                  </a:lnTo>
                  <a:lnTo>
                    <a:pt x="1429" y="298"/>
                  </a:lnTo>
                  <a:lnTo>
                    <a:pt x="1427" y="300"/>
                  </a:lnTo>
                  <a:lnTo>
                    <a:pt x="1419" y="303"/>
                  </a:lnTo>
                  <a:lnTo>
                    <a:pt x="1414" y="305"/>
                  </a:lnTo>
                  <a:lnTo>
                    <a:pt x="1414" y="308"/>
                  </a:lnTo>
                  <a:lnTo>
                    <a:pt x="1414" y="313"/>
                  </a:lnTo>
                  <a:lnTo>
                    <a:pt x="1409" y="315"/>
                  </a:lnTo>
                  <a:lnTo>
                    <a:pt x="1404" y="320"/>
                  </a:lnTo>
                  <a:lnTo>
                    <a:pt x="1397" y="320"/>
                  </a:lnTo>
                  <a:lnTo>
                    <a:pt x="1394" y="320"/>
                  </a:lnTo>
                  <a:lnTo>
                    <a:pt x="1392" y="315"/>
                  </a:lnTo>
                  <a:lnTo>
                    <a:pt x="1392" y="310"/>
                  </a:lnTo>
                  <a:lnTo>
                    <a:pt x="1389" y="305"/>
                  </a:lnTo>
                  <a:lnTo>
                    <a:pt x="1389" y="303"/>
                  </a:lnTo>
                  <a:lnTo>
                    <a:pt x="1387" y="298"/>
                  </a:lnTo>
                  <a:lnTo>
                    <a:pt x="1384" y="292"/>
                  </a:lnTo>
                  <a:lnTo>
                    <a:pt x="1382" y="290"/>
                  </a:lnTo>
                  <a:lnTo>
                    <a:pt x="1374" y="285"/>
                  </a:lnTo>
                  <a:lnTo>
                    <a:pt x="1366" y="285"/>
                  </a:lnTo>
                  <a:lnTo>
                    <a:pt x="1359" y="287"/>
                  </a:lnTo>
                  <a:lnTo>
                    <a:pt x="1354" y="292"/>
                  </a:lnTo>
                  <a:lnTo>
                    <a:pt x="1351" y="303"/>
                  </a:lnTo>
                  <a:lnTo>
                    <a:pt x="1349" y="313"/>
                  </a:lnTo>
                  <a:lnTo>
                    <a:pt x="1349" y="325"/>
                  </a:lnTo>
                  <a:lnTo>
                    <a:pt x="1354" y="343"/>
                  </a:lnTo>
                  <a:lnTo>
                    <a:pt x="1359" y="356"/>
                  </a:lnTo>
                  <a:lnTo>
                    <a:pt x="1356" y="353"/>
                  </a:lnTo>
                  <a:lnTo>
                    <a:pt x="1354" y="350"/>
                  </a:lnTo>
                  <a:lnTo>
                    <a:pt x="1349" y="345"/>
                  </a:lnTo>
                  <a:lnTo>
                    <a:pt x="1344" y="338"/>
                  </a:lnTo>
                  <a:lnTo>
                    <a:pt x="1341" y="330"/>
                  </a:lnTo>
                  <a:lnTo>
                    <a:pt x="1339" y="323"/>
                  </a:lnTo>
                  <a:lnTo>
                    <a:pt x="1339" y="310"/>
                  </a:lnTo>
                  <a:lnTo>
                    <a:pt x="1344" y="298"/>
                  </a:lnTo>
                  <a:lnTo>
                    <a:pt x="1344" y="290"/>
                  </a:lnTo>
                  <a:lnTo>
                    <a:pt x="1341" y="287"/>
                  </a:lnTo>
                  <a:lnTo>
                    <a:pt x="1336" y="287"/>
                  </a:lnTo>
                  <a:lnTo>
                    <a:pt x="1331" y="287"/>
                  </a:lnTo>
                  <a:lnTo>
                    <a:pt x="1324" y="290"/>
                  </a:lnTo>
                  <a:lnTo>
                    <a:pt x="1316" y="298"/>
                  </a:lnTo>
                  <a:lnTo>
                    <a:pt x="1311" y="310"/>
                  </a:lnTo>
                  <a:lnTo>
                    <a:pt x="1308" y="325"/>
                  </a:lnTo>
                  <a:lnTo>
                    <a:pt x="1308" y="335"/>
                  </a:lnTo>
                  <a:lnTo>
                    <a:pt x="1308" y="340"/>
                  </a:lnTo>
                  <a:lnTo>
                    <a:pt x="1308" y="345"/>
                  </a:lnTo>
                  <a:lnTo>
                    <a:pt x="1308" y="356"/>
                  </a:lnTo>
                  <a:lnTo>
                    <a:pt x="1308" y="361"/>
                  </a:lnTo>
                  <a:lnTo>
                    <a:pt x="1311" y="363"/>
                  </a:lnTo>
                  <a:lnTo>
                    <a:pt x="1316" y="366"/>
                  </a:lnTo>
                  <a:lnTo>
                    <a:pt x="1319" y="366"/>
                  </a:lnTo>
                  <a:lnTo>
                    <a:pt x="1321" y="366"/>
                  </a:lnTo>
                  <a:lnTo>
                    <a:pt x="1329" y="368"/>
                  </a:lnTo>
                  <a:lnTo>
                    <a:pt x="1334" y="371"/>
                  </a:lnTo>
                  <a:lnTo>
                    <a:pt x="1339" y="371"/>
                  </a:lnTo>
                  <a:lnTo>
                    <a:pt x="1341" y="373"/>
                  </a:lnTo>
                  <a:lnTo>
                    <a:pt x="1339" y="376"/>
                  </a:lnTo>
                  <a:lnTo>
                    <a:pt x="1334" y="376"/>
                  </a:lnTo>
                  <a:lnTo>
                    <a:pt x="1331" y="376"/>
                  </a:lnTo>
                  <a:lnTo>
                    <a:pt x="1326" y="376"/>
                  </a:lnTo>
                  <a:lnTo>
                    <a:pt x="1321" y="378"/>
                  </a:lnTo>
                  <a:lnTo>
                    <a:pt x="1316" y="381"/>
                  </a:lnTo>
                  <a:lnTo>
                    <a:pt x="1316" y="383"/>
                  </a:lnTo>
                  <a:lnTo>
                    <a:pt x="1319" y="386"/>
                  </a:lnTo>
                  <a:lnTo>
                    <a:pt x="1321" y="386"/>
                  </a:lnTo>
                  <a:lnTo>
                    <a:pt x="1326" y="388"/>
                  </a:lnTo>
                  <a:lnTo>
                    <a:pt x="1331" y="391"/>
                  </a:lnTo>
                  <a:lnTo>
                    <a:pt x="1334" y="393"/>
                  </a:lnTo>
                  <a:lnTo>
                    <a:pt x="1339" y="396"/>
                  </a:lnTo>
                  <a:lnTo>
                    <a:pt x="1341" y="396"/>
                  </a:lnTo>
                  <a:lnTo>
                    <a:pt x="1346" y="396"/>
                  </a:lnTo>
                  <a:lnTo>
                    <a:pt x="1351" y="393"/>
                  </a:lnTo>
                  <a:lnTo>
                    <a:pt x="1356" y="391"/>
                  </a:lnTo>
                  <a:lnTo>
                    <a:pt x="1359" y="393"/>
                  </a:lnTo>
                  <a:lnTo>
                    <a:pt x="1361" y="396"/>
                  </a:lnTo>
                  <a:lnTo>
                    <a:pt x="1371" y="398"/>
                  </a:lnTo>
                  <a:lnTo>
                    <a:pt x="1374" y="398"/>
                  </a:lnTo>
                  <a:lnTo>
                    <a:pt x="1366" y="436"/>
                  </a:lnTo>
                  <a:lnTo>
                    <a:pt x="1336" y="482"/>
                  </a:lnTo>
                  <a:lnTo>
                    <a:pt x="1326" y="426"/>
                  </a:lnTo>
                  <a:lnTo>
                    <a:pt x="1308" y="403"/>
                  </a:lnTo>
                  <a:lnTo>
                    <a:pt x="1288" y="431"/>
                  </a:lnTo>
                  <a:lnTo>
                    <a:pt x="1278" y="403"/>
                  </a:lnTo>
                  <a:lnTo>
                    <a:pt x="1258" y="368"/>
                  </a:lnTo>
                  <a:lnTo>
                    <a:pt x="1248" y="323"/>
                  </a:lnTo>
                  <a:lnTo>
                    <a:pt x="1215" y="270"/>
                  </a:lnTo>
                  <a:lnTo>
                    <a:pt x="1190" y="343"/>
                  </a:lnTo>
                  <a:lnTo>
                    <a:pt x="1190" y="368"/>
                  </a:lnTo>
                  <a:lnTo>
                    <a:pt x="1225" y="398"/>
                  </a:lnTo>
                  <a:lnTo>
                    <a:pt x="1230" y="431"/>
                  </a:lnTo>
                  <a:lnTo>
                    <a:pt x="1205" y="456"/>
                  </a:lnTo>
                  <a:lnTo>
                    <a:pt x="1190" y="446"/>
                  </a:lnTo>
                  <a:lnTo>
                    <a:pt x="1185" y="446"/>
                  </a:lnTo>
                  <a:lnTo>
                    <a:pt x="1185" y="444"/>
                  </a:lnTo>
                  <a:lnTo>
                    <a:pt x="1187" y="439"/>
                  </a:lnTo>
                  <a:lnTo>
                    <a:pt x="1185" y="434"/>
                  </a:lnTo>
                  <a:lnTo>
                    <a:pt x="1185" y="429"/>
                  </a:lnTo>
                  <a:lnTo>
                    <a:pt x="1182" y="424"/>
                  </a:lnTo>
                  <a:lnTo>
                    <a:pt x="1185" y="424"/>
                  </a:lnTo>
                  <a:lnTo>
                    <a:pt x="1187" y="424"/>
                  </a:lnTo>
                  <a:lnTo>
                    <a:pt x="1190" y="424"/>
                  </a:lnTo>
                  <a:lnTo>
                    <a:pt x="1192" y="424"/>
                  </a:lnTo>
                  <a:lnTo>
                    <a:pt x="1195" y="424"/>
                  </a:lnTo>
                  <a:lnTo>
                    <a:pt x="1198" y="419"/>
                  </a:lnTo>
                  <a:lnTo>
                    <a:pt x="1200" y="413"/>
                  </a:lnTo>
                  <a:lnTo>
                    <a:pt x="1198" y="408"/>
                  </a:lnTo>
                  <a:lnTo>
                    <a:pt x="1192" y="406"/>
                  </a:lnTo>
                  <a:lnTo>
                    <a:pt x="1190" y="403"/>
                  </a:lnTo>
                  <a:lnTo>
                    <a:pt x="1185" y="403"/>
                  </a:lnTo>
                  <a:lnTo>
                    <a:pt x="1180" y="398"/>
                  </a:lnTo>
                  <a:lnTo>
                    <a:pt x="1175" y="396"/>
                  </a:lnTo>
                  <a:lnTo>
                    <a:pt x="1170" y="391"/>
                  </a:lnTo>
                  <a:lnTo>
                    <a:pt x="1167" y="388"/>
                  </a:lnTo>
                  <a:lnTo>
                    <a:pt x="1165" y="383"/>
                  </a:lnTo>
                  <a:lnTo>
                    <a:pt x="1162" y="378"/>
                  </a:lnTo>
                  <a:lnTo>
                    <a:pt x="1162" y="373"/>
                  </a:lnTo>
                  <a:lnTo>
                    <a:pt x="1162" y="371"/>
                  </a:lnTo>
                  <a:lnTo>
                    <a:pt x="1165" y="368"/>
                  </a:lnTo>
                  <a:lnTo>
                    <a:pt x="1165" y="363"/>
                  </a:lnTo>
                  <a:lnTo>
                    <a:pt x="1162" y="356"/>
                  </a:lnTo>
                  <a:lnTo>
                    <a:pt x="1162" y="350"/>
                  </a:lnTo>
                  <a:lnTo>
                    <a:pt x="1160" y="343"/>
                  </a:lnTo>
                  <a:lnTo>
                    <a:pt x="1160" y="338"/>
                  </a:lnTo>
                  <a:lnTo>
                    <a:pt x="1157" y="333"/>
                  </a:lnTo>
                  <a:lnTo>
                    <a:pt x="1157" y="328"/>
                  </a:lnTo>
                  <a:lnTo>
                    <a:pt x="1160" y="325"/>
                  </a:lnTo>
                  <a:lnTo>
                    <a:pt x="1162" y="323"/>
                  </a:lnTo>
                  <a:lnTo>
                    <a:pt x="1165" y="323"/>
                  </a:lnTo>
                  <a:lnTo>
                    <a:pt x="1167" y="318"/>
                  </a:lnTo>
                  <a:lnTo>
                    <a:pt x="1172" y="310"/>
                  </a:lnTo>
                  <a:lnTo>
                    <a:pt x="1172" y="308"/>
                  </a:lnTo>
                  <a:lnTo>
                    <a:pt x="1172" y="305"/>
                  </a:lnTo>
                  <a:lnTo>
                    <a:pt x="1170" y="303"/>
                  </a:lnTo>
                  <a:lnTo>
                    <a:pt x="1165" y="300"/>
                  </a:lnTo>
                  <a:lnTo>
                    <a:pt x="1162" y="300"/>
                  </a:lnTo>
                  <a:lnTo>
                    <a:pt x="1157" y="300"/>
                  </a:lnTo>
                  <a:lnTo>
                    <a:pt x="1152" y="300"/>
                  </a:lnTo>
                  <a:lnTo>
                    <a:pt x="1147" y="300"/>
                  </a:lnTo>
                  <a:lnTo>
                    <a:pt x="1142" y="303"/>
                  </a:lnTo>
                  <a:lnTo>
                    <a:pt x="1145" y="305"/>
                  </a:lnTo>
                  <a:lnTo>
                    <a:pt x="1147" y="308"/>
                  </a:lnTo>
                  <a:lnTo>
                    <a:pt x="1150" y="310"/>
                  </a:lnTo>
                  <a:lnTo>
                    <a:pt x="1152" y="313"/>
                  </a:lnTo>
                  <a:lnTo>
                    <a:pt x="1150" y="313"/>
                  </a:lnTo>
                  <a:lnTo>
                    <a:pt x="1147" y="315"/>
                  </a:lnTo>
                  <a:lnTo>
                    <a:pt x="1145" y="313"/>
                  </a:lnTo>
                  <a:lnTo>
                    <a:pt x="1142" y="310"/>
                  </a:lnTo>
                  <a:lnTo>
                    <a:pt x="1137" y="310"/>
                  </a:lnTo>
                  <a:lnTo>
                    <a:pt x="1134" y="313"/>
                  </a:lnTo>
                  <a:lnTo>
                    <a:pt x="1132" y="315"/>
                  </a:lnTo>
                  <a:lnTo>
                    <a:pt x="1132" y="320"/>
                  </a:lnTo>
                  <a:lnTo>
                    <a:pt x="1132" y="323"/>
                  </a:lnTo>
                  <a:lnTo>
                    <a:pt x="1134" y="328"/>
                  </a:lnTo>
                  <a:lnTo>
                    <a:pt x="1137" y="330"/>
                  </a:lnTo>
                  <a:lnTo>
                    <a:pt x="1134" y="335"/>
                  </a:lnTo>
                  <a:lnTo>
                    <a:pt x="1132" y="340"/>
                  </a:lnTo>
                  <a:lnTo>
                    <a:pt x="1132" y="348"/>
                  </a:lnTo>
                  <a:lnTo>
                    <a:pt x="1129" y="353"/>
                  </a:lnTo>
                  <a:lnTo>
                    <a:pt x="1127" y="350"/>
                  </a:lnTo>
                  <a:lnTo>
                    <a:pt x="1124" y="343"/>
                  </a:lnTo>
                  <a:lnTo>
                    <a:pt x="1124" y="335"/>
                  </a:lnTo>
                  <a:lnTo>
                    <a:pt x="1124" y="328"/>
                  </a:lnTo>
                  <a:lnTo>
                    <a:pt x="1119" y="323"/>
                  </a:lnTo>
                  <a:lnTo>
                    <a:pt x="1117" y="320"/>
                  </a:lnTo>
                  <a:lnTo>
                    <a:pt x="1112" y="315"/>
                  </a:lnTo>
                  <a:lnTo>
                    <a:pt x="1109" y="315"/>
                  </a:lnTo>
                  <a:lnTo>
                    <a:pt x="1109" y="318"/>
                  </a:lnTo>
                  <a:lnTo>
                    <a:pt x="1112" y="323"/>
                  </a:lnTo>
                  <a:lnTo>
                    <a:pt x="1112" y="328"/>
                  </a:lnTo>
                  <a:lnTo>
                    <a:pt x="1109" y="328"/>
                  </a:lnTo>
                  <a:lnTo>
                    <a:pt x="1104" y="328"/>
                  </a:lnTo>
                  <a:lnTo>
                    <a:pt x="1099" y="325"/>
                  </a:lnTo>
                  <a:lnTo>
                    <a:pt x="1094" y="320"/>
                  </a:lnTo>
                  <a:lnTo>
                    <a:pt x="1092" y="315"/>
                  </a:lnTo>
                  <a:lnTo>
                    <a:pt x="1092" y="313"/>
                  </a:lnTo>
                  <a:lnTo>
                    <a:pt x="1087" y="313"/>
                  </a:lnTo>
                  <a:lnTo>
                    <a:pt x="1082" y="315"/>
                  </a:lnTo>
                  <a:lnTo>
                    <a:pt x="1079" y="315"/>
                  </a:lnTo>
                  <a:lnTo>
                    <a:pt x="1077" y="313"/>
                  </a:lnTo>
                  <a:lnTo>
                    <a:pt x="1079" y="310"/>
                  </a:lnTo>
                  <a:lnTo>
                    <a:pt x="1082" y="303"/>
                  </a:lnTo>
                  <a:lnTo>
                    <a:pt x="1082" y="300"/>
                  </a:lnTo>
                  <a:lnTo>
                    <a:pt x="1077" y="298"/>
                  </a:lnTo>
                  <a:lnTo>
                    <a:pt x="1071" y="300"/>
                  </a:lnTo>
                  <a:lnTo>
                    <a:pt x="1064" y="300"/>
                  </a:lnTo>
                  <a:lnTo>
                    <a:pt x="1056" y="303"/>
                  </a:lnTo>
                  <a:lnTo>
                    <a:pt x="1051" y="303"/>
                  </a:lnTo>
                  <a:lnTo>
                    <a:pt x="1049" y="305"/>
                  </a:lnTo>
                  <a:lnTo>
                    <a:pt x="1044" y="305"/>
                  </a:lnTo>
                  <a:lnTo>
                    <a:pt x="1039" y="308"/>
                  </a:lnTo>
                  <a:lnTo>
                    <a:pt x="1036" y="310"/>
                  </a:lnTo>
                  <a:lnTo>
                    <a:pt x="1036" y="315"/>
                  </a:lnTo>
                  <a:lnTo>
                    <a:pt x="1034" y="320"/>
                  </a:lnTo>
                  <a:lnTo>
                    <a:pt x="1029" y="323"/>
                  </a:lnTo>
                  <a:lnTo>
                    <a:pt x="1024" y="323"/>
                  </a:lnTo>
                  <a:lnTo>
                    <a:pt x="1021" y="325"/>
                  </a:lnTo>
                  <a:lnTo>
                    <a:pt x="1021" y="330"/>
                  </a:lnTo>
                  <a:lnTo>
                    <a:pt x="1024" y="333"/>
                  </a:lnTo>
                  <a:lnTo>
                    <a:pt x="1029" y="338"/>
                  </a:lnTo>
                  <a:lnTo>
                    <a:pt x="1034" y="343"/>
                  </a:lnTo>
                  <a:lnTo>
                    <a:pt x="1036" y="345"/>
                  </a:lnTo>
                  <a:lnTo>
                    <a:pt x="1039" y="345"/>
                  </a:lnTo>
                  <a:lnTo>
                    <a:pt x="1039" y="350"/>
                  </a:lnTo>
                  <a:lnTo>
                    <a:pt x="1039" y="353"/>
                  </a:lnTo>
                  <a:lnTo>
                    <a:pt x="1034" y="356"/>
                  </a:lnTo>
                  <a:lnTo>
                    <a:pt x="1026" y="353"/>
                  </a:lnTo>
                  <a:lnTo>
                    <a:pt x="1021" y="356"/>
                  </a:lnTo>
                  <a:lnTo>
                    <a:pt x="1021" y="358"/>
                  </a:lnTo>
                  <a:lnTo>
                    <a:pt x="1021" y="361"/>
                  </a:lnTo>
                  <a:lnTo>
                    <a:pt x="1021" y="366"/>
                  </a:lnTo>
                  <a:lnTo>
                    <a:pt x="1024" y="371"/>
                  </a:lnTo>
                  <a:lnTo>
                    <a:pt x="1026" y="373"/>
                  </a:lnTo>
                  <a:lnTo>
                    <a:pt x="1031" y="373"/>
                  </a:lnTo>
                  <a:lnTo>
                    <a:pt x="1036" y="373"/>
                  </a:lnTo>
                  <a:lnTo>
                    <a:pt x="1044" y="373"/>
                  </a:lnTo>
                  <a:lnTo>
                    <a:pt x="1051" y="376"/>
                  </a:lnTo>
                  <a:lnTo>
                    <a:pt x="1054" y="376"/>
                  </a:lnTo>
                  <a:lnTo>
                    <a:pt x="1059" y="376"/>
                  </a:lnTo>
                  <a:lnTo>
                    <a:pt x="1069" y="378"/>
                  </a:lnTo>
                  <a:lnTo>
                    <a:pt x="1077" y="381"/>
                  </a:lnTo>
                  <a:lnTo>
                    <a:pt x="1082" y="386"/>
                  </a:lnTo>
                  <a:lnTo>
                    <a:pt x="1082" y="391"/>
                  </a:lnTo>
                  <a:lnTo>
                    <a:pt x="1079" y="396"/>
                  </a:lnTo>
                  <a:lnTo>
                    <a:pt x="1079" y="398"/>
                  </a:lnTo>
                  <a:lnTo>
                    <a:pt x="1077" y="398"/>
                  </a:lnTo>
                  <a:lnTo>
                    <a:pt x="1071" y="396"/>
                  </a:lnTo>
                  <a:lnTo>
                    <a:pt x="1066" y="396"/>
                  </a:lnTo>
                  <a:lnTo>
                    <a:pt x="1059" y="393"/>
                  </a:lnTo>
                  <a:lnTo>
                    <a:pt x="1054" y="388"/>
                  </a:lnTo>
                  <a:lnTo>
                    <a:pt x="1049" y="388"/>
                  </a:lnTo>
                  <a:lnTo>
                    <a:pt x="1044" y="386"/>
                  </a:lnTo>
                  <a:lnTo>
                    <a:pt x="1039" y="383"/>
                  </a:lnTo>
                  <a:lnTo>
                    <a:pt x="1034" y="383"/>
                  </a:lnTo>
                  <a:lnTo>
                    <a:pt x="1026" y="383"/>
                  </a:lnTo>
                  <a:lnTo>
                    <a:pt x="1021" y="383"/>
                  </a:lnTo>
                  <a:lnTo>
                    <a:pt x="1019" y="383"/>
                  </a:lnTo>
                  <a:lnTo>
                    <a:pt x="1019" y="388"/>
                  </a:lnTo>
                  <a:lnTo>
                    <a:pt x="1019" y="393"/>
                  </a:lnTo>
                  <a:lnTo>
                    <a:pt x="1019" y="398"/>
                  </a:lnTo>
                  <a:lnTo>
                    <a:pt x="1019" y="403"/>
                  </a:lnTo>
                  <a:lnTo>
                    <a:pt x="1021" y="406"/>
                  </a:lnTo>
                  <a:lnTo>
                    <a:pt x="1026" y="406"/>
                  </a:lnTo>
                  <a:lnTo>
                    <a:pt x="1031" y="408"/>
                  </a:lnTo>
                  <a:lnTo>
                    <a:pt x="1036" y="413"/>
                  </a:lnTo>
                  <a:lnTo>
                    <a:pt x="1044" y="419"/>
                  </a:lnTo>
                  <a:lnTo>
                    <a:pt x="1049" y="424"/>
                  </a:lnTo>
                  <a:lnTo>
                    <a:pt x="1049" y="429"/>
                  </a:lnTo>
                  <a:lnTo>
                    <a:pt x="1051" y="434"/>
                  </a:lnTo>
                  <a:lnTo>
                    <a:pt x="1051" y="439"/>
                  </a:lnTo>
                  <a:lnTo>
                    <a:pt x="1054" y="441"/>
                  </a:lnTo>
                  <a:lnTo>
                    <a:pt x="1056" y="441"/>
                  </a:lnTo>
                  <a:lnTo>
                    <a:pt x="1059" y="441"/>
                  </a:lnTo>
                  <a:lnTo>
                    <a:pt x="1064" y="444"/>
                  </a:lnTo>
                  <a:lnTo>
                    <a:pt x="1066" y="444"/>
                  </a:lnTo>
                  <a:lnTo>
                    <a:pt x="1071" y="446"/>
                  </a:lnTo>
                  <a:lnTo>
                    <a:pt x="1074" y="446"/>
                  </a:lnTo>
                  <a:lnTo>
                    <a:pt x="1077" y="446"/>
                  </a:lnTo>
                  <a:lnTo>
                    <a:pt x="1079" y="446"/>
                  </a:lnTo>
                  <a:lnTo>
                    <a:pt x="1084" y="446"/>
                  </a:lnTo>
                  <a:lnTo>
                    <a:pt x="1087" y="444"/>
                  </a:lnTo>
                  <a:lnTo>
                    <a:pt x="1094" y="444"/>
                  </a:lnTo>
                  <a:lnTo>
                    <a:pt x="1102" y="441"/>
                  </a:lnTo>
                  <a:lnTo>
                    <a:pt x="1107" y="439"/>
                  </a:lnTo>
                  <a:lnTo>
                    <a:pt x="1114" y="439"/>
                  </a:lnTo>
                  <a:lnTo>
                    <a:pt x="1119" y="436"/>
                  </a:lnTo>
                  <a:lnTo>
                    <a:pt x="1124" y="434"/>
                  </a:lnTo>
                  <a:lnTo>
                    <a:pt x="1129" y="429"/>
                  </a:lnTo>
                  <a:lnTo>
                    <a:pt x="1132" y="426"/>
                  </a:lnTo>
                  <a:lnTo>
                    <a:pt x="1134" y="429"/>
                  </a:lnTo>
                  <a:lnTo>
                    <a:pt x="1137" y="429"/>
                  </a:lnTo>
                  <a:lnTo>
                    <a:pt x="1142" y="434"/>
                  </a:lnTo>
                  <a:lnTo>
                    <a:pt x="1145" y="434"/>
                  </a:lnTo>
                  <a:lnTo>
                    <a:pt x="1147" y="439"/>
                  </a:lnTo>
                  <a:lnTo>
                    <a:pt x="1152" y="441"/>
                  </a:lnTo>
                  <a:lnTo>
                    <a:pt x="1157" y="444"/>
                  </a:lnTo>
                  <a:lnTo>
                    <a:pt x="1160" y="449"/>
                  </a:lnTo>
                  <a:lnTo>
                    <a:pt x="1167" y="451"/>
                  </a:lnTo>
                  <a:lnTo>
                    <a:pt x="1157" y="471"/>
                  </a:lnTo>
                  <a:lnTo>
                    <a:pt x="1122" y="461"/>
                  </a:lnTo>
                  <a:lnTo>
                    <a:pt x="1069" y="461"/>
                  </a:lnTo>
                  <a:lnTo>
                    <a:pt x="1039" y="441"/>
                  </a:lnTo>
                  <a:lnTo>
                    <a:pt x="991" y="451"/>
                  </a:lnTo>
                  <a:lnTo>
                    <a:pt x="996" y="466"/>
                  </a:lnTo>
                  <a:lnTo>
                    <a:pt x="1001" y="497"/>
                  </a:lnTo>
                  <a:lnTo>
                    <a:pt x="986" y="492"/>
                  </a:lnTo>
                  <a:lnTo>
                    <a:pt x="958" y="461"/>
                  </a:lnTo>
                  <a:lnTo>
                    <a:pt x="903" y="471"/>
                  </a:lnTo>
                  <a:lnTo>
                    <a:pt x="875" y="451"/>
                  </a:lnTo>
                  <a:lnTo>
                    <a:pt x="885" y="431"/>
                  </a:lnTo>
                  <a:lnTo>
                    <a:pt x="850" y="421"/>
                  </a:lnTo>
                  <a:lnTo>
                    <a:pt x="807" y="398"/>
                  </a:lnTo>
                  <a:lnTo>
                    <a:pt x="749" y="383"/>
                  </a:lnTo>
                  <a:lnTo>
                    <a:pt x="713" y="393"/>
                  </a:lnTo>
                  <a:lnTo>
                    <a:pt x="676" y="353"/>
                  </a:lnTo>
                  <a:lnTo>
                    <a:pt x="577" y="398"/>
                  </a:lnTo>
                  <a:lnTo>
                    <a:pt x="550" y="426"/>
                  </a:lnTo>
                  <a:lnTo>
                    <a:pt x="509" y="416"/>
                  </a:lnTo>
                  <a:lnTo>
                    <a:pt x="482" y="388"/>
                  </a:lnTo>
                  <a:lnTo>
                    <a:pt x="451" y="378"/>
                  </a:lnTo>
                  <a:lnTo>
                    <a:pt x="439" y="378"/>
                  </a:lnTo>
                  <a:lnTo>
                    <a:pt x="424" y="363"/>
                  </a:lnTo>
                  <a:lnTo>
                    <a:pt x="376" y="368"/>
                  </a:lnTo>
                  <a:lnTo>
                    <a:pt x="308" y="338"/>
                  </a:lnTo>
                  <a:lnTo>
                    <a:pt x="277" y="343"/>
                  </a:lnTo>
                  <a:lnTo>
                    <a:pt x="252" y="328"/>
                  </a:lnTo>
                  <a:lnTo>
                    <a:pt x="245" y="310"/>
                  </a:lnTo>
                  <a:lnTo>
                    <a:pt x="199" y="295"/>
                  </a:lnTo>
                  <a:lnTo>
                    <a:pt x="171" y="315"/>
                  </a:lnTo>
                  <a:lnTo>
                    <a:pt x="131" y="333"/>
                  </a:lnTo>
                  <a:lnTo>
                    <a:pt x="98" y="353"/>
                  </a:lnTo>
                  <a:lnTo>
                    <a:pt x="78" y="403"/>
                  </a:lnTo>
                  <a:lnTo>
                    <a:pt x="35" y="413"/>
                  </a:lnTo>
                  <a:lnTo>
                    <a:pt x="35" y="446"/>
                  </a:lnTo>
                  <a:lnTo>
                    <a:pt x="68" y="487"/>
                  </a:lnTo>
                  <a:lnTo>
                    <a:pt x="98" y="502"/>
                  </a:lnTo>
                  <a:lnTo>
                    <a:pt x="98" y="522"/>
                  </a:lnTo>
                  <a:lnTo>
                    <a:pt x="78" y="532"/>
                  </a:lnTo>
                  <a:lnTo>
                    <a:pt x="50" y="522"/>
                  </a:lnTo>
                  <a:lnTo>
                    <a:pt x="0" y="560"/>
                  </a:lnTo>
                  <a:lnTo>
                    <a:pt x="15" y="575"/>
                  </a:lnTo>
                  <a:lnTo>
                    <a:pt x="35" y="595"/>
                  </a:lnTo>
                  <a:lnTo>
                    <a:pt x="83" y="595"/>
                  </a:lnTo>
                  <a:lnTo>
                    <a:pt x="118" y="600"/>
                  </a:lnTo>
                  <a:lnTo>
                    <a:pt x="103" y="635"/>
                  </a:lnTo>
                  <a:lnTo>
                    <a:pt x="63" y="653"/>
                  </a:lnTo>
                  <a:lnTo>
                    <a:pt x="30" y="673"/>
                  </a:lnTo>
                  <a:lnTo>
                    <a:pt x="25" y="698"/>
                  </a:lnTo>
                  <a:lnTo>
                    <a:pt x="63" y="724"/>
                  </a:lnTo>
                  <a:lnTo>
                    <a:pt x="68" y="751"/>
                  </a:lnTo>
                  <a:lnTo>
                    <a:pt x="93" y="761"/>
                  </a:lnTo>
                  <a:lnTo>
                    <a:pt x="98" y="797"/>
                  </a:lnTo>
                  <a:lnTo>
                    <a:pt x="136" y="792"/>
                  </a:lnTo>
                  <a:lnTo>
                    <a:pt x="182" y="792"/>
                  </a:lnTo>
                  <a:lnTo>
                    <a:pt x="156" y="840"/>
                  </a:lnTo>
                  <a:lnTo>
                    <a:pt x="78" y="905"/>
                  </a:lnTo>
                  <a:lnTo>
                    <a:pt x="166" y="860"/>
                  </a:lnTo>
                  <a:lnTo>
                    <a:pt x="234" y="787"/>
                  </a:lnTo>
                  <a:lnTo>
                    <a:pt x="229" y="772"/>
                  </a:lnTo>
                  <a:lnTo>
                    <a:pt x="272" y="719"/>
                  </a:lnTo>
                  <a:lnTo>
                    <a:pt x="282" y="741"/>
                  </a:lnTo>
                  <a:lnTo>
                    <a:pt x="287" y="766"/>
                  </a:lnTo>
                  <a:lnTo>
                    <a:pt x="320" y="741"/>
                  </a:lnTo>
                  <a:lnTo>
                    <a:pt x="355" y="719"/>
                  </a:lnTo>
                  <a:lnTo>
                    <a:pt x="371" y="731"/>
                  </a:lnTo>
                  <a:lnTo>
                    <a:pt x="451" y="746"/>
                  </a:lnTo>
                  <a:lnTo>
                    <a:pt x="504" y="772"/>
                  </a:lnTo>
                  <a:lnTo>
                    <a:pt x="545" y="751"/>
                  </a:lnTo>
                  <a:lnTo>
                    <a:pt x="603" y="855"/>
                  </a:lnTo>
                  <a:lnTo>
                    <a:pt x="640" y="880"/>
                  </a:lnTo>
                  <a:lnTo>
                    <a:pt x="635" y="920"/>
                  </a:lnTo>
                  <a:lnTo>
                    <a:pt x="650" y="953"/>
                  </a:lnTo>
                  <a:lnTo>
                    <a:pt x="691" y="1009"/>
                  </a:lnTo>
                  <a:lnTo>
                    <a:pt x="749" y="1046"/>
                  </a:lnTo>
                  <a:lnTo>
                    <a:pt x="754" y="1072"/>
                  </a:lnTo>
                  <a:lnTo>
                    <a:pt x="759" y="1102"/>
                  </a:lnTo>
                  <a:lnTo>
                    <a:pt x="744" y="1112"/>
                  </a:lnTo>
                  <a:lnTo>
                    <a:pt x="749" y="1092"/>
                  </a:lnTo>
                  <a:lnTo>
                    <a:pt x="719" y="1082"/>
                  </a:lnTo>
                  <a:lnTo>
                    <a:pt x="734" y="1137"/>
                  </a:lnTo>
                  <a:lnTo>
                    <a:pt x="729" y="1180"/>
                  </a:lnTo>
                  <a:lnTo>
                    <a:pt x="719" y="1220"/>
                  </a:lnTo>
                  <a:lnTo>
                    <a:pt x="729" y="1253"/>
                  </a:lnTo>
                  <a:lnTo>
                    <a:pt x="729" y="1273"/>
                  </a:lnTo>
                  <a:lnTo>
                    <a:pt x="754" y="1324"/>
                  </a:lnTo>
                  <a:lnTo>
                    <a:pt x="774" y="1359"/>
                  </a:lnTo>
                  <a:lnTo>
                    <a:pt x="792" y="1387"/>
                  </a:lnTo>
                  <a:lnTo>
                    <a:pt x="837" y="1417"/>
                  </a:lnTo>
                  <a:lnTo>
                    <a:pt x="842" y="1427"/>
                  </a:lnTo>
                  <a:lnTo>
                    <a:pt x="845" y="1427"/>
                  </a:lnTo>
                  <a:lnTo>
                    <a:pt x="875" y="1483"/>
                  </a:lnTo>
                  <a:lnTo>
                    <a:pt x="895" y="1515"/>
                  </a:lnTo>
                  <a:lnTo>
                    <a:pt x="890" y="1525"/>
                  </a:lnTo>
                  <a:lnTo>
                    <a:pt x="928" y="1551"/>
                  </a:lnTo>
                  <a:lnTo>
                    <a:pt x="933" y="1576"/>
                  </a:lnTo>
                  <a:lnTo>
                    <a:pt x="948" y="1586"/>
                  </a:lnTo>
                  <a:lnTo>
                    <a:pt x="968" y="1606"/>
                  </a:lnTo>
                  <a:lnTo>
                    <a:pt x="976" y="1591"/>
                  </a:lnTo>
                  <a:lnTo>
                    <a:pt x="953" y="1576"/>
                  </a:lnTo>
                  <a:lnTo>
                    <a:pt x="933" y="1530"/>
                  </a:lnTo>
                  <a:lnTo>
                    <a:pt x="895" y="1477"/>
                  </a:lnTo>
                  <a:lnTo>
                    <a:pt x="885" y="1447"/>
                  </a:lnTo>
                  <a:lnTo>
                    <a:pt x="913" y="1457"/>
                  </a:lnTo>
                  <a:lnTo>
                    <a:pt x="938" y="1510"/>
                  </a:lnTo>
                  <a:lnTo>
                    <a:pt x="948" y="1525"/>
                  </a:lnTo>
                  <a:lnTo>
                    <a:pt x="976" y="1541"/>
                  </a:lnTo>
                  <a:lnTo>
                    <a:pt x="976" y="1556"/>
                  </a:lnTo>
                  <a:lnTo>
                    <a:pt x="996" y="1566"/>
                  </a:lnTo>
                  <a:lnTo>
                    <a:pt x="1006" y="1581"/>
                  </a:lnTo>
                  <a:lnTo>
                    <a:pt x="1031" y="1606"/>
                  </a:lnTo>
                  <a:lnTo>
                    <a:pt x="1036" y="1644"/>
                  </a:lnTo>
                  <a:lnTo>
                    <a:pt x="1036" y="1659"/>
                  </a:lnTo>
                  <a:lnTo>
                    <a:pt x="1104" y="1699"/>
                  </a:lnTo>
                  <a:lnTo>
                    <a:pt x="1137" y="1717"/>
                  </a:lnTo>
                  <a:lnTo>
                    <a:pt x="1195" y="1732"/>
                  </a:lnTo>
                  <a:lnTo>
                    <a:pt x="1210" y="1727"/>
                  </a:lnTo>
                  <a:lnTo>
                    <a:pt x="1225" y="1727"/>
                  </a:lnTo>
                  <a:lnTo>
                    <a:pt x="1250" y="1747"/>
                  </a:lnTo>
                  <a:lnTo>
                    <a:pt x="1256" y="1755"/>
                  </a:lnTo>
                  <a:lnTo>
                    <a:pt x="1288" y="1760"/>
                  </a:lnTo>
                  <a:lnTo>
                    <a:pt x="1303" y="1755"/>
                  </a:lnTo>
                  <a:lnTo>
                    <a:pt x="1303" y="1752"/>
                  </a:lnTo>
                  <a:lnTo>
                    <a:pt x="1331" y="1767"/>
                  </a:lnTo>
                  <a:lnTo>
                    <a:pt x="1361" y="1755"/>
                  </a:lnTo>
                  <a:lnTo>
                    <a:pt x="1329" y="1767"/>
                  </a:lnTo>
                  <a:lnTo>
                    <a:pt x="1356" y="1810"/>
                  </a:lnTo>
                  <a:lnTo>
                    <a:pt x="1366" y="1820"/>
                  </a:lnTo>
                  <a:lnTo>
                    <a:pt x="1414" y="1851"/>
                  </a:lnTo>
                  <a:lnTo>
                    <a:pt x="1419" y="1830"/>
                  </a:lnTo>
                  <a:lnTo>
                    <a:pt x="1404" y="1810"/>
                  </a:lnTo>
                  <a:close/>
                  <a:moveTo>
                    <a:pt x="1268" y="1722"/>
                  </a:moveTo>
                  <a:lnTo>
                    <a:pt x="1268" y="1722"/>
                  </a:lnTo>
                  <a:lnTo>
                    <a:pt x="1281" y="1722"/>
                  </a:lnTo>
                  <a:lnTo>
                    <a:pt x="1283" y="1722"/>
                  </a:lnTo>
                  <a:lnTo>
                    <a:pt x="1268" y="1722"/>
                  </a:lnTo>
                  <a:close/>
                  <a:moveTo>
                    <a:pt x="1593" y="1692"/>
                  </a:moveTo>
                  <a:lnTo>
                    <a:pt x="1614" y="1692"/>
                  </a:lnTo>
                  <a:lnTo>
                    <a:pt x="1629" y="1679"/>
                  </a:lnTo>
                  <a:lnTo>
                    <a:pt x="1671" y="1687"/>
                  </a:lnTo>
                  <a:lnTo>
                    <a:pt x="1651" y="1674"/>
                  </a:lnTo>
                  <a:lnTo>
                    <a:pt x="1619" y="1659"/>
                  </a:lnTo>
                  <a:lnTo>
                    <a:pt x="1578" y="1659"/>
                  </a:lnTo>
                  <a:lnTo>
                    <a:pt x="1578" y="1669"/>
                  </a:lnTo>
                  <a:lnTo>
                    <a:pt x="1556" y="1674"/>
                  </a:lnTo>
                  <a:lnTo>
                    <a:pt x="1583" y="1687"/>
                  </a:lnTo>
                  <a:lnTo>
                    <a:pt x="1593" y="1692"/>
                  </a:lnTo>
                  <a:close/>
                  <a:moveTo>
                    <a:pt x="1520" y="1634"/>
                  </a:moveTo>
                  <a:lnTo>
                    <a:pt x="1520" y="1634"/>
                  </a:lnTo>
                  <a:lnTo>
                    <a:pt x="1513" y="1624"/>
                  </a:lnTo>
                  <a:lnTo>
                    <a:pt x="1510" y="1619"/>
                  </a:lnTo>
                  <a:lnTo>
                    <a:pt x="1472" y="1604"/>
                  </a:lnTo>
                  <a:lnTo>
                    <a:pt x="1414" y="1604"/>
                  </a:lnTo>
                  <a:lnTo>
                    <a:pt x="1382" y="1609"/>
                  </a:lnTo>
                  <a:lnTo>
                    <a:pt x="1371" y="1619"/>
                  </a:lnTo>
                  <a:lnTo>
                    <a:pt x="1397" y="1624"/>
                  </a:lnTo>
                  <a:lnTo>
                    <a:pt x="1419" y="1624"/>
                  </a:lnTo>
                  <a:lnTo>
                    <a:pt x="1450" y="1624"/>
                  </a:lnTo>
                  <a:lnTo>
                    <a:pt x="1482" y="1629"/>
                  </a:lnTo>
                  <a:lnTo>
                    <a:pt x="1492" y="1644"/>
                  </a:lnTo>
                  <a:lnTo>
                    <a:pt x="1503" y="1654"/>
                  </a:lnTo>
                  <a:lnTo>
                    <a:pt x="1545" y="1654"/>
                  </a:lnTo>
                  <a:lnTo>
                    <a:pt x="1553" y="1654"/>
                  </a:lnTo>
                  <a:lnTo>
                    <a:pt x="1556" y="1651"/>
                  </a:lnTo>
                  <a:lnTo>
                    <a:pt x="1556" y="1649"/>
                  </a:lnTo>
                  <a:lnTo>
                    <a:pt x="1545" y="1639"/>
                  </a:lnTo>
                  <a:lnTo>
                    <a:pt x="1538" y="1639"/>
                  </a:lnTo>
                  <a:lnTo>
                    <a:pt x="1528" y="1636"/>
                  </a:lnTo>
                  <a:lnTo>
                    <a:pt x="1520" y="1634"/>
                  </a:lnTo>
                  <a:close/>
                  <a:moveTo>
                    <a:pt x="1704" y="1717"/>
                  </a:moveTo>
                  <a:lnTo>
                    <a:pt x="1729" y="1722"/>
                  </a:lnTo>
                  <a:lnTo>
                    <a:pt x="1729" y="1709"/>
                  </a:lnTo>
                  <a:lnTo>
                    <a:pt x="1707" y="1709"/>
                  </a:lnTo>
                  <a:lnTo>
                    <a:pt x="1704" y="1717"/>
                  </a:lnTo>
                  <a:close/>
                  <a:moveTo>
                    <a:pt x="1452" y="1861"/>
                  </a:moveTo>
                  <a:lnTo>
                    <a:pt x="1452" y="1861"/>
                  </a:lnTo>
                  <a:lnTo>
                    <a:pt x="1467" y="1846"/>
                  </a:lnTo>
                  <a:lnTo>
                    <a:pt x="1487" y="1851"/>
                  </a:lnTo>
                  <a:lnTo>
                    <a:pt x="1492" y="1866"/>
                  </a:lnTo>
                  <a:lnTo>
                    <a:pt x="1508" y="1851"/>
                  </a:lnTo>
                  <a:lnTo>
                    <a:pt x="1487" y="1836"/>
                  </a:lnTo>
                  <a:lnTo>
                    <a:pt x="1462" y="1836"/>
                  </a:lnTo>
                  <a:lnTo>
                    <a:pt x="1445" y="1838"/>
                  </a:lnTo>
                  <a:lnTo>
                    <a:pt x="1432" y="1838"/>
                  </a:lnTo>
                  <a:lnTo>
                    <a:pt x="1424" y="1836"/>
                  </a:lnTo>
                  <a:lnTo>
                    <a:pt x="1419" y="1836"/>
                  </a:lnTo>
                  <a:lnTo>
                    <a:pt x="1419" y="1830"/>
                  </a:lnTo>
                  <a:lnTo>
                    <a:pt x="1414" y="1851"/>
                  </a:lnTo>
                  <a:lnTo>
                    <a:pt x="1435" y="1871"/>
                  </a:lnTo>
                  <a:lnTo>
                    <a:pt x="1445" y="1871"/>
                  </a:lnTo>
                  <a:lnTo>
                    <a:pt x="1452" y="1861"/>
                  </a:lnTo>
                  <a:close/>
                  <a:moveTo>
                    <a:pt x="2201" y="2073"/>
                  </a:moveTo>
                  <a:lnTo>
                    <a:pt x="2201" y="2073"/>
                  </a:lnTo>
                  <a:lnTo>
                    <a:pt x="2168" y="2062"/>
                  </a:lnTo>
                  <a:lnTo>
                    <a:pt x="2123" y="2037"/>
                  </a:lnTo>
                  <a:lnTo>
                    <a:pt x="2070" y="2032"/>
                  </a:lnTo>
                  <a:lnTo>
                    <a:pt x="2055" y="2027"/>
                  </a:lnTo>
                  <a:lnTo>
                    <a:pt x="2042" y="2012"/>
                  </a:lnTo>
                  <a:lnTo>
                    <a:pt x="2002" y="1997"/>
                  </a:lnTo>
                  <a:lnTo>
                    <a:pt x="1964" y="1974"/>
                  </a:lnTo>
                  <a:lnTo>
                    <a:pt x="1959" y="1954"/>
                  </a:lnTo>
                  <a:lnTo>
                    <a:pt x="1944" y="1914"/>
                  </a:lnTo>
                  <a:lnTo>
                    <a:pt x="1939" y="1914"/>
                  </a:lnTo>
                  <a:lnTo>
                    <a:pt x="1903" y="1893"/>
                  </a:lnTo>
                  <a:lnTo>
                    <a:pt x="1891" y="1893"/>
                  </a:lnTo>
                  <a:lnTo>
                    <a:pt x="1891" y="1896"/>
                  </a:lnTo>
                  <a:lnTo>
                    <a:pt x="1891" y="1893"/>
                  </a:lnTo>
                  <a:lnTo>
                    <a:pt x="1848" y="1888"/>
                  </a:lnTo>
                  <a:lnTo>
                    <a:pt x="1848" y="1883"/>
                  </a:lnTo>
                  <a:lnTo>
                    <a:pt x="1848" y="1888"/>
                  </a:lnTo>
                  <a:lnTo>
                    <a:pt x="1848" y="1881"/>
                  </a:lnTo>
                  <a:lnTo>
                    <a:pt x="1828" y="1876"/>
                  </a:lnTo>
                  <a:lnTo>
                    <a:pt x="1823" y="1861"/>
                  </a:lnTo>
                  <a:lnTo>
                    <a:pt x="1803" y="1846"/>
                  </a:lnTo>
                  <a:lnTo>
                    <a:pt x="1798" y="1846"/>
                  </a:lnTo>
                  <a:lnTo>
                    <a:pt x="1782" y="1841"/>
                  </a:lnTo>
                  <a:lnTo>
                    <a:pt x="1777" y="1830"/>
                  </a:lnTo>
                  <a:lnTo>
                    <a:pt x="1745" y="1815"/>
                  </a:lnTo>
                  <a:lnTo>
                    <a:pt x="1694" y="1820"/>
                  </a:lnTo>
                  <a:lnTo>
                    <a:pt x="1666" y="1815"/>
                  </a:lnTo>
                  <a:lnTo>
                    <a:pt x="1661" y="1805"/>
                  </a:lnTo>
                  <a:lnTo>
                    <a:pt x="1636" y="1800"/>
                  </a:lnTo>
                  <a:lnTo>
                    <a:pt x="1608" y="1805"/>
                  </a:lnTo>
                  <a:lnTo>
                    <a:pt x="1606" y="1803"/>
                  </a:lnTo>
                  <a:lnTo>
                    <a:pt x="1606" y="1798"/>
                  </a:lnTo>
                  <a:lnTo>
                    <a:pt x="1603" y="1790"/>
                  </a:lnTo>
                  <a:lnTo>
                    <a:pt x="1591" y="1795"/>
                  </a:lnTo>
                  <a:lnTo>
                    <a:pt x="1603" y="1790"/>
                  </a:lnTo>
                  <a:lnTo>
                    <a:pt x="1603" y="1785"/>
                  </a:lnTo>
                  <a:lnTo>
                    <a:pt x="1566" y="1795"/>
                  </a:lnTo>
                  <a:lnTo>
                    <a:pt x="1545" y="1805"/>
                  </a:lnTo>
                  <a:lnTo>
                    <a:pt x="1535" y="1830"/>
                  </a:lnTo>
                  <a:lnTo>
                    <a:pt x="1525" y="1836"/>
                  </a:lnTo>
                  <a:lnTo>
                    <a:pt x="1508" y="1851"/>
                  </a:lnTo>
                  <a:lnTo>
                    <a:pt x="1492" y="1866"/>
                  </a:lnTo>
                  <a:lnTo>
                    <a:pt x="1498" y="1878"/>
                  </a:lnTo>
                  <a:lnTo>
                    <a:pt x="1503" y="1904"/>
                  </a:lnTo>
                  <a:lnTo>
                    <a:pt x="1503" y="1919"/>
                  </a:lnTo>
                  <a:lnTo>
                    <a:pt x="1508" y="1939"/>
                  </a:lnTo>
                  <a:lnTo>
                    <a:pt x="1487" y="1954"/>
                  </a:lnTo>
                  <a:lnTo>
                    <a:pt x="1477" y="1964"/>
                  </a:lnTo>
                  <a:lnTo>
                    <a:pt x="1472" y="1974"/>
                  </a:lnTo>
                  <a:lnTo>
                    <a:pt x="1450" y="2022"/>
                  </a:lnTo>
                  <a:lnTo>
                    <a:pt x="1462" y="2042"/>
                  </a:lnTo>
                  <a:lnTo>
                    <a:pt x="1450" y="2047"/>
                  </a:lnTo>
                  <a:lnTo>
                    <a:pt x="1452" y="2047"/>
                  </a:lnTo>
                  <a:lnTo>
                    <a:pt x="1435" y="2057"/>
                  </a:lnTo>
                  <a:lnTo>
                    <a:pt x="1452" y="2093"/>
                  </a:lnTo>
                  <a:lnTo>
                    <a:pt x="1482" y="2146"/>
                  </a:lnTo>
                  <a:lnTo>
                    <a:pt x="1515" y="2211"/>
                  </a:lnTo>
                  <a:lnTo>
                    <a:pt x="1515" y="2221"/>
                  </a:lnTo>
                  <a:lnTo>
                    <a:pt x="1626" y="2284"/>
                  </a:lnTo>
                  <a:lnTo>
                    <a:pt x="1631" y="2284"/>
                  </a:lnTo>
                  <a:lnTo>
                    <a:pt x="1631" y="2282"/>
                  </a:lnTo>
                  <a:lnTo>
                    <a:pt x="1634" y="2279"/>
                  </a:lnTo>
                  <a:lnTo>
                    <a:pt x="1649" y="2294"/>
                  </a:lnTo>
                  <a:lnTo>
                    <a:pt x="1649" y="2297"/>
                  </a:lnTo>
                  <a:lnTo>
                    <a:pt x="1644" y="2315"/>
                  </a:lnTo>
                  <a:lnTo>
                    <a:pt x="1666" y="2352"/>
                  </a:lnTo>
                  <a:lnTo>
                    <a:pt x="1671" y="2362"/>
                  </a:lnTo>
                  <a:lnTo>
                    <a:pt x="1677" y="2357"/>
                  </a:lnTo>
                  <a:lnTo>
                    <a:pt x="1677" y="2360"/>
                  </a:lnTo>
                  <a:lnTo>
                    <a:pt x="1671" y="2362"/>
                  </a:lnTo>
                  <a:lnTo>
                    <a:pt x="1677" y="2368"/>
                  </a:lnTo>
                  <a:lnTo>
                    <a:pt x="1671" y="2388"/>
                  </a:lnTo>
                  <a:lnTo>
                    <a:pt x="1656" y="2405"/>
                  </a:lnTo>
                  <a:lnTo>
                    <a:pt x="1656" y="2436"/>
                  </a:lnTo>
                  <a:lnTo>
                    <a:pt x="1646" y="2456"/>
                  </a:lnTo>
                  <a:lnTo>
                    <a:pt x="1629" y="2524"/>
                  </a:lnTo>
                  <a:lnTo>
                    <a:pt x="1634" y="2574"/>
                  </a:lnTo>
                  <a:lnTo>
                    <a:pt x="1603" y="2642"/>
                  </a:lnTo>
                  <a:lnTo>
                    <a:pt x="1598" y="2713"/>
                  </a:lnTo>
                  <a:lnTo>
                    <a:pt x="1598" y="2751"/>
                  </a:lnTo>
                  <a:lnTo>
                    <a:pt x="1593" y="2786"/>
                  </a:lnTo>
                  <a:lnTo>
                    <a:pt x="1603" y="2806"/>
                  </a:lnTo>
                  <a:lnTo>
                    <a:pt x="1588" y="2889"/>
                  </a:lnTo>
                  <a:lnTo>
                    <a:pt x="1571" y="2925"/>
                  </a:lnTo>
                  <a:lnTo>
                    <a:pt x="1578" y="2950"/>
                  </a:lnTo>
                  <a:lnTo>
                    <a:pt x="1593" y="2983"/>
                  </a:lnTo>
                  <a:lnTo>
                    <a:pt x="1677" y="3018"/>
                  </a:lnTo>
                  <a:lnTo>
                    <a:pt x="1656" y="2998"/>
                  </a:lnTo>
                  <a:lnTo>
                    <a:pt x="1654" y="2993"/>
                  </a:lnTo>
                  <a:lnTo>
                    <a:pt x="1679" y="3018"/>
                  </a:lnTo>
                  <a:lnTo>
                    <a:pt x="1651" y="2960"/>
                  </a:lnTo>
                  <a:lnTo>
                    <a:pt x="1671" y="2927"/>
                  </a:lnTo>
                  <a:lnTo>
                    <a:pt x="1694" y="2894"/>
                  </a:lnTo>
                  <a:lnTo>
                    <a:pt x="1702" y="2862"/>
                  </a:lnTo>
                  <a:lnTo>
                    <a:pt x="1689" y="2847"/>
                  </a:lnTo>
                  <a:lnTo>
                    <a:pt x="1687" y="2824"/>
                  </a:lnTo>
                  <a:lnTo>
                    <a:pt x="1722" y="2781"/>
                  </a:lnTo>
                  <a:lnTo>
                    <a:pt x="1740" y="2741"/>
                  </a:lnTo>
                  <a:lnTo>
                    <a:pt x="1727" y="2726"/>
                  </a:lnTo>
                  <a:lnTo>
                    <a:pt x="1752" y="2715"/>
                  </a:lnTo>
                  <a:lnTo>
                    <a:pt x="1780" y="2673"/>
                  </a:lnTo>
                  <a:lnTo>
                    <a:pt x="1828" y="2655"/>
                  </a:lnTo>
                  <a:lnTo>
                    <a:pt x="1848" y="2642"/>
                  </a:lnTo>
                  <a:lnTo>
                    <a:pt x="1856" y="2605"/>
                  </a:lnTo>
                  <a:lnTo>
                    <a:pt x="1840" y="2594"/>
                  </a:lnTo>
                  <a:lnTo>
                    <a:pt x="1840" y="2584"/>
                  </a:lnTo>
                  <a:lnTo>
                    <a:pt x="1850" y="2594"/>
                  </a:lnTo>
                  <a:lnTo>
                    <a:pt x="1876" y="2599"/>
                  </a:lnTo>
                  <a:lnTo>
                    <a:pt x="1901" y="2579"/>
                  </a:lnTo>
                  <a:lnTo>
                    <a:pt x="1906" y="2569"/>
                  </a:lnTo>
                  <a:lnTo>
                    <a:pt x="1903" y="2559"/>
                  </a:lnTo>
                  <a:lnTo>
                    <a:pt x="1906" y="2569"/>
                  </a:lnTo>
                  <a:lnTo>
                    <a:pt x="1914" y="2552"/>
                  </a:lnTo>
                  <a:lnTo>
                    <a:pt x="1934" y="2531"/>
                  </a:lnTo>
                  <a:lnTo>
                    <a:pt x="1959" y="2506"/>
                  </a:lnTo>
                  <a:lnTo>
                    <a:pt x="1982" y="2438"/>
                  </a:lnTo>
                  <a:lnTo>
                    <a:pt x="1997" y="2408"/>
                  </a:lnTo>
                  <a:lnTo>
                    <a:pt x="2055" y="2373"/>
                  </a:lnTo>
                  <a:lnTo>
                    <a:pt x="2090" y="2368"/>
                  </a:lnTo>
                  <a:lnTo>
                    <a:pt x="2100" y="2362"/>
                  </a:lnTo>
                  <a:lnTo>
                    <a:pt x="2110" y="2342"/>
                  </a:lnTo>
                  <a:lnTo>
                    <a:pt x="2118" y="2320"/>
                  </a:lnTo>
                  <a:lnTo>
                    <a:pt x="2133" y="2294"/>
                  </a:lnTo>
                  <a:lnTo>
                    <a:pt x="2138" y="2284"/>
                  </a:lnTo>
                  <a:lnTo>
                    <a:pt x="2143" y="2196"/>
                  </a:lnTo>
                  <a:lnTo>
                    <a:pt x="2158" y="2191"/>
                  </a:lnTo>
                  <a:lnTo>
                    <a:pt x="2211" y="2125"/>
                  </a:lnTo>
                  <a:lnTo>
                    <a:pt x="2211" y="2110"/>
                  </a:lnTo>
                  <a:lnTo>
                    <a:pt x="2201" y="2073"/>
                  </a:lnTo>
                  <a:close/>
                  <a:moveTo>
                    <a:pt x="1440" y="567"/>
                  </a:moveTo>
                  <a:lnTo>
                    <a:pt x="1445" y="570"/>
                  </a:lnTo>
                  <a:lnTo>
                    <a:pt x="1447" y="570"/>
                  </a:lnTo>
                  <a:lnTo>
                    <a:pt x="1450" y="572"/>
                  </a:lnTo>
                  <a:lnTo>
                    <a:pt x="1455" y="575"/>
                  </a:lnTo>
                  <a:lnTo>
                    <a:pt x="1457" y="575"/>
                  </a:lnTo>
                  <a:lnTo>
                    <a:pt x="1462" y="577"/>
                  </a:lnTo>
                  <a:lnTo>
                    <a:pt x="1467" y="577"/>
                  </a:lnTo>
                  <a:lnTo>
                    <a:pt x="1470" y="580"/>
                  </a:lnTo>
                  <a:lnTo>
                    <a:pt x="1472" y="580"/>
                  </a:lnTo>
                  <a:lnTo>
                    <a:pt x="1475" y="577"/>
                  </a:lnTo>
                  <a:lnTo>
                    <a:pt x="1475" y="575"/>
                  </a:lnTo>
                  <a:lnTo>
                    <a:pt x="1477" y="575"/>
                  </a:lnTo>
                  <a:lnTo>
                    <a:pt x="1480" y="570"/>
                  </a:lnTo>
                  <a:lnTo>
                    <a:pt x="1482" y="567"/>
                  </a:lnTo>
                  <a:lnTo>
                    <a:pt x="1480" y="565"/>
                  </a:lnTo>
                  <a:lnTo>
                    <a:pt x="1475" y="565"/>
                  </a:lnTo>
                  <a:lnTo>
                    <a:pt x="1472" y="562"/>
                  </a:lnTo>
                  <a:lnTo>
                    <a:pt x="1457" y="562"/>
                  </a:lnTo>
                  <a:lnTo>
                    <a:pt x="1455" y="560"/>
                  </a:lnTo>
                  <a:lnTo>
                    <a:pt x="1452" y="555"/>
                  </a:lnTo>
                  <a:lnTo>
                    <a:pt x="1450" y="550"/>
                  </a:lnTo>
                  <a:lnTo>
                    <a:pt x="1447" y="545"/>
                  </a:lnTo>
                  <a:lnTo>
                    <a:pt x="1442" y="545"/>
                  </a:lnTo>
                  <a:lnTo>
                    <a:pt x="1435" y="542"/>
                  </a:lnTo>
                  <a:lnTo>
                    <a:pt x="1429" y="540"/>
                  </a:lnTo>
                  <a:lnTo>
                    <a:pt x="1424" y="540"/>
                  </a:lnTo>
                  <a:lnTo>
                    <a:pt x="1419" y="540"/>
                  </a:lnTo>
                  <a:lnTo>
                    <a:pt x="1417" y="540"/>
                  </a:lnTo>
                  <a:lnTo>
                    <a:pt x="1414" y="542"/>
                  </a:lnTo>
                  <a:lnTo>
                    <a:pt x="1412" y="545"/>
                  </a:lnTo>
                  <a:lnTo>
                    <a:pt x="1409" y="545"/>
                  </a:lnTo>
                  <a:lnTo>
                    <a:pt x="1409" y="542"/>
                  </a:lnTo>
                  <a:lnTo>
                    <a:pt x="1407" y="535"/>
                  </a:lnTo>
                  <a:lnTo>
                    <a:pt x="1404" y="529"/>
                  </a:lnTo>
                  <a:lnTo>
                    <a:pt x="1402" y="527"/>
                  </a:lnTo>
                  <a:lnTo>
                    <a:pt x="1399" y="524"/>
                  </a:lnTo>
                  <a:lnTo>
                    <a:pt x="1394" y="524"/>
                  </a:lnTo>
                  <a:lnTo>
                    <a:pt x="1392" y="524"/>
                  </a:lnTo>
                  <a:lnTo>
                    <a:pt x="1392" y="529"/>
                  </a:lnTo>
                  <a:lnTo>
                    <a:pt x="1392" y="535"/>
                  </a:lnTo>
                  <a:lnTo>
                    <a:pt x="1392" y="542"/>
                  </a:lnTo>
                  <a:lnTo>
                    <a:pt x="1392" y="547"/>
                  </a:lnTo>
                  <a:lnTo>
                    <a:pt x="1392" y="550"/>
                  </a:lnTo>
                  <a:lnTo>
                    <a:pt x="1394" y="552"/>
                  </a:lnTo>
                  <a:lnTo>
                    <a:pt x="1394" y="555"/>
                  </a:lnTo>
                  <a:lnTo>
                    <a:pt x="1394" y="560"/>
                  </a:lnTo>
                  <a:lnTo>
                    <a:pt x="1394" y="565"/>
                  </a:lnTo>
                  <a:lnTo>
                    <a:pt x="1394" y="570"/>
                  </a:lnTo>
                  <a:lnTo>
                    <a:pt x="1397" y="575"/>
                  </a:lnTo>
                  <a:lnTo>
                    <a:pt x="1397" y="577"/>
                  </a:lnTo>
                  <a:lnTo>
                    <a:pt x="1394" y="577"/>
                  </a:lnTo>
                  <a:lnTo>
                    <a:pt x="1392" y="580"/>
                  </a:lnTo>
                  <a:lnTo>
                    <a:pt x="1389" y="585"/>
                  </a:lnTo>
                  <a:lnTo>
                    <a:pt x="1387" y="587"/>
                  </a:lnTo>
                  <a:lnTo>
                    <a:pt x="1384" y="590"/>
                  </a:lnTo>
                  <a:lnTo>
                    <a:pt x="1387" y="593"/>
                  </a:lnTo>
                  <a:lnTo>
                    <a:pt x="1392" y="593"/>
                  </a:lnTo>
                  <a:lnTo>
                    <a:pt x="1397" y="590"/>
                  </a:lnTo>
                  <a:lnTo>
                    <a:pt x="1399" y="590"/>
                  </a:lnTo>
                  <a:lnTo>
                    <a:pt x="1402" y="590"/>
                  </a:lnTo>
                  <a:lnTo>
                    <a:pt x="1407" y="590"/>
                  </a:lnTo>
                  <a:lnTo>
                    <a:pt x="1409" y="590"/>
                  </a:lnTo>
                  <a:lnTo>
                    <a:pt x="1412" y="593"/>
                  </a:lnTo>
                  <a:lnTo>
                    <a:pt x="1414" y="598"/>
                  </a:lnTo>
                  <a:lnTo>
                    <a:pt x="1414" y="600"/>
                  </a:lnTo>
                  <a:lnTo>
                    <a:pt x="1417" y="603"/>
                  </a:lnTo>
                  <a:lnTo>
                    <a:pt x="1419" y="603"/>
                  </a:lnTo>
                  <a:lnTo>
                    <a:pt x="1424" y="600"/>
                  </a:lnTo>
                  <a:lnTo>
                    <a:pt x="1424" y="598"/>
                  </a:lnTo>
                  <a:lnTo>
                    <a:pt x="1427" y="595"/>
                  </a:lnTo>
                  <a:lnTo>
                    <a:pt x="1427" y="593"/>
                  </a:lnTo>
                  <a:lnTo>
                    <a:pt x="1429" y="590"/>
                  </a:lnTo>
                  <a:lnTo>
                    <a:pt x="1435" y="587"/>
                  </a:lnTo>
                  <a:lnTo>
                    <a:pt x="1437" y="585"/>
                  </a:lnTo>
                  <a:lnTo>
                    <a:pt x="1437" y="580"/>
                  </a:lnTo>
                  <a:lnTo>
                    <a:pt x="1437" y="575"/>
                  </a:lnTo>
                  <a:lnTo>
                    <a:pt x="1435" y="570"/>
                  </a:lnTo>
                  <a:lnTo>
                    <a:pt x="1437" y="567"/>
                  </a:lnTo>
                  <a:lnTo>
                    <a:pt x="1440" y="567"/>
                  </a:lnTo>
                  <a:close/>
                  <a:moveTo>
                    <a:pt x="966" y="300"/>
                  </a:moveTo>
                  <a:lnTo>
                    <a:pt x="968" y="303"/>
                  </a:lnTo>
                  <a:lnTo>
                    <a:pt x="971" y="310"/>
                  </a:lnTo>
                  <a:lnTo>
                    <a:pt x="973" y="323"/>
                  </a:lnTo>
                  <a:lnTo>
                    <a:pt x="973" y="330"/>
                  </a:lnTo>
                  <a:lnTo>
                    <a:pt x="973" y="335"/>
                  </a:lnTo>
                  <a:lnTo>
                    <a:pt x="978" y="338"/>
                  </a:lnTo>
                  <a:lnTo>
                    <a:pt x="983" y="335"/>
                  </a:lnTo>
                  <a:lnTo>
                    <a:pt x="986" y="333"/>
                  </a:lnTo>
                  <a:lnTo>
                    <a:pt x="988" y="330"/>
                  </a:lnTo>
                  <a:lnTo>
                    <a:pt x="991" y="333"/>
                  </a:lnTo>
                  <a:lnTo>
                    <a:pt x="996" y="335"/>
                  </a:lnTo>
                  <a:lnTo>
                    <a:pt x="998" y="338"/>
                  </a:lnTo>
                  <a:lnTo>
                    <a:pt x="1003" y="335"/>
                  </a:lnTo>
                  <a:lnTo>
                    <a:pt x="1006" y="330"/>
                  </a:lnTo>
                  <a:lnTo>
                    <a:pt x="1011" y="323"/>
                  </a:lnTo>
                  <a:lnTo>
                    <a:pt x="1016" y="320"/>
                  </a:lnTo>
                  <a:lnTo>
                    <a:pt x="1024" y="318"/>
                  </a:lnTo>
                  <a:lnTo>
                    <a:pt x="1026" y="315"/>
                  </a:lnTo>
                  <a:lnTo>
                    <a:pt x="1026" y="310"/>
                  </a:lnTo>
                  <a:lnTo>
                    <a:pt x="1026" y="305"/>
                  </a:lnTo>
                  <a:lnTo>
                    <a:pt x="1029" y="305"/>
                  </a:lnTo>
                  <a:lnTo>
                    <a:pt x="1039" y="303"/>
                  </a:lnTo>
                  <a:lnTo>
                    <a:pt x="1044" y="300"/>
                  </a:lnTo>
                  <a:lnTo>
                    <a:pt x="1049" y="300"/>
                  </a:lnTo>
                  <a:lnTo>
                    <a:pt x="1054" y="298"/>
                  </a:lnTo>
                  <a:lnTo>
                    <a:pt x="1059" y="295"/>
                  </a:lnTo>
                  <a:lnTo>
                    <a:pt x="1064" y="295"/>
                  </a:lnTo>
                  <a:lnTo>
                    <a:pt x="1066" y="292"/>
                  </a:lnTo>
                  <a:lnTo>
                    <a:pt x="1066" y="290"/>
                  </a:lnTo>
                  <a:lnTo>
                    <a:pt x="1069" y="287"/>
                  </a:lnTo>
                  <a:lnTo>
                    <a:pt x="1066" y="285"/>
                  </a:lnTo>
                  <a:lnTo>
                    <a:pt x="1066" y="277"/>
                  </a:lnTo>
                  <a:lnTo>
                    <a:pt x="1064" y="270"/>
                  </a:lnTo>
                  <a:lnTo>
                    <a:pt x="1059" y="265"/>
                  </a:lnTo>
                  <a:lnTo>
                    <a:pt x="1056" y="262"/>
                  </a:lnTo>
                  <a:lnTo>
                    <a:pt x="1054" y="262"/>
                  </a:lnTo>
                  <a:lnTo>
                    <a:pt x="1049" y="262"/>
                  </a:lnTo>
                  <a:lnTo>
                    <a:pt x="1046" y="262"/>
                  </a:lnTo>
                  <a:lnTo>
                    <a:pt x="1044" y="257"/>
                  </a:lnTo>
                  <a:lnTo>
                    <a:pt x="1041" y="255"/>
                  </a:lnTo>
                  <a:lnTo>
                    <a:pt x="1039" y="250"/>
                  </a:lnTo>
                  <a:lnTo>
                    <a:pt x="1031" y="247"/>
                  </a:lnTo>
                  <a:lnTo>
                    <a:pt x="1026" y="247"/>
                  </a:lnTo>
                  <a:lnTo>
                    <a:pt x="1021" y="247"/>
                  </a:lnTo>
                  <a:lnTo>
                    <a:pt x="1019" y="245"/>
                  </a:lnTo>
                  <a:lnTo>
                    <a:pt x="1016" y="242"/>
                  </a:lnTo>
                  <a:lnTo>
                    <a:pt x="1011" y="242"/>
                  </a:lnTo>
                  <a:lnTo>
                    <a:pt x="1008" y="240"/>
                  </a:lnTo>
                  <a:lnTo>
                    <a:pt x="1006" y="242"/>
                  </a:lnTo>
                  <a:lnTo>
                    <a:pt x="1006" y="245"/>
                  </a:lnTo>
                  <a:lnTo>
                    <a:pt x="1006" y="250"/>
                  </a:lnTo>
                  <a:lnTo>
                    <a:pt x="1003" y="255"/>
                  </a:lnTo>
                  <a:lnTo>
                    <a:pt x="1003" y="257"/>
                  </a:lnTo>
                  <a:lnTo>
                    <a:pt x="998" y="260"/>
                  </a:lnTo>
                  <a:lnTo>
                    <a:pt x="993" y="267"/>
                  </a:lnTo>
                  <a:lnTo>
                    <a:pt x="986" y="272"/>
                  </a:lnTo>
                  <a:lnTo>
                    <a:pt x="983" y="277"/>
                  </a:lnTo>
                  <a:lnTo>
                    <a:pt x="978" y="282"/>
                  </a:lnTo>
                  <a:lnTo>
                    <a:pt x="971" y="287"/>
                  </a:lnTo>
                  <a:lnTo>
                    <a:pt x="966" y="295"/>
                  </a:lnTo>
                  <a:lnTo>
                    <a:pt x="963" y="300"/>
                  </a:lnTo>
                  <a:lnTo>
                    <a:pt x="966" y="300"/>
                  </a:lnTo>
                  <a:close/>
                  <a:moveTo>
                    <a:pt x="1498" y="494"/>
                  </a:moveTo>
                  <a:lnTo>
                    <a:pt x="1498" y="494"/>
                  </a:lnTo>
                  <a:lnTo>
                    <a:pt x="1498" y="492"/>
                  </a:lnTo>
                  <a:lnTo>
                    <a:pt x="1498" y="489"/>
                  </a:lnTo>
                  <a:lnTo>
                    <a:pt x="1495" y="489"/>
                  </a:lnTo>
                  <a:lnTo>
                    <a:pt x="1495" y="492"/>
                  </a:lnTo>
                  <a:lnTo>
                    <a:pt x="1498" y="494"/>
                  </a:lnTo>
                  <a:close/>
                </a:path>
              </a:pathLst>
            </a:custGeom>
            <a:grp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rgbClr val="808080"/>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6E7178"/>
                </a:solidFill>
                <a:effectLst/>
                <a:uLnTx/>
                <a:uFillTx/>
                <a:latin typeface="tahoma"/>
                <a:ea typeface="ＭＳ Ｐゴシック" pitchFamily="34" charset="-128"/>
                <a:cs typeface="+mn-cs"/>
              </a:endParaRPr>
            </a:p>
          </p:txBody>
        </p:sp>
        <p:sp>
          <p:nvSpPr>
            <p:cNvPr id="195" name="Freeform 8">
              <a:extLst>
                <a:ext uri="{FF2B5EF4-FFF2-40B4-BE49-F238E27FC236}">
                  <a16:creationId xmlns:a16="http://schemas.microsoft.com/office/drawing/2014/main" id="{32BCE7CB-489E-497A-B394-0A84FAF7C6ED}"/>
                </a:ext>
              </a:extLst>
            </p:cNvPr>
            <p:cNvSpPr>
              <a:spLocks/>
            </p:cNvSpPr>
            <p:nvPr/>
          </p:nvSpPr>
          <p:spPr bwMode="auto">
            <a:xfrm>
              <a:off x="3218" y="2127"/>
              <a:ext cx="46" cy="29"/>
            </a:xfrm>
            <a:custGeom>
              <a:avLst/>
              <a:gdLst>
                <a:gd name="T0" fmla="*/ 0 w 46"/>
                <a:gd name="T1" fmla="*/ 17 h 28"/>
                <a:gd name="T2" fmla="*/ 3 w 46"/>
                <a:gd name="T3" fmla="*/ 19 h 28"/>
                <a:gd name="T4" fmla="*/ 12 w 46"/>
                <a:gd name="T5" fmla="*/ 16 h 28"/>
                <a:gd name="T6" fmla="*/ 13 w 46"/>
                <a:gd name="T7" fmla="*/ 8 h 28"/>
                <a:gd name="T8" fmla="*/ 27 w 46"/>
                <a:gd name="T9" fmla="*/ 9 h 28"/>
                <a:gd name="T10" fmla="*/ 46 w 46"/>
                <a:gd name="T11" fmla="*/ 0 h 28"/>
                <a:gd name="T12" fmla="*/ 46 w 46"/>
                <a:gd name="T13" fmla="*/ 1 h 28"/>
                <a:gd name="T14" fmla="*/ 33 w 46"/>
                <a:gd name="T15" fmla="*/ 11 h 28"/>
                <a:gd name="T16" fmla="*/ 36 w 46"/>
                <a:gd name="T17" fmla="*/ 20 h 28"/>
                <a:gd name="T18" fmla="*/ 27 w 46"/>
                <a:gd name="T19" fmla="*/ 23 h 28"/>
                <a:gd name="T20" fmla="*/ 15 w 46"/>
                <a:gd name="T21" fmla="*/ 30 h 28"/>
                <a:gd name="T22" fmla="*/ 13 w 46"/>
                <a:gd name="T23" fmla="*/ 30 h 28"/>
                <a:gd name="T24" fmla="*/ 8 w 46"/>
                <a:gd name="T25" fmla="*/ 28 h 28"/>
                <a:gd name="T26" fmla="*/ 2 w 46"/>
                <a:gd name="T27" fmla="*/ 25 h 28"/>
                <a:gd name="T28" fmla="*/ 0 w 46"/>
                <a:gd name="T29" fmla="*/ 17 h 2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6" h="28">
                  <a:moveTo>
                    <a:pt x="0" y="15"/>
                  </a:moveTo>
                  <a:lnTo>
                    <a:pt x="3" y="17"/>
                  </a:lnTo>
                  <a:lnTo>
                    <a:pt x="12" y="14"/>
                  </a:lnTo>
                  <a:lnTo>
                    <a:pt x="13" y="8"/>
                  </a:lnTo>
                  <a:lnTo>
                    <a:pt x="27" y="9"/>
                  </a:lnTo>
                  <a:lnTo>
                    <a:pt x="46" y="0"/>
                  </a:lnTo>
                  <a:lnTo>
                    <a:pt x="46" y="1"/>
                  </a:lnTo>
                  <a:lnTo>
                    <a:pt x="33" y="11"/>
                  </a:lnTo>
                  <a:lnTo>
                    <a:pt x="36" y="18"/>
                  </a:lnTo>
                  <a:lnTo>
                    <a:pt x="27" y="21"/>
                  </a:lnTo>
                  <a:lnTo>
                    <a:pt x="15" y="28"/>
                  </a:lnTo>
                  <a:lnTo>
                    <a:pt x="13" y="28"/>
                  </a:lnTo>
                  <a:lnTo>
                    <a:pt x="8" y="26"/>
                  </a:lnTo>
                  <a:lnTo>
                    <a:pt x="2" y="23"/>
                  </a:lnTo>
                  <a:lnTo>
                    <a:pt x="0" y="15"/>
                  </a:lnTo>
                  <a:close/>
                </a:path>
              </a:pathLst>
            </a:custGeom>
            <a:grpFill/>
            <a:ln>
              <a:noFill/>
            </a:ln>
            <a:effectLst/>
            <a:extLst>
              <a:ext uri="{91240B29-F687-4F45-9708-019B960494DF}">
                <a14:hiddenLine xmlns:a14="http://schemas.microsoft.com/office/drawing/2010/main" w="9525" cap="flat" cmpd="sng">
                  <a:solidFill>
                    <a:schemeClr val="bg2"/>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rgbClr val="808080"/>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t-IT" sz="1800" b="0" i="0" u="none" strike="noStrike" kern="1200" cap="none" spc="0" normalizeH="0" baseline="0" noProof="0">
                <a:ln>
                  <a:noFill/>
                </a:ln>
                <a:solidFill>
                  <a:srgbClr val="6E7178"/>
                </a:solidFill>
                <a:effectLst/>
                <a:uLnTx/>
                <a:uFillTx/>
                <a:latin typeface="tahoma"/>
                <a:ea typeface="ＭＳ Ｐゴシック" pitchFamily="34" charset="-128"/>
                <a:cs typeface="+mn-cs"/>
              </a:endParaRPr>
            </a:p>
          </p:txBody>
        </p:sp>
      </p:grpSp>
      <p:sp>
        <p:nvSpPr>
          <p:cNvPr id="200" name="Rectangle 82">
            <a:extLst>
              <a:ext uri="{FF2B5EF4-FFF2-40B4-BE49-F238E27FC236}">
                <a16:creationId xmlns:a16="http://schemas.microsoft.com/office/drawing/2014/main" id="{DE640C8F-E49C-48C2-BD36-5B20BB068EEE}"/>
              </a:ext>
            </a:extLst>
          </p:cNvPr>
          <p:cNvSpPr>
            <a:spLocks noChangeArrowheads="1"/>
          </p:cNvSpPr>
          <p:nvPr/>
        </p:nvSpPr>
        <p:spPr bwMode="auto">
          <a:xfrm>
            <a:off x="1875066" y="2074927"/>
            <a:ext cx="4672800" cy="321323"/>
          </a:xfrm>
          <a:prstGeom prst="rect">
            <a:avLst/>
          </a:prstGeom>
          <a:solidFill>
            <a:schemeClr val="accent1">
              <a:alpha val="50000"/>
            </a:schemeClr>
          </a:solidFill>
          <a:ln w="9525">
            <a:noFill/>
            <a:miter lim="800000"/>
            <a:headEnd/>
            <a:tailEnd/>
          </a:ln>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100" b="1" i="0" u="none" strike="noStrike" kern="1200" cap="none" spc="0" normalizeH="0" baseline="0" noProof="0" dirty="0">
                <a:ln>
                  <a:noFill/>
                </a:ln>
                <a:solidFill>
                  <a:prstClr val="white"/>
                </a:solidFill>
                <a:effectLst/>
                <a:uLnTx/>
                <a:uFillTx/>
                <a:latin typeface="tahoma"/>
                <a:ea typeface="ＭＳ Ｐゴシック" pitchFamily="34" charset="-128"/>
                <a:cs typeface="+mn-cs"/>
              </a:rPr>
              <a:t>Industrial IoT Enablement Platform</a:t>
            </a:r>
          </a:p>
        </p:txBody>
      </p:sp>
      <p:sp>
        <p:nvSpPr>
          <p:cNvPr id="203" name="Rectangle 82">
            <a:extLst>
              <a:ext uri="{FF2B5EF4-FFF2-40B4-BE49-F238E27FC236}">
                <a16:creationId xmlns:a16="http://schemas.microsoft.com/office/drawing/2014/main" id="{FBEE51C0-8F25-4F81-8433-687D28B233E4}"/>
              </a:ext>
            </a:extLst>
          </p:cNvPr>
          <p:cNvSpPr>
            <a:spLocks noChangeArrowheads="1"/>
          </p:cNvSpPr>
          <p:nvPr/>
        </p:nvSpPr>
        <p:spPr bwMode="auto">
          <a:xfrm>
            <a:off x="1875066" y="2503539"/>
            <a:ext cx="4672800" cy="321323"/>
          </a:xfrm>
          <a:prstGeom prst="rect">
            <a:avLst/>
          </a:prstGeom>
          <a:solidFill>
            <a:schemeClr val="accent1">
              <a:alpha val="50000"/>
            </a:schemeClr>
          </a:solidFill>
          <a:ln w="9525">
            <a:noFill/>
            <a:miter lim="800000"/>
            <a:headEnd/>
            <a:tailEnd/>
          </a:ln>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100" b="1" i="0" u="none" strike="noStrike" kern="0" cap="none" spc="0" normalizeH="0" baseline="0" noProof="0" dirty="0">
                <a:ln>
                  <a:noFill/>
                </a:ln>
                <a:solidFill>
                  <a:prstClr val="white"/>
                </a:solidFill>
                <a:effectLst/>
                <a:uLnTx/>
                <a:uFillTx/>
                <a:latin typeface="tahoma"/>
                <a:ea typeface="ＭＳ Ｐゴシック" pitchFamily="34" charset="-128"/>
                <a:cs typeface="+mn-cs"/>
              </a:rPr>
              <a:t>Connectivity (Satellite, Cellular, WAN)</a:t>
            </a:r>
          </a:p>
        </p:txBody>
      </p:sp>
      <p:sp>
        <p:nvSpPr>
          <p:cNvPr id="204" name="Rectangle 82">
            <a:extLst>
              <a:ext uri="{FF2B5EF4-FFF2-40B4-BE49-F238E27FC236}">
                <a16:creationId xmlns:a16="http://schemas.microsoft.com/office/drawing/2014/main" id="{22784451-6CF5-4410-B272-B75E4A283219}"/>
              </a:ext>
            </a:extLst>
          </p:cNvPr>
          <p:cNvSpPr>
            <a:spLocks noChangeArrowheads="1"/>
          </p:cNvSpPr>
          <p:nvPr/>
        </p:nvSpPr>
        <p:spPr bwMode="auto">
          <a:xfrm>
            <a:off x="1875066" y="2932151"/>
            <a:ext cx="4672800" cy="321323"/>
          </a:xfrm>
          <a:prstGeom prst="rect">
            <a:avLst/>
          </a:prstGeom>
          <a:solidFill>
            <a:schemeClr val="accent1">
              <a:alpha val="50000"/>
            </a:schemeClr>
          </a:solidFill>
          <a:ln w="9525">
            <a:noFill/>
            <a:miter lim="800000"/>
            <a:headEnd/>
            <a:tailEnd/>
          </a:ln>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100" b="1" i="0" u="none" strike="noStrike" kern="1200" cap="none" spc="0" normalizeH="0" baseline="0" noProof="0" dirty="0">
                <a:ln>
                  <a:noFill/>
                </a:ln>
                <a:solidFill>
                  <a:prstClr val="white"/>
                </a:solidFill>
                <a:effectLst/>
                <a:uLnTx/>
                <a:uFillTx/>
                <a:latin typeface="tahoma"/>
                <a:ea typeface="ＭＳ Ｐゴシック" pitchFamily="34" charset="-128"/>
                <a:cs typeface="+mn-cs"/>
              </a:rPr>
              <a:t>Software Defined Gateways</a:t>
            </a:r>
          </a:p>
        </p:txBody>
      </p:sp>
      <p:sp>
        <p:nvSpPr>
          <p:cNvPr id="205" name="Rectangle 82">
            <a:extLst>
              <a:ext uri="{FF2B5EF4-FFF2-40B4-BE49-F238E27FC236}">
                <a16:creationId xmlns:a16="http://schemas.microsoft.com/office/drawing/2014/main" id="{309186C7-A971-4539-BE82-6EE487E47643}"/>
              </a:ext>
            </a:extLst>
          </p:cNvPr>
          <p:cNvSpPr>
            <a:spLocks noChangeArrowheads="1"/>
          </p:cNvSpPr>
          <p:nvPr/>
        </p:nvSpPr>
        <p:spPr bwMode="auto">
          <a:xfrm>
            <a:off x="1875066" y="3360764"/>
            <a:ext cx="4672800" cy="321323"/>
          </a:xfrm>
          <a:prstGeom prst="rect">
            <a:avLst/>
          </a:prstGeom>
          <a:solidFill>
            <a:schemeClr val="accent1">
              <a:alpha val="50000"/>
            </a:schemeClr>
          </a:solidFill>
          <a:ln w="9525">
            <a:noFill/>
            <a:miter lim="800000"/>
            <a:headEnd/>
            <a:tailEnd/>
          </a:ln>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100" b="1" i="0" u="none" strike="noStrike" kern="0" cap="none" spc="0" normalizeH="0" baseline="0" noProof="0" dirty="0">
              <a:ln>
                <a:noFill/>
              </a:ln>
              <a:solidFill>
                <a:prstClr val="white"/>
              </a:solidFill>
              <a:effectLst/>
              <a:uLnTx/>
              <a:uFillTx/>
              <a:latin typeface="tahoma"/>
              <a:ea typeface="ＭＳ Ｐゴシック" pitchFamily="34" charset="-128"/>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100" b="1" i="0" u="none" strike="noStrike" kern="0" cap="none" spc="0" normalizeH="0" baseline="0" noProof="0" dirty="0">
                <a:ln>
                  <a:noFill/>
                </a:ln>
                <a:solidFill>
                  <a:prstClr val="white"/>
                </a:solidFill>
                <a:effectLst/>
                <a:uLnTx/>
                <a:uFillTx/>
                <a:latin typeface="tahoma"/>
                <a:ea typeface="ＭＳ Ｐゴシック" pitchFamily="34" charset="-128"/>
                <a:cs typeface="+mn-cs"/>
              </a:rPr>
              <a:t>Edge Connectivity (</a:t>
            </a:r>
            <a:r>
              <a:rPr kumimoji="0" lang="en-GB" sz="1100" b="1" i="0" u="none" strike="noStrike" kern="0" cap="none" spc="0" normalizeH="0" baseline="0" noProof="0" dirty="0">
                <a:ln>
                  <a:noFill/>
                </a:ln>
                <a:solidFill>
                  <a:prstClr val="white"/>
                </a:solidFill>
                <a:effectLst/>
                <a:uLnTx/>
                <a:uFillTx/>
                <a:latin typeface="tahoma"/>
                <a:ea typeface="+mn-ea"/>
                <a:cs typeface="+mn-cs"/>
              </a:rPr>
              <a:t>Wired – Wi-Fi – BLE – LoRaWAN)</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100" b="1" i="0" u="none" strike="noStrike" kern="0" cap="none" spc="0" normalizeH="0" baseline="0" noProof="0" dirty="0">
              <a:ln>
                <a:noFill/>
              </a:ln>
              <a:solidFill>
                <a:prstClr val="white"/>
              </a:solidFill>
              <a:effectLst/>
              <a:uLnTx/>
              <a:uFillTx/>
              <a:latin typeface="tahoma"/>
              <a:ea typeface="ＭＳ Ｐゴシック" pitchFamily="34" charset="-128"/>
              <a:cs typeface="+mn-cs"/>
            </a:endParaRPr>
          </a:p>
        </p:txBody>
      </p:sp>
      <p:sp>
        <p:nvSpPr>
          <p:cNvPr id="211" name="Rectangle 210">
            <a:extLst>
              <a:ext uri="{FF2B5EF4-FFF2-40B4-BE49-F238E27FC236}">
                <a16:creationId xmlns:a16="http://schemas.microsoft.com/office/drawing/2014/main" id="{4FDF18CB-2034-4975-AB97-9249EC456BF9}"/>
              </a:ext>
            </a:extLst>
          </p:cNvPr>
          <p:cNvSpPr/>
          <p:nvPr/>
        </p:nvSpPr>
        <p:spPr>
          <a:xfrm>
            <a:off x="1688067" y="1991119"/>
            <a:ext cx="5046799" cy="1779255"/>
          </a:xfrm>
          <a:prstGeom prst="rect">
            <a:avLst/>
          </a:prstGeom>
          <a:noFill/>
          <a:ln w="38100" cap="flat" cmpd="sng" algn="ctr">
            <a:solidFill>
              <a:schemeClr val="bg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tahoma"/>
              <a:ea typeface="+mn-ea"/>
              <a:cs typeface="+mn-cs"/>
            </a:endParaRPr>
          </a:p>
        </p:txBody>
      </p:sp>
      <p:grpSp>
        <p:nvGrpSpPr>
          <p:cNvPr id="5" name="Group 4"/>
          <p:cNvGrpSpPr/>
          <p:nvPr/>
        </p:nvGrpSpPr>
        <p:grpSpPr>
          <a:xfrm>
            <a:off x="392408" y="2192135"/>
            <a:ext cx="1285624" cy="1382426"/>
            <a:chOff x="392408" y="1898550"/>
            <a:chExt cx="1285624" cy="1840010"/>
          </a:xfrm>
        </p:grpSpPr>
        <p:sp>
          <p:nvSpPr>
            <p:cNvPr id="225" name="Rectangle 82">
              <a:extLst>
                <a:ext uri="{FF2B5EF4-FFF2-40B4-BE49-F238E27FC236}">
                  <a16:creationId xmlns:a16="http://schemas.microsoft.com/office/drawing/2014/main" id="{CEE0CE61-0ADF-454D-B015-88AEC1133771}"/>
                </a:ext>
              </a:extLst>
            </p:cNvPr>
            <p:cNvSpPr>
              <a:spLocks noChangeArrowheads="1"/>
            </p:cNvSpPr>
            <p:nvPr/>
          </p:nvSpPr>
          <p:spPr bwMode="auto">
            <a:xfrm>
              <a:off x="392408" y="1898550"/>
              <a:ext cx="1285624" cy="388800"/>
            </a:xfrm>
            <a:prstGeom prst="rect">
              <a:avLst/>
            </a:prstGeom>
            <a:solidFill>
              <a:schemeClr val="accent6"/>
            </a:solidFill>
            <a:ln w="9525">
              <a:noFill/>
              <a:miter lim="800000"/>
              <a:headEnd/>
              <a:tailEnd/>
            </a:ln>
          </p:spPr>
          <p:txBody>
            <a:bodyPr rIns="360000"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tahoma"/>
                  <a:ea typeface="ＭＳ Ｐゴシック" pitchFamily="34" charset="-128"/>
                  <a:cs typeface="+mn-cs"/>
                </a:rPr>
                <a:t>Security</a:t>
              </a:r>
            </a:p>
          </p:txBody>
        </p:sp>
        <p:sp>
          <p:nvSpPr>
            <p:cNvPr id="226" name="Rectangle 82">
              <a:extLst>
                <a:ext uri="{FF2B5EF4-FFF2-40B4-BE49-F238E27FC236}">
                  <a16:creationId xmlns:a16="http://schemas.microsoft.com/office/drawing/2014/main" id="{98CF693E-E844-4FF0-BC97-4A0AF27CA9ED}"/>
                </a:ext>
              </a:extLst>
            </p:cNvPr>
            <p:cNvSpPr>
              <a:spLocks noChangeArrowheads="1"/>
            </p:cNvSpPr>
            <p:nvPr/>
          </p:nvSpPr>
          <p:spPr bwMode="auto">
            <a:xfrm>
              <a:off x="392408" y="2382287"/>
              <a:ext cx="1285624" cy="388800"/>
            </a:xfrm>
            <a:prstGeom prst="rect">
              <a:avLst/>
            </a:prstGeom>
            <a:solidFill>
              <a:schemeClr val="accent6"/>
            </a:solidFill>
            <a:ln w="9525">
              <a:noFill/>
              <a:miter lim="800000"/>
              <a:headEnd/>
              <a:tailEnd/>
            </a:ln>
          </p:spPr>
          <p:txBody>
            <a:bodyPr rIns="360000"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0" cap="none" spc="0" normalizeH="0" baseline="0" noProof="0" dirty="0">
                  <a:ln>
                    <a:noFill/>
                  </a:ln>
                  <a:solidFill>
                    <a:prstClr val="white"/>
                  </a:solidFill>
                  <a:effectLst/>
                  <a:uLnTx/>
                  <a:uFillTx/>
                  <a:latin typeface="tahoma"/>
                  <a:ea typeface="ＭＳ Ｐゴシック" pitchFamily="34" charset="-128"/>
                  <a:cs typeface="+mn-cs"/>
                </a:rPr>
                <a:t>Skills</a:t>
              </a:r>
            </a:p>
          </p:txBody>
        </p:sp>
        <p:sp>
          <p:nvSpPr>
            <p:cNvPr id="227" name="Rectangle 82">
              <a:extLst>
                <a:ext uri="{FF2B5EF4-FFF2-40B4-BE49-F238E27FC236}">
                  <a16:creationId xmlns:a16="http://schemas.microsoft.com/office/drawing/2014/main" id="{B2A914BC-B8E9-4204-A3F6-7FFF5A1FBC27}"/>
                </a:ext>
              </a:extLst>
            </p:cNvPr>
            <p:cNvSpPr>
              <a:spLocks noChangeArrowheads="1"/>
            </p:cNvSpPr>
            <p:nvPr/>
          </p:nvSpPr>
          <p:spPr bwMode="auto">
            <a:xfrm>
              <a:off x="392408" y="2866024"/>
              <a:ext cx="1285624" cy="388800"/>
            </a:xfrm>
            <a:prstGeom prst="rect">
              <a:avLst/>
            </a:prstGeom>
            <a:solidFill>
              <a:schemeClr val="accent6"/>
            </a:solidFill>
            <a:ln w="9525">
              <a:noFill/>
              <a:miter lim="800000"/>
              <a:headEnd/>
              <a:tailEnd/>
            </a:ln>
          </p:spPr>
          <p:txBody>
            <a:bodyPr rIns="360000"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tahoma"/>
                  <a:ea typeface="ＭＳ Ｐゴシック" pitchFamily="34" charset="-128"/>
                  <a:cs typeface="+mn-cs"/>
                </a:rPr>
                <a:t>SLA</a:t>
              </a:r>
            </a:p>
          </p:txBody>
        </p:sp>
        <p:sp>
          <p:nvSpPr>
            <p:cNvPr id="228" name="Rectangle 82">
              <a:extLst>
                <a:ext uri="{FF2B5EF4-FFF2-40B4-BE49-F238E27FC236}">
                  <a16:creationId xmlns:a16="http://schemas.microsoft.com/office/drawing/2014/main" id="{B890513B-5345-4CC7-BFFB-804C79F939DD}"/>
                </a:ext>
              </a:extLst>
            </p:cNvPr>
            <p:cNvSpPr>
              <a:spLocks noChangeArrowheads="1"/>
            </p:cNvSpPr>
            <p:nvPr/>
          </p:nvSpPr>
          <p:spPr bwMode="auto">
            <a:xfrm>
              <a:off x="392408" y="3349760"/>
              <a:ext cx="1285624" cy="388800"/>
            </a:xfrm>
            <a:prstGeom prst="rect">
              <a:avLst/>
            </a:prstGeom>
            <a:solidFill>
              <a:schemeClr val="accent6"/>
            </a:solidFill>
            <a:ln w="9525">
              <a:noFill/>
              <a:miter lim="800000"/>
              <a:headEnd/>
              <a:tailEnd/>
            </a:ln>
          </p:spPr>
          <p:txBody>
            <a:bodyPr rIns="360000"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1" i="0" u="none" strike="noStrike" kern="0" cap="none" spc="0" normalizeH="0" baseline="0" noProof="0" dirty="0">
                <a:ln>
                  <a:noFill/>
                </a:ln>
                <a:solidFill>
                  <a:prstClr val="white"/>
                </a:solidFill>
                <a:effectLst/>
                <a:uLnTx/>
                <a:uFillTx/>
                <a:latin typeface="tahoma"/>
                <a:ea typeface="ＭＳ Ｐゴシック" pitchFamily="34" charset="-128"/>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0" cap="none" spc="0" normalizeH="0" baseline="0" noProof="0" dirty="0">
                  <a:ln>
                    <a:noFill/>
                  </a:ln>
                  <a:solidFill>
                    <a:prstClr val="white"/>
                  </a:solidFill>
                  <a:effectLst/>
                  <a:uLnTx/>
                  <a:uFillTx/>
                  <a:latin typeface="tahoma"/>
                  <a:ea typeface="ＭＳ Ｐゴシック" pitchFamily="34" charset="-128"/>
                  <a:cs typeface="+mn-cs"/>
                </a:rPr>
                <a:t>Partners</a:t>
              </a:r>
              <a:endParaRPr kumimoji="0" lang="en-GB" sz="1200" b="1" i="0" u="none" strike="noStrike" kern="0" cap="none" spc="0" normalizeH="0" baseline="0" noProof="0" dirty="0">
                <a:ln>
                  <a:noFill/>
                </a:ln>
                <a:solidFill>
                  <a:prstClr val="white"/>
                </a:solidFill>
                <a:effectLst/>
                <a:uLnTx/>
                <a:uFillTx/>
                <a:latin typeface="tahoma"/>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1" i="0" u="none" strike="noStrike" kern="0" cap="none" spc="0" normalizeH="0" baseline="0" noProof="0" dirty="0">
                <a:ln>
                  <a:noFill/>
                </a:ln>
                <a:solidFill>
                  <a:prstClr val="white"/>
                </a:solidFill>
                <a:effectLst/>
                <a:uLnTx/>
                <a:uFillTx/>
                <a:latin typeface="tahoma"/>
                <a:ea typeface="ＭＳ Ｐゴシック" pitchFamily="34" charset="-128"/>
                <a:cs typeface="+mn-cs"/>
              </a:endParaRPr>
            </a:p>
          </p:txBody>
        </p:sp>
      </p:grpSp>
      <p:grpSp>
        <p:nvGrpSpPr>
          <p:cNvPr id="11" name="Group 10"/>
          <p:cNvGrpSpPr/>
          <p:nvPr/>
        </p:nvGrpSpPr>
        <p:grpSpPr>
          <a:xfrm>
            <a:off x="6737022" y="2356439"/>
            <a:ext cx="1668188" cy="1053818"/>
            <a:chOff x="6603452" y="2208869"/>
            <a:chExt cx="1835007" cy="1159200"/>
          </a:xfrm>
        </p:grpSpPr>
        <p:cxnSp>
          <p:nvCxnSpPr>
            <p:cNvPr id="9" name="Straight Arrow Connector 8"/>
            <p:cNvCxnSpPr/>
            <p:nvPr/>
          </p:nvCxnSpPr>
          <p:spPr>
            <a:xfrm>
              <a:off x="6603452" y="2788469"/>
              <a:ext cx="824953" cy="0"/>
            </a:xfrm>
            <a:prstGeom prst="straightConnector1">
              <a:avLst/>
            </a:prstGeom>
            <a:noFill/>
            <a:ln w="25400" cap="rnd">
              <a:solidFill>
                <a:schemeClr val="bg1"/>
              </a:solidFill>
              <a:prstDash val="sysDot"/>
              <a:headEnd type="oval"/>
            </a:ln>
          </p:spPr>
          <p:style>
            <a:lnRef idx="2">
              <a:schemeClr val="accent1">
                <a:shade val="50000"/>
              </a:schemeClr>
            </a:lnRef>
            <a:fillRef idx="1">
              <a:schemeClr val="accent1"/>
            </a:fillRef>
            <a:effectRef idx="0">
              <a:schemeClr val="accent1"/>
            </a:effectRef>
            <a:fontRef idx="minor">
              <a:schemeClr val="lt1"/>
            </a:fontRef>
          </p:style>
        </p:cxnSp>
        <p:sp>
          <p:nvSpPr>
            <p:cNvPr id="206" name="Rounded Rectangular Callout 96">
              <a:extLst>
                <a:ext uri="{FF2B5EF4-FFF2-40B4-BE49-F238E27FC236}">
                  <a16:creationId xmlns:a16="http://schemas.microsoft.com/office/drawing/2014/main" id="{0BB4A47B-9076-4039-9C84-95BC60916E6D}"/>
                </a:ext>
              </a:extLst>
            </p:cNvPr>
            <p:cNvSpPr/>
            <p:nvPr/>
          </p:nvSpPr>
          <p:spPr>
            <a:xfrm>
              <a:off x="7279266" y="2208869"/>
              <a:ext cx="1159193" cy="1159200"/>
            </a:xfrm>
            <a:prstGeom prst="ellipse">
              <a:avLst/>
            </a:prstGeom>
            <a:solidFill>
              <a:schemeClr val="bg1"/>
            </a:solidFill>
            <a:ln w="25400" cap="rnd">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srgbClr val="00C7B1"/>
                </a:solidFill>
                <a:effectLst/>
                <a:uLnTx/>
                <a:uFillTx/>
                <a:latin typeface="tahoma"/>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srgbClr val="00C7B1"/>
                </a:solidFill>
                <a:effectLst/>
                <a:uLnTx/>
                <a:uFillTx/>
                <a:latin typeface="tahoma"/>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srgbClr val="00C7B1"/>
                </a:solidFill>
                <a:effectLst/>
                <a:uLnTx/>
                <a:uFillTx/>
                <a:latin typeface="tahoma"/>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schemeClr val="tx1"/>
                  </a:solidFill>
                  <a:effectLst/>
                  <a:uLnTx/>
                  <a:uFillTx/>
                  <a:latin typeface="tahoma"/>
                  <a:ea typeface="+mn-ea"/>
                  <a:cs typeface="+mn-cs"/>
                </a:rPr>
                <a:t>Inmarsat</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smtClean="0">
                  <a:ln>
                    <a:noFill/>
                  </a:ln>
                  <a:solidFill>
                    <a:schemeClr val="tx1"/>
                  </a:solidFill>
                  <a:effectLst/>
                  <a:uLnTx/>
                  <a:uFillTx/>
                  <a:latin typeface="tahoma"/>
                  <a:ea typeface="+mn-ea"/>
                  <a:cs typeface="+mn-cs"/>
                </a:rPr>
                <a:t>Managed </a:t>
              </a:r>
              <a:r>
                <a:rPr kumimoji="0" lang="en-GB" sz="1050" b="0" i="0" u="none" strike="noStrike" kern="1200" cap="none" spc="0" normalizeH="0" baseline="0" noProof="0" dirty="0" err="1" smtClean="0">
                  <a:ln>
                    <a:noFill/>
                  </a:ln>
                  <a:solidFill>
                    <a:schemeClr val="tx1"/>
                  </a:solidFill>
                  <a:effectLst/>
                  <a:uLnTx/>
                  <a:uFillTx/>
                  <a:latin typeface="tahoma"/>
                  <a:ea typeface="+mn-ea"/>
                  <a:cs typeface="+mn-cs"/>
                </a:rPr>
                <a:t>IoT</a:t>
              </a:r>
              <a:r>
                <a:rPr kumimoji="0" lang="en-GB" sz="1050" b="0" i="0" u="none" strike="noStrike" kern="1200" cap="none" spc="0" normalizeH="0" baseline="0" noProof="0" dirty="0" smtClean="0">
                  <a:ln>
                    <a:noFill/>
                  </a:ln>
                  <a:solidFill>
                    <a:schemeClr val="tx1"/>
                  </a:solidFill>
                  <a:effectLst/>
                  <a:uLnTx/>
                  <a:uFillTx/>
                  <a:latin typeface="tahoma"/>
                  <a:ea typeface="+mn-ea"/>
                  <a:cs typeface="+mn-cs"/>
                </a:rPr>
                <a:t> Service</a:t>
              </a:r>
              <a:endParaRPr kumimoji="0" lang="en-GB" sz="1050" b="0" i="0" u="none" strike="noStrike" kern="1200" cap="none" spc="0" normalizeH="0" baseline="0" noProof="0" dirty="0">
                <a:ln>
                  <a:noFill/>
                </a:ln>
                <a:solidFill>
                  <a:schemeClr val="tx1"/>
                </a:solidFill>
                <a:effectLst/>
                <a:uLnTx/>
                <a:uFillTx/>
                <a:latin typeface="tahoma"/>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srgbClr val="00C7B1"/>
                </a:solidFill>
                <a:effectLst/>
                <a:uLnTx/>
                <a:uFillTx/>
                <a:latin typeface="tahoma"/>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srgbClr val="00C7B1"/>
                </a:solidFill>
                <a:effectLst/>
                <a:uLnTx/>
                <a:uFillTx/>
                <a:latin typeface="tahoma"/>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srgbClr val="00C7B1"/>
                </a:solidFill>
                <a:effectLst/>
                <a:uLnTx/>
                <a:uFillTx/>
                <a:latin typeface="tahoma"/>
                <a:ea typeface="+mn-ea"/>
                <a:cs typeface="+mn-cs"/>
              </a:endParaRPr>
            </a:p>
          </p:txBody>
        </p:sp>
      </p:grpSp>
      <p:sp>
        <p:nvSpPr>
          <p:cNvPr id="43" name="TextBox 20"/>
          <p:cNvSpPr txBox="1">
            <a:spLocks noChangeArrowheads="1"/>
          </p:cNvSpPr>
          <p:nvPr/>
        </p:nvSpPr>
        <p:spPr bwMode="auto">
          <a:xfrm>
            <a:off x="6805483" y="1141851"/>
            <a:ext cx="2087937"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1" i="0" u="none" strike="noStrike" kern="1200" cap="none" spc="0" normalizeH="0" baseline="0" noProof="0" dirty="0">
                <a:ln>
                  <a:noFill/>
                </a:ln>
                <a:solidFill>
                  <a:schemeClr val="bg1"/>
                </a:solidFill>
                <a:effectLst/>
                <a:uLnTx/>
                <a:uFillTx/>
                <a:latin typeface="Arial" pitchFamily="34" charset="0"/>
                <a:ea typeface="ＭＳ Ｐゴシック" pitchFamily="34" charset="-128"/>
                <a:cs typeface="+mn-cs"/>
              </a:rPr>
              <a:t>Data consumers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50" b="0" i="0" u="none" strike="noStrike" kern="1200" cap="none" spc="0" normalizeH="0" baseline="0" noProof="0" dirty="0">
                <a:ln>
                  <a:noFill/>
                </a:ln>
                <a:solidFill>
                  <a:schemeClr val="bg1"/>
                </a:solidFill>
                <a:effectLst/>
                <a:uLnTx/>
                <a:uFillTx/>
                <a:latin typeface="Arial" pitchFamily="34" charset="0"/>
                <a:ea typeface="ＭＳ Ｐゴシック" pitchFamily="34" charset="-128"/>
                <a:cs typeface="+mn-cs"/>
              </a:rPr>
              <a:t>Customer’s choice of cloud vendor / business applications</a:t>
            </a:r>
          </a:p>
        </p:txBody>
      </p:sp>
      <p:sp>
        <p:nvSpPr>
          <p:cNvPr id="44" name="TextBox 20"/>
          <p:cNvSpPr txBox="1">
            <a:spLocks noChangeArrowheads="1"/>
          </p:cNvSpPr>
          <p:nvPr/>
        </p:nvSpPr>
        <p:spPr bwMode="auto">
          <a:xfrm>
            <a:off x="6805483" y="4187177"/>
            <a:ext cx="208793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1" i="0" u="none" strike="noStrike" kern="1200" cap="none" spc="0" normalizeH="0" baseline="0" noProof="0" dirty="0">
                <a:ln>
                  <a:noFill/>
                </a:ln>
                <a:solidFill>
                  <a:schemeClr val="bg1"/>
                </a:solidFill>
                <a:effectLst/>
                <a:uLnTx/>
                <a:uFillTx/>
                <a:latin typeface="Arial" pitchFamily="34" charset="0"/>
                <a:ea typeface="ＭＳ Ｐゴシック" pitchFamily="34" charset="-128"/>
                <a:cs typeface="+mn-cs"/>
              </a:rPr>
              <a:t>Data producers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50" b="0" i="0" u="none" strike="noStrike" kern="1200" cap="none" spc="0" normalizeH="0" baseline="0" noProof="0" dirty="0">
                <a:ln>
                  <a:noFill/>
                </a:ln>
                <a:solidFill>
                  <a:schemeClr val="bg1"/>
                </a:solidFill>
                <a:effectLst/>
                <a:uLnTx/>
                <a:uFillTx/>
                <a:latin typeface="Arial" pitchFamily="34" charset="0"/>
                <a:ea typeface="ＭＳ Ｐゴシック" pitchFamily="34" charset="-128"/>
                <a:cs typeface="+mn-cs"/>
              </a:rPr>
              <a:t>Sensors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50" b="0" i="0" u="none" strike="noStrike" kern="1200" cap="none" spc="0" normalizeH="0" baseline="0" noProof="0" dirty="0">
                <a:ln>
                  <a:noFill/>
                </a:ln>
                <a:solidFill>
                  <a:schemeClr val="bg1"/>
                </a:solidFill>
                <a:effectLst/>
                <a:uLnTx/>
                <a:uFillTx/>
                <a:latin typeface="Arial" pitchFamily="34" charset="0"/>
                <a:ea typeface="ＭＳ Ｐゴシック" pitchFamily="34" charset="-128"/>
                <a:cs typeface="+mn-cs"/>
              </a:rPr>
              <a:t>Assets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50" b="0" i="0" u="none" strike="noStrike" kern="1200" cap="none" spc="0" normalizeH="0" baseline="0" noProof="0" dirty="0">
                <a:ln>
                  <a:noFill/>
                </a:ln>
                <a:solidFill>
                  <a:schemeClr val="bg1"/>
                </a:solidFill>
                <a:effectLst/>
                <a:uLnTx/>
                <a:uFillTx/>
                <a:latin typeface="Arial" pitchFamily="34" charset="0"/>
                <a:ea typeface="ＭＳ Ｐゴシック" pitchFamily="34" charset="-128"/>
                <a:cs typeface="+mn-cs"/>
              </a:rPr>
              <a:t>Machines</a:t>
            </a:r>
          </a:p>
        </p:txBody>
      </p:sp>
      <p:cxnSp>
        <p:nvCxnSpPr>
          <p:cNvPr id="38" name="Straight Arrow Connector 37"/>
          <p:cNvCxnSpPr>
            <a:endCxn id="39" idx="2"/>
          </p:cNvCxnSpPr>
          <p:nvPr/>
        </p:nvCxnSpPr>
        <p:spPr>
          <a:xfrm flipH="1">
            <a:off x="1263327" y="4571897"/>
            <a:ext cx="339236" cy="0"/>
          </a:xfrm>
          <a:prstGeom prst="straightConnector1">
            <a:avLst/>
          </a:prstGeom>
          <a:noFill/>
          <a:ln w="25400" cap="rnd">
            <a:solidFill>
              <a:schemeClr val="accent6"/>
            </a:solidFill>
            <a:prstDash val="sysDot"/>
            <a:headEnd type="oval"/>
          </a:ln>
        </p:spPr>
        <p:style>
          <a:lnRef idx="2">
            <a:schemeClr val="accent1">
              <a:shade val="50000"/>
            </a:schemeClr>
          </a:lnRef>
          <a:fillRef idx="1">
            <a:schemeClr val="accent1"/>
          </a:fillRef>
          <a:effectRef idx="0">
            <a:schemeClr val="accent1"/>
          </a:effectRef>
          <a:fontRef idx="minor">
            <a:schemeClr val="lt1"/>
          </a:fontRef>
        </p:style>
      </p:cxnSp>
      <p:grpSp>
        <p:nvGrpSpPr>
          <p:cNvPr id="246" name="Group 245"/>
          <p:cNvGrpSpPr/>
          <p:nvPr/>
        </p:nvGrpSpPr>
        <p:grpSpPr>
          <a:xfrm>
            <a:off x="392408" y="4136435"/>
            <a:ext cx="870919" cy="870924"/>
            <a:chOff x="392408" y="4151933"/>
            <a:chExt cx="870919" cy="870924"/>
          </a:xfrm>
        </p:grpSpPr>
        <p:sp>
          <p:nvSpPr>
            <p:cNvPr id="39" name="Rounded Rectangular Callout 96">
              <a:extLst>
                <a:ext uri="{FF2B5EF4-FFF2-40B4-BE49-F238E27FC236}">
                  <a16:creationId xmlns:a16="http://schemas.microsoft.com/office/drawing/2014/main" id="{0BB4A47B-9076-4039-9C84-95BC60916E6D}"/>
                </a:ext>
              </a:extLst>
            </p:cNvPr>
            <p:cNvSpPr/>
            <p:nvPr/>
          </p:nvSpPr>
          <p:spPr>
            <a:xfrm flipH="1">
              <a:off x="392408" y="4151933"/>
              <a:ext cx="870919" cy="870924"/>
            </a:xfrm>
            <a:prstGeom prst="ellipse">
              <a:avLst/>
            </a:prstGeom>
            <a:solidFill>
              <a:schemeClr val="bg1"/>
            </a:solidFill>
            <a:ln w="25400" cap="rnd">
              <a:solidFill>
                <a:schemeClr val="accent6"/>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srgbClr val="00C7B1"/>
                </a:solidFill>
                <a:effectLst/>
                <a:uLnTx/>
                <a:uFillTx/>
                <a:latin typeface="tahoma"/>
                <a:ea typeface="+mn-ea"/>
                <a:cs typeface="+mn-cs"/>
              </a:endParaRPr>
            </a:p>
          </p:txBody>
        </p:sp>
        <p:sp>
          <p:nvSpPr>
            <p:cNvPr id="122" name="Rounded Rectangular Callout 96">
              <a:extLst>
                <a:ext uri="{FF2B5EF4-FFF2-40B4-BE49-F238E27FC236}">
                  <a16:creationId xmlns:a16="http://schemas.microsoft.com/office/drawing/2014/main" id="{984871A6-352E-4D4F-A4CD-168CB163302A}"/>
                </a:ext>
              </a:extLst>
            </p:cNvPr>
            <p:cNvSpPr/>
            <p:nvPr/>
          </p:nvSpPr>
          <p:spPr>
            <a:xfrm flipH="1">
              <a:off x="443150" y="4202675"/>
              <a:ext cx="769434" cy="769440"/>
            </a:xfrm>
            <a:prstGeom prst="ellipse">
              <a:avLst/>
            </a:prstGeom>
            <a:solidFill>
              <a:schemeClr val="bg2"/>
            </a:solidFill>
            <a:ln w="25400" cap="rnd">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srgbClr val="00C7B1"/>
                </a:solidFill>
                <a:effectLst/>
                <a:uLnTx/>
                <a:uFillTx/>
                <a:latin typeface="tahoma"/>
                <a:ea typeface="+mn-ea"/>
                <a:cs typeface="+mn-cs"/>
              </a:endParaRPr>
            </a:p>
          </p:txBody>
        </p:sp>
        <p:sp>
          <p:nvSpPr>
            <p:cNvPr id="12" name="Rectangle 11"/>
            <p:cNvSpPr/>
            <p:nvPr/>
          </p:nvSpPr>
          <p:spPr>
            <a:xfrm>
              <a:off x="477224" y="4379646"/>
              <a:ext cx="701286" cy="415498"/>
            </a:xfrm>
            <a:prstGeom prst="rect">
              <a:avLst/>
            </a:prstGeom>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schemeClr val="bg1"/>
                  </a:solidFill>
                  <a:effectLst/>
                  <a:uLnTx/>
                  <a:uFillTx/>
                  <a:latin typeface="tahoma"/>
                  <a:ea typeface="+mn-ea"/>
                  <a:cs typeface="+mn-cs"/>
                </a:rPr>
                <a:t>Connect anything</a:t>
              </a:r>
            </a:p>
          </p:txBody>
        </p:sp>
      </p:grpSp>
      <p:grpSp>
        <p:nvGrpSpPr>
          <p:cNvPr id="30" name="Group 29"/>
          <p:cNvGrpSpPr/>
          <p:nvPr/>
        </p:nvGrpSpPr>
        <p:grpSpPr>
          <a:xfrm>
            <a:off x="2288002" y="3754875"/>
            <a:ext cx="70588" cy="403687"/>
            <a:chOff x="2291211" y="3796350"/>
            <a:chExt cx="64171" cy="366988"/>
          </a:xfrm>
        </p:grpSpPr>
        <p:cxnSp>
          <p:nvCxnSpPr>
            <p:cNvPr id="17" name="Straight Connector 16"/>
            <p:cNvCxnSpPr/>
            <p:nvPr/>
          </p:nvCxnSpPr>
          <p:spPr>
            <a:xfrm>
              <a:off x="2323296" y="3796350"/>
              <a:ext cx="0" cy="366988"/>
            </a:xfrm>
            <a:prstGeom prst="line">
              <a:avLst/>
            </a:prstGeom>
            <a:noFill/>
            <a:ln w="12700" cap="flat" cmpd="sng" algn="ctr">
              <a:solidFill>
                <a:schemeClr val="accent6"/>
              </a:solidFill>
              <a:prstDash val="solid"/>
              <a:miter lim="800000"/>
            </a:ln>
            <a:effectLst/>
          </p:spPr>
        </p:cxnSp>
        <p:sp>
          <p:nvSpPr>
            <p:cNvPr id="29" name="Isosceles Triangle 28"/>
            <p:cNvSpPr/>
            <p:nvPr/>
          </p:nvSpPr>
          <p:spPr>
            <a:xfrm>
              <a:off x="2291211" y="4012492"/>
              <a:ext cx="64171" cy="5532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53" name="Isosceles Triangle 52"/>
            <p:cNvSpPr/>
            <p:nvPr/>
          </p:nvSpPr>
          <p:spPr>
            <a:xfrm>
              <a:off x="2291211" y="3908358"/>
              <a:ext cx="64171" cy="5532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grpSp>
        <p:nvGrpSpPr>
          <p:cNvPr id="229" name="Group 228"/>
          <p:cNvGrpSpPr/>
          <p:nvPr/>
        </p:nvGrpSpPr>
        <p:grpSpPr>
          <a:xfrm>
            <a:off x="1903864" y="1203779"/>
            <a:ext cx="499925" cy="499925"/>
            <a:chOff x="1903864" y="1228946"/>
            <a:chExt cx="499925" cy="499925"/>
          </a:xfrm>
        </p:grpSpPr>
        <p:sp>
          <p:nvSpPr>
            <p:cNvPr id="224" name="Oval 223"/>
            <p:cNvSpPr/>
            <p:nvPr/>
          </p:nvSpPr>
          <p:spPr>
            <a:xfrm>
              <a:off x="1903864" y="1228946"/>
              <a:ext cx="499925" cy="49992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pic>
          <p:nvPicPr>
            <p:cNvPr id="75" name="Picture 6" descr="Image result for google clou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04117" y="1328073"/>
              <a:ext cx="301669" cy="301669"/>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grpSp>
      <p:grpSp>
        <p:nvGrpSpPr>
          <p:cNvPr id="232" name="Group 231"/>
          <p:cNvGrpSpPr/>
          <p:nvPr/>
        </p:nvGrpSpPr>
        <p:grpSpPr>
          <a:xfrm>
            <a:off x="3717163" y="1203779"/>
            <a:ext cx="499925" cy="499925"/>
            <a:chOff x="3717163" y="1228946"/>
            <a:chExt cx="499925" cy="499925"/>
          </a:xfrm>
        </p:grpSpPr>
        <p:sp>
          <p:nvSpPr>
            <p:cNvPr id="79" name="Oval 78"/>
            <p:cNvSpPr/>
            <p:nvPr/>
          </p:nvSpPr>
          <p:spPr>
            <a:xfrm>
              <a:off x="3717163" y="1228946"/>
              <a:ext cx="499925" cy="49992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pic>
          <p:nvPicPr>
            <p:cNvPr id="76" name="Picture 8" descr="Image result for ibm clou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65117" y="1340073"/>
              <a:ext cx="404017" cy="267823"/>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grpSp>
      <p:grpSp>
        <p:nvGrpSpPr>
          <p:cNvPr id="230" name="Group 229"/>
          <p:cNvGrpSpPr/>
          <p:nvPr/>
        </p:nvGrpSpPr>
        <p:grpSpPr>
          <a:xfrm>
            <a:off x="2508297" y="1203779"/>
            <a:ext cx="499925" cy="499925"/>
            <a:chOff x="2508297" y="1228946"/>
            <a:chExt cx="499925" cy="499925"/>
          </a:xfrm>
        </p:grpSpPr>
        <p:sp>
          <p:nvSpPr>
            <p:cNvPr id="77" name="Oval 76"/>
            <p:cNvSpPr/>
            <p:nvPr/>
          </p:nvSpPr>
          <p:spPr>
            <a:xfrm>
              <a:off x="2508297" y="1228946"/>
              <a:ext cx="499925" cy="49992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pic>
          <p:nvPicPr>
            <p:cNvPr id="1026" name="Picture 2" descr="Image result for azure logo"/>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45950" y="1412301"/>
              <a:ext cx="426869" cy="123366"/>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grpSp>
      <p:grpSp>
        <p:nvGrpSpPr>
          <p:cNvPr id="231" name="Group 230"/>
          <p:cNvGrpSpPr/>
          <p:nvPr/>
        </p:nvGrpSpPr>
        <p:grpSpPr>
          <a:xfrm>
            <a:off x="3112730" y="1203779"/>
            <a:ext cx="499925" cy="499925"/>
            <a:chOff x="3112730" y="1228946"/>
            <a:chExt cx="499925" cy="499925"/>
          </a:xfrm>
        </p:grpSpPr>
        <p:sp>
          <p:nvSpPr>
            <p:cNvPr id="78" name="Oval 77"/>
            <p:cNvSpPr/>
            <p:nvPr/>
          </p:nvSpPr>
          <p:spPr>
            <a:xfrm>
              <a:off x="3112730" y="1228946"/>
              <a:ext cx="499925" cy="49992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pic>
          <p:nvPicPr>
            <p:cNvPr id="1028" name="Picture 4" descr="Image result for aws log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82061" y="1343435"/>
              <a:ext cx="361262" cy="270947"/>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grpSp>
      <p:grpSp>
        <p:nvGrpSpPr>
          <p:cNvPr id="233" name="Group 232"/>
          <p:cNvGrpSpPr/>
          <p:nvPr/>
        </p:nvGrpSpPr>
        <p:grpSpPr>
          <a:xfrm>
            <a:off x="4321596" y="1203779"/>
            <a:ext cx="499925" cy="499925"/>
            <a:chOff x="4321596" y="1228946"/>
            <a:chExt cx="499925" cy="499925"/>
          </a:xfrm>
        </p:grpSpPr>
        <p:sp>
          <p:nvSpPr>
            <p:cNvPr id="80" name="Oval 79"/>
            <p:cNvSpPr/>
            <p:nvPr/>
          </p:nvSpPr>
          <p:spPr>
            <a:xfrm>
              <a:off x="4321596" y="1228946"/>
              <a:ext cx="499925" cy="49992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nvGrpSpPr>
            <p:cNvPr id="90" name="Group 12"/>
            <p:cNvGrpSpPr>
              <a:grpSpLocks noChangeAspect="1"/>
            </p:cNvGrpSpPr>
            <p:nvPr/>
          </p:nvGrpSpPr>
          <p:grpSpPr bwMode="auto">
            <a:xfrm>
              <a:off x="4411581" y="1391198"/>
              <a:ext cx="339235" cy="216698"/>
              <a:chOff x="4057" y="775"/>
              <a:chExt cx="789" cy="504"/>
            </a:xfrm>
            <a:solidFill>
              <a:schemeClr val="accent6"/>
            </a:solidFill>
          </p:grpSpPr>
          <p:sp>
            <p:nvSpPr>
              <p:cNvPr id="91" name="Freeform 13"/>
              <p:cNvSpPr>
                <a:spLocks noEditPoints="1"/>
              </p:cNvSpPr>
              <p:nvPr/>
            </p:nvSpPr>
            <p:spPr bwMode="auto">
              <a:xfrm>
                <a:off x="4531" y="961"/>
                <a:ext cx="315" cy="318"/>
              </a:xfrm>
              <a:custGeom>
                <a:avLst/>
                <a:gdLst>
                  <a:gd name="T0" fmla="*/ 55 w 145"/>
                  <a:gd name="T1" fmla="*/ 81 h 146"/>
                  <a:gd name="T2" fmla="*/ 65 w 145"/>
                  <a:gd name="T3" fmla="*/ 91 h 146"/>
                  <a:gd name="T4" fmla="*/ 71 w 145"/>
                  <a:gd name="T5" fmla="*/ 92 h 146"/>
                  <a:gd name="T6" fmla="*/ 83 w 145"/>
                  <a:gd name="T7" fmla="*/ 90 h 146"/>
                  <a:gd name="T8" fmla="*/ 89 w 145"/>
                  <a:gd name="T9" fmla="*/ 83 h 146"/>
                  <a:gd name="T10" fmla="*/ 86 w 145"/>
                  <a:gd name="T11" fmla="*/ 63 h 146"/>
                  <a:gd name="T12" fmla="*/ 82 w 145"/>
                  <a:gd name="T13" fmla="*/ 59 h 146"/>
                  <a:gd name="T14" fmla="*/ 72 w 145"/>
                  <a:gd name="T15" fmla="*/ 57 h 146"/>
                  <a:gd name="T16" fmla="*/ 65 w 145"/>
                  <a:gd name="T17" fmla="*/ 58 h 146"/>
                  <a:gd name="T18" fmla="*/ 55 w 145"/>
                  <a:gd name="T19" fmla="*/ 68 h 146"/>
                  <a:gd name="T20" fmla="*/ 54 w 145"/>
                  <a:gd name="T21" fmla="*/ 74 h 146"/>
                  <a:gd name="T22" fmla="*/ 145 w 145"/>
                  <a:gd name="T23" fmla="*/ 70 h 146"/>
                  <a:gd name="T24" fmla="*/ 141 w 145"/>
                  <a:gd name="T25" fmla="*/ 89 h 146"/>
                  <a:gd name="T26" fmla="*/ 130 w 145"/>
                  <a:gd name="T27" fmla="*/ 105 h 146"/>
                  <a:gd name="T28" fmla="*/ 112 w 145"/>
                  <a:gd name="T29" fmla="*/ 112 h 146"/>
                  <a:gd name="T30" fmla="*/ 100 w 145"/>
                  <a:gd name="T31" fmla="*/ 109 h 146"/>
                  <a:gd name="T32" fmla="*/ 85 w 145"/>
                  <a:gd name="T33" fmla="*/ 107 h 146"/>
                  <a:gd name="T34" fmla="*/ 47 w 145"/>
                  <a:gd name="T35" fmla="*/ 99 h 146"/>
                  <a:gd name="T36" fmla="*/ 39 w 145"/>
                  <a:gd name="T37" fmla="*/ 88 h 146"/>
                  <a:gd name="T38" fmla="*/ 39 w 145"/>
                  <a:gd name="T39" fmla="*/ 61 h 146"/>
                  <a:gd name="T40" fmla="*/ 47 w 145"/>
                  <a:gd name="T41" fmla="*/ 50 h 146"/>
                  <a:gd name="T42" fmla="*/ 58 w 145"/>
                  <a:gd name="T43" fmla="*/ 42 h 146"/>
                  <a:gd name="T44" fmla="*/ 85 w 145"/>
                  <a:gd name="T45" fmla="*/ 41 h 146"/>
                  <a:gd name="T46" fmla="*/ 89 w 145"/>
                  <a:gd name="T47" fmla="*/ 39 h 146"/>
                  <a:gd name="T48" fmla="*/ 106 w 145"/>
                  <a:gd name="T49" fmla="*/ 88 h 146"/>
                  <a:gd name="T50" fmla="*/ 109 w 145"/>
                  <a:gd name="T51" fmla="*/ 95 h 146"/>
                  <a:gd name="T52" fmla="*/ 119 w 145"/>
                  <a:gd name="T53" fmla="*/ 94 h 146"/>
                  <a:gd name="T54" fmla="*/ 127 w 145"/>
                  <a:gd name="T55" fmla="*/ 80 h 146"/>
                  <a:gd name="T56" fmla="*/ 126 w 145"/>
                  <a:gd name="T57" fmla="*/ 56 h 146"/>
                  <a:gd name="T58" fmla="*/ 112 w 145"/>
                  <a:gd name="T59" fmla="*/ 34 h 146"/>
                  <a:gd name="T60" fmla="*/ 87 w 145"/>
                  <a:gd name="T61" fmla="*/ 20 h 146"/>
                  <a:gd name="T62" fmla="*/ 58 w 145"/>
                  <a:gd name="T63" fmla="*/ 20 h 146"/>
                  <a:gd name="T64" fmla="*/ 44 w 145"/>
                  <a:gd name="T65" fmla="*/ 26 h 146"/>
                  <a:gd name="T66" fmla="*/ 30 w 145"/>
                  <a:gd name="T67" fmla="*/ 38 h 146"/>
                  <a:gd name="T68" fmla="*/ 20 w 145"/>
                  <a:gd name="T69" fmla="*/ 59 h 146"/>
                  <a:gd name="T70" fmla="*/ 20 w 145"/>
                  <a:gd name="T71" fmla="*/ 88 h 146"/>
                  <a:gd name="T72" fmla="*/ 25 w 145"/>
                  <a:gd name="T73" fmla="*/ 101 h 146"/>
                  <a:gd name="T74" fmla="*/ 45 w 145"/>
                  <a:gd name="T75" fmla="*/ 121 h 146"/>
                  <a:gd name="T76" fmla="*/ 88 w 145"/>
                  <a:gd name="T77" fmla="*/ 127 h 146"/>
                  <a:gd name="T78" fmla="*/ 103 w 145"/>
                  <a:gd name="T79" fmla="*/ 119 h 146"/>
                  <a:gd name="T80" fmla="*/ 110 w 145"/>
                  <a:gd name="T81" fmla="*/ 135 h 146"/>
                  <a:gd name="T82" fmla="*/ 73 w 145"/>
                  <a:gd name="T83" fmla="*/ 146 h 146"/>
                  <a:gd name="T84" fmla="*/ 36 w 145"/>
                  <a:gd name="T85" fmla="*/ 136 h 146"/>
                  <a:gd name="T86" fmla="*/ 10 w 145"/>
                  <a:gd name="T87" fmla="*/ 110 h 146"/>
                  <a:gd name="T88" fmla="*/ 2 w 145"/>
                  <a:gd name="T89" fmla="*/ 91 h 146"/>
                  <a:gd name="T90" fmla="*/ 3 w 145"/>
                  <a:gd name="T91" fmla="*/ 54 h 146"/>
                  <a:gd name="T92" fmla="*/ 20 w 145"/>
                  <a:gd name="T93" fmla="*/ 24 h 146"/>
                  <a:gd name="T94" fmla="*/ 33 w 145"/>
                  <a:gd name="T95" fmla="*/ 13 h 146"/>
                  <a:gd name="T96" fmla="*/ 53 w 145"/>
                  <a:gd name="T97" fmla="*/ 4 h 146"/>
                  <a:gd name="T98" fmla="*/ 92 w 145"/>
                  <a:gd name="T99" fmla="*/ 4 h 146"/>
                  <a:gd name="T100" fmla="*/ 124 w 145"/>
                  <a:gd name="T101" fmla="*/ 21 h 146"/>
                  <a:gd name="T102" fmla="*/ 143 w 145"/>
                  <a:gd name="T103" fmla="*/ 52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5" h="146">
                    <a:moveTo>
                      <a:pt x="54" y="74"/>
                    </a:moveTo>
                    <a:cubicBezTo>
                      <a:pt x="54" y="77"/>
                      <a:pt x="54" y="79"/>
                      <a:pt x="55" y="81"/>
                    </a:cubicBezTo>
                    <a:cubicBezTo>
                      <a:pt x="56" y="84"/>
                      <a:pt x="57" y="85"/>
                      <a:pt x="59" y="87"/>
                    </a:cubicBezTo>
                    <a:cubicBezTo>
                      <a:pt x="60" y="89"/>
                      <a:pt x="62" y="90"/>
                      <a:pt x="65" y="91"/>
                    </a:cubicBezTo>
                    <a:cubicBezTo>
                      <a:pt x="65" y="91"/>
                      <a:pt x="65" y="91"/>
                      <a:pt x="65" y="91"/>
                    </a:cubicBezTo>
                    <a:cubicBezTo>
                      <a:pt x="67" y="92"/>
                      <a:pt x="69" y="92"/>
                      <a:pt x="71" y="92"/>
                    </a:cubicBezTo>
                    <a:cubicBezTo>
                      <a:pt x="72" y="92"/>
                      <a:pt x="72" y="92"/>
                      <a:pt x="72" y="92"/>
                    </a:cubicBezTo>
                    <a:cubicBezTo>
                      <a:pt x="76" y="92"/>
                      <a:pt x="80" y="91"/>
                      <a:pt x="83" y="90"/>
                    </a:cubicBezTo>
                    <a:cubicBezTo>
                      <a:pt x="85" y="88"/>
                      <a:pt x="86" y="87"/>
                      <a:pt x="88" y="85"/>
                    </a:cubicBezTo>
                    <a:cubicBezTo>
                      <a:pt x="88" y="84"/>
                      <a:pt x="88" y="84"/>
                      <a:pt x="89" y="83"/>
                    </a:cubicBezTo>
                    <a:cubicBezTo>
                      <a:pt x="89" y="66"/>
                      <a:pt x="89" y="66"/>
                      <a:pt x="89" y="66"/>
                    </a:cubicBezTo>
                    <a:cubicBezTo>
                      <a:pt x="88" y="65"/>
                      <a:pt x="87" y="64"/>
                      <a:pt x="86" y="63"/>
                    </a:cubicBezTo>
                    <a:cubicBezTo>
                      <a:pt x="86" y="62"/>
                      <a:pt x="85" y="61"/>
                      <a:pt x="85" y="61"/>
                    </a:cubicBezTo>
                    <a:cubicBezTo>
                      <a:pt x="84" y="60"/>
                      <a:pt x="83" y="60"/>
                      <a:pt x="82" y="59"/>
                    </a:cubicBezTo>
                    <a:cubicBezTo>
                      <a:pt x="81" y="58"/>
                      <a:pt x="79" y="58"/>
                      <a:pt x="78" y="57"/>
                    </a:cubicBezTo>
                    <a:cubicBezTo>
                      <a:pt x="76" y="57"/>
                      <a:pt x="74" y="57"/>
                      <a:pt x="72" y="57"/>
                    </a:cubicBezTo>
                    <a:cubicBezTo>
                      <a:pt x="71" y="57"/>
                      <a:pt x="69" y="57"/>
                      <a:pt x="67" y="57"/>
                    </a:cubicBezTo>
                    <a:cubicBezTo>
                      <a:pt x="66" y="57"/>
                      <a:pt x="66" y="58"/>
                      <a:pt x="65" y="58"/>
                    </a:cubicBezTo>
                    <a:cubicBezTo>
                      <a:pt x="63" y="59"/>
                      <a:pt x="61" y="60"/>
                      <a:pt x="59" y="62"/>
                    </a:cubicBezTo>
                    <a:cubicBezTo>
                      <a:pt x="57" y="63"/>
                      <a:pt x="56" y="65"/>
                      <a:pt x="55" y="68"/>
                    </a:cubicBezTo>
                    <a:cubicBezTo>
                      <a:pt x="55" y="68"/>
                      <a:pt x="55" y="69"/>
                      <a:pt x="55" y="70"/>
                    </a:cubicBezTo>
                    <a:cubicBezTo>
                      <a:pt x="54" y="71"/>
                      <a:pt x="54" y="73"/>
                      <a:pt x="54" y="74"/>
                    </a:cubicBezTo>
                    <a:close/>
                    <a:moveTo>
                      <a:pt x="143" y="52"/>
                    </a:moveTo>
                    <a:cubicBezTo>
                      <a:pt x="144" y="57"/>
                      <a:pt x="145" y="64"/>
                      <a:pt x="145" y="70"/>
                    </a:cubicBezTo>
                    <a:cubicBezTo>
                      <a:pt x="145" y="73"/>
                      <a:pt x="145" y="76"/>
                      <a:pt x="144" y="80"/>
                    </a:cubicBezTo>
                    <a:cubicBezTo>
                      <a:pt x="144" y="83"/>
                      <a:pt x="143" y="86"/>
                      <a:pt x="141" y="89"/>
                    </a:cubicBezTo>
                    <a:cubicBezTo>
                      <a:pt x="140" y="93"/>
                      <a:pt x="139" y="95"/>
                      <a:pt x="137" y="98"/>
                    </a:cubicBezTo>
                    <a:cubicBezTo>
                      <a:pt x="135" y="101"/>
                      <a:pt x="133" y="103"/>
                      <a:pt x="130" y="105"/>
                    </a:cubicBezTo>
                    <a:cubicBezTo>
                      <a:pt x="128" y="107"/>
                      <a:pt x="125" y="109"/>
                      <a:pt x="122" y="110"/>
                    </a:cubicBezTo>
                    <a:cubicBezTo>
                      <a:pt x="119" y="111"/>
                      <a:pt x="115" y="112"/>
                      <a:pt x="112" y="112"/>
                    </a:cubicBezTo>
                    <a:cubicBezTo>
                      <a:pt x="110" y="112"/>
                      <a:pt x="107" y="112"/>
                      <a:pt x="105" y="111"/>
                    </a:cubicBezTo>
                    <a:cubicBezTo>
                      <a:pt x="103" y="111"/>
                      <a:pt x="102" y="110"/>
                      <a:pt x="100" y="109"/>
                    </a:cubicBezTo>
                    <a:cubicBezTo>
                      <a:pt x="97" y="107"/>
                      <a:pt x="95" y="105"/>
                      <a:pt x="94" y="103"/>
                    </a:cubicBezTo>
                    <a:cubicBezTo>
                      <a:pt x="91" y="105"/>
                      <a:pt x="88" y="106"/>
                      <a:pt x="85" y="107"/>
                    </a:cubicBezTo>
                    <a:cubicBezTo>
                      <a:pt x="77" y="111"/>
                      <a:pt x="66" y="110"/>
                      <a:pt x="58" y="107"/>
                    </a:cubicBezTo>
                    <a:cubicBezTo>
                      <a:pt x="54" y="105"/>
                      <a:pt x="50" y="103"/>
                      <a:pt x="47" y="99"/>
                    </a:cubicBezTo>
                    <a:cubicBezTo>
                      <a:pt x="44" y="97"/>
                      <a:pt x="42" y="94"/>
                      <a:pt x="41" y="91"/>
                    </a:cubicBezTo>
                    <a:cubicBezTo>
                      <a:pt x="40" y="90"/>
                      <a:pt x="40" y="89"/>
                      <a:pt x="39" y="88"/>
                    </a:cubicBezTo>
                    <a:cubicBezTo>
                      <a:pt x="37" y="84"/>
                      <a:pt x="36" y="79"/>
                      <a:pt x="36" y="74"/>
                    </a:cubicBezTo>
                    <a:cubicBezTo>
                      <a:pt x="36" y="70"/>
                      <a:pt x="37" y="65"/>
                      <a:pt x="39" y="61"/>
                    </a:cubicBezTo>
                    <a:cubicBezTo>
                      <a:pt x="40" y="58"/>
                      <a:pt x="41" y="56"/>
                      <a:pt x="43" y="54"/>
                    </a:cubicBezTo>
                    <a:cubicBezTo>
                      <a:pt x="44" y="53"/>
                      <a:pt x="45" y="51"/>
                      <a:pt x="47" y="50"/>
                    </a:cubicBezTo>
                    <a:cubicBezTo>
                      <a:pt x="50" y="47"/>
                      <a:pt x="53" y="45"/>
                      <a:pt x="56" y="43"/>
                    </a:cubicBezTo>
                    <a:cubicBezTo>
                      <a:pt x="57" y="43"/>
                      <a:pt x="58" y="42"/>
                      <a:pt x="58" y="42"/>
                    </a:cubicBezTo>
                    <a:cubicBezTo>
                      <a:pt x="66" y="39"/>
                      <a:pt x="75" y="38"/>
                      <a:pt x="83" y="41"/>
                    </a:cubicBezTo>
                    <a:cubicBezTo>
                      <a:pt x="83" y="41"/>
                      <a:pt x="84" y="41"/>
                      <a:pt x="85" y="41"/>
                    </a:cubicBezTo>
                    <a:cubicBezTo>
                      <a:pt x="86" y="42"/>
                      <a:pt x="87" y="42"/>
                      <a:pt x="89" y="43"/>
                    </a:cubicBezTo>
                    <a:cubicBezTo>
                      <a:pt x="89" y="39"/>
                      <a:pt x="89" y="39"/>
                      <a:pt x="89" y="39"/>
                    </a:cubicBezTo>
                    <a:cubicBezTo>
                      <a:pt x="106" y="39"/>
                      <a:pt x="106" y="39"/>
                      <a:pt x="106" y="39"/>
                    </a:cubicBezTo>
                    <a:cubicBezTo>
                      <a:pt x="106" y="88"/>
                      <a:pt x="106" y="88"/>
                      <a:pt x="106" y="88"/>
                    </a:cubicBezTo>
                    <a:cubicBezTo>
                      <a:pt x="106" y="91"/>
                      <a:pt x="107" y="92"/>
                      <a:pt x="107" y="93"/>
                    </a:cubicBezTo>
                    <a:cubicBezTo>
                      <a:pt x="108" y="94"/>
                      <a:pt x="108" y="95"/>
                      <a:pt x="109" y="95"/>
                    </a:cubicBezTo>
                    <a:cubicBezTo>
                      <a:pt x="110" y="96"/>
                      <a:pt x="111" y="96"/>
                      <a:pt x="112" y="96"/>
                    </a:cubicBezTo>
                    <a:cubicBezTo>
                      <a:pt x="115" y="96"/>
                      <a:pt x="118" y="95"/>
                      <a:pt x="119" y="94"/>
                    </a:cubicBezTo>
                    <a:cubicBezTo>
                      <a:pt x="122" y="92"/>
                      <a:pt x="123" y="90"/>
                      <a:pt x="124" y="87"/>
                    </a:cubicBezTo>
                    <a:cubicBezTo>
                      <a:pt x="126" y="85"/>
                      <a:pt x="127" y="82"/>
                      <a:pt x="127" y="80"/>
                    </a:cubicBezTo>
                    <a:cubicBezTo>
                      <a:pt x="128" y="77"/>
                      <a:pt x="128" y="74"/>
                      <a:pt x="128" y="70"/>
                    </a:cubicBezTo>
                    <a:cubicBezTo>
                      <a:pt x="128" y="65"/>
                      <a:pt x="127" y="61"/>
                      <a:pt x="126" y="56"/>
                    </a:cubicBezTo>
                    <a:cubicBezTo>
                      <a:pt x="125" y="52"/>
                      <a:pt x="123" y="48"/>
                      <a:pt x="120" y="44"/>
                    </a:cubicBezTo>
                    <a:cubicBezTo>
                      <a:pt x="118" y="40"/>
                      <a:pt x="115" y="37"/>
                      <a:pt x="112" y="34"/>
                    </a:cubicBezTo>
                    <a:cubicBezTo>
                      <a:pt x="109" y="31"/>
                      <a:pt x="105" y="28"/>
                      <a:pt x="101" y="26"/>
                    </a:cubicBezTo>
                    <a:cubicBezTo>
                      <a:pt x="97" y="23"/>
                      <a:pt x="92" y="22"/>
                      <a:pt x="87" y="20"/>
                    </a:cubicBezTo>
                    <a:cubicBezTo>
                      <a:pt x="87" y="20"/>
                      <a:pt x="86" y="20"/>
                      <a:pt x="85" y="20"/>
                    </a:cubicBezTo>
                    <a:cubicBezTo>
                      <a:pt x="76" y="18"/>
                      <a:pt x="66" y="18"/>
                      <a:pt x="58" y="20"/>
                    </a:cubicBezTo>
                    <a:cubicBezTo>
                      <a:pt x="53" y="22"/>
                      <a:pt x="49" y="24"/>
                      <a:pt x="45" y="26"/>
                    </a:cubicBezTo>
                    <a:cubicBezTo>
                      <a:pt x="44" y="26"/>
                      <a:pt x="44" y="26"/>
                      <a:pt x="44" y="26"/>
                    </a:cubicBezTo>
                    <a:cubicBezTo>
                      <a:pt x="40" y="29"/>
                      <a:pt x="37" y="31"/>
                      <a:pt x="34" y="35"/>
                    </a:cubicBezTo>
                    <a:cubicBezTo>
                      <a:pt x="32" y="36"/>
                      <a:pt x="31" y="37"/>
                      <a:pt x="30" y="38"/>
                    </a:cubicBezTo>
                    <a:cubicBezTo>
                      <a:pt x="28" y="40"/>
                      <a:pt x="27" y="43"/>
                      <a:pt x="25" y="46"/>
                    </a:cubicBezTo>
                    <a:cubicBezTo>
                      <a:pt x="23" y="50"/>
                      <a:pt x="21" y="54"/>
                      <a:pt x="20" y="59"/>
                    </a:cubicBezTo>
                    <a:cubicBezTo>
                      <a:pt x="18" y="63"/>
                      <a:pt x="18" y="68"/>
                      <a:pt x="18" y="73"/>
                    </a:cubicBezTo>
                    <a:cubicBezTo>
                      <a:pt x="18" y="78"/>
                      <a:pt x="18" y="83"/>
                      <a:pt x="20" y="88"/>
                    </a:cubicBezTo>
                    <a:cubicBezTo>
                      <a:pt x="20" y="89"/>
                      <a:pt x="20" y="90"/>
                      <a:pt x="20" y="91"/>
                    </a:cubicBezTo>
                    <a:cubicBezTo>
                      <a:pt x="22" y="95"/>
                      <a:pt x="23" y="98"/>
                      <a:pt x="25" y="101"/>
                    </a:cubicBezTo>
                    <a:cubicBezTo>
                      <a:pt x="27" y="105"/>
                      <a:pt x="30" y="109"/>
                      <a:pt x="34" y="112"/>
                    </a:cubicBezTo>
                    <a:cubicBezTo>
                      <a:pt x="37" y="116"/>
                      <a:pt x="41" y="119"/>
                      <a:pt x="45" y="121"/>
                    </a:cubicBezTo>
                    <a:cubicBezTo>
                      <a:pt x="49" y="123"/>
                      <a:pt x="53" y="125"/>
                      <a:pt x="58" y="127"/>
                    </a:cubicBezTo>
                    <a:cubicBezTo>
                      <a:pt x="67" y="129"/>
                      <a:pt x="78" y="129"/>
                      <a:pt x="88" y="127"/>
                    </a:cubicBezTo>
                    <a:cubicBezTo>
                      <a:pt x="92" y="125"/>
                      <a:pt x="97" y="123"/>
                      <a:pt x="101" y="121"/>
                    </a:cubicBezTo>
                    <a:cubicBezTo>
                      <a:pt x="103" y="119"/>
                      <a:pt x="103" y="119"/>
                      <a:pt x="103" y="119"/>
                    </a:cubicBezTo>
                    <a:cubicBezTo>
                      <a:pt x="112" y="134"/>
                      <a:pt x="112" y="134"/>
                      <a:pt x="112" y="134"/>
                    </a:cubicBezTo>
                    <a:cubicBezTo>
                      <a:pt x="110" y="135"/>
                      <a:pt x="110" y="135"/>
                      <a:pt x="110" y="135"/>
                    </a:cubicBezTo>
                    <a:cubicBezTo>
                      <a:pt x="105" y="139"/>
                      <a:pt x="99" y="141"/>
                      <a:pt x="92" y="143"/>
                    </a:cubicBezTo>
                    <a:cubicBezTo>
                      <a:pt x="86" y="145"/>
                      <a:pt x="79" y="146"/>
                      <a:pt x="73" y="146"/>
                    </a:cubicBezTo>
                    <a:cubicBezTo>
                      <a:pt x="66" y="146"/>
                      <a:pt x="60" y="145"/>
                      <a:pt x="53" y="143"/>
                    </a:cubicBezTo>
                    <a:cubicBezTo>
                      <a:pt x="47" y="142"/>
                      <a:pt x="41" y="139"/>
                      <a:pt x="36" y="136"/>
                    </a:cubicBezTo>
                    <a:cubicBezTo>
                      <a:pt x="31" y="133"/>
                      <a:pt x="26" y="129"/>
                      <a:pt x="21" y="125"/>
                    </a:cubicBezTo>
                    <a:cubicBezTo>
                      <a:pt x="17" y="120"/>
                      <a:pt x="13" y="115"/>
                      <a:pt x="10" y="110"/>
                    </a:cubicBezTo>
                    <a:cubicBezTo>
                      <a:pt x="7" y="105"/>
                      <a:pt x="4" y="99"/>
                      <a:pt x="3" y="93"/>
                    </a:cubicBezTo>
                    <a:cubicBezTo>
                      <a:pt x="3" y="92"/>
                      <a:pt x="2" y="92"/>
                      <a:pt x="2" y="91"/>
                    </a:cubicBezTo>
                    <a:cubicBezTo>
                      <a:pt x="1" y="85"/>
                      <a:pt x="0" y="80"/>
                      <a:pt x="0" y="73"/>
                    </a:cubicBezTo>
                    <a:cubicBezTo>
                      <a:pt x="0" y="67"/>
                      <a:pt x="1" y="60"/>
                      <a:pt x="3" y="54"/>
                    </a:cubicBezTo>
                    <a:cubicBezTo>
                      <a:pt x="4" y="48"/>
                      <a:pt x="7" y="42"/>
                      <a:pt x="10" y="37"/>
                    </a:cubicBezTo>
                    <a:cubicBezTo>
                      <a:pt x="13" y="32"/>
                      <a:pt x="16" y="28"/>
                      <a:pt x="20" y="24"/>
                    </a:cubicBezTo>
                    <a:cubicBezTo>
                      <a:pt x="20" y="23"/>
                      <a:pt x="21" y="23"/>
                      <a:pt x="21" y="22"/>
                    </a:cubicBezTo>
                    <a:cubicBezTo>
                      <a:pt x="25" y="19"/>
                      <a:pt x="29" y="15"/>
                      <a:pt x="33" y="13"/>
                    </a:cubicBezTo>
                    <a:cubicBezTo>
                      <a:pt x="34" y="12"/>
                      <a:pt x="35" y="11"/>
                      <a:pt x="36" y="11"/>
                    </a:cubicBezTo>
                    <a:cubicBezTo>
                      <a:pt x="41" y="8"/>
                      <a:pt x="47" y="5"/>
                      <a:pt x="53" y="4"/>
                    </a:cubicBezTo>
                    <a:cubicBezTo>
                      <a:pt x="63" y="1"/>
                      <a:pt x="74" y="0"/>
                      <a:pt x="85" y="2"/>
                    </a:cubicBezTo>
                    <a:cubicBezTo>
                      <a:pt x="87" y="3"/>
                      <a:pt x="90" y="3"/>
                      <a:pt x="92" y="4"/>
                    </a:cubicBezTo>
                    <a:cubicBezTo>
                      <a:pt x="98" y="5"/>
                      <a:pt x="104" y="8"/>
                      <a:pt x="109" y="11"/>
                    </a:cubicBezTo>
                    <a:cubicBezTo>
                      <a:pt x="115" y="14"/>
                      <a:pt x="120" y="17"/>
                      <a:pt x="124" y="21"/>
                    </a:cubicBezTo>
                    <a:cubicBezTo>
                      <a:pt x="128" y="26"/>
                      <a:pt x="132" y="30"/>
                      <a:pt x="135" y="35"/>
                    </a:cubicBezTo>
                    <a:cubicBezTo>
                      <a:pt x="138" y="40"/>
                      <a:pt x="141" y="46"/>
                      <a:pt x="143" y="52"/>
                    </a:cubicBezTo>
                    <a:close/>
                  </a:path>
                </a:pathLst>
              </a:custGeom>
              <a:solidFill>
                <a:schemeClr val="bg1"/>
              </a:solid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tahoma"/>
                  <a:ea typeface="+mn-ea"/>
                  <a:cs typeface="+mn-cs"/>
                </a:endParaRPr>
              </a:p>
            </p:txBody>
          </p:sp>
          <p:sp>
            <p:nvSpPr>
              <p:cNvPr id="92" name="Freeform 14"/>
              <p:cNvSpPr>
                <a:spLocks/>
              </p:cNvSpPr>
              <p:nvPr/>
            </p:nvSpPr>
            <p:spPr bwMode="auto">
              <a:xfrm>
                <a:off x="4562" y="817"/>
                <a:ext cx="154" cy="144"/>
              </a:xfrm>
              <a:custGeom>
                <a:avLst/>
                <a:gdLst>
                  <a:gd name="T0" fmla="*/ 71 w 71"/>
                  <a:gd name="T1" fmla="*/ 0 h 66"/>
                  <a:gd name="T2" fmla="*/ 71 w 71"/>
                  <a:gd name="T3" fmla="*/ 50 h 66"/>
                  <a:gd name="T4" fmla="*/ 61 w 71"/>
                  <a:gd name="T5" fmla="*/ 50 h 66"/>
                  <a:gd name="T6" fmla="*/ 10 w 71"/>
                  <a:gd name="T7" fmla="*/ 66 h 66"/>
                  <a:gd name="T8" fmla="*/ 0 w 71"/>
                  <a:gd name="T9" fmla="*/ 52 h 66"/>
                  <a:gd name="T10" fmla="*/ 71 w 71"/>
                  <a:gd name="T11" fmla="*/ 0 h 66"/>
                  <a:gd name="T12" fmla="*/ 71 w 71"/>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71" h="66">
                    <a:moveTo>
                      <a:pt x="71" y="0"/>
                    </a:moveTo>
                    <a:cubicBezTo>
                      <a:pt x="71" y="50"/>
                      <a:pt x="71" y="50"/>
                      <a:pt x="71" y="50"/>
                    </a:cubicBezTo>
                    <a:cubicBezTo>
                      <a:pt x="68" y="50"/>
                      <a:pt x="64" y="50"/>
                      <a:pt x="61" y="50"/>
                    </a:cubicBezTo>
                    <a:cubicBezTo>
                      <a:pt x="42" y="50"/>
                      <a:pt x="24" y="56"/>
                      <a:pt x="10" y="66"/>
                    </a:cubicBezTo>
                    <a:cubicBezTo>
                      <a:pt x="0" y="52"/>
                      <a:pt x="0" y="52"/>
                      <a:pt x="0" y="52"/>
                    </a:cubicBezTo>
                    <a:cubicBezTo>
                      <a:pt x="71" y="0"/>
                      <a:pt x="71" y="0"/>
                      <a:pt x="71" y="0"/>
                    </a:cubicBezTo>
                    <a:cubicBezTo>
                      <a:pt x="71" y="0"/>
                      <a:pt x="71" y="0"/>
                      <a:pt x="71" y="0"/>
                    </a:cubicBezTo>
                    <a:close/>
                  </a:path>
                </a:pathLst>
              </a:custGeom>
              <a:solidFill>
                <a:schemeClr val="bg1"/>
              </a:solid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tahoma"/>
                  <a:ea typeface="+mn-ea"/>
                  <a:cs typeface="+mn-cs"/>
                </a:endParaRPr>
              </a:p>
            </p:txBody>
          </p:sp>
          <p:sp>
            <p:nvSpPr>
              <p:cNvPr id="93" name="Freeform 15"/>
              <p:cNvSpPr>
                <a:spLocks/>
              </p:cNvSpPr>
              <p:nvPr/>
            </p:nvSpPr>
            <p:spPr bwMode="auto">
              <a:xfrm>
                <a:off x="4079" y="775"/>
                <a:ext cx="617" cy="236"/>
              </a:xfrm>
              <a:custGeom>
                <a:avLst/>
                <a:gdLst>
                  <a:gd name="T0" fmla="*/ 284 w 284"/>
                  <a:gd name="T1" fmla="*/ 3 h 108"/>
                  <a:gd name="T2" fmla="*/ 141 w 284"/>
                  <a:gd name="T3" fmla="*/ 108 h 108"/>
                  <a:gd name="T4" fmla="*/ 0 w 284"/>
                  <a:gd name="T5" fmla="*/ 2 h 108"/>
                  <a:gd name="T6" fmla="*/ 9 w 284"/>
                  <a:gd name="T7" fmla="*/ 0 h 108"/>
                  <a:gd name="T8" fmla="*/ 274 w 284"/>
                  <a:gd name="T9" fmla="*/ 0 h 108"/>
                  <a:gd name="T10" fmla="*/ 284 w 284"/>
                  <a:gd name="T11" fmla="*/ 3 h 108"/>
                </a:gdLst>
                <a:ahLst/>
                <a:cxnLst>
                  <a:cxn ang="0">
                    <a:pos x="T0" y="T1"/>
                  </a:cxn>
                  <a:cxn ang="0">
                    <a:pos x="T2" y="T3"/>
                  </a:cxn>
                  <a:cxn ang="0">
                    <a:pos x="T4" y="T5"/>
                  </a:cxn>
                  <a:cxn ang="0">
                    <a:pos x="T6" y="T7"/>
                  </a:cxn>
                  <a:cxn ang="0">
                    <a:pos x="T8" y="T9"/>
                  </a:cxn>
                  <a:cxn ang="0">
                    <a:pos x="T10" y="T11"/>
                  </a:cxn>
                </a:cxnLst>
                <a:rect l="0" t="0" r="r" b="b"/>
                <a:pathLst>
                  <a:path w="284" h="108">
                    <a:moveTo>
                      <a:pt x="284" y="3"/>
                    </a:moveTo>
                    <a:cubicBezTo>
                      <a:pt x="141" y="108"/>
                      <a:pt x="141" y="108"/>
                      <a:pt x="141" y="108"/>
                    </a:cubicBezTo>
                    <a:cubicBezTo>
                      <a:pt x="0" y="2"/>
                      <a:pt x="0" y="2"/>
                      <a:pt x="0" y="2"/>
                    </a:cubicBezTo>
                    <a:cubicBezTo>
                      <a:pt x="3" y="1"/>
                      <a:pt x="6" y="0"/>
                      <a:pt x="9" y="0"/>
                    </a:cubicBezTo>
                    <a:cubicBezTo>
                      <a:pt x="274" y="0"/>
                      <a:pt x="274" y="0"/>
                      <a:pt x="274" y="0"/>
                    </a:cubicBezTo>
                    <a:cubicBezTo>
                      <a:pt x="278" y="0"/>
                      <a:pt x="281" y="1"/>
                      <a:pt x="284" y="3"/>
                    </a:cubicBezTo>
                    <a:close/>
                  </a:path>
                </a:pathLst>
              </a:custGeom>
              <a:solidFill>
                <a:schemeClr val="bg1"/>
              </a:solid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tahoma"/>
                  <a:ea typeface="+mn-ea"/>
                  <a:cs typeface="+mn-cs"/>
                </a:endParaRPr>
              </a:p>
            </p:txBody>
          </p:sp>
          <p:sp>
            <p:nvSpPr>
              <p:cNvPr id="94" name="Freeform 16"/>
              <p:cNvSpPr>
                <a:spLocks/>
              </p:cNvSpPr>
              <p:nvPr/>
            </p:nvSpPr>
            <p:spPr bwMode="auto">
              <a:xfrm>
                <a:off x="4090" y="952"/>
                <a:ext cx="463" cy="207"/>
              </a:xfrm>
              <a:custGeom>
                <a:avLst/>
                <a:gdLst>
                  <a:gd name="T0" fmla="*/ 202 w 213"/>
                  <a:gd name="T1" fmla="*/ 1 h 95"/>
                  <a:gd name="T2" fmla="*/ 213 w 213"/>
                  <a:gd name="T3" fmla="*/ 15 h 95"/>
                  <a:gd name="T4" fmla="*/ 186 w 213"/>
                  <a:gd name="T5" fmla="*/ 80 h 95"/>
                  <a:gd name="T6" fmla="*/ 188 w 213"/>
                  <a:gd name="T7" fmla="*/ 95 h 95"/>
                  <a:gd name="T8" fmla="*/ 4 w 213"/>
                  <a:gd name="T9" fmla="*/ 95 h 95"/>
                  <a:gd name="T10" fmla="*/ 0 w 213"/>
                  <a:gd name="T11" fmla="*/ 95 h 95"/>
                  <a:gd name="T12" fmla="*/ 71 w 213"/>
                  <a:gd name="T13" fmla="*/ 0 h 95"/>
                  <a:gd name="T14" fmla="*/ 136 w 213"/>
                  <a:gd name="T15" fmla="*/ 50 h 95"/>
                  <a:gd name="T16" fmla="*/ 202 w 213"/>
                  <a:gd name="T17" fmla="*/ 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95">
                    <a:moveTo>
                      <a:pt x="202" y="1"/>
                    </a:moveTo>
                    <a:cubicBezTo>
                      <a:pt x="213" y="15"/>
                      <a:pt x="213" y="15"/>
                      <a:pt x="213" y="15"/>
                    </a:cubicBezTo>
                    <a:cubicBezTo>
                      <a:pt x="197" y="32"/>
                      <a:pt x="186" y="54"/>
                      <a:pt x="186" y="80"/>
                    </a:cubicBezTo>
                    <a:cubicBezTo>
                      <a:pt x="186" y="85"/>
                      <a:pt x="187" y="90"/>
                      <a:pt x="188" y="95"/>
                    </a:cubicBezTo>
                    <a:cubicBezTo>
                      <a:pt x="4" y="95"/>
                      <a:pt x="4" y="95"/>
                      <a:pt x="4" y="95"/>
                    </a:cubicBezTo>
                    <a:cubicBezTo>
                      <a:pt x="3" y="95"/>
                      <a:pt x="1" y="95"/>
                      <a:pt x="0" y="95"/>
                    </a:cubicBezTo>
                    <a:cubicBezTo>
                      <a:pt x="71" y="0"/>
                      <a:pt x="71" y="0"/>
                      <a:pt x="71" y="0"/>
                    </a:cubicBezTo>
                    <a:cubicBezTo>
                      <a:pt x="136" y="50"/>
                      <a:pt x="136" y="50"/>
                      <a:pt x="136" y="50"/>
                    </a:cubicBezTo>
                    <a:lnTo>
                      <a:pt x="202" y="1"/>
                    </a:lnTo>
                    <a:close/>
                  </a:path>
                </a:pathLst>
              </a:custGeom>
              <a:solidFill>
                <a:schemeClr val="bg1"/>
              </a:solid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tahoma"/>
                  <a:ea typeface="+mn-ea"/>
                  <a:cs typeface="+mn-cs"/>
                </a:endParaRPr>
              </a:p>
            </p:txBody>
          </p:sp>
          <p:sp>
            <p:nvSpPr>
              <p:cNvPr id="95" name="Freeform 17"/>
              <p:cNvSpPr>
                <a:spLocks/>
              </p:cNvSpPr>
              <p:nvPr/>
            </p:nvSpPr>
            <p:spPr bwMode="auto">
              <a:xfrm>
                <a:off x="4057" y="812"/>
                <a:ext cx="157" cy="321"/>
              </a:xfrm>
              <a:custGeom>
                <a:avLst/>
                <a:gdLst>
                  <a:gd name="T0" fmla="*/ 72 w 72"/>
                  <a:gd name="T1" fmla="*/ 54 h 147"/>
                  <a:gd name="T2" fmla="*/ 1 w 72"/>
                  <a:gd name="T3" fmla="*/ 147 h 147"/>
                  <a:gd name="T4" fmla="*/ 0 w 72"/>
                  <a:gd name="T5" fmla="*/ 140 h 147"/>
                  <a:gd name="T6" fmla="*/ 0 w 72"/>
                  <a:gd name="T7" fmla="*/ 2 h 147"/>
                  <a:gd name="T8" fmla="*/ 0 w 72"/>
                  <a:gd name="T9" fmla="*/ 0 h 147"/>
                  <a:gd name="T10" fmla="*/ 72 w 72"/>
                  <a:gd name="T11" fmla="*/ 54 h 147"/>
                </a:gdLst>
                <a:ahLst/>
                <a:cxnLst>
                  <a:cxn ang="0">
                    <a:pos x="T0" y="T1"/>
                  </a:cxn>
                  <a:cxn ang="0">
                    <a:pos x="T2" y="T3"/>
                  </a:cxn>
                  <a:cxn ang="0">
                    <a:pos x="T4" y="T5"/>
                  </a:cxn>
                  <a:cxn ang="0">
                    <a:pos x="T6" y="T7"/>
                  </a:cxn>
                  <a:cxn ang="0">
                    <a:pos x="T8" y="T9"/>
                  </a:cxn>
                  <a:cxn ang="0">
                    <a:pos x="T10" y="T11"/>
                  </a:cxn>
                </a:cxnLst>
                <a:rect l="0" t="0" r="r" b="b"/>
                <a:pathLst>
                  <a:path w="72" h="147">
                    <a:moveTo>
                      <a:pt x="72" y="54"/>
                    </a:moveTo>
                    <a:cubicBezTo>
                      <a:pt x="1" y="147"/>
                      <a:pt x="1" y="147"/>
                      <a:pt x="1" y="147"/>
                    </a:cubicBezTo>
                    <a:cubicBezTo>
                      <a:pt x="0" y="145"/>
                      <a:pt x="0" y="142"/>
                      <a:pt x="0" y="140"/>
                    </a:cubicBezTo>
                    <a:cubicBezTo>
                      <a:pt x="0" y="2"/>
                      <a:pt x="0" y="2"/>
                      <a:pt x="0" y="2"/>
                    </a:cubicBezTo>
                    <a:cubicBezTo>
                      <a:pt x="0" y="1"/>
                      <a:pt x="0" y="1"/>
                      <a:pt x="0" y="0"/>
                    </a:cubicBezTo>
                    <a:lnTo>
                      <a:pt x="72" y="54"/>
                    </a:lnTo>
                    <a:close/>
                  </a:path>
                </a:pathLst>
              </a:custGeom>
              <a:solidFill>
                <a:schemeClr val="bg1"/>
              </a:solid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tahoma"/>
                  <a:ea typeface="+mn-ea"/>
                  <a:cs typeface="+mn-cs"/>
                </a:endParaRPr>
              </a:p>
            </p:txBody>
          </p:sp>
        </p:grpSp>
      </p:grpSp>
      <p:grpSp>
        <p:nvGrpSpPr>
          <p:cNvPr id="235" name="Group 234"/>
          <p:cNvGrpSpPr/>
          <p:nvPr/>
        </p:nvGrpSpPr>
        <p:grpSpPr>
          <a:xfrm>
            <a:off x="4926029" y="1203779"/>
            <a:ext cx="499925" cy="499925"/>
            <a:chOff x="4926029" y="1228946"/>
            <a:chExt cx="499925" cy="499925"/>
          </a:xfrm>
        </p:grpSpPr>
        <p:sp>
          <p:nvSpPr>
            <p:cNvPr id="81" name="Oval 80"/>
            <p:cNvSpPr/>
            <p:nvPr/>
          </p:nvSpPr>
          <p:spPr>
            <a:xfrm>
              <a:off x="4926029" y="1228946"/>
              <a:ext cx="499925" cy="49992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nvGrpSpPr>
            <p:cNvPr id="234" name="Group 233"/>
            <p:cNvGrpSpPr/>
            <p:nvPr/>
          </p:nvGrpSpPr>
          <p:grpSpPr>
            <a:xfrm>
              <a:off x="5081672" y="1295092"/>
              <a:ext cx="188638" cy="367632"/>
              <a:chOff x="9324528" y="2002669"/>
              <a:chExt cx="875646" cy="1706525"/>
            </a:xfrm>
            <a:solidFill>
              <a:schemeClr val="accent6"/>
            </a:solidFill>
          </p:grpSpPr>
          <p:sp>
            <p:nvSpPr>
              <p:cNvPr id="97" name="Freeform 3755"/>
              <p:cNvSpPr>
                <a:spLocks noEditPoints="1"/>
              </p:cNvSpPr>
              <p:nvPr/>
            </p:nvSpPr>
            <p:spPr bwMode="auto">
              <a:xfrm>
                <a:off x="9491805" y="2665165"/>
                <a:ext cx="541092" cy="381531"/>
              </a:xfrm>
              <a:custGeom>
                <a:avLst/>
                <a:gdLst>
                  <a:gd name="T0" fmla="*/ 12 w 356"/>
                  <a:gd name="T1" fmla="*/ 0 h 251"/>
                  <a:gd name="T2" fmla="*/ 343 w 356"/>
                  <a:gd name="T3" fmla="*/ 0 h 251"/>
                  <a:gd name="T4" fmla="*/ 12 w 356"/>
                  <a:gd name="T5" fmla="*/ 0 h 251"/>
                  <a:gd name="T6" fmla="*/ 356 w 356"/>
                  <a:gd name="T7" fmla="*/ 20 h 251"/>
                  <a:gd name="T8" fmla="*/ 356 w 356"/>
                  <a:gd name="T9" fmla="*/ 239 h 251"/>
                  <a:gd name="T10" fmla="*/ 225 w 356"/>
                  <a:gd name="T11" fmla="*/ 146 h 251"/>
                  <a:gd name="T12" fmla="*/ 356 w 356"/>
                  <a:gd name="T13" fmla="*/ 20 h 251"/>
                  <a:gd name="T14" fmla="*/ 337 w 356"/>
                  <a:gd name="T15" fmla="*/ 251 h 251"/>
                  <a:gd name="T16" fmla="*/ 18 w 356"/>
                  <a:gd name="T17" fmla="*/ 251 h 251"/>
                  <a:gd name="T18" fmla="*/ 157 w 356"/>
                  <a:gd name="T19" fmla="*/ 153 h 251"/>
                  <a:gd name="T20" fmla="*/ 199 w 356"/>
                  <a:gd name="T21" fmla="*/ 153 h 251"/>
                  <a:gd name="T22" fmla="*/ 337 w 356"/>
                  <a:gd name="T23" fmla="*/ 251 h 251"/>
                  <a:gd name="T24" fmla="*/ 0 w 356"/>
                  <a:gd name="T25" fmla="*/ 239 h 251"/>
                  <a:gd name="T26" fmla="*/ 0 w 356"/>
                  <a:gd name="T27" fmla="*/ 20 h 251"/>
                  <a:gd name="T28" fmla="*/ 131 w 356"/>
                  <a:gd name="T29" fmla="*/ 146 h 251"/>
                  <a:gd name="T30" fmla="*/ 0 w 356"/>
                  <a:gd name="T31" fmla="*/ 23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6" h="251">
                    <a:moveTo>
                      <a:pt x="12" y="0"/>
                    </a:moveTo>
                    <a:cubicBezTo>
                      <a:pt x="343" y="0"/>
                      <a:pt x="343" y="0"/>
                      <a:pt x="343" y="0"/>
                    </a:cubicBezTo>
                    <a:cubicBezTo>
                      <a:pt x="233" y="174"/>
                      <a:pt x="122" y="174"/>
                      <a:pt x="12" y="0"/>
                    </a:cubicBezTo>
                    <a:close/>
                    <a:moveTo>
                      <a:pt x="356" y="20"/>
                    </a:moveTo>
                    <a:cubicBezTo>
                      <a:pt x="356" y="239"/>
                      <a:pt x="356" y="239"/>
                      <a:pt x="356" y="239"/>
                    </a:cubicBezTo>
                    <a:cubicBezTo>
                      <a:pt x="225" y="146"/>
                      <a:pt x="225" y="146"/>
                      <a:pt x="225" y="146"/>
                    </a:cubicBezTo>
                    <a:cubicBezTo>
                      <a:pt x="269" y="128"/>
                      <a:pt x="312" y="86"/>
                      <a:pt x="356" y="20"/>
                    </a:cubicBezTo>
                    <a:close/>
                    <a:moveTo>
                      <a:pt x="337" y="251"/>
                    </a:moveTo>
                    <a:cubicBezTo>
                      <a:pt x="18" y="251"/>
                      <a:pt x="18" y="251"/>
                      <a:pt x="18" y="251"/>
                    </a:cubicBezTo>
                    <a:cubicBezTo>
                      <a:pt x="157" y="153"/>
                      <a:pt x="157" y="153"/>
                      <a:pt x="157" y="153"/>
                    </a:cubicBezTo>
                    <a:cubicBezTo>
                      <a:pt x="171" y="155"/>
                      <a:pt x="185" y="155"/>
                      <a:pt x="199" y="153"/>
                    </a:cubicBezTo>
                    <a:lnTo>
                      <a:pt x="337" y="251"/>
                    </a:lnTo>
                    <a:close/>
                    <a:moveTo>
                      <a:pt x="0" y="239"/>
                    </a:moveTo>
                    <a:cubicBezTo>
                      <a:pt x="0" y="20"/>
                      <a:pt x="0" y="20"/>
                      <a:pt x="0" y="20"/>
                    </a:cubicBezTo>
                    <a:cubicBezTo>
                      <a:pt x="43" y="86"/>
                      <a:pt x="87" y="128"/>
                      <a:pt x="131" y="146"/>
                    </a:cubicBezTo>
                    <a:lnTo>
                      <a:pt x="0" y="239"/>
                    </a:lnTo>
                    <a:close/>
                  </a:path>
                </a:pathLst>
              </a:custGeom>
              <a:solidFill>
                <a:schemeClr val="bg1"/>
              </a:solid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ahoma"/>
                  <a:ea typeface="+mn-ea"/>
                  <a:cs typeface="+mn-cs"/>
                </a:endParaRPr>
              </a:p>
            </p:txBody>
          </p:sp>
          <p:sp>
            <p:nvSpPr>
              <p:cNvPr id="98" name="Freeform 5"/>
              <p:cNvSpPr>
                <a:spLocks noEditPoints="1"/>
              </p:cNvSpPr>
              <p:nvPr/>
            </p:nvSpPr>
            <p:spPr bwMode="auto">
              <a:xfrm>
                <a:off x="9324528" y="2002669"/>
                <a:ext cx="875646" cy="1706525"/>
              </a:xfrm>
              <a:custGeom>
                <a:avLst/>
                <a:gdLst>
                  <a:gd name="T0" fmla="*/ 173 w 204"/>
                  <a:gd name="T1" fmla="*/ 0 h 400"/>
                  <a:gd name="T2" fmla="*/ 31 w 204"/>
                  <a:gd name="T3" fmla="*/ 0 h 400"/>
                  <a:gd name="T4" fmla="*/ 0 w 204"/>
                  <a:gd name="T5" fmla="*/ 31 h 400"/>
                  <a:gd name="T6" fmla="*/ 0 w 204"/>
                  <a:gd name="T7" fmla="*/ 369 h 400"/>
                  <a:gd name="T8" fmla="*/ 31 w 204"/>
                  <a:gd name="T9" fmla="*/ 400 h 400"/>
                  <a:gd name="T10" fmla="*/ 173 w 204"/>
                  <a:gd name="T11" fmla="*/ 400 h 400"/>
                  <a:gd name="T12" fmla="*/ 204 w 204"/>
                  <a:gd name="T13" fmla="*/ 369 h 400"/>
                  <a:gd name="T14" fmla="*/ 204 w 204"/>
                  <a:gd name="T15" fmla="*/ 31 h 400"/>
                  <a:gd name="T16" fmla="*/ 173 w 204"/>
                  <a:gd name="T17" fmla="*/ 0 h 400"/>
                  <a:gd name="T18" fmla="*/ 87 w 204"/>
                  <a:gd name="T19" fmla="*/ 33 h 400"/>
                  <a:gd name="T20" fmla="*/ 117 w 204"/>
                  <a:gd name="T21" fmla="*/ 33 h 400"/>
                  <a:gd name="T22" fmla="*/ 122 w 204"/>
                  <a:gd name="T23" fmla="*/ 37 h 400"/>
                  <a:gd name="T24" fmla="*/ 117 w 204"/>
                  <a:gd name="T25" fmla="*/ 42 h 400"/>
                  <a:gd name="T26" fmla="*/ 87 w 204"/>
                  <a:gd name="T27" fmla="*/ 42 h 400"/>
                  <a:gd name="T28" fmla="*/ 82 w 204"/>
                  <a:gd name="T29" fmla="*/ 37 h 400"/>
                  <a:gd name="T30" fmla="*/ 87 w 204"/>
                  <a:gd name="T31" fmla="*/ 33 h 400"/>
                  <a:gd name="T32" fmla="*/ 69 w 204"/>
                  <a:gd name="T33" fmla="*/ 32 h 400"/>
                  <a:gd name="T34" fmla="*/ 74 w 204"/>
                  <a:gd name="T35" fmla="*/ 37 h 400"/>
                  <a:gd name="T36" fmla="*/ 69 w 204"/>
                  <a:gd name="T37" fmla="*/ 42 h 400"/>
                  <a:gd name="T38" fmla="*/ 64 w 204"/>
                  <a:gd name="T39" fmla="*/ 37 h 400"/>
                  <a:gd name="T40" fmla="*/ 69 w 204"/>
                  <a:gd name="T41" fmla="*/ 32 h 400"/>
                  <a:gd name="T42" fmla="*/ 102 w 204"/>
                  <a:gd name="T43" fmla="*/ 383 h 400"/>
                  <a:gd name="T44" fmla="*/ 82 w 204"/>
                  <a:gd name="T45" fmla="*/ 363 h 400"/>
                  <a:gd name="T46" fmla="*/ 102 w 204"/>
                  <a:gd name="T47" fmla="*/ 344 h 400"/>
                  <a:gd name="T48" fmla="*/ 122 w 204"/>
                  <a:gd name="T49" fmla="*/ 363 h 400"/>
                  <a:gd name="T50" fmla="*/ 102 w 204"/>
                  <a:gd name="T51" fmla="*/ 383 h 400"/>
                  <a:gd name="T52" fmla="*/ 188 w 204"/>
                  <a:gd name="T53" fmla="*/ 330 h 400"/>
                  <a:gd name="T54" fmla="*/ 16 w 204"/>
                  <a:gd name="T55" fmla="*/ 330 h 400"/>
                  <a:gd name="T56" fmla="*/ 16 w 204"/>
                  <a:gd name="T57" fmla="*/ 70 h 400"/>
                  <a:gd name="T58" fmla="*/ 188 w 204"/>
                  <a:gd name="T59" fmla="*/ 70 h 400"/>
                  <a:gd name="T60" fmla="*/ 188 w 204"/>
                  <a:gd name="T61" fmla="*/ 33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04" h="400">
                    <a:moveTo>
                      <a:pt x="173" y="0"/>
                    </a:moveTo>
                    <a:cubicBezTo>
                      <a:pt x="31" y="0"/>
                      <a:pt x="31" y="0"/>
                      <a:pt x="31" y="0"/>
                    </a:cubicBezTo>
                    <a:cubicBezTo>
                      <a:pt x="14" y="0"/>
                      <a:pt x="0" y="14"/>
                      <a:pt x="0" y="31"/>
                    </a:cubicBezTo>
                    <a:cubicBezTo>
                      <a:pt x="0" y="369"/>
                      <a:pt x="0" y="369"/>
                      <a:pt x="0" y="369"/>
                    </a:cubicBezTo>
                    <a:cubicBezTo>
                      <a:pt x="0" y="386"/>
                      <a:pt x="14" y="400"/>
                      <a:pt x="31" y="400"/>
                    </a:cubicBezTo>
                    <a:cubicBezTo>
                      <a:pt x="173" y="400"/>
                      <a:pt x="173" y="400"/>
                      <a:pt x="173" y="400"/>
                    </a:cubicBezTo>
                    <a:cubicBezTo>
                      <a:pt x="190" y="400"/>
                      <a:pt x="204" y="386"/>
                      <a:pt x="204" y="369"/>
                    </a:cubicBezTo>
                    <a:cubicBezTo>
                      <a:pt x="204" y="31"/>
                      <a:pt x="204" y="31"/>
                      <a:pt x="204" y="31"/>
                    </a:cubicBezTo>
                    <a:cubicBezTo>
                      <a:pt x="204" y="14"/>
                      <a:pt x="190" y="0"/>
                      <a:pt x="173" y="0"/>
                    </a:cubicBezTo>
                    <a:close/>
                    <a:moveTo>
                      <a:pt x="87" y="33"/>
                    </a:moveTo>
                    <a:cubicBezTo>
                      <a:pt x="117" y="33"/>
                      <a:pt x="117" y="33"/>
                      <a:pt x="117" y="33"/>
                    </a:cubicBezTo>
                    <a:cubicBezTo>
                      <a:pt x="120" y="33"/>
                      <a:pt x="122" y="35"/>
                      <a:pt x="122" y="37"/>
                    </a:cubicBezTo>
                    <a:cubicBezTo>
                      <a:pt x="122" y="40"/>
                      <a:pt x="120" y="42"/>
                      <a:pt x="117" y="42"/>
                    </a:cubicBezTo>
                    <a:cubicBezTo>
                      <a:pt x="87" y="42"/>
                      <a:pt x="87" y="42"/>
                      <a:pt x="87" y="42"/>
                    </a:cubicBezTo>
                    <a:cubicBezTo>
                      <a:pt x="84" y="42"/>
                      <a:pt x="82" y="40"/>
                      <a:pt x="82" y="37"/>
                    </a:cubicBezTo>
                    <a:cubicBezTo>
                      <a:pt x="82" y="35"/>
                      <a:pt x="84" y="33"/>
                      <a:pt x="87" y="33"/>
                    </a:cubicBezTo>
                    <a:close/>
                    <a:moveTo>
                      <a:pt x="69" y="32"/>
                    </a:moveTo>
                    <a:cubicBezTo>
                      <a:pt x="71" y="32"/>
                      <a:pt x="74" y="34"/>
                      <a:pt x="74" y="37"/>
                    </a:cubicBezTo>
                    <a:cubicBezTo>
                      <a:pt x="74" y="39"/>
                      <a:pt x="71" y="42"/>
                      <a:pt x="69" y="42"/>
                    </a:cubicBezTo>
                    <a:cubicBezTo>
                      <a:pt x="66" y="42"/>
                      <a:pt x="64" y="39"/>
                      <a:pt x="64" y="37"/>
                    </a:cubicBezTo>
                    <a:cubicBezTo>
                      <a:pt x="64" y="34"/>
                      <a:pt x="66" y="32"/>
                      <a:pt x="69" y="32"/>
                    </a:cubicBezTo>
                    <a:close/>
                    <a:moveTo>
                      <a:pt x="102" y="383"/>
                    </a:moveTo>
                    <a:cubicBezTo>
                      <a:pt x="91" y="383"/>
                      <a:pt x="82" y="374"/>
                      <a:pt x="82" y="363"/>
                    </a:cubicBezTo>
                    <a:cubicBezTo>
                      <a:pt x="82" y="353"/>
                      <a:pt x="91" y="344"/>
                      <a:pt x="102" y="344"/>
                    </a:cubicBezTo>
                    <a:cubicBezTo>
                      <a:pt x="113" y="344"/>
                      <a:pt x="122" y="353"/>
                      <a:pt x="122" y="363"/>
                    </a:cubicBezTo>
                    <a:cubicBezTo>
                      <a:pt x="122" y="374"/>
                      <a:pt x="113" y="383"/>
                      <a:pt x="102" y="383"/>
                    </a:cubicBezTo>
                    <a:close/>
                    <a:moveTo>
                      <a:pt x="188" y="330"/>
                    </a:moveTo>
                    <a:cubicBezTo>
                      <a:pt x="16" y="330"/>
                      <a:pt x="16" y="330"/>
                      <a:pt x="16" y="330"/>
                    </a:cubicBezTo>
                    <a:cubicBezTo>
                      <a:pt x="16" y="70"/>
                      <a:pt x="16" y="70"/>
                      <a:pt x="16" y="70"/>
                    </a:cubicBezTo>
                    <a:cubicBezTo>
                      <a:pt x="188" y="70"/>
                      <a:pt x="188" y="70"/>
                      <a:pt x="188" y="70"/>
                    </a:cubicBezTo>
                    <a:lnTo>
                      <a:pt x="188" y="330"/>
                    </a:ln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tahoma"/>
                  <a:ea typeface="+mn-ea"/>
                  <a:cs typeface="+mn-cs"/>
                </a:endParaRPr>
              </a:p>
            </p:txBody>
          </p:sp>
        </p:grpSp>
      </p:grpSp>
      <p:grpSp>
        <p:nvGrpSpPr>
          <p:cNvPr id="236" name="Group 235"/>
          <p:cNvGrpSpPr/>
          <p:nvPr/>
        </p:nvGrpSpPr>
        <p:grpSpPr>
          <a:xfrm>
            <a:off x="5530462" y="1203779"/>
            <a:ext cx="499925" cy="499925"/>
            <a:chOff x="5530462" y="1228946"/>
            <a:chExt cx="499925" cy="499925"/>
          </a:xfrm>
        </p:grpSpPr>
        <p:sp>
          <p:nvSpPr>
            <p:cNvPr id="82" name="Oval 81"/>
            <p:cNvSpPr/>
            <p:nvPr/>
          </p:nvSpPr>
          <p:spPr>
            <a:xfrm>
              <a:off x="5530462" y="1228946"/>
              <a:ext cx="499925" cy="49992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01" name="Freeform 36"/>
            <p:cNvSpPr>
              <a:spLocks noEditPoints="1"/>
            </p:cNvSpPr>
            <p:nvPr/>
          </p:nvSpPr>
          <p:spPr bwMode="auto">
            <a:xfrm>
              <a:off x="5601382" y="1363395"/>
              <a:ext cx="358084" cy="208098"/>
            </a:xfrm>
            <a:custGeom>
              <a:avLst/>
              <a:gdLst>
                <a:gd name="T0" fmla="*/ 0 w 384"/>
                <a:gd name="T1" fmla="*/ 192 h 223"/>
                <a:gd name="T2" fmla="*/ 190 w 384"/>
                <a:gd name="T3" fmla="*/ 223 h 223"/>
                <a:gd name="T4" fmla="*/ 210 w 384"/>
                <a:gd name="T5" fmla="*/ 218 h 223"/>
                <a:gd name="T6" fmla="*/ 223 w 384"/>
                <a:gd name="T7" fmla="*/ 192 h 223"/>
                <a:gd name="T8" fmla="*/ 192 w 384"/>
                <a:gd name="T9" fmla="*/ 0 h 223"/>
                <a:gd name="T10" fmla="*/ 99 w 384"/>
                <a:gd name="T11" fmla="*/ 97 h 223"/>
                <a:gd name="T12" fmla="*/ 128 w 384"/>
                <a:gd name="T13" fmla="*/ 45 h 223"/>
                <a:gd name="T14" fmla="*/ 245 w 384"/>
                <a:gd name="T15" fmla="*/ 39 h 223"/>
                <a:gd name="T16" fmla="*/ 297 w 384"/>
                <a:gd name="T17" fmla="*/ 71 h 223"/>
                <a:gd name="T18" fmla="*/ 288 w 384"/>
                <a:gd name="T19" fmla="*/ 98 h 223"/>
                <a:gd name="T20" fmla="*/ 147 w 384"/>
                <a:gd name="T21" fmla="*/ 125 h 223"/>
                <a:gd name="T22" fmla="*/ 121 w 384"/>
                <a:gd name="T23" fmla="*/ 113 h 223"/>
                <a:gd name="T24" fmla="*/ 240 w 384"/>
                <a:gd name="T25" fmla="*/ 95 h 223"/>
                <a:gd name="T26" fmla="*/ 243 w 384"/>
                <a:gd name="T27" fmla="*/ 97 h 223"/>
                <a:gd name="T28" fmla="*/ 259 w 384"/>
                <a:gd name="T29" fmla="*/ 108 h 223"/>
                <a:gd name="T30" fmla="*/ 262 w 384"/>
                <a:gd name="T31" fmla="*/ 110 h 223"/>
                <a:gd name="T32" fmla="*/ 266 w 384"/>
                <a:gd name="T33" fmla="*/ 115 h 223"/>
                <a:gd name="T34" fmla="*/ 147 w 384"/>
                <a:gd name="T35" fmla="*/ 125 h 223"/>
                <a:gd name="T36" fmla="*/ 225 w 384"/>
                <a:gd name="T37" fmla="*/ 146 h 223"/>
                <a:gd name="T38" fmla="*/ 186 w 384"/>
                <a:gd name="T39" fmla="*/ 162 h 223"/>
                <a:gd name="T40" fmla="*/ 318 w 384"/>
                <a:gd name="T41" fmla="*/ 96 h 223"/>
                <a:gd name="T42" fmla="*/ 287 w 384"/>
                <a:gd name="T43" fmla="*/ 123 h 223"/>
                <a:gd name="T44" fmla="*/ 214 w 384"/>
                <a:gd name="T45" fmla="*/ 189 h 223"/>
                <a:gd name="T46" fmla="*/ 205 w 384"/>
                <a:gd name="T47" fmla="*/ 211 h 223"/>
                <a:gd name="T48" fmla="*/ 191 w 384"/>
                <a:gd name="T49" fmla="*/ 215 h 223"/>
                <a:gd name="T50" fmla="*/ 173 w 384"/>
                <a:gd name="T51" fmla="*/ 189 h 223"/>
                <a:gd name="T52" fmla="*/ 197 w 384"/>
                <a:gd name="T53" fmla="*/ 172 h 223"/>
                <a:gd name="T54" fmla="*/ 211 w 384"/>
                <a:gd name="T55" fmla="*/ 168 h 223"/>
                <a:gd name="T56" fmla="*/ 232 w 384"/>
                <a:gd name="T57" fmla="*/ 152 h 223"/>
                <a:gd name="T58" fmla="*/ 272 w 384"/>
                <a:gd name="T59" fmla="*/ 121 h 223"/>
                <a:gd name="T60" fmla="*/ 314 w 384"/>
                <a:gd name="T61" fmla="*/ 89 h 223"/>
                <a:gd name="T62" fmla="*/ 315 w 384"/>
                <a:gd name="T63" fmla="*/ 89 h 223"/>
                <a:gd name="T64" fmla="*/ 316 w 384"/>
                <a:gd name="T65" fmla="*/ 89 h 223"/>
                <a:gd name="T66" fmla="*/ 316 w 384"/>
                <a:gd name="T67" fmla="*/ 89 h 223"/>
                <a:gd name="T68" fmla="*/ 318 w 384"/>
                <a:gd name="T69" fmla="*/ 89 h 223"/>
                <a:gd name="T70" fmla="*/ 318 w 384"/>
                <a:gd name="T71" fmla="*/ 9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84" h="223">
                  <a:moveTo>
                    <a:pt x="192" y="0"/>
                  </a:moveTo>
                  <a:cubicBezTo>
                    <a:pt x="86" y="0"/>
                    <a:pt x="0" y="86"/>
                    <a:pt x="0" y="192"/>
                  </a:cubicBezTo>
                  <a:cubicBezTo>
                    <a:pt x="164" y="192"/>
                    <a:pt x="164" y="192"/>
                    <a:pt x="164" y="192"/>
                  </a:cubicBezTo>
                  <a:cubicBezTo>
                    <a:pt x="164" y="207"/>
                    <a:pt x="175" y="221"/>
                    <a:pt x="190" y="223"/>
                  </a:cubicBezTo>
                  <a:cubicBezTo>
                    <a:pt x="191" y="223"/>
                    <a:pt x="192" y="223"/>
                    <a:pt x="193" y="223"/>
                  </a:cubicBezTo>
                  <a:cubicBezTo>
                    <a:pt x="199" y="223"/>
                    <a:pt x="205" y="221"/>
                    <a:pt x="210" y="218"/>
                  </a:cubicBezTo>
                  <a:cubicBezTo>
                    <a:pt x="217" y="213"/>
                    <a:pt x="222" y="205"/>
                    <a:pt x="223" y="197"/>
                  </a:cubicBezTo>
                  <a:cubicBezTo>
                    <a:pt x="223" y="195"/>
                    <a:pt x="223" y="193"/>
                    <a:pt x="223" y="192"/>
                  </a:cubicBezTo>
                  <a:cubicBezTo>
                    <a:pt x="384" y="192"/>
                    <a:pt x="384" y="192"/>
                    <a:pt x="384" y="192"/>
                  </a:cubicBezTo>
                  <a:cubicBezTo>
                    <a:pt x="384" y="86"/>
                    <a:pt x="298" y="0"/>
                    <a:pt x="192" y="0"/>
                  </a:cubicBezTo>
                  <a:close/>
                  <a:moveTo>
                    <a:pt x="115" y="83"/>
                  </a:moveTo>
                  <a:cubicBezTo>
                    <a:pt x="109" y="87"/>
                    <a:pt x="104" y="91"/>
                    <a:pt x="99" y="97"/>
                  </a:cubicBezTo>
                  <a:cubicBezTo>
                    <a:pt x="78" y="81"/>
                    <a:pt x="78" y="81"/>
                    <a:pt x="78" y="81"/>
                  </a:cubicBezTo>
                  <a:cubicBezTo>
                    <a:pt x="92" y="65"/>
                    <a:pt x="109" y="53"/>
                    <a:pt x="128" y="45"/>
                  </a:cubicBezTo>
                  <a:cubicBezTo>
                    <a:pt x="146" y="36"/>
                    <a:pt x="166" y="32"/>
                    <a:pt x="186" y="31"/>
                  </a:cubicBezTo>
                  <a:cubicBezTo>
                    <a:pt x="206" y="30"/>
                    <a:pt x="226" y="33"/>
                    <a:pt x="245" y="39"/>
                  </a:cubicBezTo>
                  <a:cubicBezTo>
                    <a:pt x="265" y="46"/>
                    <a:pt x="282" y="57"/>
                    <a:pt x="298" y="71"/>
                  </a:cubicBezTo>
                  <a:cubicBezTo>
                    <a:pt x="297" y="71"/>
                    <a:pt x="297" y="71"/>
                    <a:pt x="297" y="71"/>
                  </a:cubicBezTo>
                  <a:cubicBezTo>
                    <a:pt x="301" y="75"/>
                    <a:pt x="305" y="78"/>
                    <a:pt x="309" y="82"/>
                  </a:cubicBezTo>
                  <a:cubicBezTo>
                    <a:pt x="288" y="98"/>
                    <a:pt x="288" y="98"/>
                    <a:pt x="288" y="98"/>
                  </a:cubicBezTo>
                  <a:cubicBezTo>
                    <a:pt x="243" y="50"/>
                    <a:pt x="169" y="43"/>
                    <a:pt x="115" y="83"/>
                  </a:cubicBezTo>
                  <a:close/>
                  <a:moveTo>
                    <a:pt x="147" y="125"/>
                  </a:moveTo>
                  <a:cubicBezTo>
                    <a:pt x="145" y="127"/>
                    <a:pt x="144" y="128"/>
                    <a:pt x="142" y="129"/>
                  </a:cubicBezTo>
                  <a:cubicBezTo>
                    <a:pt x="121" y="113"/>
                    <a:pt x="121" y="113"/>
                    <a:pt x="121" y="113"/>
                  </a:cubicBezTo>
                  <a:cubicBezTo>
                    <a:pt x="139" y="95"/>
                    <a:pt x="163" y="85"/>
                    <a:pt x="189" y="84"/>
                  </a:cubicBezTo>
                  <a:cubicBezTo>
                    <a:pt x="207" y="83"/>
                    <a:pt x="225" y="87"/>
                    <a:pt x="240" y="95"/>
                  </a:cubicBezTo>
                  <a:cubicBezTo>
                    <a:pt x="241" y="96"/>
                    <a:pt x="241" y="96"/>
                    <a:pt x="241" y="96"/>
                  </a:cubicBezTo>
                  <a:cubicBezTo>
                    <a:pt x="242" y="96"/>
                    <a:pt x="242" y="96"/>
                    <a:pt x="243" y="97"/>
                  </a:cubicBezTo>
                  <a:cubicBezTo>
                    <a:pt x="248" y="100"/>
                    <a:pt x="253" y="103"/>
                    <a:pt x="258" y="107"/>
                  </a:cubicBezTo>
                  <a:cubicBezTo>
                    <a:pt x="259" y="107"/>
                    <a:pt x="259" y="108"/>
                    <a:pt x="259" y="108"/>
                  </a:cubicBezTo>
                  <a:cubicBezTo>
                    <a:pt x="260" y="109"/>
                    <a:pt x="261" y="109"/>
                    <a:pt x="261" y="110"/>
                  </a:cubicBezTo>
                  <a:cubicBezTo>
                    <a:pt x="262" y="110"/>
                    <a:pt x="262" y="110"/>
                    <a:pt x="262" y="110"/>
                  </a:cubicBezTo>
                  <a:cubicBezTo>
                    <a:pt x="262" y="110"/>
                    <a:pt x="262" y="110"/>
                    <a:pt x="262" y="110"/>
                  </a:cubicBezTo>
                  <a:cubicBezTo>
                    <a:pt x="264" y="112"/>
                    <a:pt x="265" y="113"/>
                    <a:pt x="266" y="115"/>
                  </a:cubicBezTo>
                  <a:cubicBezTo>
                    <a:pt x="245" y="131"/>
                    <a:pt x="245" y="131"/>
                    <a:pt x="245" y="131"/>
                  </a:cubicBezTo>
                  <a:cubicBezTo>
                    <a:pt x="219" y="106"/>
                    <a:pt x="177" y="103"/>
                    <a:pt x="147" y="125"/>
                  </a:cubicBezTo>
                  <a:close/>
                  <a:moveTo>
                    <a:pt x="162" y="144"/>
                  </a:moveTo>
                  <a:cubicBezTo>
                    <a:pt x="182" y="130"/>
                    <a:pt x="207" y="132"/>
                    <a:pt x="225" y="146"/>
                  </a:cubicBezTo>
                  <a:cubicBezTo>
                    <a:pt x="203" y="163"/>
                    <a:pt x="203" y="163"/>
                    <a:pt x="203" y="163"/>
                  </a:cubicBezTo>
                  <a:cubicBezTo>
                    <a:pt x="198" y="161"/>
                    <a:pt x="192" y="161"/>
                    <a:pt x="186" y="162"/>
                  </a:cubicBezTo>
                  <a:lnTo>
                    <a:pt x="162" y="144"/>
                  </a:lnTo>
                  <a:close/>
                  <a:moveTo>
                    <a:pt x="318" y="96"/>
                  </a:moveTo>
                  <a:cubicBezTo>
                    <a:pt x="306" y="106"/>
                    <a:pt x="306" y="106"/>
                    <a:pt x="306" y="106"/>
                  </a:cubicBezTo>
                  <a:cubicBezTo>
                    <a:pt x="287" y="123"/>
                    <a:pt x="287" y="123"/>
                    <a:pt x="287" y="123"/>
                  </a:cubicBezTo>
                  <a:cubicBezTo>
                    <a:pt x="270" y="138"/>
                    <a:pt x="270" y="138"/>
                    <a:pt x="270" y="138"/>
                  </a:cubicBezTo>
                  <a:cubicBezTo>
                    <a:pt x="214" y="189"/>
                    <a:pt x="214" y="189"/>
                    <a:pt x="214" y="189"/>
                  </a:cubicBezTo>
                  <a:cubicBezTo>
                    <a:pt x="214" y="191"/>
                    <a:pt x="215" y="194"/>
                    <a:pt x="214" y="196"/>
                  </a:cubicBezTo>
                  <a:cubicBezTo>
                    <a:pt x="213" y="202"/>
                    <a:pt x="210" y="208"/>
                    <a:pt x="205" y="211"/>
                  </a:cubicBezTo>
                  <a:cubicBezTo>
                    <a:pt x="202" y="214"/>
                    <a:pt x="198" y="215"/>
                    <a:pt x="193" y="215"/>
                  </a:cubicBezTo>
                  <a:cubicBezTo>
                    <a:pt x="193" y="215"/>
                    <a:pt x="192" y="215"/>
                    <a:pt x="191" y="215"/>
                  </a:cubicBezTo>
                  <a:cubicBezTo>
                    <a:pt x="179" y="213"/>
                    <a:pt x="172" y="202"/>
                    <a:pt x="173" y="191"/>
                  </a:cubicBezTo>
                  <a:cubicBezTo>
                    <a:pt x="173" y="190"/>
                    <a:pt x="173" y="190"/>
                    <a:pt x="173" y="189"/>
                  </a:cubicBezTo>
                  <a:cubicBezTo>
                    <a:pt x="175" y="179"/>
                    <a:pt x="184" y="172"/>
                    <a:pt x="194" y="172"/>
                  </a:cubicBezTo>
                  <a:cubicBezTo>
                    <a:pt x="195" y="172"/>
                    <a:pt x="196" y="172"/>
                    <a:pt x="197" y="172"/>
                  </a:cubicBezTo>
                  <a:cubicBezTo>
                    <a:pt x="199" y="172"/>
                    <a:pt x="201" y="173"/>
                    <a:pt x="203" y="174"/>
                  </a:cubicBezTo>
                  <a:cubicBezTo>
                    <a:pt x="211" y="168"/>
                    <a:pt x="211" y="168"/>
                    <a:pt x="211" y="168"/>
                  </a:cubicBezTo>
                  <a:cubicBezTo>
                    <a:pt x="211" y="168"/>
                    <a:pt x="211" y="168"/>
                    <a:pt x="211" y="168"/>
                  </a:cubicBezTo>
                  <a:cubicBezTo>
                    <a:pt x="232" y="152"/>
                    <a:pt x="232" y="152"/>
                    <a:pt x="232" y="152"/>
                  </a:cubicBezTo>
                  <a:cubicBezTo>
                    <a:pt x="252" y="137"/>
                    <a:pt x="252" y="137"/>
                    <a:pt x="252" y="137"/>
                  </a:cubicBezTo>
                  <a:cubicBezTo>
                    <a:pt x="272" y="121"/>
                    <a:pt x="272" y="121"/>
                    <a:pt x="272" y="121"/>
                  </a:cubicBezTo>
                  <a:cubicBezTo>
                    <a:pt x="294" y="105"/>
                    <a:pt x="294" y="105"/>
                    <a:pt x="294" y="105"/>
                  </a:cubicBezTo>
                  <a:cubicBezTo>
                    <a:pt x="314" y="89"/>
                    <a:pt x="314" y="89"/>
                    <a:pt x="314" y="89"/>
                  </a:cubicBezTo>
                  <a:cubicBezTo>
                    <a:pt x="314" y="89"/>
                    <a:pt x="314" y="89"/>
                    <a:pt x="314" y="89"/>
                  </a:cubicBezTo>
                  <a:cubicBezTo>
                    <a:pt x="315" y="89"/>
                    <a:pt x="315" y="89"/>
                    <a:pt x="315" y="89"/>
                  </a:cubicBezTo>
                  <a:cubicBezTo>
                    <a:pt x="315" y="89"/>
                    <a:pt x="315" y="89"/>
                    <a:pt x="315" y="89"/>
                  </a:cubicBezTo>
                  <a:cubicBezTo>
                    <a:pt x="315" y="89"/>
                    <a:pt x="316" y="89"/>
                    <a:pt x="316" y="89"/>
                  </a:cubicBezTo>
                  <a:cubicBezTo>
                    <a:pt x="316" y="89"/>
                    <a:pt x="316" y="89"/>
                    <a:pt x="316" y="89"/>
                  </a:cubicBezTo>
                  <a:cubicBezTo>
                    <a:pt x="316" y="89"/>
                    <a:pt x="316" y="89"/>
                    <a:pt x="316" y="89"/>
                  </a:cubicBezTo>
                  <a:cubicBezTo>
                    <a:pt x="317" y="89"/>
                    <a:pt x="317" y="89"/>
                    <a:pt x="317" y="89"/>
                  </a:cubicBezTo>
                  <a:cubicBezTo>
                    <a:pt x="318" y="89"/>
                    <a:pt x="318" y="89"/>
                    <a:pt x="318" y="89"/>
                  </a:cubicBezTo>
                  <a:cubicBezTo>
                    <a:pt x="318" y="90"/>
                    <a:pt x="319" y="90"/>
                    <a:pt x="319" y="90"/>
                  </a:cubicBezTo>
                  <a:cubicBezTo>
                    <a:pt x="320" y="92"/>
                    <a:pt x="319" y="94"/>
                    <a:pt x="318" y="9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tahoma"/>
                <a:ea typeface="+mn-ea"/>
                <a:cs typeface="+mn-cs"/>
              </a:endParaRPr>
            </a:p>
          </p:txBody>
        </p:sp>
      </p:grpSp>
      <p:grpSp>
        <p:nvGrpSpPr>
          <p:cNvPr id="237" name="Group 236"/>
          <p:cNvGrpSpPr/>
          <p:nvPr/>
        </p:nvGrpSpPr>
        <p:grpSpPr>
          <a:xfrm>
            <a:off x="6134895" y="1203779"/>
            <a:ext cx="499925" cy="499925"/>
            <a:chOff x="6134895" y="1228946"/>
            <a:chExt cx="499925" cy="499925"/>
          </a:xfrm>
        </p:grpSpPr>
        <p:sp>
          <p:nvSpPr>
            <p:cNvPr id="83" name="Oval 82"/>
            <p:cNvSpPr/>
            <p:nvPr/>
          </p:nvSpPr>
          <p:spPr>
            <a:xfrm>
              <a:off x="6134895" y="1228946"/>
              <a:ext cx="499925" cy="49992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03" name="Freeform 18"/>
            <p:cNvSpPr>
              <a:spLocks noEditPoints="1"/>
            </p:cNvSpPr>
            <p:nvPr/>
          </p:nvSpPr>
          <p:spPr bwMode="auto">
            <a:xfrm>
              <a:off x="6266596" y="1323973"/>
              <a:ext cx="278133" cy="329134"/>
            </a:xfrm>
            <a:custGeom>
              <a:avLst/>
              <a:gdLst>
                <a:gd name="T0" fmla="*/ 240 w 497"/>
                <a:gd name="T1" fmla="*/ 26 h 590"/>
                <a:gd name="T2" fmla="*/ 334 w 497"/>
                <a:gd name="T3" fmla="*/ 211 h 590"/>
                <a:gd name="T4" fmla="*/ 361 w 497"/>
                <a:gd name="T5" fmla="*/ 107 h 590"/>
                <a:gd name="T6" fmla="*/ 360 w 497"/>
                <a:gd name="T7" fmla="*/ 104 h 590"/>
                <a:gd name="T8" fmla="*/ 358 w 497"/>
                <a:gd name="T9" fmla="*/ 100 h 590"/>
                <a:gd name="T10" fmla="*/ 261 w 497"/>
                <a:gd name="T11" fmla="*/ 3 h 590"/>
                <a:gd name="T12" fmla="*/ 257 w 497"/>
                <a:gd name="T13" fmla="*/ 1 h 590"/>
                <a:gd name="T14" fmla="*/ 254 w 497"/>
                <a:gd name="T15" fmla="*/ 0 h 590"/>
                <a:gd name="T16" fmla="*/ 0 w 497"/>
                <a:gd name="T17" fmla="*/ 47 h 590"/>
                <a:gd name="T18" fmla="*/ 71 w 497"/>
                <a:gd name="T19" fmla="*/ 449 h 590"/>
                <a:gd name="T20" fmla="*/ 316 w 497"/>
                <a:gd name="T21" fmla="*/ 95 h 590"/>
                <a:gd name="T22" fmla="*/ 361 w 497"/>
                <a:gd name="T23" fmla="*/ 381 h 590"/>
                <a:gd name="T24" fmla="*/ 329 w 497"/>
                <a:gd name="T25" fmla="*/ 381 h 590"/>
                <a:gd name="T26" fmla="*/ 308 w 497"/>
                <a:gd name="T27" fmla="*/ 325 h 590"/>
                <a:gd name="T28" fmla="*/ 262 w 497"/>
                <a:gd name="T29" fmla="*/ 314 h 590"/>
                <a:gd name="T30" fmla="*/ 212 w 497"/>
                <a:gd name="T31" fmla="*/ 310 h 590"/>
                <a:gd name="T32" fmla="*/ 158 w 497"/>
                <a:gd name="T33" fmla="*/ 321 h 590"/>
                <a:gd name="T34" fmla="*/ 123 w 497"/>
                <a:gd name="T35" fmla="*/ 364 h 590"/>
                <a:gd name="T36" fmla="*/ 93 w 497"/>
                <a:gd name="T37" fmla="*/ 402 h 590"/>
                <a:gd name="T38" fmla="*/ 112 w 497"/>
                <a:gd name="T39" fmla="*/ 458 h 590"/>
                <a:gd name="T40" fmla="*/ 108 w 497"/>
                <a:gd name="T41" fmla="*/ 519 h 590"/>
                <a:gd name="T42" fmla="*/ 146 w 497"/>
                <a:gd name="T43" fmla="*/ 555 h 590"/>
                <a:gd name="T44" fmla="*/ 192 w 497"/>
                <a:gd name="T45" fmla="*/ 585 h 590"/>
                <a:gd name="T46" fmla="*/ 241 w 497"/>
                <a:gd name="T47" fmla="*/ 565 h 590"/>
                <a:gd name="T48" fmla="*/ 295 w 497"/>
                <a:gd name="T49" fmla="*/ 577 h 590"/>
                <a:gd name="T50" fmla="*/ 322 w 497"/>
                <a:gd name="T51" fmla="*/ 522 h 590"/>
                <a:gd name="T52" fmla="*/ 353 w 497"/>
                <a:gd name="T53" fmla="*/ 526 h 590"/>
                <a:gd name="T54" fmla="*/ 348 w 497"/>
                <a:gd name="T55" fmla="*/ 435 h 590"/>
                <a:gd name="T56" fmla="*/ 361 w 497"/>
                <a:gd name="T57" fmla="*/ 381 h 590"/>
                <a:gd name="T58" fmla="*/ 476 w 497"/>
                <a:gd name="T59" fmla="*/ 277 h 590"/>
                <a:gd name="T60" fmla="*/ 475 w 497"/>
                <a:gd name="T61" fmla="*/ 243 h 590"/>
                <a:gd name="T62" fmla="*/ 436 w 497"/>
                <a:gd name="T63" fmla="*/ 234 h 590"/>
                <a:gd name="T64" fmla="*/ 410 w 497"/>
                <a:gd name="T65" fmla="*/ 212 h 590"/>
                <a:gd name="T66" fmla="*/ 380 w 497"/>
                <a:gd name="T67" fmla="*/ 232 h 590"/>
                <a:gd name="T68" fmla="*/ 361 w 497"/>
                <a:gd name="T69" fmla="*/ 222 h 590"/>
                <a:gd name="T70" fmla="*/ 349 w 497"/>
                <a:gd name="T71" fmla="*/ 253 h 590"/>
                <a:gd name="T72" fmla="*/ 322 w 497"/>
                <a:gd name="T73" fmla="*/ 272 h 590"/>
                <a:gd name="T74" fmla="*/ 322 w 497"/>
                <a:gd name="T75" fmla="*/ 306 h 590"/>
                <a:gd name="T76" fmla="*/ 326 w 497"/>
                <a:gd name="T77" fmla="*/ 336 h 590"/>
                <a:gd name="T78" fmla="*/ 342 w 497"/>
                <a:gd name="T79" fmla="*/ 367 h 590"/>
                <a:gd name="T80" fmla="*/ 373 w 497"/>
                <a:gd name="T81" fmla="*/ 382 h 590"/>
                <a:gd name="T82" fmla="*/ 408 w 497"/>
                <a:gd name="T83" fmla="*/ 388 h 590"/>
                <a:gd name="T84" fmla="*/ 438 w 497"/>
                <a:gd name="T85" fmla="*/ 382 h 590"/>
                <a:gd name="T86" fmla="*/ 468 w 497"/>
                <a:gd name="T87" fmla="*/ 362 h 590"/>
                <a:gd name="T88" fmla="*/ 486 w 497"/>
                <a:gd name="T89" fmla="*/ 336 h 590"/>
                <a:gd name="T90" fmla="*/ 406 w 497"/>
                <a:gd name="T91" fmla="*/ 326 h 590"/>
                <a:gd name="T92" fmla="*/ 406 w 497"/>
                <a:gd name="T93" fmla="*/ 326 h 590"/>
                <a:gd name="T94" fmla="*/ 67 w 497"/>
                <a:gd name="T95" fmla="*/ 146 h 590"/>
                <a:gd name="T96" fmla="*/ 80 w 497"/>
                <a:gd name="T97" fmla="*/ 182 h 590"/>
                <a:gd name="T98" fmla="*/ 119 w 497"/>
                <a:gd name="T99" fmla="*/ 129 h 590"/>
                <a:gd name="T100" fmla="*/ 141 w 497"/>
                <a:gd name="T101" fmla="*/ 175 h 590"/>
                <a:gd name="T102" fmla="*/ 307 w 497"/>
                <a:gd name="T103" fmla="*/ 250 h 590"/>
                <a:gd name="T104" fmla="*/ 109 w 497"/>
                <a:gd name="T105" fmla="*/ 238 h 590"/>
                <a:gd name="T106" fmla="*/ 109 w 497"/>
                <a:gd name="T107" fmla="*/ 238 h 590"/>
                <a:gd name="T108" fmla="*/ 99 w 497"/>
                <a:gd name="T109" fmla="*/ 232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97" h="590">
                  <a:moveTo>
                    <a:pt x="26" y="428"/>
                  </a:moveTo>
                  <a:cubicBezTo>
                    <a:pt x="26" y="47"/>
                    <a:pt x="26" y="47"/>
                    <a:pt x="26" y="47"/>
                  </a:cubicBezTo>
                  <a:cubicBezTo>
                    <a:pt x="26" y="35"/>
                    <a:pt x="35" y="26"/>
                    <a:pt x="47" y="26"/>
                  </a:cubicBezTo>
                  <a:cubicBezTo>
                    <a:pt x="240" y="26"/>
                    <a:pt x="240" y="26"/>
                    <a:pt x="240" y="26"/>
                  </a:cubicBezTo>
                  <a:cubicBezTo>
                    <a:pt x="240" y="73"/>
                    <a:pt x="240" y="73"/>
                    <a:pt x="240" y="73"/>
                  </a:cubicBezTo>
                  <a:cubicBezTo>
                    <a:pt x="240" y="100"/>
                    <a:pt x="261" y="121"/>
                    <a:pt x="287" y="121"/>
                  </a:cubicBezTo>
                  <a:cubicBezTo>
                    <a:pt x="334" y="121"/>
                    <a:pt x="334" y="121"/>
                    <a:pt x="334" y="121"/>
                  </a:cubicBezTo>
                  <a:cubicBezTo>
                    <a:pt x="334" y="211"/>
                    <a:pt x="334" y="211"/>
                    <a:pt x="334" y="211"/>
                  </a:cubicBezTo>
                  <a:cubicBezTo>
                    <a:pt x="347" y="202"/>
                    <a:pt x="347" y="202"/>
                    <a:pt x="347" y="202"/>
                  </a:cubicBezTo>
                  <a:cubicBezTo>
                    <a:pt x="351" y="199"/>
                    <a:pt x="356" y="197"/>
                    <a:pt x="361" y="196"/>
                  </a:cubicBezTo>
                  <a:cubicBezTo>
                    <a:pt x="361" y="108"/>
                    <a:pt x="361" y="108"/>
                    <a:pt x="361" y="108"/>
                  </a:cubicBezTo>
                  <a:cubicBezTo>
                    <a:pt x="361" y="108"/>
                    <a:pt x="361" y="107"/>
                    <a:pt x="361" y="107"/>
                  </a:cubicBezTo>
                  <a:cubicBezTo>
                    <a:pt x="361" y="107"/>
                    <a:pt x="360" y="107"/>
                    <a:pt x="360" y="107"/>
                  </a:cubicBezTo>
                  <a:cubicBezTo>
                    <a:pt x="360" y="106"/>
                    <a:pt x="360" y="106"/>
                    <a:pt x="360" y="105"/>
                  </a:cubicBezTo>
                  <a:cubicBezTo>
                    <a:pt x="360" y="105"/>
                    <a:pt x="360" y="105"/>
                    <a:pt x="360" y="105"/>
                  </a:cubicBezTo>
                  <a:cubicBezTo>
                    <a:pt x="360" y="105"/>
                    <a:pt x="360" y="104"/>
                    <a:pt x="360" y="104"/>
                  </a:cubicBezTo>
                  <a:cubicBezTo>
                    <a:pt x="360" y="103"/>
                    <a:pt x="360" y="103"/>
                    <a:pt x="360" y="103"/>
                  </a:cubicBezTo>
                  <a:cubicBezTo>
                    <a:pt x="360" y="103"/>
                    <a:pt x="359" y="102"/>
                    <a:pt x="359" y="102"/>
                  </a:cubicBezTo>
                  <a:cubicBezTo>
                    <a:pt x="359" y="102"/>
                    <a:pt x="359" y="102"/>
                    <a:pt x="359" y="102"/>
                  </a:cubicBezTo>
                  <a:cubicBezTo>
                    <a:pt x="359" y="101"/>
                    <a:pt x="358" y="101"/>
                    <a:pt x="358" y="100"/>
                  </a:cubicBezTo>
                  <a:cubicBezTo>
                    <a:pt x="358" y="100"/>
                    <a:pt x="358" y="100"/>
                    <a:pt x="358" y="100"/>
                  </a:cubicBezTo>
                  <a:cubicBezTo>
                    <a:pt x="357" y="99"/>
                    <a:pt x="357" y="99"/>
                    <a:pt x="357" y="98"/>
                  </a:cubicBezTo>
                  <a:cubicBezTo>
                    <a:pt x="262" y="4"/>
                    <a:pt x="262" y="4"/>
                    <a:pt x="262" y="4"/>
                  </a:cubicBezTo>
                  <a:cubicBezTo>
                    <a:pt x="261" y="3"/>
                    <a:pt x="261" y="3"/>
                    <a:pt x="261" y="3"/>
                  </a:cubicBezTo>
                  <a:cubicBezTo>
                    <a:pt x="260" y="2"/>
                    <a:pt x="260" y="2"/>
                    <a:pt x="260" y="2"/>
                  </a:cubicBezTo>
                  <a:cubicBezTo>
                    <a:pt x="260" y="2"/>
                    <a:pt x="259" y="2"/>
                    <a:pt x="259" y="1"/>
                  </a:cubicBezTo>
                  <a:cubicBezTo>
                    <a:pt x="259" y="1"/>
                    <a:pt x="259" y="1"/>
                    <a:pt x="259" y="1"/>
                  </a:cubicBezTo>
                  <a:cubicBezTo>
                    <a:pt x="258" y="1"/>
                    <a:pt x="258" y="1"/>
                    <a:pt x="257" y="1"/>
                  </a:cubicBezTo>
                  <a:cubicBezTo>
                    <a:pt x="257" y="1"/>
                    <a:pt x="257" y="1"/>
                    <a:pt x="257" y="1"/>
                  </a:cubicBezTo>
                  <a:cubicBezTo>
                    <a:pt x="256" y="0"/>
                    <a:pt x="256" y="0"/>
                    <a:pt x="255" y="0"/>
                  </a:cubicBezTo>
                  <a:cubicBezTo>
                    <a:pt x="255" y="0"/>
                    <a:pt x="255" y="0"/>
                    <a:pt x="255" y="0"/>
                  </a:cubicBezTo>
                  <a:cubicBezTo>
                    <a:pt x="255" y="0"/>
                    <a:pt x="254" y="0"/>
                    <a:pt x="254" y="0"/>
                  </a:cubicBezTo>
                  <a:cubicBezTo>
                    <a:pt x="253" y="0"/>
                    <a:pt x="253" y="0"/>
                    <a:pt x="253" y="0"/>
                  </a:cubicBezTo>
                  <a:cubicBezTo>
                    <a:pt x="253" y="0"/>
                    <a:pt x="253" y="0"/>
                    <a:pt x="253" y="0"/>
                  </a:cubicBezTo>
                  <a:cubicBezTo>
                    <a:pt x="47" y="0"/>
                    <a:pt x="47" y="0"/>
                    <a:pt x="47" y="0"/>
                  </a:cubicBezTo>
                  <a:cubicBezTo>
                    <a:pt x="21" y="0"/>
                    <a:pt x="0" y="21"/>
                    <a:pt x="0" y="47"/>
                  </a:cubicBezTo>
                  <a:cubicBezTo>
                    <a:pt x="0" y="428"/>
                    <a:pt x="0" y="428"/>
                    <a:pt x="0" y="428"/>
                  </a:cubicBezTo>
                  <a:cubicBezTo>
                    <a:pt x="0" y="454"/>
                    <a:pt x="21" y="475"/>
                    <a:pt x="47" y="475"/>
                  </a:cubicBezTo>
                  <a:cubicBezTo>
                    <a:pt x="61" y="475"/>
                    <a:pt x="61" y="475"/>
                    <a:pt x="61" y="475"/>
                  </a:cubicBezTo>
                  <a:cubicBezTo>
                    <a:pt x="61" y="466"/>
                    <a:pt x="65" y="456"/>
                    <a:pt x="71" y="449"/>
                  </a:cubicBezTo>
                  <a:cubicBezTo>
                    <a:pt x="47" y="449"/>
                    <a:pt x="47" y="449"/>
                    <a:pt x="47" y="449"/>
                  </a:cubicBezTo>
                  <a:cubicBezTo>
                    <a:pt x="35" y="449"/>
                    <a:pt x="26" y="440"/>
                    <a:pt x="26" y="428"/>
                  </a:cubicBezTo>
                  <a:close/>
                  <a:moveTo>
                    <a:pt x="266" y="44"/>
                  </a:moveTo>
                  <a:cubicBezTo>
                    <a:pt x="316" y="95"/>
                    <a:pt x="316" y="95"/>
                    <a:pt x="316" y="95"/>
                  </a:cubicBezTo>
                  <a:cubicBezTo>
                    <a:pt x="287" y="95"/>
                    <a:pt x="287" y="95"/>
                    <a:pt x="287" y="95"/>
                  </a:cubicBezTo>
                  <a:cubicBezTo>
                    <a:pt x="275" y="95"/>
                    <a:pt x="266" y="85"/>
                    <a:pt x="266" y="73"/>
                  </a:cubicBezTo>
                  <a:lnTo>
                    <a:pt x="266" y="44"/>
                  </a:lnTo>
                  <a:close/>
                  <a:moveTo>
                    <a:pt x="361" y="381"/>
                  </a:moveTo>
                  <a:cubicBezTo>
                    <a:pt x="360" y="378"/>
                    <a:pt x="358" y="376"/>
                    <a:pt x="355" y="375"/>
                  </a:cubicBezTo>
                  <a:cubicBezTo>
                    <a:pt x="354" y="374"/>
                    <a:pt x="353" y="374"/>
                    <a:pt x="351" y="374"/>
                  </a:cubicBezTo>
                  <a:cubicBezTo>
                    <a:pt x="350" y="374"/>
                    <a:pt x="349" y="374"/>
                    <a:pt x="348" y="375"/>
                  </a:cubicBezTo>
                  <a:cubicBezTo>
                    <a:pt x="329" y="381"/>
                    <a:pt x="329" y="381"/>
                    <a:pt x="329" y="381"/>
                  </a:cubicBezTo>
                  <a:cubicBezTo>
                    <a:pt x="322" y="371"/>
                    <a:pt x="314" y="362"/>
                    <a:pt x="305" y="355"/>
                  </a:cubicBezTo>
                  <a:cubicBezTo>
                    <a:pt x="305" y="355"/>
                    <a:pt x="305" y="355"/>
                    <a:pt x="305" y="355"/>
                  </a:cubicBezTo>
                  <a:cubicBezTo>
                    <a:pt x="313" y="338"/>
                    <a:pt x="313" y="338"/>
                    <a:pt x="313" y="338"/>
                  </a:cubicBezTo>
                  <a:cubicBezTo>
                    <a:pt x="315" y="333"/>
                    <a:pt x="313" y="328"/>
                    <a:pt x="308" y="325"/>
                  </a:cubicBezTo>
                  <a:cubicBezTo>
                    <a:pt x="275" y="309"/>
                    <a:pt x="275" y="309"/>
                    <a:pt x="275" y="309"/>
                  </a:cubicBezTo>
                  <a:cubicBezTo>
                    <a:pt x="274" y="308"/>
                    <a:pt x="272" y="308"/>
                    <a:pt x="271" y="308"/>
                  </a:cubicBezTo>
                  <a:cubicBezTo>
                    <a:pt x="270" y="308"/>
                    <a:pt x="269" y="308"/>
                    <a:pt x="268" y="309"/>
                  </a:cubicBezTo>
                  <a:cubicBezTo>
                    <a:pt x="265" y="309"/>
                    <a:pt x="263" y="311"/>
                    <a:pt x="262" y="314"/>
                  </a:cubicBezTo>
                  <a:cubicBezTo>
                    <a:pt x="254" y="330"/>
                    <a:pt x="254" y="330"/>
                    <a:pt x="254" y="330"/>
                  </a:cubicBezTo>
                  <a:cubicBezTo>
                    <a:pt x="246" y="329"/>
                    <a:pt x="238" y="328"/>
                    <a:pt x="230" y="328"/>
                  </a:cubicBezTo>
                  <a:cubicBezTo>
                    <a:pt x="226" y="328"/>
                    <a:pt x="222" y="328"/>
                    <a:pt x="218" y="329"/>
                  </a:cubicBezTo>
                  <a:cubicBezTo>
                    <a:pt x="212" y="310"/>
                    <a:pt x="212" y="310"/>
                    <a:pt x="212" y="310"/>
                  </a:cubicBezTo>
                  <a:cubicBezTo>
                    <a:pt x="210" y="306"/>
                    <a:pt x="206" y="303"/>
                    <a:pt x="202" y="303"/>
                  </a:cubicBezTo>
                  <a:cubicBezTo>
                    <a:pt x="201" y="303"/>
                    <a:pt x="200" y="303"/>
                    <a:pt x="199" y="304"/>
                  </a:cubicBezTo>
                  <a:cubicBezTo>
                    <a:pt x="164" y="316"/>
                    <a:pt x="164" y="316"/>
                    <a:pt x="164" y="316"/>
                  </a:cubicBezTo>
                  <a:cubicBezTo>
                    <a:pt x="161" y="317"/>
                    <a:pt x="159" y="319"/>
                    <a:pt x="158" y="321"/>
                  </a:cubicBezTo>
                  <a:cubicBezTo>
                    <a:pt x="157" y="324"/>
                    <a:pt x="157" y="327"/>
                    <a:pt x="158" y="329"/>
                  </a:cubicBezTo>
                  <a:cubicBezTo>
                    <a:pt x="164" y="348"/>
                    <a:pt x="164" y="348"/>
                    <a:pt x="164" y="348"/>
                  </a:cubicBezTo>
                  <a:cubicBezTo>
                    <a:pt x="154" y="354"/>
                    <a:pt x="146" y="362"/>
                    <a:pt x="138" y="372"/>
                  </a:cubicBezTo>
                  <a:cubicBezTo>
                    <a:pt x="123" y="364"/>
                    <a:pt x="123" y="364"/>
                    <a:pt x="123" y="364"/>
                  </a:cubicBezTo>
                  <a:cubicBezTo>
                    <a:pt x="122" y="363"/>
                    <a:pt x="120" y="363"/>
                    <a:pt x="118" y="363"/>
                  </a:cubicBezTo>
                  <a:cubicBezTo>
                    <a:pt x="117" y="363"/>
                    <a:pt x="116" y="363"/>
                    <a:pt x="115" y="363"/>
                  </a:cubicBezTo>
                  <a:cubicBezTo>
                    <a:pt x="113" y="364"/>
                    <a:pt x="111" y="366"/>
                    <a:pt x="109" y="369"/>
                  </a:cubicBezTo>
                  <a:cubicBezTo>
                    <a:pt x="93" y="402"/>
                    <a:pt x="93" y="402"/>
                    <a:pt x="93" y="402"/>
                  </a:cubicBezTo>
                  <a:cubicBezTo>
                    <a:pt x="92" y="404"/>
                    <a:pt x="92" y="407"/>
                    <a:pt x="93" y="410"/>
                  </a:cubicBezTo>
                  <a:cubicBezTo>
                    <a:pt x="94" y="412"/>
                    <a:pt x="96" y="414"/>
                    <a:pt x="98" y="415"/>
                  </a:cubicBezTo>
                  <a:cubicBezTo>
                    <a:pt x="114" y="423"/>
                    <a:pt x="114" y="423"/>
                    <a:pt x="114" y="423"/>
                  </a:cubicBezTo>
                  <a:cubicBezTo>
                    <a:pt x="111" y="434"/>
                    <a:pt x="111" y="446"/>
                    <a:pt x="112" y="458"/>
                  </a:cubicBezTo>
                  <a:cubicBezTo>
                    <a:pt x="93" y="465"/>
                    <a:pt x="93" y="465"/>
                    <a:pt x="93" y="465"/>
                  </a:cubicBezTo>
                  <a:cubicBezTo>
                    <a:pt x="87" y="467"/>
                    <a:pt x="85" y="472"/>
                    <a:pt x="87" y="478"/>
                  </a:cubicBezTo>
                  <a:cubicBezTo>
                    <a:pt x="99" y="512"/>
                    <a:pt x="99" y="512"/>
                    <a:pt x="99" y="512"/>
                  </a:cubicBezTo>
                  <a:cubicBezTo>
                    <a:pt x="100" y="516"/>
                    <a:pt x="104" y="519"/>
                    <a:pt x="108" y="519"/>
                  </a:cubicBezTo>
                  <a:cubicBezTo>
                    <a:pt x="109" y="519"/>
                    <a:pt x="110" y="519"/>
                    <a:pt x="112" y="518"/>
                  </a:cubicBezTo>
                  <a:cubicBezTo>
                    <a:pt x="131" y="511"/>
                    <a:pt x="131" y="511"/>
                    <a:pt x="131" y="511"/>
                  </a:cubicBezTo>
                  <a:cubicBezTo>
                    <a:pt x="137" y="521"/>
                    <a:pt x="145" y="530"/>
                    <a:pt x="154" y="538"/>
                  </a:cubicBezTo>
                  <a:cubicBezTo>
                    <a:pt x="146" y="555"/>
                    <a:pt x="146" y="555"/>
                    <a:pt x="146" y="555"/>
                  </a:cubicBezTo>
                  <a:cubicBezTo>
                    <a:pt x="144" y="560"/>
                    <a:pt x="146" y="566"/>
                    <a:pt x="151" y="568"/>
                  </a:cubicBezTo>
                  <a:cubicBezTo>
                    <a:pt x="184" y="584"/>
                    <a:pt x="184" y="584"/>
                    <a:pt x="184" y="584"/>
                  </a:cubicBezTo>
                  <a:cubicBezTo>
                    <a:pt x="185" y="585"/>
                    <a:pt x="187" y="585"/>
                    <a:pt x="188" y="585"/>
                  </a:cubicBezTo>
                  <a:cubicBezTo>
                    <a:pt x="190" y="585"/>
                    <a:pt x="191" y="585"/>
                    <a:pt x="192" y="585"/>
                  </a:cubicBezTo>
                  <a:cubicBezTo>
                    <a:pt x="194" y="584"/>
                    <a:pt x="196" y="582"/>
                    <a:pt x="198" y="579"/>
                  </a:cubicBezTo>
                  <a:cubicBezTo>
                    <a:pt x="205" y="563"/>
                    <a:pt x="205" y="563"/>
                    <a:pt x="205" y="563"/>
                  </a:cubicBezTo>
                  <a:cubicBezTo>
                    <a:pt x="213" y="564"/>
                    <a:pt x="222" y="565"/>
                    <a:pt x="230" y="565"/>
                  </a:cubicBezTo>
                  <a:cubicBezTo>
                    <a:pt x="234" y="565"/>
                    <a:pt x="237" y="565"/>
                    <a:pt x="241" y="565"/>
                  </a:cubicBezTo>
                  <a:cubicBezTo>
                    <a:pt x="247" y="583"/>
                    <a:pt x="247" y="583"/>
                    <a:pt x="247" y="583"/>
                  </a:cubicBezTo>
                  <a:cubicBezTo>
                    <a:pt x="249" y="588"/>
                    <a:pt x="253" y="590"/>
                    <a:pt x="257" y="590"/>
                  </a:cubicBezTo>
                  <a:cubicBezTo>
                    <a:pt x="258" y="590"/>
                    <a:pt x="259" y="590"/>
                    <a:pt x="260" y="590"/>
                  </a:cubicBezTo>
                  <a:cubicBezTo>
                    <a:pt x="295" y="577"/>
                    <a:pt x="295" y="577"/>
                    <a:pt x="295" y="577"/>
                  </a:cubicBezTo>
                  <a:cubicBezTo>
                    <a:pt x="298" y="576"/>
                    <a:pt x="300" y="574"/>
                    <a:pt x="301" y="572"/>
                  </a:cubicBezTo>
                  <a:cubicBezTo>
                    <a:pt x="302" y="570"/>
                    <a:pt x="302" y="567"/>
                    <a:pt x="301" y="564"/>
                  </a:cubicBezTo>
                  <a:cubicBezTo>
                    <a:pt x="295" y="546"/>
                    <a:pt x="295" y="546"/>
                    <a:pt x="295" y="546"/>
                  </a:cubicBezTo>
                  <a:cubicBezTo>
                    <a:pt x="305" y="539"/>
                    <a:pt x="314" y="531"/>
                    <a:pt x="322" y="522"/>
                  </a:cubicBezTo>
                  <a:cubicBezTo>
                    <a:pt x="339" y="530"/>
                    <a:pt x="339" y="530"/>
                    <a:pt x="339" y="530"/>
                  </a:cubicBezTo>
                  <a:cubicBezTo>
                    <a:pt x="341" y="531"/>
                    <a:pt x="342" y="531"/>
                    <a:pt x="344" y="531"/>
                  </a:cubicBezTo>
                  <a:cubicBezTo>
                    <a:pt x="345" y="531"/>
                    <a:pt x="346" y="531"/>
                    <a:pt x="347" y="531"/>
                  </a:cubicBezTo>
                  <a:cubicBezTo>
                    <a:pt x="350" y="530"/>
                    <a:pt x="352" y="528"/>
                    <a:pt x="353" y="526"/>
                  </a:cubicBezTo>
                  <a:cubicBezTo>
                    <a:pt x="369" y="492"/>
                    <a:pt x="369" y="492"/>
                    <a:pt x="369" y="492"/>
                  </a:cubicBezTo>
                  <a:cubicBezTo>
                    <a:pt x="371" y="487"/>
                    <a:pt x="369" y="481"/>
                    <a:pt x="364" y="479"/>
                  </a:cubicBezTo>
                  <a:cubicBezTo>
                    <a:pt x="346" y="470"/>
                    <a:pt x="346" y="470"/>
                    <a:pt x="346" y="470"/>
                  </a:cubicBezTo>
                  <a:cubicBezTo>
                    <a:pt x="348" y="459"/>
                    <a:pt x="349" y="447"/>
                    <a:pt x="348" y="435"/>
                  </a:cubicBezTo>
                  <a:cubicBezTo>
                    <a:pt x="367" y="428"/>
                    <a:pt x="367" y="428"/>
                    <a:pt x="367" y="428"/>
                  </a:cubicBezTo>
                  <a:cubicBezTo>
                    <a:pt x="369" y="427"/>
                    <a:pt x="371" y="425"/>
                    <a:pt x="372" y="423"/>
                  </a:cubicBezTo>
                  <a:cubicBezTo>
                    <a:pt x="374" y="421"/>
                    <a:pt x="374" y="418"/>
                    <a:pt x="373" y="415"/>
                  </a:cubicBezTo>
                  <a:lnTo>
                    <a:pt x="361" y="381"/>
                  </a:lnTo>
                  <a:close/>
                  <a:moveTo>
                    <a:pt x="496" y="304"/>
                  </a:moveTo>
                  <a:cubicBezTo>
                    <a:pt x="494" y="302"/>
                    <a:pt x="493" y="301"/>
                    <a:pt x="490" y="300"/>
                  </a:cubicBezTo>
                  <a:cubicBezTo>
                    <a:pt x="480" y="299"/>
                    <a:pt x="480" y="299"/>
                    <a:pt x="480" y="299"/>
                  </a:cubicBezTo>
                  <a:cubicBezTo>
                    <a:pt x="480" y="291"/>
                    <a:pt x="478" y="284"/>
                    <a:pt x="476" y="277"/>
                  </a:cubicBezTo>
                  <a:cubicBezTo>
                    <a:pt x="475" y="277"/>
                    <a:pt x="475" y="277"/>
                    <a:pt x="475" y="277"/>
                  </a:cubicBezTo>
                  <a:cubicBezTo>
                    <a:pt x="484" y="270"/>
                    <a:pt x="484" y="270"/>
                    <a:pt x="484" y="270"/>
                  </a:cubicBezTo>
                  <a:cubicBezTo>
                    <a:pt x="488" y="268"/>
                    <a:pt x="489" y="263"/>
                    <a:pt x="486" y="259"/>
                  </a:cubicBezTo>
                  <a:cubicBezTo>
                    <a:pt x="475" y="243"/>
                    <a:pt x="475" y="243"/>
                    <a:pt x="475" y="243"/>
                  </a:cubicBezTo>
                  <a:cubicBezTo>
                    <a:pt x="473" y="241"/>
                    <a:pt x="471" y="240"/>
                    <a:pt x="468" y="240"/>
                  </a:cubicBezTo>
                  <a:cubicBezTo>
                    <a:pt x="467" y="240"/>
                    <a:pt x="465" y="240"/>
                    <a:pt x="464" y="241"/>
                  </a:cubicBezTo>
                  <a:cubicBezTo>
                    <a:pt x="455" y="247"/>
                    <a:pt x="455" y="247"/>
                    <a:pt x="455" y="247"/>
                  </a:cubicBezTo>
                  <a:cubicBezTo>
                    <a:pt x="449" y="242"/>
                    <a:pt x="443" y="238"/>
                    <a:pt x="436" y="234"/>
                  </a:cubicBezTo>
                  <a:cubicBezTo>
                    <a:pt x="438" y="225"/>
                    <a:pt x="438" y="225"/>
                    <a:pt x="438" y="225"/>
                  </a:cubicBezTo>
                  <a:cubicBezTo>
                    <a:pt x="438" y="221"/>
                    <a:pt x="435" y="217"/>
                    <a:pt x="431" y="216"/>
                  </a:cubicBezTo>
                  <a:cubicBezTo>
                    <a:pt x="412" y="212"/>
                    <a:pt x="412" y="212"/>
                    <a:pt x="412" y="212"/>
                  </a:cubicBezTo>
                  <a:cubicBezTo>
                    <a:pt x="411" y="212"/>
                    <a:pt x="411" y="212"/>
                    <a:pt x="410" y="212"/>
                  </a:cubicBezTo>
                  <a:cubicBezTo>
                    <a:pt x="409" y="212"/>
                    <a:pt x="407" y="213"/>
                    <a:pt x="406" y="214"/>
                  </a:cubicBezTo>
                  <a:cubicBezTo>
                    <a:pt x="404" y="215"/>
                    <a:pt x="403" y="217"/>
                    <a:pt x="402" y="219"/>
                  </a:cubicBezTo>
                  <a:cubicBezTo>
                    <a:pt x="401" y="228"/>
                    <a:pt x="401" y="228"/>
                    <a:pt x="401" y="228"/>
                  </a:cubicBezTo>
                  <a:cubicBezTo>
                    <a:pt x="394" y="228"/>
                    <a:pt x="387" y="230"/>
                    <a:pt x="380" y="232"/>
                  </a:cubicBezTo>
                  <a:cubicBezTo>
                    <a:pt x="378" y="233"/>
                    <a:pt x="378" y="233"/>
                    <a:pt x="378" y="233"/>
                  </a:cubicBezTo>
                  <a:cubicBezTo>
                    <a:pt x="372" y="224"/>
                    <a:pt x="372" y="224"/>
                    <a:pt x="372" y="224"/>
                  </a:cubicBezTo>
                  <a:cubicBezTo>
                    <a:pt x="371" y="222"/>
                    <a:pt x="368" y="221"/>
                    <a:pt x="366" y="221"/>
                  </a:cubicBezTo>
                  <a:cubicBezTo>
                    <a:pt x="364" y="221"/>
                    <a:pt x="362" y="221"/>
                    <a:pt x="361" y="222"/>
                  </a:cubicBezTo>
                  <a:cubicBezTo>
                    <a:pt x="345" y="234"/>
                    <a:pt x="345" y="234"/>
                    <a:pt x="345" y="234"/>
                  </a:cubicBezTo>
                  <a:cubicBezTo>
                    <a:pt x="343" y="235"/>
                    <a:pt x="342" y="237"/>
                    <a:pt x="342" y="239"/>
                  </a:cubicBezTo>
                  <a:cubicBezTo>
                    <a:pt x="341" y="241"/>
                    <a:pt x="342" y="243"/>
                    <a:pt x="343" y="245"/>
                  </a:cubicBezTo>
                  <a:cubicBezTo>
                    <a:pt x="349" y="253"/>
                    <a:pt x="349" y="253"/>
                    <a:pt x="349" y="253"/>
                  </a:cubicBezTo>
                  <a:cubicBezTo>
                    <a:pt x="343" y="259"/>
                    <a:pt x="339" y="265"/>
                    <a:pt x="336" y="273"/>
                  </a:cubicBezTo>
                  <a:cubicBezTo>
                    <a:pt x="328" y="271"/>
                    <a:pt x="328" y="271"/>
                    <a:pt x="328" y="271"/>
                  </a:cubicBezTo>
                  <a:cubicBezTo>
                    <a:pt x="328" y="271"/>
                    <a:pt x="327" y="271"/>
                    <a:pt x="327" y="271"/>
                  </a:cubicBezTo>
                  <a:cubicBezTo>
                    <a:pt x="325" y="271"/>
                    <a:pt x="323" y="271"/>
                    <a:pt x="322" y="272"/>
                  </a:cubicBezTo>
                  <a:cubicBezTo>
                    <a:pt x="320" y="274"/>
                    <a:pt x="319" y="276"/>
                    <a:pt x="319" y="278"/>
                  </a:cubicBezTo>
                  <a:cubicBezTo>
                    <a:pt x="315" y="297"/>
                    <a:pt x="315" y="297"/>
                    <a:pt x="315" y="297"/>
                  </a:cubicBezTo>
                  <a:cubicBezTo>
                    <a:pt x="315" y="299"/>
                    <a:pt x="315" y="301"/>
                    <a:pt x="317" y="303"/>
                  </a:cubicBezTo>
                  <a:cubicBezTo>
                    <a:pt x="318" y="305"/>
                    <a:pt x="320" y="306"/>
                    <a:pt x="322" y="306"/>
                  </a:cubicBezTo>
                  <a:cubicBezTo>
                    <a:pt x="330" y="308"/>
                    <a:pt x="330" y="308"/>
                    <a:pt x="330" y="308"/>
                  </a:cubicBezTo>
                  <a:cubicBezTo>
                    <a:pt x="330" y="315"/>
                    <a:pt x="331" y="322"/>
                    <a:pt x="334" y="328"/>
                  </a:cubicBezTo>
                  <a:cubicBezTo>
                    <a:pt x="335" y="330"/>
                    <a:pt x="335" y="330"/>
                    <a:pt x="335" y="330"/>
                  </a:cubicBezTo>
                  <a:cubicBezTo>
                    <a:pt x="326" y="336"/>
                    <a:pt x="326" y="336"/>
                    <a:pt x="326" y="336"/>
                  </a:cubicBezTo>
                  <a:cubicBezTo>
                    <a:pt x="325" y="337"/>
                    <a:pt x="323" y="339"/>
                    <a:pt x="323" y="341"/>
                  </a:cubicBezTo>
                  <a:cubicBezTo>
                    <a:pt x="323" y="344"/>
                    <a:pt x="323" y="346"/>
                    <a:pt x="324" y="347"/>
                  </a:cubicBezTo>
                  <a:cubicBezTo>
                    <a:pt x="336" y="363"/>
                    <a:pt x="336" y="363"/>
                    <a:pt x="336" y="363"/>
                  </a:cubicBezTo>
                  <a:cubicBezTo>
                    <a:pt x="337" y="366"/>
                    <a:pt x="340" y="367"/>
                    <a:pt x="342" y="367"/>
                  </a:cubicBezTo>
                  <a:cubicBezTo>
                    <a:pt x="344" y="367"/>
                    <a:pt x="346" y="366"/>
                    <a:pt x="347" y="365"/>
                  </a:cubicBezTo>
                  <a:cubicBezTo>
                    <a:pt x="355" y="360"/>
                    <a:pt x="355" y="360"/>
                    <a:pt x="355" y="360"/>
                  </a:cubicBezTo>
                  <a:cubicBezTo>
                    <a:pt x="361" y="365"/>
                    <a:pt x="367" y="369"/>
                    <a:pt x="374" y="372"/>
                  </a:cubicBezTo>
                  <a:cubicBezTo>
                    <a:pt x="373" y="382"/>
                    <a:pt x="373" y="382"/>
                    <a:pt x="373" y="382"/>
                  </a:cubicBezTo>
                  <a:cubicBezTo>
                    <a:pt x="372" y="386"/>
                    <a:pt x="375" y="390"/>
                    <a:pt x="379" y="391"/>
                  </a:cubicBezTo>
                  <a:cubicBezTo>
                    <a:pt x="399" y="394"/>
                    <a:pt x="399" y="394"/>
                    <a:pt x="399" y="394"/>
                  </a:cubicBezTo>
                  <a:cubicBezTo>
                    <a:pt x="399" y="395"/>
                    <a:pt x="400" y="395"/>
                    <a:pt x="400" y="395"/>
                  </a:cubicBezTo>
                  <a:cubicBezTo>
                    <a:pt x="404" y="395"/>
                    <a:pt x="407" y="392"/>
                    <a:pt x="408" y="388"/>
                  </a:cubicBezTo>
                  <a:cubicBezTo>
                    <a:pt x="410" y="378"/>
                    <a:pt x="410" y="378"/>
                    <a:pt x="410" y="378"/>
                  </a:cubicBezTo>
                  <a:cubicBezTo>
                    <a:pt x="417" y="378"/>
                    <a:pt x="423" y="377"/>
                    <a:pt x="430" y="374"/>
                  </a:cubicBezTo>
                  <a:cubicBezTo>
                    <a:pt x="432" y="373"/>
                    <a:pt x="432" y="373"/>
                    <a:pt x="432" y="373"/>
                  </a:cubicBezTo>
                  <a:cubicBezTo>
                    <a:pt x="438" y="382"/>
                    <a:pt x="438" y="382"/>
                    <a:pt x="438" y="382"/>
                  </a:cubicBezTo>
                  <a:cubicBezTo>
                    <a:pt x="440" y="385"/>
                    <a:pt x="442" y="386"/>
                    <a:pt x="445" y="386"/>
                  </a:cubicBezTo>
                  <a:cubicBezTo>
                    <a:pt x="447" y="386"/>
                    <a:pt x="448" y="385"/>
                    <a:pt x="450" y="384"/>
                  </a:cubicBezTo>
                  <a:cubicBezTo>
                    <a:pt x="466" y="373"/>
                    <a:pt x="466" y="373"/>
                    <a:pt x="466" y="373"/>
                  </a:cubicBezTo>
                  <a:cubicBezTo>
                    <a:pt x="469" y="370"/>
                    <a:pt x="470" y="365"/>
                    <a:pt x="468" y="362"/>
                  </a:cubicBezTo>
                  <a:cubicBezTo>
                    <a:pt x="462" y="353"/>
                    <a:pt x="462" y="353"/>
                    <a:pt x="462" y="353"/>
                  </a:cubicBezTo>
                  <a:cubicBezTo>
                    <a:pt x="467" y="347"/>
                    <a:pt x="471" y="341"/>
                    <a:pt x="474" y="334"/>
                  </a:cubicBezTo>
                  <a:cubicBezTo>
                    <a:pt x="484" y="336"/>
                    <a:pt x="484" y="336"/>
                    <a:pt x="484" y="336"/>
                  </a:cubicBezTo>
                  <a:cubicBezTo>
                    <a:pt x="485" y="336"/>
                    <a:pt x="485" y="336"/>
                    <a:pt x="486" y="336"/>
                  </a:cubicBezTo>
                  <a:cubicBezTo>
                    <a:pt x="489" y="336"/>
                    <a:pt x="493" y="333"/>
                    <a:pt x="494" y="329"/>
                  </a:cubicBezTo>
                  <a:cubicBezTo>
                    <a:pt x="497" y="310"/>
                    <a:pt x="497" y="310"/>
                    <a:pt x="497" y="310"/>
                  </a:cubicBezTo>
                  <a:cubicBezTo>
                    <a:pt x="497" y="308"/>
                    <a:pt x="497" y="306"/>
                    <a:pt x="496" y="304"/>
                  </a:cubicBezTo>
                  <a:close/>
                  <a:moveTo>
                    <a:pt x="406" y="326"/>
                  </a:moveTo>
                  <a:cubicBezTo>
                    <a:pt x="394" y="326"/>
                    <a:pt x="383" y="316"/>
                    <a:pt x="383" y="303"/>
                  </a:cubicBezTo>
                  <a:cubicBezTo>
                    <a:pt x="383" y="291"/>
                    <a:pt x="394" y="281"/>
                    <a:pt x="406" y="281"/>
                  </a:cubicBezTo>
                  <a:cubicBezTo>
                    <a:pt x="419" y="281"/>
                    <a:pt x="429" y="291"/>
                    <a:pt x="429" y="303"/>
                  </a:cubicBezTo>
                  <a:cubicBezTo>
                    <a:pt x="429" y="316"/>
                    <a:pt x="419" y="326"/>
                    <a:pt x="406" y="326"/>
                  </a:cubicBezTo>
                  <a:close/>
                  <a:moveTo>
                    <a:pt x="114" y="129"/>
                  </a:moveTo>
                  <a:cubicBezTo>
                    <a:pt x="85" y="159"/>
                    <a:pt x="85" y="159"/>
                    <a:pt x="85" y="159"/>
                  </a:cubicBezTo>
                  <a:cubicBezTo>
                    <a:pt x="83" y="160"/>
                    <a:pt x="81" y="160"/>
                    <a:pt x="80" y="159"/>
                  </a:cubicBezTo>
                  <a:cubicBezTo>
                    <a:pt x="67" y="146"/>
                    <a:pt x="67" y="146"/>
                    <a:pt x="67" y="146"/>
                  </a:cubicBezTo>
                  <a:cubicBezTo>
                    <a:pt x="66" y="145"/>
                    <a:pt x="64" y="145"/>
                    <a:pt x="62" y="146"/>
                  </a:cubicBezTo>
                  <a:cubicBezTo>
                    <a:pt x="55" y="153"/>
                    <a:pt x="55" y="153"/>
                    <a:pt x="55" y="153"/>
                  </a:cubicBezTo>
                  <a:cubicBezTo>
                    <a:pt x="54" y="155"/>
                    <a:pt x="54" y="157"/>
                    <a:pt x="55" y="158"/>
                  </a:cubicBezTo>
                  <a:cubicBezTo>
                    <a:pt x="80" y="182"/>
                    <a:pt x="80" y="182"/>
                    <a:pt x="80" y="182"/>
                  </a:cubicBezTo>
                  <a:cubicBezTo>
                    <a:pt x="81" y="184"/>
                    <a:pt x="83" y="184"/>
                    <a:pt x="84" y="182"/>
                  </a:cubicBezTo>
                  <a:cubicBezTo>
                    <a:pt x="126" y="141"/>
                    <a:pt x="126" y="141"/>
                    <a:pt x="126" y="141"/>
                  </a:cubicBezTo>
                  <a:cubicBezTo>
                    <a:pt x="128" y="140"/>
                    <a:pt x="128" y="137"/>
                    <a:pt x="126" y="136"/>
                  </a:cubicBezTo>
                  <a:cubicBezTo>
                    <a:pt x="119" y="129"/>
                    <a:pt x="119" y="129"/>
                    <a:pt x="119" y="129"/>
                  </a:cubicBezTo>
                  <a:cubicBezTo>
                    <a:pt x="118" y="128"/>
                    <a:pt x="116" y="128"/>
                    <a:pt x="114" y="129"/>
                  </a:cubicBezTo>
                  <a:close/>
                  <a:moveTo>
                    <a:pt x="307" y="151"/>
                  </a:moveTo>
                  <a:cubicBezTo>
                    <a:pt x="141" y="151"/>
                    <a:pt x="141" y="151"/>
                    <a:pt x="141" y="151"/>
                  </a:cubicBezTo>
                  <a:cubicBezTo>
                    <a:pt x="141" y="175"/>
                    <a:pt x="141" y="175"/>
                    <a:pt x="141" y="175"/>
                  </a:cubicBezTo>
                  <a:cubicBezTo>
                    <a:pt x="307" y="175"/>
                    <a:pt x="307" y="175"/>
                    <a:pt x="307" y="175"/>
                  </a:cubicBezTo>
                  <a:lnTo>
                    <a:pt x="307" y="151"/>
                  </a:lnTo>
                  <a:close/>
                  <a:moveTo>
                    <a:pt x="141" y="250"/>
                  </a:moveTo>
                  <a:cubicBezTo>
                    <a:pt x="307" y="250"/>
                    <a:pt x="307" y="250"/>
                    <a:pt x="307" y="250"/>
                  </a:cubicBezTo>
                  <a:cubicBezTo>
                    <a:pt x="307" y="226"/>
                    <a:pt x="307" y="226"/>
                    <a:pt x="307" y="226"/>
                  </a:cubicBezTo>
                  <a:cubicBezTo>
                    <a:pt x="141" y="226"/>
                    <a:pt x="141" y="226"/>
                    <a:pt x="141" y="226"/>
                  </a:cubicBezTo>
                  <a:lnTo>
                    <a:pt x="141" y="250"/>
                  </a:lnTo>
                  <a:close/>
                  <a:moveTo>
                    <a:pt x="109" y="238"/>
                  </a:moveTo>
                  <a:cubicBezTo>
                    <a:pt x="109" y="221"/>
                    <a:pt x="96" y="208"/>
                    <a:pt x="80" y="208"/>
                  </a:cubicBezTo>
                  <a:cubicBezTo>
                    <a:pt x="64" y="208"/>
                    <a:pt x="50" y="221"/>
                    <a:pt x="50" y="238"/>
                  </a:cubicBezTo>
                  <a:cubicBezTo>
                    <a:pt x="50" y="254"/>
                    <a:pt x="64" y="267"/>
                    <a:pt x="80" y="267"/>
                  </a:cubicBezTo>
                  <a:cubicBezTo>
                    <a:pt x="96" y="267"/>
                    <a:pt x="109" y="254"/>
                    <a:pt x="109" y="238"/>
                  </a:cubicBezTo>
                  <a:close/>
                  <a:moveTo>
                    <a:pt x="99" y="244"/>
                  </a:moveTo>
                  <a:cubicBezTo>
                    <a:pt x="61" y="244"/>
                    <a:pt x="61" y="244"/>
                    <a:pt x="61" y="244"/>
                  </a:cubicBezTo>
                  <a:cubicBezTo>
                    <a:pt x="61" y="232"/>
                    <a:pt x="61" y="232"/>
                    <a:pt x="61" y="232"/>
                  </a:cubicBezTo>
                  <a:cubicBezTo>
                    <a:pt x="99" y="232"/>
                    <a:pt x="99" y="232"/>
                    <a:pt x="99" y="232"/>
                  </a:cubicBezTo>
                  <a:lnTo>
                    <a:pt x="99" y="24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ahoma"/>
                <a:ea typeface="+mn-ea"/>
                <a:cs typeface="+mn-cs"/>
              </a:endParaRPr>
            </a:p>
          </p:txBody>
        </p:sp>
      </p:grpSp>
      <p:grpSp>
        <p:nvGrpSpPr>
          <p:cNvPr id="247" name="Group 246"/>
          <p:cNvGrpSpPr/>
          <p:nvPr/>
        </p:nvGrpSpPr>
        <p:grpSpPr>
          <a:xfrm>
            <a:off x="392405" y="1202685"/>
            <a:ext cx="870919" cy="870924"/>
            <a:chOff x="392405" y="1202685"/>
            <a:chExt cx="870919" cy="870924"/>
          </a:xfrm>
        </p:grpSpPr>
        <p:sp>
          <p:nvSpPr>
            <p:cNvPr id="42" name="Rounded Rectangular Callout 96">
              <a:extLst>
                <a:ext uri="{FF2B5EF4-FFF2-40B4-BE49-F238E27FC236}">
                  <a16:creationId xmlns:a16="http://schemas.microsoft.com/office/drawing/2014/main" id="{0BB4A47B-9076-4039-9C84-95BC60916E6D}"/>
                </a:ext>
              </a:extLst>
            </p:cNvPr>
            <p:cNvSpPr/>
            <p:nvPr/>
          </p:nvSpPr>
          <p:spPr>
            <a:xfrm flipH="1">
              <a:off x="392405" y="1202685"/>
              <a:ext cx="870919" cy="870924"/>
            </a:xfrm>
            <a:prstGeom prst="ellipse">
              <a:avLst/>
            </a:prstGeom>
            <a:solidFill>
              <a:schemeClr val="bg1"/>
            </a:solidFill>
            <a:ln w="25400" cap="rnd">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srgbClr val="00C7B1"/>
                </a:solidFill>
                <a:effectLst/>
                <a:uLnTx/>
                <a:uFillTx/>
                <a:latin typeface="tahoma"/>
                <a:ea typeface="+mn-ea"/>
                <a:cs typeface="+mn-cs"/>
              </a:endParaRPr>
            </a:p>
          </p:txBody>
        </p:sp>
        <p:sp>
          <p:nvSpPr>
            <p:cNvPr id="123" name="Rounded Rectangular Callout 96">
              <a:extLst>
                <a:ext uri="{FF2B5EF4-FFF2-40B4-BE49-F238E27FC236}">
                  <a16:creationId xmlns:a16="http://schemas.microsoft.com/office/drawing/2014/main" id="{0B508433-BCF0-4222-A981-CAA2AA0F471B}"/>
                </a:ext>
              </a:extLst>
            </p:cNvPr>
            <p:cNvSpPr/>
            <p:nvPr/>
          </p:nvSpPr>
          <p:spPr>
            <a:xfrm flipH="1">
              <a:off x="442664" y="1252947"/>
              <a:ext cx="770400" cy="770400"/>
            </a:xfrm>
            <a:prstGeom prst="ellipse">
              <a:avLst/>
            </a:prstGeom>
            <a:solidFill>
              <a:schemeClr val="accent6"/>
            </a:solidFill>
            <a:ln w="25400" cap="rnd">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srgbClr val="00C7B1"/>
                </a:solidFill>
                <a:effectLst/>
                <a:uLnTx/>
                <a:uFillTx/>
                <a:latin typeface="tahoma"/>
                <a:ea typeface="+mn-ea"/>
                <a:cs typeface="+mn-cs"/>
              </a:endParaRPr>
            </a:p>
          </p:txBody>
        </p:sp>
        <p:sp>
          <p:nvSpPr>
            <p:cNvPr id="14" name="Rectangle 13"/>
            <p:cNvSpPr/>
            <p:nvPr/>
          </p:nvSpPr>
          <p:spPr>
            <a:xfrm>
              <a:off x="489020" y="1415554"/>
              <a:ext cx="701253" cy="415498"/>
            </a:xfrm>
            <a:prstGeom prst="rect">
              <a:avLst/>
            </a:prstGeom>
            <a:ln>
              <a:noFill/>
            </a:ln>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schemeClr val="bg1"/>
                  </a:solidFill>
                  <a:effectLst/>
                  <a:uLnTx/>
                  <a:uFillTx/>
                  <a:latin typeface="tahoma"/>
                  <a:ea typeface="+mn-ea"/>
                  <a:cs typeface="+mn-cs"/>
                </a:rPr>
                <a:t>To anything</a:t>
              </a:r>
            </a:p>
          </p:txBody>
        </p:sp>
      </p:grpSp>
      <p:grpSp>
        <p:nvGrpSpPr>
          <p:cNvPr id="245" name="Group 244"/>
          <p:cNvGrpSpPr/>
          <p:nvPr/>
        </p:nvGrpSpPr>
        <p:grpSpPr>
          <a:xfrm>
            <a:off x="1248534" y="1465060"/>
            <a:ext cx="517847" cy="189624"/>
            <a:chOff x="1248534" y="1465060"/>
            <a:chExt cx="517847" cy="189624"/>
          </a:xfrm>
        </p:grpSpPr>
        <p:cxnSp>
          <p:nvCxnSpPr>
            <p:cNvPr id="41" name="Straight Arrow Connector 40"/>
            <p:cNvCxnSpPr/>
            <p:nvPr/>
          </p:nvCxnSpPr>
          <p:spPr>
            <a:xfrm flipH="1">
              <a:off x="1474361" y="1465060"/>
              <a:ext cx="292020" cy="0"/>
            </a:xfrm>
            <a:prstGeom prst="straightConnector1">
              <a:avLst/>
            </a:prstGeom>
            <a:noFill/>
            <a:ln w="25400" cap="rnd">
              <a:solidFill>
                <a:schemeClr val="bg1"/>
              </a:solidFill>
              <a:prstDash val="sysDot"/>
              <a:headEnd type="oval"/>
            </a:ln>
          </p:spPr>
          <p:style>
            <a:lnRef idx="2">
              <a:schemeClr val="accent1">
                <a:shade val="50000"/>
              </a:schemeClr>
            </a:lnRef>
            <a:fillRef idx="1">
              <a:schemeClr val="accent1"/>
            </a:fillRef>
            <a:effectRef idx="0">
              <a:schemeClr val="accent1"/>
            </a:effectRef>
            <a:fontRef idx="minor">
              <a:schemeClr val="lt1"/>
            </a:fontRef>
          </p:style>
        </p:cxnSp>
        <p:cxnSp>
          <p:nvCxnSpPr>
            <p:cNvPr id="240" name="Straight Connector 239"/>
            <p:cNvCxnSpPr/>
            <p:nvPr/>
          </p:nvCxnSpPr>
          <p:spPr>
            <a:xfrm>
              <a:off x="1480318" y="1467501"/>
              <a:ext cx="0" cy="185567"/>
            </a:xfrm>
            <a:prstGeom prst="line">
              <a:avLst/>
            </a:prstGeom>
            <a:solidFill>
              <a:schemeClr val="bg1"/>
            </a:solidFill>
            <a:ln w="25400" cap="rnd">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cxnSp>
        <p:cxnSp>
          <p:nvCxnSpPr>
            <p:cNvPr id="108" name="Straight Connector 107"/>
            <p:cNvCxnSpPr/>
            <p:nvPr/>
          </p:nvCxnSpPr>
          <p:spPr>
            <a:xfrm flipH="1">
              <a:off x="1248534" y="1654684"/>
              <a:ext cx="231785" cy="0"/>
            </a:xfrm>
            <a:prstGeom prst="line">
              <a:avLst/>
            </a:prstGeom>
            <a:solidFill>
              <a:schemeClr val="bg1"/>
            </a:solidFill>
            <a:ln w="25400" cap="rnd">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17" name="Group 116"/>
          <p:cNvGrpSpPr/>
          <p:nvPr/>
        </p:nvGrpSpPr>
        <p:grpSpPr>
          <a:xfrm>
            <a:off x="2121740" y="1708583"/>
            <a:ext cx="64171" cy="282536"/>
            <a:chOff x="2291211" y="3837014"/>
            <a:chExt cx="64171" cy="282536"/>
          </a:xfrm>
        </p:grpSpPr>
        <p:cxnSp>
          <p:nvCxnSpPr>
            <p:cNvPr id="118" name="Straight Connector 117"/>
            <p:cNvCxnSpPr/>
            <p:nvPr/>
          </p:nvCxnSpPr>
          <p:spPr>
            <a:xfrm>
              <a:off x="2323296" y="3837014"/>
              <a:ext cx="0" cy="282536"/>
            </a:xfrm>
            <a:prstGeom prst="line">
              <a:avLst/>
            </a:prstGeom>
            <a:noFill/>
            <a:ln w="12700" cap="flat" cmpd="sng" algn="ctr">
              <a:solidFill>
                <a:schemeClr val="bg1"/>
              </a:solidFill>
              <a:prstDash val="solid"/>
              <a:miter lim="800000"/>
            </a:ln>
            <a:effectLst/>
          </p:spPr>
        </p:cxnSp>
        <p:sp>
          <p:nvSpPr>
            <p:cNvPr id="121" name="Isosceles Triangle 120"/>
            <p:cNvSpPr/>
            <p:nvPr/>
          </p:nvSpPr>
          <p:spPr>
            <a:xfrm>
              <a:off x="2291211" y="4009747"/>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48" name="Isosceles Triangle 147"/>
            <p:cNvSpPr/>
            <p:nvPr/>
          </p:nvSpPr>
          <p:spPr>
            <a:xfrm>
              <a:off x="2291211" y="3897434"/>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grpSp>
        <p:nvGrpSpPr>
          <p:cNvPr id="149" name="Group 148"/>
          <p:cNvGrpSpPr/>
          <p:nvPr/>
        </p:nvGrpSpPr>
        <p:grpSpPr>
          <a:xfrm>
            <a:off x="2727297" y="1708583"/>
            <a:ext cx="64171" cy="282536"/>
            <a:chOff x="2291211" y="3837014"/>
            <a:chExt cx="64171" cy="282536"/>
          </a:xfrm>
        </p:grpSpPr>
        <p:cxnSp>
          <p:nvCxnSpPr>
            <p:cNvPr id="150" name="Straight Connector 149"/>
            <p:cNvCxnSpPr/>
            <p:nvPr/>
          </p:nvCxnSpPr>
          <p:spPr>
            <a:xfrm>
              <a:off x="2323296" y="3837014"/>
              <a:ext cx="0" cy="282536"/>
            </a:xfrm>
            <a:prstGeom prst="line">
              <a:avLst/>
            </a:prstGeom>
            <a:noFill/>
            <a:ln w="12700" cap="flat" cmpd="sng" algn="ctr">
              <a:solidFill>
                <a:schemeClr val="bg1"/>
              </a:solidFill>
              <a:prstDash val="solid"/>
              <a:miter lim="800000"/>
            </a:ln>
            <a:effectLst/>
          </p:spPr>
        </p:cxnSp>
        <p:sp>
          <p:nvSpPr>
            <p:cNvPr id="151" name="Isosceles Triangle 150"/>
            <p:cNvSpPr/>
            <p:nvPr/>
          </p:nvSpPr>
          <p:spPr>
            <a:xfrm>
              <a:off x="2291211" y="4009747"/>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52" name="Isosceles Triangle 151"/>
            <p:cNvSpPr/>
            <p:nvPr/>
          </p:nvSpPr>
          <p:spPr>
            <a:xfrm>
              <a:off x="2291211" y="3897434"/>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grpSp>
        <p:nvGrpSpPr>
          <p:cNvPr id="153" name="Group 152"/>
          <p:cNvGrpSpPr/>
          <p:nvPr/>
        </p:nvGrpSpPr>
        <p:grpSpPr>
          <a:xfrm>
            <a:off x="3334875" y="1708583"/>
            <a:ext cx="64171" cy="282536"/>
            <a:chOff x="2291211" y="3837014"/>
            <a:chExt cx="64171" cy="282536"/>
          </a:xfrm>
        </p:grpSpPr>
        <p:cxnSp>
          <p:nvCxnSpPr>
            <p:cNvPr id="154" name="Straight Connector 153"/>
            <p:cNvCxnSpPr/>
            <p:nvPr/>
          </p:nvCxnSpPr>
          <p:spPr>
            <a:xfrm>
              <a:off x="2323296" y="3837014"/>
              <a:ext cx="0" cy="282536"/>
            </a:xfrm>
            <a:prstGeom prst="line">
              <a:avLst/>
            </a:prstGeom>
            <a:noFill/>
            <a:ln w="12700" cap="flat" cmpd="sng" algn="ctr">
              <a:solidFill>
                <a:schemeClr val="bg1"/>
              </a:solidFill>
              <a:prstDash val="solid"/>
              <a:miter lim="800000"/>
            </a:ln>
            <a:effectLst/>
          </p:spPr>
        </p:cxnSp>
        <p:sp>
          <p:nvSpPr>
            <p:cNvPr id="155" name="Isosceles Triangle 154"/>
            <p:cNvSpPr/>
            <p:nvPr/>
          </p:nvSpPr>
          <p:spPr>
            <a:xfrm>
              <a:off x="2291211" y="4009747"/>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56" name="Isosceles Triangle 155"/>
            <p:cNvSpPr/>
            <p:nvPr/>
          </p:nvSpPr>
          <p:spPr>
            <a:xfrm>
              <a:off x="2291211" y="3897434"/>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grpSp>
        <p:nvGrpSpPr>
          <p:cNvPr id="157" name="Group 156"/>
          <p:cNvGrpSpPr/>
          <p:nvPr/>
        </p:nvGrpSpPr>
        <p:grpSpPr>
          <a:xfrm>
            <a:off x="3935039" y="1708583"/>
            <a:ext cx="64171" cy="282536"/>
            <a:chOff x="2291211" y="3837014"/>
            <a:chExt cx="64171" cy="282536"/>
          </a:xfrm>
        </p:grpSpPr>
        <p:cxnSp>
          <p:nvCxnSpPr>
            <p:cNvPr id="158" name="Straight Connector 157"/>
            <p:cNvCxnSpPr/>
            <p:nvPr/>
          </p:nvCxnSpPr>
          <p:spPr>
            <a:xfrm>
              <a:off x="2323296" y="3837014"/>
              <a:ext cx="0" cy="282536"/>
            </a:xfrm>
            <a:prstGeom prst="line">
              <a:avLst/>
            </a:prstGeom>
            <a:noFill/>
            <a:ln w="12700" cap="flat" cmpd="sng" algn="ctr">
              <a:solidFill>
                <a:schemeClr val="bg1"/>
              </a:solidFill>
              <a:prstDash val="solid"/>
              <a:miter lim="800000"/>
            </a:ln>
            <a:effectLst/>
          </p:spPr>
        </p:cxnSp>
        <p:sp>
          <p:nvSpPr>
            <p:cNvPr id="159" name="Isosceles Triangle 158"/>
            <p:cNvSpPr/>
            <p:nvPr/>
          </p:nvSpPr>
          <p:spPr>
            <a:xfrm>
              <a:off x="2291211" y="4009747"/>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60" name="Isosceles Triangle 159"/>
            <p:cNvSpPr/>
            <p:nvPr/>
          </p:nvSpPr>
          <p:spPr>
            <a:xfrm>
              <a:off x="2291211" y="3897434"/>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grpSp>
        <p:nvGrpSpPr>
          <p:cNvPr id="161" name="Group 160"/>
          <p:cNvGrpSpPr/>
          <p:nvPr/>
        </p:nvGrpSpPr>
        <p:grpSpPr>
          <a:xfrm>
            <a:off x="4530088" y="1708583"/>
            <a:ext cx="64171" cy="282536"/>
            <a:chOff x="2291211" y="3837014"/>
            <a:chExt cx="64171" cy="282536"/>
          </a:xfrm>
        </p:grpSpPr>
        <p:cxnSp>
          <p:nvCxnSpPr>
            <p:cNvPr id="162" name="Straight Connector 161"/>
            <p:cNvCxnSpPr/>
            <p:nvPr/>
          </p:nvCxnSpPr>
          <p:spPr>
            <a:xfrm>
              <a:off x="2323296" y="3837014"/>
              <a:ext cx="0" cy="282536"/>
            </a:xfrm>
            <a:prstGeom prst="line">
              <a:avLst/>
            </a:prstGeom>
            <a:noFill/>
            <a:ln w="12700" cap="flat" cmpd="sng" algn="ctr">
              <a:solidFill>
                <a:schemeClr val="bg1"/>
              </a:solidFill>
              <a:prstDash val="solid"/>
              <a:miter lim="800000"/>
            </a:ln>
            <a:effectLst/>
          </p:spPr>
        </p:cxnSp>
        <p:sp>
          <p:nvSpPr>
            <p:cNvPr id="163" name="Isosceles Triangle 162"/>
            <p:cNvSpPr/>
            <p:nvPr/>
          </p:nvSpPr>
          <p:spPr>
            <a:xfrm>
              <a:off x="2291211" y="4009747"/>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64" name="Isosceles Triangle 163"/>
            <p:cNvSpPr/>
            <p:nvPr/>
          </p:nvSpPr>
          <p:spPr>
            <a:xfrm>
              <a:off x="2291211" y="3897434"/>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grpSp>
        <p:nvGrpSpPr>
          <p:cNvPr id="165" name="Group 164"/>
          <p:cNvGrpSpPr/>
          <p:nvPr/>
        </p:nvGrpSpPr>
        <p:grpSpPr>
          <a:xfrm>
            <a:off x="5141664" y="1708583"/>
            <a:ext cx="64171" cy="282536"/>
            <a:chOff x="2291211" y="3837014"/>
            <a:chExt cx="64171" cy="282536"/>
          </a:xfrm>
        </p:grpSpPr>
        <p:cxnSp>
          <p:nvCxnSpPr>
            <p:cNvPr id="166" name="Straight Connector 165"/>
            <p:cNvCxnSpPr/>
            <p:nvPr/>
          </p:nvCxnSpPr>
          <p:spPr>
            <a:xfrm>
              <a:off x="2323296" y="3837014"/>
              <a:ext cx="0" cy="282536"/>
            </a:xfrm>
            <a:prstGeom prst="line">
              <a:avLst/>
            </a:prstGeom>
            <a:noFill/>
            <a:ln w="12700" cap="flat" cmpd="sng" algn="ctr">
              <a:solidFill>
                <a:schemeClr val="bg1"/>
              </a:solidFill>
              <a:prstDash val="solid"/>
              <a:miter lim="800000"/>
            </a:ln>
            <a:effectLst/>
          </p:spPr>
        </p:cxnSp>
        <p:sp>
          <p:nvSpPr>
            <p:cNvPr id="167" name="Isosceles Triangle 166"/>
            <p:cNvSpPr/>
            <p:nvPr/>
          </p:nvSpPr>
          <p:spPr>
            <a:xfrm>
              <a:off x="2291211" y="4009747"/>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68" name="Isosceles Triangle 167"/>
            <p:cNvSpPr/>
            <p:nvPr/>
          </p:nvSpPr>
          <p:spPr>
            <a:xfrm>
              <a:off x="2291211" y="3897434"/>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grpSp>
        <p:nvGrpSpPr>
          <p:cNvPr id="169" name="Group 168"/>
          <p:cNvGrpSpPr/>
          <p:nvPr/>
        </p:nvGrpSpPr>
        <p:grpSpPr>
          <a:xfrm>
            <a:off x="5748337" y="1708583"/>
            <a:ext cx="64171" cy="282536"/>
            <a:chOff x="2291211" y="3837014"/>
            <a:chExt cx="64171" cy="282536"/>
          </a:xfrm>
        </p:grpSpPr>
        <p:cxnSp>
          <p:nvCxnSpPr>
            <p:cNvPr id="170" name="Straight Connector 169"/>
            <p:cNvCxnSpPr/>
            <p:nvPr/>
          </p:nvCxnSpPr>
          <p:spPr>
            <a:xfrm>
              <a:off x="2323296" y="3837014"/>
              <a:ext cx="0" cy="282536"/>
            </a:xfrm>
            <a:prstGeom prst="line">
              <a:avLst/>
            </a:prstGeom>
            <a:noFill/>
            <a:ln w="12700" cap="flat" cmpd="sng" algn="ctr">
              <a:solidFill>
                <a:schemeClr val="bg1"/>
              </a:solidFill>
              <a:prstDash val="solid"/>
              <a:miter lim="800000"/>
            </a:ln>
            <a:effectLst/>
          </p:spPr>
        </p:cxnSp>
        <p:sp>
          <p:nvSpPr>
            <p:cNvPr id="171" name="Isosceles Triangle 170"/>
            <p:cNvSpPr/>
            <p:nvPr/>
          </p:nvSpPr>
          <p:spPr>
            <a:xfrm>
              <a:off x="2291211" y="4009747"/>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72" name="Isosceles Triangle 171"/>
            <p:cNvSpPr/>
            <p:nvPr/>
          </p:nvSpPr>
          <p:spPr>
            <a:xfrm>
              <a:off x="2291211" y="3897434"/>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grpSp>
        <p:nvGrpSpPr>
          <p:cNvPr id="173" name="Group 172"/>
          <p:cNvGrpSpPr/>
          <p:nvPr/>
        </p:nvGrpSpPr>
        <p:grpSpPr>
          <a:xfrm>
            <a:off x="6354798" y="1708583"/>
            <a:ext cx="64171" cy="282536"/>
            <a:chOff x="2291211" y="3837014"/>
            <a:chExt cx="64171" cy="282536"/>
          </a:xfrm>
        </p:grpSpPr>
        <p:cxnSp>
          <p:nvCxnSpPr>
            <p:cNvPr id="174" name="Straight Connector 173"/>
            <p:cNvCxnSpPr/>
            <p:nvPr/>
          </p:nvCxnSpPr>
          <p:spPr>
            <a:xfrm>
              <a:off x="2323296" y="3837014"/>
              <a:ext cx="0" cy="282536"/>
            </a:xfrm>
            <a:prstGeom prst="line">
              <a:avLst/>
            </a:prstGeom>
            <a:noFill/>
            <a:ln w="12700" cap="flat" cmpd="sng" algn="ctr">
              <a:solidFill>
                <a:schemeClr val="bg1"/>
              </a:solidFill>
              <a:prstDash val="solid"/>
              <a:miter lim="800000"/>
            </a:ln>
            <a:effectLst/>
          </p:spPr>
        </p:cxnSp>
        <p:sp>
          <p:nvSpPr>
            <p:cNvPr id="175" name="Isosceles Triangle 174"/>
            <p:cNvSpPr/>
            <p:nvPr/>
          </p:nvSpPr>
          <p:spPr>
            <a:xfrm>
              <a:off x="2291211" y="4009747"/>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76" name="Isosceles Triangle 175"/>
            <p:cNvSpPr/>
            <p:nvPr/>
          </p:nvSpPr>
          <p:spPr>
            <a:xfrm>
              <a:off x="2291211" y="3897434"/>
              <a:ext cx="64171" cy="55320"/>
            </a:xfrm>
            <a:prstGeom prst="triangle">
              <a:avLst/>
            </a:prstGeom>
            <a:solidFill>
              <a:schemeClr val="accent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grpSp>
        <p:nvGrpSpPr>
          <p:cNvPr id="178" name="Group 177"/>
          <p:cNvGrpSpPr/>
          <p:nvPr/>
        </p:nvGrpSpPr>
        <p:grpSpPr>
          <a:xfrm>
            <a:off x="3226756" y="3754875"/>
            <a:ext cx="70588" cy="403687"/>
            <a:chOff x="2291211" y="3796350"/>
            <a:chExt cx="64171" cy="366988"/>
          </a:xfrm>
        </p:grpSpPr>
        <p:cxnSp>
          <p:nvCxnSpPr>
            <p:cNvPr id="179" name="Straight Connector 178"/>
            <p:cNvCxnSpPr/>
            <p:nvPr/>
          </p:nvCxnSpPr>
          <p:spPr>
            <a:xfrm>
              <a:off x="2323296" y="3796350"/>
              <a:ext cx="0" cy="366988"/>
            </a:xfrm>
            <a:prstGeom prst="line">
              <a:avLst/>
            </a:prstGeom>
            <a:noFill/>
            <a:ln w="12700" cap="flat" cmpd="sng" algn="ctr">
              <a:solidFill>
                <a:schemeClr val="accent6"/>
              </a:solidFill>
              <a:prstDash val="solid"/>
              <a:miter lim="800000"/>
            </a:ln>
            <a:effectLst/>
          </p:spPr>
        </p:cxnSp>
        <p:sp>
          <p:nvSpPr>
            <p:cNvPr id="180" name="Isosceles Triangle 179"/>
            <p:cNvSpPr/>
            <p:nvPr/>
          </p:nvSpPr>
          <p:spPr>
            <a:xfrm>
              <a:off x="2291211" y="4012492"/>
              <a:ext cx="64171" cy="5532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81" name="Isosceles Triangle 180"/>
            <p:cNvSpPr/>
            <p:nvPr/>
          </p:nvSpPr>
          <p:spPr>
            <a:xfrm>
              <a:off x="2291211" y="3908358"/>
              <a:ext cx="64171" cy="5532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grpSp>
        <p:nvGrpSpPr>
          <p:cNvPr id="182" name="Group 181"/>
          <p:cNvGrpSpPr/>
          <p:nvPr/>
        </p:nvGrpSpPr>
        <p:grpSpPr>
          <a:xfrm>
            <a:off x="4179114" y="3754875"/>
            <a:ext cx="70588" cy="403687"/>
            <a:chOff x="2291211" y="3796350"/>
            <a:chExt cx="64171" cy="366988"/>
          </a:xfrm>
        </p:grpSpPr>
        <p:cxnSp>
          <p:nvCxnSpPr>
            <p:cNvPr id="183" name="Straight Connector 182"/>
            <p:cNvCxnSpPr/>
            <p:nvPr/>
          </p:nvCxnSpPr>
          <p:spPr>
            <a:xfrm>
              <a:off x="2323296" y="3796350"/>
              <a:ext cx="0" cy="366988"/>
            </a:xfrm>
            <a:prstGeom prst="line">
              <a:avLst/>
            </a:prstGeom>
            <a:noFill/>
            <a:ln w="12700" cap="flat" cmpd="sng" algn="ctr">
              <a:solidFill>
                <a:schemeClr val="accent6"/>
              </a:solidFill>
              <a:prstDash val="solid"/>
              <a:miter lim="800000"/>
            </a:ln>
            <a:effectLst/>
          </p:spPr>
        </p:cxnSp>
        <p:sp>
          <p:nvSpPr>
            <p:cNvPr id="184" name="Isosceles Triangle 183"/>
            <p:cNvSpPr/>
            <p:nvPr/>
          </p:nvSpPr>
          <p:spPr>
            <a:xfrm>
              <a:off x="2291211" y="4012492"/>
              <a:ext cx="64171" cy="5532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85" name="Isosceles Triangle 184"/>
            <p:cNvSpPr/>
            <p:nvPr/>
          </p:nvSpPr>
          <p:spPr>
            <a:xfrm>
              <a:off x="2291211" y="3908358"/>
              <a:ext cx="64171" cy="5532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grpSp>
        <p:nvGrpSpPr>
          <p:cNvPr id="186" name="Group 185"/>
          <p:cNvGrpSpPr/>
          <p:nvPr/>
        </p:nvGrpSpPr>
        <p:grpSpPr>
          <a:xfrm>
            <a:off x="5120257" y="3754875"/>
            <a:ext cx="70588" cy="403687"/>
            <a:chOff x="2291211" y="3796350"/>
            <a:chExt cx="64171" cy="366988"/>
          </a:xfrm>
        </p:grpSpPr>
        <p:cxnSp>
          <p:nvCxnSpPr>
            <p:cNvPr id="187" name="Straight Connector 186"/>
            <p:cNvCxnSpPr/>
            <p:nvPr/>
          </p:nvCxnSpPr>
          <p:spPr>
            <a:xfrm>
              <a:off x="2323296" y="3796350"/>
              <a:ext cx="0" cy="366988"/>
            </a:xfrm>
            <a:prstGeom prst="line">
              <a:avLst/>
            </a:prstGeom>
            <a:noFill/>
            <a:ln w="12700" cap="flat" cmpd="sng" algn="ctr">
              <a:solidFill>
                <a:schemeClr val="accent6"/>
              </a:solidFill>
              <a:prstDash val="solid"/>
              <a:miter lim="800000"/>
            </a:ln>
            <a:effectLst/>
          </p:spPr>
        </p:cxnSp>
        <p:sp>
          <p:nvSpPr>
            <p:cNvPr id="188" name="Isosceles Triangle 187"/>
            <p:cNvSpPr/>
            <p:nvPr/>
          </p:nvSpPr>
          <p:spPr>
            <a:xfrm>
              <a:off x="2291211" y="4012492"/>
              <a:ext cx="64171" cy="5532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89" name="Isosceles Triangle 188"/>
            <p:cNvSpPr/>
            <p:nvPr/>
          </p:nvSpPr>
          <p:spPr>
            <a:xfrm>
              <a:off x="2291211" y="3908358"/>
              <a:ext cx="64171" cy="5532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grpSp>
        <p:nvGrpSpPr>
          <p:cNvPr id="190" name="Group 189"/>
          <p:cNvGrpSpPr/>
          <p:nvPr/>
        </p:nvGrpSpPr>
        <p:grpSpPr>
          <a:xfrm>
            <a:off x="6064342" y="3754875"/>
            <a:ext cx="70588" cy="403687"/>
            <a:chOff x="2291211" y="3796350"/>
            <a:chExt cx="64171" cy="366988"/>
          </a:xfrm>
        </p:grpSpPr>
        <p:cxnSp>
          <p:nvCxnSpPr>
            <p:cNvPr id="191" name="Straight Connector 190"/>
            <p:cNvCxnSpPr/>
            <p:nvPr/>
          </p:nvCxnSpPr>
          <p:spPr>
            <a:xfrm>
              <a:off x="2323296" y="3796350"/>
              <a:ext cx="0" cy="366988"/>
            </a:xfrm>
            <a:prstGeom prst="line">
              <a:avLst/>
            </a:prstGeom>
            <a:noFill/>
            <a:ln w="12700" cap="flat" cmpd="sng" algn="ctr">
              <a:solidFill>
                <a:schemeClr val="accent6"/>
              </a:solidFill>
              <a:prstDash val="solid"/>
              <a:miter lim="800000"/>
            </a:ln>
            <a:effectLst/>
          </p:spPr>
        </p:cxnSp>
        <p:sp>
          <p:nvSpPr>
            <p:cNvPr id="196" name="Isosceles Triangle 195"/>
            <p:cNvSpPr/>
            <p:nvPr/>
          </p:nvSpPr>
          <p:spPr>
            <a:xfrm>
              <a:off x="2291211" y="4012492"/>
              <a:ext cx="64171" cy="5532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sp>
          <p:nvSpPr>
            <p:cNvPr id="197" name="Isosceles Triangle 196"/>
            <p:cNvSpPr/>
            <p:nvPr/>
          </p:nvSpPr>
          <p:spPr>
            <a:xfrm>
              <a:off x="2291211" y="3908358"/>
              <a:ext cx="64171" cy="5532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ahoma"/>
                <a:ea typeface="+mn-ea"/>
                <a:cs typeface="+mn-cs"/>
              </a:endParaRPr>
            </a:p>
          </p:txBody>
        </p:sp>
      </p:grpSp>
      <p:pic>
        <p:nvPicPr>
          <p:cNvPr id="23" name="Picture 22"/>
          <p:cNvPicPr>
            <a:picLocks noChangeAspect="1"/>
          </p:cNvPicPr>
          <p:nvPr/>
        </p:nvPicPr>
        <p:blipFill rotWithShape="1">
          <a:blip r:embed="rId8"/>
          <a:srcRect l="14381" r="14381"/>
          <a:stretch/>
        </p:blipFill>
        <p:spPr>
          <a:xfrm>
            <a:off x="2847949" y="4152465"/>
            <a:ext cx="838865" cy="838865"/>
          </a:xfrm>
          <a:prstGeom prst="ellipse">
            <a:avLst/>
          </a:prstGeom>
        </p:spPr>
      </p:pic>
      <p:pic>
        <p:nvPicPr>
          <p:cNvPr id="24" name="Picture 23"/>
          <p:cNvPicPr>
            <a:picLocks noChangeAspect="1"/>
          </p:cNvPicPr>
          <p:nvPr/>
        </p:nvPicPr>
        <p:blipFill rotWithShape="1">
          <a:blip r:embed="rId9"/>
          <a:srcRect l="13185" r="28841"/>
          <a:stretch/>
        </p:blipFill>
        <p:spPr>
          <a:xfrm>
            <a:off x="3792034" y="4152465"/>
            <a:ext cx="838865" cy="838865"/>
          </a:xfrm>
          <a:prstGeom prst="ellipse">
            <a:avLst/>
          </a:prstGeom>
        </p:spPr>
      </p:pic>
      <p:pic>
        <p:nvPicPr>
          <p:cNvPr id="25" name="Picture 24"/>
          <p:cNvPicPr>
            <a:picLocks noChangeAspect="1"/>
          </p:cNvPicPr>
          <p:nvPr/>
        </p:nvPicPr>
        <p:blipFill rotWithShape="1">
          <a:blip r:embed="rId10"/>
          <a:srcRect l="19935" r="33899"/>
          <a:stretch/>
        </p:blipFill>
        <p:spPr>
          <a:xfrm>
            <a:off x="5680204" y="4152465"/>
            <a:ext cx="838864" cy="838864"/>
          </a:xfrm>
          <a:prstGeom prst="ellipse">
            <a:avLst/>
          </a:prstGeom>
        </p:spPr>
      </p:pic>
      <p:pic>
        <p:nvPicPr>
          <p:cNvPr id="26" name="Picture 2" descr="Image result for images mine pump station"/>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5385" r="15385"/>
          <a:stretch/>
        </p:blipFill>
        <p:spPr bwMode="auto">
          <a:xfrm>
            <a:off x="4736119" y="4152465"/>
            <a:ext cx="838865" cy="838865"/>
          </a:xfrm>
          <a:prstGeom prst="ellipse">
            <a:avLst/>
          </a:prstGeom>
          <a:noFill/>
          <a:extLst>
            <a:ext uri="{909E8E84-426E-40DD-AFC4-6F175D3DCCD1}">
              <a14:hiddenFill xmlns:a14="http://schemas.microsoft.com/office/drawing/2010/main">
                <a:solidFill>
                  <a:srgbClr val="FFFFFF"/>
                </a:solidFill>
              </a14:hiddenFill>
            </a:ext>
          </a:extLst>
        </p:spPr>
      </p:pic>
      <p:pic>
        <p:nvPicPr>
          <p:cNvPr id="28" name="Picture 27"/>
          <p:cNvPicPr>
            <a:picLocks noChangeAspect="1"/>
          </p:cNvPicPr>
          <p:nvPr/>
        </p:nvPicPr>
        <p:blipFill rotWithShape="1">
          <a:blip r:embed="rId12"/>
          <a:srcRect l="14779" r="37821"/>
          <a:stretch/>
        </p:blipFill>
        <p:spPr>
          <a:xfrm>
            <a:off x="1903864" y="4152465"/>
            <a:ext cx="838865" cy="838865"/>
          </a:xfrm>
          <a:prstGeom prst="ellipse">
            <a:avLst/>
          </a:prstGeom>
        </p:spPr>
      </p:pic>
    </p:spTree>
    <p:extLst>
      <p:ext uri="{BB962C8B-B14F-4D97-AF65-F5344CB8AC3E}">
        <p14:creationId xmlns:p14="http://schemas.microsoft.com/office/powerpoint/2010/main" val="108700509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46"/>
                                        </p:tgtEl>
                                        <p:attrNameLst>
                                          <p:attrName>style.visibility</p:attrName>
                                        </p:attrNameLst>
                                      </p:cBhvr>
                                      <p:to>
                                        <p:strVal val="visible"/>
                                      </p:to>
                                    </p:set>
                                    <p:anim calcmode="lin" valueType="num">
                                      <p:cBhvr>
                                        <p:cTn id="7" dur="750" fill="hold"/>
                                        <p:tgtEl>
                                          <p:spTgt spid="246"/>
                                        </p:tgtEl>
                                        <p:attrNameLst>
                                          <p:attrName>ppt_w</p:attrName>
                                        </p:attrNameLst>
                                      </p:cBhvr>
                                      <p:tavLst>
                                        <p:tav tm="0">
                                          <p:val>
                                            <p:fltVal val="0"/>
                                          </p:val>
                                        </p:tav>
                                        <p:tav tm="100000">
                                          <p:val>
                                            <p:strVal val="#ppt_w"/>
                                          </p:val>
                                        </p:tav>
                                      </p:tavLst>
                                    </p:anim>
                                    <p:anim calcmode="lin" valueType="num">
                                      <p:cBhvr>
                                        <p:cTn id="8" dur="750" fill="hold"/>
                                        <p:tgtEl>
                                          <p:spTgt spid="246"/>
                                        </p:tgtEl>
                                        <p:attrNameLst>
                                          <p:attrName>ppt_h</p:attrName>
                                        </p:attrNameLst>
                                      </p:cBhvr>
                                      <p:tavLst>
                                        <p:tav tm="0">
                                          <p:val>
                                            <p:fltVal val="0"/>
                                          </p:val>
                                        </p:tav>
                                        <p:tav tm="100000">
                                          <p:val>
                                            <p:strVal val="#ppt_h"/>
                                          </p:val>
                                        </p:tav>
                                      </p:tavLst>
                                    </p:anim>
                                    <p:animEffect transition="in" filter="fade">
                                      <p:cBhvr>
                                        <p:cTn id="9" dur="750"/>
                                        <p:tgtEl>
                                          <p:spTgt spid="246"/>
                                        </p:tgtEl>
                                      </p:cBhvr>
                                    </p:animEffect>
                                  </p:childTnLst>
                                </p:cTn>
                              </p:par>
                              <p:par>
                                <p:cTn id="10" presetID="22" presetClass="entr" presetSubtype="8" fill="hold" nodeType="withEffect">
                                  <p:stCondLst>
                                    <p:cond delay="500"/>
                                  </p:stCondLst>
                                  <p:childTnLst>
                                    <p:set>
                                      <p:cBhvr>
                                        <p:cTn id="11" dur="1" fill="hold">
                                          <p:stCondLst>
                                            <p:cond delay="0"/>
                                          </p:stCondLst>
                                        </p:cTn>
                                        <p:tgtEl>
                                          <p:spTgt spid="38"/>
                                        </p:tgtEl>
                                        <p:attrNameLst>
                                          <p:attrName>style.visibility</p:attrName>
                                        </p:attrNameLst>
                                      </p:cBhvr>
                                      <p:to>
                                        <p:strVal val="visible"/>
                                      </p:to>
                                    </p:set>
                                    <p:animEffect transition="in" filter="wipe(left)">
                                      <p:cBhvr>
                                        <p:cTn id="12" dur="750"/>
                                        <p:tgtEl>
                                          <p:spTgt spid="38"/>
                                        </p:tgtEl>
                                      </p:cBhvr>
                                    </p:animEffect>
                                  </p:childTnLst>
                                </p:cTn>
                              </p:par>
                              <p:par>
                                <p:cTn id="13" presetID="10" presetClass="entr" presetSubtype="0" fill="hold" nodeType="withEffect">
                                  <p:stCondLst>
                                    <p:cond delay="50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1000"/>
                                        <p:tgtEl>
                                          <p:spTgt spid="28"/>
                                        </p:tgtEl>
                                      </p:cBhvr>
                                    </p:animEffect>
                                  </p:childTnLst>
                                </p:cTn>
                              </p:par>
                              <p:par>
                                <p:cTn id="16" presetID="63" presetClass="path" presetSubtype="0" decel="50000" fill="hold" nodeType="withEffect">
                                  <p:stCondLst>
                                    <p:cond delay="500"/>
                                  </p:stCondLst>
                                  <p:childTnLst>
                                    <p:animMotion origin="layout" path="M -3.05556E-6 1.11111E-6 L -0.00034 0.08117 " pathEditMode="relative" rAng="0" ptsTypes="AA">
                                      <p:cBhvr>
                                        <p:cTn id="17" dur="1000" spd="-100000" fill="hold"/>
                                        <p:tgtEl>
                                          <p:spTgt spid="28"/>
                                        </p:tgtEl>
                                        <p:attrNameLst>
                                          <p:attrName>ppt_x</p:attrName>
                                          <p:attrName>ppt_y</p:attrName>
                                        </p:attrNameLst>
                                      </p:cBhvr>
                                      <p:rCtr x="-17" y="4043"/>
                                    </p:animMotion>
                                  </p:childTnLst>
                                </p:cTn>
                              </p:par>
                              <p:par>
                                <p:cTn id="18" presetID="10" presetClass="entr" presetSubtype="0" fill="hold" nodeType="withEffect">
                                  <p:stCondLst>
                                    <p:cond delay="75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1000"/>
                                        <p:tgtEl>
                                          <p:spTgt spid="23"/>
                                        </p:tgtEl>
                                      </p:cBhvr>
                                    </p:animEffect>
                                  </p:childTnLst>
                                </p:cTn>
                              </p:par>
                              <p:par>
                                <p:cTn id="21" presetID="63" presetClass="path" presetSubtype="0" decel="50000" fill="hold" nodeType="withEffect">
                                  <p:stCondLst>
                                    <p:cond delay="750"/>
                                  </p:stCondLst>
                                  <p:childTnLst>
                                    <p:animMotion origin="layout" path="M -1.66667E-6 1.11111E-6 L -0.00035 0.08117 " pathEditMode="relative" rAng="0" ptsTypes="AA">
                                      <p:cBhvr>
                                        <p:cTn id="22" dur="1000" spd="-100000" fill="hold"/>
                                        <p:tgtEl>
                                          <p:spTgt spid="23"/>
                                        </p:tgtEl>
                                        <p:attrNameLst>
                                          <p:attrName>ppt_x</p:attrName>
                                          <p:attrName>ppt_y</p:attrName>
                                        </p:attrNameLst>
                                      </p:cBhvr>
                                      <p:rCtr x="-17" y="4043"/>
                                    </p:animMotion>
                                  </p:childTnLst>
                                </p:cTn>
                              </p:par>
                              <p:par>
                                <p:cTn id="23" presetID="10" presetClass="entr" presetSubtype="0" fill="hold" nodeType="withEffect">
                                  <p:stCondLst>
                                    <p:cond delay="10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1000"/>
                                        <p:tgtEl>
                                          <p:spTgt spid="24"/>
                                        </p:tgtEl>
                                      </p:cBhvr>
                                    </p:animEffect>
                                  </p:childTnLst>
                                </p:cTn>
                              </p:par>
                              <p:par>
                                <p:cTn id="26" presetID="63" presetClass="path" presetSubtype="0" decel="50000" fill="hold" nodeType="withEffect">
                                  <p:stCondLst>
                                    <p:cond delay="1000"/>
                                  </p:stCondLst>
                                  <p:childTnLst>
                                    <p:animMotion origin="layout" path="M -2.77778E-7 1.11111E-6 L -0.00035 0.08117 " pathEditMode="relative" rAng="0" ptsTypes="AA">
                                      <p:cBhvr>
                                        <p:cTn id="27" dur="1000" spd="-100000" fill="hold"/>
                                        <p:tgtEl>
                                          <p:spTgt spid="24"/>
                                        </p:tgtEl>
                                        <p:attrNameLst>
                                          <p:attrName>ppt_x</p:attrName>
                                          <p:attrName>ppt_y</p:attrName>
                                        </p:attrNameLst>
                                      </p:cBhvr>
                                      <p:rCtr x="-17" y="4043"/>
                                    </p:animMotion>
                                  </p:childTnLst>
                                </p:cTn>
                              </p:par>
                              <p:par>
                                <p:cTn id="28" presetID="10" presetClass="entr" presetSubtype="0" fill="hold" nodeType="withEffect">
                                  <p:stCondLst>
                                    <p:cond delay="125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1000"/>
                                        <p:tgtEl>
                                          <p:spTgt spid="26"/>
                                        </p:tgtEl>
                                      </p:cBhvr>
                                    </p:animEffect>
                                  </p:childTnLst>
                                </p:cTn>
                              </p:par>
                              <p:par>
                                <p:cTn id="31" presetID="63" presetClass="path" presetSubtype="0" decel="50000" fill="hold" nodeType="withEffect">
                                  <p:stCondLst>
                                    <p:cond delay="1250"/>
                                  </p:stCondLst>
                                  <p:childTnLst>
                                    <p:animMotion origin="layout" path="M 4.72222E-6 1.11111E-6 L -0.00035 0.08117 " pathEditMode="relative" rAng="0" ptsTypes="AA">
                                      <p:cBhvr>
                                        <p:cTn id="32" dur="1000" spd="-100000" fill="hold"/>
                                        <p:tgtEl>
                                          <p:spTgt spid="26"/>
                                        </p:tgtEl>
                                        <p:attrNameLst>
                                          <p:attrName>ppt_x</p:attrName>
                                          <p:attrName>ppt_y</p:attrName>
                                        </p:attrNameLst>
                                      </p:cBhvr>
                                      <p:rCtr x="-17" y="4043"/>
                                    </p:animMotion>
                                  </p:childTnLst>
                                </p:cTn>
                              </p:par>
                              <p:par>
                                <p:cTn id="33" presetID="10" presetClass="entr" presetSubtype="0" fill="hold" nodeType="withEffect">
                                  <p:stCondLst>
                                    <p:cond delay="150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1000"/>
                                        <p:tgtEl>
                                          <p:spTgt spid="25"/>
                                        </p:tgtEl>
                                      </p:cBhvr>
                                    </p:animEffect>
                                  </p:childTnLst>
                                </p:cTn>
                              </p:par>
                              <p:par>
                                <p:cTn id="36" presetID="63" presetClass="path" presetSubtype="0" decel="50000" fill="hold" nodeType="withEffect">
                                  <p:stCondLst>
                                    <p:cond delay="1500"/>
                                  </p:stCondLst>
                                  <p:childTnLst>
                                    <p:animMotion origin="layout" path="M -3.88889E-6 1.11111E-6 L -0.00034 0.08117 " pathEditMode="relative" rAng="0" ptsTypes="AA">
                                      <p:cBhvr>
                                        <p:cTn id="37" dur="1000" spd="-100000" fill="hold"/>
                                        <p:tgtEl>
                                          <p:spTgt spid="25"/>
                                        </p:tgtEl>
                                        <p:attrNameLst>
                                          <p:attrName>ppt_x</p:attrName>
                                          <p:attrName>ppt_y</p:attrName>
                                        </p:attrNameLst>
                                      </p:cBhvr>
                                      <p:rCtr x="-17" y="4043"/>
                                    </p:animMotion>
                                  </p:childTnLst>
                                </p:cTn>
                              </p:par>
                              <p:par>
                                <p:cTn id="38" presetID="22" presetClass="entr" presetSubtype="4" fill="hold" nodeType="withEffect">
                                  <p:stCondLst>
                                    <p:cond delay="2250"/>
                                  </p:stCondLst>
                                  <p:childTnLst>
                                    <p:set>
                                      <p:cBhvr>
                                        <p:cTn id="39" dur="1" fill="hold">
                                          <p:stCondLst>
                                            <p:cond delay="0"/>
                                          </p:stCondLst>
                                        </p:cTn>
                                        <p:tgtEl>
                                          <p:spTgt spid="30"/>
                                        </p:tgtEl>
                                        <p:attrNameLst>
                                          <p:attrName>style.visibility</p:attrName>
                                        </p:attrNameLst>
                                      </p:cBhvr>
                                      <p:to>
                                        <p:strVal val="visible"/>
                                      </p:to>
                                    </p:set>
                                    <p:animEffect transition="in" filter="wipe(down)">
                                      <p:cBhvr>
                                        <p:cTn id="40" dur="500"/>
                                        <p:tgtEl>
                                          <p:spTgt spid="30"/>
                                        </p:tgtEl>
                                      </p:cBhvr>
                                    </p:animEffect>
                                  </p:childTnLst>
                                </p:cTn>
                              </p:par>
                              <p:par>
                                <p:cTn id="41" presetID="22" presetClass="entr" presetSubtype="4" fill="hold" nodeType="withEffect">
                                  <p:stCondLst>
                                    <p:cond delay="2250"/>
                                  </p:stCondLst>
                                  <p:childTnLst>
                                    <p:set>
                                      <p:cBhvr>
                                        <p:cTn id="42" dur="1" fill="hold">
                                          <p:stCondLst>
                                            <p:cond delay="0"/>
                                          </p:stCondLst>
                                        </p:cTn>
                                        <p:tgtEl>
                                          <p:spTgt spid="178"/>
                                        </p:tgtEl>
                                        <p:attrNameLst>
                                          <p:attrName>style.visibility</p:attrName>
                                        </p:attrNameLst>
                                      </p:cBhvr>
                                      <p:to>
                                        <p:strVal val="visible"/>
                                      </p:to>
                                    </p:set>
                                    <p:animEffect transition="in" filter="wipe(down)">
                                      <p:cBhvr>
                                        <p:cTn id="43" dur="500"/>
                                        <p:tgtEl>
                                          <p:spTgt spid="178"/>
                                        </p:tgtEl>
                                      </p:cBhvr>
                                    </p:animEffect>
                                  </p:childTnLst>
                                </p:cTn>
                              </p:par>
                              <p:par>
                                <p:cTn id="44" presetID="22" presetClass="entr" presetSubtype="4" fill="hold" nodeType="withEffect">
                                  <p:stCondLst>
                                    <p:cond delay="2250"/>
                                  </p:stCondLst>
                                  <p:childTnLst>
                                    <p:set>
                                      <p:cBhvr>
                                        <p:cTn id="45" dur="1" fill="hold">
                                          <p:stCondLst>
                                            <p:cond delay="0"/>
                                          </p:stCondLst>
                                        </p:cTn>
                                        <p:tgtEl>
                                          <p:spTgt spid="182"/>
                                        </p:tgtEl>
                                        <p:attrNameLst>
                                          <p:attrName>style.visibility</p:attrName>
                                        </p:attrNameLst>
                                      </p:cBhvr>
                                      <p:to>
                                        <p:strVal val="visible"/>
                                      </p:to>
                                    </p:set>
                                    <p:animEffect transition="in" filter="wipe(down)">
                                      <p:cBhvr>
                                        <p:cTn id="46" dur="500"/>
                                        <p:tgtEl>
                                          <p:spTgt spid="182"/>
                                        </p:tgtEl>
                                      </p:cBhvr>
                                    </p:animEffect>
                                  </p:childTnLst>
                                </p:cTn>
                              </p:par>
                              <p:par>
                                <p:cTn id="47" presetID="22" presetClass="entr" presetSubtype="4" fill="hold" nodeType="withEffect">
                                  <p:stCondLst>
                                    <p:cond delay="2250"/>
                                  </p:stCondLst>
                                  <p:childTnLst>
                                    <p:set>
                                      <p:cBhvr>
                                        <p:cTn id="48" dur="1" fill="hold">
                                          <p:stCondLst>
                                            <p:cond delay="0"/>
                                          </p:stCondLst>
                                        </p:cTn>
                                        <p:tgtEl>
                                          <p:spTgt spid="186"/>
                                        </p:tgtEl>
                                        <p:attrNameLst>
                                          <p:attrName>style.visibility</p:attrName>
                                        </p:attrNameLst>
                                      </p:cBhvr>
                                      <p:to>
                                        <p:strVal val="visible"/>
                                      </p:to>
                                    </p:set>
                                    <p:animEffect transition="in" filter="wipe(down)">
                                      <p:cBhvr>
                                        <p:cTn id="49" dur="500"/>
                                        <p:tgtEl>
                                          <p:spTgt spid="186"/>
                                        </p:tgtEl>
                                      </p:cBhvr>
                                    </p:animEffect>
                                  </p:childTnLst>
                                </p:cTn>
                              </p:par>
                              <p:par>
                                <p:cTn id="50" presetID="22" presetClass="entr" presetSubtype="4" fill="hold" nodeType="withEffect">
                                  <p:stCondLst>
                                    <p:cond delay="2250"/>
                                  </p:stCondLst>
                                  <p:childTnLst>
                                    <p:set>
                                      <p:cBhvr>
                                        <p:cTn id="51" dur="1" fill="hold">
                                          <p:stCondLst>
                                            <p:cond delay="0"/>
                                          </p:stCondLst>
                                        </p:cTn>
                                        <p:tgtEl>
                                          <p:spTgt spid="190"/>
                                        </p:tgtEl>
                                        <p:attrNameLst>
                                          <p:attrName>style.visibility</p:attrName>
                                        </p:attrNameLst>
                                      </p:cBhvr>
                                      <p:to>
                                        <p:strVal val="visible"/>
                                      </p:to>
                                    </p:set>
                                    <p:animEffect transition="in" filter="wipe(down)">
                                      <p:cBhvr>
                                        <p:cTn id="52" dur="500"/>
                                        <p:tgtEl>
                                          <p:spTgt spid="190"/>
                                        </p:tgtEl>
                                      </p:cBhvr>
                                    </p:animEffect>
                                  </p:childTnLst>
                                </p:cTn>
                              </p:par>
                              <p:par>
                                <p:cTn id="53" presetID="10" presetClass="entr" presetSubtype="0" fill="hold" grpId="0" nodeType="withEffect">
                                  <p:stCondLst>
                                    <p:cond delay="2250"/>
                                  </p:stCondLst>
                                  <p:childTnLst>
                                    <p:set>
                                      <p:cBhvr>
                                        <p:cTn id="54" dur="1" fill="hold">
                                          <p:stCondLst>
                                            <p:cond delay="0"/>
                                          </p:stCondLst>
                                        </p:cTn>
                                        <p:tgtEl>
                                          <p:spTgt spid="44"/>
                                        </p:tgtEl>
                                        <p:attrNameLst>
                                          <p:attrName>style.visibility</p:attrName>
                                        </p:attrNameLst>
                                      </p:cBhvr>
                                      <p:to>
                                        <p:strVal val="visible"/>
                                      </p:to>
                                    </p:set>
                                    <p:animEffect transition="in" filter="fade">
                                      <p:cBhvr>
                                        <p:cTn id="55" dur="1000"/>
                                        <p:tgtEl>
                                          <p:spTgt spid="44"/>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nodeType="clickEffect">
                                  <p:stCondLst>
                                    <p:cond delay="0"/>
                                  </p:stCondLst>
                                  <p:childTnLst>
                                    <p:set>
                                      <p:cBhvr>
                                        <p:cTn id="59" dur="1" fill="hold">
                                          <p:stCondLst>
                                            <p:cond delay="0"/>
                                          </p:stCondLst>
                                        </p:cTn>
                                        <p:tgtEl>
                                          <p:spTgt spid="247"/>
                                        </p:tgtEl>
                                        <p:attrNameLst>
                                          <p:attrName>style.visibility</p:attrName>
                                        </p:attrNameLst>
                                      </p:cBhvr>
                                      <p:to>
                                        <p:strVal val="visible"/>
                                      </p:to>
                                    </p:set>
                                    <p:anim calcmode="lin" valueType="num">
                                      <p:cBhvr>
                                        <p:cTn id="60" dur="750" fill="hold"/>
                                        <p:tgtEl>
                                          <p:spTgt spid="247"/>
                                        </p:tgtEl>
                                        <p:attrNameLst>
                                          <p:attrName>ppt_w</p:attrName>
                                        </p:attrNameLst>
                                      </p:cBhvr>
                                      <p:tavLst>
                                        <p:tav tm="0">
                                          <p:val>
                                            <p:fltVal val="0"/>
                                          </p:val>
                                        </p:tav>
                                        <p:tav tm="100000">
                                          <p:val>
                                            <p:strVal val="#ppt_w"/>
                                          </p:val>
                                        </p:tav>
                                      </p:tavLst>
                                    </p:anim>
                                    <p:anim calcmode="lin" valueType="num">
                                      <p:cBhvr>
                                        <p:cTn id="61" dur="750" fill="hold"/>
                                        <p:tgtEl>
                                          <p:spTgt spid="247"/>
                                        </p:tgtEl>
                                        <p:attrNameLst>
                                          <p:attrName>ppt_h</p:attrName>
                                        </p:attrNameLst>
                                      </p:cBhvr>
                                      <p:tavLst>
                                        <p:tav tm="0">
                                          <p:val>
                                            <p:fltVal val="0"/>
                                          </p:val>
                                        </p:tav>
                                        <p:tav tm="100000">
                                          <p:val>
                                            <p:strVal val="#ppt_h"/>
                                          </p:val>
                                        </p:tav>
                                      </p:tavLst>
                                    </p:anim>
                                    <p:animEffect transition="in" filter="fade">
                                      <p:cBhvr>
                                        <p:cTn id="62" dur="750"/>
                                        <p:tgtEl>
                                          <p:spTgt spid="247"/>
                                        </p:tgtEl>
                                      </p:cBhvr>
                                    </p:animEffect>
                                  </p:childTnLst>
                                </p:cTn>
                              </p:par>
                              <p:par>
                                <p:cTn id="63" presetID="22" presetClass="entr" presetSubtype="8" fill="hold" nodeType="withEffect">
                                  <p:stCondLst>
                                    <p:cond delay="500"/>
                                  </p:stCondLst>
                                  <p:childTnLst>
                                    <p:set>
                                      <p:cBhvr>
                                        <p:cTn id="64" dur="1" fill="hold">
                                          <p:stCondLst>
                                            <p:cond delay="0"/>
                                          </p:stCondLst>
                                        </p:cTn>
                                        <p:tgtEl>
                                          <p:spTgt spid="245"/>
                                        </p:tgtEl>
                                        <p:attrNameLst>
                                          <p:attrName>style.visibility</p:attrName>
                                        </p:attrNameLst>
                                      </p:cBhvr>
                                      <p:to>
                                        <p:strVal val="visible"/>
                                      </p:to>
                                    </p:set>
                                    <p:animEffect transition="in" filter="wipe(left)">
                                      <p:cBhvr>
                                        <p:cTn id="65" dur="750"/>
                                        <p:tgtEl>
                                          <p:spTgt spid="245"/>
                                        </p:tgtEl>
                                      </p:cBhvr>
                                    </p:animEffect>
                                  </p:childTnLst>
                                </p:cTn>
                              </p:par>
                              <p:par>
                                <p:cTn id="66" presetID="10" presetClass="entr" presetSubtype="0" fill="hold" nodeType="withEffect">
                                  <p:stCondLst>
                                    <p:cond delay="500"/>
                                  </p:stCondLst>
                                  <p:childTnLst>
                                    <p:set>
                                      <p:cBhvr>
                                        <p:cTn id="67" dur="1" fill="hold">
                                          <p:stCondLst>
                                            <p:cond delay="0"/>
                                          </p:stCondLst>
                                        </p:cTn>
                                        <p:tgtEl>
                                          <p:spTgt spid="229"/>
                                        </p:tgtEl>
                                        <p:attrNameLst>
                                          <p:attrName>style.visibility</p:attrName>
                                        </p:attrNameLst>
                                      </p:cBhvr>
                                      <p:to>
                                        <p:strVal val="visible"/>
                                      </p:to>
                                    </p:set>
                                    <p:animEffect transition="in" filter="fade">
                                      <p:cBhvr>
                                        <p:cTn id="68" dur="1000"/>
                                        <p:tgtEl>
                                          <p:spTgt spid="229"/>
                                        </p:tgtEl>
                                      </p:cBhvr>
                                    </p:animEffect>
                                  </p:childTnLst>
                                </p:cTn>
                              </p:par>
                              <p:par>
                                <p:cTn id="69" presetID="63" presetClass="path" presetSubtype="0" decel="50000" fill="hold" nodeType="withEffect">
                                  <p:stCondLst>
                                    <p:cond delay="500"/>
                                  </p:stCondLst>
                                  <p:childTnLst>
                                    <p:animMotion origin="layout" path="M 3.33333E-6 2.59259E-6 L 3.33333E-6 0.03395 " pathEditMode="relative" rAng="0" ptsTypes="AA">
                                      <p:cBhvr>
                                        <p:cTn id="70" dur="1000" spd="-100000" fill="hold"/>
                                        <p:tgtEl>
                                          <p:spTgt spid="229"/>
                                        </p:tgtEl>
                                        <p:attrNameLst>
                                          <p:attrName>ppt_x</p:attrName>
                                          <p:attrName>ppt_y</p:attrName>
                                        </p:attrNameLst>
                                      </p:cBhvr>
                                      <p:rCtr x="0" y="1698"/>
                                    </p:animMotion>
                                  </p:childTnLst>
                                </p:cTn>
                              </p:par>
                              <p:par>
                                <p:cTn id="71" presetID="10" presetClass="entr" presetSubtype="0" fill="hold" nodeType="withEffect">
                                  <p:stCondLst>
                                    <p:cond delay="750"/>
                                  </p:stCondLst>
                                  <p:childTnLst>
                                    <p:set>
                                      <p:cBhvr>
                                        <p:cTn id="72" dur="1" fill="hold">
                                          <p:stCondLst>
                                            <p:cond delay="0"/>
                                          </p:stCondLst>
                                        </p:cTn>
                                        <p:tgtEl>
                                          <p:spTgt spid="230"/>
                                        </p:tgtEl>
                                        <p:attrNameLst>
                                          <p:attrName>style.visibility</p:attrName>
                                        </p:attrNameLst>
                                      </p:cBhvr>
                                      <p:to>
                                        <p:strVal val="visible"/>
                                      </p:to>
                                    </p:set>
                                    <p:animEffect transition="in" filter="fade">
                                      <p:cBhvr>
                                        <p:cTn id="73" dur="1000"/>
                                        <p:tgtEl>
                                          <p:spTgt spid="230"/>
                                        </p:tgtEl>
                                      </p:cBhvr>
                                    </p:animEffect>
                                  </p:childTnLst>
                                </p:cTn>
                              </p:par>
                              <p:par>
                                <p:cTn id="74" presetID="63" presetClass="path" presetSubtype="0" decel="50000" fill="hold" nodeType="withEffect">
                                  <p:stCondLst>
                                    <p:cond delay="750"/>
                                  </p:stCondLst>
                                  <p:childTnLst>
                                    <p:animMotion origin="layout" path="M -2.5E-6 2.59259E-6 L -2.5E-6 0.03395 " pathEditMode="relative" rAng="0" ptsTypes="AA">
                                      <p:cBhvr>
                                        <p:cTn id="75" dur="1000" spd="-100000" fill="hold"/>
                                        <p:tgtEl>
                                          <p:spTgt spid="230"/>
                                        </p:tgtEl>
                                        <p:attrNameLst>
                                          <p:attrName>ppt_x</p:attrName>
                                          <p:attrName>ppt_y</p:attrName>
                                        </p:attrNameLst>
                                      </p:cBhvr>
                                      <p:rCtr x="0" y="1698"/>
                                    </p:animMotion>
                                  </p:childTnLst>
                                </p:cTn>
                              </p:par>
                              <p:par>
                                <p:cTn id="76" presetID="10" presetClass="entr" presetSubtype="0" fill="hold" nodeType="withEffect">
                                  <p:stCondLst>
                                    <p:cond delay="1000"/>
                                  </p:stCondLst>
                                  <p:childTnLst>
                                    <p:set>
                                      <p:cBhvr>
                                        <p:cTn id="77" dur="1" fill="hold">
                                          <p:stCondLst>
                                            <p:cond delay="0"/>
                                          </p:stCondLst>
                                        </p:cTn>
                                        <p:tgtEl>
                                          <p:spTgt spid="231"/>
                                        </p:tgtEl>
                                        <p:attrNameLst>
                                          <p:attrName>style.visibility</p:attrName>
                                        </p:attrNameLst>
                                      </p:cBhvr>
                                      <p:to>
                                        <p:strVal val="visible"/>
                                      </p:to>
                                    </p:set>
                                    <p:animEffect transition="in" filter="fade">
                                      <p:cBhvr>
                                        <p:cTn id="78" dur="1000"/>
                                        <p:tgtEl>
                                          <p:spTgt spid="231"/>
                                        </p:tgtEl>
                                      </p:cBhvr>
                                    </p:animEffect>
                                  </p:childTnLst>
                                </p:cTn>
                              </p:par>
                              <p:par>
                                <p:cTn id="79" presetID="63" presetClass="path" presetSubtype="0" decel="50000" fill="hold" nodeType="withEffect">
                                  <p:stCondLst>
                                    <p:cond delay="1000"/>
                                  </p:stCondLst>
                                  <p:childTnLst>
                                    <p:animMotion origin="layout" path="M 1.66667E-6 2.59259E-6 L 1.66667E-6 0.03395 " pathEditMode="relative" rAng="0" ptsTypes="AA">
                                      <p:cBhvr>
                                        <p:cTn id="80" dur="1000" spd="-100000" fill="hold"/>
                                        <p:tgtEl>
                                          <p:spTgt spid="231"/>
                                        </p:tgtEl>
                                        <p:attrNameLst>
                                          <p:attrName>ppt_x</p:attrName>
                                          <p:attrName>ppt_y</p:attrName>
                                        </p:attrNameLst>
                                      </p:cBhvr>
                                      <p:rCtr x="0" y="1698"/>
                                    </p:animMotion>
                                  </p:childTnLst>
                                </p:cTn>
                              </p:par>
                              <p:par>
                                <p:cTn id="81" presetID="10" presetClass="entr" presetSubtype="0" fill="hold" nodeType="withEffect">
                                  <p:stCondLst>
                                    <p:cond delay="1250"/>
                                  </p:stCondLst>
                                  <p:childTnLst>
                                    <p:set>
                                      <p:cBhvr>
                                        <p:cTn id="82" dur="1" fill="hold">
                                          <p:stCondLst>
                                            <p:cond delay="0"/>
                                          </p:stCondLst>
                                        </p:cTn>
                                        <p:tgtEl>
                                          <p:spTgt spid="232"/>
                                        </p:tgtEl>
                                        <p:attrNameLst>
                                          <p:attrName>style.visibility</p:attrName>
                                        </p:attrNameLst>
                                      </p:cBhvr>
                                      <p:to>
                                        <p:strVal val="visible"/>
                                      </p:to>
                                    </p:set>
                                    <p:animEffect transition="in" filter="fade">
                                      <p:cBhvr>
                                        <p:cTn id="83" dur="1000"/>
                                        <p:tgtEl>
                                          <p:spTgt spid="232"/>
                                        </p:tgtEl>
                                      </p:cBhvr>
                                    </p:animEffect>
                                  </p:childTnLst>
                                </p:cTn>
                              </p:par>
                              <p:par>
                                <p:cTn id="84" presetID="63" presetClass="path" presetSubtype="0" decel="50000" fill="hold" nodeType="withEffect">
                                  <p:stCondLst>
                                    <p:cond delay="1250"/>
                                  </p:stCondLst>
                                  <p:childTnLst>
                                    <p:animMotion origin="layout" path="M -4.16667E-6 2.59259E-6 L -4.16667E-6 0.03395 " pathEditMode="relative" rAng="0" ptsTypes="AA">
                                      <p:cBhvr>
                                        <p:cTn id="85" dur="1000" spd="-100000" fill="hold"/>
                                        <p:tgtEl>
                                          <p:spTgt spid="232"/>
                                        </p:tgtEl>
                                        <p:attrNameLst>
                                          <p:attrName>ppt_x</p:attrName>
                                          <p:attrName>ppt_y</p:attrName>
                                        </p:attrNameLst>
                                      </p:cBhvr>
                                      <p:rCtr x="0" y="1698"/>
                                    </p:animMotion>
                                  </p:childTnLst>
                                </p:cTn>
                              </p:par>
                              <p:par>
                                <p:cTn id="86" presetID="10" presetClass="entr" presetSubtype="0" fill="hold" nodeType="withEffect">
                                  <p:stCondLst>
                                    <p:cond delay="1500"/>
                                  </p:stCondLst>
                                  <p:childTnLst>
                                    <p:set>
                                      <p:cBhvr>
                                        <p:cTn id="87" dur="1" fill="hold">
                                          <p:stCondLst>
                                            <p:cond delay="0"/>
                                          </p:stCondLst>
                                        </p:cTn>
                                        <p:tgtEl>
                                          <p:spTgt spid="233"/>
                                        </p:tgtEl>
                                        <p:attrNameLst>
                                          <p:attrName>style.visibility</p:attrName>
                                        </p:attrNameLst>
                                      </p:cBhvr>
                                      <p:to>
                                        <p:strVal val="visible"/>
                                      </p:to>
                                    </p:set>
                                    <p:animEffect transition="in" filter="fade">
                                      <p:cBhvr>
                                        <p:cTn id="88" dur="1000"/>
                                        <p:tgtEl>
                                          <p:spTgt spid="233"/>
                                        </p:tgtEl>
                                      </p:cBhvr>
                                    </p:animEffect>
                                  </p:childTnLst>
                                </p:cTn>
                              </p:par>
                              <p:par>
                                <p:cTn id="89" presetID="63" presetClass="path" presetSubtype="0" decel="50000" fill="hold" nodeType="withEffect">
                                  <p:stCondLst>
                                    <p:cond delay="1500"/>
                                  </p:stCondLst>
                                  <p:childTnLst>
                                    <p:animMotion origin="layout" path="M 3.61111E-6 2.59259E-6 L 3.61111E-6 0.03395 " pathEditMode="relative" rAng="0" ptsTypes="AA">
                                      <p:cBhvr>
                                        <p:cTn id="90" dur="1000" spd="-100000" fill="hold"/>
                                        <p:tgtEl>
                                          <p:spTgt spid="233"/>
                                        </p:tgtEl>
                                        <p:attrNameLst>
                                          <p:attrName>ppt_x</p:attrName>
                                          <p:attrName>ppt_y</p:attrName>
                                        </p:attrNameLst>
                                      </p:cBhvr>
                                      <p:rCtr x="0" y="1698"/>
                                    </p:animMotion>
                                  </p:childTnLst>
                                </p:cTn>
                              </p:par>
                              <p:par>
                                <p:cTn id="91" presetID="10" presetClass="entr" presetSubtype="0" fill="hold" nodeType="withEffect">
                                  <p:stCondLst>
                                    <p:cond delay="1750"/>
                                  </p:stCondLst>
                                  <p:childTnLst>
                                    <p:set>
                                      <p:cBhvr>
                                        <p:cTn id="92" dur="1" fill="hold">
                                          <p:stCondLst>
                                            <p:cond delay="0"/>
                                          </p:stCondLst>
                                        </p:cTn>
                                        <p:tgtEl>
                                          <p:spTgt spid="235"/>
                                        </p:tgtEl>
                                        <p:attrNameLst>
                                          <p:attrName>style.visibility</p:attrName>
                                        </p:attrNameLst>
                                      </p:cBhvr>
                                      <p:to>
                                        <p:strVal val="visible"/>
                                      </p:to>
                                    </p:set>
                                    <p:animEffect transition="in" filter="fade">
                                      <p:cBhvr>
                                        <p:cTn id="93" dur="1000"/>
                                        <p:tgtEl>
                                          <p:spTgt spid="235"/>
                                        </p:tgtEl>
                                      </p:cBhvr>
                                    </p:animEffect>
                                  </p:childTnLst>
                                </p:cTn>
                              </p:par>
                              <p:par>
                                <p:cTn id="94" presetID="63" presetClass="path" presetSubtype="0" decel="50000" fill="hold" nodeType="withEffect">
                                  <p:stCondLst>
                                    <p:cond delay="1750"/>
                                  </p:stCondLst>
                                  <p:childTnLst>
                                    <p:animMotion origin="layout" path="M -2.22222E-6 2.59259E-6 L -2.22222E-6 0.03395 " pathEditMode="relative" rAng="0" ptsTypes="AA">
                                      <p:cBhvr>
                                        <p:cTn id="95" dur="1000" spd="-100000" fill="hold"/>
                                        <p:tgtEl>
                                          <p:spTgt spid="235"/>
                                        </p:tgtEl>
                                        <p:attrNameLst>
                                          <p:attrName>ppt_x</p:attrName>
                                          <p:attrName>ppt_y</p:attrName>
                                        </p:attrNameLst>
                                      </p:cBhvr>
                                      <p:rCtr x="0" y="1698"/>
                                    </p:animMotion>
                                  </p:childTnLst>
                                </p:cTn>
                              </p:par>
                              <p:par>
                                <p:cTn id="96" presetID="10" presetClass="entr" presetSubtype="0" fill="hold" nodeType="withEffect">
                                  <p:stCondLst>
                                    <p:cond delay="2000"/>
                                  </p:stCondLst>
                                  <p:childTnLst>
                                    <p:set>
                                      <p:cBhvr>
                                        <p:cTn id="97" dur="1" fill="hold">
                                          <p:stCondLst>
                                            <p:cond delay="0"/>
                                          </p:stCondLst>
                                        </p:cTn>
                                        <p:tgtEl>
                                          <p:spTgt spid="236"/>
                                        </p:tgtEl>
                                        <p:attrNameLst>
                                          <p:attrName>style.visibility</p:attrName>
                                        </p:attrNameLst>
                                      </p:cBhvr>
                                      <p:to>
                                        <p:strVal val="visible"/>
                                      </p:to>
                                    </p:set>
                                    <p:animEffect transition="in" filter="fade">
                                      <p:cBhvr>
                                        <p:cTn id="98" dur="1000"/>
                                        <p:tgtEl>
                                          <p:spTgt spid="236"/>
                                        </p:tgtEl>
                                      </p:cBhvr>
                                    </p:animEffect>
                                  </p:childTnLst>
                                </p:cTn>
                              </p:par>
                              <p:par>
                                <p:cTn id="99" presetID="63" presetClass="path" presetSubtype="0" decel="50000" fill="hold" nodeType="withEffect">
                                  <p:stCondLst>
                                    <p:cond delay="2000"/>
                                  </p:stCondLst>
                                  <p:childTnLst>
                                    <p:animMotion origin="layout" path="M 1.94444E-6 2.59259E-6 L 1.94444E-6 0.03395 " pathEditMode="relative" rAng="0" ptsTypes="AA">
                                      <p:cBhvr>
                                        <p:cTn id="100" dur="1000" spd="-100000" fill="hold"/>
                                        <p:tgtEl>
                                          <p:spTgt spid="236"/>
                                        </p:tgtEl>
                                        <p:attrNameLst>
                                          <p:attrName>ppt_x</p:attrName>
                                          <p:attrName>ppt_y</p:attrName>
                                        </p:attrNameLst>
                                      </p:cBhvr>
                                      <p:rCtr x="0" y="1698"/>
                                    </p:animMotion>
                                  </p:childTnLst>
                                </p:cTn>
                              </p:par>
                              <p:par>
                                <p:cTn id="101" presetID="10" presetClass="entr" presetSubtype="0" fill="hold" nodeType="withEffect">
                                  <p:stCondLst>
                                    <p:cond delay="2250"/>
                                  </p:stCondLst>
                                  <p:childTnLst>
                                    <p:set>
                                      <p:cBhvr>
                                        <p:cTn id="102" dur="1" fill="hold">
                                          <p:stCondLst>
                                            <p:cond delay="0"/>
                                          </p:stCondLst>
                                        </p:cTn>
                                        <p:tgtEl>
                                          <p:spTgt spid="237"/>
                                        </p:tgtEl>
                                        <p:attrNameLst>
                                          <p:attrName>style.visibility</p:attrName>
                                        </p:attrNameLst>
                                      </p:cBhvr>
                                      <p:to>
                                        <p:strVal val="visible"/>
                                      </p:to>
                                    </p:set>
                                    <p:animEffect transition="in" filter="fade">
                                      <p:cBhvr>
                                        <p:cTn id="103" dur="1000"/>
                                        <p:tgtEl>
                                          <p:spTgt spid="237"/>
                                        </p:tgtEl>
                                      </p:cBhvr>
                                    </p:animEffect>
                                  </p:childTnLst>
                                </p:cTn>
                              </p:par>
                              <p:par>
                                <p:cTn id="104" presetID="63" presetClass="path" presetSubtype="0" decel="50000" fill="hold" nodeType="withEffect">
                                  <p:stCondLst>
                                    <p:cond delay="2250"/>
                                  </p:stCondLst>
                                  <p:childTnLst>
                                    <p:animMotion origin="layout" path="M -3.88889E-6 2.59259E-6 L -3.88889E-6 0.03395 " pathEditMode="relative" rAng="0" ptsTypes="AA">
                                      <p:cBhvr>
                                        <p:cTn id="105" dur="1000" spd="-100000" fill="hold"/>
                                        <p:tgtEl>
                                          <p:spTgt spid="237"/>
                                        </p:tgtEl>
                                        <p:attrNameLst>
                                          <p:attrName>ppt_x</p:attrName>
                                          <p:attrName>ppt_y</p:attrName>
                                        </p:attrNameLst>
                                      </p:cBhvr>
                                      <p:rCtr x="0" y="1698"/>
                                    </p:animMotion>
                                  </p:childTnLst>
                                </p:cTn>
                              </p:par>
                              <p:par>
                                <p:cTn id="106" presetID="22" presetClass="entr" presetSubtype="4" fill="hold" nodeType="withEffect">
                                  <p:stCondLst>
                                    <p:cond delay="2750"/>
                                  </p:stCondLst>
                                  <p:childTnLst>
                                    <p:set>
                                      <p:cBhvr>
                                        <p:cTn id="107" dur="1" fill="hold">
                                          <p:stCondLst>
                                            <p:cond delay="0"/>
                                          </p:stCondLst>
                                        </p:cTn>
                                        <p:tgtEl>
                                          <p:spTgt spid="117"/>
                                        </p:tgtEl>
                                        <p:attrNameLst>
                                          <p:attrName>style.visibility</p:attrName>
                                        </p:attrNameLst>
                                      </p:cBhvr>
                                      <p:to>
                                        <p:strVal val="visible"/>
                                      </p:to>
                                    </p:set>
                                    <p:animEffect transition="in" filter="wipe(down)">
                                      <p:cBhvr>
                                        <p:cTn id="108" dur="500"/>
                                        <p:tgtEl>
                                          <p:spTgt spid="117"/>
                                        </p:tgtEl>
                                      </p:cBhvr>
                                    </p:animEffect>
                                  </p:childTnLst>
                                </p:cTn>
                              </p:par>
                              <p:par>
                                <p:cTn id="109" presetID="22" presetClass="entr" presetSubtype="4" fill="hold" nodeType="withEffect">
                                  <p:stCondLst>
                                    <p:cond delay="2750"/>
                                  </p:stCondLst>
                                  <p:childTnLst>
                                    <p:set>
                                      <p:cBhvr>
                                        <p:cTn id="110" dur="1" fill="hold">
                                          <p:stCondLst>
                                            <p:cond delay="0"/>
                                          </p:stCondLst>
                                        </p:cTn>
                                        <p:tgtEl>
                                          <p:spTgt spid="149"/>
                                        </p:tgtEl>
                                        <p:attrNameLst>
                                          <p:attrName>style.visibility</p:attrName>
                                        </p:attrNameLst>
                                      </p:cBhvr>
                                      <p:to>
                                        <p:strVal val="visible"/>
                                      </p:to>
                                    </p:set>
                                    <p:animEffect transition="in" filter="wipe(down)">
                                      <p:cBhvr>
                                        <p:cTn id="111" dur="500"/>
                                        <p:tgtEl>
                                          <p:spTgt spid="149"/>
                                        </p:tgtEl>
                                      </p:cBhvr>
                                    </p:animEffect>
                                  </p:childTnLst>
                                </p:cTn>
                              </p:par>
                              <p:par>
                                <p:cTn id="112" presetID="22" presetClass="entr" presetSubtype="4" fill="hold" nodeType="withEffect">
                                  <p:stCondLst>
                                    <p:cond delay="2750"/>
                                  </p:stCondLst>
                                  <p:childTnLst>
                                    <p:set>
                                      <p:cBhvr>
                                        <p:cTn id="113" dur="1" fill="hold">
                                          <p:stCondLst>
                                            <p:cond delay="0"/>
                                          </p:stCondLst>
                                        </p:cTn>
                                        <p:tgtEl>
                                          <p:spTgt spid="153"/>
                                        </p:tgtEl>
                                        <p:attrNameLst>
                                          <p:attrName>style.visibility</p:attrName>
                                        </p:attrNameLst>
                                      </p:cBhvr>
                                      <p:to>
                                        <p:strVal val="visible"/>
                                      </p:to>
                                    </p:set>
                                    <p:animEffect transition="in" filter="wipe(down)">
                                      <p:cBhvr>
                                        <p:cTn id="114" dur="500"/>
                                        <p:tgtEl>
                                          <p:spTgt spid="153"/>
                                        </p:tgtEl>
                                      </p:cBhvr>
                                    </p:animEffect>
                                  </p:childTnLst>
                                </p:cTn>
                              </p:par>
                              <p:par>
                                <p:cTn id="115" presetID="22" presetClass="entr" presetSubtype="4" fill="hold" nodeType="withEffect">
                                  <p:stCondLst>
                                    <p:cond delay="2750"/>
                                  </p:stCondLst>
                                  <p:childTnLst>
                                    <p:set>
                                      <p:cBhvr>
                                        <p:cTn id="116" dur="1" fill="hold">
                                          <p:stCondLst>
                                            <p:cond delay="0"/>
                                          </p:stCondLst>
                                        </p:cTn>
                                        <p:tgtEl>
                                          <p:spTgt spid="157"/>
                                        </p:tgtEl>
                                        <p:attrNameLst>
                                          <p:attrName>style.visibility</p:attrName>
                                        </p:attrNameLst>
                                      </p:cBhvr>
                                      <p:to>
                                        <p:strVal val="visible"/>
                                      </p:to>
                                    </p:set>
                                    <p:animEffect transition="in" filter="wipe(down)">
                                      <p:cBhvr>
                                        <p:cTn id="117" dur="500"/>
                                        <p:tgtEl>
                                          <p:spTgt spid="157"/>
                                        </p:tgtEl>
                                      </p:cBhvr>
                                    </p:animEffect>
                                  </p:childTnLst>
                                </p:cTn>
                              </p:par>
                              <p:par>
                                <p:cTn id="118" presetID="22" presetClass="entr" presetSubtype="4" fill="hold" nodeType="withEffect">
                                  <p:stCondLst>
                                    <p:cond delay="2750"/>
                                  </p:stCondLst>
                                  <p:childTnLst>
                                    <p:set>
                                      <p:cBhvr>
                                        <p:cTn id="119" dur="1" fill="hold">
                                          <p:stCondLst>
                                            <p:cond delay="0"/>
                                          </p:stCondLst>
                                        </p:cTn>
                                        <p:tgtEl>
                                          <p:spTgt spid="161"/>
                                        </p:tgtEl>
                                        <p:attrNameLst>
                                          <p:attrName>style.visibility</p:attrName>
                                        </p:attrNameLst>
                                      </p:cBhvr>
                                      <p:to>
                                        <p:strVal val="visible"/>
                                      </p:to>
                                    </p:set>
                                    <p:animEffect transition="in" filter="wipe(down)">
                                      <p:cBhvr>
                                        <p:cTn id="120" dur="500"/>
                                        <p:tgtEl>
                                          <p:spTgt spid="161"/>
                                        </p:tgtEl>
                                      </p:cBhvr>
                                    </p:animEffect>
                                  </p:childTnLst>
                                </p:cTn>
                              </p:par>
                              <p:par>
                                <p:cTn id="121" presetID="22" presetClass="entr" presetSubtype="4" fill="hold" nodeType="withEffect">
                                  <p:stCondLst>
                                    <p:cond delay="2750"/>
                                  </p:stCondLst>
                                  <p:childTnLst>
                                    <p:set>
                                      <p:cBhvr>
                                        <p:cTn id="122" dur="1" fill="hold">
                                          <p:stCondLst>
                                            <p:cond delay="0"/>
                                          </p:stCondLst>
                                        </p:cTn>
                                        <p:tgtEl>
                                          <p:spTgt spid="165"/>
                                        </p:tgtEl>
                                        <p:attrNameLst>
                                          <p:attrName>style.visibility</p:attrName>
                                        </p:attrNameLst>
                                      </p:cBhvr>
                                      <p:to>
                                        <p:strVal val="visible"/>
                                      </p:to>
                                    </p:set>
                                    <p:animEffect transition="in" filter="wipe(down)">
                                      <p:cBhvr>
                                        <p:cTn id="123" dur="500"/>
                                        <p:tgtEl>
                                          <p:spTgt spid="165"/>
                                        </p:tgtEl>
                                      </p:cBhvr>
                                    </p:animEffect>
                                  </p:childTnLst>
                                </p:cTn>
                              </p:par>
                              <p:par>
                                <p:cTn id="124" presetID="22" presetClass="entr" presetSubtype="4" fill="hold" nodeType="withEffect">
                                  <p:stCondLst>
                                    <p:cond delay="2750"/>
                                  </p:stCondLst>
                                  <p:childTnLst>
                                    <p:set>
                                      <p:cBhvr>
                                        <p:cTn id="125" dur="1" fill="hold">
                                          <p:stCondLst>
                                            <p:cond delay="0"/>
                                          </p:stCondLst>
                                        </p:cTn>
                                        <p:tgtEl>
                                          <p:spTgt spid="169"/>
                                        </p:tgtEl>
                                        <p:attrNameLst>
                                          <p:attrName>style.visibility</p:attrName>
                                        </p:attrNameLst>
                                      </p:cBhvr>
                                      <p:to>
                                        <p:strVal val="visible"/>
                                      </p:to>
                                    </p:set>
                                    <p:animEffect transition="in" filter="wipe(down)">
                                      <p:cBhvr>
                                        <p:cTn id="126" dur="500"/>
                                        <p:tgtEl>
                                          <p:spTgt spid="169"/>
                                        </p:tgtEl>
                                      </p:cBhvr>
                                    </p:animEffect>
                                  </p:childTnLst>
                                </p:cTn>
                              </p:par>
                              <p:par>
                                <p:cTn id="127" presetID="22" presetClass="entr" presetSubtype="4" fill="hold" nodeType="withEffect">
                                  <p:stCondLst>
                                    <p:cond delay="2750"/>
                                  </p:stCondLst>
                                  <p:childTnLst>
                                    <p:set>
                                      <p:cBhvr>
                                        <p:cTn id="128" dur="1" fill="hold">
                                          <p:stCondLst>
                                            <p:cond delay="0"/>
                                          </p:stCondLst>
                                        </p:cTn>
                                        <p:tgtEl>
                                          <p:spTgt spid="173"/>
                                        </p:tgtEl>
                                        <p:attrNameLst>
                                          <p:attrName>style.visibility</p:attrName>
                                        </p:attrNameLst>
                                      </p:cBhvr>
                                      <p:to>
                                        <p:strVal val="visible"/>
                                      </p:to>
                                    </p:set>
                                    <p:animEffect transition="in" filter="wipe(down)">
                                      <p:cBhvr>
                                        <p:cTn id="129" dur="500"/>
                                        <p:tgtEl>
                                          <p:spTgt spid="173"/>
                                        </p:tgtEl>
                                      </p:cBhvr>
                                    </p:animEffect>
                                  </p:childTnLst>
                                </p:cTn>
                              </p:par>
                              <p:par>
                                <p:cTn id="130" presetID="10" presetClass="entr" presetSubtype="0" fill="hold" grpId="0" nodeType="withEffect">
                                  <p:stCondLst>
                                    <p:cond delay="2750"/>
                                  </p:stCondLst>
                                  <p:childTnLst>
                                    <p:set>
                                      <p:cBhvr>
                                        <p:cTn id="131" dur="1" fill="hold">
                                          <p:stCondLst>
                                            <p:cond delay="0"/>
                                          </p:stCondLst>
                                        </p:cTn>
                                        <p:tgtEl>
                                          <p:spTgt spid="43"/>
                                        </p:tgtEl>
                                        <p:attrNameLst>
                                          <p:attrName>style.visibility</p:attrName>
                                        </p:attrNameLst>
                                      </p:cBhvr>
                                      <p:to>
                                        <p:strVal val="visible"/>
                                      </p:to>
                                    </p:set>
                                    <p:animEffect transition="in" filter="fade">
                                      <p:cBhvr>
                                        <p:cTn id="132"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6F7FAFF-D093-421D-824D-198A6DF9894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5606"/>
          <a:stretch/>
        </p:blipFill>
        <p:spPr>
          <a:xfrm>
            <a:off x="0" y="0"/>
            <a:ext cx="9141884" cy="5143500"/>
          </a:xfrm>
          <a:prstGeom prst="rect">
            <a:avLst/>
          </a:prstGeom>
        </p:spPr>
      </p:pic>
      <p:pic>
        <p:nvPicPr>
          <p:cNvPr id="5" name="Picture Placeholder 4"/>
          <p:cNvPicPr>
            <a:picLocks noGrp="1" noChangeAspect="1"/>
          </p:cNvPicPr>
          <p:nvPr>
            <p:ph type="pic" sz="quarter" idx="16"/>
          </p:nvPr>
        </p:nvPicPr>
        <p:blipFill>
          <a:blip r:embed="rId3" cstate="print">
            <a:extLst>
              <a:ext uri="{28A0092B-C50C-407E-A947-70E740481C1C}">
                <a14:useLocalDpi xmlns:a14="http://schemas.microsoft.com/office/drawing/2010/main" val="0"/>
              </a:ext>
            </a:extLst>
          </a:blip>
          <a:srcRect/>
          <a:stretch>
            <a:fillRect/>
          </a:stretch>
        </p:blipFill>
        <p:spPr>
          <a:xfrm>
            <a:off x="2575183" y="1236279"/>
            <a:ext cx="6378286" cy="3587664"/>
          </a:xfrm>
        </p:spPr>
      </p:pic>
      <p:sp>
        <p:nvSpPr>
          <p:cNvPr id="3" name="Title 2"/>
          <p:cNvSpPr>
            <a:spLocks noGrp="1"/>
          </p:cNvSpPr>
          <p:nvPr>
            <p:ph type="title"/>
          </p:nvPr>
        </p:nvSpPr>
        <p:spPr>
          <a:xfrm>
            <a:off x="323629" y="156265"/>
            <a:ext cx="6378286" cy="673213"/>
          </a:xfrm>
        </p:spPr>
        <p:txBody>
          <a:bodyPr>
            <a:normAutofit/>
          </a:bodyPr>
          <a:lstStyle/>
          <a:p>
            <a:r>
              <a:rPr lang="en-GB" b="1" dirty="0"/>
              <a:t>European Aviation Network (EAN)</a:t>
            </a:r>
          </a:p>
        </p:txBody>
      </p:sp>
      <p:sp>
        <p:nvSpPr>
          <p:cNvPr id="4" name="Text Placeholder 3"/>
          <p:cNvSpPr>
            <a:spLocks noGrp="1"/>
          </p:cNvSpPr>
          <p:nvPr>
            <p:ph type="body" sz="quarter" idx="13"/>
          </p:nvPr>
        </p:nvSpPr>
        <p:spPr>
          <a:xfrm>
            <a:off x="323629" y="753285"/>
            <a:ext cx="5292474" cy="552923"/>
          </a:xfrm>
        </p:spPr>
        <p:txBody>
          <a:bodyPr>
            <a:normAutofit/>
          </a:bodyPr>
          <a:lstStyle/>
          <a:p>
            <a:pPr>
              <a:lnSpc>
                <a:spcPct val="100000"/>
              </a:lnSpc>
            </a:pPr>
            <a:r>
              <a:rPr lang="en-GB" sz="2000" dirty="0">
                <a:solidFill>
                  <a:schemeClr val="bg2"/>
                </a:solidFill>
              </a:rPr>
              <a:t>S-band satellite &amp; LTE ground network</a:t>
            </a:r>
          </a:p>
        </p:txBody>
      </p:sp>
      <p:sp>
        <p:nvSpPr>
          <p:cNvPr id="6" name="TextBox 5"/>
          <p:cNvSpPr txBox="1"/>
          <p:nvPr/>
        </p:nvSpPr>
        <p:spPr>
          <a:xfrm>
            <a:off x="323629" y="1941691"/>
            <a:ext cx="2119070" cy="2246769"/>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GB" sz="1400" dirty="0">
                <a:solidFill>
                  <a:schemeClr val="bg1"/>
                </a:solidFill>
              </a:rPr>
              <a:t>The development of a highly innovative S-band satellite integrated with an LTE ground network (in partnership with Deutsche Telecom) to deliver a high-speed broadband service to the European aviation community. </a:t>
            </a:r>
          </a:p>
        </p:txBody>
      </p:sp>
      <p:pic>
        <p:nvPicPr>
          <p:cNvPr id="8" name="Picture Placeholder 4"/>
          <p:cNvPicPr>
            <a:picLocks noChangeAspect="1"/>
          </p:cNvPicPr>
          <p:nvPr/>
        </p:nvPicPr>
        <p:blipFill rotWithShape="1">
          <a:blip r:embed="rId4" cstate="print">
            <a:extLst>
              <a:ext uri="{28A0092B-C50C-407E-A947-70E740481C1C}">
                <a14:useLocalDpi xmlns:a14="http://schemas.microsoft.com/office/drawing/2010/main" val="0"/>
              </a:ext>
            </a:extLst>
          </a:blip>
          <a:srcRect l="71988" t="9809" r="26187" b="75789"/>
          <a:stretch/>
        </p:blipFill>
        <p:spPr>
          <a:xfrm rot="1685102">
            <a:off x="6512844" y="1504661"/>
            <a:ext cx="693271" cy="417687"/>
          </a:xfrm>
          <a:prstGeom prst="rect">
            <a:avLst/>
          </a:prstGeom>
        </p:spPr>
      </p:pic>
    </p:spTree>
    <p:extLst>
      <p:ext uri="{BB962C8B-B14F-4D97-AF65-F5344CB8AC3E}">
        <p14:creationId xmlns:p14="http://schemas.microsoft.com/office/powerpoint/2010/main" val="30336621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BCFEDFC-6FBA-483B-8046-BF7EAB3E470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2" name="Title 1">
            <a:extLst>
              <a:ext uri="{FF2B5EF4-FFF2-40B4-BE49-F238E27FC236}">
                <a16:creationId xmlns:a16="http://schemas.microsoft.com/office/drawing/2014/main" id="{7AA22839-CE86-475A-A1FC-D13F06D35A64}"/>
              </a:ext>
            </a:extLst>
          </p:cNvPr>
          <p:cNvSpPr>
            <a:spLocks noGrp="1"/>
          </p:cNvSpPr>
          <p:nvPr>
            <p:ph type="title"/>
          </p:nvPr>
        </p:nvSpPr>
        <p:spPr>
          <a:xfrm>
            <a:off x="1187451" y="514350"/>
            <a:ext cx="7327900" cy="753666"/>
          </a:xfrm>
        </p:spPr>
        <p:txBody>
          <a:bodyPr>
            <a:normAutofit/>
          </a:bodyPr>
          <a:lstStyle/>
          <a:p>
            <a:r>
              <a:rPr lang="en-AU" sz="4500" b="1" dirty="0">
                <a:solidFill>
                  <a:schemeClr val="bg1"/>
                </a:solidFill>
              </a:rPr>
              <a:t>IDRS</a:t>
            </a:r>
          </a:p>
        </p:txBody>
      </p:sp>
      <p:pic>
        <p:nvPicPr>
          <p:cNvPr id="4" name="Picture 3">
            <a:extLst>
              <a:ext uri="{FF2B5EF4-FFF2-40B4-BE49-F238E27FC236}">
                <a16:creationId xmlns:a16="http://schemas.microsoft.com/office/drawing/2014/main" id="{0CF5F6FE-22A0-4006-B5D1-6B2EA80CA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48866" y="3039611"/>
            <a:ext cx="3203928" cy="2138472"/>
          </a:xfrm>
          <a:prstGeom prst="rect">
            <a:avLst/>
          </a:prstGeom>
        </p:spPr>
      </p:pic>
    </p:spTree>
    <p:extLst>
      <p:ext uri="{BB962C8B-B14F-4D97-AF65-F5344CB8AC3E}">
        <p14:creationId xmlns:p14="http://schemas.microsoft.com/office/powerpoint/2010/main" val="3985377365"/>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6328" y="849046"/>
            <a:ext cx="1519881" cy="323165"/>
          </a:xfrm>
          <a:prstGeom prst="rect">
            <a:avLst/>
          </a:prstGeom>
          <a:noFill/>
        </p:spPr>
        <p:txBody>
          <a:bodyPr wrap="square" rtlCol="0">
            <a:spAutoFit/>
          </a:bodyPr>
          <a:lstStyle/>
          <a:p>
            <a:r>
              <a:rPr lang="en-GB" sz="1500" b="1" dirty="0">
                <a:solidFill>
                  <a:srgbClr val="002060"/>
                </a:solidFill>
                <a:latin typeface="Tahoma" panose="020B0604030504040204" pitchFamily="34" charset="0"/>
                <a:ea typeface="Tahoma" panose="020B0604030504040204" pitchFamily="34" charset="0"/>
                <a:cs typeface="Tahoma" panose="020B0604030504040204" pitchFamily="34" charset="0"/>
              </a:rPr>
              <a:t>Without</a:t>
            </a:r>
            <a:r>
              <a:rPr lang="en-GB" sz="1500" dirty="0">
                <a:solidFill>
                  <a:srgbClr val="002060"/>
                </a:solidFill>
                <a:latin typeface="Tahoma" panose="020B0604030504040204" pitchFamily="34" charset="0"/>
                <a:ea typeface="Tahoma" panose="020B0604030504040204" pitchFamily="34" charset="0"/>
                <a:cs typeface="Tahoma" panose="020B0604030504040204" pitchFamily="34" charset="0"/>
              </a:rPr>
              <a:t> IDRS</a:t>
            </a:r>
          </a:p>
        </p:txBody>
      </p:sp>
      <p:sp>
        <p:nvSpPr>
          <p:cNvPr id="51" name="TextBox 50"/>
          <p:cNvSpPr txBox="1"/>
          <p:nvPr/>
        </p:nvSpPr>
        <p:spPr>
          <a:xfrm>
            <a:off x="5009312" y="829134"/>
            <a:ext cx="1519881" cy="323165"/>
          </a:xfrm>
          <a:prstGeom prst="rect">
            <a:avLst/>
          </a:prstGeom>
          <a:noFill/>
        </p:spPr>
        <p:txBody>
          <a:bodyPr wrap="square" rtlCol="0">
            <a:spAutoFit/>
          </a:bodyPr>
          <a:lstStyle/>
          <a:p>
            <a:r>
              <a:rPr lang="en-GB" sz="1500" b="1" dirty="0">
                <a:solidFill>
                  <a:srgbClr val="002060"/>
                </a:solidFill>
                <a:latin typeface="Tahoma" panose="020B0604030504040204" pitchFamily="34" charset="0"/>
                <a:ea typeface="Tahoma" panose="020B0604030504040204" pitchFamily="34" charset="0"/>
                <a:cs typeface="Tahoma" panose="020B0604030504040204" pitchFamily="34" charset="0"/>
              </a:rPr>
              <a:t>With</a:t>
            </a:r>
            <a:r>
              <a:rPr lang="en-GB" sz="1500" dirty="0">
                <a:solidFill>
                  <a:srgbClr val="002060"/>
                </a:solidFill>
                <a:latin typeface="Tahoma" panose="020B0604030504040204" pitchFamily="34" charset="0"/>
                <a:ea typeface="Tahoma" panose="020B0604030504040204" pitchFamily="34" charset="0"/>
                <a:cs typeface="Tahoma" panose="020B0604030504040204" pitchFamily="34" charset="0"/>
              </a:rPr>
              <a:t> IDRS</a:t>
            </a:r>
          </a:p>
        </p:txBody>
      </p:sp>
      <p:sp>
        <p:nvSpPr>
          <p:cNvPr id="9" name="Oval 8"/>
          <p:cNvSpPr/>
          <p:nvPr/>
        </p:nvSpPr>
        <p:spPr>
          <a:xfrm>
            <a:off x="1189490" y="2143286"/>
            <a:ext cx="2199503" cy="2199503"/>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prstClr val="white"/>
                </a:solidFill>
              </a:rPr>
              <a:t>Earth</a:t>
            </a:r>
          </a:p>
        </p:txBody>
      </p:sp>
      <p:sp>
        <p:nvSpPr>
          <p:cNvPr id="57" name="Arc 56"/>
          <p:cNvSpPr/>
          <p:nvPr/>
        </p:nvSpPr>
        <p:spPr>
          <a:xfrm rot="5678584">
            <a:off x="796913" y="1533463"/>
            <a:ext cx="2970000" cy="2970000"/>
          </a:xfrm>
          <a:prstGeom prst="arc">
            <a:avLst>
              <a:gd name="adj1" fmla="val 12110217"/>
              <a:gd name="adj2" fmla="val 8607933"/>
            </a:avLst>
          </a:prstGeom>
          <a:ln>
            <a:tailEnd type="triangle" w="lg" len="lg"/>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GB" sz="1350">
              <a:solidFill>
                <a:prstClr val="black"/>
              </a:solidFill>
            </a:endParaRPr>
          </a:p>
        </p:txBody>
      </p:sp>
      <p:grpSp>
        <p:nvGrpSpPr>
          <p:cNvPr id="16" name="Group 15"/>
          <p:cNvGrpSpPr/>
          <p:nvPr/>
        </p:nvGrpSpPr>
        <p:grpSpPr>
          <a:xfrm>
            <a:off x="2750032" y="1830247"/>
            <a:ext cx="400450" cy="127645"/>
            <a:chOff x="3377667" y="2169238"/>
            <a:chExt cx="533933" cy="170193"/>
          </a:xfrm>
        </p:grpSpPr>
        <p:sp>
          <p:nvSpPr>
            <p:cNvPr id="65" name="Oval 64"/>
            <p:cNvSpPr/>
            <p:nvPr/>
          </p:nvSpPr>
          <p:spPr>
            <a:xfrm flipH="1" flipV="1">
              <a:off x="3561153" y="2169238"/>
              <a:ext cx="171092" cy="17019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sp>
          <p:nvSpPr>
            <p:cNvPr id="15" name="Rectangle 14"/>
            <p:cNvSpPr/>
            <p:nvPr/>
          </p:nvSpPr>
          <p:spPr>
            <a:xfrm>
              <a:off x="3732245" y="2188169"/>
              <a:ext cx="179355" cy="12597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sp>
          <p:nvSpPr>
            <p:cNvPr id="68" name="Rectangle 67"/>
            <p:cNvSpPr/>
            <p:nvPr/>
          </p:nvSpPr>
          <p:spPr>
            <a:xfrm>
              <a:off x="3377667" y="2188169"/>
              <a:ext cx="179355" cy="12597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grpSp>
      <p:cxnSp>
        <p:nvCxnSpPr>
          <p:cNvPr id="69" name="Straight Connector 68"/>
          <p:cNvCxnSpPr/>
          <p:nvPr/>
        </p:nvCxnSpPr>
        <p:spPr>
          <a:xfrm flipH="1">
            <a:off x="2531662" y="1960253"/>
            <a:ext cx="396054" cy="211525"/>
          </a:xfrm>
          <a:prstGeom prst="line">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a:stCxn id="65" idx="0"/>
          </p:cNvCxnSpPr>
          <p:nvPr/>
        </p:nvCxnSpPr>
        <p:spPr>
          <a:xfrm>
            <a:off x="2951806" y="1957892"/>
            <a:ext cx="37273" cy="413268"/>
          </a:xfrm>
          <a:prstGeom prst="line">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cxnSp>
      <p:grpSp>
        <p:nvGrpSpPr>
          <p:cNvPr id="24" name="Group 23"/>
          <p:cNvGrpSpPr/>
          <p:nvPr/>
        </p:nvGrpSpPr>
        <p:grpSpPr>
          <a:xfrm>
            <a:off x="2692611" y="2152830"/>
            <a:ext cx="164767" cy="207301"/>
            <a:chOff x="5546388" y="2909845"/>
            <a:chExt cx="219689" cy="276401"/>
          </a:xfrm>
        </p:grpSpPr>
        <p:sp>
          <p:nvSpPr>
            <p:cNvPr id="71" name="Rectangle 70"/>
            <p:cNvSpPr/>
            <p:nvPr/>
          </p:nvSpPr>
          <p:spPr>
            <a:xfrm>
              <a:off x="5588000" y="3077855"/>
              <a:ext cx="110824" cy="10839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sp>
          <p:nvSpPr>
            <p:cNvPr id="22" name="Chord 21"/>
            <p:cNvSpPr/>
            <p:nvPr/>
          </p:nvSpPr>
          <p:spPr>
            <a:xfrm rot="19742231">
              <a:off x="5546388" y="2909845"/>
              <a:ext cx="219689" cy="165494"/>
            </a:xfrm>
            <a:prstGeom prst="chord">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grpSp>
      <p:sp>
        <p:nvSpPr>
          <p:cNvPr id="72" name="TextBox 71"/>
          <p:cNvSpPr txBox="1"/>
          <p:nvPr/>
        </p:nvSpPr>
        <p:spPr>
          <a:xfrm>
            <a:off x="3216871" y="1142542"/>
            <a:ext cx="1479098" cy="584775"/>
          </a:xfrm>
          <a:prstGeom prst="rect">
            <a:avLst/>
          </a:prstGeom>
          <a:noFill/>
        </p:spPr>
        <p:txBody>
          <a:bodyPr wrap="square" rtlCol="0">
            <a:spAutoFit/>
          </a:bodyPr>
          <a:lstStyle/>
          <a:p>
            <a:r>
              <a:rPr lang="en-GB" sz="800" b="1" dirty="0">
                <a:solidFill>
                  <a:srgbClr val="00B050"/>
                </a:solidFill>
                <a:latin typeface="Tahoma" panose="020B0604030504040204" pitchFamily="34" charset="0"/>
                <a:ea typeface="Tahoma" panose="020B0604030504040204" pitchFamily="34" charset="0"/>
                <a:cs typeface="Tahoma" panose="020B0604030504040204" pitchFamily="34" charset="0"/>
              </a:rPr>
              <a:t>Customer LEO Satellite</a:t>
            </a:r>
          </a:p>
          <a:p>
            <a:r>
              <a:rPr lang="en-GB" sz="800" dirty="0">
                <a:solidFill>
                  <a:srgbClr val="00B050"/>
                </a:solidFill>
                <a:latin typeface="Tahoma" panose="020B0604030504040204" pitchFamily="34" charset="0"/>
                <a:ea typeface="Tahoma" panose="020B0604030504040204" pitchFamily="34" charset="0"/>
                <a:cs typeface="Tahoma" panose="020B0604030504040204" pitchFamily="34" charset="0"/>
              </a:rPr>
              <a:t>Communicating with ground for a short window (~4% of the orbit)</a:t>
            </a:r>
          </a:p>
        </p:txBody>
      </p:sp>
      <p:sp>
        <p:nvSpPr>
          <p:cNvPr id="74" name="TextBox 73"/>
          <p:cNvSpPr txBox="1"/>
          <p:nvPr/>
        </p:nvSpPr>
        <p:spPr>
          <a:xfrm>
            <a:off x="3200413" y="2155716"/>
            <a:ext cx="1519881" cy="215444"/>
          </a:xfrm>
          <a:prstGeom prst="rect">
            <a:avLst/>
          </a:prstGeom>
          <a:noFill/>
        </p:spPr>
        <p:txBody>
          <a:bodyPr wrap="square" rtlCol="0">
            <a:spAutoFit/>
          </a:bodyPr>
          <a:lstStyle/>
          <a:p>
            <a:r>
              <a:rPr lang="en-GB" sz="800" b="1" dirty="0">
                <a:solidFill>
                  <a:srgbClr val="00B050"/>
                </a:solidFill>
                <a:latin typeface="Tahoma" panose="020B0604030504040204" pitchFamily="34" charset="0"/>
                <a:ea typeface="Tahoma" panose="020B0604030504040204" pitchFamily="34" charset="0"/>
                <a:cs typeface="Tahoma" panose="020B0604030504040204" pitchFamily="34" charset="0"/>
              </a:rPr>
              <a:t>Customer LEO SAS</a:t>
            </a:r>
          </a:p>
        </p:txBody>
      </p:sp>
      <p:sp>
        <p:nvSpPr>
          <p:cNvPr id="94" name="Oval 93"/>
          <p:cNvSpPr/>
          <p:nvPr/>
        </p:nvSpPr>
        <p:spPr>
          <a:xfrm>
            <a:off x="6519969" y="2907144"/>
            <a:ext cx="781565" cy="781565"/>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prstClr val="white"/>
                </a:solidFill>
              </a:rPr>
              <a:t>Earth</a:t>
            </a:r>
          </a:p>
        </p:txBody>
      </p:sp>
      <p:sp>
        <p:nvSpPr>
          <p:cNvPr id="95" name="Arc 94"/>
          <p:cNvSpPr/>
          <p:nvPr/>
        </p:nvSpPr>
        <p:spPr>
          <a:xfrm rot="5678584">
            <a:off x="6438252" y="2824360"/>
            <a:ext cx="945000" cy="947130"/>
          </a:xfrm>
          <a:prstGeom prst="arc">
            <a:avLst>
              <a:gd name="adj1" fmla="val 12110217"/>
              <a:gd name="adj2" fmla="val 4084135"/>
            </a:avLst>
          </a:prstGeom>
          <a:ln>
            <a:tailEnd type="triangle" w="sm" len="med"/>
          </a:ln>
        </p:spPr>
        <p:style>
          <a:lnRef idx="1">
            <a:schemeClr val="accent6"/>
          </a:lnRef>
          <a:fillRef idx="0">
            <a:schemeClr val="accent6"/>
          </a:fillRef>
          <a:effectRef idx="0">
            <a:schemeClr val="accent6"/>
          </a:effectRef>
          <a:fontRef idx="minor">
            <a:schemeClr val="tx1"/>
          </a:fontRef>
        </p:style>
        <p:txBody>
          <a:bodyPr rtlCol="0" anchor="ctr"/>
          <a:lstStyle/>
          <a:p>
            <a:pPr algn="ctr"/>
            <a:endParaRPr lang="en-GB" sz="800">
              <a:solidFill>
                <a:prstClr val="black"/>
              </a:solidFill>
            </a:endParaRPr>
          </a:p>
        </p:txBody>
      </p:sp>
      <p:grpSp>
        <p:nvGrpSpPr>
          <p:cNvPr id="96" name="Group 95"/>
          <p:cNvGrpSpPr/>
          <p:nvPr/>
        </p:nvGrpSpPr>
        <p:grpSpPr>
          <a:xfrm>
            <a:off x="7058453" y="2853649"/>
            <a:ext cx="161925" cy="53495"/>
            <a:chOff x="3377667" y="2169238"/>
            <a:chExt cx="533933" cy="170193"/>
          </a:xfrm>
        </p:grpSpPr>
        <p:sp>
          <p:nvSpPr>
            <p:cNvPr id="97" name="Oval 96"/>
            <p:cNvSpPr/>
            <p:nvPr/>
          </p:nvSpPr>
          <p:spPr>
            <a:xfrm flipH="1" flipV="1">
              <a:off x="3561153" y="2169238"/>
              <a:ext cx="171092" cy="17019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sp>
          <p:nvSpPr>
            <p:cNvPr id="98" name="Rectangle 97"/>
            <p:cNvSpPr/>
            <p:nvPr/>
          </p:nvSpPr>
          <p:spPr>
            <a:xfrm>
              <a:off x="3732245" y="2188169"/>
              <a:ext cx="179355" cy="12597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sp>
          <p:nvSpPr>
            <p:cNvPr id="99" name="Rectangle 98"/>
            <p:cNvSpPr/>
            <p:nvPr/>
          </p:nvSpPr>
          <p:spPr>
            <a:xfrm>
              <a:off x="3377667" y="2188169"/>
              <a:ext cx="179355" cy="12597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grpSp>
      <p:sp>
        <p:nvSpPr>
          <p:cNvPr id="100" name="Oval 99"/>
          <p:cNvSpPr/>
          <p:nvPr/>
        </p:nvSpPr>
        <p:spPr>
          <a:xfrm>
            <a:off x="6814105" y="1420781"/>
            <a:ext cx="135000" cy="135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solidFill>
                <a:prstClr val="white"/>
              </a:solidFill>
            </a:endParaRPr>
          </a:p>
        </p:txBody>
      </p:sp>
      <p:cxnSp>
        <p:nvCxnSpPr>
          <p:cNvPr id="103" name="Straight Connector 102"/>
          <p:cNvCxnSpPr>
            <a:stCxn id="100" idx="2"/>
          </p:cNvCxnSpPr>
          <p:nvPr/>
        </p:nvCxnSpPr>
        <p:spPr>
          <a:xfrm flipH="1">
            <a:off x="6470654" y="1488281"/>
            <a:ext cx="343451" cy="1673806"/>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a:stCxn id="100" idx="6"/>
          </p:cNvCxnSpPr>
          <p:nvPr/>
        </p:nvCxnSpPr>
        <p:spPr>
          <a:xfrm>
            <a:off x="6949105" y="1488281"/>
            <a:ext cx="387875" cy="1624716"/>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05" name="Oval 104"/>
          <p:cNvSpPr/>
          <p:nvPr/>
        </p:nvSpPr>
        <p:spPr>
          <a:xfrm>
            <a:off x="5554998" y="4342789"/>
            <a:ext cx="135000" cy="135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solidFill>
                <a:prstClr val="white"/>
              </a:solidFill>
            </a:endParaRPr>
          </a:p>
        </p:txBody>
      </p:sp>
      <p:cxnSp>
        <p:nvCxnSpPr>
          <p:cNvPr id="106" name="Straight Connector 105"/>
          <p:cNvCxnSpPr>
            <a:endCxn id="105" idx="0"/>
          </p:cNvCxnSpPr>
          <p:nvPr/>
        </p:nvCxnSpPr>
        <p:spPr>
          <a:xfrm flipH="1">
            <a:off x="5622498" y="3117854"/>
            <a:ext cx="862025" cy="1224935"/>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a:endCxn id="105" idx="6"/>
          </p:cNvCxnSpPr>
          <p:nvPr/>
        </p:nvCxnSpPr>
        <p:spPr>
          <a:xfrm flipH="1">
            <a:off x="5689998" y="3785629"/>
            <a:ext cx="1215623" cy="62466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08" name="Oval 107"/>
          <p:cNvSpPr/>
          <p:nvPr/>
        </p:nvSpPr>
        <p:spPr>
          <a:xfrm>
            <a:off x="8475983" y="4295751"/>
            <a:ext cx="135000" cy="135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solidFill>
                <a:prstClr val="white"/>
              </a:solidFill>
            </a:endParaRPr>
          </a:p>
        </p:txBody>
      </p:sp>
      <p:cxnSp>
        <p:nvCxnSpPr>
          <p:cNvPr id="109" name="Straight Connector 108"/>
          <p:cNvCxnSpPr>
            <a:stCxn id="108" idx="7"/>
          </p:cNvCxnSpPr>
          <p:nvPr/>
        </p:nvCxnSpPr>
        <p:spPr>
          <a:xfrm flipH="1" flipV="1">
            <a:off x="7318182" y="3087913"/>
            <a:ext cx="1273031" cy="1227608"/>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a:stCxn id="108" idx="4"/>
          </p:cNvCxnSpPr>
          <p:nvPr/>
        </p:nvCxnSpPr>
        <p:spPr>
          <a:xfrm flipH="1" flipV="1">
            <a:off x="6866668" y="3771660"/>
            <a:ext cx="1676815" cy="659091"/>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grpSp>
        <p:nvGrpSpPr>
          <p:cNvPr id="120" name="Group 119"/>
          <p:cNvGrpSpPr/>
          <p:nvPr/>
        </p:nvGrpSpPr>
        <p:grpSpPr>
          <a:xfrm>
            <a:off x="7058453" y="2937742"/>
            <a:ext cx="102195" cy="80721"/>
            <a:chOff x="5546388" y="2909845"/>
            <a:chExt cx="219689" cy="276401"/>
          </a:xfrm>
        </p:grpSpPr>
        <p:sp>
          <p:nvSpPr>
            <p:cNvPr id="121" name="Rectangle 120"/>
            <p:cNvSpPr/>
            <p:nvPr/>
          </p:nvSpPr>
          <p:spPr>
            <a:xfrm>
              <a:off x="5588000" y="3077855"/>
              <a:ext cx="110824" cy="10839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sp>
          <p:nvSpPr>
            <p:cNvPr id="122" name="Chord 121"/>
            <p:cNvSpPr/>
            <p:nvPr/>
          </p:nvSpPr>
          <p:spPr>
            <a:xfrm rot="19742231">
              <a:off x="5546388" y="2909845"/>
              <a:ext cx="219689" cy="165494"/>
            </a:xfrm>
            <a:prstGeom prst="chord">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grpSp>
      <p:sp>
        <p:nvSpPr>
          <p:cNvPr id="124" name="TextBox 123"/>
          <p:cNvSpPr txBox="1"/>
          <p:nvPr/>
        </p:nvSpPr>
        <p:spPr>
          <a:xfrm>
            <a:off x="7203535" y="1373274"/>
            <a:ext cx="1519881" cy="215444"/>
          </a:xfrm>
          <a:prstGeom prst="rect">
            <a:avLst/>
          </a:prstGeom>
          <a:noFill/>
        </p:spPr>
        <p:txBody>
          <a:bodyPr wrap="square" rtlCol="0">
            <a:spAutoFit/>
          </a:bodyPr>
          <a:lstStyle/>
          <a:p>
            <a:r>
              <a:rPr lang="en-GB" sz="800" b="1" dirty="0">
                <a:solidFill>
                  <a:srgbClr val="002060"/>
                </a:solidFill>
                <a:latin typeface="Tahoma" panose="020B0604030504040204" pitchFamily="34" charset="0"/>
                <a:ea typeface="Tahoma" panose="020B0604030504040204" pitchFamily="34" charset="0"/>
                <a:cs typeface="Tahoma" panose="020B0604030504040204" pitchFamily="34" charset="0"/>
              </a:rPr>
              <a:t>I4 GEO Satellite</a:t>
            </a:r>
          </a:p>
        </p:txBody>
      </p:sp>
      <p:grpSp>
        <p:nvGrpSpPr>
          <p:cNvPr id="128" name="Group 127"/>
          <p:cNvGrpSpPr/>
          <p:nvPr/>
        </p:nvGrpSpPr>
        <p:grpSpPr>
          <a:xfrm>
            <a:off x="6720665" y="2764269"/>
            <a:ext cx="164767" cy="207301"/>
            <a:chOff x="5546388" y="2909845"/>
            <a:chExt cx="219689" cy="276401"/>
          </a:xfrm>
        </p:grpSpPr>
        <p:sp>
          <p:nvSpPr>
            <p:cNvPr id="129" name="Rectangle 128"/>
            <p:cNvSpPr/>
            <p:nvPr/>
          </p:nvSpPr>
          <p:spPr>
            <a:xfrm>
              <a:off x="5588000" y="3077855"/>
              <a:ext cx="110824" cy="10839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solidFill>
                  <a:prstClr val="white"/>
                </a:solidFill>
              </a:endParaRPr>
            </a:p>
          </p:txBody>
        </p:sp>
        <p:sp>
          <p:nvSpPr>
            <p:cNvPr id="130" name="Chord 129"/>
            <p:cNvSpPr/>
            <p:nvPr/>
          </p:nvSpPr>
          <p:spPr>
            <a:xfrm rot="19742231">
              <a:off x="5546388" y="2909845"/>
              <a:ext cx="219689" cy="165494"/>
            </a:xfrm>
            <a:prstGeom prst="chor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solidFill>
                  <a:prstClr val="white"/>
                </a:solidFill>
              </a:endParaRPr>
            </a:p>
          </p:txBody>
        </p:sp>
      </p:grpSp>
      <p:grpSp>
        <p:nvGrpSpPr>
          <p:cNvPr id="131" name="Group 130"/>
          <p:cNvGrpSpPr/>
          <p:nvPr/>
        </p:nvGrpSpPr>
        <p:grpSpPr>
          <a:xfrm rot="15115289">
            <a:off x="6487523" y="3486294"/>
            <a:ext cx="164767" cy="207301"/>
            <a:chOff x="5546388" y="2909845"/>
            <a:chExt cx="219689" cy="276401"/>
          </a:xfrm>
        </p:grpSpPr>
        <p:sp>
          <p:nvSpPr>
            <p:cNvPr id="132" name="Rectangle 131"/>
            <p:cNvSpPr/>
            <p:nvPr/>
          </p:nvSpPr>
          <p:spPr>
            <a:xfrm>
              <a:off x="5588000" y="3077855"/>
              <a:ext cx="110824" cy="10839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solidFill>
                  <a:prstClr val="white"/>
                </a:solidFill>
              </a:endParaRPr>
            </a:p>
          </p:txBody>
        </p:sp>
        <p:sp>
          <p:nvSpPr>
            <p:cNvPr id="133" name="Chord 132"/>
            <p:cNvSpPr/>
            <p:nvPr/>
          </p:nvSpPr>
          <p:spPr>
            <a:xfrm rot="19742231">
              <a:off x="5546388" y="2909845"/>
              <a:ext cx="219689" cy="165494"/>
            </a:xfrm>
            <a:prstGeom prst="chor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solidFill>
                  <a:prstClr val="white"/>
                </a:solidFill>
              </a:endParaRPr>
            </a:p>
          </p:txBody>
        </p:sp>
      </p:grpSp>
      <p:grpSp>
        <p:nvGrpSpPr>
          <p:cNvPr id="134" name="Group 133"/>
          <p:cNvGrpSpPr/>
          <p:nvPr/>
        </p:nvGrpSpPr>
        <p:grpSpPr>
          <a:xfrm rot="9650933">
            <a:off x="7122540" y="3514504"/>
            <a:ext cx="164767" cy="207301"/>
            <a:chOff x="5546388" y="2909845"/>
            <a:chExt cx="219689" cy="276401"/>
          </a:xfrm>
        </p:grpSpPr>
        <p:sp>
          <p:nvSpPr>
            <p:cNvPr id="135" name="Rectangle 134"/>
            <p:cNvSpPr/>
            <p:nvPr/>
          </p:nvSpPr>
          <p:spPr>
            <a:xfrm>
              <a:off x="5588000" y="3077855"/>
              <a:ext cx="110824" cy="10839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solidFill>
                  <a:prstClr val="white"/>
                </a:solidFill>
              </a:endParaRPr>
            </a:p>
          </p:txBody>
        </p:sp>
        <p:sp>
          <p:nvSpPr>
            <p:cNvPr id="136" name="Chord 135"/>
            <p:cNvSpPr/>
            <p:nvPr/>
          </p:nvSpPr>
          <p:spPr>
            <a:xfrm rot="19742231">
              <a:off x="5546388" y="2909845"/>
              <a:ext cx="219689" cy="165494"/>
            </a:xfrm>
            <a:prstGeom prst="chor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solidFill>
                  <a:prstClr val="white"/>
                </a:solidFill>
              </a:endParaRPr>
            </a:p>
          </p:txBody>
        </p:sp>
      </p:grpSp>
      <p:sp>
        <p:nvSpPr>
          <p:cNvPr id="137" name="TextBox 136"/>
          <p:cNvSpPr txBox="1"/>
          <p:nvPr/>
        </p:nvSpPr>
        <p:spPr>
          <a:xfrm>
            <a:off x="6203015" y="2750962"/>
            <a:ext cx="555836" cy="215444"/>
          </a:xfrm>
          <a:prstGeom prst="rect">
            <a:avLst/>
          </a:prstGeom>
          <a:noFill/>
        </p:spPr>
        <p:txBody>
          <a:bodyPr wrap="square" rtlCol="0">
            <a:spAutoFit/>
          </a:bodyPr>
          <a:lstStyle/>
          <a:p>
            <a:r>
              <a:rPr lang="en-GB" sz="800" b="1" dirty="0">
                <a:solidFill>
                  <a:srgbClr val="002060"/>
                </a:solidFill>
                <a:latin typeface="Tahoma" panose="020B0604030504040204" pitchFamily="34" charset="0"/>
                <a:ea typeface="Tahoma" panose="020B0604030504040204" pitchFamily="34" charset="0"/>
                <a:cs typeface="Tahoma" panose="020B0604030504040204" pitchFamily="34" charset="0"/>
              </a:rPr>
              <a:t>I4 SAS</a:t>
            </a:r>
          </a:p>
        </p:txBody>
      </p:sp>
      <p:cxnSp>
        <p:nvCxnSpPr>
          <p:cNvPr id="139" name="Straight Arrow Connector 138"/>
          <p:cNvCxnSpPr>
            <a:cxnSpLocks/>
            <a:endCxn id="100" idx="5"/>
          </p:cNvCxnSpPr>
          <p:nvPr/>
        </p:nvCxnSpPr>
        <p:spPr>
          <a:xfrm flipH="1" flipV="1">
            <a:off x="6929335" y="1536011"/>
            <a:ext cx="200028" cy="1317640"/>
          </a:xfrm>
          <a:prstGeom prst="straightConnector1">
            <a:avLst/>
          </a:prstGeom>
          <a:ln>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1" name="Straight Arrow Connector 140"/>
          <p:cNvCxnSpPr>
            <a:cxnSpLocks/>
            <a:endCxn id="100" idx="3"/>
          </p:cNvCxnSpPr>
          <p:nvPr/>
        </p:nvCxnSpPr>
        <p:spPr>
          <a:xfrm flipV="1">
            <a:off x="6793850" y="1536011"/>
            <a:ext cx="40025" cy="1202994"/>
          </a:xfrm>
          <a:prstGeom prst="straightConnector1">
            <a:avLst/>
          </a:prstGeom>
          <a:ln>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52" name="Group 51"/>
          <p:cNvGrpSpPr/>
          <p:nvPr/>
        </p:nvGrpSpPr>
        <p:grpSpPr>
          <a:xfrm rot="5830413">
            <a:off x="3521993" y="3551413"/>
            <a:ext cx="400450" cy="127645"/>
            <a:chOff x="3377667" y="2169238"/>
            <a:chExt cx="533933" cy="170193"/>
          </a:xfrm>
          <a:solidFill>
            <a:schemeClr val="bg1">
              <a:lumMod val="75000"/>
            </a:schemeClr>
          </a:solidFill>
        </p:grpSpPr>
        <p:sp>
          <p:nvSpPr>
            <p:cNvPr id="53" name="Oval 52"/>
            <p:cNvSpPr/>
            <p:nvPr/>
          </p:nvSpPr>
          <p:spPr>
            <a:xfrm flipH="1" flipV="1">
              <a:off x="3561153" y="2169238"/>
              <a:ext cx="171092" cy="170193"/>
            </a:xfrm>
            <a:prstGeom prst="ellipse">
              <a:avLst/>
            </a:prstGeom>
            <a:grp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sp>
          <p:nvSpPr>
            <p:cNvPr id="54" name="Rectangle 53"/>
            <p:cNvSpPr/>
            <p:nvPr/>
          </p:nvSpPr>
          <p:spPr>
            <a:xfrm>
              <a:off x="3732245" y="2188169"/>
              <a:ext cx="179355" cy="125979"/>
            </a:xfrm>
            <a:prstGeom prst="rect">
              <a:avLst/>
            </a:prstGeom>
            <a:grp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sp>
          <p:nvSpPr>
            <p:cNvPr id="55" name="Rectangle 54"/>
            <p:cNvSpPr/>
            <p:nvPr/>
          </p:nvSpPr>
          <p:spPr>
            <a:xfrm>
              <a:off x="3377667" y="2188169"/>
              <a:ext cx="179355" cy="125979"/>
            </a:xfrm>
            <a:prstGeom prst="rect">
              <a:avLst/>
            </a:prstGeom>
            <a:grp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grpSp>
      <p:cxnSp>
        <p:nvCxnSpPr>
          <p:cNvPr id="56" name="Straight Connector 55"/>
          <p:cNvCxnSpPr/>
          <p:nvPr/>
        </p:nvCxnSpPr>
        <p:spPr>
          <a:xfrm flipH="1" flipV="1">
            <a:off x="3388995" y="3362489"/>
            <a:ext cx="241925" cy="244925"/>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flipH="1">
            <a:off x="3295140" y="3610057"/>
            <a:ext cx="347832" cy="103595"/>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TextBox 65"/>
          <p:cNvSpPr txBox="1"/>
          <p:nvPr/>
        </p:nvSpPr>
        <p:spPr>
          <a:xfrm>
            <a:off x="3817667" y="3806511"/>
            <a:ext cx="931039" cy="461665"/>
          </a:xfrm>
          <a:prstGeom prst="rect">
            <a:avLst/>
          </a:prstGeom>
          <a:noFill/>
        </p:spPr>
        <p:txBody>
          <a:bodyPr wrap="square" rtlCol="0">
            <a:spAutoFit/>
          </a:bodyPr>
          <a:lstStyle/>
          <a:p>
            <a:r>
              <a:rPr lang="en-GB" sz="800" dirty="0">
                <a:solidFill>
                  <a:srgbClr val="00B050"/>
                </a:solidFill>
                <a:latin typeface="Tahoma" panose="020B0604030504040204" pitchFamily="34" charset="0"/>
                <a:ea typeface="Tahoma" panose="020B0604030504040204" pitchFamily="34" charset="0"/>
                <a:cs typeface="Tahoma" panose="020B0604030504040204" pitchFamily="34" charset="0"/>
              </a:rPr>
              <a:t>Out of contact with ground for majority of orbit</a:t>
            </a:r>
          </a:p>
        </p:txBody>
      </p:sp>
      <p:grpSp>
        <p:nvGrpSpPr>
          <p:cNvPr id="67" name="Group 66"/>
          <p:cNvGrpSpPr/>
          <p:nvPr/>
        </p:nvGrpSpPr>
        <p:grpSpPr>
          <a:xfrm rot="3691433">
            <a:off x="666958" y="3626410"/>
            <a:ext cx="400450" cy="127645"/>
            <a:chOff x="3377667" y="2169238"/>
            <a:chExt cx="533933" cy="170193"/>
          </a:xfrm>
          <a:solidFill>
            <a:schemeClr val="bg1">
              <a:lumMod val="75000"/>
            </a:schemeClr>
          </a:solidFill>
        </p:grpSpPr>
        <p:sp>
          <p:nvSpPr>
            <p:cNvPr id="73" name="Oval 72"/>
            <p:cNvSpPr/>
            <p:nvPr/>
          </p:nvSpPr>
          <p:spPr>
            <a:xfrm flipH="1" flipV="1">
              <a:off x="3561153" y="2169238"/>
              <a:ext cx="171092" cy="170193"/>
            </a:xfrm>
            <a:prstGeom prst="ellipse">
              <a:avLst/>
            </a:prstGeom>
            <a:grp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sp>
          <p:nvSpPr>
            <p:cNvPr id="75" name="Rectangle 74"/>
            <p:cNvSpPr/>
            <p:nvPr/>
          </p:nvSpPr>
          <p:spPr>
            <a:xfrm>
              <a:off x="3732245" y="2188169"/>
              <a:ext cx="179355" cy="125979"/>
            </a:xfrm>
            <a:prstGeom prst="rect">
              <a:avLst/>
            </a:prstGeom>
            <a:grp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sp>
          <p:nvSpPr>
            <p:cNvPr id="76" name="Rectangle 75"/>
            <p:cNvSpPr/>
            <p:nvPr/>
          </p:nvSpPr>
          <p:spPr>
            <a:xfrm>
              <a:off x="3377667" y="2188169"/>
              <a:ext cx="179355" cy="125979"/>
            </a:xfrm>
            <a:prstGeom prst="rect">
              <a:avLst/>
            </a:prstGeom>
            <a:grp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sz="800">
                <a:solidFill>
                  <a:prstClr val="white"/>
                </a:solidFill>
              </a:endParaRPr>
            </a:p>
          </p:txBody>
        </p:sp>
      </p:grpSp>
      <p:cxnSp>
        <p:nvCxnSpPr>
          <p:cNvPr id="78" name="Straight Connector 77"/>
          <p:cNvCxnSpPr/>
          <p:nvPr/>
        </p:nvCxnSpPr>
        <p:spPr>
          <a:xfrm>
            <a:off x="969297" y="3687316"/>
            <a:ext cx="295333" cy="1263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a:endCxn id="73" idx="3"/>
          </p:cNvCxnSpPr>
          <p:nvPr/>
        </p:nvCxnSpPr>
        <p:spPr>
          <a:xfrm flipH="1">
            <a:off x="929222" y="3362488"/>
            <a:ext cx="257172" cy="347468"/>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81" name="TextBox 80"/>
          <p:cNvSpPr txBox="1"/>
          <p:nvPr/>
        </p:nvSpPr>
        <p:spPr>
          <a:xfrm>
            <a:off x="11414" y="3858829"/>
            <a:ext cx="931039" cy="461665"/>
          </a:xfrm>
          <a:prstGeom prst="rect">
            <a:avLst/>
          </a:prstGeom>
          <a:noFill/>
        </p:spPr>
        <p:txBody>
          <a:bodyPr wrap="square" rtlCol="0">
            <a:spAutoFit/>
          </a:bodyPr>
          <a:lstStyle/>
          <a:p>
            <a:r>
              <a:rPr lang="en-GB" sz="800" dirty="0">
                <a:solidFill>
                  <a:srgbClr val="00B050"/>
                </a:solidFill>
                <a:latin typeface="Tahoma" panose="020B0604030504040204" pitchFamily="34" charset="0"/>
                <a:ea typeface="Tahoma" panose="020B0604030504040204" pitchFamily="34" charset="0"/>
                <a:cs typeface="Tahoma" panose="020B0604030504040204" pitchFamily="34" charset="0"/>
              </a:rPr>
              <a:t>Out of contact with ground for majority of orbit</a:t>
            </a:r>
          </a:p>
        </p:txBody>
      </p:sp>
      <p:cxnSp>
        <p:nvCxnSpPr>
          <p:cNvPr id="83" name="Straight Arrow Connector 82"/>
          <p:cNvCxnSpPr/>
          <p:nvPr/>
        </p:nvCxnSpPr>
        <p:spPr>
          <a:xfrm flipH="1" flipV="1">
            <a:off x="6814105" y="2992564"/>
            <a:ext cx="255643" cy="36407"/>
          </a:xfrm>
          <a:prstGeom prst="straightConnector1">
            <a:avLst/>
          </a:prstGeom>
          <a:ln>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82" name="Title 44"/>
          <p:cNvSpPr txBox="1">
            <a:spLocks/>
          </p:cNvSpPr>
          <p:nvPr/>
        </p:nvSpPr>
        <p:spPr>
          <a:xfrm>
            <a:off x="242398" y="86992"/>
            <a:ext cx="8496300" cy="817118"/>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lang="en-US" sz="2800" kern="1200" dirty="0">
                <a:solidFill>
                  <a:schemeClr val="accent1"/>
                </a:solidFill>
                <a:latin typeface="Tahoma" panose="020B0604030504040204" pitchFamily="34" charset="0"/>
                <a:ea typeface="Tahoma" panose="020B0604030504040204" pitchFamily="34" charset="0"/>
                <a:cs typeface="Tahoma" panose="020B0604030504040204" pitchFamily="34" charset="0"/>
              </a:defRPr>
            </a:lvl1pPr>
          </a:lstStyle>
          <a:p>
            <a:pPr marL="0" marR="0" lvl="0" indent="0" algn="l" defTabSz="914400" rtl="0" eaLnBrk="1" fontAlgn="auto" latinLnBrk="0" hangingPunct="1">
              <a:lnSpc>
                <a:spcPct val="100000"/>
              </a:lnSpc>
              <a:spcBef>
                <a:spcPct val="0"/>
              </a:spcBef>
              <a:spcAft>
                <a:spcPts val="0"/>
              </a:spcAft>
              <a:buClr>
                <a:srgbClr val="002150"/>
              </a:buClr>
              <a:buSzTx/>
              <a:buFontTx/>
              <a:buNone/>
              <a:tabLst/>
              <a:defRPr/>
            </a:pPr>
            <a:r>
              <a:rPr lang="en-GB" b="1" dirty="0">
                <a:solidFill>
                  <a:srgbClr val="002150"/>
                </a:solidFill>
              </a:rPr>
              <a:t>Inter-Satellite Data Relay Service (IDRS)</a:t>
            </a:r>
            <a:endParaRPr kumimoji="0" lang="en-GB" sz="2400" b="1" i="0" u="none" strike="noStrike" kern="1200" cap="none" spc="0" normalizeH="0" baseline="0" noProof="0" dirty="0">
              <a:ln>
                <a:noFill/>
              </a:ln>
              <a:solidFill>
                <a:srgbClr val="18C1EC"/>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6598250" y="1427903"/>
            <a:ext cx="204798" cy="1024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Rectangle 85"/>
          <p:cNvSpPr/>
          <p:nvPr/>
        </p:nvSpPr>
        <p:spPr>
          <a:xfrm>
            <a:off x="6960162" y="1427903"/>
            <a:ext cx="204798" cy="1024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Rectangle 86"/>
          <p:cNvSpPr/>
          <p:nvPr/>
        </p:nvSpPr>
        <p:spPr>
          <a:xfrm rot="2519536">
            <a:off x="5386400" y="4238223"/>
            <a:ext cx="204798" cy="1024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Rectangle 87"/>
          <p:cNvSpPr/>
          <p:nvPr/>
        </p:nvSpPr>
        <p:spPr>
          <a:xfrm rot="2519536">
            <a:off x="5657158" y="4475350"/>
            <a:ext cx="204798" cy="1024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Rectangle 88"/>
          <p:cNvSpPr/>
          <p:nvPr/>
        </p:nvSpPr>
        <p:spPr>
          <a:xfrm rot="18093710">
            <a:off x="8538325" y="4129301"/>
            <a:ext cx="204798" cy="1024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Rectangle 89"/>
          <p:cNvSpPr/>
          <p:nvPr/>
        </p:nvSpPr>
        <p:spPr>
          <a:xfrm rot="18093710">
            <a:off x="8344303" y="4482833"/>
            <a:ext cx="204798" cy="1024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p:cNvSpPr/>
          <p:nvPr/>
        </p:nvSpPr>
        <p:spPr>
          <a:xfrm>
            <a:off x="242398" y="502832"/>
            <a:ext cx="2917786" cy="400110"/>
          </a:xfrm>
          <a:prstGeom prst="rect">
            <a:avLst/>
          </a:prstGeom>
        </p:spPr>
        <p:txBody>
          <a:bodyPr wrap="none">
            <a:spAutoFit/>
          </a:bodyPr>
          <a:lstStyle/>
          <a:p>
            <a:r>
              <a:rPr lang="en-GB" sz="2000" dirty="0">
                <a:solidFill>
                  <a:srgbClr val="18C1EC"/>
                </a:solidFill>
                <a:latin typeface="tahoma"/>
              </a:rPr>
              <a:t>IDRS Concept Explained</a:t>
            </a:r>
            <a:endParaRPr lang="en-GB" sz="2000" dirty="0">
              <a:solidFill>
                <a:prstClr val="black"/>
              </a:solidFill>
              <a:latin typeface="tahoma"/>
            </a:endParaRPr>
          </a:p>
        </p:txBody>
      </p:sp>
      <p:cxnSp>
        <p:nvCxnSpPr>
          <p:cNvPr id="13" name="Straight Connector 12"/>
          <p:cNvCxnSpPr>
            <a:cxnSpLocks/>
          </p:cNvCxnSpPr>
          <p:nvPr/>
        </p:nvCxnSpPr>
        <p:spPr>
          <a:xfrm flipH="1">
            <a:off x="2884548" y="2269949"/>
            <a:ext cx="339797"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4724399" y="935182"/>
            <a:ext cx="0" cy="4080163"/>
          </a:xfrm>
          <a:prstGeom prst="line">
            <a:avLst/>
          </a:prstGeom>
          <a:ln w="15875">
            <a:solidFill>
              <a:srgbClr val="002150"/>
            </a:solidFill>
          </a:ln>
        </p:spPr>
        <p:style>
          <a:lnRef idx="1">
            <a:schemeClr val="accent1"/>
          </a:lnRef>
          <a:fillRef idx="0">
            <a:schemeClr val="accent1"/>
          </a:fillRef>
          <a:effectRef idx="0">
            <a:schemeClr val="accent1"/>
          </a:effectRef>
          <a:fontRef idx="minor">
            <a:schemeClr val="tx1"/>
          </a:fontRef>
        </p:style>
      </p:cxnSp>
      <p:sp>
        <p:nvSpPr>
          <p:cNvPr id="101" name="TextBox 100"/>
          <p:cNvSpPr txBox="1"/>
          <p:nvPr/>
        </p:nvSpPr>
        <p:spPr>
          <a:xfrm>
            <a:off x="8570687" y="4323613"/>
            <a:ext cx="305457" cy="215444"/>
          </a:xfrm>
          <a:prstGeom prst="rect">
            <a:avLst/>
          </a:prstGeom>
          <a:noFill/>
        </p:spPr>
        <p:txBody>
          <a:bodyPr wrap="square" rtlCol="0">
            <a:spAutoFit/>
          </a:bodyPr>
          <a:lstStyle/>
          <a:p>
            <a:r>
              <a:rPr lang="en-GB" sz="800" b="1" dirty="0">
                <a:solidFill>
                  <a:srgbClr val="002060"/>
                </a:solidFill>
                <a:latin typeface="Tahoma" panose="020B0604030504040204" pitchFamily="34" charset="0"/>
                <a:ea typeface="Tahoma" panose="020B0604030504040204" pitchFamily="34" charset="0"/>
                <a:cs typeface="Tahoma" panose="020B0604030504040204" pitchFamily="34" charset="0"/>
              </a:rPr>
              <a:t>I4</a:t>
            </a:r>
          </a:p>
        </p:txBody>
      </p:sp>
      <p:sp>
        <p:nvSpPr>
          <p:cNvPr id="102" name="TextBox 101"/>
          <p:cNvSpPr txBox="1"/>
          <p:nvPr/>
        </p:nvSpPr>
        <p:spPr>
          <a:xfrm>
            <a:off x="5330123" y="4401671"/>
            <a:ext cx="305457" cy="215444"/>
          </a:xfrm>
          <a:prstGeom prst="rect">
            <a:avLst/>
          </a:prstGeom>
          <a:noFill/>
        </p:spPr>
        <p:txBody>
          <a:bodyPr wrap="square" rtlCol="0">
            <a:spAutoFit/>
          </a:bodyPr>
          <a:lstStyle/>
          <a:p>
            <a:r>
              <a:rPr lang="en-GB" sz="800" b="1" dirty="0">
                <a:solidFill>
                  <a:srgbClr val="002060"/>
                </a:solidFill>
                <a:latin typeface="Tahoma" panose="020B0604030504040204" pitchFamily="34" charset="0"/>
                <a:ea typeface="Tahoma" panose="020B0604030504040204" pitchFamily="34" charset="0"/>
                <a:cs typeface="Tahoma" panose="020B0604030504040204" pitchFamily="34" charset="0"/>
              </a:rPr>
              <a:t>I4</a:t>
            </a:r>
          </a:p>
        </p:txBody>
      </p:sp>
      <p:sp>
        <p:nvSpPr>
          <p:cNvPr id="111" name="TextBox 110"/>
          <p:cNvSpPr txBox="1"/>
          <p:nvPr/>
        </p:nvSpPr>
        <p:spPr>
          <a:xfrm>
            <a:off x="7243048" y="3650397"/>
            <a:ext cx="924053" cy="215444"/>
          </a:xfrm>
          <a:prstGeom prst="rect">
            <a:avLst/>
          </a:prstGeom>
          <a:noFill/>
        </p:spPr>
        <p:txBody>
          <a:bodyPr wrap="square" rtlCol="0">
            <a:spAutoFit/>
          </a:bodyPr>
          <a:lstStyle/>
          <a:p>
            <a:r>
              <a:rPr lang="en-GB" sz="800" b="1" dirty="0">
                <a:solidFill>
                  <a:srgbClr val="002060"/>
                </a:solidFill>
                <a:latin typeface="Tahoma" panose="020B0604030504040204" pitchFamily="34" charset="0"/>
                <a:ea typeface="Tahoma" panose="020B0604030504040204" pitchFamily="34" charset="0"/>
                <a:cs typeface="Tahoma" panose="020B0604030504040204" pitchFamily="34" charset="0"/>
              </a:rPr>
              <a:t>I4 SAS</a:t>
            </a:r>
          </a:p>
        </p:txBody>
      </p:sp>
      <p:sp>
        <p:nvSpPr>
          <p:cNvPr id="112" name="TextBox 111"/>
          <p:cNvSpPr txBox="1"/>
          <p:nvPr/>
        </p:nvSpPr>
        <p:spPr>
          <a:xfrm>
            <a:off x="6143242" y="3657445"/>
            <a:ext cx="924053" cy="215444"/>
          </a:xfrm>
          <a:prstGeom prst="rect">
            <a:avLst/>
          </a:prstGeom>
          <a:noFill/>
        </p:spPr>
        <p:txBody>
          <a:bodyPr wrap="square" rtlCol="0">
            <a:spAutoFit/>
          </a:bodyPr>
          <a:lstStyle/>
          <a:p>
            <a:r>
              <a:rPr lang="en-GB" sz="800" b="1" dirty="0">
                <a:solidFill>
                  <a:srgbClr val="002060"/>
                </a:solidFill>
                <a:latin typeface="Tahoma" panose="020B0604030504040204" pitchFamily="34" charset="0"/>
                <a:ea typeface="Tahoma" panose="020B0604030504040204" pitchFamily="34" charset="0"/>
                <a:cs typeface="Tahoma" panose="020B0604030504040204" pitchFamily="34" charset="0"/>
              </a:rPr>
              <a:t>I4 SAS</a:t>
            </a:r>
          </a:p>
        </p:txBody>
      </p:sp>
      <p:sp>
        <p:nvSpPr>
          <p:cNvPr id="113" name="TextBox 112"/>
          <p:cNvSpPr txBox="1"/>
          <p:nvPr/>
        </p:nvSpPr>
        <p:spPr>
          <a:xfrm>
            <a:off x="7626125" y="2359216"/>
            <a:ext cx="1400074" cy="584775"/>
          </a:xfrm>
          <a:prstGeom prst="rect">
            <a:avLst/>
          </a:prstGeom>
          <a:noFill/>
        </p:spPr>
        <p:txBody>
          <a:bodyPr wrap="square" rtlCol="0">
            <a:spAutoFit/>
          </a:bodyPr>
          <a:lstStyle/>
          <a:p>
            <a:r>
              <a:rPr lang="en-GB" sz="800" b="1" dirty="0">
                <a:solidFill>
                  <a:srgbClr val="00B050"/>
                </a:solidFill>
                <a:latin typeface="Tahoma" panose="020B0604030504040204" pitchFamily="34" charset="0"/>
                <a:ea typeface="Tahoma" panose="020B0604030504040204" pitchFamily="34" charset="0"/>
                <a:cs typeface="Tahoma" panose="020B0604030504040204" pitchFamily="34" charset="0"/>
              </a:rPr>
              <a:t>Customer LEO Satellite</a:t>
            </a:r>
          </a:p>
          <a:p>
            <a:r>
              <a:rPr lang="en-GB" sz="800" dirty="0">
                <a:solidFill>
                  <a:srgbClr val="00B050"/>
                </a:solidFill>
                <a:latin typeface="Tahoma" panose="020B0604030504040204" pitchFamily="34" charset="0"/>
                <a:ea typeface="Tahoma" panose="020B0604030504040204" pitchFamily="34" charset="0"/>
                <a:cs typeface="Tahoma" panose="020B0604030504040204" pitchFamily="34" charset="0"/>
              </a:rPr>
              <a:t>Relaying certain traffic over I4 network for the majority of its orbit</a:t>
            </a:r>
          </a:p>
        </p:txBody>
      </p:sp>
      <p:cxnSp>
        <p:nvCxnSpPr>
          <p:cNvPr id="114" name="Straight Connector 113"/>
          <p:cNvCxnSpPr/>
          <p:nvPr/>
        </p:nvCxnSpPr>
        <p:spPr>
          <a:xfrm flipH="1">
            <a:off x="7288543" y="2700839"/>
            <a:ext cx="388336" cy="169125"/>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6062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37FF548-F59B-43DE-900E-8D40AE3252E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0062"/>
          <a:stretch/>
        </p:blipFill>
        <p:spPr>
          <a:xfrm>
            <a:off x="222" y="0"/>
            <a:ext cx="9150362" cy="5143501"/>
          </a:xfrm>
          <a:prstGeom prst="rect">
            <a:avLst/>
          </a:prstGeom>
        </p:spPr>
      </p:pic>
      <p:sp>
        <p:nvSpPr>
          <p:cNvPr id="4" name="Title 44"/>
          <p:cNvSpPr txBox="1">
            <a:spLocks/>
          </p:cNvSpPr>
          <p:nvPr/>
        </p:nvSpPr>
        <p:spPr>
          <a:xfrm>
            <a:off x="475710" y="263726"/>
            <a:ext cx="8496300" cy="673213"/>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lang="en-US" sz="2800" kern="1200" dirty="0">
                <a:solidFill>
                  <a:schemeClr val="accent1"/>
                </a:solidFill>
                <a:latin typeface="Tahoma" panose="020B0604030504040204" pitchFamily="34" charset="0"/>
                <a:ea typeface="Tahoma" panose="020B0604030504040204" pitchFamily="34" charset="0"/>
                <a:cs typeface="Tahoma" panose="020B0604030504040204" pitchFamily="34" charset="0"/>
              </a:defRPr>
            </a:lvl1pPr>
          </a:lstStyle>
          <a:p>
            <a:pPr marL="0" marR="0" lvl="0" indent="0" algn="l" defTabSz="914400" rtl="0" eaLnBrk="1" fontAlgn="auto" latinLnBrk="0" hangingPunct="1">
              <a:lnSpc>
                <a:spcPct val="100000"/>
              </a:lnSpc>
              <a:spcBef>
                <a:spcPct val="0"/>
              </a:spcBef>
              <a:spcAft>
                <a:spcPts val="0"/>
              </a:spcAft>
              <a:buClr>
                <a:srgbClr val="002150"/>
              </a:buClr>
              <a:buSzTx/>
              <a:buFontTx/>
              <a:buNone/>
              <a:tabLst/>
              <a:defRPr/>
            </a:pPr>
            <a:r>
              <a:rPr lang="en-GB" sz="2700" b="1" dirty="0">
                <a:solidFill>
                  <a:schemeClr val="bg1"/>
                </a:solidFill>
              </a:rPr>
              <a:t>IDRS</a:t>
            </a:r>
            <a:endParaRPr kumimoji="0" lang="en-GB" sz="2000" b="1" i="0" u="none" strike="noStrike" kern="1200" cap="none" spc="0" normalizeH="0" baseline="0" noProof="0" dirty="0">
              <a:ln>
                <a:noFill/>
              </a:ln>
              <a:solidFill>
                <a:schemeClr val="bg1"/>
              </a:solidFill>
              <a:effectLst/>
              <a:uLnTx/>
              <a:uFillTx/>
            </a:endParaRPr>
          </a:p>
        </p:txBody>
      </p:sp>
      <p:sp>
        <p:nvSpPr>
          <p:cNvPr id="2" name="Rectangle 1">
            <a:extLst>
              <a:ext uri="{FF2B5EF4-FFF2-40B4-BE49-F238E27FC236}">
                <a16:creationId xmlns:a16="http://schemas.microsoft.com/office/drawing/2014/main" id="{B4598A29-E85A-46C3-9CFB-454AE00FCB0A}"/>
              </a:ext>
            </a:extLst>
          </p:cNvPr>
          <p:cNvSpPr/>
          <p:nvPr/>
        </p:nvSpPr>
        <p:spPr>
          <a:xfrm>
            <a:off x="4207933" y="4721578"/>
            <a:ext cx="1162756" cy="1044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9" name="Picture 8">
            <a:extLst>
              <a:ext uri="{FF2B5EF4-FFF2-40B4-BE49-F238E27FC236}">
                <a16:creationId xmlns:a16="http://schemas.microsoft.com/office/drawing/2014/main" id="{348E1754-D4CC-44BB-AFA2-F504153DEA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6589" y="940944"/>
            <a:ext cx="5215210" cy="3861946"/>
          </a:xfrm>
          <a:prstGeom prst="rect">
            <a:avLst/>
          </a:prstGeom>
        </p:spPr>
      </p:pic>
    </p:spTree>
    <p:extLst>
      <p:ext uri="{BB962C8B-B14F-4D97-AF65-F5344CB8AC3E}">
        <p14:creationId xmlns:p14="http://schemas.microsoft.com/office/powerpoint/2010/main" val="19054971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a:stretch>
            <a:fillRect/>
          </a:stretch>
        </p:blipFill>
        <p:spPr/>
      </p:pic>
      <p:sp>
        <p:nvSpPr>
          <p:cNvPr id="11" name="Title 5"/>
          <p:cNvSpPr>
            <a:spLocks noGrp="1"/>
          </p:cNvSpPr>
          <p:nvPr>
            <p:ph type="title"/>
          </p:nvPr>
        </p:nvSpPr>
        <p:spPr>
          <a:xfrm>
            <a:off x="290682" y="3781020"/>
            <a:ext cx="8144540" cy="1141571"/>
          </a:xfrm>
        </p:spPr>
        <p:txBody>
          <a:bodyPr>
            <a:normAutofit/>
          </a:bodyPr>
          <a:lstStyle/>
          <a:p>
            <a:pPr>
              <a:lnSpc>
                <a:spcPct val="100000"/>
              </a:lnSpc>
            </a:pPr>
            <a:r>
              <a:rPr lang="en-GB" sz="1400" dirty="0"/>
              <a:t>Ben Colton</a:t>
            </a:r>
            <a:br>
              <a:rPr lang="en-GB" sz="1400" dirty="0"/>
            </a:br>
            <a:r>
              <a:rPr lang="en-GB" sz="1400" dirty="0"/>
              <a:t>Inmarsat Global Government</a:t>
            </a:r>
            <a:br>
              <a:rPr lang="en-GB" sz="1400" dirty="0"/>
            </a:br>
            <a:r>
              <a:rPr lang="en-GB" sz="1400" dirty="0"/>
              <a:t>Email: </a:t>
            </a:r>
            <a:r>
              <a:rPr lang="en-GB" sz="1400" dirty="0">
                <a:hlinkClick r:id="rId4"/>
              </a:rPr>
              <a:t>Benjamin.colton@Inmarsat.com</a:t>
            </a:r>
            <a:r>
              <a:rPr lang="en-GB" sz="1400" dirty="0"/>
              <a:t/>
            </a:r>
            <a:br>
              <a:rPr lang="en-GB" sz="1400" dirty="0"/>
            </a:br>
            <a:r>
              <a:rPr lang="en-GB" sz="1400" dirty="0"/>
              <a:t>Tel: +44 (0) </a:t>
            </a:r>
            <a:r>
              <a:rPr lang="en-US" sz="1400" dirty="0"/>
              <a:t>7730488489</a:t>
            </a:r>
            <a:endParaRPr lang="en-GB" sz="1400" dirty="0"/>
          </a:p>
        </p:txBody>
      </p:sp>
      <p:sp>
        <p:nvSpPr>
          <p:cNvPr id="6" name="Text Placeholder 4"/>
          <p:cNvSpPr>
            <a:spLocks noGrp="1"/>
          </p:cNvSpPr>
          <p:nvPr>
            <p:ph type="body" sz="quarter" idx="15"/>
          </p:nvPr>
        </p:nvSpPr>
        <p:spPr>
          <a:xfrm rot="5400000">
            <a:off x="7471416" y="1299505"/>
            <a:ext cx="2826080" cy="317104"/>
          </a:xfrm>
        </p:spPr>
        <p:txBody>
          <a:bodyPr/>
          <a:lstStyle/>
          <a:p>
            <a:r>
              <a:rPr lang="en-GB" dirty="0"/>
              <a:t>Inmarsat Capability Brief - WMO</a:t>
            </a:r>
          </a:p>
        </p:txBody>
      </p:sp>
      <p:pic>
        <p:nvPicPr>
          <p:cNvPr id="5" name="Picture 2" descr="Image result for wm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67764" y="3783244"/>
            <a:ext cx="1235906" cy="123590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3466096" y="3309368"/>
            <a:ext cx="12192000" cy="584775"/>
          </a:xfrm>
          <a:prstGeom prst="rect">
            <a:avLst/>
          </a:prstGeom>
          <a:noFill/>
        </p:spPr>
        <p:txBody>
          <a:bodyPr wrap="square" rtlCol="0">
            <a:spAutoFit/>
          </a:bodyPr>
          <a:lstStyle/>
          <a:p>
            <a:pPr algn="ctr"/>
            <a:r>
              <a:rPr lang="en-US" sz="3200" b="1" dirty="0"/>
              <a:t>Thank You. Questions?</a:t>
            </a:r>
          </a:p>
        </p:txBody>
      </p:sp>
    </p:spTree>
    <p:extLst>
      <p:ext uri="{BB962C8B-B14F-4D97-AF65-F5344CB8AC3E}">
        <p14:creationId xmlns:p14="http://schemas.microsoft.com/office/powerpoint/2010/main" val="3569291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Corporate">
  <a:themeElements>
    <a:clrScheme name="Inmarsat">
      <a:dk1>
        <a:sysClr val="windowText" lastClr="000000"/>
      </a:dk1>
      <a:lt1>
        <a:sysClr val="window" lastClr="FFFFFF"/>
      </a:lt1>
      <a:dk2>
        <a:srgbClr val="000000"/>
      </a:dk2>
      <a:lt2>
        <a:srgbClr val="18C1EC"/>
      </a:lt2>
      <a:accent1>
        <a:srgbClr val="002150"/>
      </a:accent1>
      <a:accent2>
        <a:srgbClr val="7DB61C"/>
      </a:accent2>
      <a:accent3>
        <a:srgbClr val="18B4CE"/>
      </a:accent3>
      <a:accent4>
        <a:srgbClr val="B7006E"/>
      </a:accent4>
      <a:accent5>
        <a:srgbClr val="C78B11"/>
      </a:accent5>
      <a:accent6>
        <a:srgbClr val="6473B7"/>
      </a:accent6>
      <a:hlink>
        <a:srgbClr val="0563C1"/>
      </a:hlink>
      <a:folHlink>
        <a:srgbClr val="954F72"/>
      </a:folHlink>
    </a:clrScheme>
    <a:fontScheme name="Inmarsat">
      <a:majorFont>
        <a:latin typeface="tahoma"/>
        <a:ea typeface=""/>
        <a:cs typeface=""/>
      </a:majorFont>
      <a:minorFont>
        <a:latin typeface="tahoma"/>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26329</TotalTime>
  <Words>1102</Words>
  <Application>Microsoft Office PowerPoint</Application>
  <PresentationFormat>On-screen Show (16:9)</PresentationFormat>
  <Paragraphs>201</Paragraphs>
  <Slides>17</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ＭＳ Ｐゴシック</vt:lpstr>
      <vt:lpstr>Arial</vt:lpstr>
      <vt:lpstr>Calibri</vt:lpstr>
      <vt:lpstr>Century Gothic</vt:lpstr>
      <vt:lpstr>Helvetica Light</vt:lpstr>
      <vt:lpstr>Tahoma</vt:lpstr>
      <vt:lpstr>Tahoma</vt:lpstr>
      <vt:lpstr>Verdana</vt:lpstr>
      <vt:lpstr>Corporate</vt:lpstr>
      <vt:lpstr>Inmarsat Capability Briefing to WMO</vt:lpstr>
      <vt:lpstr>PowerPoint Presentation</vt:lpstr>
      <vt:lpstr>Inmarsat’s Past and Future</vt:lpstr>
      <vt:lpstr>Constellation development path 2016 - 2029</vt:lpstr>
      <vt:lpstr>PowerPoint Presentation</vt:lpstr>
      <vt:lpstr>PowerPoint Presentation</vt:lpstr>
      <vt:lpstr>New Satellites</vt:lpstr>
      <vt:lpstr>Terminal Transformation</vt:lpstr>
      <vt:lpstr>New managed services</vt:lpstr>
      <vt:lpstr>Group Service Plans</vt:lpstr>
      <vt:lpstr>INVISON</vt:lpstr>
      <vt:lpstr>Inmarsat Managed IoT Service</vt:lpstr>
      <vt:lpstr>European Aviation Network (EAN)</vt:lpstr>
      <vt:lpstr>IDRS</vt:lpstr>
      <vt:lpstr>PowerPoint Presentation</vt:lpstr>
      <vt:lpstr>PowerPoint Presentation</vt:lpstr>
      <vt:lpstr>Ben Colton Inmarsat Global Government Email: Benjamin.colton@Inmarsat.com Tel: +44 (0) 7730488489</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Smith</dc:creator>
  <cp:lastModifiedBy>Ben Colton</cp:lastModifiedBy>
  <cp:revision>626</cp:revision>
  <cp:lastPrinted>2014-11-24T14:54:25Z</cp:lastPrinted>
  <dcterms:created xsi:type="dcterms:W3CDTF">2014-11-04T10:00:15Z</dcterms:created>
  <dcterms:modified xsi:type="dcterms:W3CDTF">2019-03-18T10:52:17Z</dcterms:modified>
</cp:coreProperties>
</file>