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597" r:id="rId3"/>
    <p:sldId id="596" r:id="rId4"/>
    <p:sldId id="587" r:id="rId5"/>
    <p:sldId id="590" r:id="rId6"/>
    <p:sldId id="591" r:id="rId7"/>
    <p:sldId id="592" r:id="rId8"/>
    <p:sldId id="593" r:id="rId9"/>
    <p:sldId id="594" r:id="rId10"/>
    <p:sldId id="595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60815"/>
  </p:normalViewPr>
  <p:slideViewPr>
    <p:cSldViewPr snapToGrid="0" snapToObjects="1">
      <p:cViewPr varScale="1">
        <p:scale>
          <a:sx n="72" d="100"/>
          <a:sy n="72" d="100"/>
        </p:scale>
        <p:origin x="160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Prudence with gifts and any other services or benefits</a:t>
            </a:r>
            <a:r>
              <a:rPr lang="en-US" baseline="0" dirty="0"/>
              <a:t> which may make you feeling liable</a:t>
            </a:r>
          </a:p>
          <a:p>
            <a:endParaRPr lang="en-US" baseline="0" dirty="0"/>
          </a:p>
          <a:p>
            <a:r>
              <a:rPr lang="en-US" baseline="0" dirty="0"/>
              <a:t>They are differences between countries!</a:t>
            </a:r>
          </a:p>
          <a:p>
            <a:endParaRPr lang="en-US" baseline="0" dirty="0"/>
          </a:p>
          <a:p>
            <a:r>
              <a:rPr lang="en-US" baseline="0" dirty="0"/>
              <a:t>In some countries you can “buy” a certificate (some cases in India for ex. – examples of tee boxes or ISO TS certificate in hotel)</a:t>
            </a:r>
          </a:p>
          <a:p>
            <a:endParaRPr lang="en-US" baseline="0" dirty="0"/>
          </a:p>
          <a:p>
            <a:r>
              <a:rPr lang="en-US" baseline="0" dirty="0"/>
              <a:t>Demonstrate competence with a certificate (not mandatory, but better appreciated)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0338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Prudence with gifts and any other services or benefits</a:t>
            </a:r>
            <a:r>
              <a:rPr lang="en-US" baseline="0" dirty="0"/>
              <a:t> which may make you feeling liable</a:t>
            </a:r>
          </a:p>
          <a:p>
            <a:endParaRPr lang="en-US" baseline="0" dirty="0"/>
          </a:p>
          <a:p>
            <a:r>
              <a:rPr lang="en-US" baseline="0" dirty="0"/>
              <a:t>They are differences between countries!</a:t>
            </a:r>
          </a:p>
          <a:p>
            <a:endParaRPr lang="en-US" baseline="0" dirty="0"/>
          </a:p>
          <a:p>
            <a:r>
              <a:rPr lang="en-US" baseline="0" dirty="0"/>
              <a:t>In some countries you can “buy” a certificate (some cases in India for ex. – examples of tee boxes or ISO TS certificate in hotel)</a:t>
            </a:r>
          </a:p>
          <a:p>
            <a:endParaRPr lang="en-US" baseline="0" dirty="0"/>
          </a:p>
          <a:p>
            <a:r>
              <a:rPr lang="en-US" baseline="0" dirty="0"/>
              <a:t>Demonstrate competence with a certificate (not mandatory, but better appreciated)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2791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Respect</a:t>
            </a:r>
            <a:r>
              <a:rPr lang="en-US" baseline="0" dirty="0"/>
              <a:t> the auditees:</a:t>
            </a:r>
          </a:p>
          <a:p>
            <a:pPr marL="118009" indent="-118009">
              <a:buFontTx/>
              <a:buChar char="-"/>
            </a:pPr>
            <a:r>
              <a:rPr lang="en-US" baseline="0" dirty="0"/>
              <a:t>In time keeping – if extension is needed, ask for permission</a:t>
            </a:r>
          </a:p>
          <a:p>
            <a:pPr marL="118009" indent="-118009">
              <a:buFontTx/>
              <a:buChar char="-"/>
            </a:pPr>
            <a:r>
              <a:rPr lang="en-US" baseline="0" dirty="0"/>
              <a:t>In note taking – look to the auditees, listen (2 auditors/team are recommended approaches)</a:t>
            </a:r>
          </a:p>
          <a:p>
            <a:pPr marL="118009" indent="-118009">
              <a:buFontTx/>
              <a:buChar char="-"/>
            </a:pPr>
            <a:endParaRPr lang="en-US" baseline="0" dirty="0"/>
          </a:p>
          <a:p>
            <a:pPr marL="118009" indent="-118009">
              <a:buFontTx/>
              <a:buChar char="-"/>
            </a:pPr>
            <a:r>
              <a:rPr lang="en-US" baseline="0" dirty="0"/>
              <a:t>Open communication with emphasis on listening and understanding</a:t>
            </a:r>
          </a:p>
          <a:p>
            <a:pPr marL="118009" indent="-118009">
              <a:buFontTx/>
              <a:buChar char="-"/>
            </a:pPr>
            <a:endParaRPr lang="en-US" baseline="0" dirty="0"/>
          </a:p>
          <a:p>
            <a:pPr marL="118009" indent="-118009">
              <a:buFontTx/>
              <a:buChar char="-"/>
            </a:pPr>
            <a:r>
              <a:rPr lang="en-US" baseline="0" dirty="0"/>
              <a:t>Accept if the auditees propose another contact person to interview</a:t>
            </a:r>
          </a:p>
          <a:p>
            <a:pPr marL="118009" indent="-118009">
              <a:buFontTx/>
              <a:buChar char="-"/>
            </a:pPr>
            <a:endParaRPr lang="en-US" baseline="0" dirty="0"/>
          </a:p>
          <a:p>
            <a:pPr marL="118009" indent="-118009">
              <a:buFontTx/>
              <a:buChar char="-"/>
            </a:pPr>
            <a:r>
              <a:rPr lang="en-US" baseline="0" dirty="0"/>
              <a:t>Don’t focus on finding non conformities; confirming a conformity status is also a potential audit outcome (and even more courage is needed)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350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Explain</a:t>
            </a:r>
            <a:r>
              <a:rPr lang="en-US" baseline="0" dirty="0"/>
              <a:t> to the auditees the process in an opening meeting (again), even if they know; and stick to the process</a:t>
            </a:r>
            <a:endParaRPr lang="en-US" dirty="0"/>
          </a:p>
          <a:p>
            <a:endParaRPr lang="en-US" dirty="0"/>
          </a:p>
          <a:p>
            <a:r>
              <a:rPr lang="en-US" dirty="0"/>
              <a:t>Make efforts</a:t>
            </a:r>
            <a:r>
              <a:rPr lang="en-US" baseline="0" dirty="0"/>
              <a:t> for understanding – the auditees has to answer and explain, but the auditor has to understand before making any judgement</a:t>
            </a:r>
          </a:p>
          <a:p>
            <a:endParaRPr lang="en-US" baseline="0" dirty="0"/>
          </a:p>
          <a:p>
            <a:r>
              <a:rPr lang="en-US" baseline="0" dirty="0"/>
              <a:t>Stick to the audit criteria, auditing standard ( ISO 9001, ISO 14001 or other), don’t ask more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6970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Give</a:t>
            </a:r>
            <a:r>
              <a:rPr lang="en-US" baseline="0" dirty="0"/>
              <a:t> back to the auditees all collected information / documentation during the audit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8270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Report on audit:</a:t>
            </a:r>
          </a:p>
          <a:p>
            <a:pPr marL="118009" indent="-118009">
              <a:buFontTx/>
              <a:buChar char="-"/>
            </a:pPr>
            <a:r>
              <a:rPr lang="en-US" dirty="0"/>
              <a:t>Accurately</a:t>
            </a:r>
          </a:p>
          <a:p>
            <a:pPr marL="118009" indent="-118009">
              <a:buFontTx/>
              <a:buChar char="-"/>
            </a:pPr>
            <a:r>
              <a:rPr lang="en-US" dirty="0"/>
              <a:t>With useful</a:t>
            </a:r>
            <a:r>
              <a:rPr lang="en-US" baseline="0" dirty="0"/>
              <a:t> details for the reader</a:t>
            </a:r>
            <a:endParaRPr lang="en-US" dirty="0"/>
          </a:p>
          <a:p>
            <a:pPr marL="118009" indent="-118009">
              <a:buFontTx/>
              <a:buChar char="-"/>
            </a:pPr>
            <a:r>
              <a:rPr lang="en-US" dirty="0"/>
              <a:t>On time!</a:t>
            </a:r>
          </a:p>
          <a:p>
            <a:pPr marL="118009" indent="-118009">
              <a:buFontTx/>
              <a:buChar char="-"/>
            </a:pPr>
            <a:endParaRPr lang="en-US" dirty="0"/>
          </a:p>
          <a:p>
            <a:r>
              <a:rPr lang="en-US" dirty="0"/>
              <a:t>Independence</a:t>
            </a:r>
            <a:r>
              <a:rPr lang="en-US" baseline="0" dirty="0"/>
              <a:t> from the auditing activity (some flexibility “wherever practicable”; small companies)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4789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Audit</a:t>
            </a:r>
            <a:r>
              <a:rPr lang="en-US" baseline="0" dirty="0"/>
              <a:t> techniques:</a:t>
            </a:r>
          </a:p>
          <a:p>
            <a:pPr marL="118009" indent="-118009">
              <a:buFontTx/>
              <a:buChar char="-"/>
            </a:pPr>
            <a:r>
              <a:rPr lang="en-US" baseline="0" dirty="0"/>
              <a:t>Be prepared for the audit!</a:t>
            </a:r>
          </a:p>
          <a:p>
            <a:pPr marL="118009" indent="-118009">
              <a:buFontTx/>
              <a:buChar char="-"/>
            </a:pPr>
            <a:r>
              <a:rPr lang="en-US" baseline="0" dirty="0"/>
              <a:t>Questioning and listening</a:t>
            </a:r>
          </a:p>
          <a:p>
            <a:pPr marL="118009" indent="-118009">
              <a:buFontTx/>
              <a:buChar char="-"/>
            </a:pPr>
            <a:r>
              <a:rPr lang="en-US" baseline="0" dirty="0"/>
              <a:t>Asking for examples</a:t>
            </a:r>
          </a:p>
          <a:p>
            <a:pPr marL="118009" indent="-118009">
              <a:buFontTx/>
              <a:buChar char="-"/>
            </a:pPr>
            <a:r>
              <a:rPr lang="en-US" baseline="0" dirty="0"/>
              <a:t>No exhaustive checking! (be clear on that with the auditees in the opening meeting)</a:t>
            </a:r>
          </a:p>
          <a:p>
            <a:pPr marL="118009" indent="-118009">
              <a:buFontTx/>
              <a:buChar char="-"/>
            </a:pPr>
            <a:endParaRPr lang="en-US" baseline="0" dirty="0"/>
          </a:p>
          <a:p>
            <a:r>
              <a:rPr lang="en-US" baseline="0" dirty="0"/>
              <a:t>Collect evidence! Take notes on evidence </a:t>
            </a:r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39574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Risk based thinking</a:t>
            </a:r>
            <a:r>
              <a:rPr lang="en-US" baseline="0" dirty="0"/>
              <a:t> is now incorporated to all management system standards (as ex. ISO 9001, ISO 27001)</a:t>
            </a:r>
          </a:p>
          <a:p>
            <a:endParaRPr lang="en-US" baseline="0" dirty="0"/>
          </a:p>
          <a:p>
            <a:r>
              <a:rPr lang="en-US" baseline="0" dirty="0"/>
              <a:t>3 types of actions – corrective, preventative, detective.</a:t>
            </a:r>
          </a:p>
          <a:p>
            <a:endParaRPr lang="en-US" baseline="0" dirty="0"/>
          </a:p>
          <a:p>
            <a:r>
              <a:rPr lang="en-US" baseline="0" dirty="0" err="1"/>
              <a:t>Whn</a:t>
            </a:r>
            <a:r>
              <a:rPr lang="en-US" baseline="0" dirty="0"/>
              <a:t> you start to </a:t>
            </a:r>
            <a:r>
              <a:rPr lang="en-US" baseline="0" dirty="0" err="1"/>
              <a:t>thinkabout</a:t>
            </a:r>
            <a:r>
              <a:rPr lang="en-US" baseline="0" dirty="0"/>
              <a:t> risks, you can then take action  before an incident occurs. (preventative)</a:t>
            </a:r>
          </a:p>
          <a:p>
            <a:endParaRPr lang="en-US" baseline="0" dirty="0"/>
          </a:p>
          <a:p>
            <a:r>
              <a:rPr lang="en-US" baseline="0" dirty="0"/>
              <a:t>If you have no risk-awareness, you generally fix problems when </a:t>
            </a:r>
            <a:r>
              <a:rPr lang="en-US" baseline="0" dirty="0" err="1"/>
              <a:t>tey</a:t>
            </a:r>
            <a:r>
              <a:rPr lang="en-US" baseline="0" dirty="0"/>
              <a:t> occur – corrective </a:t>
            </a:r>
            <a:r>
              <a:rPr lang="en-US" baseline="0" dirty="0" err="1"/>
              <a:t>acations</a:t>
            </a:r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In an organisation with very mature risk based thinking, you would expect to see detective actions, where </a:t>
            </a:r>
            <a:br>
              <a:rPr lang="en-US" baseline="0" dirty="0"/>
            </a:br>
            <a:r>
              <a:rPr lang="en-US" baseline="0" dirty="0"/>
              <a:t>leading indicators are used to take action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7848"/>
            <a:fld id="{A1F0CEA1-E696-42A4-B3CF-E6074414E57E}" type="slidenum">
              <a:rPr lang="de-DE" smtClean="0"/>
              <a:pPr defTabSz="917848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9183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200" dirty="0">
                <a:solidFill>
                  <a:srgbClr val="000090"/>
                </a:solidFill>
              </a:rPr>
              <a:t>Audit Principles</a:t>
            </a:r>
          </a:p>
          <a:p>
            <a:r>
              <a:rPr lang="en-US" altLang="zh-CN" sz="3200" i="1" dirty="0">
                <a:solidFill>
                  <a:srgbClr val="000090"/>
                </a:solidFill>
              </a:rPr>
              <a:t>Kevin Alder</a:t>
            </a:r>
          </a:p>
          <a:p>
            <a:r>
              <a:rPr lang="en-US" sz="3000" dirty="0">
                <a:solidFill>
                  <a:srgbClr val="000090"/>
                </a:solidFill>
              </a:rPr>
              <a:t>Agenda 8.2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1600" dirty="0">
                <a:solidFill>
                  <a:srgbClr val="000090"/>
                </a:solidFill>
              </a:rPr>
              <a:t>ET-WISC-DC2019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90FDA-A941-7D44-8475-B5658D790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Audit?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A824AC-5A4A-A243-8052-E033A7A16F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Audit is a core part of managing business processes undertaken by organisations.</a:t>
            </a:r>
          </a:p>
          <a:p>
            <a:r>
              <a:rPr lang="en-US" dirty="0"/>
              <a:t>It closes the loop on planned activities that are undertaken by organisations.</a:t>
            </a:r>
          </a:p>
          <a:p>
            <a:endParaRPr lang="en-US" dirty="0"/>
          </a:p>
          <a:p>
            <a:r>
              <a:rPr lang="en-US" dirty="0"/>
              <a:t>The audit is an independent check that what has been planned is being done.</a:t>
            </a:r>
          </a:p>
          <a:p>
            <a:endParaRPr lang="en-US" dirty="0"/>
          </a:p>
          <a:p>
            <a:r>
              <a:rPr lang="en-US" dirty="0"/>
              <a:t>The audit provides findings upon </a:t>
            </a:r>
            <a:br>
              <a:rPr lang="en-US" dirty="0"/>
            </a:br>
            <a:r>
              <a:rPr lang="en-US" dirty="0"/>
              <a:t>which the organisation can take </a:t>
            </a:r>
            <a:br>
              <a:rPr lang="en-US" dirty="0"/>
            </a:br>
            <a:r>
              <a:rPr lang="en-US" dirty="0"/>
              <a:t>action to improve the performance </a:t>
            </a:r>
            <a:br>
              <a:rPr lang="en-US" dirty="0"/>
            </a:br>
            <a:r>
              <a:rPr lang="en-US" dirty="0"/>
              <a:t>of the system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8C042B-8388-7842-B6FC-F43C85CC1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F82A3D-8902-C54A-BD1B-82670949B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186" y="3910920"/>
            <a:ext cx="23749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04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79388" lvl="0" indent="0" defTabSz="914400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kern="0" dirty="0">
                <a:latin typeface="Arial" pitchFamily="34" charset="0"/>
                <a:cs typeface="Arial" pitchFamily="34" charset="0"/>
              </a:rPr>
              <a:t>These auditing principles are based upon </a:t>
            </a:r>
          </a:p>
          <a:p>
            <a:pPr marL="179388" lvl="0" indent="0" defTabSz="914400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kern="0" dirty="0">
                <a:latin typeface="Arial" pitchFamily="34" charset="0"/>
                <a:cs typeface="Arial" pitchFamily="34" charset="0"/>
              </a:rPr>
              <a:t>ISO 19011:2011 </a:t>
            </a:r>
          </a:p>
          <a:p>
            <a:pPr marL="514350" lvl="0" indent="-514350" fontAlgn="base">
              <a:spcAft>
                <a:spcPct val="0"/>
              </a:spcAft>
              <a:buFont typeface="Arial"/>
              <a:buAutoNum type="arabicPeriod"/>
              <a:defRPr/>
            </a:pPr>
            <a:endParaRPr lang="en-GB" b="1" dirty="0"/>
          </a:p>
          <a:p>
            <a:pPr marL="514350" lvl="0" indent="-514350" fontAlgn="base">
              <a:spcAft>
                <a:spcPct val="0"/>
              </a:spcAft>
              <a:buFont typeface="Arial"/>
              <a:buAutoNum type="arabicPeriod"/>
              <a:defRPr/>
            </a:pPr>
            <a:r>
              <a:rPr lang="en-GB" b="1" dirty="0"/>
              <a:t>Integrity</a:t>
            </a:r>
          </a:p>
          <a:p>
            <a:pPr marL="514350" indent="-514350">
              <a:buFont typeface="Arial"/>
              <a:buAutoNum type="arabicPeriod"/>
            </a:pPr>
            <a:r>
              <a:rPr lang="en-GB" b="1" dirty="0"/>
              <a:t>Fair presentation</a:t>
            </a:r>
          </a:p>
          <a:p>
            <a:pPr marL="514350" indent="-514350">
              <a:buFont typeface="Arial"/>
              <a:buAutoNum type="arabicPeriod"/>
            </a:pPr>
            <a:r>
              <a:rPr lang="en-GB" b="1" dirty="0"/>
              <a:t>Due Professional Care</a:t>
            </a:r>
          </a:p>
          <a:p>
            <a:pPr marL="514350" indent="-514350">
              <a:buFont typeface="Arial"/>
              <a:buAutoNum type="arabicPeriod"/>
            </a:pPr>
            <a:r>
              <a:rPr lang="en-GB" b="1" dirty="0"/>
              <a:t>Confidentiality</a:t>
            </a:r>
          </a:p>
          <a:p>
            <a:pPr marL="514350" indent="-514350">
              <a:buAutoNum type="arabicPeriod"/>
            </a:pPr>
            <a:r>
              <a:rPr lang="en-GB" b="1" dirty="0"/>
              <a:t>Independence</a:t>
            </a:r>
          </a:p>
          <a:p>
            <a:pPr marL="514350" indent="-514350">
              <a:buAutoNum type="arabicPeriod"/>
            </a:pPr>
            <a:r>
              <a:rPr lang="en-GB" b="1" dirty="0"/>
              <a:t>Evidence-based</a:t>
            </a:r>
          </a:p>
          <a:p>
            <a:pPr marL="514350" indent="-514350">
              <a:buAutoNum type="arabicPeriod"/>
            </a:pPr>
            <a:r>
              <a:rPr lang="en-GB" b="1" dirty="0"/>
              <a:t>Risk-based</a:t>
            </a:r>
          </a:p>
          <a:p>
            <a:pPr marL="514350" indent="-514350">
              <a:buAutoNum type="arabicPeriod"/>
            </a:pPr>
            <a:endParaRPr lang="en-GB" b="1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728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1. </a:t>
            </a:r>
            <a:r>
              <a:rPr lang="en-GB" b="1" dirty="0"/>
              <a:t>Integrity</a:t>
            </a:r>
          </a:p>
          <a:p>
            <a:endParaRPr lang="en-GB" dirty="0"/>
          </a:p>
          <a:p>
            <a:pPr lvl="1"/>
            <a:r>
              <a:rPr lang="en-GB" dirty="0"/>
              <a:t>Perform work with honesty, diligence and responsibility</a:t>
            </a:r>
          </a:p>
          <a:p>
            <a:pPr lvl="1"/>
            <a:r>
              <a:rPr lang="en-GB" dirty="0"/>
              <a:t>Observe and comply with legal requirements</a:t>
            </a:r>
          </a:p>
          <a:p>
            <a:pPr lvl="1"/>
            <a:r>
              <a:rPr lang="en-GB" dirty="0"/>
              <a:t>Demonstrate competence</a:t>
            </a:r>
          </a:p>
          <a:p>
            <a:pPr lvl="1"/>
            <a:r>
              <a:rPr lang="en-GB" dirty="0"/>
              <a:t>Be impartial and sensitive to any influence on judgement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5671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2. </a:t>
            </a:r>
            <a:r>
              <a:rPr lang="en-GB" b="1" dirty="0"/>
              <a:t>Fair presentation</a:t>
            </a:r>
            <a:endParaRPr lang="en-GB" dirty="0"/>
          </a:p>
          <a:p>
            <a:endParaRPr lang="en-GB" dirty="0"/>
          </a:p>
          <a:p>
            <a:pPr lvl="1"/>
            <a:r>
              <a:rPr lang="en-GB" dirty="0"/>
              <a:t>Report truthfully and accurately</a:t>
            </a:r>
          </a:p>
          <a:p>
            <a:pPr lvl="1"/>
            <a:r>
              <a:rPr lang="en-GB" dirty="0"/>
              <a:t>Communicate objectively, timely, clearly and completely</a:t>
            </a:r>
          </a:p>
          <a:p>
            <a:pPr marL="422041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241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3. </a:t>
            </a:r>
            <a:r>
              <a:rPr lang="en-GB" b="1" dirty="0"/>
              <a:t>Due professional care</a:t>
            </a:r>
          </a:p>
          <a:p>
            <a:endParaRPr lang="en-GB" dirty="0"/>
          </a:p>
          <a:p>
            <a:pPr lvl="1"/>
            <a:r>
              <a:rPr lang="en-GB" dirty="0"/>
              <a:t>Apply diligence and judgement</a:t>
            </a:r>
          </a:p>
          <a:p>
            <a:pPr lvl="1"/>
            <a:r>
              <a:rPr lang="en-GB" dirty="0"/>
              <a:t>Deserve confidence placed in you </a:t>
            </a:r>
          </a:p>
          <a:p>
            <a:pPr lvl="1"/>
            <a:r>
              <a:rPr lang="en-GB" dirty="0"/>
              <a:t>Make reasoned judgements in all audit situations</a:t>
            </a:r>
          </a:p>
        </p:txBody>
      </p:sp>
    </p:spTree>
    <p:extLst>
      <p:ext uri="{BB962C8B-B14F-4D97-AF65-F5344CB8AC3E}">
        <p14:creationId xmlns:p14="http://schemas.microsoft.com/office/powerpoint/2010/main" val="798884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4. </a:t>
            </a:r>
            <a:r>
              <a:rPr lang="en-GB" b="1" dirty="0"/>
              <a:t>Confidentiality</a:t>
            </a:r>
          </a:p>
          <a:p>
            <a:endParaRPr lang="en-GB" dirty="0"/>
          </a:p>
          <a:p>
            <a:pPr lvl="1"/>
            <a:r>
              <a:rPr lang="en-GB" dirty="0"/>
              <a:t>Exercise with discretion and ensure security of information</a:t>
            </a:r>
          </a:p>
          <a:p>
            <a:pPr lvl="1"/>
            <a:r>
              <a:rPr lang="en-GB" dirty="0"/>
              <a:t>Don’t use audit information outside of the given auditing activity</a:t>
            </a:r>
          </a:p>
        </p:txBody>
      </p:sp>
    </p:spTree>
    <p:extLst>
      <p:ext uri="{BB962C8B-B14F-4D97-AF65-F5344CB8AC3E}">
        <p14:creationId xmlns:p14="http://schemas.microsoft.com/office/powerpoint/2010/main" val="878688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5. </a:t>
            </a:r>
            <a:r>
              <a:rPr lang="en-GB" b="1" dirty="0"/>
              <a:t>Independence</a:t>
            </a:r>
          </a:p>
          <a:p>
            <a:endParaRPr lang="en-GB" dirty="0"/>
          </a:p>
          <a:p>
            <a:pPr lvl="1"/>
            <a:r>
              <a:rPr lang="en-GB" dirty="0"/>
              <a:t>Ensure impartiality and objectivity of audit conclusions</a:t>
            </a:r>
          </a:p>
          <a:p>
            <a:pPr lvl="1"/>
            <a:r>
              <a:rPr lang="en-GB" dirty="0"/>
              <a:t>Be independent of the activity being audited</a:t>
            </a:r>
          </a:p>
          <a:p>
            <a:pPr lvl="1"/>
            <a:r>
              <a:rPr lang="en-GB" dirty="0"/>
              <a:t>Avoid conflict of interest</a:t>
            </a:r>
          </a:p>
          <a:p>
            <a:pPr lvl="1"/>
            <a:r>
              <a:rPr lang="en-GB" dirty="0"/>
              <a:t>Base audit findings only on the audit evidence</a:t>
            </a:r>
          </a:p>
        </p:txBody>
      </p:sp>
    </p:spTree>
    <p:extLst>
      <p:ext uri="{BB962C8B-B14F-4D97-AF65-F5344CB8AC3E}">
        <p14:creationId xmlns:p14="http://schemas.microsoft.com/office/powerpoint/2010/main" val="2756032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6. </a:t>
            </a:r>
            <a:r>
              <a:rPr lang="en-GB" b="1" dirty="0"/>
              <a:t>Evidence-based approach</a:t>
            </a:r>
          </a:p>
          <a:p>
            <a:endParaRPr lang="en-GB" dirty="0"/>
          </a:p>
          <a:p>
            <a:pPr lvl="1"/>
            <a:r>
              <a:rPr lang="en-GB" dirty="0"/>
              <a:t>Use rational methods for reaching conclusions</a:t>
            </a:r>
          </a:p>
          <a:p>
            <a:pPr lvl="1"/>
            <a:r>
              <a:rPr lang="en-GB" dirty="0"/>
              <a:t>Conclude reliably and reproducibly (verifiably)</a:t>
            </a:r>
          </a:p>
          <a:p>
            <a:pPr lvl="1"/>
            <a:r>
              <a:rPr lang="en-GB" dirty="0"/>
              <a:t>Use systematic audit process</a:t>
            </a:r>
          </a:p>
          <a:p>
            <a:pPr lvl="1"/>
            <a:r>
              <a:rPr lang="en-GB" dirty="0"/>
              <a:t>Use appropriate sampling</a:t>
            </a:r>
          </a:p>
        </p:txBody>
      </p:sp>
    </p:spTree>
    <p:extLst>
      <p:ext uri="{BB962C8B-B14F-4D97-AF65-F5344CB8AC3E}">
        <p14:creationId xmlns:p14="http://schemas.microsoft.com/office/powerpoint/2010/main" val="1336869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AUDITING PRINCIPLES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7. </a:t>
            </a:r>
            <a:r>
              <a:rPr lang="en-GB" b="1" dirty="0"/>
              <a:t>Risk based approach</a:t>
            </a:r>
            <a:br>
              <a:rPr lang="en-GB" b="1" dirty="0"/>
            </a:br>
            <a:endParaRPr lang="en-GB" dirty="0"/>
          </a:p>
          <a:p>
            <a:pPr lvl="1"/>
            <a:r>
              <a:rPr lang="en-GB" dirty="0"/>
              <a:t>Part of ISO 19011:2018 </a:t>
            </a:r>
          </a:p>
          <a:p>
            <a:pPr lvl="1"/>
            <a:r>
              <a:rPr lang="en-GB" dirty="0"/>
              <a:t>Using ICT evidence to facilitate audit process</a:t>
            </a:r>
          </a:p>
          <a:p>
            <a:pPr lvl="1"/>
            <a:r>
              <a:rPr lang="en-GB" dirty="0"/>
              <a:t>Emphasis on professional judgement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907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41</TotalTime>
  <Words>694</Words>
  <Application>Microsoft Macintosh PowerPoint</Application>
  <PresentationFormat>On-screen Show (4:3)</PresentationFormat>
  <Paragraphs>139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ET-WISC2017-presentationXX-template</vt:lpstr>
      <vt:lpstr>PowerPoint Presentation</vt:lpstr>
      <vt:lpstr>Why Audit?</vt:lpstr>
      <vt:lpstr>AUDITING PRINCIPLES</vt:lpstr>
      <vt:lpstr>AUDITING PRINCIPLES</vt:lpstr>
      <vt:lpstr>AUDITING PRINCIPLES</vt:lpstr>
      <vt:lpstr>AUDITING PRINCIPLES</vt:lpstr>
      <vt:lpstr>AUDITING PRINCIPLES</vt:lpstr>
      <vt:lpstr>AUDITING PRINCIPLES</vt:lpstr>
      <vt:lpstr>AUDITING PRINCIPLES</vt:lpstr>
      <vt:lpstr>AUDITING PRINCIPLES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李湘</dc:creator>
  <cp:lastModifiedBy>Kevin Alder</cp:lastModifiedBy>
  <cp:revision>8</cp:revision>
  <dcterms:created xsi:type="dcterms:W3CDTF">2017-11-15T10:41:38Z</dcterms:created>
  <dcterms:modified xsi:type="dcterms:W3CDTF">2019-03-14T01:58:24Z</dcterms:modified>
</cp:coreProperties>
</file>