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5"/>
  </p:sldMasterIdLst>
  <p:notesMasterIdLst>
    <p:notesMasterId r:id="rId17"/>
  </p:notesMasterIdLst>
  <p:sldIdLst>
    <p:sldId id="256" r:id="rId6"/>
    <p:sldId id="264" r:id="rId7"/>
    <p:sldId id="272" r:id="rId8"/>
    <p:sldId id="278" r:id="rId9"/>
    <p:sldId id="279" r:id="rId10"/>
    <p:sldId id="273" r:id="rId11"/>
    <p:sldId id="274" r:id="rId12"/>
    <p:sldId id="275" r:id="rId13"/>
    <p:sldId id="276" r:id="rId14"/>
    <p:sldId id="277" r:id="rId15"/>
    <p:sldId id="258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13/03/2019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TT-GISC2017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Audit Criteria</a:t>
            </a:r>
          </a:p>
          <a:p>
            <a:r>
              <a:rPr lang="en-US" sz="4800" i="1" dirty="0">
                <a:solidFill>
                  <a:srgbClr val="000090"/>
                </a:solidFill>
              </a:rPr>
              <a:t>Mark Francis</a:t>
            </a:r>
          </a:p>
          <a:p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722125" y="4638662"/>
            <a:ext cx="4230806" cy="184081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400" dirty="0">
                <a:solidFill>
                  <a:srgbClr val="000090"/>
                </a:solidFill>
              </a:rPr>
              <a:t>ET-WISC/TT-DC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Agenda item 10</a:t>
            </a:r>
          </a:p>
          <a:p>
            <a:pPr algn="r"/>
            <a:r>
              <a:rPr lang="fr-CH" sz="1600" dirty="0">
                <a:solidFill>
                  <a:srgbClr val="000090"/>
                </a:solidFill>
              </a:rPr>
              <a:t>12-15 March 2019, Beijing</a:t>
            </a:r>
            <a:endParaRPr lang="en-US" sz="11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sz="2800" kern="0" dirty="0">
                <a:solidFill>
                  <a:srgbClr val="000000"/>
                </a:solidFill>
              </a:rPr>
              <a:t> </a:t>
            </a:r>
            <a:r>
              <a:rPr lang="en-GB" sz="2800" kern="0" dirty="0" smtClean="0">
                <a:solidFill>
                  <a:srgbClr val="000000"/>
                </a:solidFill>
              </a:rPr>
              <a:t> </a:t>
            </a:r>
            <a:r>
              <a:rPr lang="en-GB" kern="0" dirty="0" smtClean="0">
                <a:solidFill>
                  <a:srgbClr val="000000"/>
                </a:solidFill>
              </a:rPr>
              <a:t>Scope</a:t>
            </a:r>
            <a:endParaRPr lang="en-GB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kern="0" dirty="0">
                <a:solidFill>
                  <a:srgbClr val="000000"/>
                </a:solidFill>
              </a:rPr>
              <a:t> </a:t>
            </a:r>
            <a:r>
              <a:rPr lang="en-GB" kern="0" dirty="0" smtClean="0">
                <a:solidFill>
                  <a:srgbClr val="000000"/>
                </a:solidFill>
              </a:rPr>
              <a:t> </a:t>
            </a:r>
            <a:r>
              <a:rPr lang="en-GB" kern="0" dirty="0" smtClean="0">
                <a:solidFill>
                  <a:srgbClr val="000000"/>
                </a:solidFill>
              </a:rPr>
              <a:t>Audit </a:t>
            </a:r>
            <a:r>
              <a:rPr lang="en-GB" kern="0" dirty="0">
                <a:solidFill>
                  <a:srgbClr val="000000"/>
                </a:solidFill>
              </a:rPr>
              <a:t>Criteria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kern="0" dirty="0">
                <a:solidFill>
                  <a:srgbClr val="000000"/>
                </a:solidFill>
              </a:rPr>
              <a:t> </a:t>
            </a:r>
            <a:r>
              <a:rPr lang="en-GB" kern="0" dirty="0" smtClean="0">
                <a:solidFill>
                  <a:srgbClr val="000000"/>
                </a:solidFill>
              </a:rPr>
              <a:t> </a:t>
            </a:r>
            <a:r>
              <a:rPr lang="en-GB" kern="0" dirty="0" smtClean="0">
                <a:solidFill>
                  <a:srgbClr val="000000"/>
                </a:solidFill>
              </a:rPr>
              <a:t>Breakout sessions</a:t>
            </a: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r>
              <a:rPr lang="en-GB" kern="0" dirty="0" smtClean="0">
                <a:solidFill>
                  <a:srgbClr val="000000"/>
                </a:solidFill>
              </a:rPr>
              <a:t>  Next steps</a:t>
            </a:r>
            <a:endParaRPr lang="en-GB" kern="0" dirty="0">
              <a:solidFill>
                <a:srgbClr val="000000"/>
              </a:solidFill>
            </a:endParaRPr>
          </a:p>
          <a:p>
            <a:pPr marL="0" lvl="0" indent="0" defTabSz="914400" fontAlgn="base">
              <a:lnSpc>
                <a:spcPct val="85000"/>
              </a:lnSpc>
              <a:spcBef>
                <a:spcPts val="900"/>
              </a:spcBef>
              <a:spcAft>
                <a:spcPts val="900"/>
              </a:spcAft>
              <a:buFont typeface="Arial" pitchFamily="34" charset="0"/>
              <a:buChar char="•"/>
              <a:defRPr/>
            </a:pPr>
            <a:endParaRPr lang="en-GB" sz="2000" kern="0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4719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Scope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An action which was initiated </a:t>
            </a:r>
            <a:r>
              <a:rPr lang="en-GB" sz="2800" dirty="0"/>
              <a:t>in the joint meeting of ET-WISC, ET-CTS and TT-GISC in Geneva in November, 2017. The final </a:t>
            </a:r>
            <a:r>
              <a:rPr lang="en-GB" sz="2800" dirty="0" smtClean="0"/>
              <a:t>report contains the following decision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(D17) ET-CAC </a:t>
            </a:r>
            <a:r>
              <a:rPr lang="en-GB" sz="2400" dirty="0"/>
              <a:t>requests that ET-WISC to review audit criteria and to update the GISC Audit Check List</a:t>
            </a:r>
            <a:r>
              <a:rPr lang="en-GB" sz="2400" dirty="0" smtClean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 smtClean="0"/>
              <a:t>Working group - Mark FRANCIS, LI Xiang, </a:t>
            </a:r>
            <a:r>
              <a:rPr lang="en-GB" sz="2400" dirty="0" smtClean="0"/>
              <a:t>Sungsoo</a:t>
            </a:r>
            <a:r>
              <a:rPr lang="en-GB" sz="2400" dirty="0" smtClean="0"/>
              <a:t> DO and </a:t>
            </a:r>
            <a:r>
              <a:rPr lang="en-GB" sz="2400" dirty="0"/>
              <a:t>Kai-Thorsten WIRT</a:t>
            </a:r>
            <a:endParaRPr lang="en-GB" sz="2400" dirty="0"/>
          </a:p>
          <a:p>
            <a:pPr lvl="1"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0335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Scope of GISC Audits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8525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/>
              <a:t>Criteria taken from “Guide-to-WIS” page 61.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/>
              <a:t>(</a:t>
            </a:r>
            <a:r>
              <a:rPr lang="en-US" sz="1800" dirty="0"/>
              <a:t>a) GISC to GISC backup;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(b) Security;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(c) Monitoring;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(d) Quality of service provided by the WIS;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(e) WIS core network (e.g. in 2014, this was the Regional Meteorological Data Communication Network – Next generation);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/>
              <a:t>(i) Connectivity and management;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/>
              <a:t>(ii) Cacheing of “Globally distributed data” content;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(f) Management of the GISC area of responsibility;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 smtClean="0"/>
              <a:t>(i</a:t>
            </a:r>
            <a:r>
              <a:rPr lang="en-US" sz="1400" dirty="0"/>
              <a:t>) Capacity development;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/>
              <a:t>(ii) The AMDCN connecting the GISC to NCs and DCPCs in its area;</a:t>
            </a:r>
          </a:p>
          <a:p>
            <a:pPr lvl="3">
              <a:buFont typeface="Arial" panose="020B0604020202020204" pitchFamily="34" charset="0"/>
              <a:buChar char="•"/>
            </a:pPr>
            <a:r>
              <a:rPr lang="en-US" sz="1400" dirty="0"/>
              <a:t>a. </a:t>
            </a:r>
            <a:r>
              <a:rPr lang="en-US" sz="1400" dirty="0" smtClean="0"/>
              <a:t>Cacheing </a:t>
            </a:r>
            <a:r>
              <a:rPr lang="en-US" sz="1400" dirty="0"/>
              <a:t>of “Area of responsibility” content;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/>
              <a:t>(iii) Participation in WIS coordination and planning mechanisms (e.g. CBS Inter-programme Expert Teams, Expert Teams and Task Teams).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GB" dirty="0" smtClean="0"/>
          </a:p>
          <a:p>
            <a:pPr>
              <a:buFont typeface="Arial" panose="020B0604020202020204" pitchFamily="34" charset="0"/>
              <a:buChar char="•"/>
            </a:pP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491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Organisation Factors</a:t>
            </a:r>
            <a:r>
              <a:rPr lang="de-DE" dirty="0" smtClean="0"/>
              <a:t> (chair – LI Xiang)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400" dirty="0"/>
              <a:t>QMS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400" dirty="0"/>
              <a:t>Funding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sz="2400" dirty="0" smtClean="0"/>
              <a:t>Training</a:t>
            </a:r>
          </a:p>
          <a:p>
            <a:pPr marL="457200" lvl="1" indent="0">
              <a:buNone/>
            </a:pPr>
            <a:endParaRPr lang="de-DE" sz="2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464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Operational (chair - Kia-Thorsten WIRT)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24/7 operational capability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 SLA guidlines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Monitoring – GISC </a:t>
            </a:r>
            <a:r>
              <a:rPr lang="de-DE" dirty="0" smtClean="0"/>
              <a:t>Watch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Reporting</a:t>
            </a:r>
            <a:r>
              <a:rPr lang="de-DE" sz="2000" dirty="0" smtClean="0"/>
              <a:t> 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Plan/Do/Check – How do you close the loop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How does an organisation manage risk within their organisation</a:t>
            </a:r>
            <a:endParaRPr lang="de-DE" dirty="0"/>
          </a:p>
          <a:p>
            <a:pPr marL="457200" lvl="1" indent="0">
              <a:buNone/>
            </a:pP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376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Technical (chair Weiqing QU)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Compliance of technical </a:t>
            </a:r>
            <a:r>
              <a:rPr lang="de-DE" dirty="0"/>
              <a:t>defininitions in WIS 1.0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Training of </a:t>
            </a:r>
            <a:r>
              <a:rPr lang="de-DE" dirty="0" smtClean="0"/>
              <a:t>NC/DCPC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Compliance of Technical Regulations 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Monitoring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de-DE" dirty="0"/>
              <a:t>Json file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72392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 smtClean="0"/>
              <a:t>Backup (Kenji TSUNODA)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GISC to </a:t>
            </a:r>
            <a:r>
              <a:rPr lang="de-DE" dirty="0"/>
              <a:t>GISC 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Nomination of alternate GISC‘s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Progression of management of the service</a:t>
            </a:r>
            <a:r>
              <a:rPr lang="de-DE" dirty="0" smtClean="0"/>
              <a:t>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7384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Breakout Sessions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Each group to discuss a </a:t>
            </a:r>
            <a:r>
              <a:rPr lang="de-DE" dirty="0" smtClean="0"/>
              <a:t>topic </a:t>
            </a:r>
            <a:r>
              <a:rPr lang="de-DE" b="1" i="1" dirty="0" smtClean="0"/>
              <a:t>1.5 – 2 hours</a:t>
            </a:r>
            <a:endParaRPr lang="de-DE" b="1" i="1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Group presents their </a:t>
            </a:r>
            <a:r>
              <a:rPr lang="de-DE" dirty="0" smtClean="0"/>
              <a:t>findings (nominated person from each group) </a:t>
            </a:r>
            <a:r>
              <a:rPr lang="de-DE" b="1" dirty="0" smtClean="0"/>
              <a:t>10 minutes per group</a:t>
            </a:r>
            <a:endParaRPr lang="de-DE" dirty="0" smtClean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 smtClean="0"/>
              <a:t>Kevin Alder to provide support to each group</a:t>
            </a:r>
            <a:endParaRPr lang="de-DE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Group discussion (All</a:t>
            </a:r>
            <a:r>
              <a:rPr lang="de-DE" dirty="0" smtClean="0"/>
              <a:t>) </a:t>
            </a:r>
            <a:r>
              <a:rPr lang="de-DE" b="1" dirty="0" smtClean="0"/>
              <a:t>20 minutes</a:t>
            </a:r>
            <a:endParaRPr lang="de-DE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069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Audit Criteria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de-DE" dirty="0"/>
              <a:t>Next steps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de-DE" dirty="0"/>
              <a:t>Sub group </a:t>
            </a:r>
            <a:r>
              <a:rPr lang="de-DE" dirty="0" smtClean="0"/>
              <a:t>to continue </a:t>
            </a:r>
            <a:r>
              <a:rPr lang="de-DE" dirty="0"/>
              <a:t>to draft a paper </a:t>
            </a:r>
            <a:r>
              <a:rPr lang="de-DE" dirty="0" smtClean="0"/>
              <a:t>with updated criteria.  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ET-WISC/TT-DC 12</a:t>
            </a:r>
            <a:r>
              <a:rPr lang="en-US" baseline="30000" dirty="0"/>
              <a:t>th</a:t>
            </a:r>
            <a:r>
              <a:rPr lang="en-US" dirty="0"/>
              <a:t> – 15</a:t>
            </a:r>
            <a:r>
              <a:rPr lang="en-US" baseline="30000" dirty="0"/>
              <a:t>th</a:t>
            </a:r>
            <a:r>
              <a:rPr lang="en-US" dirty="0"/>
              <a:t> March 2019 pp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138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haredContentType xmlns="Microsoft.SharePoint.Taxonomy.ContentTypeSync" SourceId="b1bb55a9-a1b5-4196-b12d-1833970ed366" ContentTypeId="0x01010008EC4BDFB4C3D542892399C37F0B505F" PreviousValue="false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E2499B-E241-4813-9A63-1F7AE49EA9EC}">
  <ds:schemaRefs>
    <ds:schemaRef ds:uri="Microsoft.SharePoint.Taxonomy.ContentTypeSync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5a6d21c-7db0-4b7e-981f-b4f22b02b9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22F6DF-EF47-478B-A9B6-EA2DDDFFBDB1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5a6d21c-7db0-4b7e-981f-b4f22b02b9d8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elements/1.1/"/>
  </ds:schemaRefs>
</ds:datastoreItem>
</file>

<file path=customXml/itemProps4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TT-GISC2017-presentationXX-template</Template>
  <TotalTime>1029</TotalTime>
  <Words>465</Words>
  <Application>Microsoft Office PowerPoint</Application>
  <PresentationFormat>On-screen Show (4:3)</PresentationFormat>
  <Paragraphs>75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TT-GISC2017-presentationXX-template</vt:lpstr>
      <vt:lpstr>PowerPoint Presentation</vt:lpstr>
      <vt:lpstr>Contents</vt:lpstr>
      <vt:lpstr>Scope</vt:lpstr>
      <vt:lpstr>Scope of GISC Audits</vt:lpstr>
      <vt:lpstr>Audit Criteria</vt:lpstr>
      <vt:lpstr>Audit Criteria</vt:lpstr>
      <vt:lpstr>Audit Criteria</vt:lpstr>
      <vt:lpstr>Audit Criteria</vt:lpstr>
      <vt:lpstr>Audit Criteria</vt:lpstr>
      <vt:lpstr>Audit Criteria</vt:lpstr>
      <vt:lpstr>PowerPoint Presentation</vt:lpstr>
    </vt:vector>
  </TitlesOfParts>
  <Company>Deutscher Wetterdienst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Wirt Kai-Thorsten</dc:creator>
  <cp:lastModifiedBy>mark Francis</cp:lastModifiedBy>
  <cp:revision>33</cp:revision>
  <dcterms:created xsi:type="dcterms:W3CDTF">2017-11-13T09:50:18Z</dcterms:created>
  <dcterms:modified xsi:type="dcterms:W3CDTF">2019-03-13T07:50:36Z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