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5"/>
  </p:sldMasterIdLst>
  <p:notesMasterIdLst>
    <p:notesMasterId r:id="rId15"/>
  </p:notesMasterIdLst>
  <p:sldIdLst>
    <p:sldId id="256" r:id="rId6"/>
    <p:sldId id="264" r:id="rId7"/>
    <p:sldId id="272" r:id="rId8"/>
    <p:sldId id="278" r:id="rId9"/>
    <p:sldId id="279" r:id="rId10"/>
    <p:sldId id="266" r:id="rId11"/>
    <p:sldId id="273" r:id="rId12"/>
    <p:sldId id="274" r:id="rId13"/>
    <p:sldId id="258"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86" d="100"/>
          <a:sy n="86" d="100"/>
        </p:scale>
        <p:origin x="152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11/03/2019</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‹Nr.›</a:t>
            </a:fld>
            <a:endParaRPr lang="en-GB" dirty="0"/>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de-DE"/>
              <a:t>Titelmasterformat durch Klicken bearbeiten</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Formatvorlage des Untertitelmasters durch Klicken bearbeiten</a:t>
            </a:r>
            <a:endParaRPr lang="en-US"/>
          </a:p>
        </p:txBody>
      </p:sp>
      <p:sp>
        <p:nvSpPr>
          <p:cNvPr id="6" name="Slide Number Placeholder 5"/>
          <p:cNvSpPr>
            <a:spLocks noGrp="1"/>
          </p:cNvSpPr>
          <p:nvPr>
            <p:ph type="sldNum" sz="quarter" idx="12"/>
          </p:nvPr>
        </p:nvSpPr>
        <p:spPr/>
        <p:txBody>
          <a:bodyPr/>
          <a:lstStyle/>
          <a:p>
            <a:r>
              <a:rPr lang="en-US" dirty="0"/>
              <a:t>pp</a:t>
            </a:r>
            <a:fld id="{9259AF2F-52C6-9B46-B8B2-0579234AE62E}" type="slidenum">
              <a:rPr lang="en-US" smtClean="0"/>
              <a:pPr/>
              <a:t>‹Nr.›</a:t>
            </a:fld>
            <a:endParaRPr lang="en-US" dirty="0"/>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a:p>
        </p:txBody>
      </p:sp>
      <p:sp>
        <p:nvSpPr>
          <p:cNvPr id="3" name="Content Placeholder 2"/>
          <p:cNvSpPr>
            <a:spLocks noGrp="1"/>
          </p:cNvSpPr>
          <p:nvPr>
            <p:ph idx="1"/>
          </p:nvPr>
        </p:nvSpPr>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Slide Number Placeholder 5"/>
          <p:cNvSpPr>
            <a:spLocks noGrp="1"/>
          </p:cNvSpPr>
          <p:nvPr>
            <p:ph type="sldNum" sz="quarter" idx="12"/>
          </p:nvPr>
        </p:nvSpPr>
        <p:spPr/>
        <p:txBody>
          <a:bodyPr/>
          <a:lstStyle/>
          <a:p>
            <a:r>
              <a:rPr lang="en-US" dirty="0"/>
              <a:t>TT-GISC2017 pp</a:t>
            </a:r>
            <a:fld id="{9259AF2F-52C6-9B46-B8B2-0579234AE62E}" type="slidenum">
              <a:rPr lang="en-US" smtClean="0"/>
              <a:pPr/>
              <a:t>‹Nr.›</a:t>
            </a:fld>
            <a:endParaRPr lang="en-US" dirty="0"/>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de-DE"/>
              <a:t>Titelmasterformat durch Klicken bearbeiten</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Textmasterformat bearbeiten</a:t>
            </a:r>
          </a:p>
        </p:txBody>
      </p:sp>
      <p:sp>
        <p:nvSpPr>
          <p:cNvPr id="6" name="Slide Number Placeholder 5"/>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Slide Number Placeholder 6"/>
          <p:cNvSpPr>
            <a:spLocks noGrp="1"/>
          </p:cNvSpPr>
          <p:nvPr>
            <p:ph type="sldNum" sz="quarter" idx="12"/>
          </p:nvPr>
        </p:nvSpPr>
        <p:spPr/>
        <p:txBody>
          <a:bodyPr/>
          <a:lstStyle/>
          <a:p>
            <a:r>
              <a:rPr lang="en-US" dirty="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de-DE"/>
              <a:t>Titelmasterformat durch Klicken bearbeiten</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9" name="Slide Number Placeholder 8"/>
          <p:cNvSpPr>
            <a:spLocks noGrp="1"/>
          </p:cNvSpPr>
          <p:nvPr>
            <p:ph type="sldNum" sz="quarter" idx="12"/>
          </p:nvPr>
        </p:nvSpPr>
        <p:spPr/>
        <p:txBody>
          <a:bodyPr/>
          <a:lstStyle/>
          <a:p>
            <a:r>
              <a:rPr lang="en-US" dirty="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a:p>
        </p:txBody>
      </p:sp>
      <p:sp>
        <p:nvSpPr>
          <p:cNvPr id="5" name="Slide Number Placeholder 4"/>
          <p:cNvSpPr>
            <a:spLocks noGrp="1"/>
          </p:cNvSpPr>
          <p:nvPr>
            <p:ph type="sldNum" sz="quarter" idx="12"/>
          </p:nvPr>
        </p:nvSpPr>
        <p:spPr/>
        <p:txBody>
          <a:bodyPr/>
          <a:lstStyle/>
          <a:p>
            <a:r>
              <a:rPr lang="en-US" dirty="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de-DE"/>
              <a:t>Titelmasterformat durch Klicken bearbeiten</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7" name="Slide Number Placeholder 6"/>
          <p:cNvSpPr>
            <a:spLocks noGrp="1"/>
          </p:cNvSpPr>
          <p:nvPr>
            <p:ph type="sldNum" sz="quarter" idx="12"/>
          </p:nvPr>
        </p:nvSpPr>
        <p:spPr/>
        <p:txBody>
          <a:bodyPr/>
          <a:lstStyle/>
          <a:p>
            <a:r>
              <a:rPr lang="en-US" dirty="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de-DE"/>
              <a:t>Titelmasterformat durch Klicken bearbeiten</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a:t>Bild durch Klicken auf Symbol hinzufügen</a:t>
            </a:r>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Textmasterformat bearbeiten</a:t>
            </a:r>
          </a:p>
        </p:txBody>
      </p:sp>
      <p:sp>
        <p:nvSpPr>
          <p:cNvPr id="7" name="Slide Number Placeholder 6"/>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a:t>Titelmasterformat durch Klicken bearbeiten</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is.wmo.int/doc=2879" TargetMode="External"/><Relationship Id="rId2" Type="http://schemas.openxmlformats.org/officeDocument/2006/relationships/hyperlink" Target="https://wiswiki.wmo.int/tiki-index.php?page=TT-GISC-ops&amp;pagenum=7#GISC_communications:_agreed_by_TT-GISC-2015"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fontScale="92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Operational Information Exchange</a:t>
            </a:r>
            <a:endParaRPr lang="en-US" sz="4800" dirty="0">
              <a:solidFill>
                <a:srgbClr val="000090"/>
              </a:solidFill>
            </a:endParaRPr>
          </a:p>
          <a:p>
            <a:r>
              <a:rPr lang="en-US" sz="4800" i="1" dirty="0" smtClean="0">
                <a:solidFill>
                  <a:srgbClr val="000090"/>
                </a:solidFill>
              </a:rPr>
              <a:t>Kai Wirt</a:t>
            </a:r>
            <a:endParaRPr lang="en-US" sz="4800" i="1" dirty="0">
              <a:solidFill>
                <a:srgbClr val="000090"/>
              </a:solidFill>
            </a:endParaRPr>
          </a:p>
          <a:p>
            <a:endParaRPr lang="en-US" sz="30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dirty="0"/>
          </a:p>
        </p:txBody>
      </p:sp>
      <p:sp>
        <p:nvSpPr>
          <p:cNvPr id="4" name="Title 1"/>
          <p:cNvSpPr txBox="1">
            <a:spLocks/>
          </p:cNvSpPr>
          <p:nvPr/>
        </p:nvSpPr>
        <p:spPr>
          <a:xfrm>
            <a:off x="4722125" y="4638662"/>
            <a:ext cx="4230806" cy="1840813"/>
          </a:xfrm>
          <a:prstGeom prst="rect">
            <a:avLst/>
          </a:prstGeom>
        </p:spPr>
        <p:txBody>
          <a:bodyPr vert="horz" lIns="91440" tIns="45720" rIns="91440" bIns="45720" rtlCol="0" anchor="b">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r"/>
            <a:r>
              <a:rPr lang="en-US" sz="2400" dirty="0">
                <a:solidFill>
                  <a:srgbClr val="000090"/>
                </a:solidFill>
              </a:rPr>
              <a:t>ET-WISC/TT-DC</a:t>
            </a:r>
          </a:p>
          <a:p>
            <a:pPr algn="r"/>
            <a:r>
              <a:rPr lang="fr-CH" sz="1600" dirty="0">
                <a:solidFill>
                  <a:srgbClr val="000090"/>
                </a:solidFill>
              </a:rPr>
              <a:t>Agenda item </a:t>
            </a:r>
            <a:r>
              <a:rPr lang="fr-CH" sz="1600" dirty="0" smtClean="0">
                <a:solidFill>
                  <a:srgbClr val="000090"/>
                </a:solidFill>
              </a:rPr>
              <a:t>12</a:t>
            </a:r>
            <a:endParaRPr lang="fr-CH" sz="1600" dirty="0">
              <a:solidFill>
                <a:srgbClr val="000090"/>
              </a:solidFill>
            </a:endParaRPr>
          </a:p>
          <a:p>
            <a:pPr algn="r"/>
            <a:r>
              <a:rPr lang="fr-CH" sz="1600" dirty="0">
                <a:solidFill>
                  <a:srgbClr val="000090"/>
                </a:solidFill>
              </a:rPr>
              <a:t>12-15 March 2019, Beijing</a:t>
            </a:r>
            <a:endParaRPr lang="en-US" sz="1100" dirty="0">
              <a:solidFill>
                <a:srgbClr val="000090"/>
              </a:solidFill>
            </a:endParaRPr>
          </a:p>
        </p:txBody>
      </p:sp>
    </p:spTree>
    <p:extLst>
      <p:ext uri="{BB962C8B-B14F-4D97-AF65-F5344CB8AC3E}">
        <p14:creationId xmlns:p14="http://schemas.microsoft.com/office/powerpoint/2010/main" val="2389260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a:t>
            </a:r>
            <a:endParaRPr lang="en-US" dirty="0"/>
          </a:p>
        </p:txBody>
      </p:sp>
      <p:sp>
        <p:nvSpPr>
          <p:cNvPr id="3" name="Content Placeholder 2"/>
          <p:cNvSpPr>
            <a:spLocks noGrp="1"/>
          </p:cNvSpPr>
          <p:nvPr>
            <p:ph idx="1"/>
          </p:nvPr>
        </p:nvSpPr>
        <p:spPr>
          <a:xfrm>
            <a:off x="457200" y="1417638"/>
            <a:ext cx="8229600" cy="4708525"/>
          </a:xfrm>
        </p:spPr>
        <p:txBody>
          <a:bodyPr>
            <a:noAutofit/>
          </a:bodyPr>
          <a:lstStyle/>
          <a:p>
            <a:pPr marL="0" lvl="0" indent="0" defTabSz="914400" fontAlgn="base">
              <a:lnSpc>
                <a:spcPct val="85000"/>
              </a:lnSpc>
              <a:spcBef>
                <a:spcPts val="900"/>
              </a:spcBef>
              <a:spcAft>
                <a:spcPts val="900"/>
              </a:spcAft>
              <a:buFont typeface="Arial" pitchFamily="34" charset="0"/>
              <a:buChar char="•"/>
              <a:defRPr/>
            </a:pPr>
            <a:r>
              <a:rPr lang="en-GB" sz="2800" kern="0" dirty="0">
                <a:solidFill>
                  <a:srgbClr val="000000"/>
                </a:solidFill>
              </a:rPr>
              <a:t>  </a:t>
            </a:r>
            <a:r>
              <a:rPr lang="en-GB" sz="2800" kern="0" dirty="0" smtClean="0">
                <a:solidFill>
                  <a:srgbClr val="000000"/>
                </a:solidFill>
              </a:rPr>
              <a:t>Background</a:t>
            </a:r>
          </a:p>
          <a:p>
            <a:pPr defTabSz="914400" fontAlgn="base">
              <a:lnSpc>
                <a:spcPct val="85000"/>
              </a:lnSpc>
              <a:spcBef>
                <a:spcPts val="900"/>
              </a:spcBef>
              <a:spcAft>
                <a:spcPts val="900"/>
              </a:spcAft>
              <a:defRPr/>
            </a:pPr>
            <a:r>
              <a:rPr lang="en-GB" sz="2800" kern="0" dirty="0" smtClean="0">
                <a:solidFill>
                  <a:srgbClr val="000000"/>
                </a:solidFill>
              </a:rPr>
              <a:t>Scope</a:t>
            </a:r>
            <a:endParaRPr lang="en-GB" sz="2800" kern="0" dirty="0">
              <a:solidFill>
                <a:srgbClr val="000000"/>
              </a:solidFill>
            </a:endParaRPr>
          </a:p>
          <a:p>
            <a:pPr defTabSz="914400" fontAlgn="base">
              <a:lnSpc>
                <a:spcPct val="85000"/>
              </a:lnSpc>
              <a:spcBef>
                <a:spcPts val="900"/>
              </a:spcBef>
              <a:spcAft>
                <a:spcPts val="900"/>
              </a:spcAft>
              <a:defRPr/>
            </a:pPr>
            <a:r>
              <a:rPr lang="en-GB" sz="2800" kern="0" dirty="0" smtClean="0">
                <a:solidFill>
                  <a:srgbClr val="000000"/>
                </a:solidFill>
              </a:rPr>
              <a:t>Operational Information</a:t>
            </a:r>
            <a:endParaRPr lang="en-GB" sz="2800" kern="0" dirty="0">
              <a:solidFill>
                <a:srgbClr val="000000"/>
              </a:solidFill>
            </a:endParaRPr>
          </a:p>
          <a:p>
            <a:pPr defTabSz="914400" fontAlgn="base">
              <a:lnSpc>
                <a:spcPct val="85000"/>
              </a:lnSpc>
              <a:spcBef>
                <a:spcPts val="900"/>
              </a:spcBef>
              <a:spcAft>
                <a:spcPts val="900"/>
              </a:spcAft>
              <a:defRPr/>
            </a:pPr>
            <a:r>
              <a:rPr lang="en-GB" sz="2800" kern="0" dirty="0" smtClean="0">
                <a:solidFill>
                  <a:srgbClr val="000000"/>
                </a:solidFill>
              </a:rPr>
              <a:t>Communication channels</a:t>
            </a:r>
          </a:p>
          <a:p>
            <a:pPr defTabSz="914400" fontAlgn="base">
              <a:lnSpc>
                <a:spcPct val="85000"/>
              </a:lnSpc>
              <a:spcBef>
                <a:spcPts val="900"/>
              </a:spcBef>
              <a:spcAft>
                <a:spcPts val="900"/>
              </a:spcAft>
              <a:defRPr/>
            </a:pPr>
            <a:r>
              <a:rPr lang="en-GB" sz="2800" kern="0" dirty="0" smtClean="0">
                <a:solidFill>
                  <a:srgbClr val="000000"/>
                </a:solidFill>
              </a:rPr>
              <a:t>Recommended Text</a:t>
            </a:r>
            <a:endParaRPr lang="en-GB" sz="2800" kern="0" dirty="0">
              <a:solidFill>
                <a:srgbClr val="000000"/>
              </a:solidFill>
            </a:endParaRPr>
          </a:p>
          <a:p>
            <a:pPr marL="0" lvl="0" indent="0" defTabSz="914400" fontAlgn="base">
              <a:lnSpc>
                <a:spcPct val="85000"/>
              </a:lnSpc>
              <a:spcBef>
                <a:spcPts val="900"/>
              </a:spcBef>
              <a:spcAft>
                <a:spcPts val="900"/>
              </a:spcAft>
              <a:buFont typeface="Arial" pitchFamily="34" charset="0"/>
              <a:buChar char="•"/>
              <a:defRPr/>
            </a:pPr>
            <a:endParaRPr lang="en-GB" sz="2000" kern="0" dirty="0">
              <a:solidFill>
                <a:srgbClr val="000000"/>
              </a:solidFill>
            </a:endParaRPr>
          </a:p>
        </p:txBody>
      </p:sp>
      <p:sp>
        <p:nvSpPr>
          <p:cNvPr id="4" name="Slide Number Placeholder 3"/>
          <p:cNvSpPr>
            <a:spLocks noGrp="1"/>
          </p:cNvSpPr>
          <p:nvPr>
            <p:ph type="sldNum" sz="quarter" idx="12"/>
          </p:nvPr>
        </p:nvSpPr>
        <p:spPr/>
        <p:txBody>
          <a:bodyPr/>
          <a:lstStyle/>
          <a:p>
            <a:r>
              <a:rPr lang="en-US" dirty="0"/>
              <a:t>ET-WISC/TT-DC 12</a:t>
            </a:r>
            <a:r>
              <a:rPr lang="en-US" baseline="30000" dirty="0"/>
              <a:t>th</a:t>
            </a:r>
            <a:r>
              <a:rPr lang="en-US" dirty="0"/>
              <a:t> – 15</a:t>
            </a:r>
            <a:r>
              <a:rPr lang="en-US" baseline="30000" dirty="0"/>
              <a:t>th</a:t>
            </a:r>
            <a:r>
              <a:rPr lang="en-US" dirty="0"/>
              <a:t> March 2019 pp</a:t>
            </a:r>
            <a:fld id="{9259AF2F-52C6-9B46-B8B2-0579234AE62E}" type="slidenum">
              <a:rPr lang="en-US" smtClean="0"/>
              <a:pPr/>
              <a:t>2</a:t>
            </a:fld>
            <a:endParaRPr lang="en-US" dirty="0"/>
          </a:p>
        </p:txBody>
      </p:sp>
    </p:spTree>
    <p:extLst>
      <p:ext uri="{BB962C8B-B14F-4D97-AF65-F5344CB8AC3E}">
        <p14:creationId xmlns:p14="http://schemas.microsoft.com/office/powerpoint/2010/main" val="2474719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Background</a:t>
            </a:r>
            <a:endParaRPr lang="en-US" dirty="0"/>
          </a:p>
        </p:txBody>
      </p:sp>
      <p:sp>
        <p:nvSpPr>
          <p:cNvPr id="3" name="Content Placeholder 2"/>
          <p:cNvSpPr>
            <a:spLocks noGrp="1"/>
          </p:cNvSpPr>
          <p:nvPr>
            <p:ph idx="1"/>
          </p:nvPr>
        </p:nvSpPr>
        <p:spPr>
          <a:xfrm>
            <a:off x="457200" y="1417638"/>
            <a:ext cx="8229600" cy="4708525"/>
          </a:xfrm>
        </p:spPr>
        <p:txBody>
          <a:bodyPr>
            <a:noAutofit/>
          </a:bodyPr>
          <a:lstStyle/>
          <a:p>
            <a:r>
              <a:rPr lang="en-US" dirty="0" smtClean="0"/>
              <a:t>[</a:t>
            </a:r>
            <a:r>
              <a:rPr lang="en-US" dirty="0"/>
              <a:t>1] GISC Ops page on Communication agreed by TT GISC </a:t>
            </a:r>
            <a:r>
              <a:rPr lang="en-US" dirty="0" smtClean="0"/>
              <a:t>2015</a:t>
            </a:r>
            <a:r>
              <a:rPr lang="de-DE" dirty="0"/>
              <a:t> </a:t>
            </a:r>
            <a:r>
              <a:rPr lang="en-US" u="sng" dirty="0" smtClean="0">
                <a:hlinkClick r:id="rId2"/>
              </a:rPr>
              <a:t>https</a:t>
            </a:r>
            <a:r>
              <a:rPr lang="en-US" u="sng" dirty="0">
                <a:hlinkClick r:id="rId2"/>
              </a:rPr>
              <a:t>://wiswiki.wmo.int/tiki-index.php?page=TT-GISC-ops&amp;pagenum=7#GISC_communications:_agreed_by_TT-GISC-2015</a:t>
            </a:r>
            <a:endParaRPr lang="de-DE" dirty="0"/>
          </a:p>
          <a:p>
            <a:r>
              <a:rPr lang="en-US" dirty="0"/>
              <a:t>[2] Report on Outage Notification by GISC Offenbach at TT GISC 2016</a:t>
            </a:r>
            <a:endParaRPr lang="de-DE" dirty="0"/>
          </a:p>
          <a:p>
            <a:r>
              <a:rPr lang="en-US" dirty="0"/>
              <a:t>[3] TT GISC 2014 Operational GISCs Communication </a:t>
            </a:r>
            <a:r>
              <a:rPr lang="en-US" u="sng" dirty="0">
                <a:hlinkClick r:id="rId3"/>
              </a:rPr>
              <a:t>http://wis.wmo.int/doc=2879</a:t>
            </a:r>
            <a:endParaRPr lang="de-DE" dirty="0"/>
          </a:p>
        </p:txBody>
      </p:sp>
      <p:sp>
        <p:nvSpPr>
          <p:cNvPr id="4" name="Slide Number Placeholder 3"/>
          <p:cNvSpPr>
            <a:spLocks noGrp="1"/>
          </p:cNvSpPr>
          <p:nvPr>
            <p:ph type="sldNum" sz="quarter" idx="12"/>
          </p:nvPr>
        </p:nvSpPr>
        <p:spPr/>
        <p:txBody>
          <a:bodyPr/>
          <a:lstStyle/>
          <a:p>
            <a:r>
              <a:rPr lang="en-US" dirty="0"/>
              <a:t>ET-WISC/TT-DC 12</a:t>
            </a:r>
            <a:r>
              <a:rPr lang="en-US" baseline="30000" dirty="0"/>
              <a:t>th</a:t>
            </a:r>
            <a:r>
              <a:rPr lang="en-US" dirty="0"/>
              <a:t> – 15</a:t>
            </a:r>
            <a:r>
              <a:rPr lang="en-US" baseline="30000" dirty="0"/>
              <a:t>th</a:t>
            </a:r>
            <a:r>
              <a:rPr lang="en-US" dirty="0"/>
              <a:t> March 2019 pp</a:t>
            </a:r>
            <a:fld id="{9259AF2F-52C6-9B46-B8B2-0579234AE62E}" type="slidenum">
              <a:rPr lang="en-US" smtClean="0"/>
              <a:pPr/>
              <a:t>3</a:t>
            </a:fld>
            <a:endParaRPr lang="en-US" dirty="0"/>
          </a:p>
        </p:txBody>
      </p:sp>
    </p:spTree>
    <p:extLst>
      <p:ext uri="{BB962C8B-B14F-4D97-AF65-F5344CB8AC3E}">
        <p14:creationId xmlns:p14="http://schemas.microsoft.com/office/powerpoint/2010/main" val="430335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Background</a:t>
            </a:r>
            <a:endParaRPr lang="en-US" dirty="0"/>
          </a:p>
        </p:txBody>
      </p:sp>
      <p:sp>
        <p:nvSpPr>
          <p:cNvPr id="3" name="Content Placeholder 2"/>
          <p:cNvSpPr>
            <a:spLocks noGrp="1"/>
          </p:cNvSpPr>
          <p:nvPr>
            <p:ph idx="1"/>
          </p:nvPr>
        </p:nvSpPr>
        <p:spPr>
          <a:xfrm>
            <a:off x="457200" y="1417638"/>
            <a:ext cx="8229600" cy="4708525"/>
          </a:xfrm>
        </p:spPr>
        <p:txBody>
          <a:bodyPr>
            <a:noAutofit/>
          </a:bodyPr>
          <a:lstStyle/>
          <a:p>
            <a:pPr defTabSz="914400" fontAlgn="base">
              <a:lnSpc>
                <a:spcPct val="85000"/>
              </a:lnSpc>
              <a:spcBef>
                <a:spcPts val="600"/>
              </a:spcBef>
              <a:spcAft>
                <a:spcPts val="600"/>
              </a:spcAft>
              <a:defRPr/>
            </a:pPr>
            <a:r>
              <a:rPr lang="en-US" dirty="0"/>
              <a:t>ET-WISC is to review, develop and coordinate recommended practices and guidance on access to, and management of, operational information related to exchange of information through the WIS</a:t>
            </a:r>
            <a:endParaRPr lang="en-GB" kern="0" dirty="0">
              <a:solidFill>
                <a:srgbClr val="000000"/>
              </a:solidFill>
            </a:endParaRPr>
          </a:p>
          <a:p>
            <a:pPr defTabSz="914400" fontAlgn="base">
              <a:lnSpc>
                <a:spcPct val="85000"/>
              </a:lnSpc>
              <a:spcBef>
                <a:spcPts val="600"/>
              </a:spcBef>
              <a:spcAft>
                <a:spcPts val="600"/>
              </a:spcAft>
              <a:defRPr/>
            </a:pPr>
            <a:r>
              <a:rPr lang="en-US" dirty="0"/>
              <a:t>T</a:t>
            </a:r>
            <a:r>
              <a:rPr lang="en-US" dirty="0" smtClean="0"/>
              <a:t>here </a:t>
            </a:r>
            <a:r>
              <a:rPr lang="en-US" dirty="0"/>
              <a:t>is no regulation on what information should be send how to </a:t>
            </a:r>
            <a:r>
              <a:rPr lang="en-US" dirty="0" smtClean="0"/>
              <a:t>whom</a:t>
            </a:r>
            <a:endParaRPr lang="en-GB" kern="0" dirty="0">
              <a:solidFill>
                <a:srgbClr val="000000"/>
              </a:solidFill>
            </a:endParaRPr>
          </a:p>
        </p:txBody>
      </p:sp>
      <p:sp>
        <p:nvSpPr>
          <p:cNvPr id="4" name="Slide Number Placeholder 3"/>
          <p:cNvSpPr>
            <a:spLocks noGrp="1"/>
          </p:cNvSpPr>
          <p:nvPr>
            <p:ph type="sldNum" sz="quarter" idx="12"/>
          </p:nvPr>
        </p:nvSpPr>
        <p:spPr/>
        <p:txBody>
          <a:bodyPr/>
          <a:lstStyle/>
          <a:p>
            <a:r>
              <a:rPr lang="en-US" dirty="0"/>
              <a:t>ET-WISC/TT-DC 12</a:t>
            </a:r>
            <a:r>
              <a:rPr lang="en-US" baseline="30000" dirty="0"/>
              <a:t>th</a:t>
            </a:r>
            <a:r>
              <a:rPr lang="en-US" dirty="0"/>
              <a:t> – 15</a:t>
            </a:r>
            <a:r>
              <a:rPr lang="en-US" baseline="30000" dirty="0"/>
              <a:t>th</a:t>
            </a:r>
            <a:r>
              <a:rPr lang="en-US" dirty="0"/>
              <a:t> March 2019 pp</a:t>
            </a:r>
            <a:fld id="{9259AF2F-52C6-9B46-B8B2-0579234AE62E}" type="slidenum">
              <a:rPr lang="en-US" smtClean="0"/>
              <a:pPr/>
              <a:t>4</a:t>
            </a:fld>
            <a:endParaRPr lang="en-US" dirty="0"/>
          </a:p>
        </p:txBody>
      </p:sp>
    </p:spTree>
    <p:extLst>
      <p:ext uri="{BB962C8B-B14F-4D97-AF65-F5344CB8AC3E}">
        <p14:creationId xmlns:p14="http://schemas.microsoft.com/office/powerpoint/2010/main" val="34428485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Scope</a:t>
            </a:r>
            <a:endParaRPr lang="en-US" dirty="0"/>
          </a:p>
        </p:txBody>
      </p:sp>
      <p:sp>
        <p:nvSpPr>
          <p:cNvPr id="3" name="Content Placeholder 2"/>
          <p:cNvSpPr>
            <a:spLocks noGrp="1"/>
          </p:cNvSpPr>
          <p:nvPr>
            <p:ph idx="1"/>
          </p:nvPr>
        </p:nvSpPr>
        <p:spPr>
          <a:xfrm>
            <a:off x="457200" y="1417638"/>
            <a:ext cx="8229600" cy="4708525"/>
          </a:xfrm>
        </p:spPr>
        <p:txBody>
          <a:bodyPr>
            <a:noAutofit/>
          </a:bodyPr>
          <a:lstStyle/>
          <a:p>
            <a:pPr defTabSz="914400" fontAlgn="base">
              <a:lnSpc>
                <a:spcPct val="85000"/>
              </a:lnSpc>
              <a:spcBef>
                <a:spcPts val="600"/>
              </a:spcBef>
              <a:spcAft>
                <a:spcPts val="600"/>
              </a:spcAft>
              <a:defRPr/>
            </a:pPr>
            <a:r>
              <a:rPr lang="en-GB" kern="0" dirty="0" smtClean="0">
                <a:solidFill>
                  <a:srgbClr val="000000"/>
                </a:solidFill>
              </a:rPr>
              <a:t>NC/DCPC &lt;-&gt; Principal GISC</a:t>
            </a:r>
          </a:p>
          <a:p>
            <a:pPr defTabSz="914400" fontAlgn="base">
              <a:lnSpc>
                <a:spcPct val="85000"/>
              </a:lnSpc>
              <a:spcBef>
                <a:spcPts val="600"/>
              </a:spcBef>
              <a:spcAft>
                <a:spcPts val="600"/>
              </a:spcAft>
              <a:defRPr/>
            </a:pPr>
            <a:r>
              <a:rPr lang="en-GB" kern="0" dirty="0" smtClean="0">
                <a:solidFill>
                  <a:srgbClr val="000000"/>
                </a:solidFill>
              </a:rPr>
              <a:t>GISC 2 GISC</a:t>
            </a:r>
          </a:p>
          <a:p>
            <a:pPr defTabSz="914400" fontAlgn="base">
              <a:lnSpc>
                <a:spcPct val="85000"/>
              </a:lnSpc>
              <a:spcBef>
                <a:spcPts val="600"/>
              </a:spcBef>
              <a:spcAft>
                <a:spcPts val="600"/>
              </a:spcAft>
              <a:defRPr/>
            </a:pPr>
            <a:r>
              <a:rPr lang="en-GB" kern="0" dirty="0" smtClean="0">
                <a:solidFill>
                  <a:srgbClr val="000000"/>
                </a:solidFill>
              </a:rPr>
              <a:t>NC/DCPC &lt;-&gt; Principal GISC &lt;-&gt; Principal GISC &lt;-&gt; NC/DCPC</a:t>
            </a:r>
          </a:p>
          <a:p>
            <a:pPr defTabSz="914400" fontAlgn="base">
              <a:lnSpc>
                <a:spcPct val="85000"/>
              </a:lnSpc>
              <a:spcBef>
                <a:spcPts val="600"/>
              </a:spcBef>
              <a:spcAft>
                <a:spcPts val="600"/>
              </a:spcAft>
              <a:defRPr/>
            </a:pPr>
            <a:r>
              <a:rPr lang="en-GB" kern="0" dirty="0" smtClean="0">
                <a:solidFill>
                  <a:srgbClr val="000000"/>
                </a:solidFill>
              </a:rPr>
              <a:t>GISC 2 GISC Broadcast</a:t>
            </a:r>
          </a:p>
          <a:p>
            <a:pPr defTabSz="914400" fontAlgn="base">
              <a:lnSpc>
                <a:spcPct val="85000"/>
              </a:lnSpc>
              <a:spcBef>
                <a:spcPts val="600"/>
              </a:spcBef>
              <a:spcAft>
                <a:spcPts val="600"/>
              </a:spcAft>
              <a:defRPr/>
            </a:pPr>
            <a:r>
              <a:rPr lang="en-GB" kern="0" dirty="0" smtClean="0">
                <a:solidFill>
                  <a:srgbClr val="000000"/>
                </a:solidFill>
              </a:rPr>
              <a:t>NC/DCPC &lt;-&gt; Principal GISC Broadcast &lt;-&gt; NC/DCPC</a:t>
            </a:r>
            <a:endParaRPr lang="en-GB" kern="0" dirty="0">
              <a:solidFill>
                <a:srgbClr val="000000"/>
              </a:solidFill>
            </a:endParaRPr>
          </a:p>
        </p:txBody>
      </p:sp>
      <p:sp>
        <p:nvSpPr>
          <p:cNvPr id="4" name="Slide Number Placeholder 3"/>
          <p:cNvSpPr>
            <a:spLocks noGrp="1"/>
          </p:cNvSpPr>
          <p:nvPr>
            <p:ph type="sldNum" sz="quarter" idx="12"/>
          </p:nvPr>
        </p:nvSpPr>
        <p:spPr/>
        <p:txBody>
          <a:bodyPr/>
          <a:lstStyle/>
          <a:p>
            <a:r>
              <a:rPr lang="en-US" dirty="0"/>
              <a:t>ET-WISC/TT-DC 12</a:t>
            </a:r>
            <a:r>
              <a:rPr lang="en-US" baseline="30000" dirty="0"/>
              <a:t>th</a:t>
            </a:r>
            <a:r>
              <a:rPr lang="en-US" dirty="0"/>
              <a:t> – 15</a:t>
            </a:r>
            <a:r>
              <a:rPr lang="en-US" baseline="30000" dirty="0"/>
              <a:t>th</a:t>
            </a:r>
            <a:r>
              <a:rPr lang="en-US" dirty="0"/>
              <a:t> March 2019 pp</a:t>
            </a:r>
            <a:fld id="{9259AF2F-52C6-9B46-B8B2-0579234AE62E}" type="slidenum">
              <a:rPr lang="en-US" smtClean="0"/>
              <a:pPr/>
              <a:t>5</a:t>
            </a:fld>
            <a:endParaRPr lang="en-US" dirty="0"/>
          </a:p>
        </p:txBody>
      </p:sp>
    </p:spTree>
    <p:extLst>
      <p:ext uri="{BB962C8B-B14F-4D97-AF65-F5344CB8AC3E}">
        <p14:creationId xmlns:p14="http://schemas.microsoft.com/office/powerpoint/2010/main" val="30021038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Operational Information</a:t>
            </a:r>
            <a:endParaRPr lang="de-DE" dirty="0"/>
          </a:p>
        </p:txBody>
      </p:sp>
      <p:sp>
        <p:nvSpPr>
          <p:cNvPr id="3" name="Inhaltsplatzhalter 2"/>
          <p:cNvSpPr>
            <a:spLocks noGrp="1"/>
          </p:cNvSpPr>
          <p:nvPr>
            <p:ph idx="1"/>
          </p:nvPr>
        </p:nvSpPr>
        <p:spPr/>
        <p:txBody>
          <a:bodyPr>
            <a:normAutofit/>
          </a:bodyPr>
          <a:lstStyle/>
          <a:p>
            <a:r>
              <a:rPr lang="de-DE" sz="2800" dirty="0" err="1" smtClean="0"/>
              <a:t>Announcements</a:t>
            </a:r>
            <a:endParaRPr lang="de-DE" sz="2800" dirty="0" smtClean="0"/>
          </a:p>
          <a:p>
            <a:r>
              <a:rPr lang="de-DE" sz="2800" dirty="0" err="1" smtClean="0"/>
              <a:t>Outage</a:t>
            </a:r>
            <a:r>
              <a:rPr lang="de-DE" sz="2800" dirty="0" smtClean="0"/>
              <a:t> </a:t>
            </a:r>
            <a:r>
              <a:rPr lang="de-DE" sz="2800" dirty="0" err="1" smtClean="0"/>
              <a:t>Notifications</a:t>
            </a:r>
            <a:endParaRPr lang="de-DE" sz="2800" dirty="0" smtClean="0"/>
          </a:p>
          <a:p>
            <a:r>
              <a:rPr lang="de-DE" sz="2800" dirty="0" smtClean="0"/>
              <a:t>Problem Reports</a:t>
            </a:r>
          </a:p>
          <a:p>
            <a:r>
              <a:rPr lang="de-DE" sz="2800" dirty="0" err="1" smtClean="0"/>
              <a:t>Changes</a:t>
            </a:r>
            <a:r>
              <a:rPr lang="de-DE" sz="2800" dirty="0" smtClean="0"/>
              <a:t> in Data Feeds</a:t>
            </a:r>
            <a:endParaRPr lang="de-DE" sz="2000" dirty="0"/>
          </a:p>
        </p:txBody>
      </p:sp>
      <p:sp>
        <p:nvSpPr>
          <p:cNvPr id="4" name="Foliennummernplatzhalter 3"/>
          <p:cNvSpPr>
            <a:spLocks noGrp="1"/>
          </p:cNvSpPr>
          <p:nvPr>
            <p:ph type="sldNum" sz="quarter" idx="12"/>
          </p:nvPr>
        </p:nvSpPr>
        <p:spPr/>
        <p:txBody>
          <a:bodyPr/>
          <a:lstStyle/>
          <a:p>
            <a:r>
              <a:rPr lang="en-US" dirty="0"/>
              <a:t>ET-WISC/TT-DC 12</a:t>
            </a:r>
            <a:r>
              <a:rPr lang="en-US" baseline="30000" dirty="0"/>
              <a:t>th</a:t>
            </a:r>
            <a:r>
              <a:rPr lang="en-US" dirty="0"/>
              <a:t> – 15</a:t>
            </a:r>
            <a:r>
              <a:rPr lang="en-US" baseline="30000" dirty="0"/>
              <a:t>th</a:t>
            </a:r>
            <a:r>
              <a:rPr lang="en-US" dirty="0"/>
              <a:t> March 2019 pp</a:t>
            </a:r>
            <a:fld id="{9259AF2F-52C6-9B46-B8B2-0579234AE62E}" type="slidenum">
              <a:rPr lang="en-US" smtClean="0"/>
              <a:pPr/>
              <a:t>6</a:t>
            </a:fld>
            <a:endParaRPr lang="en-US" dirty="0"/>
          </a:p>
        </p:txBody>
      </p:sp>
    </p:spTree>
    <p:extLst>
      <p:ext uri="{BB962C8B-B14F-4D97-AF65-F5344CB8AC3E}">
        <p14:creationId xmlns:p14="http://schemas.microsoft.com/office/powerpoint/2010/main" val="5841414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Communication Channels</a:t>
            </a:r>
            <a:endParaRPr lang="de-DE" dirty="0"/>
          </a:p>
        </p:txBody>
      </p:sp>
      <p:sp>
        <p:nvSpPr>
          <p:cNvPr id="3" name="Inhaltsplatzhalter 2"/>
          <p:cNvSpPr>
            <a:spLocks noGrp="1"/>
          </p:cNvSpPr>
          <p:nvPr>
            <p:ph idx="1"/>
          </p:nvPr>
        </p:nvSpPr>
        <p:spPr/>
        <p:txBody>
          <a:bodyPr>
            <a:normAutofit/>
          </a:bodyPr>
          <a:lstStyle/>
          <a:p>
            <a:r>
              <a:rPr lang="de-DE" sz="2800" dirty="0" smtClean="0"/>
              <a:t>Standard</a:t>
            </a:r>
          </a:p>
          <a:p>
            <a:pPr lvl="1"/>
            <a:r>
              <a:rPr lang="de-DE" sz="2000" dirty="0" err="1" smtClean="0"/>
              <a:t>eMail</a:t>
            </a:r>
            <a:endParaRPr lang="de-DE" sz="2000" dirty="0" smtClean="0"/>
          </a:p>
          <a:p>
            <a:pPr lvl="1"/>
            <a:r>
              <a:rPr lang="de-DE" sz="2000" dirty="0" err="1" smtClean="0"/>
              <a:t>Mantis</a:t>
            </a:r>
            <a:r>
              <a:rPr lang="de-DE" sz="2000" dirty="0" smtClean="0"/>
              <a:t> Ticketing System</a:t>
            </a:r>
          </a:p>
          <a:p>
            <a:pPr lvl="1"/>
            <a:r>
              <a:rPr lang="de-DE" sz="2000" dirty="0" smtClean="0"/>
              <a:t>RSS Feeds</a:t>
            </a:r>
          </a:p>
          <a:p>
            <a:pPr lvl="1"/>
            <a:r>
              <a:rPr lang="de-DE" sz="2000" dirty="0" smtClean="0"/>
              <a:t>JSON Files</a:t>
            </a:r>
          </a:p>
          <a:p>
            <a:r>
              <a:rPr lang="de-DE" sz="2800" dirty="0" smtClean="0"/>
              <a:t>Desaster Mode</a:t>
            </a:r>
          </a:p>
          <a:p>
            <a:r>
              <a:rPr lang="de-DE" sz="2800" dirty="0" smtClean="0"/>
              <a:t>WIS 2.0 Messaging</a:t>
            </a:r>
            <a:endParaRPr lang="de-DE" sz="2800" dirty="0"/>
          </a:p>
        </p:txBody>
      </p:sp>
      <p:sp>
        <p:nvSpPr>
          <p:cNvPr id="4" name="Foliennummernplatzhalter 3"/>
          <p:cNvSpPr>
            <a:spLocks noGrp="1"/>
          </p:cNvSpPr>
          <p:nvPr>
            <p:ph type="sldNum" sz="quarter" idx="12"/>
          </p:nvPr>
        </p:nvSpPr>
        <p:spPr/>
        <p:txBody>
          <a:bodyPr/>
          <a:lstStyle/>
          <a:p>
            <a:r>
              <a:rPr lang="en-US" dirty="0"/>
              <a:t>ET-WISC/TT-DC 12</a:t>
            </a:r>
            <a:r>
              <a:rPr lang="en-US" baseline="30000" dirty="0"/>
              <a:t>th</a:t>
            </a:r>
            <a:r>
              <a:rPr lang="en-US" dirty="0"/>
              <a:t> – 15</a:t>
            </a:r>
            <a:r>
              <a:rPr lang="en-US" baseline="30000" dirty="0"/>
              <a:t>th</a:t>
            </a:r>
            <a:r>
              <a:rPr lang="en-US" dirty="0"/>
              <a:t> March 2019 pp</a:t>
            </a:r>
            <a:fld id="{9259AF2F-52C6-9B46-B8B2-0579234AE62E}" type="slidenum">
              <a:rPr lang="en-US" smtClean="0"/>
              <a:pPr/>
              <a:t>7</a:t>
            </a:fld>
            <a:endParaRPr lang="en-US" dirty="0"/>
          </a:p>
        </p:txBody>
      </p:sp>
    </p:spTree>
    <p:extLst>
      <p:ext uri="{BB962C8B-B14F-4D97-AF65-F5344CB8AC3E}">
        <p14:creationId xmlns:p14="http://schemas.microsoft.com/office/powerpoint/2010/main" val="41293760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Recommended Text</a:t>
            </a:r>
            <a:endParaRPr lang="de-DE" dirty="0"/>
          </a:p>
        </p:txBody>
      </p:sp>
      <p:sp>
        <p:nvSpPr>
          <p:cNvPr id="3" name="Inhaltsplatzhalter 2"/>
          <p:cNvSpPr>
            <a:spLocks noGrp="1"/>
          </p:cNvSpPr>
          <p:nvPr>
            <p:ph idx="1"/>
          </p:nvPr>
        </p:nvSpPr>
        <p:spPr/>
        <p:txBody>
          <a:bodyPr>
            <a:normAutofit fontScale="85000" lnSpcReduction="20000"/>
          </a:bodyPr>
          <a:lstStyle/>
          <a:p>
            <a:pPr marL="0" indent="0">
              <a:buNone/>
            </a:pPr>
            <a:r>
              <a:rPr lang="en-US" dirty="0"/>
              <a:t>ET-WISC discussed the need for regulations regarding Operational Information Exchange. The meeting noted, that there is the requirement to develop guidelines on what information to share and what exchange channels to use. To develop these rules ET-WISC is installing a sub group on developing Guidelines and Regulations for the Exchange of Operational Information. These Guidelines and Regulations shall be included in the Manual on WIS.</a:t>
            </a:r>
            <a:endParaRPr lang="de-DE" dirty="0"/>
          </a:p>
          <a:p>
            <a:pPr marL="0" indent="0">
              <a:buNone/>
            </a:pPr>
            <a:r>
              <a:rPr lang="en-US" dirty="0"/>
              <a:t>Using the Pub/Sub Protocols planned for WIS 2.0 for Operational Information Exchange should be addressed and discussed in the responsible expert teams TT-</a:t>
            </a:r>
            <a:r>
              <a:rPr lang="en-US" dirty="0" err="1"/>
              <a:t>eWIS</a:t>
            </a:r>
            <a:r>
              <a:rPr lang="en-US" dirty="0"/>
              <a:t> and ET-CTS.</a:t>
            </a:r>
            <a:endParaRPr lang="de-DE" dirty="0"/>
          </a:p>
        </p:txBody>
      </p:sp>
      <p:sp>
        <p:nvSpPr>
          <p:cNvPr id="4" name="Foliennummernplatzhalter 3"/>
          <p:cNvSpPr>
            <a:spLocks noGrp="1"/>
          </p:cNvSpPr>
          <p:nvPr>
            <p:ph type="sldNum" sz="quarter" idx="12"/>
          </p:nvPr>
        </p:nvSpPr>
        <p:spPr/>
        <p:txBody>
          <a:bodyPr/>
          <a:lstStyle/>
          <a:p>
            <a:r>
              <a:rPr lang="en-US" dirty="0"/>
              <a:t>ET-WISC/TT-DC 12</a:t>
            </a:r>
            <a:r>
              <a:rPr lang="en-US" baseline="30000" dirty="0"/>
              <a:t>th</a:t>
            </a:r>
            <a:r>
              <a:rPr lang="en-US" dirty="0"/>
              <a:t> – 15</a:t>
            </a:r>
            <a:r>
              <a:rPr lang="en-US" baseline="30000" dirty="0"/>
              <a:t>th</a:t>
            </a:r>
            <a:r>
              <a:rPr lang="en-US" dirty="0"/>
              <a:t> March 2019 pp</a:t>
            </a:r>
            <a:fld id="{9259AF2F-52C6-9B46-B8B2-0579234AE62E}" type="slidenum">
              <a:rPr lang="en-US" smtClean="0"/>
              <a:pPr/>
              <a:t>8</a:t>
            </a:fld>
            <a:endParaRPr lang="en-US" dirty="0"/>
          </a:p>
        </p:txBody>
      </p:sp>
    </p:spTree>
    <p:extLst>
      <p:ext uri="{BB962C8B-B14F-4D97-AF65-F5344CB8AC3E}">
        <p14:creationId xmlns:p14="http://schemas.microsoft.com/office/powerpoint/2010/main" val="31072392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Thank you</a:t>
            </a:r>
          </a:p>
          <a:p>
            <a:r>
              <a:rPr lang="en-US" sz="4800" dirty="0">
                <a:solidFill>
                  <a:srgbClr val="000090"/>
                </a:solidFill>
              </a:rPr>
              <a:t>Merci</a:t>
            </a:r>
          </a:p>
        </p:txBody>
      </p:sp>
      <p:sp>
        <p:nvSpPr>
          <p:cNvPr id="2" name="Slide Number Placeholder 1"/>
          <p:cNvSpPr>
            <a:spLocks noGrp="1"/>
          </p:cNvSpPr>
          <p:nvPr>
            <p:ph type="sldNum" sz="quarter" idx="12"/>
          </p:nvPr>
        </p:nvSpPr>
        <p:spPr/>
        <p:txBody>
          <a:bodyPr/>
          <a:lstStyle/>
          <a:p>
            <a:fld id="{9259AF2F-52C6-9B46-B8B2-0579234AE62E}" type="slidenum">
              <a:rPr lang="en-US" smtClean="0"/>
              <a:t>9</a:t>
            </a:fld>
            <a:endParaRPr lang="en-US" dirty="0"/>
          </a:p>
        </p:txBody>
      </p:sp>
    </p:spTree>
    <p:extLst>
      <p:ext uri="{BB962C8B-B14F-4D97-AF65-F5344CB8AC3E}">
        <p14:creationId xmlns:p14="http://schemas.microsoft.com/office/powerpoint/2010/main" val="380228457"/>
      </p:ext>
    </p:extLst>
  </p:cSld>
  <p:clrMapOvr>
    <a:masterClrMapping/>
  </p:clrMapOvr>
</p:sld>
</file>

<file path=ppt/theme/theme1.xml><?xml version="1.0" encoding="utf-8"?>
<a:theme xmlns:a="http://schemas.openxmlformats.org/drawingml/2006/main" name="TT-GISC2017-presentationXX-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haredContentType xmlns="Microsoft.SharePoint.Taxonomy.ContentTypeSync" SourceId="b1bb55a9-a1b5-4196-b12d-1833970ed366" ContentTypeId="0x01010008EC4BDFB4C3D542892399C37F0B505F" PreviousValue="false"/>
</file>

<file path=customXml/item3.xml><?xml version="1.0" encoding="utf-8"?>
<ct:contentTypeSchema xmlns:ct="http://schemas.microsoft.com/office/2006/metadata/contentType" xmlns:ma="http://schemas.microsoft.com/office/2006/metadata/properties/metaAttributes" ct:_="" ma:_="" ma:contentTypeName="Met Office Document" ma:contentTypeID="0x01010008EC4BDFB4C3D542892399C37F0B505F00FC87DC03DE605040BCB08D30A4996049" ma:contentTypeVersion="16" ma:contentTypeDescription="" ma:contentTypeScope="" ma:versionID="5c39b67e468ee8c98a213063c2702341">
  <xsd:schema xmlns:xsd="http://www.w3.org/2001/XMLSchema" xmlns:xs="http://www.w3.org/2001/XMLSchema" xmlns:p="http://schemas.microsoft.com/office/2006/metadata/properties" xmlns:ns2="95a6d21c-7db0-4b7e-981f-b4f22b02b9d8" targetNamespace="http://schemas.microsoft.com/office/2006/metadata/properties" ma:root="true" ma:fieldsID="9ae3119e1dcee855f18873c1ab54908f" ns2:_="">
    <xsd:import namespace="95a6d21c-7db0-4b7e-981f-b4f22b02b9d8"/>
    <xsd:element name="properties">
      <xsd:complexType>
        <xsd:sequence>
          <xsd:element name="documentManagement">
            <xsd:complexType>
              <xsd:all>
                <xsd:element ref="ns2:TNA" minOccurs="0"/>
                <xsd:element ref="ns2:Review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a6d21c-7db0-4b7e-981f-b4f22b02b9d8" elementFormDefault="qualified">
    <xsd:import namespace="http://schemas.microsoft.com/office/2006/documentManagement/types"/>
    <xsd:import namespace="http://schemas.microsoft.com/office/infopath/2007/PartnerControls"/>
    <xsd:element name="TNA" ma:index="1" nillable="true" ma:displayName="TNA" ma:default="Not of potential interest" ma:format="Dropdown" ma:internalName="TNA">
      <xsd:simpleType>
        <xsd:restriction base="dms:Choice">
          <xsd:enumeration value="Not of potential interest"/>
          <xsd:enumeration value="Potential TNA Record"/>
          <xsd:enumeration value="Flagged for TNA"/>
          <xsd:enumeration value="List to TNA"/>
          <xsd:enumeration value="Not listed to TNA"/>
          <xsd:enumeration value="Transferred to TNA"/>
          <xsd:enumeration value="Published by TNA"/>
        </xsd:restriction>
      </xsd:simpleType>
    </xsd:element>
    <xsd:element name="ReviewDate" ma:index="2" nillable="true" ma:displayName="Review Date" ma:format="DateOnly" ma:internalName="ReviewDat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8"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TNA xmlns="95a6d21c-7db0-4b7e-981f-b4f22b02b9d8">Not of potential interest</TNA>
    <ReviewDate xmlns="95a6d21c-7db0-4b7e-981f-b4f22b02b9d8" xsi:nil="true"/>
  </documentManagement>
</p:properties>
</file>

<file path=customXml/itemProps1.xml><?xml version="1.0" encoding="utf-8"?>
<ds:datastoreItem xmlns:ds="http://schemas.openxmlformats.org/officeDocument/2006/customXml" ds:itemID="{D35E29DC-C67D-4117-BE38-E1365DDF80DF}">
  <ds:schemaRefs>
    <ds:schemaRef ds:uri="http://schemas.microsoft.com/sharepoint/v3/contenttype/forms"/>
  </ds:schemaRefs>
</ds:datastoreItem>
</file>

<file path=customXml/itemProps2.xml><?xml version="1.0" encoding="utf-8"?>
<ds:datastoreItem xmlns:ds="http://schemas.openxmlformats.org/officeDocument/2006/customXml" ds:itemID="{84E2499B-E241-4813-9A63-1F7AE49EA9EC}">
  <ds:schemaRefs>
    <ds:schemaRef ds:uri="Microsoft.SharePoint.Taxonomy.ContentTypeSync"/>
  </ds:schemaRefs>
</ds:datastoreItem>
</file>

<file path=customXml/itemProps3.xml><?xml version="1.0" encoding="utf-8"?>
<ds:datastoreItem xmlns:ds="http://schemas.openxmlformats.org/officeDocument/2006/customXml" ds:itemID="{012ECB84-1C21-41FB-8A40-6B7B41BE5B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5a6d21c-7db0-4b7e-981f-b4f22b02b9d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7F22F6DF-EF47-478B-A9B6-EA2DDDFFBDB1}">
  <ds:schemaRefs>
    <ds:schemaRef ds:uri="95a6d21c-7db0-4b7e-981f-b4f22b02b9d8"/>
    <ds:schemaRef ds:uri="http://purl.org/dc/elements/1.1/"/>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TT-GISC2017-presentationXX-template</Template>
  <TotalTime>0</TotalTime>
  <Words>320</Words>
  <Application>Microsoft Office PowerPoint</Application>
  <PresentationFormat>Bildschirmpräsentation (4:3)</PresentationFormat>
  <Paragraphs>51</Paragraphs>
  <Slides>9</Slides>
  <Notes>0</Notes>
  <HiddenSlides>0</HiddenSlides>
  <MMClips>0</MMClips>
  <ScaleCrop>false</ScaleCrop>
  <HeadingPairs>
    <vt:vector size="6" baseType="variant">
      <vt:variant>
        <vt:lpstr>Verwendete Schriftarten</vt:lpstr>
      </vt:variant>
      <vt:variant>
        <vt:i4>2</vt:i4>
      </vt:variant>
      <vt:variant>
        <vt:lpstr>Design</vt:lpstr>
      </vt:variant>
      <vt:variant>
        <vt:i4>1</vt:i4>
      </vt:variant>
      <vt:variant>
        <vt:lpstr>Folientitel</vt:lpstr>
      </vt:variant>
      <vt:variant>
        <vt:i4>9</vt:i4>
      </vt:variant>
    </vt:vector>
  </HeadingPairs>
  <TitlesOfParts>
    <vt:vector size="12" baseType="lpstr">
      <vt:lpstr>Arial</vt:lpstr>
      <vt:lpstr>Calibri</vt:lpstr>
      <vt:lpstr>TT-GISC2017-presentationXX-template</vt:lpstr>
      <vt:lpstr>PowerPoint-Präsentation</vt:lpstr>
      <vt:lpstr>Contents</vt:lpstr>
      <vt:lpstr>Background</vt:lpstr>
      <vt:lpstr>Background</vt:lpstr>
      <vt:lpstr>Scope</vt:lpstr>
      <vt:lpstr>Operational Information</vt:lpstr>
      <vt:lpstr>Communication Channels</vt:lpstr>
      <vt:lpstr>Recommended Text</vt:lpstr>
      <vt:lpstr>PowerPoint-Präsentation</vt:lpstr>
    </vt:vector>
  </TitlesOfParts>
  <Company>Deutscher Wetterdienst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Wirt Kai-Thorsten</dc:creator>
  <cp:lastModifiedBy>Wirt Kai-Thorsten</cp:lastModifiedBy>
  <cp:revision>19</cp:revision>
  <dcterms:created xsi:type="dcterms:W3CDTF">2017-11-13T09:50:18Z</dcterms:created>
  <dcterms:modified xsi:type="dcterms:W3CDTF">2019-03-11T10:07:19Z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0x01010008EC4BDFB4C3D542892399C37F0B505F00FC87DC03DE605040BCB08D30A4996049</vt:lpwstr>
  </property>
</Properties>
</file>