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481" r:id="rId2"/>
    <p:sldId id="482" r:id="rId3"/>
    <p:sldId id="510" r:id="rId4"/>
    <p:sldId id="511" r:id="rId5"/>
    <p:sldId id="483" r:id="rId6"/>
    <p:sldId id="484" r:id="rId7"/>
    <p:sldId id="512" r:id="rId8"/>
    <p:sldId id="496" r:id="rId9"/>
    <p:sldId id="497" r:id="rId10"/>
    <p:sldId id="498" r:id="rId11"/>
    <p:sldId id="499" r:id="rId12"/>
    <p:sldId id="500" r:id="rId13"/>
    <p:sldId id="515" r:id="rId14"/>
    <p:sldId id="502" r:id="rId15"/>
    <p:sldId id="503" r:id="rId16"/>
    <p:sldId id="504" r:id="rId17"/>
    <p:sldId id="505" r:id="rId18"/>
    <p:sldId id="506" r:id="rId19"/>
    <p:sldId id="507" r:id="rId20"/>
    <p:sldId id="513" r:id="rId21"/>
    <p:sldId id="491" r:id="rId22"/>
    <p:sldId id="490" r:id="rId23"/>
    <p:sldId id="509" r:id="rId24"/>
  </p:sldIdLst>
  <p:sldSz cx="9144000" cy="6858000" type="screen4x3"/>
  <p:notesSz cx="9928225" cy="6797675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007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浅色样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94" autoAdjust="0"/>
    <p:restoredTop sz="77804" autoAdjust="0"/>
  </p:normalViewPr>
  <p:slideViewPr>
    <p:cSldViewPr snapToGrid="0" snapToObjects="1">
      <p:cViewPr varScale="1">
        <p:scale>
          <a:sx n="42" d="100"/>
          <a:sy n="42" d="100"/>
        </p:scale>
        <p:origin x="-9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11</c:v>
                </c:pt>
                <c:pt idx="1">
                  <c:v>40</c:v>
                </c:pt>
                <c:pt idx="2">
                  <c:v>150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8167552"/>
        <c:axId val="108286336"/>
        <c:axId val="0"/>
      </c:bar3DChart>
      <c:catAx>
        <c:axId val="108167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8286336"/>
        <c:crosses val="autoZero"/>
        <c:auto val="1"/>
        <c:lblAlgn val="ctr"/>
        <c:lblOffset val="100"/>
        <c:noMultiLvlLbl val="0"/>
      </c:catAx>
      <c:valAx>
        <c:axId val="108286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8167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254B8D-31DB-4AD1-813D-A3D46C17D741}" type="datetimeFigureOut">
              <a:rPr lang="zh-CN" altLang="en-US" smtClean="0"/>
              <a:t>2019/3/12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78338-C35B-4CF0-8D1C-9A40073F5BF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4988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3697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0644B84-1B6B-4A9A-B5CC-6E035A6EFF7F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二级</a:t>
            </a:r>
          </a:p>
          <a:p>
            <a:pPr lvl="2"/>
            <a:r>
              <a:rPr lang="zh-CN" altLang="en-US" noProof="0"/>
              <a:t>三级</a:t>
            </a:r>
          </a:p>
          <a:p>
            <a:pPr lvl="3"/>
            <a:r>
              <a:rPr lang="zh-CN" altLang="en-US" noProof="0"/>
              <a:t>四级</a:t>
            </a:r>
          </a:p>
          <a:p>
            <a:pPr lvl="4"/>
            <a:r>
              <a:rPr lang="zh-CN" altLang="en-US" noProof="0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kumimoji="1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/>
            </a:lvl1pPr>
          </a:lstStyle>
          <a:p>
            <a:fld id="{D5560896-D5DA-4B76-B5DE-2C4C8F95A5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7308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WMO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信息系统全球通信系统中心和数据收集或产品中心专家组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(ET-WISC)</a:t>
            </a:r>
            <a:r>
              <a:rPr lang="zh-CN" alt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会议</a:t>
            </a:r>
            <a:r>
              <a:rPr lang="en-US" altLang="zh-CN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-WIS2.0</a:t>
            </a:r>
          </a:p>
          <a:p>
            <a:endParaRPr lang="en-US" altLang="zh-CN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name is Hu </a:t>
            </a:r>
            <a:r>
              <a:rPr lang="en-US" altLang="zh-CN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xing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   I’m from National Meteorological Information Center of CMA,    It's very  pleasure indeed for me   to be able to attend this meeting.    The topic of my presentation is   “</a:t>
            </a:r>
            <a:r>
              <a:rPr lang="en-US" altLang="zh-CN" sz="1200" dirty="0" smtClean="0"/>
              <a:t>S2S data collection, processing and service at CMA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”.</a:t>
            </a:r>
            <a:endParaRPr lang="zh-CN" altLang="zh-CN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89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 presentation includes these three parts: </a:t>
            </a:r>
            <a:endParaRPr lang="zh-CN" altLang="zh-CN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First. The Background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dirty="0" smtClean="0"/>
              <a:t>The progress of CMA S2S data center</a:t>
            </a:r>
            <a:r>
              <a:rPr lang="zh-CN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（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archiving </a:t>
            </a:r>
            <a:r>
              <a:rPr lang="en-US" altLang="zh-CN" dirty="0" smtClean="0">
                <a:effectLst/>
              </a:rPr>
              <a:t>['</a:t>
            </a:r>
            <a:r>
              <a:rPr lang="en-US" altLang="zh-CN" dirty="0" err="1" smtClean="0">
                <a:effectLst/>
              </a:rPr>
              <a:t>ɑ:kaɪvɪŋ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center</a:t>
            </a:r>
            <a:r>
              <a:rPr lang="zh-CN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）</a:t>
            </a:r>
            <a:endParaRPr lang="en-US" altLang="zh-CN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Third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plan of future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75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The </a:t>
            </a:r>
            <a:r>
              <a:rPr lang="en-US" altLang="zh-CN" dirty="0" err="1" smtClean="0"/>
              <a:t>Subseasonal</a:t>
            </a:r>
            <a:r>
              <a:rPr lang="en-US" altLang="zh-CN" dirty="0" smtClean="0"/>
              <a:t> to Seasonal Prediction Project (abbreviation S2S) is a proposed WWRP/THORPEX/ WCRP joint research project.</a:t>
            </a:r>
          </a:p>
          <a:p>
            <a:r>
              <a:rPr lang="en-US" altLang="zh-CN" dirty="0" smtClean="0"/>
              <a:t>The main goal of the S2S project is to improve forecast skill and understanding on the </a:t>
            </a:r>
            <a:r>
              <a:rPr lang="en-US" altLang="zh-CN" dirty="0" err="1" smtClean="0"/>
              <a:t>subseasonal</a:t>
            </a:r>
            <a:r>
              <a:rPr lang="en-US" altLang="zh-CN" dirty="0" smtClean="0"/>
              <a:t> to seasonal timescale.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8587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As shown in the map,</a:t>
            </a:r>
            <a:r>
              <a:rPr lang="en-US" altLang="zh-CN" baseline="0" dirty="0" smtClean="0"/>
              <a:t>   </a:t>
            </a:r>
            <a:r>
              <a:rPr lang="en-US" altLang="zh-CN" dirty="0" smtClean="0"/>
              <a:t>there are 11 S2S members , including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: </a:t>
            </a:r>
            <a:r>
              <a:rPr lang="en-US" altLang="zh-CN" dirty="0" smtClean="0"/>
              <a:t>BoM Australia, CMA China, ECCC Canada, ECMWF Europe Center, CNR-ISAC  Italy, HMCR Russia, JMA Japan, KMA Korea, CNRM France, NCEP United States, UKMO United Kingdom.</a:t>
            </a:r>
          </a:p>
          <a:p>
            <a:r>
              <a:rPr lang="en-US" altLang="zh-CN" dirty="0" smtClean="0"/>
              <a:t>ECMWF and CMA are two respectively mutual </a:t>
            </a:r>
            <a:r>
              <a:rPr lang="en-US" altLang="zh-CN" dirty="0" smtClean="0">
                <a:effectLst/>
              </a:rPr>
              <a:t>[ˈ</a:t>
            </a:r>
            <a:r>
              <a:rPr lang="en-US" altLang="zh-CN" dirty="0" err="1" smtClean="0">
                <a:effectLst/>
              </a:rPr>
              <a:t>mjutʃuəl</a:t>
            </a:r>
            <a:r>
              <a:rPr lang="en-US" altLang="zh-CN" dirty="0" smtClean="0">
                <a:effectLst/>
              </a:rPr>
              <a:t>]  </a:t>
            </a:r>
            <a:r>
              <a:rPr lang="en-US" altLang="zh-CN" dirty="0" smtClean="0"/>
              <a:t>backup </a:t>
            </a:r>
            <a:r>
              <a:rPr lang="en-US" altLang="zh-CN" dirty="0" err="1" smtClean="0"/>
              <a:t>centres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317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As we know, there is  a World Meteorological Centre in </a:t>
            </a:r>
            <a:r>
              <a:rPr lang="en-US" altLang="zh-CN" dirty="0" err="1" smtClean="0"/>
              <a:t>Bei</a:t>
            </a:r>
            <a:r>
              <a:rPr lang="en-US" altLang="zh-CN" dirty="0" smtClean="0"/>
              <a:t> Jing.</a:t>
            </a:r>
          </a:p>
          <a:p>
            <a:r>
              <a:rPr lang="en-US" altLang="zh-CN" dirty="0" smtClean="0"/>
              <a:t>CMA</a:t>
            </a:r>
            <a:r>
              <a:rPr lang="zh-CN" altLang="en-US" dirty="0" smtClean="0"/>
              <a:t>‘</a:t>
            </a:r>
            <a:r>
              <a:rPr lang="en-US" altLang="zh-CN" dirty="0" smtClean="0"/>
              <a:t>s</a:t>
            </a:r>
            <a:r>
              <a:rPr lang="zh-CN" altLang="en-US" baseline="0" dirty="0" smtClean="0"/>
              <a:t>  </a:t>
            </a:r>
            <a:r>
              <a:rPr lang="en-US" altLang="zh-CN" baseline="0" dirty="0" smtClean="0"/>
              <a:t>S2S is sub system of </a:t>
            </a:r>
            <a:r>
              <a:rPr lang="en-US" altLang="zh-CN" dirty="0" smtClean="0"/>
              <a:t> </a:t>
            </a:r>
            <a:r>
              <a:rPr lang="en-US" altLang="zh-CN" sz="1200" dirty="0" smtClean="0"/>
              <a:t>global climate model data service in WMC-</a:t>
            </a:r>
            <a:r>
              <a:rPr lang="en-US" altLang="zh-CN" sz="1200" dirty="0" err="1" smtClean="0"/>
              <a:t>bj</a:t>
            </a:r>
            <a:r>
              <a:rPr lang="en-US" altLang="zh-CN" sz="1200" dirty="0" smtClean="0"/>
              <a:t>.</a:t>
            </a:r>
          </a:p>
          <a:p>
            <a:endParaRPr lang="en-US" altLang="zh-CN" sz="1200" dirty="0" smtClean="0"/>
          </a:p>
          <a:p>
            <a:r>
              <a:rPr lang="en-US" altLang="zh-CN" sz="1200" dirty="0" smtClean="0"/>
              <a:t>And</a:t>
            </a:r>
            <a:r>
              <a:rPr lang="en-US" altLang="zh-CN" sz="1200" baseline="0" dirty="0" smtClean="0"/>
              <a:t> it provides forecast which time </a:t>
            </a:r>
            <a:r>
              <a:rPr lang="en-US" altLang="zh-CN" sz="1200" dirty="0" smtClean="0"/>
              <a:t>scale is between sub-seasonal and seasonal.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3758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And In WIS, there</a:t>
            </a:r>
            <a:r>
              <a:rPr lang="en-US" altLang="zh-CN" baseline="0" dirty="0" smtClean="0"/>
              <a:t> are Global Information System Centers and data collection and production centers.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dirty="0" smtClean="0"/>
              <a:t>CMA collects, processing and provides S2S data service online. It’s just like GISC and DCPC do in WIS.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974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 presentation includes these four parts: </a:t>
            </a:r>
            <a:endParaRPr lang="zh-CN" altLang="zh-CN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First. Background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dirty="0" smtClean="0"/>
              <a:t>The progress of CMA S2S data center</a:t>
            </a:r>
            <a:r>
              <a:rPr lang="zh-CN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（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archiving </a:t>
            </a:r>
            <a:r>
              <a:rPr lang="en-US" altLang="zh-CN" dirty="0" smtClean="0">
                <a:effectLst/>
              </a:rPr>
              <a:t>['</a:t>
            </a:r>
            <a:r>
              <a:rPr lang="en-US" altLang="zh-CN" dirty="0" err="1" smtClean="0">
                <a:effectLst/>
              </a:rPr>
              <a:t>ɑ:kaɪvɪŋ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center</a:t>
            </a:r>
            <a:r>
              <a:rPr lang="zh-CN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）</a:t>
            </a:r>
            <a:endParaRPr lang="en-US" altLang="zh-CN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Third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plan of future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9257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CMA S2S Archiving Center</a:t>
            </a:r>
            <a:r>
              <a:rPr lang="zh-CN" altLang="en-US" dirty="0" smtClean="0"/>
              <a:t>‘</a:t>
            </a:r>
            <a:r>
              <a:rPr lang="en-US" altLang="zh-CN" dirty="0" smtClean="0"/>
              <a:t>s process is as follows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Data collection</a:t>
            </a:r>
            <a:r>
              <a:rPr lang="zh-CN" altLang="en-US" dirty="0" smtClean="0"/>
              <a:t>，</a:t>
            </a:r>
            <a:r>
              <a:rPr lang="en-US" altLang="zh-CN" dirty="0" smtClean="0"/>
              <a:t> processing</a:t>
            </a:r>
            <a:r>
              <a:rPr lang="zh-CN" altLang="en-US" dirty="0" smtClean="0"/>
              <a:t>，</a:t>
            </a:r>
            <a:r>
              <a:rPr lang="en-US" altLang="zh-CN" dirty="0" smtClean="0"/>
              <a:t> storage</a:t>
            </a:r>
            <a:r>
              <a:rPr lang="zh-CN" altLang="en-US" dirty="0" smtClean="0"/>
              <a:t>，</a:t>
            </a:r>
            <a:r>
              <a:rPr lang="en-US" altLang="zh-CN" dirty="0" smtClean="0"/>
              <a:t>and service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----------------------------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Storage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NAS</a:t>
            </a:r>
            <a:r>
              <a:rPr lang="zh-CN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（</a:t>
            </a:r>
            <a:r>
              <a:rPr lang="en-US" altLang="zh-CN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Network Attached Storage)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39170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Collection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…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…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…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8584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u="sng" dirty="0" smtClean="0"/>
              <a:t>Check items include:</a:t>
            </a:r>
          </a:p>
          <a:p>
            <a:pPr lvl="1"/>
            <a:r>
              <a:rPr lang="en-US" altLang="zh-CN" u="sng" dirty="0" smtClean="0"/>
              <a:t>Number of files</a:t>
            </a:r>
          </a:p>
          <a:p>
            <a:pPr lvl="1"/>
            <a:r>
              <a:rPr lang="en-US" altLang="zh-CN" u="sng" dirty="0" smtClean="0"/>
              <a:t>Data size</a:t>
            </a:r>
          </a:p>
          <a:p>
            <a:pPr lvl="1"/>
            <a:r>
              <a:rPr lang="en-US" altLang="zh-CN" u="sng" dirty="0" smtClean="0"/>
              <a:t>file format</a:t>
            </a:r>
            <a:r>
              <a:rPr lang="zh-CN" altLang="en-US" u="sng" dirty="0" smtClean="0"/>
              <a:t>（</a:t>
            </a:r>
            <a:r>
              <a:rPr lang="en-US" altLang="zh-CN" u="sng" dirty="0" smtClean="0"/>
              <a:t>tar.gz/tar/GRIB</a:t>
            </a:r>
            <a:r>
              <a:rPr lang="zh-CN" altLang="en-US" u="sng" dirty="0" smtClean="0"/>
              <a:t>）</a:t>
            </a:r>
            <a:endParaRPr lang="en-US" altLang="zh-CN" u="sng" dirty="0" smtClean="0"/>
          </a:p>
          <a:p>
            <a:pPr lvl="1"/>
            <a:r>
              <a:rPr lang="en-US" altLang="zh-CN" u="sng" dirty="0" smtClean="0"/>
              <a:t>Make sure data timeliness </a:t>
            </a:r>
            <a:r>
              <a:rPr lang="en-US" altLang="zh-CN" u="sng" dirty="0" smtClean="0">
                <a:effectLst/>
              </a:rPr>
              <a:t>['</a:t>
            </a:r>
            <a:r>
              <a:rPr lang="en-US" altLang="zh-CN" u="sng" dirty="0" err="1" smtClean="0">
                <a:effectLst/>
              </a:rPr>
              <a:t>taɪmlɪnəs</a:t>
            </a:r>
            <a:r>
              <a:rPr lang="en-US" altLang="zh-CN" u="sng" dirty="0" smtClean="0">
                <a:effectLst/>
              </a:rPr>
              <a:t>]</a:t>
            </a:r>
            <a:r>
              <a:rPr lang="en-US" altLang="zh-CN" u="sng" dirty="0" smtClean="0"/>
              <a:t> and accuracy </a:t>
            </a:r>
            <a:r>
              <a:rPr lang="en-US" altLang="zh-CN" u="sng" dirty="0" smtClean="0">
                <a:effectLst/>
              </a:rPr>
              <a:t>[ˈ</a:t>
            </a:r>
            <a:r>
              <a:rPr lang="en-US" altLang="zh-CN" u="sng" dirty="0" err="1" smtClean="0">
                <a:effectLst/>
              </a:rPr>
              <a:t>ækjərəsi</a:t>
            </a:r>
            <a:r>
              <a:rPr lang="en-US" altLang="zh-CN" u="sng" dirty="0" smtClean="0">
                <a:effectLst/>
              </a:rPr>
              <a:t>] </a:t>
            </a:r>
            <a:r>
              <a:rPr lang="en-US" altLang="zh-CN" u="sng" dirty="0" smtClean="0"/>
              <a:t> synchronize [</a:t>
            </a:r>
            <a:r>
              <a:rPr lang="en-US" altLang="zh-CN" u="sng" dirty="0" smtClean="0">
                <a:effectLst/>
              </a:rPr>
              <a:t>ˈ</a:t>
            </a:r>
            <a:r>
              <a:rPr lang="en-US" altLang="zh-CN" u="sng" dirty="0" err="1" smtClean="0">
                <a:effectLst/>
              </a:rPr>
              <a:t>sɪŋkrəˌnaɪz</a:t>
            </a:r>
            <a:r>
              <a:rPr lang="en-US" altLang="zh-CN" u="sng" dirty="0" smtClean="0">
                <a:effectLst/>
              </a:rPr>
              <a:t>, </a:t>
            </a:r>
            <a:r>
              <a:rPr lang="en-US" altLang="zh-CN" u="sng" dirty="0" smtClean="0"/>
              <a:t>] with ECMWF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9058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Preprocess: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Receive data each time </a:t>
            </a:r>
            <a:r>
              <a:rPr lang="en-US" altLang="zh-CN" dirty="0" smtClean="0">
                <a:sym typeface="Wingdings" panose="05000000000000000000" pitchFamily="2" charset="2"/>
              </a:rPr>
              <a:t>Merge into a big GRIB  file.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>
                <a:sym typeface="Wingdings" panose="05000000000000000000" pitchFamily="2" charset="2"/>
              </a:rPr>
              <a:t>Big GRIB</a:t>
            </a:r>
            <a:r>
              <a:rPr lang="zh-CN" altLang="en-US" dirty="0" smtClean="0">
                <a:sym typeface="Wingdings" panose="05000000000000000000" pitchFamily="2" charset="2"/>
              </a:rPr>
              <a:t> </a:t>
            </a:r>
            <a:r>
              <a:rPr lang="en-US" altLang="zh-CN" dirty="0" smtClean="0">
                <a:sym typeface="Wingdings" panose="05000000000000000000" pitchFamily="2" charset="2"/>
              </a:rPr>
              <a:t>file</a:t>
            </a:r>
            <a:r>
              <a:rPr lang="en-US" altLang="zh-CN" baseline="0" dirty="0" smtClean="0">
                <a:sym typeface="Wingdings" panose="05000000000000000000" pitchFamily="2" charset="2"/>
              </a:rPr>
              <a:t> </a:t>
            </a:r>
            <a:r>
              <a:rPr lang="en-US" altLang="zh-CN" dirty="0" smtClean="0">
                <a:sym typeface="Wingdings" panose="05000000000000000000" pitchFamily="2" charset="2"/>
              </a:rPr>
              <a:t>Split into multiple </a:t>
            </a:r>
            <a:r>
              <a:rPr lang="en-US" altLang="zh-CN" dirty="0" smtClean="0">
                <a:effectLst/>
              </a:rPr>
              <a:t>[ˈ</a:t>
            </a:r>
            <a:r>
              <a:rPr lang="en-US" altLang="zh-CN" dirty="0" err="1" smtClean="0">
                <a:effectLst/>
              </a:rPr>
              <a:t>mʌltəpəl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dirty="0" smtClean="0">
                <a:sym typeface="Wingdings" panose="05000000000000000000" pitchFamily="2" charset="2"/>
              </a:rPr>
              <a:t>files as follow rule.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Transfer files</a:t>
            </a:r>
            <a:r>
              <a:rPr lang="en-US" altLang="zh-CN" baseline="0" dirty="0" smtClean="0"/>
              <a:t> </a:t>
            </a:r>
            <a:r>
              <a:rPr lang="en-US" altLang="zh-CN" dirty="0" smtClean="0"/>
              <a:t>to an online disk.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 smtClean="0">
              <a:sym typeface="Wingdings" panose="05000000000000000000" pitchFamily="2" charset="2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 smtClean="0">
              <a:sym typeface="Wingdings" panose="05000000000000000000" pitchFamily="2" charset="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1778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Data storage: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Online disk storage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Metadata</a:t>
            </a:r>
            <a:r>
              <a:rPr lang="en-US" altLang="zh-CN" baseline="0" dirty="0" smtClean="0"/>
              <a:t> put into </a:t>
            </a:r>
            <a:r>
              <a:rPr lang="en-US" altLang="zh-CN" dirty="0" smtClean="0"/>
              <a:t>Index.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Data put</a:t>
            </a:r>
            <a:r>
              <a:rPr lang="en-US" altLang="zh-CN" baseline="0" dirty="0" smtClean="0"/>
              <a:t> into large </a:t>
            </a:r>
            <a:r>
              <a:rPr lang="en-US" altLang="zh-CN" dirty="0" smtClean="0"/>
              <a:t>capacity </a:t>
            </a:r>
            <a:r>
              <a:rPr lang="en-US" altLang="zh-CN" dirty="0" smtClean="0">
                <a:effectLst/>
              </a:rPr>
              <a:t>[</a:t>
            </a:r>
            <a:r>
              <a:rPr lang="en-US" altLang="zh-CN" dirty="0" err="1" smtClean="0">
                <a:effectLst/>
              </a:rPr>
              <a:t>kəˈpæsɪti</a:t>
            </a:r>
            <a:r>
              <a:rPr lang="en-US" altLang="zh-CN" dirty="0" smtClean="0">
                <a:effectLst/>
              </a:rPr>
              <a:t>]</a:t>
            </a:r>
            <a:r>
              <a:rPr lang="en-US" altLang="zh-CN" dirty="0" smtClean="0"/>
              <a:t> disk.</a:t>
            </a: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Directory </a:t>
            </a:r>
            <a:r>
              <a:rPr lang="en-US" altLang="zh-CN" dirty="0" smtClean="0">
                <a:effectLst/>
              </a:rPr>
              <a:t>[</a:t>
            </a:r>
            <a:r>
              <a:rPr lang="en-US" altLang="zh-CN" dirty="0" err="1" smtClean="0">
                <a:effectLst/>
              </a:rPr>
              <a:t>dɪˈrɛktəri</a:t>
            </a:r>
            <a:r>
              <a:rPr lang="en-US" altLang="zh-CN" dirty="0" smtClean="0">
                <a:effectLst/>
              </a:rPr>
              <a:t>,] </a:t>
            </a:r>
            <a:r>
              <a:rPr lang="en-US" altLang="zh-CN" dirty="0" smtClean="0"/>
              <a:t>Structure</a:t>
            </a:r>
            <a:r>
              <a:rPr lang="en-US" altLang="zh-CN" dirty="0" smtClean="0">
                <a:sym typeface="Wingdings" panose="05000000000000000000" pitchFamily="2" charset="2"/>
              </a:rPr>
              <a:t> is used to File name mapping. Details as follow:</a:t>
            </a:r>
            <a:endParaRPr lang="en-US" altLang="zh-CN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Other storage methods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is </a:t>
            </a:r>
            <a:r>
              <a:rPr lang="en-US" altLang="zh-CN" dirty="0" smtClean="0"/>
              <a:t>Tape archiving. Use tape archives when online storage is insufficient. </a:t>
            </a:r>
            <a:r>
              <a:rPr lang="en-US" altLang="zh-CN" dirty="0" smtClean="0">
                <a:effectLst/>
              </a:rPr>
              <a:t>[ˌ</a:t>
            </a:r>
            <a:r>
              <a:rPr lang="en-US" altLang="zh-CN" dirty="0" err="1" smtClean="0">
                <a:effectLst/>
              </a:rPr>
              <a:t>ɪnsəˈfɪʃənt</a:t>
            </a:r>
            <a:r>
              <a:rPr lang="en-US" altLang="zh-CN" dirty="0" smtClean="0">
                <a:effectLst/>
              </a:rPr>
              <a:t>] </a:t>
            </a: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4503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S2S Visualization components </a:t>
            </a:r>
            <a:r>
              <a:rPr lang="en-US" altLang="zh-CN" b="0" dirty="0" smtClean="0"/>
              <a:t>framework: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Step1 File preprocessing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Step2 Grid drawing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8338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240">
              <a:defRPr/>
            </a:pPr>
            <a:r>
              <a:rPr lang="en-US" altLang="zh-CN" dirty="0" smtClean="0"/>
              <a:t>The </a:t>
            </a:r>
            <a:r>
              <a:rPr lang="en-US" altLang="zh-CN" dirty="0"/>
              <a:t>CMA’s S2S data portal, </a:t>
            </a:r>
            <a:r>
              <a:rPr lang="en-US" altLang="zh-CN" dirty="0" smtClean="0"/>
              <a:t>developed </a:t>
            </a:r>
            <a:r>
              <a:rPr lang="en-US" altLang="zh-CN" dirty="0"/>
              <a:t>by CMA, </a:t>
            </a:r>
            <a:r>
              <a:rPr lang="en-US" altLang="zh-CN" dirty="0" smtClean="0"/>
              <a:t>was </a:t>
            </a:r>
            <a:r>
              <a:rPr lang="en-US" altLang="zh-CN" dirty="0"/>
              <a:t>officially launched on November 16, 2015 </a:t>
            </a:r>
            <a:r>
              <a:rPr lang="en-US" altLang="zh-CN" dirty="0" smtClean="0"/>
              <a:t>(Twenty fifteen)  and </a:t>
            </a:r>
            <a:r>
              <a:rPr lang="en-US" altLang="zh-CN" dirty="0"/>
              <a:t>is accessible at </a:t>
            </a:r>
            <a:r>
              <a:rPr lang="en-US" altLang="zh-CN" dirty="0" smtClean="0"/>
              <a:t>our website freely.</a:t>
            </a:r>
          </a:p>
          <a:p>
            <a:pPr defTabSz="918240">
              <a:defRPr/>
            </a:pPr>
            <a:r>
              <a:rPr lang="en-US" altLang="zh-CN" dirty="0" smtClean="0"/>
              <a:t>     </a:t>
            </a:r>
            <a:r>
              <a:rPr lang="en-US" altLang="zh-CN" dirty="0"/>
              <a:t>It provides the </a:t>
            </a:r>
            <a:r>
              <a:rPr lang="en-US" altLang="zh-CN" dirty="0" smtClean="0"/>
              <a:t>S2S</a:t>
            </a:r>
            <a:r>
              <a:rPr lang="en-US" altLang="zh-CN" baseline="0" dirty="0" smtClean="0"/>
              <a:t> </a:t>
            </a:r>
            <a:r>
              <a:rPr lang="en-US" altLang="zh-CN" dirty="0" smtClean="0"/>
              <a:t>weather </a:t>
            </a:r>
            <a:r>
              <a:rPr lang="en-US" altLang="zh-CN" dirty="0"/>
              <a:t>forecast </a:t>
            </a:r>
            <a:r>
              <a:rPr lang="en-US" altLang="zh-CN" dirty="0" smtClean="0"/>
              <a:t>data  </a:t>
            </a:r>
            <a:r>
              <a:rPr lang="en-US" altLang="zh-CN" dirty="0"/>
              <a:t>to the researchers worldwide </a:t>
            </a:r>
            <a:r>
              <a:rPr lang="en-US" altLang="zh-CN" dirty="0" smtClean="0"/>
              <a:t> for </a:t>
            </a:r>
            <a:r>
              <a:rPr lang="en-US" altLang="zh-CN" dirty="0"/>
              <a:t>studying the predictability </a:t>
            </a:r>
            <a:r>
              <a:rPr lang="en-US" altLang="zh-CN" dirty="0" smtClean="0"/>
              <a:t> </a:t>
            </a:r>
            <a:r>
              <a:rPr lang="en-US" altLang="zh-CN" dirty="0" smtClean="0">
                <a:effectLst/>
              </a:rPr>
              <a:t>[</a:t>
            </a:r>
            <a:r>
              <a:rPr lang="en-US" altLang="zh-CN" dirty="0" err="1" smtClean="0">
                <a:effectLst/>
              </a:rPr>
              <a:t>prɪˌdɪktə'bɪlətɪ</a:t>
            </a:r>
            <a:r>
              <a:rPr lang="en-US" altLang="zh-CN" dirty="0" smtClean="0">
                <a:effectLst/>
              </a:rPr>
              <a:t>]</a:t>
            </a:r>
            <a:r>
              <a:rPr lang="en-US" altLang="zh-CN" dirty="0" smtClean="0"/>
              <a:t> on </a:t>
            </a:r>
            <a:r>
              <a:rPr lang="en-US" altLang="zh-CN" dirty="0"/>
              <a:t>time-scales of up to 60 days. </a:t>
            </a:r>
            <a:endParaRPr lang="en-US" altLang="zh-CN" dirty="0" smtClean="0"/>
          </a:p>
          <a:p>
            <a:pPr defTabSz="918240">
              <a:defRPr/>
            </a:pP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E72FD-0265-475C-8099-77F75B18BF4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0886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Data description </a:t>
            </a:r>
          </a:p>
          <a:p>
            <a:r>
              <a:rPr lang="en-US" altLang="zh-CN" dirty="0" smtClean="0"/>
              <a:t>includes parameters </a:t>
            </a:r>
            <a:r>
              <a:rPr lang="en-US" altLang="zh-CN" dirty="0" smtClean="0">
                <a:effectLst/>
              </a:rPr>
              <a:t>[</a:t>
            </a:r>
            <a:r>
              <a:rPr lang="en-US" altLang="zh-CN" dirty="0" err="1" smtClean="0">
                <a:effectLst/>
              </a:rPr>
              <a:t>pəˈræmɪtɚ</a:t>
            </a:r>
            <a:r>
              <a:rPr lang="en-US" altLang="zh-CN" dirty="0" smtClean="0">
                <a:effectLst/>
              </a:rPr>
              <a:t>]  </a:t>
            </a:r>
            <a:r>
              <a:rPr lang="en-US" altLang="zh-CN" dirty="0" smtClean="0"/>
              <a:t>introduction</a:t>
            </a:r>
            <a:r>
              <a:rPr lang="en-US" altLang="zh-CN" baseline="0" dirty="0" smtClean="0"/>
              <a:t> and models </a:t>
            </a:r>
            <a:r>
              <a:rPr lang="en-US" altLang="zh-CN" dirty="0" smtClean="0">
                <a:effectLst/>
              </a:rPr>
              <a:t>[ˈ</a:t>
            </a:r>
            <a:r>
              <a:rPr lang="en-US" altLang="zh-CN" dirty="0" err="1" smtClean="0">
                <a:effectLst/>
              </a:rPr>
              <a:t>mɑdl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baseline="0" dirty="0" smtClean="0"/>
              <a:t> introduction</a:t>
            </a:r>
            <a:r>
              <a:rPr lang="zh-CN" altLang="en-US" baseline="0" dirty="0" smtClean="0"/>
              <a:t>。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949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Two ways of searching and accessing the data are supported: free text search and faceted </a:t>
            </a:r>
            <a:r>
              <a:rPr lang="en-US" altLang="zh-CN" dirty="0" smtClean="0">
                <a:effectLst/>
              </a:rPr>
              <a:t>['</a:t>
            </a:r>
            <a:r>
              <a:rPr lang="en-US" altLang="zh-CN" dirty="0" err="1" smtClean="0">
                <a:effectLst/>
              </a:rPr>
              <a:t>fæsɪtɪd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dirty="0" smtClean="0"/>
              <a:t>search. </a:t>
            </a:r>
            <a:endParaRPr lang="en-US" altLang="zh-CN" b="1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Users can choose center , time , parameter  </a:t>
            </a:r>
            <a:r>
              <a:rPr lang="en-US" altLang="zh-CN" dirty="0" smtClean="0">
                <a:effectLst/>
              </a:rPr>
              <a:t>[</a:t>
            </a:r>
            <a:r>
              <a:rPr lang="en-US" altLang="zh-CN" dirty="0" err="1" smtClean="0">
                <a:effectLst/>
              </a:rPr>
              <a:t>pəˈræmɪtɚ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dirty="0" smtClean="0"/>
              <a:t>, and</a:t>
            </a:r>
            <a:r>
              <a:rPr lang="en-US" altLang="zh-CN" baseline="0" dirty="0" smtClean="0"/>
              <a:t> </a:t>
            </a:r>
            <a:r>
              <a:rPr lang="en-US" altLang="zh-CN" baseline="0" dirty="0" err="1" smtClean="0"/>
              <a:t>Realtime</a:t>
            </a:r>
            <a:r>
              <a:rPr lang="en-US" altLang="zh-CN" baseline="0" dirty="0" smtClean="0"/>
              <a:t> forecasts or </a:t>
            </a:r>
            <a:r>
              <a:rPr lang="en-US" altLang="zh-CN" baseline="0" dirty="0" err="1" smtClean="0"/>
              <a:t>Hindcasts</a:t>
            </a:r>
            <a:r>
              <a:rPr lang="en-US" altLang="zh-CN" baseline="0" dirty="0" smtClean="0"/>
              <a:t>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The method of downloading data is similar to the e-commerce "shopping- cart". 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baseline="0" dirty="0" smtClean="0"/>
              <a:t>Get data in user Account </a:t>
            </a:r>
            <a:r>
              <a:rPr lang="en-US" altLang="zh-CN" dirty="0" smtClean="0">
                <a:effectLst/>
              </a:rPr>
              <a:t>[</a:t>
            </a:r>
            <a:r>
              <a:rPr lang="en-US" altLang="zh-CN" dirty="0" err="1" smtClean="0">
                <a:effectLst/>
              </a:rPr>
              <a:t>əˈkaʊnt</a:t>
            </a:r>
            <a:r>
              <a:rPr lang="en-US" altLang="zh-CN" dirty="0" smtClean="0">
                <a:effectLst/>
              </a:rPr>
              <a:t>]</a:t>
            </a:r>
            <a:endParaRPr lang="en-US" altLang="zh-CN" baseline="0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7390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Through  S2S Visualization components</a:t>
            </a:r>
            <a:r>
              <a:rPr lang="zh-CN" altLang="en-US" dirty="0" smtClean="0"/>
              <a:t>，</a:t>
            </a:r>
            <a:r>
              <a:rPr lang="en-US" altLang="zh-CN" dirty="0" smtClean="0"/>
              <a:t>we make graphics products for</a:t>
            </a:r>
            <a:r>
              <a:rPr lang="en-US" altLang="zh-CN" baseline="0" dirty="0" smtClean="0"/>
              <a:t> different centers and meteorological elements.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The</a:t>
            </a:r>
            <a:r>
              <a:rPr lang="en-US" altLang="zh-CN" baseline="0" dirty="0" smtClean="0"/>
              <a:t> product views are </a:t>
            </a:r>
            <a:r>
              <a:rPr lang="en-US" altLang="zh-CN" dirty="0" smtClean="0"/>
              <a:t>5days</a:t>
            </a:r>
            <a:r>
              <a:rPr lang="zh-CN" altLang="en-US" dirty="0" smtClean="0"/>
              <a:t>，</a:t>
            </a:r>
            <a:r>
              <a:rPr lang="en-US" altLang="zh-CN" dirty="0" smtClean="0"/>
              <a:t>weekly, 10days average.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7088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S2S data list, include</a:t>
            </a:r>
            <a:r>
              <a:rPr lang="en-US" altLang="zh-CN" baseline="0" dirty="0" smtClean="0"/>
              <a:t> 11 centers.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3097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240">
              <a:defRPr/>
            </a:pPr>
            <a:r>
              <a:rPr lang="en-US" altLang="zh-CN" dirty="0" smtClean="0"/>
              <a:t>By now, the </a:t>
            </a:r>
            <a:r>
              <a:rPr lang="en-US" altLang="zh-CN" dirty="0"/>
              <a:t>total visits is </a:t>
            </a:r>
            <a:r>
              <a:rPr lang="en-US" altLang="zh-CN" dirty="0" smtClean="0"/>
              <a:t>more than two</a:t>
            </a:r>
            <a:r>
              <a:rPr lang="en-US" altLang="zh-CN" baseline="0" dirty="0" smtClean="0"/>
              <a:t> </a:t>
            </a:r>
            <a:r>
              <a:rPr lang="en-US" altLang="zh-CN" dirty="0" smtClean="0"/>
              <a:t>millions  and  three hundred thousand. (2,303,285.)</a:t>
            </a:r>
          </a:p>
          <a:p>
            <a:pPr defTabSz="918240">
              <a:defRPr/>
            </a:pPr>
            <a:r>
              <a:rPr lang="en-US" altLang="zh-CN" dirty="0" smtClean="0"/>
              <a:t>337 users have registered to the CMA’s S2S data portal, registers </a:t>
            </a:r>
            <a:r>
              <a:rPr lang="en-US" altLang="zh-CN" dirty="0"/>
              <a:t>originate from more than </a:t>
            </a:r>
            <a:r>
              <a:rPr lang="en-US" altLang="zh-CN" dirty="0" smtClean="0"/>
              <a:t>40 </a:t>
            </a:r>
            <a:r>
              <a:rPr lang="en-US" altLang="zh-CN" dirty="0"/>
              <a:t>countries . </a:t>
            </a:r>
            <a:endParaRPr lang="en-US" altLang="zh-CN" dirty="0" smtClean="0"/>
          </a:p>
          <a:p>
            <a:pPr marL="0" marR="0" indent="0" algn="l" defTabSz="9182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The </a:t>
            </a:r>
            <a:r>
              <a:rPr lang="en-US" altLang="zh-CN" dirty="0"/>
              <a:t>data download </a:t>
            </a:r>
            <a:r>
              <a:rPr lang="en-US" altLang="zh-CN" dirty="0" smtClean="0"/>
              <a:t>of 2016 (Twenty sixteen) </a:t>
            </a:r>
            <a:r>
              <a:rPr lang="en-US" altLang="zh-CN" dirty="0"/>
              <a:t>is </a:t>
            </a:r>
            <a:r>
              <a:rPr lang="en-US" altLang="zh-CN" dirty="0" smtClean="0"/>
              <a:t>1.9 TB</a:t>
            </a:r>
            <a:r>
              <a:rPr lang="en-US" altLang="zh-CN" dirty="0"/>
              <a:t>, </a:t>
            </a:r>
            <a:r>
              <a:rPr lang="en-US" altLang="zh-CN" dirty="0" smtClean="0"/>
              <a:t>2017 (Twenty seventeen) is 3.1TB. And  2018 (Twenty eighteen) is 3.2TB.</a:t>
            </a:r>
          </a:p>
          <a:p>
            <a:pPr defTabSz="918240">
              <a:defRPr/>
            </a:pPr>
            <a:r>
              <a:rPr lang="en-US" altLang="zh-CN" dirty="0" smtClean="0"/>
              <a:t>Data</a:t>
            </a:r>
            <a:r>
              <a:rPr lang="en-US" altLang="zh-CN" baseline="0" dirty="0" smtClean="0"/>
              <a:t> download t</a:t>
            </a:r>
            <a:r>
              <a:rPr lang="en-US" altLang="zh-CN" dirty="0" smtClean="0"/>
              <a:t>op </a:t>
            </a:r>
            <a:r>
              <a:rPr lang="en-US" altLang="zh-CN" dirty="0"/>
              <a:t>five centers are ECMWF, JMA, NCEP, CMA, UKMO, </a:t>
            </a:r>
            <a:endParaRPr lang="en-US" altLang="zh-CN" dirty="0" smtClean="0"/>
          </a:p>
          <a:p>
            <a:pPr defTabSz="918240">
              <a:defRPr/>
            </a:pPr>
            <a:r>
              <a:rPr lang="en-US" altLang="zh-CN" dirty="0" smtClean="0"/>
              <a:t>Data</a:t>
            </a:r>
            <a:r>
              <a:rPr lang="en-US" altLang="zh-CN" baseline="0" dirty="0" smtClean="0"/>
              <a:t> download t</a:t>
            </a:r>
            <a:r>
              <a:rPr lang="en-US" altLang="zh-CN" dirty="0" smtClean="0"/>
              <a:t>op </a:t>
            </a:r>
            <a:r>
              <a:rPr lang="en-US" altLang="zh-CN" dirty="0"/>
              <a:t>five parameters are Temperature, Surface air temperature, Total </a:t>
            </a:r>
            <a:r>
              <a:rPr lang="en-US" altLang="zh-CN" dirty="0" smtClean="0"/>
              <a:t>precipitation </a:t>
            </a:r>
            <a:r>
              <a:rPr lang="en-US" altLang="zh-CN" dirty="0" smtClean="0">
                <a:effectLst/>
              </a:rPr>
              <a:t>[</a:t>
            </a:r>
            <a:r>
              <a:rPr lang="en-US" altLang="zh-CN" dirty="0" err="1" smtClean="0">
                <a:effectLst/>
              </a:rPr>
              <a:t>prɪˌsɪpɪˈteɪʃn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dirty="0" smtClean="0"/>
              <a:t>, </a:t>
            </a:r>
            <a:r>
              <a:rPr lang="en-US" altLang="zh-CN" dirty="0"/>
              <a:t>Surface air maximum temperature, Surface air minimum temperature. </a:t>
            </a:r>
            <a:endParaRPr lang="zh-CN" altLang="zh-CN" dirty="0"/>
          </a:p>
          <a:p>
            <a:pPr defTabSz="918240"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3E72FD-0265-475C-8099-77F75B18BF4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623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 presentation includes these four parts: </a:t>
            </a:r>
            <a:endParaRPr lang="zh-CN" altLang="zh-CN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First. Background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Second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zh-CN" dirty="0" smtClean="0"/>
              <a:t>The progress of CMA S2S data center</a:t>
            </a:r>
            <a:r>
              <a:rPr lang="zh-CN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（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archiving </a:t>
            </a:r>
            <a:r>
              <a:rPr lang="en-US" altLang="zh-CN" dirty="0" smtClean="0">
                <a:effectLst/>
              </a:rPr>
              <a:t>['</a:t>
            </a:r>
            <a:r>
              <a:rPr lang="en-US" altLang="zh-CN" dirty="0" err="1" smtClean="0">
                <a:effectLst/>
              </a:rPr>
              <a:t>ɑ:kaɪvɪŋ</a:t>
            </a:r>
            <a:r>
              <a:rPr lang="en-US" altLang="zh-CN" dirty="0" smtClean="0">
                <a:effectLst/>
              </a:rPr>
              <a:t>] 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center</a:t>
            </a:r>
            <a:r>
              <a:rPr lang="zh-CN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）</a:t>
            </a:r>
            <a:endParaRPr lang="en-US" altLang="zh-CN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Third</a:t>
            </a:r>
            <a:r>
              <a:rPr lang="zh-CN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</a:t>
            </a:r>
            <a:r>
              <a:rPr lang="en-US" altLang="zh-CN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plan of future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2962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In the future,</a:t>
            </a:r>
            <a:r>
              <a:rPr lang="en-US" altLang="zh-CN" baseline="0" dirty="0" smtClean="0"/>
              <a:t> maybe this year in 2019, we will put S2S on  </a:t>
            </a:r>
            <a:r>
              <a:rPr lang="en-US" altLang="zh-CN" dirty="0" smtClean="0"/>
              <a:t>cloud. 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CMA will satisfy S2S business functions by using cloud computing.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The brief plan is: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CMA’s Meteorological Big Data Cloud Platform manage huge data.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And Collection, processing, and service sub systems can be deployed on our public cloud</a:t>
            </a:r>
            <a:r>
              <a:rPr lang="en-US" altLang="zh-CN" baseline="0" dirty="0" smtClean="0"/>
              <a:t> in China.</a:t>
            </a:r>
            <a:endParaRPr lang="en-US" altLang="zh-CN" dirty="0" smtClean="0"/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59035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And</a:t>
            </a:r>
            <a:r>
              <a:rPr lang="en-US" altLang="zh-CN" baseline="0" dirty="0" smtClean="0"/>
              <a:t> we will try to </a:t>
            </a:r>
            <a:r>
              <a:rPr lang="en-US" altLang="zh-CN" dirty="0" smtClean="0"/>
              <a:t>connect S2S with WIS.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S2S will contribute metadata information to WIS.</a:t>
            </a:r>
          </a:p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S2S Metadata supplement will follow WIS standards.</a:t>
            </a:r>
            <a:endParaRPr lang="zh-CN" altLang="en-US" dirty="0" smtClean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560896-D5DA-4B76-B5DE-2C4C8F95A5E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9287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That's all my talk.</a:t>
            </a:r>
            <a:endParaRPr lang="en-US" altLang="zh-CN" sz="120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zh-CN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Thank you very much for your attention.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4C4E20-86C5-4DE7-86CE-EBA13153D9B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582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A003D-EC24-4B22-BB24-4844BA891E78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DF268-D36C-416E-80DA-2D8D61B6F34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4667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000C9-F2C2-43FA-B88D-B8556487A838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AD5DB7-5177-464A-B098-D0F37FD118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144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664EF-A8D9-4375-BE57-CAF54FB1A963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11A748-FAE8-460A-8C4D-613D279156E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020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D882B-F132-46AE-B26E-F027E7B17382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DB13C-B0B4-4EFB-AD73-B9CACE8CA9B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536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0E907-B7EB-45D2-A6B1-ACD5BC0FD0D2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937FC-6FF8-441D-B45B-E8644EE8D5B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727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980BA-6FE0-400C-908E-7C5B5DE945F1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516A7-70ED-4D55-8F8D-0CF3810623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841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E064C-699F-41B9-9E07-9FADF85311FD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CF9EF-584A-4235-9D74-4BCD9B4B06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6063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A979A-2050-483F-BAE2-0EA2B3F9DB90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F39260-EC07-47FF-BD38-C00A769E4D5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480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pPr lvl="0"/>
            <a:r>
              <a:rPr lang="zh-CN" altLang="en-US" noProof="0"/>
              <a:t>将图片拖动到占位符，或单击添加图标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45264-0E74-4A9A-8207-15B46DEE3E9E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FBE92-F5E5-4870-8038-F6368BC3D21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414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58432-F90C-495E-8DF8-B148DF20B87D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B310B-EAC9-41AE-8AE3-0E884CC8D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04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10031-97AD-4DAE-8151-66B1DB38E668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1BEE27-F510-4B66-95DC-6CE3DD4CB4A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6261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6988" y="0"/>
            <a:ext cx="6659562" cy="8636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95288" y="1341438"/>
            <a:ext cx="4297362" cy="446405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845051" y="1341444"/>
            <a:ext cx="4298950" cy="21558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845051" y="3649669"/>
            <a:ext cx="4298950" cy="21558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0"/>
          </p:nvPr>
        </p:nvSpPr>
        <p:spPr>
          <a:xfrm>
            <a:off x="6227763" y="63373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525665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气象局机关LOgo_ppt_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6838"/>
            <a:ext cx="933450" cy="981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EE230-6008-4DC6-A8B5-A52121EA0B9F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E06CB-C98A-4CC9-9324-8B7E123FE21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406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C6D5632-E062-4D67-A208-12285AC9E21C}" type="datetimeFigureOut">
              <a:rPr lang="zh-CN" altLang="en-US"/>
              <a:pPr>
                <a:defRPr/>
              </a:pPr>
              <a:t>2019/3/12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C7EC2645-15DF-4DB0-A428-B58E7FE7B51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7" r:id="rId1"/>
    <p:sldLayoutId id="2147483978" r:id="rId2"/>
    <p:sldLayoutId id="2147483979" r:id="rId3"/>
    <p:sldLayoutId id="2147483980" r:id="rId4"/>
    <p:sldLayoutId id="2147483981" r:id="rId5"/>
    <p:sldLayoutId id="2147483982" r:id="rId6"/>
    <p:sldLayoutId id="2147483983" r:id="rId7"/>
    <p:sldLayoutId id="2147483984" r:id="rId8"/>
    <p:sldLayoutId id="2147483985" r:id="rId9"/>
    <p:sldLayoutId id="2147483986" r:id="rId10"/>
    <p:sldLayoutId id="2147483987" r:id="rId11"/>
    <p:sldLayoutId id="2147483988" r:id="rId12"/>
    <p:sldLayoutId id="214748398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342892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685783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028675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371566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257168" indent="-25716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970633"/>
            <a:ext cx="9144000" cy="1470025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zh-CN" sz="4400" dirty="0"/>
              <a:t>S2S data collection, processing and </a:t>
            </a:r>
            <a:r>
              <a:rPr lang="en-US" altLang="zh-CN" sz="4400" dirty="0" smtClean="0"/>
              <a:t>service at CMA</a:t>
            </a:r>
            <a:endParaRPr lang="zh-CN" altLang="en-US" sz="4400" dirty="0">
              <a:solidFill>
                <a:schemeClr val="lt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4223551"/>
            <a:ext cx="6400800" cy="1752600"/>
          </a:xfrm>
        </p:spPr>
        <p:txBody>
          <a:bodyPr/>
          <a:lstStyle/>
          <a:p>
            <a:r>
              <a:rPr lang="en-US" altLang="zh-CN" dirty="0" smtClean="0"/>
              <a:t>National </a:t>
            </a:r>
            <a:r>
              <a:rPr lang="en-US" altLang="zh-CN" dirty="0"/>
              <a:t>Meteorological Information Center, CMA</a:t>
            </a:r>
          </a:p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Hu Xing</a:t>
            </a:r>
          </a:p>
          <a:p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huxing@cma.gov.cn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标题 1"/>
          <p:cNvSpPr txBox="1">
            <a:spLocks/>
          </p:cNvSpPr>
          <p:nvPr/>
        </p:nvSpPr>
        <p:spPr bwMode="auto">
          <a:xfrm>
            <a:off x="265092" y="290403"/>
            <a:ext cx="2213015" cy="46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342892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685783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028675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371566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4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WIS </a:t>
            </a:r>
            <a:r>
              <a:rPr lang="en-US" altLang="zh-CN" sz="36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2.0</a:t>
            </a:r>
            <a:endParaRPr lang="zh-CN" altLang="en-US" sz="36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6515" y="131180"/>
            <a:ext cx="1981797" cy="74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38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5458" y="-15666"/>
            <a:ext cx="8229600" cy="789338"/>
          </a:xfrm>
        </p:spPr>
        <p:txBody>
          <a:bodyPr/>
          <a:lstStyle/>
          <a:p>
            <a:pPr algn="l"/>
            <a:r>
              <a:rPr lang="en-US" altLang="zh-CN" sz="4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Contents</a:t>
            </a:r>
            <a:endParaRPr lang="zh-CN" altLang="en-US" sz="4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 flipV="1">
            <a:off x="26622" y="651381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92197"/>
            <a:ext cx="8229600" cy="4525963"/>
          </a:xfrm>
        </p:spPr>
        <p:txBody>
          <a:bodyPr/>
          <a:lstStyle/>
          <a:p>
            <a:pPr marL="742950" indent="-742950" algn="ctr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36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Background</a:t>
            </a:r>
          </a:p>
          <a:p>
            <a:pPr marL="457200" indent="-457200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2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The progress of CMA S2S data center</a:t>
            </a:r>
          </a:p>
          <a:p>
            <a:pPr marL="457200" indent="-457200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2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Future plan</a:t>
            </a:r>
            <a:endParaRPr lang="zh-CN" altLang="en-US" sz="2000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7324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62"/>
          <a:stretch/>
        </p:blipFill>
        <p:spPr bwMode="auto">
          <a:xfrm>
            <a:off x="723897" y="1800415"/>
            <a:ext cx="7618787" cy="339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0170" y="152400"/>
            <a:ext cx="4532716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>
              <a:defRPr sz="40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b="0" dirty="0" smtClean="0"/>
              <a:t>Background</a:t>
            </a:r>
            <a:endParaRPr lang="en-US" altLang="zh-CN" b="0" dirty="0"/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414861" y="938785"/>
            <a:ext cx="8229600" cy="543055"/>
          </a:xfrm>
        </p:spPr>
        <p:txBody>
          <a:bodyPr/>
          <a:lstStyle/>
          <a:p>
            <a:r>
              <a:rPr lang="en-US" altLang="zh-CN" sz="3600" dirty="0" smtClean="0"/>
              <a:t>About S2S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44468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9893" y="910026"/>
            <a:ext cx="8746804" cy="1948987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S2S  data providers</a:t>
            </a:r>
          </a:p>
          <a:p>
            <a:pPr lvl="1"/>
            <a:r>
              <a:rPr lang="en-US" altLang="zh-CN" dirty="0" smtClean="0"/>
              <a:t>Collected data from 11 centers</a:t>
            </a:r>
            <a:endParaRPr lang="zh-CN" altLang="en-US" dirty="0" smtClean="0"/>
          </a:p>
          <a:p>
            <a:pPr lvl="1"/>
            <a:r>
              <a:rPr lang="en-US" altLang="zh-CN" dirty="0" smtClean="0"/>
              <a:t>mutual </a:t>
            </a:r>
            <a:r>
              <a:rPr lang="en-US" altLang="zh-CN" dirty="0"/>
              <a:t>backup of two WMO S2S archive </a:t>
            </a:r>
            <a:r>
              <a:rPr lang="en-US" altLang="zh-CN" dirty="0" err="1"/>
              <a:t>centres</a:t>
            </a:r>
            <a:r>
              <a:rPr lang="en-US" altLang="zh-CN" dirty="0"/>
              <a:t> by ECMWF and CMA respectively </a:t>
            </a:r>
            <a:endParaRPr lang="en-US" altLang="zh-CN" dirty="0" smtClean="0"/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1048072" y="2506751"/>
            <a:ext cx="6838950" cy="3365500"/>
            <a:chOff x="664" y="1951"/>
            <a:chExt cx="4308" cy="2120"/>
          </a:xfrm>
        </p:grpSpPr>
        <p:sp>
          <p:nvSpPr>
            <p:cNvPr id="6" name="Freeform 4"/>
            <p:cNvSpPr>
              <a:spLocks/>
            </p:cNvSpPr>
            <p:nvPr/>
          </p:nvSpPr>
          <p:spPr bwMode="gray">
            <a:xfrm>
              <a:off x="743" y="2045"/>
              <a:ext cx="1267" cy="1938"/>
            </a:xfrm>
            <a:custGeom>
              <a:avLst/>
              <a:gdLst>
                <a:gd name="T0" fmla="*/ 116 w 1692"/>
                <a:gd name="T1" fmla="*/ 258 h 2586"/>
                <a:gd name="T2" fmla="*/ 320 w 1692"/>
                <a:gd name="T3" fmla="*/ 210 h 2586"/>
                <a:gd name="T4" fmla="*/ 434 w 1692"/>
                <a:gd name="T5" fmla="*/ 240 h 2586"/>
                <a:gd name="T6" fmla="*/ 416 w 1692"/>
                <a:gd name="T7" fmla="*/ 444 h 2586"/>
                <a:gd name="T8" fmla="*/ 272 w 1692"/>
                <a:gd name="T9" fmla="*/ 582 h 2586"/>
                <a:gd name="T10" fmla="*/ 218 w 1692"/>
                <a:gd name="T11" fmla="*/ 714 h 2586"/>
                <a:gd name="T12" fmla="*/ 284 w 1692"/>
                <a:gd name="T13" fmla="*/ 964 h 2586"/>
                <a:gd name="T14" fmla="*/ 316 w 1692"/>
                <a:gd name="T15" fmla="*/ 960 h 2586"/>
                <a:gd name="T16" fmla="*/ 328 w 1692"/>
                <a:gd name="T17" fmla="*/ 906 h 2586"/>
                <a:gd name="T18" fmla="*/ 478 w 1692"/>
                <a:gd name="T19" fmla="*/ 1154 h 2586"/>
                <a:gd name="T20" fmla="*/ 650 w 1692"/>
                <a:gd name="T21" fmla="*/ 1200 h 2586"/>
                <a:gd name="T22" fmla="*/ 794 w 1692"/>
                <a:gd name="T23" fmla="*/ 1350 h 2586"/>
                <a:gd name="T24" fmla="*/ 854 w 1692"/>
                <a:gd name="T25" fmla="*/ 1422 h 2586"/>
                <a:gd name="T26" fmla="*/ 770 w 1692"/>
                <a:gd name="T27" fmla="*/ 1608 h 2586"/>
                <a:gd name="T28" fmla="*/ 916 w 1692"/>
                <a:gd name="T29" fmla="*/ 1782 h 2586"/>
                <a:gd name="T30" fmla="*/ 1034 w 1692"/>
                <a:gd name="T31" fmla="*/ 2022 h 2586"/>
                <a:gd name="T32" fmla="*/ 1094 w 1692"/>
                <a:gd name="T33" fmla="*/ 2310 h 2586"/>
                <a:gd name="T34" fmla="*/ 1194 w 1692"/>
                <a:gd name="T35" fmla="*/ 2540 h 2586"/>
                <a:gd name="T36" fmla="*/ 1280 w 1692"/>
                <a:gd name="T37" fmla="*/ 2520 h 2586"/>
                <a:gd name="T38" fmla="*/ 1244 w 1692"/>
                <a:gd name="T39" fmla="*/ 2394 h 2586"/>
                <a:gd name="T40" fmla="*/ 1288 w 1692"/>
                <a:gd name="T41" fmla="*/ 2306 h 2586"/>
                <a:gd name="T42" fmla="*/ 1368 w 1692"/>
                <a:gd name="T43" fmla="*/ 2228 h 2586"/>
                <a:gd name="T44" fmla="*/ 1448 w 1692"/>
                <a:gd name="T45" fmla="*/ 2076 h 2586"/>
                <a:gd name="T46" fmla="*/ 1568 w 1692"/>
                <a:gd name="T47" fmla="*/ 1950 h 2586"/>
                <a:gd name="T48" fmla="*/ 1622 w 1692"/>
                <a:gd name="T49" fmla="*/ 1746 h 2586"/>
                <a:gd name="T50" fmla="*/ 1552 w 1692"/>
                <a:gd name="T51" fmla="*/ 1538 h 2586"/>
                <a:gd name="T52" fmla="*/ 1376 w 1692"/>
                <a:gd name="T53" fmla="*/ 1410 h 2586"/>
                <a:gd name="T54" fmla="*/ 1104 w 1692"/>
                <a:gd name="T55" fmla="*/ 1280 h 2586"/>
                <a:gd name="T56" fmla="*/ 974 w 1692"/>
                <a:gd name="T57" fmla="*/ 1260 h 2586"/>
                <a:gd name="T58" fmla="*/ 904 w 1692"/>
                <a:gd name="T59" fmla="*/ 1268 h 2586"/>
                <a:gd name="T60" fmla="*/ 794 w 1692"/>
                <a:gd name="T61" fmla="*/ 1308 h 2586"/>
                <a:gd name="T62" fmla="*/ 758 w 1692"/>
                <a:gd name="T63" fmla="*/ 1174 h 2586"/>
                <a:gd name="T64" fmla="*/ 736 w 1692"/>
                <a:gd name="T65" fmla="*/ 1062 h 2586"/>
                <a:gd name="T66" fmla="*/ 632 w 1692"/>
                <a:gd name="T67" fmla="*/ 1104 h 2586"/>
                <a:gd name="T68" fmla="*/ 568 w 1692"/>
                <a:gd name="T69" fmla="*/ 950 h 2586"/>
                <a:gd name="T70" fmla="*/ 740 w 1692"/>
                <a:gd name="T71" fmla="*/ 912 h 2586"/>
                <a:gd name="T72" fmla="*/ 842 w 1692"/>
                <a:gd name="T73" fmla="*/ 906 h 2586"/>
                <a:gd name="T74" fmla="*/ 896 w 1692"/>
                <a:gd name="T75" fmla="*/ 900 h 2586"/>
                <a:gd name="T76" fmla="*/ 1058 w 1692"/>
                <a:gd name="T77" fmla="*/ 750 h 2586"/>
                <a:gd name="T78" fmla="*/ 1184 w 1692"/>
                <a:gd name="T79" fmla="*/ 678 h 2586"/>
                <a:gd name="T80" fmla="*/ 1278 w 1692"/>
                <a:gd name="T81" fmla="*/ 636 h 2586"/>
                <a:gd name="T82" fmla="*/ 1340 w 1692"/>
                <a:gd name="T83" fmla="*/ 538 h 2586"/>
                <a:gd name="T84" fmla="*/ 1288 w 1692"/>
                <a:gd name="T85" fmla="*/ 512 h 2586"/>
                <a:gd name="T86" fmla="*/ 1526 w 1692"/>
                <a:gd name="T87" fmla="*/ 456 h 2586"/>
                <a:gd name="T88" fmla="*/ 1406 w 1692"/>
                <a:gd name="T89" fmla="*/ 342 h 2586"/>
                <a:gd name="T90" fmla="*/ 1328 w 1692"/>
                <a:gd name="T91" fmla="*/ 264 h 2586"/>
                <a:gd name="T92" fmla="*/ 1222 w 1692"/>
                <a:gd name="T93" fmla="*/ 364 h 2586"/>
                <a:gd name="T94" fmla="*/ 1110 w 1692"/>
                <a:gd name="T95" fmla="*/ 444 h 2586"/>
                <a:gd name="T96" fmla="*/ 1022 w 1692"/>
                <a:gd name="T97" fmla="*/ 304 h 2586"/>
                <a:gd name="T98" fmla="*/ 1212 w 1692"/>
                <a:gd name="T99" fmla="*/ 240 h 2586"/>
                <a:gd name="T100" fmla="*/ 1266 w 1692"/>
                <a:gd name="T101" fmla="*/ 198 h 2586"/>
                <a:gd name="T102" fmla="*/ 1328 w 1692"/>
                <a:gd name="T103" fmla="*/ 172 h 2586"/>
                <a:gd name="T104" fmla="*/ 1286 w 1692"/>
                <a:gd name="T105" fmla="*/ 144 h 2586"/>
                <a:gd name="T106" fmla="*/ 1262 w 1692"/>
                <a:gd name="T107" fmla="*/ 120 h 2586"/>
                <a:gd name="T108" fmla="*/ 1202 w 1692"/>
                <a:gd name="T109" fmla="*/ 102 h 2586"/>
                <a:gd name="T110" fmla="*/ 1106 w 1692"/>
                <a:gd name="T111" fmla="*/ 136 h 2586"/>
                <a:gd name="T112" fmla="*/ 950 w 1692"/>
                <a:gd name="T113" fmla="*/ 120 h 2586"/>
                <a:gd name="T114" fmla="*/ 550 w 1692"/>
                <a:gd name="T115" fmla="*/ 0 h 2586"/>
                <a:gd name="T116" fmla="*/ 344 w 1692"/>
                <a:gd name="T117" fmla="*/ 32 h 2586"/>
                <a:gd name="T118" fmla="*/ 290 w 1692"/>
                <a:gd name="T119" fmla="*/ 102 h 2586"/>
                <a:gd name="T120" fmla="*/ 128 w 1692"/>
                <a:gd name="T121" fmla="*/ 174 h 2586"/>
                <a:gd name="T122" fmla="*/ 128 w 1692"/>
                <a:gd name="T123" fmla="*/ 216 h 2586"/>
                <a:gd name="T124" fmla="*/ 2 w 1692"/>
                <a:gd name="T125" fmla="*/ 252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92" h="2586">
                  <a:moveTo>
                    <a:pt x="2" y="252"/>
                  </a:moveTo>
                  <a:lnTo>
                    <a:pt x="68" y="264"/>
                  </a:lnTo>
                  <a:lnTo>
                    <a:pt x="116" y="258"/>
                  </a:lnTo>
                  <a:lnTo>
                    <a:pt x="188" y="216"/>
                  </a:lnTo>
                  <a:lnTo>
                    <a:pt x="236" y="210"/>
                  </a:lnTo>
                  <a:lnTo>
                    <a:pt x="320" y="210"/>
                  </a:lnTo>
                  <a:lnTo>
                    <a:pt x="368" y="216"/>
                  </a:lnTo>
                  <a:lnTo>
                    <a:pt x="398" y="246"/>
                  </a:lnTo>
                  <a:lnTo>
                    <a:pt x="434" y="240"/>
                  </a:lnTo>
                  <a:lnTo>
                    <a:pt x="422" y="294"/>
                  </a:lnTo>
                  <a:lnTo>
                    <a:pt x="404" y="354"/>
                  </a:lnTo>
                  <a:lnTo>
                    <a:pt x="416" y="444"/>
                  </a:lnTo>
                  <a:lnTo>
                    <a:pt x="408" y="480"/>
                  </a:lnTo>
                  <a:lnTo>
                    <a:pt x="380" y="474"/>
                  </a:lnTo>
                  <a:lnTo>
                    <a:pt x="272" y="582"/>
                  </a:lnTo>
                  <a:lnTo>
                    <a:pt x="236" y="628"/>
                  </a:lnTo>
                  <a:lnTo>
                    <a:pt x="242" y="672"/>
                  </a:lnTo>
                  <a:lnTo>
                    <a:pt x="218" y="714"/>
                  </a:lnTo>
                  <a:lnTo>
                    <a:pt x="268" y="774"/>
                  </a:lnTo>
                  <a:lnTo>
                    <a:pt x="262" y="844"/>
                  </a:lnTo>
                  <a:lnTo>
                    <a:pt x="284" y="964"/>
                  </a:lnTo>
                  <a:lnTo>
                    <a:pt x="320" y="1010"/>
                  </a:lnTo>
                  <a:lnTo>
                    <a:pt x="324" y="970"/>
                  </a:lnTo>
                  <a:lnTo>
                    <a:pt x="316" y="960"/>
                  </a:lnTo>
                  <a:lnTo>
                    <a:pt x="302" y="834"/>
                  </a:lnTo>
                  <a:lnTo>
                    <a:pt x="326" y="830"/>
                  </a:lnTo>
                  <a:lnTo>
                    <a:pt x="328" y="906"/>
                  </a:lnTo>
                  <a:lnTo>
                    <a:pt x="380" y="996"/>
                  </a:lnTo>
                  <a:lnTo>
                    <a:pt x="368" y="1074"/>
                  </a:lnTo>
                  <a:lnTo>
                    <a:pt x="478" y="1154"/>
                  </a:lnTo>
                  <a:lnTo>
                    <a:pt x="564" y="1164"/>
                  </a:lnTo>
                  <a:lnTo>
                    <a:pt x="612" y="1208"/>
                  </a:lnTo>
                  <a:lnTo>
                    <a:pt x="650" y="1200"/>
                  </a:lnTo>
                  <a:lnTo>
                    <a:pt x="680" y="1224"/>
                  </a:lnTo>
                  <a:lnTo>
                    <a:pt x="698" y="1272"/>
                  </a:lnTo>
                  <a:lnTo>
                    <a:pt x="794" y="1350"/>
                  </a:lnTo>
                  <a:lnTo>
                    <a:pt x="842" y="1308"/>
                  </a:lnTo>
                  <a:lnTo>
                    <a:pt x="848" y="1350"/>
                  </a:lnTo>
                  <a:lnTo>
                    <a:pt x="854" y="1422"/>
                  </a:lnTo>
                  <a:lnTo>
                    <a:pt x="786" y="1490"/>
                  </a:lnTo>
                  <a:lnTo>
                    <a:pt x="788" y="1542"/>
                  </a:lnTo>
                  <a:lnTo>
                    <a:pt x="770" y="1608"/>
                  </a:lnTo>
                  <a:lnTo>
                    <a:pt x="802" y="1634"/>
                  </a:lnTo>
                  <a:lnTo>
                    <a:pt x="848" y="1668"/>
                  </a:lnTo>
                  <a:lnTo>
                    <a:pt x="916" y="1782"/>
                  </a:lnTo>
                  <a:lnTo>
                    <a:pt x="956" y="1800"/>
                  </a:lnTo>
                  <a:lnTo>
                    <a:pt x="1010" y="1848"/>
                  </a:lnTo>
                  <a:lnTo>
                    <a:pt x="1034" y="2022"/>
                  </a:lnTo>
                  <a:lnTo>
                    <a:pt x="1058" y="2178"/>
                  </a:lnTo>
                  <a:lnTo>
                    <a:pt x="1046" y="2244"/>
                  </a:lnTo>
                  <a:lnTo>
                    <a:pt x="1094" y="2310"/>
                  </a:lnTo>
                  <a:lnTo>
                    <a:pt x="1118" y="2364"/>
                  </a:lnTo>
                  <a:lnTo>
                    <a:pt x="1138" y="2458"/>
                  </a:lnTo>
                  <a:lnTo>
                    <a:pt x="1194" y="2540"/>
                  </a:lnTo>
                  <a:lnTo>
                    <a:pt x="1286" y="2586"/>
                  </a:lnTo>
                  <a:lnTo>
                    <a:pt x="1382" y="2574"/>
                  </a:lnTo>
                  <a:lnTo>
                    <a:pt x="1280" y="2520"/>
                  </a:lnTo>
                  <a:lnTo>
                    <a:pt x="1266" y="2472"/>
                  </a:lnTo>
                  <a:lnTo>
                    <a:pt x="1288" y="2428"/>
                  </a:lnTo>
                  <a:lnTo>
                    <a:pt x="1244" y="2394"/>
                  </a:lnTo>
                  <a:lnTo>
                    <a:pt x="1284" y="2334"/>
                  </a:lnTo>
                  <a:lnTo>
                    <a:pt x="1244" y="2300"/>
                  </a:lnTo>
                  <a:lnTo>
                    <a:pt x="1288" y="2306"/>
                  </a:lnTo>
                  <a:lnTo>
                    <a:pt x="1286" y="2244"/>
                  </a:lnTo>
                  <a:lnTo>
                    <a:pt x="1330" y="2268"/>
                  </a:lnTo>
                  <a:lnTo>
                    <a:pt x="1368" y="2228"/>
                  </a:lnTo>
                  <a:lnTo>
                    <a:pt x="1334" y="2160"/>
                  </a:lnTo>
                  <a:lnTo>
                    <a:pt x="1382" y="2184"/>
                  </a:lnTo>
                  <a:lnTo>
                    <a:pt x="1448" y="2076"/>
                  </a:lnTo>
                  <a:lnTo>
                    <a:pt x="1468" y="2052"/>
                  </a:lnTo>
                  <a:lnTo>
                    <a:pt x="1476" y="1982"/>
                  </a:lnTo>
                  <a:lnTo>
                    <a:pt x="1568" y="1950"/>
                  </a:lnTo>
                  <a:lnTo>
                    <a:pt x="1612" y="1880"/>
                  </a:lnTo>
                  <a:lnTo>
                    <a:pt x="1628" y="1830"/>
                  </a:lnTo>
                  <a:lnTo>
                    <a:pt x="1622" y="1746"/>
                  </a:lnTo>
                  <a:lnTo>
                    <a:pt x="1692" y="1644"/>
                  </a:lnTo>
                  <a:lnTo>
                    <a:pt x="1652" y="1578"/>
                  </a:lnTo>
                  <a:lnTo>
                    <a:pt x="1552" y="1538"/>
                  </a:lnTo>
                  <a:lnTo>
                    <a:pt x="1448" y="1500"/>
                  </a:lnTo>
                  <a:lnTo>
                    <a:pt x="1376" y="1494"/>
                  </a:lnTo>
                  <a:lnTo>
                    <a:pt x="1376" y="1410"/>
                  </a:lnTo>
                  <a:lnTo>
                    <a:pt x="1262" y="1356"/>
                  </a:lnTo>
                  <a:lnTo>
                    <a:pt x="1166" y="1272"/>
                  </a:lnTo>
                  <a:lnTo>
                    <a:pt x="1104" y="1280"/>
                  </a:lnTo>
                  <a:lnTo>
                    <a:pt x="1048" y="1276"/>
                  </a:lnTo>
                  <a:lnTo>
                    <a:pt x="1020" y="1244"/>
                  </a:lnTo>
                  <a:lnTo>
                    <a:pt x="974" y="1260"/>
                  </a:lnTo>
                  <a:lnTo>
                    <a:pt x="984" y="1238"/>
                  </a:lnTo>
                  <a:lnTo>
                    <a:pt x="934" y="1268"/>
                  </a:lnTo>
                  <a:lnTo>
                    <a:pt x="904" y="1268"/>
                  </a:lnTo>
                  <a:lnTo>
                    <a:pt x="872" y="1314"/>
                  </a:lnTo>
                  <a:lnTo>
                    <a:pt x="836" y="1272"/>
                  </a:lnTo>
                  <a:lnTo>
                    <a:pt x="794" y="1308"/>
                  </a:lnTo>
                  <a:lnTo>
                    <a:pt x="748" y="1278"/>
                  </a:lnTo>
                  <a:lnTo>
                    <a:pt x="758" y="1242"/>
                  </a:lnTo>
                  <a:lnTo>
                    <a:pt x="758" y="1174"/>
                  </a:lnTo>
                  <a:lnTo>
                    <a:pt x="698" y="1176"/>
                  </a:lnTo>
                  <a:lnTo>
                    <a:pt x="668" y="1140"/>
                  </a:lnTo>
                  <a:lnTo>
                    <a:pt x="736" y="1062"/>
                  </a:lnTo>
                  <a:lnTo>
                    <a:pt x="712" y="1050"/>
                  </a:lnTo>
                  <a:lnTo>
                    <a:pt x="658" y="1062"/>
                  </a:lnTo>
                  <a:lnTo>
                    <a:pt x="632" y="1104"/>
                  </a:lnTo>
                  <a:lnTo>
                    <a:pt x="596" y="1110"/>
                  </a:lnTo>
                  <a:lnTo>
                    <a:pt x="538" y="1066"/>
                  </a:lnTo>
                  <a:lnTo>
                    <a:pt x="568" y="950"/>
                  </a:lnTo>
                  <a:lnTo>
                    <a:pt x="632" y="894"/>
                  </a:lnTo>
                  <a:lnTo>
                    <a:pt x="686" y="894"/>
                  </a:lnTo>
                  <a:lnTo>
                    <a:pt x="740" y="912"/>
                  </a:lnTo>
                  <a:lnTo>
                    <a:pt x="736" y="900"/>
                  </a:lnTo>
                  <a:lnTo>
                    <a:pt x="766" y="868"/>
                  </a:lnTo>
                  <a:lnTo>
                    <a:pt x="842" y="906"/>
                  </a:lnTo>
                  <a:lnTo>
                    <a:pt x="848" y="966"/>
                  </a:lnTo>
                  <a:lnTo>
                    <a:pt x="884" y="984"/>
                  </a:lnTo>
                  <a:lnTo>
                    <a:pt x="896" y="900"/>
                  </a:lnTo>
                  <a:lnTo>
                    <a:pt x="878" y="858"/>
                  </a:lnTo>
                  <a:lnTo>
                    <a:pt x="998" y="806"/>
                  </a:lnTo>
                  <a:lnTo>
                    <a:pt x="1058" y="750"/>
                  </a:lnTo>
                  <a:lnTo>
                    <a:pt x="1100" y="696"/>
                  </a:lnTo>
                  <a:lnTo>
                    <a:pt x="1130" y="672"/>
                  </a:lnTo>
                  <a:lnTo>
                    <a:pt x="1184" y="678"/>
                  </a:lnTo>
                  <a:lnTo>
                    <a:pt x="1190" y="636"/>
                  </a:lnTo>
                  <a:lnTo>
                    <a:pt x="1280" y="588"/>
                  </a:lnTo>
                  <a:lnTo>
                    <a:pt x="1278" y="636"/>
                  </a:lnTo>
                  <a:lnTo>
                    <a:pt x="1360" y="602"/>
                  </a:lnTo>
                  <a:lnTo>
                    <a:pt x="1322" y="570"/>
                  </a:lnTo>
                  <a:lnTo>
                    <a:pt x="1340" y="538"/>
                  </a:lnTo>
                  <a:lnTo>
                    <a:pt x="1320" y="522"/>
                  </a:lnTo>
                  <a:lnTo>
                    <a:pt x="1286" y="546"/>
                  </a:lnTo>
                  <a:lnTo>
                    <a:pt x="1288" y="512"/>
                  </a:lnTo>
                  <a:lnTo>
                    <a:pt x="1400" y="504"/>
                  </a:lnTo>
                  <a:lnTo>
                    <a:pt x="1490" y="480"/>
                  </a:lnTo>
                  <a:lnTo>
                    <a:pt x="1526" y="456"/>
                  </a:lnTo>
                  <a:lnTo>
                    <a:pt x="1484" y="394"/>
                  </a:lnTo>
                  <a:cubicBezTo>
                    <a:pt x="1474" y="370"/>
                    <a:pt x="1479" y="319"/>
                    <a:pt x="1466" y="310"/>
                  </a:cubicBezTo>
                  <a:cubicBezTo>
                    <a:pt x="1456" y="300"/>
                    <a:pt x="1423" y="343"/>
                    <a:pt x="1406" y="342"/>
                  </a:cubicBezTo>
                  <a:lnTo>
                    <a:pt x="1376" y="312"/>
                  </a:lnTo>
                  <a:lnTo>
                    <a:pt x="1376" y="270"/>
                  </a:lnTo>
                  <a:lnTo>
                    <a:pt x="1328" y="264"/>
                  </a:lnTo>
                  <a:lnTo>
                    <a:pt x="1312" y="252"/>
                  </a:lnTo>
                  <a:lnTo>
                    <a:pt x="1256" y="314"/>
                  </a:lnTo>
                  <a:lnTo>
                    <a:pt x="1222" y="364"/>
                  </a:lnTo>
                  <a:lnTo>
                    <a:pt x="1172" y="402"/>
                  </a:lnTo>
                  <a:lnTo>
                    <a:pt x="1136" y="474"/>
                  </a:lnTo>
                  <a:lnTo>
                    <a:pt x="1110" y="444"/>
                  </a:lnTo>
                  <a:lnTo>
                    <a:pt x="1128" y="394"/>
                  </a:lnTo>
                  <a:lnTo>
                    <a:pt x="1038" y="334"/>
                  </a:lnTo>
                  <a:lnTo>
                    <a:pt x="1022" y="304"/>
                  </a:lnTo>
                  <a:lnTo>
                    <a:pt x="1122" y="226"/>
                  </a:lnTo>
                  <a:lnTo>
                    <a:pt x="1184" y="222"/>
                  </a:lnTo>
                  <a:lnTo>
                    <a:pt x="1212" y="240"/>
                  </a:lnTo>
                  <a:lnTo>
                    <a:pt x="1248" y="220"/>
                  </a:lnTo>
                  <a:lnTo>
                    <a:pt x="1300" y="220"/>
                  </a:lnTo>
                  <a:lnTo>
                    <a:pt x="1266" y="198"/>
                  </a:lnTo>
                  <a:lnTo>
                    <a:pt x="1208" y="196"/>
                  </a:lnTo>
                  <a:lnTo>
                    <a:pt x="1250" y="174"/>
                  </a:lnTo>
                  <a:lnTo>
                    <a:pt x="1328" y="172"/>
                  </a:lnTo>
                  <a:lnTo>
                    <a:pt x="1364" y="132"/>
                  </a:lnTo>
                  <a:cubicBezTo>
                    <a:pt x="1346" y="124"/>
                    <a:pt x="1343" y="119"/>
                    <a:pt x="1324" y="122"/>
                  </a:cubicBezTo>
                  <a:cubicBezTo>
                    <a:pt x="1310" y="124"/>
                    <a:pt x="1294" y="132"/>
                    <a:pt x="1286" y="144"/>
                  </a:cubicBezTo>
                  <a:cubicBezTo>
                    <a:pt x="1282" y="149"/>
                    <a:pt x="1274" y="148"/>
                    <a:pt x="1268" y="150"/>
                  </a:cubicBezTo>
                  <a:cubicBezTo>
                    <a:pt x="1266" y="144"/>
                    <a:pt x="1259" y="138"/>
                    <a:pt x="1262" y="132"/>
                  </a:cubicBezTo>
                  <a:cubicBezTo>
                    <a:pt x="1269" y="118"/>
                    <a:pt x="1303" y="134"/>
                    <a:pt x="1262" y="120"/>
                  </a:cubicBezTo>
                  <a:cubicBezTo>
                    <a:pt x="1221" y="134"/>
                    <a:pt x="1252" y="105"/>
                    <a:pt x="1262" y="90"/>
                  </a:cubicBezTo>
                  <a:cubicBezTo>
                    <a:pt x="1260" y="84"/>
                    <a:pt x="1262" y="75"/>
                    <a:pt x="1256" y="72"/>
                  </a:cubicBezTo>
                  <a:cubicBezTo>
                    <a:pt x="1238" y="63"/>
                    <a:pt x="1202" y="102"/>
                    <a:pt x="1202" y="102"/>
                  </a:cubicBezTo>
                  <a:cubicBezTo>
                    <a:pt x="1198" y="108"/>
                    <a:pt x="1186" y="140"/>
                    <a:pt x="1180" y="144"/>
                  </a:cubicBezTo>
                  <a:cubicBezTo>
                    <a:pt x="1169" y="151"/>
                    <a:pt x="1148" y="122"/>
                    <a:pt x="1148" y="122"/>
                  </a:cubicBezTo>
                  <a:cubicBezTo>
                    <a:pt x="1138" y="123"/>
                    <a:pt x="1121" y="137"/>
                    <a:pt x="1106" y="136"/>
                  </a:cubicBezTo>
                  <a:cubicBezTo>
                    <a:pt x="1091" y="135"/>
                    <a:pt x="1074" y="117"/>
                    <a:pt x="1056" y="116"/>
                  </a:cubicBezTo>
                  <a:cubicBezTo>
                    <a:pt x="1038" y="115"/>
                    <a:pt x="1016" y="131"/>
                    <a:pt x="998" y="132"/>
                  </a:cubicBezTo>
                  <a:cubicBezTo>
                    <a:pt x="997" y="132"/>
                    <a:pt x="956" y="125"/>
                    <a:pt x="950" y="120"/>
                  </a:cubicBezTo>
                  <a:cubicBezTo>
                    <a:pt x="918" y="94"/>
                    <a:pt x="960" y="108"/>
                    <a:pt x="920" y="90"/>
                  </a:cubicBezTo>
                  <a:cubicBezTo>
                    <a:pt x="852" y="60"/>
                    <a:pt x="806" y="58"/>
                    <a:pt x="730" y="54"/>
                  </a:cubicBezTo>
                  <a:cubicBezTo>
                    <a:pt x="656" y="39"/>
                    <a:pt x="625" y="15"/>
                    <a:pt x="550" y="0"/>
                  </a:cubicBezTo>
                  <a:cubicBezTo>
                    <a:pt x="510" y="2"/>
                    <a:pt x="486" y="5"/>
                    <a:pt x="446" y="8"/>
                  </a:cubicBezTo>
                  <a:cubicBezTo>
                    <a:pt x="424" y="9"/>
                    <a:pt x="423" y="14"/>
                    <a:pt x="406" y="18"/>
                  </a:cubicBezTo>
                  <a:cubicBezTo>
                    <a:pt x="389" y="22"/>
                    <a:pt x="353" y="24"/>
                    <a:pt x="344" y="32"/>
                  </a:cubicBezTo>
                  <a:cubicBezTo>
                    <a:pt x="346" y="38"/>
                    <a:pt x="354" y="60"/>
                    <a:pt x="350" y="64"/>
                  </a:cubicBezTo>
                  <a:cubicBezTo>
                    <a:pt x="274" y="50"/>
                    <a:pt x="250" y="81"/>
                    <a:pt x="236" y="82"/>
                  </a:cubicBezTo>
                  <a:cubicBezTo>
                    <a:pt x="278" y="110"/>
                    <a:pt x="270" y="72"/>
                    <a:pt x="290" y="102"/>
                  </a:cubicBezTo>
                  <a:cubicBezTo>
                    <a:pt x="234" y="121"/>
                    <a:pt x="178" y="104"/>
                    <a:pt x="128" y="138"/>
                  </a:cubicBezTo>
                  <a:cubicBezTo>
                    <a:pt x="126" y="144"/>
                    <a:pt x="122" y="150"/>
                    <a:pt x="122" y="156"/>
                  </a:cubicBezTo>
                  <a:cubicBezTo>
                    <a:pt x="122" y="162"/>
                    <a:pt x="132" y="170"/>
                    <a:pt x="128" y="174"/>
                  </a:cubicBezTo>
                  <a:cubicBezTo>
                    <a:pt x="126" y="182"/>
                    <a:pt x="109" y="197"/>
                    <a:pt x="112" y="202"/>
                  </a:cubicBezTo>
                  <a:cubicBezTo>
                    <a:pt x="124" y="206"/>
                    <a:pt x="137" y="195"/>
                    <a:pt x="146" y="204"/>
                  </a:cubicBezTo>
                  <a:cubicBezTo>
                    <a:pt x="151" y="209"/>
                    <a:pt x="135" y="213"/>
                    <a:pt x="128" y="216"/>
                  </a:cubicBezTo>
                  <a:cubicBezTo>
                    <a:pt x="116" y="221"/>
                    <a:pt x="104" y="226"/>
                    <a:pt x="92" y="228"/>
                  </a:cubicBezTo>
                  <a:cubicBezTo>
                    <a:pt x="48" y="237"/>
                    <a:pt x="72" y="233"/>
                    <a:pt x="20" y="240"/>
                  </a:cubicBezTo>
                  <a:cubicBezTo>
                    <a:pt x="0" y="247"/>
                    <a:pt x="2" y="240"/>
                    <a:pt x="2" y="25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gray">
            <a:xfrm>
              <a:off x="703" y="2230"/>
              <a:ext cx="34" cy="28"/>
            </a:xfrm>
            <a:custGeom>
              <a:avLst/>
              <a:gdLst>
                <a:gd name="T0" fmla="*/ 16 w 46"/>
                <a:gd name="T1" fmla="*/ 4 h 38"/>
                <a:gd name="T2" fmla="*/ 0 w 46"/>
                <a:gd name="T3" fmla="*/ 22 h 38"/>
                <a:gd name="T4" fmla="*/ 22 w 46"/>
                <a:gd name="T5" fmla="*/ 38 h 38"/>
                <a:gd name="T6" fmla="*/ 46 w 46"/>
                <a:gd name="T7" fmla="*/ 26 h 38"/>
                <a:gd name="T8" fmla="*/ 30 w 46"/>
                <a:gd name="T9" fmla="*/ 0 h 38"/>
                <a:gd name="T10" fmla="*/ 16 w 46"/>
                <a:gd name="T11" fmla="*/ 4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38">
                  <a:moveTo>
                    <a:pt x="16" y="4"/>
                  </a:moveTo>
                  <a:lnTo>
                    <a:pt x="0" y="22"/>
                  </a:lnTo>
                  <a:lnTo>
                    <a:pt x="22" y="38"/>
                  </a:lnTo>
                  <a:lnTo>
                    <a:pt x="46" y="26"/>
                  </a:lnTo>
                  <a:lnTo>
                    <a:pt x="30" y="0"/>
                  </a:lnTo>
                  <a:lnTo>
                    <a:pt x="16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gray">
            <a:xfrm>
              <a:off x="1010" y="2353"/>
              <a:ext cx="39" cy="32"/>
            </a:xfrm>
            <a:custGeom>
              <a:avLst/>
              <a:gdLst>
                <a:gd name="T0" fmla="*/ 12 w 52"/>
                <a:gd name="T1" fmla="*/ 0 h 44"/>
                <a:gd name="T2" fmla="*/ 26 w 52"/>
                <a:gd name="T3" fmla="*/ 44 h 44"/>
                <a:gd name="T4" fmla="*/ 42 w 52"/>
                <a:gd name="T5" fmla="*/ 42 h 44"/>
                <a:gd name="T6" fmla="*/ 38 w 52"/>
                <a:gd name="T7" fmla="*/ 16 h 44"/>
                <a:gd name="T8" fmla="*/ 26 w 52"/>
                <a:gd name="T9" fmla="*/ 2 h 44"/>
                <a:gd name="T10" fmla="*/ 12 w 52"/>
                <a:gd name="T1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" h="44">
                  <a:moveTo>
                    <a:pt x="12" y="0"/>
                  </a:moveTo>
                  <a:cubicBezTo>
                    <a:pt x="16" y="14"/>
                    <a:pt x="18" y="32"/>
                    <a:pt x="26" y="44"/>
                  </a:cubicBezTo>
                  <a:cubicBezTo>
                    <a:pt x="31" y="43"/>
                    <a:pt x="37" y="44"/>
                    <a:pt x="42" y="42"/>
                  </a:cubicBezTo>
                  <a:cubicBezTo>
                    <a:pt x="52" y="38"/>
                    <a:pt x="48" y="19"/>
                    <a:pt x="38" y="16"/>
                  </a:cubicBezTo>
                  <a:cubicBezTo>
                    <a:pt x="33" y="9"/>
                    <a:pt x="34" y="5"/>
                    <a:pt x="26" y="2"/>
                  </a:cubicBezTo>
                  <a:cubicBezTo>
                    <a:pt x="4" y="4"/>
                    <a:pt x="0" y="8"/>
                    <a:pt x="1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gray">
            <a:xfrm>
              <a:off x="1792" y="2409"/>
              <a:ext cx="98" cy="74"/>
            </a:xfrm>
            <a:custGeom>
              <a:avLst/>
              <a:gdLst>
                <a:gd name="T0" fmla="*/ 97 w 131"/>
                <a:gd name="T1" fmla="*/ 0 h 98"/>
                <a:gd name="T2" fmla="*/ 79 w 131"/>
                <a:gd name="T3" fmla="*/ 8 h 98"/>
                <a:gd name="T4" fmla="*/ 53 w 131"/>
                <a:gd name="T5" fmla="*/ 24 h 98"/>
                <a:gd name="T6" fmla="*/ 39 w 131"/>
                <a:gd name="T7" fmla="*/ 40 h 98"/>
                <a:gd name="T8" fmla="*/ 21 w 131"/>
                <a:gd name="T9" fmla="*/ 52 h 98"/>
                <a:gd name="T10" fmla="*/ 63 w 131"/>
                <a:gd name="T11" fmla="*/ 82 h 98"/>
                <a:gd name="T12" fmla="*/ 79 w 131"/>
                <a:gd name="T13" fmla="*/ 94 h 98"/>
                <a:gd name="T14" fmla="*/ 85 w 131"/>
                <a:gd name="T15" fmla="*/ 92 h 98"/>
                <a:gd name="T16" fmla="*/ 89 w 131"/>
                <a:gd name="T17" fmla="*/ 86 h 98"/>
                <a:gd name="T18" fmla="*/ 97 w 131"/>
                <a:gd name="T19" fmla="*/ 98 h 98"/>
                <a:gd name="T20" fmla="*/ 123 w 131"/>
                <a:gd name="T21" fmla="*/ 86 h 98"/>
                <a:gd name="T22" fmla="*/ 129 w 131"/>
                <a:gd name="T23" fmla="*/ 74 h 98"/>
                <a:gd name="T24" fmla="*/ 101 w 131"/>
                <a:gd name="T25" fmla="*/ 40 h 98"/>
                <a:gd name="T26" fmla="*/ 115 w 131"/>
                <a:gd name="T27" fmla="*/ 24 h 98"/>
                <a:gd name="T28" fmla="*/ 111 w 131"/>
                <a:gd name="T29" fmla="*/ 4 h 98"/>
                <a:gd name="T30" fmla="*/ 97 w 131"/>
                <a:gd name="T31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1" h="98">
                  <a:moveTo>
                    <a:pt x="97" y="0"/>
                  </a:moveTo>
                  <a:cubicBezTo>
                    <a:pt x="83" y="5"/>
                    <a:pt x="89" y="2"/>
                    <a:pt x="79" y="8"/>
                  </a:cubicBezTo>
                  <a:cubicBezTo>
                    <a:pt x="76" y="18"/>
                    <a:pt x="62" y="18"/>
                    <a:pt x="53" y="24"/>
                  </a:cubicBezTo>
                  <a:cubicBezTo>
                    <a:pt x="49" y="29"/>
                    <a:pt x="44" y="36"/>
                    <a:pt x="39" y="40"/>
                  </a:cubicBezTo>
                  <a:cubicBezTo>
                    <a:pt x="34" y="45"/>
                    <a:pt x="21" y="52"/>
                    <a:pt x="21" y="52"/>
                  </a:cubicBezTo>
                  <a:cubicBezTo>
                    <a:pt x="0" y="84"/>
                    <a:pt x="41" y="75"/>
                    <a:pt x="63" y="82"/>
                  </a:cubicBezTo>
                  <a:cubicBezTo>
                    <a:pt x="68" y="89"/>
                    <a:pt x="71" y="91"/>
                    <a:pt x="79" y="94"/>
                  </a:cubicBezTo>
                  <a:cubicBezTo>
                    <a:pt x="81" y="93"/>
                    <a:pt x="83" y="93"/>
                    <a:pt x="85" y="92"/>
                  </a:cubicBezTo>
                  <a:cubicBezTo>
                    <a:pt x="87" y="90"/>
                    <a:pt x="87" y="85"/>
                    <a:pt x="89" y="86"/>
                  </a:cubicBezTo>
                  <a:cubicBezTo>
                    <a:pt x="93" y="88"/>
                    <a:pt x="97" y="98"/>
                    <a:pt x="97" y="98"/>
                  </a:cubicBezTo>
                  <a:cubicBezTo>
                    <a:pt x="112" y="95"/>
                    <a:pt x="111" y="90"/>
                    <a:pt x="123" y="86"/>
                  </a:cubicBezTo>
                  <a:cubicBezTo>
                    <a:pt x="124" y="82"/>
                    <a:pt x="128" y="78"/>
                    <a:pt x="129" y="74"/>
                  </a:cubicBezTo>
                  <a:cubicBezTo>
                    <a:pt x="131" y="61"/>
                    <a:pt x="108" y="47"/>
                    <a:pt x="101" y="40"/>
                  </a:cubicBezTo>
                  <a:cubicBezTo>
                    <a:pt x="103" y="33"/>
                    <a:pt x="115" y="24"/>
                    <a:pt x="115" y="24"/>
                  </a:cubicBezTo>
                  <a:cubicBezTo>
                    <a:pt x="121" y="15"/>
                    <a:pt x="124" y="8"/>
                    <a:pt x="111" y="4"/>
                  </a:cubicBezTo>
                  <a:cubicBezTo>
                    <a:pt x="101" y="7"/>
                    <a:pt x="97" y="13"/>
                    <a:pt x="97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gray">
            <a:xfrm>
              <a:off x="1318" y="2793"/>
              <a:ext cx="158" cy="84"/>
            </a:xfrm>
            <a:custGeom>
              <a:avLst/>
              <a:gdLst>
                <a:gd name="T0" fmla="*/ 47 w 212"/>
                <a:gd name="T1" fmla="*/ 12 h 112"/>
                <a:gd name="T2" fmla="*/ 17 w 212"/>
                <a:gd name="T3" fmla="*/ 12 h 112"/>
                <a:gd name="T4" fmla="*/ 5 w 212"/>
                <a:gd name="T5" fmla="*/ 16 h 112"/>
                <a:gd name="T6" fmla="*/ 25 w 212"/>
                <a:gd name="T7" fmla="*/ 52 h 112"/>
                <a:gd name="T8" fmla="*/ 51 w 212"/>
                <a:gd name="T9" fmla="*/ 44 h 112"/>
                <a:gd name="T10" fmla="*/ 93 w 212"/>
                <a:gd name="T11" fmla="*/ 54 h 112"/>
                <a:gd name="T12" fmla="*/ 111 w 212"/>
                <a:gd name="T13" fmla="*/ 60 h 112"/>
                <a:gd name="T14" fmla="*/ 133 w 212"/>
                <a:gd name="T15" fmla="*/ 88 h 112"/>
                <a:gd name="T16" fmla="*/ 141 w 212"/>
                <a:gd name="T17" fmla="*/ 112 h 112"/>
                <a:gd name="T18" fmla="*/ 157 w 212"/>
                <a:gd name="T19" fmla="*/ 100 h 112"/>
                <a:gd name="T20" fmla="*/ 169 w 212"/>
                <a:gd name="T21" fmla="*/ 96 h 112"/>
                <a:gd name="T22" fmla="*/ 187 w 212"/>
                <a:gd name="T23" fmla="*/ 102 h 112"/>
                <a:gd name="T24" fmla="*/ 195 w 212"/>
                <a:gd name="T25" fmla="*/ 80 h 112"/>
                <a:gd name="T26" fmla="*/ 153 w 212"/>
                <a:gd name="T27" fmla="*/ 54 h 112"/>
                <a:gd name="T28" fmla="*/ 105 w 212"/>
                <a:gd name="T29" fmla="*/ 20 h 112"/>
                <a:gd name="T30" fmla="*/ 53 w 212"/>
                <a:gd name="T31" fmla="*/ 26 h 112"/>
                <a:gd name="T32" fmla="*/ 47 w 212"/>
                <a:gd name="T33" fmla="*/ 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2" h="112">
                  <a:moveTo>
                    <a:pt x="47" y="12"/>
                  </a:moveTo>
                  <a:cubicBezTo>
                    <a:pt x="39" y="0"/>
                    <a:pt x="28" y="7"/>
                    <a:pt x="17" y="12"/>
                  </a:cubicBezTo>
                  <a:cubicBezTo>
                    <a:pt x="13" y="14"/>
                    <a:pt x="5" y="16"/>
                    <a:pt x="5" y="16"/>
                  </a:cubicBezTo>
                  <a:cubicBezTo>
                    <a:pt x="0" y="31"/>
                    <a:pt x="10" y="48"/>
                    <a:pt x="25" y="52"/>
                  </a:cubicBezTo>
                  <a:cubicBezTo>
                    <a:pt x="37" y="50"/>
                    <a:pt x="41" y="47"/>
                    <a:pt x="51" y="44"/>
                  </a:cubicBezTo>
                  <a:cubicBezTo>
                    <a:pt x="65" y="53"/>
                    <a:pt x="76" y="53"/>
                    <a:pt x="93" y="54"/>
                  </a:cubicBezTo>
                  <a:cubicBezTo>
                    <a:pt x="99" y="56"/>
                    <a:pt x="111" y="60"/>
                    <a:pt x="111" y="60"/>
                  </a:cubicBezTo>
                  <a:cubicBezTo>
                    <a:pt x="120" y="69"/>
                    <a:pt x="129" y="75"/>
                    <a:pt x="133" y="88"/>
                  </a:cubicBezTo>
                  <a:cubicBezTo>
                    <a:pt x="125" y="100"/>
                    <a:pt x="126" y="107"/>
                    <a:pt x="141" y="112"/>
                  </a:cubicBezTo>
                  <a:cubicBezTo>
                    <a:pt x="145" y="106"/>
                    <a:pt x="150" y="103"/>
                    <a:pt x="157" y="100"/>
                  </a:cubicBezTo>
                  <a:cubicBezTo>
                    <a:pt x="161" y="98"/>
                    <a:pt x="169" y="96"/>
                    <a:pt x="169" y="96"/>
                  </a:cubicBezTo>
                  <a:cubicBezTo>
                    <a:pt x="175" y="98"/>
                    <a:pt x="187" y="102"/>
                    <a:pt x="187" y="102"/>
                  </a:cubicBezTo>
                  <a:cubicBezTo>
                    <a:pt x="203" y="100"/>
                    <a:pt x="212" y="94"/>
                    <a:pt x="195" y="80"/>
                  </a:cubicBezTo>
                  <a:cubicBezTo>
                    <a:pt x="183" y="70"/>
                    <a:pt x="165" y="66"/>
                    <a:pt x="153" y="54"/>
                  </a:cubicBezTo>
                  <a:cubicBezTo>
                    <a:pt x="141" y="42"/>
                    <a:pt x="122" y="26"/>
                    <a:pt x="105" y="20"/>
                  </a:cubicBezTo>
                  <a:cubicBezTo>
                    <a:pt x="85" y="21"/>
                    <a:pt x="71" y="20"/>
                    <a:pt x="53" y="26"/>
                  </a:cubicBezTo>
                  <a:cubicBezTo>
                    <a:pt x="47" y="24"/>
                    <a:pt x="33" y="12"/>
                    <a:pt x="47" y="1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gray">
            <a:xfrm>
              <a:off x="1448" y="2857"/>
              <a:ext cx="99" cy="41"/>
            </a:xfrm>
            <a:custGeom>
              <a:avLst/>
              <a:gdLst>
                <a:gd name="T0" fmla="*/ 57 w 133"/>
                <a:gd name="T1" fmla="*/ 0 h 54"/>
                <a:gd name="T2" fmla="*/ 43 w 133"/>
                <a:gd name="T3" fmla="*/ 6 h 54"/>
                <a:gd name="T4" fmla="*/ 31 w 133"/>
                <a:gd name="T5" fmla="*/ 30 h 54"/>
                <a:gd name="T6" fmla="*/ 15 w 133"/>
                <a:gd name="T7" fmla="*/ 34 h 54"/>
                <a:gd name="T8" fmla="*/ 3 w 133"/>
                <a:gd name="T9" fmla="*/ 42 h 54"/>
                <a:gd name="T10" fmla="*/ 13 w 133"/>
                <a:gd name="T11" fmla="*/ 54 h 54"/>
                <a:gd name="T12" fmla="*/ 133 w 133"/>
                <a:gd name="T13" fmla="*/ 34 h 54"/>
                <a:gd name="T14" fmla="*/ 123 w 133"/>
                <a:gd name="T15" fmla="*/ 16 h 54"/>
                <a:gd name="T16" fmla="*/ 105 w 133"/>
                <a:gd name="T17" fmla="*/ 8 h 54"/>
                <a:gd name="T18" fmla="*/ 101 w 133"/>
                <a:gd name="T19" fmla="*/ 24 h 54"/>
                <a:gd name="T20" fmla="*/ 89 w 133"/>
                <a:gd name="T21" fmla="*/ 18 h 54"/>
                <a:gd name="T22" fmla="*/ 67 w 133"/>
                <a:gd name="T23" fmla="*/ 14 h 54"/>
                <a:gd name="T24" fmla="*/ 57 w 133"/>
                <a:gd name="T25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3" h="54">
                  <a:moveTo>
                    <a:pt x="57" y="0"/>
                  </a:moveTo>
                  <a:cubicBezTo>
                    <a:pt x="53" y="3"/>
                    <a:pt x="46" y="2"/>
                    <a:pt x="43" y="6"/>
                  </a:cubicBezTo>
                  <a:cubicBezTo>
                    <a:pt x="36" y="14"/>
                    <a:pt x="43" y="26"/>
                    <a:pt x="31" y="30"/>
                  </a:cubicBezTo>
                  <a:cubicBezTo>
                    <a:pt x="26" y="32"/>
                    <a:pt x="20" y="31"/>
                    <a:pt x="15" y="34"/>
                  </a:cubicBezTo>
                  <a:cubicBezTo>
                    <a:pt x="11" y="36"/>
                    <a:pt x="3" y="42"/>
                    <a:pt x="3" y="42"/>
                  </a:cubicBezTo>
                  <a:cubicBezTo>
                    <a:pt x="0" y="51"/>
                    <a:pt x="5" y="51"/>
                    <a:pt x="13" y="54"/>
                  </a:cubicBezTo>
                  <a:cubicBezTo>
                    <a:pt x="51" y="51"/>
                    <a:pt x="97" y="46"/>
                    <a:pt x="133" y="34"/>
                  </a:cubicBezTo>
                  <a:cubicBezTo>
                    <a:pt x="129" y="28"/>
                    <a:pt x="128" y="21"/>
                    <a:pt x="123" y="16"/>
                  </a:cubicBezTo>
                  <a:cubicBezTo>
                    <a:pt x="118" y="11"/>
                    <a:pt x="105" y="8"/>
                    <a:pt x="105" y="8"/>
                  </a:cubicBezTo>
                  <a:cubicBezTo>
                    <a:pt x="84" y="13"/>
                    <a:pt x="106" y="19"/>
                    <a:pt x="101" y="24"/>
                  </a:cubicBezTo>
                  <a:cubicBezTo>
                    <a:pt x="99" y="26"/>
                    <a:pt x="89" y="18"/>
                    <a:pt x="89" y="18"/>
                  </a:cubicBezTo>
                  <a:cubicBezTo>
                    <a:pt x="83" y="15"/>
                    <a:pt x="73" y="15"/>
                    <a:pt x="67" y="14"/>
                  </a:cubicBezTo>
                  <a:cubicBezTo>
                    <a:pt x="58" y="8"/>
                    <a:pt x="62" y="12"/>
                    <a:pt x="57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gray">
            <a:xfrm>
              <a:off x="1553" y="2883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gray">
            <a:xfrm>
              <a:off x="1609" y="2886"/>
              <a:ext cx="12" cy="25"/>
            </a:xfrm>
            <a:custGeom>
              <a:avLst/>
              <a:gdLst>
                <a:gd name="T0" fmla="*/ 14 w 16"/>
                <a:gd name="T1" fmla="*/ 0 h 34"/>
                <a:gd name="T2" fmla="*/ 0 w 16"/>
                <a:gd name="T3" fmla="*/ 14 h 34"/>
                <a:gd name="T4" fmla="*/ 16 w 16"/>
                <a:gd name="T5" fmla="*/ 34 h 34"/>
                <a:gd name="T6" fmla="*/ 12 w 16"/>
                <a:gd name="T7" fmla="*/ 18 h 34"/>
                <a:gd name="T8" fmla="*/ 16 w 16"/>
                <a:gd name="T9" fmla="*/ 6 h 34"/>
                <a:gd name="T10" fmla="*/ 14 w 16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4">
                  <a:moveTo>
                    <a:pt x="14" y="0"/>
                  </a:moveTo>
                  <a:cubicBezTo>
                    <a:pt x="5" y="3"/>
                    <a:pt x="2" y="4"/>
                    <a:pt x="0" y="14"/>
                  </a:cubicBezTo>
                  <a:cubicBezTo>
                    <a:pt x="3" y="26"/>
                    <a:pt x="4" y="30"/>
                    <a:pt x="16" y="34"/>
                  </a:cubicBezTo>
                  <a:cubicBezTo>
                    <a:pt x="15" y="29"/>
                    <a:pt x="11" y="23"/>
                    <a:pt x="12" y="18"/>
                  </a:cubicBezTo>
                  <a:cubicBezTo>
                    <a:pt x="12" y="14"/>
                    <a:pt x="16" y="6"/>
                    <a:pt x="16" y="6"/>
                  </a:cubicBezTo>
                  <a:cubicBezTo>
                    <a:pt x="9" y="1"/>
                    <a:pt x="8" y="3"/>
                    <a:pt x="14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gray">
            <a:xfrm>
              <a:off x="1426" y="2040"/>
              <a:ext cx="180" cy="88"/>
            </a:xfrm>
            <a:custGeom>
              <a:avLst/>
              <a:gdLst>
                <a:gd name="T0" fmla="*/ 64 w 240"/>
                <a:gd name="T1" fmla="*/ 1 h 117"/>
                <a:gd name="T2" fmla="*/ 24 w 240"/>
                <a:gd name="T3" fmla="*/ 31 h 117"/>
                <a:gd name="T4" fmla="*/ 6 w 240"/>
                <a:gd name="T5" fmla="*/ 37 h 117"/>
                <a:gd name="T6" fmla="*/ 0 w 240"/>
                <a:gd name="T7" fmla="*/ 39 h 117"/>
                <a:gd name="T8" fmla="*/ 26 w 240"/>
                <a:gd name="T9" fmla="*/ 59 h 117"/>
                <a:gd name="T10" fmla="*/ 38 w 240"/>
                <a:gd name="T11" fmla="*/ 63 h 117"/>
                <a:gd name="T12" fmla="*/ 68 w 240"/>
                <a:gd name="T13" fmla="*/ 47 h 117"/>
                <a:gd name="T14" fmla="*/ 80 w 240"/>
                <a:gd name="T15" fmla="*/ 43 h 117"/>
                <a:gd name="T16" fmla="*/ 82 w 240"/>
                <a:gd name="T17" fmla="*/ 55 h 117"/>
                <a:gd name="T18" fmla="*/ 64 w 240"/>
                <a:gd name="T19" fmla="*/ 61 h 117"/>
                <a:gd name="T20" fmla="*/ 72 w 240"/>
                <a:gd name="T21" fmla="*/ 73 h 117"/>
                <a:gd name="T22" fmla="*/ 40 w 240"/>
                <a:gd name="T23" fmla="*/ 87 h 117"/>
                <a:gd name="T24" fmla="*/ 70 w 240"/>
                <a:gd name="T25" fmla="*/ 109 h 117"/>
                <a:gd name="T26" fmla="*/ 82 w 240"/>
                <a:gd name="T27" fmla="*/ 113 h 117"/>
                <a:gd name="T28" fmla="*/ 118 w 240"/>
                <a:gd name="T29" fmla="*/ 103 h 117"/>
                <a:gd name="T30" fmla="*/ 150 w 240"/>
                <a:gd name="T31" fmla="*/ 105 h 117"/>
                <a:gd name="T32" fmla="*/ 168 w 240"/>
                <a:gd name="T33" fmla="*/ 117 h 117"/>
                <a:gd name="T34" fmla="*/ 204 w 240"/>
                <a:gd name="T35" fmla="*/ 109 h 117"/>
                <a:gd name="T36" fmla="*/ 224 w 240"/>
                <a:gd name="T37" fmla="*/ 103 h 117"/>
                <a:gd name="T38" fmla="*/ 222 w 240"/>
                <a:gd name="T39" fmla="*/ 77 h 117"/>
                <a:gd name="T40" fmla="*/ 234 w 240"/>
                <a:gd name="T41" fmla="*/ 69 h 117"/>
                <a:gd name="T42" fmla="*/ 238 w 240"/>
                <a:gd name="T43" fmla="*/ 47 h 117"/>
                <a:gd name="T44" fmla="*/ 210 w 240"/>
                <a:gd name="T45" fmla="*/ 57 h 117"/>
                <a:gd name="T46" fmla="*/ 200 w 240"/>
                <a:gd name="T47" fmla="*/ 43 h 117"/>
                <a:gd name="T48" fmla="*/ 172 w 240"/>
                <a:gd name="T49" fmla="*/ 45 h 117"/>
                <a:gd name="T50" fmla="*/ 134 w 240"/>
                <a:gd name="T51" fmla="*/ 9 h 117"/>
                <a:gd name="T52" fmla="*/ 94 w 240"/>
                <a:gd name="T53" fmla="*/ 11 h 117"/>
                <a:gd name="T54" fmla="*/ 82 w 240"/>
                <a:gd name="T55" fmla="*/ 1 h 117"/>
                <a:gd name="T56" fmla="*/ 64 w 240"/>
                <a:gd name="T57" fmla="*/ 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0" h="117">
                  <a:moveTo>
                    <a:pt x="64" y="1"/>
                  </a:moveTo>
                  <a:cubicBezTo>
                    <a:pt x="57" y="21"/>
                    <a:pt x="44" y="24"/>
                    <a:pt x="24" y="31"/>
                  </a:cubicBezTo>
                  <a:cubicBezTo>
                    <a:pt x="18" y="33"/>
                    <a:pt x="12" y="35"/>
                    <a:pt x="6" y="37"/>
                  </a:cubicBezTo>
                  <a:cubicBezTo>
                    <a:pt x="4" y="38"/>
                    <a:pt x="0" y="39"/>
                    <a:pt x="0" y="39"/>
                  </a:cubicBezTo>
                  <a:cubicBezTo>
                    <a:pt x="3" y="55"/>
                    <a:pt x="12" y="54"/>
                    <a:pt x="26" y="59"/>
                  </a:cubicBezTo>
                  <a:cubicBezTo>
                    <a:pt x="30" y="60"/>
                    <a:pt x="38" y="63"/>
                    <a:pt x="38" y="63"/>
                  </a:cubicBezTo>
                  <a:cubicBezTo>
                    <a:pt x="50" y="59"/>
                    <a:pt x="57" y="54"/>
                    <a:pt x="68" y="47"/>
                  </a:cubicBezTo>
                  <a:cubicBezTo>
                    <a:pt x="72" y="45"/>
                    <a:pt x="80" y="43"/>
                    <a:pt x="80" y="43"/>
                  </a:cubicBezTo>
                  <a:cubicBezTo>
                    <a:pt x="82" y="46"/>
                    <a:pt x="88" y="51"/>
                    <a:pt x="82" y="55"/>
                  </a:cubicBezTo>
                  <a:cubicBezTo>
                    <a:pt x="77" y="59"/>
                    <a:pt x="64" y="61"/>
                    <a:pt x="64" y="61"/>
                  </a:cubicBezTo>
                  <a:cubicBezTo>
                    <a:pt x="58" y="70"/>
                    <a:pt x="63" y="70"/>
                    <a:pt x="72" y="73"/>
                  </a:cubicBezTo>
                  <a:cubicBezTo>
                    <a:pt x="77" y="88"/>
                    <a:pt x="50" y="86"/>
                    <a:pt x="40" y="87"/>
                  </a:cubicBezTo>
                  <a:cubicBezTo>
                    <a:pt x="47" y="94"/>
                    <a:pt x="60" y="106"/>
                    <a:pt x="70" y="109"/>
                  </a:cubicBezTo>
                  <a:cubicBezTo>
                    <a:pt x="74" y="110"/>
                    <a:pt x="82" y="113"/>
                    <a:pt x="82" y="113"/>
                  </a:cubicBezTo>
                  <a:cubicBezTo>
                    <a:pt x="99" y="111"/>
                    <a:pt x="104" y="108"/>
                    <a:pt x="118" y="103"/>
                  </a:cubicBezTo>
                  <a:cubicBezTo>
                    <a:pt x="129" y="104"/>
                    <a:pt x="140" y="103"/>
                    <a:pt x="150" y="105"/>
                  </a:cubicBezTo>
                  <a:cubicBezTo>
                    <a:pt x="157" y="107"/>
                    <a:pt x="168" y="117"/>
                    <a:pt x="168" y="117"/>
                  </a:cubicBezTo>
                  <a:cubicBezTo>
                    <a:pt x="193" y="115"/>
                    <a:pt x="188" y="116"/>
                    <a:pt x="204" y="109"/>
                  </a:cubicBezTo>
                  <a:cubicBezTo>
                    <a:pt x="210" y="106"/>
                    <a:pt x="224" y="103"/>
                    <a:pt x="224" y="103"/>
                  </a:cubicBezTo>
                  <a:cubicBezTo>
                    <a:pt x="223" y="98"/>
                    <a:pt x="217" y="82"/>
                    <a:pt x="222" y="77"/>
                  </a:cubicBezTo>
                  <a:cubicBezTo>
                    <a:pt x="225" y="73"/>
                    <a:pt x="234" y="69"/>
                    <a:pt x="234" y="69"/>
                  </a:cubicBezTo>
                  <a:cubicBezTo>
                    <a:pt x="237" y="59"/>
                    <a:pt x="240" y="59"/>
                    <a:pt x="238" y="47"/>
                  </a:cubicBezTo>
                  <a:cubicBezTo>
                    <a:pt x="228" y="49"/>
                    <a:pt x="219" y="51"/>
                    <a:pt x="210" y="57"/>
                  </a:cubicBezTo>
                  <a:cubicBezTo>
                    <a:pt x="201" y="71"/>
                    <a:pt x="201" y="50"/>
                    <a:pt x="200" y="43"/>
                  </a:cubicBezTo>
                  <a:cubicBezTo>
                    <a:pt x="189" y="45"/>
                    <a:pt x="182" y="48"/>
                    <a:pt x="172" y="45"/>
                  </a:cubicBezTo>
                  <a:cubicBezTo>
                    <a:pt x="161" y="34"/>
                    <a:pt x="148" y="14"/>
                    <a:pt x="134" y="9"/>
                  </a:cubicBezTo>
                  <a:cubicBezTo>
                    <a:pt x="119" y="11"/>
                    <a:pt x="108" y="13"/>
                    <a:pt x="94" y="11"/>
                  </a:cubicBezTo>
                  <a:cubicBezTo>
                    <a:pt x="92" y="9"/>
                    <a:pt x="85" y="2"/>
                    <a:pt x="82" y="1"/>
                  </a:cubicBezTo>
                  <a:cubicBezTo>
                    <a:pt x="74" y="0"/>
                    <a:pt x="72" y="9"/>
                    <a:pt x="64" y="1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gray">
            <a:xfrm>
              <a:off x="1506" y="1999"/>
              <a:ext cx="146" cy="60"/>
            </a:xfrm>
            <a:custGeom>
              <a:avLst/>
              <a:gdLst>
                <a:gd name="T0" fmla="*/ 97 w 194"/>
                <a:gd name="T1" fmla="*/ 10 h 80"/>
                <a:gd name="T2" fmla="*/ 13 w 194"/>
                <a:gd name="T3" fmla="*/ 24 h 80"/>
                <a:gd name="T4" fmla="*/ 9 w 194"/>
                <a:gd name="T5" fmla="*/ 34 h 80"/>
                <a:gd name="T6" fmla="*/ 57 w 194"/>
                <a:gd name="T7" fmla="*/ 52 h 80"/>
                <a:gd name="T8" fmla="*/ 135 w 194"/>
                <a:gd name="T9" fmla="*/ 74 h 80"/>
                <a:gd name="T10" fmla="*/ 175 w 194"/>
                <a:gd name="T11" fmla="*/ 68 h 80"/>
                <a:gd name="T12" fmla="*/ 187 w 194"/>
                <a:gd name="T13" fmla="*/ 64 h 80"/>
                <a:gd name="T14" fmla="*/ 175 w 194"/>
                <a:gd name="T15" fmla="*/ 44 h 80"/>
                <a:gd name="T16" fmla="*/ 163 w 194"/>
                <a:gd name="T17" fmla="*/ 36 h 80"/>
                <a:gd name="T18" fmla="*/ 129 w 194"/>
                <a:gd name="T19" fmla="*/ 26 h 80"/>
                <a:gd name="T20" fmla="*/ 97 w 194"/>
                <a:gd name="T21" fmla="*/ 1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" h="80">
                  <a:moveTo>
                    <a:pt x="97" y="10"/>
                  </a:moveTo>
                  <a:cubicBezTo>
                    <a:pt x="70" y="19"/>
                    <a:pt x="42" y="22"/>
                    <a:pt x="13" y="24"/>
                  </a:cubicBezTo>
                  <a:cubicBezTo>
                    <a:pt x="9" y="25"/>
                    <a:pt x="0" y="26"/>
                    <a:pt x="9" y="34"/>
                  </a:cubicBezTo>
                  <a:cubicBezTo>
                    <a:pt x="21" y="44"/>
                    <a:pt x="43" y="43"/>
                    <a:pt x="57" y="52"/>
                  </a:cubicBezTo>
                  <a:cubicBezTo>
                    <a:pt x="75" y="80"/>
                    <a:pt x="104" y="73"/>
                    <a:pt x="135" y="74"/>
                  </a:cubicBezTo>
                  <a:cubicBezTo>
                    <a:pt x="153" y="73"/>
                    <a:pt x="159" y="73"/>
                    <a:pt x="175" y="68"/>
                  </a:cubicBezTo>
                  <a:cubicBezTo>
                    <a:pt x="179" y="67"/>
                    <a:pt x="187" y="64"/>
                    <a:pt x="187" y="64"/>
                  </a:cubicBezTo>
                  <a:cubicBezTo>
                    <a:pt x="194" y="53"/>
                    <a:pt x="184" y="49"/>
                    <a:pt x="175" y="44"/>
                  </a:cubicBezTo>
                  <a:cubicBezTo>
                    <a:pt x="171" y="42"/>
                    <a:pt x="163" y="36"/>
                    <a:pt x="163" y="36"/>
                  </a:cubicBezTo>
                  <a:cubicBezTo>
                    <a:pt x="140" y="41"/>
                    <a:pt x="147" y="38"/>
                    <a:pt x="129" y="26"/>
                  </a:cubicBezTo>
                  <a:cubicBezTo>
                    <a:pt x="123" y="17"/>
                    <a:pt x="107" y="0"/>
                    <a:pt x="97" y="1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gray">
            <a:xfrm>
              <a:off x="1711" y="2069"/>
              <a:ext cx="233" cy="190"/>
            </a:xfrm>
            <a:custGeom>
              <a:avLst/>
              <a:gdLst>
                <a:gd name="T0" fmla="*/ 67 w 310"/>
                <a:gd name="T1" fmla="*/ 9 h 254"/>
                <a:gd name="T2" fmla="*/ 51 w 310"/>
                <a:gd name="T3" fmla="*/ 23 h 254"/>
                <a:gd name="T4" fmla="*/ 21 w 310"/>
                <a:gd name="T5" fmla="*/ 39 h 254"/>
                <a:gd name="T6" fmla="*/ 53 w 310"/>
                <a:gd name="T7" fmla="*/ 77 h 254"/>
                <a:gd name="T8" fmla="*/ 79 w 310"/>
                <a:gd name="T9" fmla="*/ 85 h 254"/>
                <a:gd name="T10" fmla="*/ 103 w 310"/>
                <a:gd name="T11" fmla="*/ 99 h 254"/>
                <a:gd name="T12" fmla="*/ 127 w 310"/>
                <a:gd name="T13" fmla="*/ 85 h 254"/>
                <a:gd name="T14" fmla="*/ 143 w 310"/>
                <a:gd name="T15" fmla="*/ 101 h 254"/>
                <a:gd name="T16" fmla="*/ 149 w 310"/>
                <a:gd name="T17" fmla="*/ 127 h 254"/>
                <a:gd name="T18" fmla="*/ 115 w 310"/>
                <a:gd name="T19" fmla="*/ 151 h 254"/>
                <a:gd name="T20" fmla="*/ 89 w 310"/>
                <a:gd name="T21" fmla="*/ 173 h 254"/>
                <a:gd name="T22" fmla="*/ 69 w 310"/>
                <a:gd name="T23" fmla="*/ 169 h 254"/>
                <a:gd name="T24" fmla="*/ 57 w 310"/>
                <a:gd name="T25" fmla="*/ 165 h 254"/>
                <a:gd name="T26" fmla="*/ 43 w 310"/>
                <a:gd name="T27" fmla="*/ 187 h 254"/>
                <a:gd name="T28" fmla="*/ 39 w 310"/>
                <a:gd name="T29" fmla="*/ 199 h 254"/>
                <a:gd name="T30" fmla="*/ 73 w 310"/>
                <a:gd name="T31" fmla="*/ 205 h 254"/>
                <a:gd name="T32" fmla="*/ 95 w 310"/>
                <a:gd name="T33" fmla="*/ 203 h 254"/>
                <a:gd name="T34" fmla="*/ 115 w 310"/>
                <a:gd name="T35" fmla="*/ 231 h 254"/>
                <a:gd name="T36" fmla="*/ 127 w 310"/>
                <a:gd name="T37" fmla="*/ 235 h 254"/>
                <a:gd name="T38" fmla="*/ 139 w 310"/>
                <a:gd name="T39" fmla="*/ 239 h 254"/>
                <a:gd name="T40" fmla="*/ 155 w 310"/>
                <a:gd name="T41" fmla="*/ 251 h 254"/>
                <a:gd name="T42" fmla="*/ 181 w 310"/>
                <a:gd name="T43" fmla="*/ 237 h 254"/>
                <a:gd name="T44" fmla="*/ 203 w 310"/>
                <a:gd name="T45" fmla="*/ 235 h 254"/>
                <a:gd name="T46" fmla="*/ 229 w 310"/>
                <a:gd name="T47" fmla="*/ 213 h 254"/>
                <a:gd name="T48" fmla="*/ 225 w 310"/>
                <a:gd name="T49" fmla="*/ 185 h 254"/>
                <a:gd name="T50" fmla="*/ 217 w 310"/>
                <a:gd name="T51" fmla="*/ 173 h 254"/>
                <a:gd name="T52" fmla="*/ 233 w 310"/>
                <a:gd name="T53" fmla="*/ 167 h 254"/>
                <a:gd name="T54" fmla="*/ 245 w 310"/>
                <a:gd name="T55" fmla="*/ 183 h 254"/>
                <a:gd name="T56" fmla="*/ 247 w 310"/>
                <a:gd name="T57" fmla="*/ 197 h 254"/>
                <a:gd name="T58" fmla="*/ 261 w 310"/>
                <a:gd name="T59" fmla="*/ 193 h 254"/>
                <a:gd name="T60" fmla="*/ 303 w 310"/>
                <a:gd name="T61" fmla="*/ 169 h 254"/>
                <a:gd name="T62" fmla="*/ 293 w 310"/>
                <a:gd name="T63" fmla="*/ 147 h 254"/>
                <a:gd name="T64" fmla="*/ 259 w 310"/>
                <a:gd name="T65" fmla="*/ 123 h 254"/>
                <a:gd name="T66" fmla="*/ 265 w 310"/>
                <a:gd name="T67" fmla="*/ 107 h 254"/>
                <a:gd name="T68" fmla="*/ 277 w 310"/>
                <a:gd name="T69" fmla="*/ 103 h 254"/>
                <a:gd name="T70" fmla="*/ 253 w 310"/>
                <a:gd name="T71" fmla="*/ 63 h 254"/>
                <a:gd name="T72" fmla="*/ 233 w 310"/>
                <a:gd name="T73" fmla="*/ 59 h 254"/>
                <a:gd name="T74" fmla="*/ 221 w 310"/>
                <a:gd name="T75" fmla="*/ 55 h 254"/>
                <a:gd name="T76" fmla="*/ 201 w 310"/>
                <a:gd name="T77" fmla="*/ 33 h 254"/>
                <a:gd name="T78" fmla="*/ 155 w 310"/>
                <a:gd name="T79" fmla="*/ 45 h 254"/>
                <a:gd name="T80" fmla="*/ 167 w 310"/>
                <a:gd name="T81" fmla="*/ 25 h 254"/>
                <a:gd name="T82" fmla="*/ 139 w 310"/>
                <a:gd name="T83" fmla="*/ 17 h 254"/>
                <a:gd name="T84" fmla="*/ 119 w 310"/>
                <a:gd name="T85" fmla="*/ 19 h 254"/>
                <a:gd name="T86" fmla="*/ 67 w 310"/>
                <a:gd name="T87" fmla="*/ 9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10" h="254">
                  <a:moveTo>
                    <a:pt x="67" y="9"/>
                  </a:moveTo>
                  <a:cubicBezTo>
                    <a:pt x="63" y="15"/>
                    <a:pt x="51" y="23"/>
                    <a:pt x="51" y="23"/>
                  </a:cubicBezTo>
                  <a:cubicBezTo>
                    <a:pt x="43" y="34"/>
                    <a:pt x="33" y="35"/>
                    <a:pt x="21" y="39"/>
                  </a:cubicBezTo>
                  <a:cubicBezTo>
                    <a:pt x="0" y="71"/>
                    <a:pt x="30" y="74"/>
                    <a:pt x="53" y="77"/>
                  </a:cubicBezTo>
                  <a:cubicBezTo>
                    <a:pt x="61" y="89"/>
                    <a:pt x="63" y="87"/>
                    <a:pt x="79" y="85"/>
                  </a:cubicBezTo>
                  <a:cubicBezTo>
                    <a:pt x="88" y="88"/>
                    <a:pt x="93" y="96"/>
                    <a:pt x="103" y="99"/>
                  </a:cubicBezTo>
                  <a:cubicBezTo>
                    <a:pt x="117" y="96"/>
                    <a:pt x="116" y="89"/>
                    <a:pt x="127" y="85"/>
                  </a:cubicBezTo>
                  <a:cubicBezTo>
                    <a:pt x="134" y="90"/>
                    <a:pt x="138" y="94"/>
                    <a:pt x="143" y="101"/>
                  </a:cubicBezTo>
                  <a:cubicBezTo>
                    <a:pt x="140" y="116"/>
                    <a:pt x="134" y="117"/>
                    <a:pt x="149" y="127"/>
                  </a:cubicBezTo>
                  <a:cubicBezTo>
                    <a:pt x="161" y="144"/>
                    <a:pt x="126" y="147"/>
                    <a:pt x="115" y="151"/>
                  </a:cubicBezTo>
                  <a:cubicBezTo>
                    <a:pt x="109" y="160"/>
                    <a:pt x="100" y="169"/>
                    <a:pt x="89" y="173"/>
                  </a:cubicBezTo>
                  <a:cubicBezTo>
                    <a:pt x="81" y="172"/>
                    <a:pt x="76" y="171"/>
                    <a:pt x="69" y="169"/>
                  </a:cubicBezTo>
                  <a:cubicBezTo>
                    <a:pt x="65" y="168"/>
                    <a:pt x="57" y="165"/>
                    <a:pt x="57" y="165"/>
                  </a:cubicBezTo>
                  <a:cubicBezTo>
                    <a:pt x="46" y="169"/>
                    <a:pt x="46" y="177"/>
                    <a:pt x="43" y="187"/>
                  </a:cubicBezTo>
                  <a:cubicBezTo>
                    <a:pt x="42" y="191"/>
                    <a:pt x="39" y="199"/>
                    <a:pt x="39" y="199"/>
                  </a:cubicBezTo>
                  <a:cubicBezTo>
                    <a:pt x="50" y="203"/>
                    <a:pt x="61" y="204"/>
                    <a:pt x="73" y="205"/>
                  </a:cubicBezTo>
                  <a:cubicBezTo>
                    <a:pt x="82" y="203"/>
                    <a:pt x="86" y="201"/>
                    <a:pt x="95" y="203"/>
                  </a:cubicBezTo>
                  <a:cubicBezTo>
                    <a:pt x="107" y="211"/>
                    <a:pt x="111" y="218"/>
                    <a:pt x="115" y="231"/>
                  </a:cubicBezTo>
                  <a:cubicBezTo>
                    <a:pt x="116" y="235"/>
                    <a:pt x="123" y="234"/>
                    <a:pt x="127" y="235"/>
                  </a:cubicBezTo>
                  <a:cubicBezTo>
                    <a:pt x="131" y="236"/>
                    <a:pt x="139" y="239"/>
                    <a:pt x="139" y="239"/>
                  </a:cubicBezTo>
                  <a:cubicBezTo>
                    <a:pt x="144" y="246"/>
                    <a:pt x="147" y="248"/>
                    <a:pt x="155" y="251"/>
                  </a:cubicBezTo>
                  <a:cubicBezTo>
                    <a:pt x="169" y="250"/>
                    <a:pt x="187" y="254"/>
                    <a:pt x="181" y="237"/>
                  </a:cubicBezTo>
                  <a:cubicBezTo>
                    <a:pt x="184" y="220"/>
                    <a:pt x="192" y="228"/>
                    <a:pt x="203" y="235"/>
                  </a:cubicBezTo>
                  <a:cubicBezTo>
                    <a:pt x="224" y="233"/>
                    <a:pt x="224" y="232"/>
                    <a:pt x="229" y="213"/>
                  </a:cubicBezTo>
                  <a:cubicBezTo>
                    <a:pt x="229" y="211"/>
                    <a:pt x="229" y="192"/>
                    <a:pt x="225" y="185"/>
                  </a:cubicBezTo>
                  <a:cubicBezTo>
                    <a:pt x="223" y="181"/>
                    <a:pt x="217" y="173"/>
                    <a:pt x="217" y="173"/>
                  </a:cubicBezTo>
                  <a:cubicBezTo>
                    <a:pt x="220" y="163"/>
                    <a:pt x="224" y="165"/>
                    <a:pt x="233" y="167"/>
                  </a:cubicBezTo>
                  <a:cubicBezTo>
                    <a:pt x="240" y="172"/>
                    <a:pt x="242" y="175"/>
                    <a:pt x="245" y="183"/>
                  </a:cubicBezTo>
                  <a:cubicBezTo>
                    <a:pt x="246" y="188"/>
                    <a:pt x="244" y="193"/>
                    <a:pt x="247" y="197"/>
                  </a:cubicBezTo>
                  <a:cubicBezTo>
                    <a:pt x="250" y="201"/>
                    <a:pt x="256" y="194"/>
                    <a:pt x="261" y="193"/>
                  </a:cubicBezTo>
                  <a:cubicBezTo>
                    <a:pt x="276" y="188"/>
                    <a:pt x="290" y="178"/>
                    <a:pt x="303" y="169"/>
                  </a:cubicBezTo>
                  <a:cubicBezTo>
                    <a:pt x="310" y="158"/>
                    <a:pt x="302" y="153"/>
                    <a:pt x="293" y="147"/>
                  </a:cubicBezTo>
                  <a:cubicBezTo>
                    <a:pt x="281" y="129"/>
                    <a:pt x="283" y="126"/>
                    <a:pt x="259" y="123"/>
                  </a:cubicBezTo>
                  <a:cubicBezTo>
                    <a:pt x="256" y="115"/>
                    <a:pt x="257" y="111"/>
                    <a:pt x="265" y="107"/>
                  </a:cubicBezTo>
                  <a:cubicBezTo>
                    <a:pt x="269" y="105"/>
                    <a:pt x="277" y="103"/>
                    <a:pt x="277" y="103"/>
                  </a:cubicBezTo>
                  <a:cubicBezTo>
                    <a:pt x="287" y="88"/>
                    <a:pt x="269" y="66"/>
                    <a:pt x="253" y="63"/>
                  </a:cubicBezTo>
                  <a:cubicBezTo>
                    <a:pt x="239" y="60"/>
                    <a:pt x="244" y="62"/>
                    <a:pt x="233" y="59"/>
                  </a:cubicBezTo>
                  <a:cubicBezTo>
                    <a:pt x="229" y="58"/>
                    <a:pt x="221" y="55"/>
                    <a:pt x="221" y="55"/>
                  </a:cubicBezTo>
                  <a:cubicBezTo>
                    <a:pt x="200" y="60"/>
                    <a:pt x="217" y="38"/>
                    <a:pt x="201" y="33"/>
                  </a:cubicBezTo>
                  <a:cubicBezTo>
                    <a:pt x="185" y="35"/>
                    <a:pt x="169" y="36"/>
                    <a:pt x="155" y="45"/>
                  </a:cubicBezTo>
                  <a:cubicBezTo>
                    <a:pt x="145" y="30"/>
                    <a:pt x="152" y="30"/>
                    <a:pt x="167" y="25"/>
                  </a:cubicBezTo>
                  <a:cubicBezTo>
                    <a:pt x="163" y="10"/>
                    <a:pt x="155" y="15"/>
                    <a:pt x="139" y="17"/>
                  </a:cubicBezTo>
                  <a:cubicBezTo>
                    <a:pt x="131" y="20"/>
                    <a:pt x="127" y="22"/>
                    <a:pt x="119" y="19"/>
                  </a:cubicBezTo>
                  <a:cubicBezTo>
                    <a:pt x="106" y="0"/>
                    <a:pt x="74" y="29"/>
                    <a:pt x="67" y="9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gray">
            <a:xfrm>
              <a:off x="1709" y="1987"/>
              <a:ext cx="44" cy="37"/>
            </a:xfrm>
            <a:custGeom>
              <a:avLst/>
              <a:gdLst>
                <a:gd name="T0" fmla="*/ 26 w 59"/>
                <a:gd name="T1" fmla="*/ 0 h 50"/>
                <a:gd name="T2" fmla="*/ 0 w 59"/>
                <a:gd name="T3" fmla="*/ 10 h 50"/>
                <a:gd name="T4" fmla="*/ 30 w 59"/>
                <a:gd name="T5" fmla="*/ 40 h 50"/>
                <a:gd name="T6" fmla="*/ 48 w 59"/>
                <a:gd name="T7" fmla="*/ 50 h 50"/>
                <a:gd name="T8" fmla="*/ 58 w 59"/>
                <a:gd name="T9" fmla="*/ 28 h 50"/>
                <a:gd name="T10" fmla="*/ 44 w 59"/>
                <a:gd name="T11" fmla="*/ 8 h 50"/>
                <a:gd name="T12" fmla="*/ 26 w 5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50">
                  <a:moveTo>
                    <a:pt x="26" y="0"/>
                  </a:moveTo>
                  <a:cubicBezTo>
                    <a:pt x="13" y="2"/>
                    <a:pt x="7" y="0"/>
                    <a:pt x="0" y="10"/>
                  </a:cubicBezTo>
                  <a:cubicBezTo>
                    <a:pt x="4" y="22"/>
                    <a:pt x="18" y="36"/>
                    <a:pt x="30" y="40"/>
                  </a:cubicBezTo>
                  <a:cubicBezTo>
                    <a:pt x="37" y="42"/>
                    <a:pt x="48" y="50"/>
                    <a:pt x="48" y="50"/>
                  </a:cubicBezTo>
                  <a:cubicBezTo>
                    <a:pt x="57" y="44"/>
                    <a:pt x="55" y="37"/>
                    <a:pt x="58" y="28"/>
                  </a:cubicBezTo>
                  <a:cubicBezTo>
                    <a:pt x="55" y="11"/>
                    <a:pt x="59" y="18"/>
                    <a:pt x="44" y="8"/>
                  </a:cubicBezTo>
                  <a:cubicBezTo>
                    <a:pt x="42" y="6"/>
                    <a:pt x="26" y="5"/>
                    <a:pt x="26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gray">
            <a:xfrm>
              <a:off x="1625" y="2057"/>
              <a:ext cx="65" cy="42"/>
            </a:xfrm>
            <a:custGeom>
              <a:avLst/>
              <a:gdLst>
                <a:gd name="T0" fmla="*/ 44 w 86"/>
                <a:gd name="T1" fmla="*/ 7 h 57"/>
                <a:gd name="T2" fmla="*/ 24 w 86"/>
                <a:gd name="T3" fmla="*/ 25 h 57"/>
                <a:gd name="T4" fmla="*/ 4 w 86"/>
                <a:gd name="T5" fmla="*/ 27 h 57"/>
                <a:gd name="T6" fmla="*/ 16 w 86"/>
                <a:gd name="T7" fmla="*/ 57 h 57"/>
                <a:gd name="T8" fmla="*/ 74 w 86"/>
                <a:gd name="T9" fmla="*/ 35 h 57"/>
                <a:gd name="T10" fmla="*/ 86 w 86"/>
                <a:gd name="T11" fmla="*/ 17 h 57"/>
                <a:gd name="T12" fmla="*/ 56 w 86"/>
                <a:gd name="T13" fmla="*/ 7 h 57"/>
                <a:gd name="T14" fmla="*/ 44 w 86"/>
                <a:gd name="T15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" h="57">
                  <a:moveTo>
                    <a:pt x="44" y="7"/>
                  </a:moveTo>
                  <a:cubicBezTo>
                    <a:pt x="39" y="14"/>
                    <a:pt x="31" y="20"/>
                    <a:pt x="24" y="25"/>
                  </a:cubicBezTo>
                  <a:cubicBezTo>
                    <a:pt x="16" y="19"/>
                    <a:pt x="12" y="22"/>
                    <a:pt x="4" y="27"/>
                  </a:cubicBezTo>
                  <a:cubicBezTo>
                    <a:pt x="0" y="38"/>
                    <a:pt x="4" y="53"/>
                    <a:pt x="16" y="57"/>
                  </a:cubicBezTo>
                  <a:cubicBezTo>
                    <a:pt x="33" y="51"/>
                    <a:pt x="60" y="45"/>
                    <a:pt x="74" y="35"/>
                  </a:cubicBezTo>
                  <a:cubicBezTo>
                    <a:pt x="78" y="29"/>
                    <a:pt x="86" y="17"/>
                    <a:pt x="86" y="17"/>
                  </a:cubicBezTo>
                  <a:cubicBezTo>
                    <a:pt x="80" y="0"/>
                    <a:pt x="74" y="5"/>
                    <a:pt x="56" y="7"/>
                  </a:cubicBezTo>
                  <a:cubicBezTo>
                    <a:pt x="43" y="11"/>
                    <a:pt x="44" y="15"/>
                    <a:pt x="44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gray">
            <a:xfrm>
              <a:off x="1693" y="2065"/>
              <a:ext cx="54" cy="25"/>
            </a:xfrm>
            <a:custGeom>
              <a:avLst/>
              <a:gdLst>
                <a:gd name="T0" fmla="*/ 40 w 73"/>
                <a:gd name="T1" fmla="*/ 0 h 34"/>
                <a:gd name="T2" fmla="*/ 10 w 73"/>
                <a:gd name="T3" fmla="*/ 16 h 34"/>
                <a:gd name="T4" fmla="*/ 24 w 73"/>
                <a:gd name="T5" fmla="*/ 34 h 34"/>
                <a:gd name="T6" fmla="*/ 52 w 73"/>
                <a:gd name="T7" fmla="*/ 28 h 34"/>
                <a:gd name="T8" fmla="*/ 64 w 73"/>
                <a:gd name="T9" fmla="*/ 20 h 34"/>
                <a:gd name="T10" fmla="*/ 40 w 73"/>
                <a:gd name="T11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34">
                  <a:moveTo>
                    <a:pt x="40" y="0"/>
                  </a:moveTo>
                  <a:cubicBezTo>
                    <a:pt x="30" y="6"/>
                    <a:pt x="20" y="10"/>
                    <a:pt x="10" y="16"/>
                  </a:cubicBezTo>
                  <a:cubicBezTo>
                    <a:pt x="0" y="31"/>
                    <a:pt x="13" y="30"/>
                    <a:pt x="24" y="34"/>
                  </a:cubicBezTo>
                  <a:cubicBezTo>
                    <a:pt x="44" y="31"/>
                    <a:pt x="35" y="34"/>
                    <a:pt x="52" y="28"/>
                  </a:cubicBezTo>
                  <a:cubicBezTo>
                    <a:pt x="57" y="26"/>
                    <a:pt x="64" y="20"/>
                    <a:pt x="64" y="20"/>
                  </a:cubicBezTo>
                  <a:cubicBezTo>
                    <a:pt x="73" y="7"/>
                    <a:pt x="48" y="8"/>
                    <a:pt x="40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gray">
            <a:xfrm>
              <a:off x="1664" y="2029"/>
              <a:ext cx="64" cy="34"/>
            </a:xfrm>
            <a:custGeom>
              <a:avLst/>
              <a:gdLst>
                <a:gd name="T0" fmla="*/ 58 w 85"/>
                <a:gd name="T1" fmla="*/ 10 h 45"/>
                <a:gd name="T2" fmla="*/ 28 w 85"/>
                <a:gd name="T3" fmla="*/ 4 h 45"/>
                <a:gd name="T4" fmla="*/ 0 w 85"/>
                <a:gd name="T5" fmla="*/ 18 h 45"/>
                <a:gd name="T6" fmla="*/ 40 w 85"/>
                <a:gd name="T7" fmla="*/ 32 h 45"/>
                <a:gd name="T8" fmla="*/ 64 w 85"/>
                <a:gd name="T9" fmla="*/ 40 h 45"/>
                <a:gd name="T10" fmla="*/ 84 w 85"/>
                <a:gd name="T11" fmla="*/ 18 h 45"/>
                <a:gd name="T12" fmla="*/ 82 w 85"/>
                <a:gd name="T13" fmla="*/ 6 h 45"/>
                <a:gd name="T14" fmla="*/ 64 w 85"/>
                <a:gd name="T15" fmla="*/ 0 h 45"/>
                <a:gd name="T16" fmla="*/ 58 w 85"/>
                <a:gd name="T17" fmla="*/ 1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5" h="45">
                  <a:moveTo>
                    <a:pt x="58" y="10"/>
                  </a:moveTo>
                  <a:cubicBezTo>
                    <a:pt x="39" y="16"/>
                    <a:pt x="45" y="10"/>
                    <a:pt x="28" y="4"/>
                  </a:cubicBezTo>
                  <a:cubicBezTo>
                    <a:pt x="7" y="6"/>
                    <a:pt x="5" y="2"/>
                    <a:pt x="0" y="18"/>
                  </a:cubicBezTo>
                  <a:cubicBezTo>
                    <a:pt x="5" y="34"/>
                    <a:pt x="26" y="31"/>
                    <a:pt x="40" y="32"/>
                  </a:cubicBezTo>
                  <a:cubicBezTo>
                    <a:pt x="50" y="42"/>
                    <a:pt x="49" y="45"/>
                    <a:pt x="64" y="40"/>
                  </a:cubicBezTo>
                  <a:cubicBezTo>
                    <a:pt x="69" y="32"/>
                    <a:pt x="77" y="25"/>
                    <a:pt x="84" y="18"/>
                  </a:cubicBezTo>
                  <a:cubicBezTo>
                    <a:pt x="83" y="14"/>
                    <a:pt x="85" y="9"/>
                    <a:pt x="82" y="6"/>
                  </a:cubicBezTo>
                  <a:cubicBezTo>
                    <a:pt x="78" y="1"/>
                    <a:pt x="64" y="0"/>
                    <a:pt x="64" y="0"/>
                  </a:cubicBezTo>
                  <a:cubicBezTo>
                    <a:pt x="56" y="3"/>
                    <a:pt x="47" y="21"/>
                    <a:pt x="58" y="1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gray">
            <a:xfrm>
              <a:off x="1637" y="1997"/>
              <a:ext cx="44" cy="24"/>
            </a:xfrm>
            <a:custGeom>
              <a:avLst/>
              <a:gdLst>
                <a:gd name="T0" fmla="*/ 16 w 58"/>
                <a:gd name="T1" fmla="*/ 4 h 31"/>
                <a:gd name="T2" fmla="*/ 0 w 58"/>
                <a:gd name="T3" fmla="*/ 18 h 31"/>
                <a:gd name="T4" fmla="*/ 20 w 58"/>
                <a:gd name="T5" fmla="*/ 28 h 31"/>
                <a:gd name="T6" fmla="*/ 28 w 58"/>
                <a:gd name="T7" fmla="*/ 20 h 31"/>
                <a:gd name="T8" fmla="*/ 52 w 58"/>
                <a:gd name="T9" fmla="*/ 12 h 31"/>
                <a:gd name="T10" fmla="*/ 44 w 58"/>
                <a:gd name="T11" fmla="*/ 0 h 31"/>
                <a:gd name="T12" fmla="*/ 16 w 58"/>
                <a:gd name="T1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31">
                  <a:moveTo>
                    <a:pt x="16" y="4"/>
                  </a:moveTo>
                  <a:cubicBezTo>
                    <a:pt x="2" y="13"/>
                    <a:pt x="7" y="8"/>
                    <a:pt x="0" y="18"/>
                  </a:cubicBezTo>
                  <a:cubicBezTo>
                    <a:pt x="5" y="26"/>
                    <a:pt x="11" y="25"/>
                    <a:pt x="20" y="28"/>
                  </a:cubicBezTo>
                  <a:cubicBezTo>
                    <a:pt x="36" y="23"/>
                    <a:pt x="17" y="31"/>
                    <a:pt x="28" y="20"/>
                  </a:cubicBezTo>
                  <a:cubicBezTo>
                    <a:pt x="33" y="15"/>
                    <a:pt x="46" y="13"/>
                    <a:pt x="52" y="12"/>
                  </a:cubicBezTo>
                  <a:cubicBezTo>
                    <a:pt x="58" y="3"/>
                    <a:pt x="53" y="3"/>
                    <a:pt x="44" y="0"/>
                  </a:cubicBezTo>
                  <a:cubicBezTo>
                    <a:pt x="38" y="1"/>
                    <a:pt x="20" y="8"/>
                    <a:pt x="16" y="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gray">
            <a:xfrm>
              <a:off x="1751" y="2000"/>
              <a:ext cx="114" cy="77"/>
            </a:xfrm>
            <a:custGeom>
              <a:avLst/>
              <a:gdLst>
                <a:gd name="T0" fmla="*/ 38 w 152"/>
                <a:gd name="T1" fmla="*/ 0 h 102"/>
                <a:gd name="T2" fmla="*/ 14 w 152"/>
                <a:gd name="T3" fmla="*/ 6 h 102"/>
                <a:gd name="T4" fmla="*/ 4 w 152"/>
                <a:gd name="T5" fmla="*/ 38 h 102"/>
                <a:gd name="T6" fmla="*/ 12 w 152"/>
                <a:gd name="T7" fmla="*/ 56 h 102"/>
                <a:gd name="T8" fmla="*/ 0 w 152"/>
                <a:gd name="T9" fmla="*/ 72 h 102"/>
                <a:gd name="T10" fmla="*/ 56 w 152"/>
                <a:gd name="T11" fmla="*/ 86 h 102"/>
                <a:gd name="T12" fmla="*/ 82 w 152"/>
                <a:gd name="T13" fmla="*/ 92 h 102"/>
                <a:gd name="T14" fmla="*/ 152 w 152"/>
                <a:gd name="T15" fmla="*/ 86 h 102"/>
                <a:gd name="T16" fmla="*/ 76 w 152"/>
                <a:gd name="T17" fmla="*/ 70 h 102"/>
                <a:gd name="T18" fmla="*/ 54 w 152"/>
                <a:gd name="T19" fmla="*/ 62 h 102"/>
                <a:gd name="T20" fmla="*/ 44 w 152"/>
                <a:gd name="T21" fmla="*/ 52 h 102"/>
                <a:gd name="T22" fmla="*/ 50 w 152"/>
                <a:gd name="T23" fmla="*/ 34 h 102"/>
                <a:gd name="T24" fmla="*/ 38 w 152"/>
                <a:gd name="T25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2" h="102">
                  <a:moveTo>
                    <a:pt x="38" y="0"/>
                  </a:moveTo>
                  <a:cubicBezTo>
                    <a:pt x="22" y="5"/>
                    <a:pt x="30" y="3"/>
                    <a:pt x="14" y="6"/>
                  </a:cubicBezTo>
                  <a:cubicBezTo>
                    <a:pt x="18" y="22"/>
                    <a:pt x="22" y="32"/>
                    <a:pt x="4" y="38"/>
                  </a:cubicBezTo>
                  <a:cubicBezTo>
                    <a:pt x="1" y="47"/>
                    <a:pt x="7" y="49"/>
                    <a:pt x="12" y="56"/>
                  </a:cubicBezTo>
                  <a:cubicBezTo>
                    <a:pt x="10" y="65"/>
                    <a:pt x="9" y="69"/>
                    <a:pt x="0" y="72"/>
                  </a:cubicBezTo>
                  <a:cubicBezTo>
                    <a:pt x="5" y="88"/>
                    <a:pt x="45" y="85"/>
                    <a:pt x="56" y="86"/>
                  </a:cubicBezTo>
                  <a:cubicBezTo>
                    <a:pt x="72" y="97"/>
                    <a:pt x="63" y="95"/>
                    <a:pt x="82" y="92"/>
                  </a:cubicBezTo>
                  <a:cubicBezTo>
                    <a:pt x="86" y="92"/>
                    <a:pt x="147" y="102"/>
                    <a:pt x="152" y="86"/>
                  </a:cubicBezTo>
                  <a:cubicBezTo>
                    <a:pt x="123" y="66"/>
                    <a:pt x="128" y="72"/>
                    <a:pt x="76" y="70"/>
                  </a:cubicBezTo>
                  <a:cubicBezTo>
                    <a:pt x="62" y="56"/>
                    <a:pt x="81" y="73"/>
                    <a:pt x="54" y="62"/>
                  </a:cubicBezTo>
                  <a:cubicBezTo>
                    <a:pt x="50" y="60"/>
                    <a:pt x="48" y="55"/>
                    <a:pt x="44" y="52"/>
                  </a:cubicBezTo>
                  <a:cubicBezTo>
                    <a:pt x="41" y="43"/>
                    <a:pt x="42" y="39"/>
                    <a:pt x="50" y="34"/>
                  </a:cubicBezTo>
                  <a:cubicBezTo>
                    <a:pt x="52" y="27"/>
                    <a:pt x="42" y="9"/>
                    <a:pt x="38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gray">
            <a:xfrm>
              <a:off x="664" y="2245"/>
              <a:ext cx="25" cy="15"/>
            </a:xfrm>
            <a:custGeom>
              <a:avLst/>
              <a:gdLst>
                <a:gd name="T0" fmla="*/ 34 w 34"/>
                <a:gd name="T1" fmla="*/ 0 h 20"/>
                <a:gd name="T2" fmla="*/ 24 w 34"/>
                <a:gd name="T3" fmla="*/ 20 h 20"/>
                <a:gd name="T4" fmla="*/ 4 w 34"/>
                <a:gd name="T5" fmla="*/ 18 h 20"/>
                <a:gd name="T6" fmla="*/ 4 w 34"/>
                <a:gd name="T7" fmla="*/ 6 h 20"/>
                <a:gd name="T8" fmla="*/ 34 w 34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0">
                  <a:moveTo>
                    <a:pt x="34" y="0"/>
                  </a:moveTo>
                  <a:cubicBezTo>
                    <a:pt x="32" y="10"/>
                    <a:pt x="34" y="17"/>
                    <a:pt x="24" y="20"/>
                  </a:cubicBezTo>
                  <a:cubicBezTo>
                    <a:pt x="17" y="19"/>
                    <a:pt x="10" y="20"/>
                    <a:pt x="4" y="18"/>
                  </a:cubicBezTo>
                  <a:cubicBezTo>
                    <a:pt x="0" y="17"/>
                    <a:pt x="2" y="7"/>
                    <a:pt x="4" y="6"/>
                  </a:cubicBezTo>
                  <a:cubicBezTo>
                    <a:pt x="12" y="0"/>
                    <a:pt x="24" y="0"/>
                    <a:pt x="34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gray">
            <a:xfrm>
              <a:off x="1421" y="2756"/>
              <a:ext cx="16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gray">
            <a:xfrm>
              <a:off x="1424" y="2781"/>
              <a:ext cx="16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gray">
            <a:xfrm>
              <a:off x="1628" y="2913"/>
              <a:ext cx="15" cy="12"/>
            </a:xfrm>
            <a:custGeom>
              <a:avLst/>
              <a:gdLst>
                <a:gd name="T0" fmla="*/ 3 w 21"/>
                <a:gd name="T1" fmla="*/ 0 h 16"/>
                <a:gd name="T2" fmla="*/ 13 w 21"/>
                <a:gd name="T3" fmla="*/ 16 h 16"/>
                <a:gd name="T4" fmla="*/ 3 w 21"/>
                <a:gd name="T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" h="16">
                  <a:moveTo>
                    <a:pt x="3" y="0"/>
                  </a:moveTo>
                  <a:cubicBezTo>
                    <a:pt x="0" y="9"/>
                    <a:pt x="6" y="11"/>
                    <a:pt x="13" y="16"/>
                  </a:cubicBezTo>
                  <a:cubicBezTo>
                    <a:pt x="21" y="4"/>
                    <a:pt x="16" y="2"/>
                    <a:pt x="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gray">
            <a:xfrm>
              <a:off x="1752" y="2429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gray">
            <a:xfrm>
              <a:off x="1652" y="2224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gray">
            <a:xfrm>
              <a:off x="1717" y="2045"/>
              <a:ext cx="39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gray">
            <a:xfrm>
              <a:off x="1780" y="2153"/>
              <a:ext cx="38" cy="1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gray">
            <a:xfrm>
              <a:off x="1796" y="1951"/>
              <a:ext cx="696" cy="346"/>
            </a:xfrm>
            <a:custGeom>
              <a:avLst/>
              <a:gdLst>
                <a:gd name="T0" fmla="*/ 28 w 929"/>
                <a:gd name="T1" fmla="*/ 56 h 462"/>
                <a:gd name="T2" fmla="*/ 6 w 929"/>
                <a:gd name="T3" fmla="*/ 92 h 462"/>
                <a:gd name="T4" fmla="*/ 36 w 929"/>
                <a:gd name="T5" fmla="*/ 100 h 462"/>
                <a:gd name="T6" fmla="*/ 16 w 929"/>
                <a:gd name="T7" fmla="*/ 116 h 462"/>
                <a:gd name="T8" fmla="*/ 104 w 929"/>
                <a:gd name="T9" fmla="*/ 136 h 462"/>
                <a:gd name="T10" fmla="*/ 142 w 929"/>
                <a:gd name="T11" fmla="*/ 130 h 462"/>
                <a:gd name="T12" fmla="*/ 250 w 929"/>
                <a:gd name="T13" fmla="*/ 78 h 462"/>
                <a:gd name="T14" fmla="*/ 300 w 929"/>
                <a:gd name="T15" fmla="*/ 66 h 462"/>
                <a:gd name="T16" fmla="*/ 324 w 929"/>
                <a:gd name="T17" fmla="*/ 80 h 462"/>
                <a:gd name="T18" fmla="*/ 272 w 929"/>
                <a:gd name="T19" fmla="*/ 88 h 462"/>
                <a:gd name="T20" fmla="*/ 242 w 929"/>
                <a:gd name="T21" fmla="*/ 112 h 462"/>
                <a:gd name="T22" fmla="*/ 254 w 929"/>
                <a:gd name="T23" fmla="*/ 120 h 462"/>
                <a:gd name="T24" fmla="*/ 260 w 929"/>
                <a:gd name="T25" fmla="*/ 158 h 462"/>
                <a:gd name="T26" fmla="*/ 350 w 929"/>
                <a:gd name="T27" fmla="*/ 192 h 462"/>
                <a:gd name="T28" fmla="*/ 336 w 929"/>
                <a:gd name="T29" fmla="*/ 210 h 462"/>
                <a:gd name="T30" fmla="*/ 368 w 929"/>
                <a:gd name="T31" fmla="*/ 246 h 462"/>
                <a:gd name="T32" fmla="*/ 348 w 929"/>
                <a:gd name="T33" fmla="*/ 266 h 462"/>
                <a:gd name="T34" fmla="*/ 324 w 929"/>
                <a:gd name="T35" fmla="*/ 294 h 462"/>
                <a:gd name="T36" fmla="*/ 294 w 929"/>
                <a:gd name="T37" fmla="*/ 324 h 462"/>
                <a:gd name="T38" fmla="*/ 292 w 929"/>
                <a:gd name="T39" fmla="*/ 420 h 462"/>
                <a:gd name="T40" fmla="*/ 332 w 929"/>
                <a:gd name="T41" fmla="*/ 446 h 462"/>
                <a:gd name="T42" fmla="*/ 388 w 929"/>
                <a:gd name="T43" fmla="*/ 448 h 462"/>
                <a:gd name="T44" fmla="*/ 412 w 929"/>
                <a:gd name="T45" fmla="*/ 422 h 462"/>
                <a:gd name="T46" fmla="*/ 506 w 929"/>
                <a:gd name="T47" fmla="*/ 356 h 462"/>
                <a:gd name="T48" fmla="*/ 572 w 929"/>
                <a:gd name="T49" fmla="*/ 334 h 462"/>
                <a:gd name="T50" fmla="*/ 646 w 929"/>
                <a:gd name="T51" fmla="*/ 308 h 462"/>
                <a:gd name="T52" fmla="*/ 720 w 929"/>
                <a:gd name="T53" fmla="*/ 290 h 462"/>
                <a:gd name="T54" fmla="*/ 762 w 929"/>
                <a:gd name="T55" fmla="*/ 260 h 462"/>
                <a:gd name="T56" fmla="*/ 800 w 929"/>
                <a:gd name="T57" fmla="*/ 200 h 462"/>
                <a:gd name="T58" fmla="*/ 802 w 929"/>
                <a:gd name="T59" fmla="*/ 154 h 462"/>
                <a:gd name="T60" fmla="*/ 802 w 929"/>
                <a:gd name="T61" fmla="*/ 124 h 462"/>
                <a:gd name="T62" fmla="*/ 832 w 929"/>
                <a:gd name="T63" fmla="*/ 90 h 462"/>
                <a:gd name="T64" fmla="*/ 876 w 929"/>
                <a:gd name="T65" fmla="*/ 94 h 462"/>
                <a:gd name="T66" fmla="*/ 922 w 929"/>
                <a:gd name="T67" fmla="*/ 52 h 462"/>
                <a:gd name="T68" fmla="*/ 888 w 929"/>
                <a:gd name="T69" fmla="*/ 56 h 462"/>
                <a:gd name="T70" fmla="*/ 848 w 929"/>
                <a:gd name="T71" fmla="*/ 46 h 462"/>
                <a:gd name="T72" fmla="*/ 794 w 929"/>
                <a:gd name="T73" fmla="*/ 22 h 462"/>
                <a:gd name="T74" fmla="*/ 642 w 929"/>
                <a:gd name="T75" fmla="*/ 26 h 462"/>
                <a:gd name="T76" fmla="*/ 584 w 929"/>
                <a:gd name="T77" fmla="*/ 38 h 462"/>
                <a:gd name="T78" fmla="*/ 556 w 929"/>
                <a:gd name="T79" fmla="*/ 38 h 462"/>
                <a:gd name="T80" fmla="*/ 516 w 929"/>
                <a:gd name="T81" fmla="*/ 54 h 462"/>
                <a:gd name="T82" fmla="*/ 478 w 929"/>
                <a:gd name="T83" fmla="*/ 30 h 462"/>
                <a:gd name="T84" fmla="*/ 432 w 929"/>
                <a:gd name="T85" fmla="*/ 40 h 462"/>
                <a:gd name="T86" fmla="*/ 366 w 929"/>
                <a:gd name="T87" fmla="*/ 52 h 462"/>
                <a:gd name="T88" fmla="*/ 410 w 929"/>
                <a:gd name="T89" fmla="*/ 38 h 462"/>
                <a:gd name="T90" fmla="*/ 352 w 929"/>
                <a:gd name="T91" fmla="*/ 8 h 462"/>
                <a:gd name="T92" fmla="*/ 334 w 929"/>
                <a:gd name="T93" fmla="*/ 2 h 462"/>
                <a:gd name="T94" fmla="*/ 314 w 929"/>
                <a:gd name="T95" fmla="*/ 8 h 462"/>
                <a:gd name="T96" fmla="*/ 240 w 929"/>
                <a:gd name="T97" fmla="*/ 16 h 462"/>
                <a:gd name="T98" fmla="*/ 160 w 929"/>
                <a:gd name="T99" fmla="*/ 28 h 462"/>
                <a:gd name="T100" fmla="*/ 108 w 929"/>
                <a:gd name="T101" fmla="*/ 26 h 462"/>
                <a:gd name="T102" fmla="*/ 114 w 929"/>
                <a:gd name="T103" fmla="*/ 68 h 462"/>
                <a:gd name="T104" fmla="*/ 104 w 929"/>
                <a:gd name="T105" fmla="*/ 52 h 462"/>
                <a:gd name="T106" fmla="*/ 60 w 929"/>
                <a:gd name="T107" fmla="*/ 42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29" h="462">
                  <a:moveTo>
                    <a:pt x="60" y="42"/>
                  </a:moveTo>
                  <a:cubicBezTo>
                    <a:pt x="40" y="45"/>
                    <a:pt x="42" y="46"/>
                    <a:pt x="28" y="56"/>
                  </a:cubicBezTo>
                  <a:cubicBezTo>
                    <a:pt x="26" y="74"/>
                    <a:pt x="27" y="75"/>
                    <a:pt x="10" y="78"/>
                  </a:cubicBezTo>
                  <a:cubicBezTo>
                    <a:pt x="4" y="82"/>
                    <a:pt x="0" y="82"/>
                    <a:pt x="6" y="92"/>
                  </a:cubicBezTo>
                  <a:cubicBezTo>
                    <a:pt x="10" y="98"/>
                    <a:pt x="21" y="96"/>
                    <a:pt x="28" y="98"/>
                  </a:cubicBezTo>
                  <a:cubicBezTo>
                    <a:pt x="31" y="99"/>
                    <a:pt x="36" y="100"/>
                    <a:pt x="36" y="100"/>
                  </a:cubicBezTo>
                  <a:cubicBezTo>
                    <a:pt x="47" y="99"/>
                    <a:pt x="69" y="97"/>
                    <a:pt x="50" y="110"/>
                  </a:cubicBezTo>
                  <a:cubicBezTo>
                    <a:pt x="37" y="108"/>
                    <a:pt x="24" y="104"/>
                    <a:pt x="16" y="116"/>
                  </a:cubicBezTo>
                  <a:cubicBezTo>
                    <a:pt x="24" y="141"/>
                    <a:pt x="68" y="125"/>
                    <a:pt x="94" y="126"/>
                  </a:cubicBezTo>
                  <a:cubicBezTo>
                    <a:pt x="98" y="129"/>
                    <a:pt x="100" y="134"/>
                    <a:pt x="104" y="136"/>
                  </a:cubicBezTo>
                  <a:cubicBezTo>
                    <a:pt x="108" y="138"/>
                    <a:pt x="116" y="140"/>
                    <a:pt x="116" y="140"/>
                  </a:cubicBezTo>
                  <a:cubicBezTo>
                    <a:pt x="129" y="138"/>
                    <a:pt x="133" y="139"/>
                    <a:pt x="142" y="130"/>
                  </a:cubicBezTo>
                  <a:cubicBezTo>
                    <a:pt x="151" y="104"/>
                    <a:pt x="179" y="110"/>
                    <a:pt x="202" y="102"/>
                  </a:cubicBezTo>
                  <a:cubicBezTo>
                    <a:pt x="219" y="96"/>
                    <a:pt x="233" y="84"/>
                    <a:pt x="250" y="78"/>
                  </a:cubicBezTo>
                  <a:cubicBezTo>
                    <a:pt x="260" y="75"/>
                    <a:pt x="269" y="74"/>
                    <a:pt x="280" y="72"/>
                  </a:cubicBezTo>
                  <a:cubicBezTo>
                    <a:pt x="287" y="71"/>
                    <a:pt x="300" y="66"/>
                    <a:pt x="300" y="66"/>
                  </a:cubicBezTo>
                  <a:cubicBezTo>
                    <a:pt x="311" y="49"/>
                    <a:pt x="336" y="54"/>
                    <a:pt x="354" y="60"/>
                  </a:cubicBezTo>
                  <a:cubicBezTo>
                    <a:pt x="367" y="79"/>
                    <a:pt x="335" y="79"/>
                    <a:pt x="324" y="80"/>
                  </a:cubicBezTo>
                  <a:cubicBezTo>
                    <a:pt x="312" y="83"/>
                    <a:pt x="306" y="93"/>
                    <a:pt x="292" y="96"/>
                  </a:cubicBezTo>
                  <a:cubicBezTo>
                    <a:pt x="284" y="94"/>
                    <a:pt x="279" y="90"/>
                    <a:pt x="272" y="88"/>
                  </a:cubicBezTo>
                  <a:cubicBezTo>
                    <a:pt x="253" y="91"/>
                    <a:pt x="232" y="96"/>
                    <a:pt x="214" y="102"/>
                  </a:cubicBezTo>
                  <a:cubicBezTo>
                    <a:pt x="223" y="108"/>
                    <a:pt x="231" y="109"/>
                    <a:pt x="242" y="112"/>
                  </a:cubicBezTo>
                  <a:cubicBezTo>
                    <a:pt x="245" y="113"/>
                    <a:pt x="250" y="114"/>
                    <a:pt x="250" y="114"/>
                  </a:cubicBezTo>
                  <a:cubicBezTo>
                    <a:pt x="251" y="116"/>
                    <a:pt x="255" y="118"/>
                    <a:pt x="254" y="120"/>
                  </a:cubicBezTo>
                  <a:cubicBezTo>
                    <a:pt x="252" y="124"/>
                    <a:pt x="242" y="128"/>
                    <a:pt x="242" y="128"/>
                  </a:cubicBezTo>
                  <a:cubicBezTo>
                    <a:pt x="233" y="141"/>
                    <a:pt x="247" y="154"/>
                    <a:pt x="260" y="158"/>
                  </a:cubicBezTo>
                  <a:cubicBezTo>
                    <a:pt x="282" y="155"/>
                    <a:pt x="295" y="151"/>
                    <a:pt x="318" y="150"/>
                  </a:cubicBezTo>
                  <a:cubicBezTo>
                    <a:pt x="334" y="155"/>
                    <a:pt x="345" y="176"/>
                    <a:pt x="350" y="192"/>
                  </a:cubicBezTo>
                  <a:cubicBezTo>
                    <a:pt x="349" y="195"/>
                    <a:pt x="350" y="199"/>
                    <a:pt x="348" y="202"/>
                  </a:cubicBezTo>
                  <a:cubicBezTo>
                    <a:pt x="345" y="206"/>
                    <a:pt x="336" y="210"/>
                    <a:pt x="336" y="210"/>
                  </a:cubicBezTo>
                  <a:cubicBezTo>
                    <a:pt x="327" y="224"/>
                    <a:pt x="332" y="235"/>
                    <a:pt x="348" y="240"/>
                  </a:cubicBezTo>
                  <a:cubicBezTo>
                    <a:pt x="358" y="237"/>
                    <a:pt x="362" y="237"/>
                    <a:pt x="368" y="246"/>
                  </a:cubicBezTo>
                  <a:cubicBezTo>
                    <a:pt x="360" y="252"/>
                    <a:pt x="346" y="246"/>
                    <a:pt x="338" y="252"/>
                  </a:cubicBezTo>
                  <a:cubicBezTo>
                    <a:pt x="326" y="260"/>
                    <a:pt x="346" y="265"/>
                    <a:pt x="348" y="266"/>
                  </a:cubicBezTo>
                  <a:cubicBezTo>
                    <a:pt x="352" y="278"/>
                    <a:pt x="347" y="279"/>
                    <a:pt x="336" y="286"/>
                  </a:cubicBezTo>
                  <a:cubicBezTo>
                    <a:pt x="332" y="289"/>
                    <a:pt x="324" y="294"/>
                    <a:pt x="324" y="294"/>
                  </a:cubicBezTo>
                  <a:cubicBezTo>
                    <a:pt x="315" y="308"/>
                    <a:pt x="320" y="303"/>
                    <a:pt x="310" y="310"/>
                  </a:cubicBezTo>
                  <a:cubicBezTo>
                    <a:pt x="306" y="316"/>
                    <a:pt x="294" y="324"/>
                    <a:pt x="294" y="324"/>
                  </a:cubicBezTo>
                  <a:cubicBezTo>
                    <a:pt x="285" y="338"/>
                    <a:pt x="288" y="331"/>
                    <a:pt x="284" y="342"/>
                  </a:cubicBezTo>
                  <a:cubicBezTo>
                    <a:pt x="285" y="374"/>
                    <a:pt x="283" y="393"/>
                    <a:pt x="292" y="420"/>
                  </a:cubicBezTo>
                  <a:cubicBezTo>
                    <a:pt x="295" y="429"/>
                    <a:pt x="307" y="435"/>
                    <a:pt x="314" y="440"/>
                  </a:cubicBezTo>
                  <a:cubicBezTo>
                    <a:pt x="319" y="444"/>
                    <a:pt x="332" y="446"/>
                    <a:pt x="332" y="446"/>
                  </a:cubicBezTo>
                  <a:cubicBezTo>
                    <a:pt x="340" y="457"/>
                    <a:pt x="345" y="459"/>
                    <a:pt x="358" y="462"/>
                  </a:cubicBezTo>
                  <a:cubicBezTo>
                    <a:pt x="376" y="459"/>
                    <a:pt x="375" y="457"/>
                    <a:pt x="388" y="448"/>
                  </a:cubicBezTo>
                  <a:cubicBezTo>
                    <a:pt x="390" y="441"/>
                    <a:pt x="394" y="435"/>
                    <a:pt x="400" y="430"/>
                  </a:cubicBezTo>
                  <a:cubicBezTo>
                    <a:pt x="404" y="427"/>
                    <a:pt x="412" y="422"/>
                    <a:pt x="412" y="422"/>
                  </a:cubicBezTo>
                  <a:cubicBezTo>
                    <a:pt x="417" y="415"/>
                    <a:pt x="451" y="367"/>
                    <a:pt x="458" y="364"/>
                  </a:cubicBezTo>
                  <a:cubicBezTo>
                    <a:pt x="475" y="356"/>
                    <a:pt x="486" y="357"/>
                    <a:pt x="506" y="356"/>
                  </a:cubicBezTo>
                  <a:cubicBezTo>
                    <a:pt x="525" y="350"/>
                    <a:pt x="533" y="342"/>
                    <a:pt x="554" y="340"/>
                  </a:cubicBezTo>
                  <a:cubicBezTo>
                    <a:pt x="560" y="338"/>
                    <a:pt x="566" y="336"/>
                    <a:pt x="572" y="334"/>
                  </a:cubicBezTo>
                  <a:cubicBezTo>
                    <a:pt x="576" y="333"/>
                    <a:pt x="584" y="330"/>
                    <a:pt x="584" y="330"/>
                  </a:cubicBezTo>
                  <a:cubicBezTo>
                    <a:pt x="603" y="311"/>
                    <a:pt x="618" y="310"/>
                    <a:pt x="646" y="308"/>
                  </a:cubicBezTo>
                  <a:cubicBezTo>
                    <a:pt x="665" y="304"/>
                    <a:pt x="684" y="303"/>
                    <a:pt x="704" y="302"/>
                  </a:cubicBezTo>
                  <a:cubicBezTo>
                    <a:pt x="712" y="299"/>
                    <a:pt x="712" y="293"/>
                    <a:pt x="720" y="290"/>
                  </a:cubicBezTo>
                  <a:cubicBezTo>
                    <a:pt x="732" y="285"/>
                    <a:pt x="743" y="285"/>
                    <a:pt x="754" y="278"/>
                  </a:cubicBezTo>
                  <a:cubicBezTo>
                    <a:pt x="756" y="271"/>
                    <a:pt x="760" y="267"/>
                    <a:pt x="762" y="260"/>
                  </a:cubicBezTo>
                  <a:cubicBezTo>
                    <a:pt x="763" y="247"/>
                    <a:pt x="762" y="233"/>
                    <a:pt x="764" y="220"/>
                  </a:cubicBezTo>
                  <a:cubicBezTo>
                    <a:pt x="764" y="219"/>
                    <a:pt x="794" y="204"/>
                    <a:pt x="800" y="200"/>
                  </a:cubicBezTo>
                  <a:cubicBezTo>
                    <a:pt x="807" y="189"/>
                    <a:pt x="808" y="186"/>
                    <a:pt x="820" y="182"/>
                  </a:cubicBezTo>
                  <a:cubicBezTo>
                    <a:pt x="825" y="166"/>
                    <a:pt x="814" y="162"/>
                    <a:pt x="802" y="154"/>
                  </a:cubicBezTo>
                  <a:cubicBezTo>
                    <a:pt x="797" y="151"/>
                    <a:pt x="790" y="142"/>
                    <a:pt x="790" y="142"/>
                  </a:cubicBezTo>
                  <a:cubicBezTo>
                    <a:pt x="786" y="131"/>
                    <a:pt x="792" y="127"/>
                    <a:pt x="802" y="124"/>
                  </a:cubicBezTo>
                  <a:cubicBezTo>
                    <a:pt x="810" y="116"/>
                    <a:pt x="813" y="98"/>
                    <a:pt x="820" y="94"/>
                  </a:cubicBezTo>
                  <a:cubicBezTo>
                    <a:pt x="824" y="92"/>
                    <a:pt x="832" y="90"/>
                    <a:pt x="832" y="90"/>
                  </a:cubicBezTo>
                  <a:cubicBezTo>
                    <a:pt x="844" y="92"/>
                    <a:pt x="848" y="92"/>
                    <a:pt x="856" y="100"/>
                  </a:cubicBezTo>
                  <a:cubicBezTo>
                    <a:pt x="863" y="98"/>
                    <a:pt x="876" y="94"/>
                    <a:pt x="876" y="94"/>
                  </a:cubicBezTo>
                  <a:cubicBezTo>
                    <a:pt x="889" y="81"/>
                    <a:pt x="906" y="77"/>
                    <a:pt x="924" y="74"/>
                  </a:cubicBezTo>
                  <a:cubicBezTo>
                    <a:pt x="929" y="67"/>
                    <a:pt x="929" y="58"/>
                    <a:pt x="922" y="52"/>
                  </a:cubicBezTo>
                  <a:cubicBezTo>
                    <a:pt x="918" y="49"/>
                    <a:pt x="910" y="44"/>
                    <a:pt x="910" y="44"/>
                  </a:cubicBezTo>
                  <a:cubicBezTo>
                    <a:pt x="894" y="47"/>
                    <a:pt x="899" y="49"/>
                    <a:pt x="888" y="56"/>
                  </a:cubicBezTo>
                  <a:cubicBezTo>
                    <a:pt x="884" y="58"/>
                    <a:pt x="876" y="60"/>
                    <a:pt x="876" y="60"/>
                  </a:cubicBezTo>
                  <a:cubicBezTo>
                    <a:pt x="853" y="59"/>
                    <a:pt x="810" y="59"/>
                    <a:pt x="848" y="46"/>
                  </a:cubicBezTo>
                  <a:cubicBezTo>
                    <a:pt x="844" y="33"/>
                    <a:pt x="831" y="37"/>
                    <a:pt x="818" y="36"/>
                  </a:cubicBezTo>
                  <a:cubicBezTo>
                    <a:pt x="809" y="33"/>
                    <a:pt x="802" y="27"/>
                    <a:pt x="794" y="22"/>
                  </a:cubicBezTo>
                  <a:cubicBezTo>
                    <a:pt x="790" y="20"/>
                    <a:pt x="782" y="18"/>
                    <a:pt x="782" y="18"/>
                  </a:cubicBezTo>
                  <a:cubicBezTo>
                    <a:pt x="727" y="19"/>
                    <a:pt x="688" y="11"/>
                    <a:pt x="642" y="26"/>
                  </a:cubicBezTo>
                  <a:cubicBezTo>
                    <a:pt x="635" y="16"/>
                    <a:pt x="632" y="18"/>
                    <a:pt x="620" y="20"/>
                  </a:cubicBezTo>
                  <a:cubicBezTo>
                    <a:pt x="611" y="34"/>
                    <a:pt x="600" y="36"/>
                    <a:pt x="584" y="38"/>
                  </a:cubicBezTo>
                  <a:cubicBezTo>
                    <a:pt x="575" y="44"/>
                    <a:pt x="581" y="46"/>
                    <a:pt x="578" y="56"/>
                  </a:cubicBezTo>
                  <a:cubicBezTo>
                    <a:pt x="572" y="47"/>
                    <a:pt x="566" y="41"/>
                    <a:pt x="556" y="38"/>
                  </a:cubicBezTo>
                  <a:cubicBezTo>
                    <a:pt x="553" y="38"/>
                    <a:pt x="539" y="39"/>
                    <a:pt x="534" y="42"/>
                  </a:cubicBezTo>
                  <a:cubicBezTo>
                    <a:pt x="528" y="46"/>
                    <a:pt x="516" y="54"/>
                    <a:pt x="516" y="54"/>
                  </a:cubicBezTo>
                  <a:cubicBezTo>
                    <a:pt x="507" y="52"/>
                    <a:pt x="503" y="51"/>
                    <a:pt x="500" y="42"/>
                  </a:cubicBezTo>
                  <a:cubicBezTo>
                    <a:pt x="505" y="28"/>
                    <a:pt x="488" y="31"/>
                    <a:pt x="478" y="30"/>
                  </a:cubicBezTo>
                  <a:cubicBezTo>
                    <a:pt x="469" y="33"/>
                    <a:pt x="473" y="37"/>
                    <a:pt x="464" y="40"/>
                  </a:cubicBezTo>
                  <a:cubicBezTo>
                    <a:pt x="447" y="34"/>
                    <a:pt x="451" y="27"/>
                    <a:pt x="432" y="40"/>
                  </a:cubicBezTo>
                  <a:cubicBezTo>
                    <a:pt x="427" y="54"/>
                    <a:pt x="427" y="52"/>
                    <a:pt x="410" y="50"/>
                  </a:cubicBezTo>
                  <a:cubicBezTo>
                    <a:pt x="391" y="52"/>
                    <a:pt x="385" y="54"/>
                    <a:pt x="366" y="52"/>
                  </a:cubicBezTo>
                  <a:cubicBezTo>
                    <a:pt x="357" y="49"/>
                    <a:pt x="356" y="46"/>
                    <a:pt x="364" y="40"/>
                  </a:cubicBezTo>
                  <a:cubicBezTo>
                    <a:pt x="380" y="42"/>
                    <a:pt x="395" y="43"/>
                    <a:pt x="410" y="38"/>
                  </a:cubicBezTo>
                  <a:cubicBezTo>
                    <a:pt x="426" y="15"/>
                    <a:pt x="386" y="21"/>
                    <a:pt x="370" y="20"/>
                  </a:cubicBezTo>
                  <a:cubicBezTo>
                    <a:pt x="364" y="16"/>
                    <a:pt x="358" y="12"/>
                    <a:pt x="352" y="8"/>
                  </a:cubicBezTo>
                  <a:cubicBezTo>
                    <a:pt x="348" y="5"/>
                    <a:pt x="340" y="0"/>
                    <a:pt x="340" y="0"/>
                  </a:cubicBezTo>
                  <a:cubicBezTo>
                    <a:pt x="338" y="1"/>
                    <a:pt x="336" y="1"/>
                    <a:pt x="334" y="2"/>
                  </a:cubicBezTo>
                  <a:cubicBezTo>
                    <a:pt x="331" y="3"/>
                    <a:pt x="329" y="3"/>
                    <a:pt x="326" y="4"/>
                  </a:cubicBezTo>
                  <a:cubicBezTo>
                    <a:pt x="322" y="5"/>
                    <a:pt x="314" y="8"/>
                    <a:pt x="314" y="8"/>
                  </a:cubicBezTo>
                  <a:cubicBezTo>
                    <a:pt x="305" y="22"/>
                    <a:pt x="288" y="6"/>
                    <a:pt x="276" y="2"/>
                  </a:cubicBezTo>
                  <a:cubicBezTo>
                    <a:pt x="270" y="3"/>
                    <a:pt x="241" y="16"/>
                    <a:pt x="240" y="16"/>
                  </a:cubicBezTo>
                  <a:cubicBezTo>
                    <a:pt x="226" y="17"/>
                    <a:pt x="212" y="17"/>
                    <a:pt x="198" y="18"/>
                  </a:cubicBezTo>
                  <a:cubicBezTo>
                    <a:pt x="183" y="19"/>
                    <a:pt x="172" y="20"/>
                    <a:pt x="160" y="28"/>
                  </a:cubicBezTo>
                  <a:cubicBezTo>
                    <a:pt x="146" y="26"/>
                    <a:pt x="141" y="27"/>
                    <a:pt x="130" y="20"/>
                  </a:cubicBezTo>
                  <a:cubicBezTo>
                    <a:pt x="123" y="22"/>
                    <a:pt x="115" y="24"/>
                    <a:pt x="108" y="26"/>
                  </a:cubicBezTo>
                  <a:cubicBezTo>
                    <a:pt x="102" y="35"/>
                    <a:pt x="113" y="41"/>
                    <a:pt x="122" y="44"/>
                  </a:cubicBezTo>
                  <a:cubicBezTo>
                    <a:pt x="125" y="52"/>
                    <a:pt x="114" y="68"/>
                    <a:pt x="114" y="68"/>
                  </a:cubicBezTo>
                  <a:cubicBezTo>
                    <a:pt x="112" y="79"/>
                    <a:pt x="111" y="82"/>
                    <a:pt x="100" y="78"/>
                  </a:cubicBezTo>
                  <a:cubicBezTo>
                    <a:pt x="93" y="67"/>
                    <a:pt x="100" y="63"/>
                    <a:pt x="104" y="52"/>
                  </a:cubicBezTo>
                  <a:cubicBezTo>
                    <a:pt x="96" y="44"/>
                    <a:pt x="91" y="36"/>
                    <a:pt x="80" y="32"/>
                  </a:cubicBezTo>
                  <a:cubicBezTo>
                    <a:pt x="73" y="34"/>
                    <a:pt x="67" y="39"/>
                    <a:pt x="60" y="4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gray">
            <a:xfrm>
              <a:off x="2009" y="2135"/>
              <a:ext cx="39" cy="24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gray">
            <a:xfrm>
              <a:off x="2292" y="2201"/>
              <a:ext cx="128" cy="54"/>
            </a:xfrm>
            <a:custGeom>
              <a:avLst/>
              <a:gdLst>
                <a:gd name="T0" fmla="*/ 102 w 172"/>
                <a:gd name="T1" fmla="*/ 8 h 72"/>
                <a:gd name="T2" fmla="*/ 66 w 172"/>
                <a:gd name="T3" fmla="*/ 4 h 72"/>
                <a:gd name="T4" fmla="*/ 54 w 172"/>
                <a:gd name="T5" fmla="*/ 0 h 72"/>
                <a:gd name="T6" fmla="*/ 0 w 172"/>
                <a:gd name="T7" fmla="*/ 28 h 72"/>
                <a:gd name="T8" fmla="*/ 28 w 172"/>
                <a:gd name="T9" fmla="*/ 40 h 72"/>
                <a:gd name="T10" fmla="*/ 42 w 172"/>
                <a:gd name="T11" fmla="*/ 60 h 72"/>
                <a:gd name="T12" fmla="*/ 66 w 172"/>
                <a:gd name="T13" fmla="*/ 68 h 72"/>
                <a:gd name="T14" fmla="*/ 78 w 172"/>
                <a:gd name="T15" fmla="*/ 72 h 72"/>
                <a:gd name="T16" fmla="*/ 130 w 172"/>
                <a:gd name="T17" fmla="*/ 60 h 72"/>
                <a:gd name="T18" fmla="*/ 172 w 172"/>
                <a:gd name="T19" fmla="*/ 44 h 72"/>
                <a:gd name="T20" fmla="*/ 148 w 172"/>
                <a:gd name="T21" fmla="*/ 18 h 72"/>
                <a:gd name="T22" fmla="*/ 136 w 172"/>
                <a:gd name="T23" fmla="*/ 4 h 72"/>
                <a:gd name="T24" fmla="*/ 102 w 172"/>
                <a:gd name="T25" fmla="*/ 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2" h="72">
                  <a:moveTo>
                    <a:pt x="102" y="8"/>
                  </a:moveTo>
                  <a:cubicBezTo>
                    <a:pt x="89" y="12"/>
                    <a:pt x="78" y="8"/>
                    <a:pt x="66" y="4"/>
                  </a:cubicBezTo>
                  <a:cubicBezTo>
                    <a:pt x="62" y="3"/>
                    <a:pt x="54" y="0"/>
                    <a:pt x="54" y="0"/>
                  </a:cubicBezTo>
                  <a:cubicBezTo>
                    <a:pt x="38" y="5"/>
                    <a:pt x="12" y="16"/>
                    <a:pt x="0" y="28"/>
                  </a:cubicBezTo>
                  <a:cubicBezTo>
                    <a:pt x="4" y="39"/>
                    <a:pt x="18" y="39"/>
                    <a:pt x="28" y="40"/>
                  </a:cubicBezTo>
                  <a:cubicBezTo>
                    <a:pt x="39" y="44"/>
                    <a:pt x="41" y="60"/>
                    <a:pt x="42" y="60"/>
                  </a:cubicBezTo>
                  <a:cubicBezTo>
                    <a:pt x="50" y="63"/>
                    <a:pt x="58" y="65"/>
                    <a:pt x="66" y="68"/>
                  </a:cubicBezTo>
                  <a:cubicBezTo>
                    <a:pt x="70" y="69"/>
                    <a:pt x="78" y="72"/>
                    <a:pt x="78" y="72"/>
                  </a:cubicBezTo>
                  <a:cubicBezTo>
                    <a:pt x="92" y="71"/>
                    <a:pt x="117" y="69"/>
                    <a:pt x="130" y="60"/>
                  </a:cubicBezTo>
                  <a:cubicBezTo>
                    <a:pt x="148" y="48"/>
                    <a:pt x="150" y="46"/>
                    <a:pt x="172" y="44"/>
                  </a:cubicBezTo>
                  <a:cubicBezTo>
                    <a:pt x="169" y="29"/>
                    <a:pt x="162" y="23"/>
                    <a:pt x="148" y="18"/>
                  </a:cubicBezTo>
                  <a:cubicBezTo>
                    <a:pt x="145" y="10"/>
                    <a:pt x="144" y="7"/>
                    <a:pt x="136" y="4"/>
                  </a:cubicBezTo>
                  <a:cubicBezTo>
                    <a:pt x="134" y="4"/>
                    <a:pt x="105" y="11"/>
                    <a:pt x="102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gray">
            <a:xfrm>
              <a:off x="2393" y="2038"/>
              <a:ext cx="39" cy="24"/>
            </a:xfrm>
            <a:custGeom>
              <a:avLst/>
              <a:gdLst>
                <a:gd name="T0" fmla="*/ 34 w 52"/>
                <a:gd name="T1" fmla="*/ 0 h 32"/>
                <a:gd name="T2" fmla="*/ 8 w 52"/>
                <a:gd name="T3" fmla="*/ 20 h 32"/>
                <a:gd name="T4" fmla="*/ 24 w 52"/>
                <a:gd name="T5" fmla="*/ 32 h 32"/>
                <a:gd name="T6" fmla="*/ 42 w 52"/>
                <a:gd name="T7" fmla="*/ 30 h 32"/>
                <a:gd name="T8" fmla="*/ 34 w 52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32">
                  <a:moveTo>
                    <a:pt x="34" y="0"/>
                  </a:moveTo>
                  <a:cubicBezTo>
                    <a:pt x="30" y="12"/>
                    <a:pt x="19" y="16"/>
                    <a:pt x="8" y="20"/>
                  </a:cubicBezTo>
                  <a:cubicBezTo>
                    <a:pt x="0" y="32"/>
                    <a:pt x="14" y="31"/>
                    <a:pt x="24" y="32"/>
                  </a:cubicBezTo>
                  <a:cubicBezTo>
                    <a:pt x="30" y="31"/>
                    <a:pt x="36" y="32"/>
                    <a:pt x="42" y="30"/>
                  </a:cubicBezTo>
                  <a:cubicBezTo>
                    <a:pt x="52" y="26"/>
                    <a:pt x="34" y="3"/>
                    <a:pt x="34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gray">
            <a:xfrm>
              <a:off x="2662" y="2006"/>
              <a:ext cx="155" cy="63"/>
            </a:xfrm>
            <a:custGeom>
              <a:avLst/>
              <a:gdLst>
                <a:gd name="T0" fmla="*/ 191 w 206"/>
                <a:gd name="T1" fmla="*/ 7 h 85"/>
                <a:gd name="T2" fmla="*/ 103 w 206"/>
                <a:gd name="T3" fmla="*/ 9 h 85"/>
                <a:gd name="T4" fmla="*/ 109 w 206"/>
                <a:gd name="T5" fmla="*/ 25 h 85"/>
                <a:gd name="T6" fmla="*/ 107 w 206"/>
                <a:gd name="T7" fmla="*/ 33 h 85"/>
                <a:gd name="T8" fmla="*/ 89 w 206"/>
                <a:gd name="T9" fmla="*/ 27 h 85"/>
                <a:gd name="T10" fmla="*/ 77 w 206"/>
                <a:gd name="T11" fmla="*/ 19 h 85"/>
                <a:gd name="T12" fmla="*/ 23 w 206"/>
                <a:gd name="T13" fmla="*/ 27 h 85"/>
                <a:gd name="T14" fmla="*/ 31 w 206"/>
                <a:gd name="T15" fmla="*/ 49 h 85"/>
                <a:gd name="T16" fmla="*/ 55 w 206"/>
                <a:gd name="T17" fmla="*/ 53 h 85"/>
                <a:gd name="T18" fmla="*/ 75 w 206"/>
                <a:gd name="T19" fmla="*/ 73 h 85"/>
                <a:gd name="T20" fmla="*/ 89 w 206"/>
                <a:gd name="T21" fmla="*/ 85 h 85"/>
                <a:gd name="T22" fmla="*/ 109 w 206"/>
                <a:gd name="T23" fmla="*/ 67 h 85"/>
                <a:gd name="T24" fmla="*/ 121 w 206"/>
                <a:gd name="T25" fmla="*/ 59 h 85"/>
                <a:gd name="T26" fmla="*/ 127 w 206"/>
                <a:gd name="T27" fmla="*/ 47 h 85"/>
                <a:gd name="T28" fmla="*/ 167 w 206"/>
                <a:gd name="T29" fmla="*/ 35 h 85"/>
                <a:gd name="T30" fmla="*/ 187 w 206"/>
                <a:gd name="T31" fmla="*/ 31 h 85"/>
                <a:gd name="T32" fmla="*/ 199 w 206"/>
                <a:gd name="T33" fmla="*/ 27 h 85"/>
                <a:gd name="T34" fmla="*/ 191 w 206"/>
                <a:gd name="T35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6" h="85">
                  <a:moveTo>
                    <a:pt x="191" y="7"/>
                  </a:moveTo>
                  <a:cubicBezTo>
                    <a:pt x="165" y="6"/>
                    <a:pt x="130" y="0"/>
                    <a:pt x="103" y="9"/>
                  </a:cubicBezTo>
                  <a:cubicBezTo>
                    <a:pt x="100" y="18"/>
                    <a:pt x="101" y="20"/>
                    <a:pt x="109" y="25"/>
                  </a:cubicBezTo>
                  <a:cubicBezTo>
                    <a:pt x="111" y="28"/>
                    <a:pt x="118" y="34"/>
                    <a:pt x="107" y="33"/>
                  </a:cubicBezTo>
                  <a:cubicBezTo>
                    <a:pt x="101" y="32"/>
                    <a:pt x="89" y="27"/>
                    <a:pt x="89" y="27"/>
                  </a:cubicBezTo>
                  <a:cubicBezTo>
                    <a:pt x="86" y="24"/>
                    <a:pt x="82" y="18"/>
                    <a:pt x="77" y="19"/>
                  </a:cubicBezTo>
                  <a:cubicBezTo>
                    <a:pt x="52" y="22"/>
                    <a:pt x="57" y="25"/>
                    <a:pt x="23" y="27"/>
                  </a:cubicBezTo>
                  <a:cubicBezTo>
                    <a:pt x="0" y="31"/>
                    <a:pt x="18" y="45"/>
                    <a:pt x="31" y="49"/>
                  </a:cubicBezTo>
                  <a:cubicBezTo>
                    <a:pt x="43" y="53"/>
                    <a:pt x="35" y="51"/>
                    <a:pt x="55" y="53"/>
                  </a:cubicBezTo>
                  <a:cubicBezTo>
                    <a:pt x="63" y="59"/>
                    <a:pt x="66" y="67"/>
                    <a:pt x="75" y="73"/>
                  </a:cubicBezTo>
                  <a:cubicBezTo>
                    <a:pt x="78" y="81"/>
                    <a:pt x="81" y="82"/>
                    <a:pt x="89" y="85"/>
                  </a:cubicBezTo>
                  <a:cubicBezTo>
                    <a:pt x="104" y="81"/>
                    <a:pt x="99" y="75"/>
                    <a:pt x="109" y="67"/>
                  </a:cubicBezTo>
                  <a:cubicBezTo>
                    <a:pt x="113" y="64"/>
                    <a:pt x="121" y="59"/>
                    <a:pt x="121" y="59"/>
                  </a:cubicBezTo>
                  <a:cubicBezTo>
                    <a:pt x="123" y="55"/>
                    <a:pt x="124" y="50"/>
                    <a:pt x="127" y="47"/>
                  </a:cubicBezTo>
                  <a:cubicBezTo>
                    <a:pt x="132" y="41"/>
                    <a:pt x="158" y="37"/>
                    <a:pt x="167" y="35"/>
                  </a:cubicBezTo>
                  <a:cubicBezTo>
                    <a:pt x="174" y="34"/>
                    <a:pt x="181" y="33"/>
                    <a:pt x="187" y="31"/>
                  </a:cubicBezTo>
                  <a:cubicBezTo>
                    <a:pt x="191" y="30"/>
                    <a:pt x="199" y="27"/>
                    <a:pt x="199" y="27"/>
                  </a:cubicBezTo>
                  <a:cubicBezTo>
                    <a:pt x="206" y="16"/>
                    <a:pt x="199" y="15"/>
                    <a:pt x="191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gray">
            <a:xfrm>
              <a:off x="2759" y="2039"/>
              <a:ext cx="48" cy="21"/>
            </a:xfrm>
            <a:custGeom>
              <a:avLst/>
              <a:gdLst>
                <a:gd name="T0" fmla="*/ 36 w 64"/>
                <a:gd name="T1" fmla="*/ 6 h 28"/>
                <a:gd name="T2" fmla="*/ 8 w 64"/>
                <a:gd name="T3" fmla="*/ 4 h 28"/>
                <a:gd name="T4" fmla="*/ 24 w 64"/>
                <a:gd name="T5" fmla="*/ 28 h 28"/>
                <a:gd name="T6" fmla="*/ 54 w 64"/>
                <a:gd name="T7" fmla="*/ 14 h 28"/>
                <a:gd name="T8" fmla="*/ 36 w 64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28">
                  <a:moveTo>
                    <a:pt x="36" y="6"/>
                  </a:moveTo>
                  <a:cubicBezTo>
                    <a:pt x="32" y="18"/>
                    <a:pt x="19" y="0"/>
                    <a:pt x="8" y="4"/>
                  </a:cubicBezTo>
                  <a:cubicBezTo>
                    <a:pt x="0" y="16"/>
                    <a:pt x="14" y="27"/>
                    <a:pt x="24" y="28"/>
                  </a:cubicBezTo>
                  <a:cubicBezTo>
                    <a:pt x="30" y="27"/>
                    <a:pt x="48" y="16"/>
                    <a:pt x="54" y="14"/>
                  </a:cubicBezTo>
                  <a:cubicBezTo>
                    <a:pt x="64" y="10"/>
                    <a:pt x="36" y="9"/>
                    <a:pt x="36" y="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gray">
            <a:xfrm>
              <a:off x="2467" y="2311"/>
              <a:ext cx="109" cy="132"/>
            </a:xfrm>
            <a:custGeom>
              <a:avLst/>
              <a:gdLst>
                <a:gd name="T0" fmla="*/ 24 w 146"/>
                <a:gd name="T1" fmla="*/ 19 h 176"/>
                <a:gd name="T2" fmla="*/ 0 w 146"/>
                <a:gd name="T3" fmla="*/ 25 h 176"/>
                <a:gd name="T4" fmla="*/ 14 w 146"/>
                <a:gd name="T5" fmla="*/ 43 h 176"/>
                <a:gd name="T6" fmla="*/ 34 w 146"/>
                <a:gd name="T7" fmla="*/ 87 h 176"/>
                <a:gd name="T8" fmla="*/ 52 w 146"/>
                <a:gd name="T9" fmla="*/ 91 h 176"/>
                <a:gd name="T10" fmla="*/ 50 w 146"/>
                <a:gd name="T11" fmla="*/ 107 h 176"/>
                <a:gd name="T12" fmla="*/ 28 w 146"/>
                <a:gd name="T13" fmla="*/ 113 h 176"/>
                <a:gd name="T14" fmla="*/ 16 w 146"/>
                <a:gd name="T15" fmla="*/ 131 h 176"/>
                <a:gd name="T16" fmla="*/ 18 w 146"/>
                <a:gd name="T17" fmla="*/ 137 h 176"/>
                <a:gd name="T18" fmla="*/ 30 w 146"/>
                <a:gd name="T19" fmla="*/ 141 h 176"/>
                <a:gd name="T20" fmla="*/ 18 w 146"/>
                <a:gd name="T21" fmla="*/ 169 h 176"/>
                <a:gd name="T22" fmla="*/ 20 w 146"/>
                <a:gd name="T23" fmla="*/ 175 h 176"/>
                <a:gd name="T24" fmla="*/ 34 w 146"/>
                <a:gd name="T25" fmla="*/ 171 h 176"/>
                <a:gd name="T26" fmla="*/ 58 w 146"/>
                <a:gd name="T27" fmla="*/ 169 h 176"/>
                <a:gd name="T28" fmla="*/ 92 w 146"/>
                <a:gd name="T29" fmla="*/ 171 h 176"/>
                <a:gd name="T30" fmla="*/ 110 w 146"/>
                <a:gd name="T31" fmla="*/ 169 h 176"/>
                <a:gd name="T32" fmla="*/ 122 w 146"/>
                <a:gd name="T33" fmla="*/ 165 h 176"/>
                <a:gd name="T34" fmla="*/ 128 w 146"/>
                <a:gd name="T35" fmla="*/ 141 h 176"/>
                <a:gd name="T36" fmla="*/ 146 w 146"/>
                <a:gd name="T37" fmla="*/ 133 h 176"/>
                <a:gd name="T38" fmla="*/ 110 w 146"/>
                <a:gd name="T39" fmla="*/ 109 h 176"/>
                <a:gd name="T40" fmla="*/ 88 w 146"/>
                <a:gd name="T41" fmla="*/ 83 h 176"/>
                <a:gd name="T42" fmla="*/ 82 w 146"/>
                <a:gd name="T43" fmla="*/ 69 h 176"/>
                <a:gd name="T44" fmla="*/ 64 w 146"/>
                <a:gd name="T45" fmla="*/ 61 h 176"/>
                <a:gd name="T46" fmla="*/ 86 w 146"/>
                <a:gd name="T47" fmla="*/ 45 h 176"/>
                <a:gd name="T48" fmla="*/ 64 w 146"/>
                <a:gd name="T49" fmla="*/ 31 h 176"/>
                <a:gd name="T50" fmla="*/ 70 w 146"/>
                <a:gd name="T51" fmla="*/ 13 h 176"/>
                <a:gd name="T52" fmla="*/ 46 w 146"/>
                <a:gd name="T53" fmla="*/ 1 h 176"/>
                <a:gd name="T54" fmla="*/ 30 w 146"/>
                <a:gd name="T55" fmla="*/ 9 h 176"/>
                <a:gd name="T56" fmla="*/ 24 w 146"/>
                <a:gd name="T57" fmla="*/ 19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176">
                  <a:moveTo>
                    <a:pt x="24" y="19"/>
                  </a:moveTo>
                  <a:cubicBezTo>
                    <a:pt x="13" y="23"/>
                    <a:pt x="7" y="15"/>
                    <a:pt x="0" y="25"/>
                  </a:cubicBezTo>
                  <a:cubicBezTo>
                    <a:pt x="2" y="32"/>
                    <a:pt x="14" y="43"/>
                    <a:pt x="14" y="43"/>
                  </a:cubicBezTo>
                  <a:cubicBezTo>
                    <a:pt x="19" y="58"/>
                    <a:pt x="20" y="78"/>
                    <a:pt x="34" y="87"/>
                  </a:cubicBezTo>
                  <a:cubicBezTo>
                    <a:pt x="42" y="84"/>
                    <a:pt x="45" y="86"/>
                    <a:pt x="52" y="91"/>
                  </a:cubicBezTo>
                  <a:cubicBezTo>
                    <a:pt x="57" y="105"/>
                    <a:pt x="60" y="101"/>
                    <a:pt x="50" y="107"/>
                  </a:cubicBezTo>
                  <a:cubicBezTo>
                    <a:pt x="38" y="105"/>
                    <a:pt x="32" y="101"/>
                    <a:pt x="28" y="113"/>
                  </a:cubicBezTo>
                  <a:cubicBezTo>
                    <a:pt x="32" y="129"/>
                    <a:pt x="33" y="128"/>
                    <a:pt x="16" y="131"/>
                  </a:cubicBezTo>
                  <a:cubicBezTo>
                    <a:pt x="17" y="133"/>
                    <a:pt x="16" y="136"/>
                    <a:pt x="18" y="137"/>
                  </a:cubicBezTo>
                  <a:cubicBezTo>
                    <a:pt x="21" y="139"/>
                    <a:pt x="30" y="141"/>
                    <a:pt x="30" y="141"/>
                  </a:cubicBezTo>
                  <a:cubicBezTo>
                    <a:pt x="28" y="152"/>
                    <a:pt x="21" y="159"/>
                    <a:pt x="18" y="169"/>
                  </a:cubicBezTo>
                  <a:cubicBezTo>
                    <a:pt x="19" y="171"/>
                    <a:pt x="18" y="174"/>
                    <a:pt x="20" y="175"/>
                  </a:cubicBezTo>
                  <a:cubicBezTo>
                    <a:pt x="22" y="176"/>
                    <a:pt x="32" y="171"/>
                    <a:pt x="34" y="171"/>
                  </a:cubicBezTo>
                  <a:cubicBezTo>
                    <a:pt x="42" y="170"/>
                    <a:pt x="50" y="170"/>
                    <a:pt x="58" y="169"/>
                  </a:cubicBezTo>
                  <a:cubicBezTo>
                    <a:pt x="70" y="167"/>
                    <a:pt x="80" y="167"/>
                    <a:pt x="92" y="171"/>
                  </a:cubicBezTo>
                  <a:cubicBezTo>
                    <a:pt x="98" y="170"/>
                    <a:pt x="104" y="170"/>
                    <a:pt x="110" y="169"/>
                  </a:cubicBezTo>
                  <a:cubicBezTo>
                    <a:pt x="114" y="168"/>
                    <a:pt x="122" y="165"/>
                    <a:pt x="122" y="165"/>
                  </a:cubicBezTo>
                  <a:cubicBezTo>
                    <a:pt x="124" y="158"/>
                    <a:pt x="123" y="147"/>
                    <a:pt x="128" y="141"/>
                  </a:cubicBezTo>
                  <a:cubicBezTo>
                    <a:pt x="132" y="136"/>
                    <a:pt x="146" y="133"/>
                    <a:pt x="146" y="133"/>
                  </a:cubicBezTo>
                  <a:cubicBezTo>
                    <a:pt x="142" y="105"/>
                    <a:pt x="143" y="111"/>
                    <a:pt x="110" y="109"/>
                  </a:cubicBezTo>
                  <a:cubicBezTo>
                    <a:pt x="102" y="97"/>
                    <a:pt x="103" y="88"/>
                    <a:pt x="88" y="83"/>
                  </a:cubicBezTo>
                  <a:cubicBezTo>
                    <a:pt x="85" y="79"/>
                    <a:pt x="86" y="72"/>
                    <a:pt x="82" y="69"/>
                  </a:cubicBezTo>
                  <a:cubicBezTo>
                    <a:pt x="77" y="65"/>
                    <a:pt x="69" y="65"/>
                    <a:pt x="64" y="61"/>
                  </a:cubicBezTo>
                  <a:cubicBezTo>
                    <a:pt x="52" y="43"/>
                    <a:pt x="67" y="47"/>
                    <a:pt x="86" y="45"/>
                  </a:cubicBezTo>
                  <a:cubicBezTo>
                    <a:pt x="93" y="25"/>
                    <a:pt x="83" y="29"/>
                    <a:pt x="64" y="31"/>
                  </a:cubicBezTo>
                  <a:cubicBezTo>
                    <a:pt x="62" y="25"/>
                    <a:pt x="70" y="13"/>
                    <a:pt x="70" y="13"/>
                  </a:cubicBezTo>
                  <a:cubicBezTo>
                    <a:pt x="64" y="4"/>
                    <a:pt x="56" y="3"/>
                    <a:pt x="46" y="1"/>
                  </a:cubicBezTo>
                  <a:cubicBezTo>
                    <a:pt x="35" y="3"/>
                    <a:pt x="34" y="0"/>
                    <a:pt x="30" y="9"/>
                  </a:cubicBezTo>
                  <a:cubicBezTo>
                    <a:pt x="25" y="21"/>
                    <a:pt x="29" y="24"/>
                    <a:pt x="24" y="19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gray">
            <a:xfrm>
              <a:off x="2413" y="2359"/>
              <a:ext cx="69" cy="68"/>
            </a:xfrm>
            <a:custGeom>
              <a:avLst/>
              <a:gdLst>
                <a:gd name="T0" fmla="*/ 58 w 92"/>
                <a:gd name="T1" fmla="*/ 6 h 92"/>
                <a:gd name="T2" fmla="*/ 82 w 92"/>
                <a:gd name="T3" fmla="*/ 8 h 92"/>
                <a:gd name="T4" fmla="*/ 92 w 92"/>
                <a:gd name="T5" fmla="*/ 26 h 92"/>
                <a:gd name="T6" fmla="*/ 78 w 92"/>
                <a:gd name="T7" fmla="*/ 48 h 92"/>
                <a:gd name="T8" fmla="*/ 46 w 92"/>
                <a:gd name="T9" fmla="*/ 76 h 92"/>
                <a:gd name="T10" fmla="*/ 18 w 92"/>
                <a:gd name="T11" fmla="*/ 92 h 92"/>
                <a:gd name="T12" fmla="*/ 8 w 92"/>
                <a:gd name="T13" fmla="*/ 72 h 92"/>
                <a:gd name="T14" fmla="*/ 20 w 92"/>
                <a:gd name="T15" fmla="*/ 64 h 92"/>
                <a:gd name="T16" fmla="*/ 14 w 92"/>
                <a:gd name="T17" fmla="*/ 46 h 92"/>
                <a:gd name="T18" fmla="*/ 40 w 92"/>
                <a:gd name="T19" fmla="*/ 28 h 92"/>
                <a:gd name="T20" fmla="*/ 58 w 92"/>
                <a:gd name="T21" fmla="*/ 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2" h="92">
                  <a:moveTo>
                    <a:pt x="58" y="6"/>
                  </a:moveTo>
                  <a:cubicBezTo>
                    <a:pt x="67" y="0"/>
                    <a:pt x="73" y="2"/>
                    <a:pt x="82" y="8"/>
                  </a:cubicBezTo>
                  <a:cubicBezTo>
                    <a:pt x="91" y="22"/>
                    <a:pt x="88" y="15"/>
                    <a:pt x="92" y="26"/>
                  </a:cubicBezTo>
                  <a:cubicBezTo>
                    <a:pt x="89" y="36"/>
                    <a:pt x="82" y="37"/>
                    <a:pt x="78" y="48"/>
                  </a:cubicBezTo>
                  <a:cubicBezTo>
                    <a:pt x="85" y="69"/>
                    <a:pt x="60" y="71"/>
                    <a:pt x="46" y="76"/>
                  </a:cubicBezTo>
                  <a:cubicBezTo>
                    <a:pt x="40" y="86"/>
                    <a:pt x="28" y="86"/>
                    <a:pt x="18" y="92"/>
                  </a:cubicBezTo>
                  <a:cubicBezTo>
                    <a:pt x="9" y="90"/>
                    <a:pt x="0" y="84"/>
                    <a:pt x="8" y="72"/>
                  </a:cubicBezTo>
                  <a:cubicBezTo>
                    <a:pt x="11" y="68"/>
                    <a:pt x="20" y="64"/>
                    <a:pt x="20" y="64"/>
                  </a:cubicBezTo>
                  <a:cubicBezTo>
                    <a:pt x="23" y="55"/>
                    <a:pt x="21" y="53"/>
                    <a:pt x="14" y="46"/>
                  </a:cubicBezTo>
                  <a:cubicBezTo>
                    <a:pt x="18" y="30"/>
                    <a:pt x="28" y="36"/>
                    <a:pt x="40" y="28"/>
                  </a:cubicBezTo>
                  <a:cubicBezTo>
                    <a:pt x="56" y="17"/>
                    <a:pt x="50" y="24"/>
                    <a:pt x="58" y="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gray">
            <a:xfrm>
              <a:off x="4099" y="3502"/>
              <a:ext cx="474" cy="495"/>
            </a:xfrm>
            <a:custGeom>
              <a:avLst/>
              <a:gdLst>
                <a:gd name="T0" fmla="*/ 212 w 633"/>
                <a:gd name="T1" fmla="*/ 11 h 660"/>
                <a:gd name="T2" fmla="*/ 176 w 633"/>
                <a:gd name="T3" fmla="*/ 19 h 660"/>
                <a:gd name="T4" fmla="*/ 144 w 633"/>
                <a:gd name="T5" fmla="*/ 51 h 660"/>
                <a:gd name="T6" fmla="*/ 104 w 633"/>
                <a:gd name="T7" fmla="*/ 59 h 660"/>
                <a:gd name="T8" fmla="*/ 84 w 633"/>
                <a:gd name="T9" fmla="*/ 75 h 660"/>
                <a:gd name="T10" fmla="*/ 68 w 633"/>
                <a:gd name="T11" fmla="*/ 115 h 660"/>
                <a:gd name="T12" fmla="*/ 36 w 633"/>
                <a:gd name="T13" fmla="*/ 167 h 660"/>
                <a:gd name="T14" fmla="*/ 0 w 633"/>
                <a:gd name="T15" fmla="*/ 179 h 660"/>
                <a:gd name="T16" fmla="*/ 72 w 633"/>
                <a:gd name="T17" fmla="*/ 323 h 660"/>
                <a:gd name="T18" fmla="*/ 120 w 633"/>
                <a:gd name="T19" fmla="*/ 427 h 660"/>
                <a:gd name="T20" fmla="*/ 144 w 633"/>
                <a:gd name="T21" fmla="*/ 443 h 660"/>
                <a:gd name="T22" fmla="*/ 168 w 633"/>
                <a:gd name="T23" fmla="*/ 451 h 660"/>
                <a:gd name="T24" fmla="*/ 228 w 633"/>
                <a:gd name="T25" fmla="*/ 431 h 660"/>
                <a:gd name="T26" fmla="*/ 252 w 633"/>
                <a:gd name="T27" fmla="*/ 423 h 660"/>
                <a:gd name="T28" fmla="*/ 300 w 633"/>
                <a:gd name="T29" fmla="*/ 451 h 660"/>
                <a:gd name="T30" fmla="*/ 324 w 633"/>
                <a:gd name="T31" fmla="*/ 527 h 660"/>
                <a:gd name="T32" fmla="*/ 336 w 633"/>
                <a:gd name="T33" fmla="*/ 523 h 660"/>
                <a:gd name="T34" fmla="*/ 344 w 633"/>
                <a:gd name="T35" fmla="*/ 511 h 660"/>
                <a:gd name="T36" fmla="*/ 368 w 633"/>
                <a:gd name="T37" fmla="*/ 547 h 660"/>
                <a:gd name="T38" fmla="*/ 404 w 633"/>
                <a:gd name="T39" fmla="*/ 571 h 660"/>
                <a:gd name="T40" fmla="*/ 436 w 633"/>
                <a:gd name="T41" fmla="*/ 603 h 660"/>
                <a:gd name="T42" fmla="*/ 444 w 633"/>
                <a:gd name="T43" fmla="*/ 615 h 660"/>
                <a:gd name="T44" fmla="*/ 456 w 633"/>
                <a:gd name="T45" fmla="*/ 623 h 660"/>
                <a:gd name="T46" fmla="*/ 484 w 633"/>
                <a:gd name="T47" fmla="*/ 655 h 660"/>
                <a:gd name="T48" fmla="*/ 492 w 633"/>
                <a:gd name="T49" fmla="*/ 631 h 660"/>
                <a:gd name="T50" fmla="*/ 540 w 633"/>
                <a:gd name="T51" fmla="*/ 659 h 660"/>
                <a:gd name="T52" fmla="*/ 588 w 633"/>
                <a:gd name="T53" fmla="*/ 655 h 660"/>
                <a:gd name="T54" fmla="*/ 616 w 633"/>
                <a:gd name="T55" fmla="*/ 531 h 660"/>
                <a:gd name="T56" fmla="*/ 632 w 633"/>
                <a:gd name="T57" fmla="*/ 463 h 660"/>
                <a:gd name="T58" fmla="*/ 620 w 633"/>
                <a:gd name="T59" fmla="*/ 367 h 660"/>
                <a:gd name="T60" fmla="*/ 536 w 633"/>
                <a:gd name="T61" fmla="*/ 271 h 660"/>
                <a:gd name="T62" fmla="*/ 528 w 633"/>
                <a:gd name="T63" fmla="*/ 235 h 660"/>
                <a:gd name="T64" fmla="*/ 460 w 633"/>
                <a:gd name="T65" fmla="*/ 179 h 660"/>
                <a:gd name="T66" fmla="*/ 472 w 633"/>
                <a:gd name="T67" fmla="*/ 155 h 660"/>
                <a:gd name="T68" fmla="*/ 456 w 633"/>
                <a:gd name="T69" fmla="*/ 131 h 660"/>
                <a:gd name="T70" fmla="*/ 416 w 633"/>
                <a:gd name="T71" fmla="*/ 79 h 660"/>
                <a:gd name="T72" fmla="*/ 392 w 633"/>
                <a:gd name="T73" fmla="*/ 31 h 660"/>
                <a:gd name="T74" fmla="*/ 388 w 633"/>
                <a:gd name="T75" fmla="*/ 19 h 660"/>
                <a:gd name="T76" fmla="*/ 364 w 633"/>
                <a:gd name="T77" fmla="*/ 151 h 660"/>
                <a:gd name="T78" fmla="*/ 324 w 633"/>
                <a:gd name="T79" fmla="*/ 115 h 660"/>
                <a:gd name="T80" fmla="*/ 292 w 633"/>
                <a:gd name="T81" fmla="*/ 111 h 660"/>
                <a:gd name="T82" fmla="*/ 272 w 633"/>
                <a:gd name="T83" fmla="*/ 87 h 660"/>
                <a:gd name="T84" fmla="*/ 264 w 633"/>
                <a:gd name="T85" fmla="*/ 63 h 660"/>
                <a:gd name="T86" fmla="*/ 276 w 633"/>
                <a:gd name="T87" fmla="*/ 55 h 660"/>
                <a:gd name="T88" fmla="*/ 240 w 633"/>
                <a:gd name="T89" fmla="*/ 19 h 660"/>
                <a:gd name="T90" fmla="*/ 216 w 633"/>
                <a:gd name="T91" fmla="*/ 11 h 660"/>
                <a:gd name="T92" fmla="*/ 204 w 633"/>
                <a:gd name="T93" fmla="*/ 7 h 660"/>
                <a:gd name="T94" fmla="*/ 212 w 633"/>
                <a:gd name="T95" fmla="*/ 11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3" h="660">
                  <a:moveTo>
                    <a:pt x="212" y="11"/>
                  </a:moveTo>
                  <a:cubicBezTo>
                    <a:pt x="195" y="0"/>
                    <a:pt x="187" y="2"/>
                    <a:pt x="176" y="19"/>
                  </a:cubicBezTo>
                  <a:cubicBezTo>
                    <a:pt x="171" y="61"/>
                    <a:pt x="181" y="88"/>
                    <a:pt x="144" y="51"/>
                  </a:cubicBezTo>
                  <a:cubicBezTo>
                    <a:pt x="131" y="53"/>
                    <a:pt x="115" y="51"/>
                    <a:pt x="104" y="59"/>
                  </a:cubicBezTo>
                  <a:cubicBezTo>
                    <a:pt x="78" y="80"/>
                    <a:pt x="114" y="65"/>
                    <a:pt x="84" y="75"/>
                  </a:cubicBezTo>
                  <a:cubicBezTo>
                    <a:pt x="78" y="94"/>
                    <a:pt x="92" y="107"/>
                    <a:pt x="68" y="115"/>
                  </a:cubicBezTo>
                  <a:cubicBezTo>
                    <a:pt x="55" y="135"/>
                    <a:pt x="59" y="159"/>
                    <a:pt x="36" y="167"/>
                  </a:cubicBezTo>
                  <a:cubicBezTo>
                    <a:pt x="16" y="163"/>
                    <a:pt x="7" y="158"/>
                    <a:pt x="0" y="179"/>
                  </a:cubicBezTo>
                  <a:cubicBezTo>
                    <a:pt x="9" y="232"/>
                    <a:pt x="43" y="279"/>
                    <a:pt x="72" y="323"/>
                  </a:cubicBezTo>
                  <a:cubicBezTo>
                    <a:pt x="82" y="371"/>
                    <a:pt x="85" y="392"/>
                    <a:pt x="120" y="427"/>
                  </a:cubicBezTo>
                  <a:cubicBezTo>
                    <a:pt x="127" y="434"/>
                    <a:pt x="136" y="438"/>
                    <a:pt x="144" y="443"/>
                  </a:cubicBezTo>
                  <a:cubicBezTo>
                    <a:pt x="151" y="448"/>
                    <a:pt x="168" y="451"/>
                    <a:pt x="168" y="451"/>
                  </a:cubicBezTo>
                  <a:cubicBezTo>
                    <a:pt x="188" y="444"/>
                    <a:pt x="208" y="438"/>
                    <a:pt x="228" y="431"/>
                  </a:cubicBezTo>
                  <a:cubicBezTo>
                    <a:pt x="236" y="428"/>
                    <a:pt x="252" y="423"/>
                    <a:pt x="252" y="423"/>
                  </a:cubicBezTo>
                  <a:cubicBezTo>
                    <a:pt x="271" y="429"/>
                    <a:pt x="281" y="445"/>
                    <a:pt x="300" y="451"/>
                  </a:cubicBezTo>
                  <a:cubicBezTo>
                    <a:pt x="320" y="471"/>
                    <a:pt x="315" y="500"/>
                    <a:pt x="324" y="527"/>
                  </a:cubicBezTo>
                  <a:cubicBezTo>
                    <a:pt x="328" y="526"/>
                    <a:pt x="333" y="526"/>
                    <a:pt x="336" y="523"/>
                  </a:cubicBezTo>
                  <a:cubicBezTo>
                    <a:pt x="340" y="520"/>
                    <a:pt x="339" y="511"/>
                    <a:pt x="344" y="511"/>
                  </a:cubicBezTo>
                  <a:cubicBezTo>
                    <a:pt x="358" y="511"/>
                    <a:pt x="362" y="541"/>
                    <a:pt x="368" y="547"/>
                  </a:cubicBezTo>
                  <a:cubicBezTo>
                    <a:pt x="378" y="557"/>
                    <a:pt x="392" y="563"/>
                    <a:pt x="404" y="571"/>
                  </a:cubicBezTo>
                  <a:cubicBezTo>
                    <a:pt x="418" y="580"/>
                    <a:pt x="422" y="594"/>
                    <a:pt x="436" y="603"/>
                  </a:cubicBezTo>
                  <a:cubicBezTo>
                    <a:pt x="439" y="607"/>
                    <a:pt x="441" y="612"/>
                    <a:pt x="444" y="615"/>
                  </a:cubicBezTo>
                  <a:cubicBezTo>
                    <a:pt x="447" y="618"/>
                    <a:pt x="453" y="619"/>
                    <a:pt x="456" y="623"/>
                  </a:cubicBezTo>
                  <a:cubicBezTo>
                    <a:pt x="489" y="660"/>
                    <a:pt x="457" y="637"/>
                    <a:pt x="484" y="655"/>
                  </a:cubicBezTo>
                  <a:cubicBezTo>
                    <a:pt x="487" y="647"/>
                    <a:pt x="485" y="626"/>
                    <a:pt x="492" y="631"/>
                  </a:cubicBezTo>
                  <a:cubicBezTo>
                    <a:pt x="509" y="642"/>
                    <a:pt x="522" y="653"/>
                    <a:pt x="540" y="659"/>
                  </a:cubicBezTo>
                  <a:cubicBezTo>
                    <a:pt x="557" y="642"/>
                    <a:pt x="567" y="648"/>
                    <a:pt x="588" y="655"/>
                  </a:cubicBezTo>
                  <a:cubicBezTo>
                    <a:pt x="611" y="621"/>
                    <a:pt x="573" y="560"/>
                    <a:pt x="616" y="531"/>
                  </a:cubicBezTo>
                  <a:cubicBezTo>
                    <a:pt x="632" y="507"/>
                    <a:pt x="629" y="496"/>
                    <a:pt x="632" y="463"/>
                  </a:cubicBezTo>
                  <a:cubicBezTo>
                    <a:pt x="630" y="440"/>
                    <a:pt x="633" y="390"/>
                    <a:pt x="620" y="367"/>
                  </a:cubicBezTo>
                  <a:cubicBezTo>
                    <a:pt x="600" y="332"/>
                    <a:pt x="565" y="300"/>
                    <a:pt x="536" y="271"/>
                  </a:cubicBezTo>
                  <a:cubicBezTo>
                    <a:pt x="532" y="259"/>
                    <a:pt x="532" y="247"/>
                    <a:pt x="528" y="235"/>
                  </a:cubicBezTo>
                  <a:cubicBezTo>
                    <a:pt x="525" y="225"/>
                    <a:pt x="474" y="188"/>
                    <a:pt x="460" y="179"/>
                  </a:cubicBezTo>
                  <a:cubicBezTo>
                    <a:pt x="463" y="171"/>
                    <a:pt x="471" y="164"/>
                    <a:pt x="472" y="155"/>
                  </a:cubicBezTo>
                  <a:cubicBezTo>
                    <a:pt x="474" y="144"/>
                    <a:pt x="461" y="137"/>
                    <a:pt x="456" y="131"/>
                  </a:cubicBezTo>
                  <a:cubicBezTo>
                    <a:pt x="435" y="106"/>
                    <a:pt x="451" y="88"/>
                    <a:pt x="416" y="79"/>
                  </a:cubicBezTo>
                  <a:cubicBezTo>
                    <a:pt x="395" y="48"/>
                    <a:pt x="403" y="64"/>
                    <a:pt x="392" y="31"/>
                  </a:cubicBezTo>
                  <a:cubicBezTo>
                    <a:pt x="391" y="27"/>
                    <a:pt x="388" y="19"/>
                    <a:pt x="388" y="19"/>
                  </a:cubicBezTo>
                  <a:cubicBezTo>
                    <a:pt x="362" y="58"/>
                    <a:pt x="379" y="107"/>
                    <a:pt x="364" y="151"/>
                  </a:cubicBezTo>
                  <a:cubicBezTo>
                    <a:pt x="344" y="144"/>
                    <a:pt x="344" y="120"/>
                    <a:pt x="324" y="115"/>
                  </a:cubicBezTo>
                  <a:cubicBezTo>
                    <a:pt x="314" y="112"/>
                    <a:pt x="303" y="112"/>
                    <a:pt x="292" y="111"/>
                  </a:cubicBezTo>
                  <a:cubicBezTo>
                    <a:pt x="284" y="103"/>
                    <a:pt x="276" y="97"/>
                    <a:pt x="272" y="87"/>
                  </a:cubicBezTo>
                  <a:cubicBezTo>
                    <a:pt x="269" y="79"/>
                    <a:pt x="264" y="63"/>
                    <a:pt x="264" y="63"/>
                  </a:cubicBezTo>
                  <a:cubicBezTo>
                    <a:pt x="268" y="60"/>
                    <a:pt x="273" y="58"/>
                    <a:pt x="276" y="55"/>
                  </a:cubicBezTo>
                  <a:cubicBezTo>
                    <a:pt x="300" y="31"/>
                    <a:pt x="256" y="24"/>
                    <a:pt x="240" y="19"/>
                  </a:cubicBezTo>
                  <a:cubicBezTo>
                    <a:pt x="232" y="16"/>
                    <a:pt x="224" y="14"/>
                    <a:pt x="216" y="11"/>
                  </a:cubicBezTo>
                  <a:cubicBezTo>
                    <a:pt x="212" y="10"/>
                    <a:pt x="200" y="5"/>
                    <a:pt x="204" y="7"/>
                  </a:cubicBezTo>
                  <a:cubicBezTo>
                    <a:pt x="207" y="8"/>
                    <a:pt x="209" y="10"/>
                    <a:pt x="212" y="11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gray">
            <a:xfrm>
              <a:off x="4246" y="3241"/>
              <a:ext cx="319" cy="210"/>
            </a:xfrm>
            <a:custGeom>
              <a:avLst/>
              <a:gdLst>
                <a:gd name="T0" fmla="*/ 84 w 426"/>
                <a:gd name="T1" fmla="*/ 60 h 280"/>
                <a:gd name="T2" fmla="*/ 68 w 426"/>
                <a:gd name="T3" fmla="*/ 36 h 280"/>
                <a:gd name="T4" fmla="*/ 64 w 426"/>
                <a:gd name="T5" fmla="*/ 16 h 280"/>
                <a:gd name="T6" fmla="*/ 52 w 426"/>
                <a:gd name="T7" fmla="*/ 12 h 280"/>
                <a:gd name="T8" fmla="*/ 16 w 426"/>
                <a:gd name="T9" fmla="*/ 16 h 280"/>
                <a:gd name="T10" fmla="*/ 44 w 426"/>
                <a:gd name="T11" fmla="*/ 40 h 280"/>
                <a:gd name="T12" fmla="*/ 48 w 426"/>
                <a:gd name="T13" fmla="*/ 52 h 280"/>
                <a:gd name="T14" fmla="*/ 24 w 426"/>
                <a:gd name="T15" fmla="*/ 68 h 280"/>
                <a:gd name="T16" fmla="*/ 88 w 426"/>
                <a:gd name="T17" fmla="*/ 92 h 280"/>
                <a:gd name="T18" fmla="*/ 124 w 426"/>
                <a:gd name="T19" fmla="*/ 112 h 280"/>
                <a:gd name="T20" fmla="*/ 128 w 426"/>
                <a:gd name="T21" fmla="*/ 124 h 280"/>
                <a:gd name="T22" fmla="*/ 140 w 426"/>
                <a:gd name="T23" fmla="*/ 132 h 280"/>
                <a:gd name="T24" fmla="*/ 148 w 426"/>
                <a:gd name="T25" fmla="*/ 156 h 280"/>
                <a:gd name="T26" fmla="*/ 132 w 426"/>
                <a:gd name="T27" fmla="*/ 196 h 280"/>
                <a:gd name="T28" fmla="*/ 180 w 426"/>
                <a:gd name="T29" fmla="*/ 188 h 280"/>
                <a:gd name="T30" fmla="*/ 192 w 426"/>
                <a:gd name="T31" fmla="*/ 216 h 280"/>
                <a:gd name="T32" fmla="*/ 216 w 426"/>
                <a:gd name="T33" fmla="*/ 224 h 280"/>
                <a:gd name="T34" fmla="*/ 228 w 426"/>
                <a:gd name="T35" fmla="*/ 228 h 280"/>
                <a:gd name="T36" fmla="*/ 252 w 426"/>
                <a:gd name="T37" fmla="*/ 224 h 280"/>
                <a:gd name="T38" fmla="*/ 276 w 426"/>
                <a:gd name="T39" fmla="*/ 196 h 280"/>
                <a:gd name="T40" fmla="*/ 336 w 426"/>
                <a:gd name="T41" fmla="*/ 252 h 280"/>
                <a:gd name="T42" fmla="*/ 364 w 426"/>
                <a:gd name="T43" fmla="*/ 280 h 280"/>
                <a:gd name="T44" fmla="*/ 360 w 426"/>
                <a:gd name="T45" fmla="*/ 224 h 280"/>
                <a:gd name="T46" fmla="*/ 336 w 426"/>
                <a:gd name="T47" fmla="*/ 200 h 280"/>
                <a:gd name="T48" fmla="*/ 372 w 426"/>
                <a:gd name="T49" fmla="*/ 168 h 280"/>
                <a:gd name="T50" fmla="*/ 408 w 426"/>
                <a:gd name="T51" fmla="*/ 156 h 280"/>
                <a:gd name="T52" fmla="*/ 420 w 426"/>
                <a:gd name="T53" fmla="*/ 152 h 280"/>
                <a:gd name="T54" fmla="*/ 424 w 426"/>
                <a:gd name="T55" fmla="*/ 140 h 280"/>
                <a:gd name="T56" fmla="*/ 356 w 426"/>
                <a:gd name="T57" fmla="*/ 148 h 280"/>
                <a:gd name="T58" fmla="*/ 304 w 426"/>
                <a:gd name="T59" fmla="*/ 140 h 280"/>
                <a:gd name="T60" fmla="*/ 300 w 426"/>
                <a:gd name="T61" fmla="*/ 128 h 280"/>
                <a:gd name="T62" fmla="*/ 292 w 426"/>
                <a:gd name="T63" fmla="*/ 116 h 280"/>
                <a:gd name="T64" fmla="*/ 220 w 426"/>
                <a:gd name="T65" fmla="*/ 80 h 280"/>
                <a:gd name="T66" fmla="*/ 160 w 426"/>
                <a:gd name="T67" fmla="*/ 60 h 280"/>
                <a:gd name="T68" fmla="*/ 136 w 426"/>
                <a:gd name="T69" fmla="*/ 52 h 280"/>
                <a:gd name="T70" fmla="*/ 80 w 426"/>
                <a:gd name="T71" fmla="*/ 52 h 280"/>
                <a:gd name="T72" fmla="*/ 68 w 426"/>
                <a:gd name="T73" fmla="*/ 32 h 280"/>
                <a:gd name="T74" fmla="*/ 68 w 426"/>
                <a:gd name="T75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6" h="280">
                  <a:moveTo>
                    <a:pt x="84" y="60"/>
                  </a:moveTo>
                  <a:cubicBezTo>
                    <a:pt x="79" y="52"/>
                    <a:pt x="70" y="45"/>
                    <a:pt x="68" y="36"/>
                  </a:cubicBezTo>
                  <a:cubicBezTo>
                    <a:pt x="67" y="29"/>
                    <a:pt x="68" y="22"/>
                    <a:pt x="64" y="16"/>
                  </a:cubicBezTo>
                  <a:cubicBezTo>
                    <a:pt x="62" y="12"/>
                    <a:pt x="56" y="13"/>
                    <a:pt x="52" y="12"/>
                  </a:cubicBezTo>
                  <a:cubicBezTo>
                    <a:pt x="40" y="13"/>
                    <a:pt x="27" y="11"/>
                    <a:pt x="16" y="16"/>
                  </a:cubicBezTo>
                  <a:cubicBezTo>
                    <a:pt x="0" y="24"/>
                    <a:pt x="43" y="40"/>
                    <a:pt x="44" y="40"/>
                  </a:cubicBezTo>
                  <a:cubicBezTo>
                    <a:pt x="45" y="44"/>
                    <a:pt x="50" y="49"/>
                    <a:pt x="48" y="52"/>
                  </a:cubicBezTo>
                  <a:cubicBezTo>
                    <a:pt x="42" y="60"/>
                    <a:pt x="24" y="68"/>
                    <a:pt x="24" y="68"/>
                  </a:cubicBezTo>
                  <a:cubicBezTo>
                    <a:pt x="38" y="88"/>
                    <a:pt x="65" y="89"/>
                    <a:pt x="88" y="92"/>
                  </a:cubicBezTo>
                  <a:cubicBezTo>
                    <a:pt x="101" y="96"/>
                    <a:pt x="124" y="112"/>
                    <a:pt x="124" y="112"/>
                  </a:cubicBezTo>
                  <a:cubicBezTo>
                    <a:pt x="125" y="116"/>
                    <a:pt x="125" y="121"/>
                    <a:pt x="128" y="124"/>
                  </a:cubicBezTo>
                  <a:cubicBezTo>
                    <a:pt x="131" y="128"/>
                    <a:pt x="137" y="128"/>
                    <a:pt x="140" y="132"/>
                  </a:cubicBezTo>
                  <a:cubicBezTo>
                    <a:pt x="144" y="139"/>
                    <a:pt x="148" y="156"/>
                    <a:pt x="148" y="156"/>
                  </a:cubicBezTo>
                  <a:cubicBezTo>
                    <a:pt x="144" y="171"/>
                    <a:pt x="137" y="181"/>
                    <a:pt x="132" y="196"/>
                  </a:cubicBezTo>
                  <a:cubicBezTo>
                    <a:pt x="151" y="209"/>
                    <a:pt x="167" y="207"/>
                    <a:pt x="180" y="188"/>
                  </a:cubicBezTo>
                  <a:cubicBezTo>
                    <a:pt x="182" y="196"/>
                    <a:pt x="184" y="211"/>
                    <a:pt x="192" y="216"/>
                  </a:cubicBezTo>
                  <a:cubicBezTo>
                    <a:pt x="199" y="220"/>
                    <a:pt x="208" y="221"/>
                    <a:pt x="216" y="224"/>
                  </a:cubicBezTo>
                  <a:cubicBezTo>
                    <a:pt x="220" y="225"/>
                    <a:pt x="228" y="228"/>
                    <a:pt x="228" y="228"/>
                  </a:cubicBezTo>
                  <a:cubicBezTo>
                    <a:pt x="236" y="227"/>
                    <a:pt x="245" y="228"/>
                    <a:pt x="252" y="224"/>
                  </a:cubicBezTo>
                  <a:cubicBezTo>
                    <a:pt x="269" y="216"/>
                    <a:pt x="252" y="204"/>
                    <a:pt x="276" y="196"/>
                  </a:cubicBezTo>
                  <a:cubicBezTo>
                    <a:pt x="296" y="209"/>
                    <a:pt x="322" y="231"/>
                    <a:pt x="336" y="252"/>
                  </a:cubicBezTo>
                  <a:cubicBezTo>
                    <a:pt x="354" y="280"/>
                    <a:pt x="343" y="273"/>
                    <a:pt x="364" y="280"/>
                  </a:cubicBezTo>
                  <a:cubicBezTo>
                    <a:pt x="376" y="262"/>
                    <a:pt x="375" y="241"/>
                    <a:pt x="360" y="224"/>
                  </a:cubicBezTo>
                  <a:cubicBezTo>
                    <a:pt x="352" y="216"/>
                    <a:pt x="336" y="200"/>
                    <a:pt x="336" y="200"/>
                  </a:cubicBezTo>
                  <a:cubicBezTo>
                    <a:pt x="323" y="162"/>
                    <a:pt x="322" y="174"/>
                    <a:pt x="372" y="168"/>
                  </a:cubicBezTo>
                  <a:cubicBezTo>
                    <a:pt x="384" y="164"/>
                    <a:pt x="396" y="160"/>
                    <a:pt x="408" y="156"/>
                  </a:cubicBezTo>
                  <a:cubicBezTo>
                    <a:pt x="412" y="155"/>
                    <a:pt x="420" y="152"/>
                    <a:pt x="420" y="152"/>
                  </a:cubicBezTo>
                  <a:cubicBezTo>
                    <a:pt x="421" y="148"/>
                    <a:pt x="426" y="144"/>
                    <a:pt x="424" y="140"/>
                  </a:cubicBezTo>
                  <a:cubicBezTo>
                    <a:pt x="420" y="131"/>
                    <a:pt x="365" y="146"/>
                    <a:pt x="356" y="148"/>
                  </a:cubicBezTo>
                  <a:cubicBezTo>
                    <a:pt x="339" y="146"/>
                    <a:pt x="316" y="152"/>
                    <a:pt x="304" y="140"/>
                  </a:cubicBezTo>
                  <a:cubicBezTo>
                    <a:pt x="301" y="137"/>
                    <a:pt x="302" y="132"/>
                    <a:pt x="300" y="128"/>
                  </a:cubicBezTo>
                  <a:cubicBezTo>
                    <a:pt x="298" y="124"/>
                    <a:pt x="296" y="119"/>
                    <a:pt x="292" y="116"/>
                  </a:cubicBezTo>
                  <a:cubicBezTo>
                    <a:pt x="272" y="98"/>
                    <a:pt x="244" y="91"/>
                    <a:pt x="220" y="80"/>
                  </a:cubicBezTo>
                  <a:cubicBezTo>
                    <a:pt x="201" y="72"/>
                    <a:pt x="180" y="67"/>
                    <a:pt x="160" y="60"/>
                  </a:cubicBezTo>
                  <a:cubicBezTo>
                    <a:pt x="152" y="57"/>
                    <a:pt x="136" y="52"/>
                    <a:pt x="136" y="52"/>
                  </a:cubicBezTo>
                  <a:cubicBezTo>
                    <a:pt x="113" y="55"/>
                    <a:pt x="98" y="64"/>
                    <a:pt x="80" y="52"/>
                  </a:cubicBezTo>
                  <a:cubicBezTo>
                    <a:pt x="70" y="38"/>
                    <a:pt x="74" y="44"/>
                    <a:pt x="68" y="32"/>
                  </a:cubicBezTo>
                  <a:lnTo>
                    <a:pt x="68" y="0"/>
                  </a:lnTo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prstShdw prst="shdw17" dist="25400" dir="5400000">
                <a:srgbClr val="333333">
                  <a:alpha val="50000"/>
                </a:srgbClr>
              </a:prst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gray">
            <a:xfrm>
              <a:off x="4255" y="3243"/>
              <a:ext cx="311" cy="211"/>
            </a:xfrm>
            <a:custGeom>
              <a:avLst/>
              <a:gdLst>
                <a:gd name="T0" fmla="*/ 0 w 416"/>
                <a:gd name="T1" fmla="*/ 1 h 282"/>
                <a:gd name="T2" fmla="*/ 20 w 416"/>
                <a:gd name="T3" fmla="*/ 37 h 282"/>
                <a:gd name="T4" fmla="*/ 28 w 416"/>
                <a:gd name="T5" fmla="*/ 49 h 282"/>
                <a:gd name="T6" fmla="*/ 84 w 416"/>
                <a:gd name="T7" fmla="*/ 89 h 282"/>
                <a:gd name="T8" fmla="*/ 120 w 416"/>
                <a:gd name="T9" fmla="*/ 113 h 282"/>
                <a:gd name="T10" fmla="*/ 132 w 416"/>
                <a:gd name="T11" fmla="*/ 121 h 282"/>
                <a:gd name="T12" fmla="*/ 136 w 416"/>
                <a:gd name="T13" fmla="*/ 169 h 282"/>
                <a:gd name="T14" fmla="*/ 116 w 416"/>
                <a:gd name="T15" fmla="*/ 201 h 282"/>
                <a:gd name="T16" fmla="*/ 136 w 416"/>
                <a:gd name="T17" fmla="*/ 197 h 282"/>
                <a:gd name="T18" fmla="*/ 148 w 416"/>
                <a:gd name="T19" fmla="*/ 189 h 282"/>
                <a:gd name="T20" fmla="*/ 160 w 416"/>
                <a:gd name="T21" fmla="*/ 201 h 282"/>
                <a:gd name="T22" fmla="*/ 184 w 416"/>
                <a:gd name="T23" fmla="*/ 217 h 282"/>
                <a:gd name="T24" fmla="*/ 208 w 416"/>
                <a:gd name="T25" fmla="*/ 233 h 282"/>
                <a:gd name="T26" fmla="*/ 240 w 416"/>
                <a:gd name="T27" fmla="*/ 221 h 282"/>
                <a:gd name="T28" fmla="*/ 248 w 416"/>
                <a:gd name="T29" fmla="*/ 197 h 282"/>
                <a:gd name="T30" fmla="*/ 268 w 416"/>
                <a:gd name="T31" fmla="*/ 201 h 282"/>
                <a:gd name="T32" fmla="*/ 292 w 416"/>
                <a:gd name="T33" fmla="*/ 209 h 282"/>
                <a:gd name="T34" fmla="*/ 340 w 416"/>
                <a:gd name="T35" fmla="*/ 281 h 282"/>
                <a:gd name="T36" fmla="*/ 356 w 416"/>
                <a:gd name="T37" fmla="*/ 277 h 282"/>
                <a:gd name="T38" fmla="*/ 352 w 416"/>
                <a:gd name="T39" fmla="*/ 253 h 282"/>
                <a:gd name="T40" fmla="*/ 316 w 416"/>
                <a:gd name="T41" fmla="*/ 197 h 282"/>
                <a:gd name="T42" fmla="*/ 360 w 416"/>
                <a:gd name="T43" fmla="*/ 173 h 282"/>
                <a:gd name="T44" fmla="*/ 408 w 416"/>
                <a:gd name="T45" fmla="*/ 145 h 282"/>
                <a:gd name="T46" fmla="*/ 409 w 416"/>
                <a:gd name="T47" fmla="*/ 120 h 282"/>
                <a:gd name="T48" fmla="*/ 367 w 416"/>
                <a:gd name="T49" fmla="*/ 138 h 282"/>
                <a:gd name="T50" fmla="*/ 308 w 416"/>
                <a:gd name="T51" fmla="*/ 137 h 282"/>
                <a:gd name="T52" fmla="*/ 264 w 416"/>
                <a:gd name="T53" fmla="*/ 97 h 282"/>
                <a:gd name="T54" fmla="*/ 180 w 416"/>
                <a:gd name="T55" fmla="*/ 61 h 282"/>
                <a:gd name="T56" fmla="*/ 132 w 416"/>
                <a:gd name="T57" fmla="*/ 33 h 282"/>
                <a:gd name="T58" fmla="*/ 92 w 416"/>
                <a:gd name="T59" fmla="*/ 41 h 282"/>
                <a:gd name="T60" fmla="*/ 76 w 416"/>
                <a:gd name="T61" fmla="*/ 57 h 282"/>
                <a:gd name="T62" fmla="*/ 56 w 416"/>
                <a:gd name="T63" fmla="*/ 17 h 282"/>
                <a:gd name="T64" fmla="*/ 0 w 416"/>
                <a:gd name="T65" fmla="*/ 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16" h="282">
                  <a:moveTo>
                    <a:pt x="0" y="1"/>
                  </a:moveTo>
                  <a:cubicBezTo>
                    <a:pt x="7" y="22"/>
                    <a:pt x="2" y="9"/>
                    <a:pt x="20" y="37"/>
                  </a:cubicBezTo>
                  <a:cubicBezTo>
                    <a:pt x="23" y="41"/>
                    <a:pt x="28" y="49"/>
                    <a:pt x="28" y="49"/>
                  </a:cubicBezTo>
                  <a:cubicBezTo>
                    <a:pt x="5" y="84"/>
                    <a:pt x="65" y="78"/>
                    <a:pt x="84" y="89"/>
                  </a:cubicBezTo>
                  <a:cubicBezTo>
                    <a:pt x="97" y="96"/>
                    <a:pt x="108" y="105"/>
                    <a:pt x="120" y="113"/>
                  </a:cubicBezTo>
                  <a:cubicBezTo>
                    <a:pt x="124" y="116"/>
                    <a:pt x="132" y="121"/>
                    <a:pt x="132" y="121"/>
                  </a:cubicBezTo>
                  <a:cubicBezTo>
                    <a:pt x="138" y="138"/>
                    <a:pt x="132" y="151"/>
                    <a:pt x="136" y="169"/>
                  </a:cubicBezTo>
                  <a:cubicBezTo>
                    <a:pt x="107" y="188"/>
                    <a:pt x="110" y="176"/>
                    <a:pt x="116" y="201"/>
                  </a:cubicBezTo>
                  <a:cubicBezTo>
                    <a:pt x="123" y="200"/>
                    <a:pt x="130" y="199"/>
                    <a:pt x="136" y="197"/>
                  </a:cubicBezTo>
                  <a:cubicBezTo>
                    <a:pt x="141" y="195"/>
                    <a:pt x="143" y="188"/>
                    <a:pt x="148" y="189"/>
                  </a:cubicBezTo>
                  <a:cubicBezTo>
                    <a:pt x="154" y="190"/>
                    <a:pt x="156" y="198"/>
                    <a:pt x="160" y="201"/>
                  </a:cubicBezTo>
                  <a:cubicBezTo>
                    <a:pt x="168" y="207"/>
                    <a:pt x="176" y="212"/>
                    <a:pt x="184" y="217"/>
                  </a:cubicBezTo>
                  <a:cubicBezTo>
                    <a:pt x="192" y="222"/>
                    <a:pt x="208" y="233"/>
                    <a:pt x="208" y="233"/>
                  </a:cubicBezTo>
                  <a:cubicBezTo>
                    <a:pt x="216" y="231"/>
                    <a:pt x="234" y="230"/>
                    <a:pt x="240" y="221"/>
                  </a:cubicBezTo>
                  <a:cubicBezTo>
                    <a:pt x="244" y="214"/>
                    <a:pt x="248" y="197"/>
                    <a:pt x="248" y="197"/>
                  </a:cubicBezTo>
                  <a:cubicBezTo>
                    <a:pt x="255" y="198"/>
                    <a:pt x="261" y="199"/>
                    <a:pt x="268" y="201"/>
                  </a:cubicBezTo>
                  <a:cubicBezTo>
                    <a:pt x="276" y="203"/>
                    <a:pt x="292" y="209"/>
                    <a:pt x="292" y="209"/>
                  </a:cubicBezTo>
                  <a:cubicBezTo>
                    <a:pt x="298" y="242"/>
                    <a:pt x="306" y="270"/>
                    <a:pt x="340" y="281"/>
                  </a:cubicBezTo>
                  <a:cubicBezTo>
                    <a:pt x="345" y="280"/>
                    <a:pt x="354" y="282"/>
                    <a:pt x="356" y="277"/>
                  </a:cubicBezTo>
                  <a:cubicBezTo>
                    <a:pt x="359" y="270"/>
                    <a:pt x="355" y="260"/>
                    <a:pt x="352" y="253"/>
                  </a:cubicBezTo>
                  <a:cubicBezTo>
                    <a:pt x="346" y="238"/>
                    <a:pt x="329" y="206"/>
                    <a:pt x="316" y="197"/>
                  </a:cubicBezTo>
                  <a:cubicBezTo>
                    <a:pt x="307" y="170"/>
                    <a:pt x="339" y="175"/>
                    <a:pt x="360" y="173"/>
                  </a:cubicBezTo>
                  <a:cubicBezTo>
                    <a:pt x="383" y="165"/>
                    <a:pt x="391" y="162"/>
                    <a:pt x="408" y="145"/>
                  </a:cubicBezTo>
                  <a:cubicBezTo>
                    <a:pt x="412" y="140"/>
                    <a:pt x="416" y="121"/>
                    <a:pt x="409" y="120"/>
                  </a:cubicBezTo>
                  <a:cubicBezTo>
                    <a:pt x="402" y="119"/>
                    <a:pt x="384" y="135"/>
                    <a:pt x="367" y="138"/>
                  </a:cubicBezTo>
                  <a:cubicBezTo>
                    <a:pt x="350" y="141"/>
                    <a:pt x="325" y="144"/>
                    <a:pt x="308" y="137"/>
                  </a:cubicBezTo>
                  <a:cubicBezTo>
                    <a:pt x="286" y="130"/>
                    <a:pt x="284" y="111"/>
                    <a:pt x="264" y="97"/>
                  </a:cubicBezTo>
                  <a:cubicBezTo>
                    <a:pt x="238" y="80"/>
                    <a:pt x="203" y="76"/>
                    <a:pt x="180" y="61"/>
                  </a:cubicBezTo>
                  <a:cubicBezTo>
                    <a:pt x="163" y="50"/>
                    <a:pt x="150" y="39"/>
                    <a:pt x="132" y="33"/>
                  </a:cubicBezTo>
                  <a:cubicBezTo>
                    <a:pt x="119" y="35"/>
                    <a:pt x="102" y="31"/>
                    <a:pt x="92" y="41"/>
                  </a:cubicBezTo>
                  <a:cubicBezTo>
                    <a:pt x="71" y="62"/>
                    <a:pt x="108" y="46"/>
                    <a:pt x="76" y="57"/>
                  </a:cubicBezTo>
                  <a:cubicBezTo>
                    <a:pt x="52" y="49"/>
                    <a:pt x="67" y="38"/>
                    <a:pt x="56" y="17"/>
                  </a:cubicBezTo>
                  <a:cubicBezTo>
                    <a:pt x="48" y="0"/>
                    <a:pt x="16" y="1"/>
                    <a:pt x="0" y="1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gray">
            <a:xfrm>
              <a:off x="4485" y="4013"/>
              <a:ext cx="45" cy="58"/>
            </a:xfrm>
            <a:custGeom>
              <a:avLst/>
              <a:gdLst>
                <a:gd name="T0" fmla="*/ 32 w 60"/>
                <a:gd name="T1" fmla="*/ 18 h 78"/>
                <a:gd name="T2" fmla="*/ 0 w 60"/>
                <a:gd name="T3" fmla="*/ 18 h 78"/>
                <a:gd name="T4" fmla="*/ 20 w 60"/>
                <a:gd name="T5" fmla="*/ 42 h 78"/>
                <a:gd name="T6" fmla="*/ 28 w 60"/>
                <a:gd name="T7" fmla="*/ 66 h 78"/>
                <a:gd name="T8" fmla="*/ 32 w 60"/>
                <a:gd name="T9" fmla="*/ 78 h 78"/>
                <a:gd name="T10" fmla="*/ 60 w 60"/>
                <a:gd name="T11" fmla="*/ 50 h 78"/>
                <a:gd name="T12" fmla="*/ 32 w 60"/>
                <a:gd name="T13" fmla="*/ 1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78">
                  <a:moveTo>
                    <a:pt x="32" y="18"/>
                  </a:moveTo>
                  <a:cubicBezTo>
                    <a:pt x="16" y="7"/>
                    <a:pt x="12" y="0"/>
                    <a:pt x="0" y="18"/>
                  </a:cubicBezTo>
                  <a:cubicBezTo>
                    <a:pt x="6" y="27"/>
                    <a:pt x="15" y="33"/>
                    <a:pt x="20" y="42"/>
                  </a:cubicBezTo>
                  <a:cubicBezTo>
                    <a:pt x="24" y="49"/>
                    <a:pt x="25" y="58"/>
                    <a:pt x="28" y="66"/>
                  </a:cubicBezTo>
                  <a:cubicBezTo>
                    <a:pt x="29" y="70"/>
                    <a:pt x="32" y="78"/>
                    <a:pt x="32" y="78"/>
                  </a:cubicBezTo>
                  <a:cubicBezTo>
                    <a:pt x="52" y="73"/>
                    <a:pt x="54" y="69"/>
                    <a:pt x="60" y="50"/>
                  </a:cubicBezTo>
                  <a:cubicBezTo>
                    <a:pt x="54" y="32"/>
                    <a:pt x="50" y="27"/>
                    <a:pt x="32" y="1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gray">
            <a:xfrm>
              <a:off x="4621" y="3923"/>
              <a:ext cx="164" cy="85"/>
            </a:xfrm>
            <a:custGeom>
              <a:avLst/>
              <a:gdLst>
                <a:gd name="T0" fmla="*/ 47 w 219"/>
                <a:gd name="T1" fmla="*/ 73 h 113"/>
                <a:gd name="T2" fmla="*/ 39 w 219"/>
                <a:gd name="T3" fmla="*/ 61 h 113"/>
                <a:gd name="T4" fmla="*/ 15 w 219"/>
                <a:gd name="T5" fmla="*/ 69 h 113"/>
                <a:gd name="T6" fmla="*/ 39 w 219"/>
                <a:gd name="T7" fmla="*/ 113 h 113"/>
                <a:gd name="T8" fmla="*/ 123 w 219"/>
                <a:gd name="T9" fmla="*/ 89 h 113"/>
                <a:gd name="T10" fmla="*/ 147 w 219"/>
                <a:gd name="T11" fmla="*/ 73 h 113"/>
                <a:gd name="T12" fmla="*/ 171 w 219"/>
                <a:gd name="T13" fmla="*/ 65 h 113"/>
                <a:gd name="T14" fmla="*/ 219 w 219"/>
                <a:gd name="T15" fmla="*/ 19 h 113"/>
                <a:gd name="T16" fmla="*/ 210 w 219"/>
                <a:gd name="T17" fmla="*/ 0 h 113"/>
                <a:gd name="T18" fmla="*/ 179 w 219"/>
                <a:gd name="T19" fmla="*/ 17 h 113"/>
                <a:gd name="T20" fmla="*/ 107 w 219"/>
                <a:gd name="T21" fmla="*/ 41 h 113"/>
                <a:gd name="T22" fmla="*/ 83 w 219"/>
                <a:gd name="T23" fmla="*/ 45 h 113"/>
                <a:gd name="T24" fmla="*/ 59 w 219"/>
                <a:gd name="T25" fmla="*/ 53 h 113"/>
                <a:gd name="T26" fmla="*/ 47 w 219"/>
                <a:gd name="T27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9" h="113">
                  <a:moveTo>
                    <a:pt x="47" y="73"/>
                  </a:moveTo>
                  <a:cubicBezTo>
                    <a:pt x="44" y="69"/>
                    <a:pt x="44" y="62"/>
                    <a:pt x="39" y="61"/>
                  </a:cubicBezTo>
                  <a:cubicBezTo>
                    <a:pt x="31" y="60"/>
                    <a:pt x="15" y="69"/>
                    <a:pt x="15" y="69"/>
                  </a:cubicBezTo>
                  <a:cubicBezTo>
                    <a:pt x="0" y="91"/>
                    <a:pt x="20" y="101"/>
                    <a:pt x="39" y="113"/>
                  </a:cubicBezTo>
                  <a:cubicBezTo>
                    <a:pt x="67" y="107"/>
                    <a:pt x="96" y="98"/>
                    <a:pt x="123" y="89"/>
                  </a:cubicBezTo>
                  <a:cubicBezTo>
                    <a:pt x="132" y="86"/>
                    <a:pt x="139" y="78"/>
                    <a:pt x="147" y="73"/>
                  </a:cubicBezTo>
                  <a:cubicBezTo>
                    <a:pt x="154" y="68"/>
                    <a:pt x="171" y="65"/>
                    <a:pt x="171" y="65"/>
                  </a:cubicBezTo>
                  <a:cubicBezTo>
                    <a:pt x="186" y="50"/>
                    <a:pt x="207" y="36"/>
                    <a:pt x="219" y="19"/>
                  </a:cubicBezTo>
                  <a:cubicBezTo>
                    <a:pt x="215" y="16"/>
                    <a:pt x="215" y="0"/>
                    <a:pt x="210" y="0"/>
                  </a:cubicBezTo>
                  <a:cubicBezTo>
                    <a:pt x="205" y="0"/>
                    <a:pt x="183" y="15"/>
                    <a:pt x="179" y="17"/>
                  </a:cubicBezTo>
                  <a:cubicBezTo>
                    <a:pt x="159" y="26"/>
                    <a:pt x="129" y="37"/>
                    <a:pt x="107" y="41"/>
                  </a:cubicBezTo>
                  <a:cubicBezTo>
                    <a:pt x="99" y="42"/>
                    <a:pt x="91" y="43"/>
                    <a:pt x="83" y="45"/>
                  </a:cubicBezTo>
                  <a:cubicBezTo>
                    <a:pt x="75" y="47"/>
                    <a:pt x="59" y="53"/>
                    <a:pt x="59" y="53"/>
                  </a:cubicBezTo>
                  <a:cubicBezTo>
                    <a:pt x="49" y="67"/>
                    <a:pt x="53" y="61"/>
                    <a:pt x="47" y="7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gray">
            <a:xfrm>
              <a:off x="4791" y="3873"/>
              <a:ext cx="104" cy="92"/>
            </a:xfrm>
            <a:custGeom>
              <a:avLst/>
              <a:gdLst>
                <a:gd name="T0" fmla="*/ 12 w 139"/>
                <a:gd name="T1" fmla="*/ 60 h 122"/>
                <a:gd name="T2" fmla="*/ 8 w 139"/>
                <a:gd name="T3" fmla="*/ 84 h 122"/>
                <a:gd name="T4" fmla="*/ 0 w 139"/>
                <a:gd name="T5" fmla="*/ 108 h 122"/>
                <a:gd name="T6" fmla="*/ 36 w 139"/>
                <a:gd name="T7" fmla="*/ 116 h 122"/>
                <a:gd name="T8" fmla="*/ 52 w 139"/>
                <a:gd name="T9" fmla="*/ 96 h 122"/>
                <a:gd name="T10" fmla="*/ 124 w 139"/>
                <a:gd name="T11" fmla="*/ 68 h 122"/>
                <a:gd name="T12" fmla="*/ 136 w 139"/>
                <a:gd name="T13" fmla="*/ 44 h 122"/>
                <a:gd name="T14" fmla="*/ 112 w 139"/>
                <a:gd name="T15" fmla="*/ 28 h 122"/>
                <a:gd name="T16" fmla="*/ 100 w 139"/>
                <a:gd name="T17" fmla="*/ 20 h 122"/>
                <a:gd name="T18" fmla="*/ 64 w 139"/>
                <a:gd name="T19" fmla="*/ 12 h 122"/>
                <a:gd name="T20" fmla="*/ 52 w 139"/>
                <a:gd name="T21" fmla="*/ 36 h 122"/>
                <a:gd name="T22" fmla="*/ 12 w 139"/>
                <a:gd name="T23" fmla="*/ 6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22">
                  <a:moveTo>
                    <a:pt x="12" y="60"/>
                  </a:moveTo>
                  <a:cubicBezTo>
                    <a:pt x="11" y="68"/>
                    <a:pt x="10" y="76"/>
                    <a:pt x="8" y="84"/>
                  </a:cubicBezTo>
                  <a:cubicBezTo>
                    <a:pt x="6" y="92"/>
                    <a:pt x="0" y="108"/>
                    <a:pt x="0" y="108"/>
                  </a:cubicBezTo>
                  <a:cubicBezTo>
                    <a:pt x="14" y="118"/>
                    <a:pt x="19" y="122"/>
                    <a:pt x="36" y="116"/>
                  </a:cubicBezTo>
                  <a:cubicBezTo>
                    <a:pt x="46" y="86"/>
                    <a:pt x="31" y="122"/>
                    <a:pt x="52" y="96"/>
                  </a:cubicBezTo>
                  <a:cubicBezTo>
                    <a:pt x="83" y="57"/>
                    <a:pt x="30" y="74"/>
                    <a:pt x="124" y="68"/>
                  </a:cubicBezTo>
                  <a:cubicBezTo>
                    <a:pt x="125" y="67"/>
                    <a:pt x="139" y="48"/>
                    <a:pt x="136" y="44"/>
                  </a:cubicBezTo>
                  <a:cubicBezTo>
                    <a:pt x="130" y="36"/>
                    <a:pt x="120" y="33"/>
                    <a:pt x="112" y="28"/>
                  </a:cubicBezTo>
                  <a:cubicBezTo>
                    <a:pt x="108" y="25"/>
                    <a:pt x="100" y="20"/>
                    <a:pt x="100" y="20"/>
                  </a:cubicBezTo>
                  <a:cubicBezTo>
                    <a:pt x="89" y="4"/>
                    <a:pt x="92" y="0"/>
                    <a:pt x="64" y="12"/>
                  </a:cubicBezTo>
                  <a:cubicBezTo>
                    <a:pt x="57" y="15"/>
                    <a:pt x="55" y="30"/>
                    <a:pt x="52" y="36"/>
                  </a:cubicBezTo>
                  <a:cubicBezTo>
                    <a:pt x="46" y="49"/>
                    <a:pt x="26" y="60"/>
                    <a:pt x="12" y="6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gray">
            <a:xfrm>
              <a:off x="4846" y="3832"/>
              <a:ext cx="37" cy="26"/>
            </a:xfrm>
            <a:custGeom>
              <a:avLst/>
              <a:gdLst>
                <a:gd name="T0" fmla="*/ 29 w 49"/>
                <a:gd name="T1" fmla="*/ 0 h 35"/>
                <a:gd name="T2" fmla="*/ 8 w 49"/>
                <a:gd name="T3" fmla="*/ 11 h 35"/>
                <a:gd name="T4" fmla="*/ 24 w 49"/>
                <a:gd name="T5" fmla="*/ 35 h 35"/>
                <a:gd name="T6" fmla="*/ 39 w 49"/>
                <a:gd name="T7" fmla="*/ 26 h 35"/>
                <a:gd name="T8" fmla="*/ 29 w 4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35">
                  <a:moveTo>
                    <a:pt x="29" y="0"/>
                  </a:moveTo>
                  <a:cubicBezTo>
                    <a:pt x="25" y="12"/>
                    <a:pt x="19" y="7"/>
                    <a:pt x="8" y="11"/>
                  </a:cubicBezTo>
                  <a:cubicBezTo>
                    <a:pt x="0" y="23"/>
                    <a:pt x="14" y="34"/>
                    <a:pt x="24" y="35"/>
                  </a:cubicBezTo>
                  <a:cubicBezTo>
                    <a:pt x="30" y="34"/>
                    <a:pt x="33" y="28"/>
                    <a:pt x="39" y="26"/>
                  </a:cubicBezTo>
                  <a:cubicBezTo>
                    <a:pt x="49" y="22"/>
                    <a:pt x="29" y="3"/>
                    <a:pt x="29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gray">
            <a:xfrm>
              <a:off x="3123" y="3346"/>
              <a:ext cx="123" cy="201"/>
            </a:xfrm>
            <a:custGeom>
              <a:avLst/>
              <a:gdLst>
                <a:gd name="T0" fmla="*/ 128 w 164"/>
                <a:gd name="T1" fmla="*/ 0 h 268"/>
                <a:gd name="T2" fmla="*/ 104 w 164"/>
                <a:gd name="T3" fmla="*/ 28 h 268"/>
                <a:gd name="T4" fmla="*/ 88 w 164"/>
                <a:gd name="T5" fmla="*/ 64 h 268"/>
                <a:gd name="T6" fmla="*/ 36 w 164"/>
                <a:gd name="T7" fmla="*/ 84 h 268"/>
                <a:gd name="T8" fmla="*/ 28 w 164"/>
                <a:gd name="T9" fmla="*/ 96 h 268"/>
                <a:gd name="T10" fmla="*/ 16 w 164"/>
                <a:gd name="T11" fmla="*/ 100 h 268"/>
                <a:gd name="T12" fmla="*/ 20 w 164"/>
                <a:gd name="T13" fmla="*/ 132 h 268"/>
                <a:gd name="T14" fmla="*/ 28 w 164"/>
                <a:gd name="T15" fmla="*/ 156 h 268"/>
                <a:gd name="T16" fmla="*/ 0 w 164"/>
                <a:gd name="T17" fmla="*/ 200 h 268"/>
                <a:gd name="T18" fmla="*/ 28 w 164"/>
                <a:gd name="T19" fmla="*/ 260 h 268"/>
                <a:gd name="T20" fmla="*/ 52 w 164"/>
                <a:gd name="T21" fmla="*/ 268 h 268"/>
                <a:gd name="T22" fmla="*/ 88 w 164"/>
                <a:gd name="T23" fmla="*/ 216 h 268"/>
                <a:gd name="T24" fmla="*/ 104 w 164"/>
                <a:gd name="T25" fmla="*/ 192 h 268"/>
                <a:gd name="T26" fmla="*/ 128 w 164"/>
                <a:gd name="T27" fmla="*/ 116 h 268"/>
                <a:gd name="T28" fmla="*/ 140 w 164"/>
                <a:gd name="T29" fmla="*/ 76 h 268"/>
                <a:gd name="T30" fmla="*/ 164 w 164"/>
                <a:gd name="T31" fmla="*/ 72 h 268"/>
                <a:gd name="T32" fmla="*/ 128 w 164"/>
                <a:gd name="T33" fmla="*/ 0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268">
                  <a:moveTo>
                    <a:pt x="128" y="0"/>
                  </a:moveTo>
                  <a:cubicBezTo>
                    <a:pt x="123" y="16"/>
                    <a:pt x="120" y="23"/>
                    <a:pt x="104" y="28"/>
                  </a:cubicBezTo>
                  <a:cubicBezTo>
                    <a:pt x="102" y="35"/>
                    <a:pt x="97" y="57"/>
                    <a:pt x="88" y="64"/>
                  </a:cubicBezTo>
                  <a:cubicBezTo>
                    <a:pt x="75" y="75"/>
                    <a:pt x="51" y="74"/>
                    <a:pt x="36" y="84"/>
                  </a:cubicBezTo>
                  <a:cubicBezTo>
                    <a:pt x="33" y="88"/>
                    <a:pt x="32" y="93"/>
                    <a:pt x="28" y="96"/>
                  </a:cubicBezTo>
                  <a:cubicBezTo>
                    <a:pt x="25" y="99"/>
                    <a:pt x="17" y="96"/>
                    <a:pt x="16" y="100"/>
                  </a:cubicBezTo>
                  <a:cubicBezTo>
                    <a:pt x="14" y="110"/>
                    <a:pt x="18" y="121"/>
                    <a:pt x="20" y="132"/>
                  </a:cubicBezTo>
                  <a:cubicBezTo>
                    <a:pt x="22" y="140"/>
                    <a:pt x="28" y="156"/>
                    <a:pt x="28" y="156"/>
                  </a:cubicBezTo>
                  <a:cubicBezTo>
                    <a:pt x="13" y="166"/>
                    <a:pt x="6" y="183"/>
                    <a:pt x="0" y="200"/>
                  </a:cubicBezTo>
                  <a:cubicBezTo>
                    <a:pt x="3" y="210"/>
                    <a:pt x="19" y="254"/>
                    <a:pt x="28" y="260"/>
                  </a:cubicBezTo>
                  <a:cubicBezTo>
                    <a:pt x="35" y="264"/>
                    <a:pt x="52" y="268"/>
                    <a:pt x="52" y="268"/>
                  </a:cubicBezTo>
                  <a:cubicBezTo>
                    <a:pt x="85" y="261"/>
                    <a:pt x="79" y="244"/>
                    <a:pt x="88" y="216"/>
                  </a:cubicBezTo>
                  <a:cubicBezTo>
                    <a:pt x="91" y="207"/>
                    <a:pt x="99" y="200"/>
                    <a:pt x="104" y="192"/>
                  </a:cubicBezTo>
                  <a:cubicBezTo>
                    <a:pt x="116" y="174"/>
                    <a:pt x="121" y="136"/>
                    <a:pt x="128" y="116"/>
                  </a:cubicBezTo>
                  <a:cubicBezTo>
                    <a:pt x="131" y="108"/>
                    <a:pt x="134" y="79"/>
                    <a:pt x="140" y="76"/>
                  </a:cubicBezTo>
                  <a:cubicBezTo>
                    <a:pt x="147" y="72"/>
                    <a:pt x="156" y="73"/>
                    <a:pt x="164" y="72"/>
                  </a:cubicBezTo>
                  <a:cubicBezTo>
                    <a:pt x="158" y="19"/>
                    <a:pt x="161" y="33"/>
                    <a:pt x="128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gray">
            <a:xfrm>
              <a:off x="3655" y="3034"/>
              <a:ext cx="49" cy="61"/>
            </a:xfrm>
            <a:custGeom>
              <a:avLst/>
              <a:gdLst>
                <a:gd name="T0" fmla="*/ 29 w 66"/>
                <a:gd name="T1" fmla="*/ 0 h 81"/>
                <a:gd name="T2" fmla="*/ 25 w 66"/>
                <a:gd name="T3" fmla="*/ 60 h 81"/>
                <a:gd name="T4" fmla="*/ 29 w 66"/>
                <a:gd name="T5" fmla="*/ 76 h 81"/>
                <a:gd name="T6" fmla="*/ 41 w 66"/>
                <a:gd name="T7" fmla="*/ 80 h 81"/>
                <a:gd name="T8" fmla="*/ 57 w 66"/>
                <a:gd name="T9" fmla="*/ 76 h 81"/>
                <a:gd name="T10" fmla="*/ 29 w 66"/>
                <a:gd name="T11" fmla="*/ 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81">
                  <a:moveTo>
                    <a:pt x="29" y="0"/>
                  </a:moveTo>
                  <a:cubicBezTo>
                    <a:pt x="0" y="10"/>
                    <a:pt x="20" y="38"/>
                    <a:pt x="25" y="60"/>
                  </a:cubicBezTo>
                  <a:cubicBezTo>
                    <a:pt x="26" y="65"/>
                    <a:pt x="26" y="72"/>
                    <a:pt x="29" y="76"/>
                  </a:cubicBezTo>
                  <a:cubicBezTo>
                    <a:pt x="32" y="79"/>
                    <a:pt x="37" y="79"/>
                    <a:pt x="41" y="80"/>
                  </a:cubicBezTo>
                  <a:cubicBezTo>
                    <a:pt x="46" y="79"/>
                    <a:pt x="55" y="81"/>
                    <a:pt x="57" y="76"/>
                  </a:cubicBezTo>
                  <a:cubicBezTo>
                    <a:pt x="66" y="53"/>
                    <a:pt x="45" y="16"/>
                    <a:pt x="29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gray">
            <a:xfrm>
              <a:off x="3988" y="3100"/>
              <a:ext cx="111" cy="183"/>
            </a:xfrm>
            <a:custGeom>
              <a:avLst/>
              <a:gdLst>
                <a:gd name="T0" fmla="*/ 96 w 148"/>
                <a:gd name="T1" fmla="*/ 0 h 244"/>
                <a:gd name="T2" fmla="*/ 60 w 148"/>
                <a:gd name="T3" fmla="*/ 84 h 244"/>
                <a:gd name="T4" fmla="*/ 36 w 148"/>
                <a:gd name="T5" fmla="*/ 92 h 244"/>
                <a:gd name="T6" fmla="*/ 12 w 148"/>
                <a:gd name="T7" fmla="*/ 108 h 244"/>
                <a:gd name="T8" fmla="*/ 40 w 148"/>
                <a:gd name="T9" fmla="*/ 188 h 244"/>
                <a:gd name="T10" fmla="*/ 52 w 148"/>
                <a:gd name="T11" fmla="*/ 224 h 244"/>
                <a:gd name="T12" fmla="*/ 60 w 148"/>
                <a:gd name="T13" fmla="*/ 236 h 244"/>
                <a:gd name="T14" fmla="*/ 84 w 148"/>
                <a:gd name="T15" fmla="*/ 244 h 244"/>
                <a:gd name="T16" fmla="*/ 96 w 148"/>
                <a:gd name="T17" fmla="*/ 196 h 244"/>
                <a:gd name="T18" fmla="*/ 124 w 148"/>
                <a:gd name="T19" fmla="*/ 168 h 244"/>
                <a:gd name="T20" fmla="*/ 112 w 148"/>
                <a:gd name="T21" fmla="*/ 68 h 244"/>
                <a:gd name="T22" fmla="*/ 140 w 148"/>
                <a:gd name="T23" fmla="*/ 48 h 244"/>
                <a:gd name="T24" fmla="*/ 112 w 148"/>
                <a:gd name="T25" fmla="*/ 20 h 244"/>
                <a:gd name="T26" fmla="*/ 96 w 148"/>
                <a:gd name="T2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244">
                  <a:moveTo>
                    <a:pt x="96" y="0"/>
                  </a:moveTo>
                  <a:cubicBezTo>
                    <a:pt x="86" y="29"/>
                    <a:pt x="70" y="55"/>
                    <a:pt x="60" y="84"/>
                  </a:cubicBezTo>
                  <a:cubicBezTo>
                    <a:pt x="57" y="92"/>
                    <a:pt x="43" y="87"/>
                    <a:pt x="36" y="92"/>
                  </a:cubicBezTo>
                  <a:cubicBezTo>
                    <a:pt x="28" y="97"/>
                    <a:pt x="12" y="108"/>
                    <a:pt x="12" y="108"/>
                  </a:cubicBezTo>
                  <a:cubicBezTo>
                    <a:pt x="0" y="144"/>
                    <a:pt x="30" y="158"/>
                    <a:pt x="40" y="188"/>
                  </a:cubicBezTo>
                  <a:cubicBezTo>
                    <a:pt x="44" y="200"/>
                    <a:pt x="45" y="213"/>
                    <a:pt x="52" y="224"/>
                  </a:cubicBezTo>
                  <a:cubicBezTo>
                    <a:pt x="55" y="228"/>
                    <a:pt x="56" y="233"/>
                    <a:pt x="60" y="236"/>
                  </a:cubicBezTo>
                  <a:cubicBezTo>
                    <a:pt x="67" y="240"/>
                    <a:pt x="84" y="244"/>
                    <a:pt x="84" y="244"/>
                  </a:cubicBezTo>
                  <a:cubicBezTo>
                    <a:pt x="111" y="235"/>
                    <a:pt x="103" y="218"/>
                    <a:pt x="96" y="196"/>
                  </a:cubicBezTo>
                  <a:cubicBezTo>
                    <a:pt x="100" y="183"/>
                    <a:pt x="124" y="168"/>
                    <a:pt x="124" y="168"/>
                  </a:cubicBezTo>
                  <a:cubicBezTo>
                    <a:pt x="148" y="132"/>
                    <a:pt x="123" y="101"/>
                    <a:pt x="112" y="68"/>
                  </a:cubicBezTo>
                  <a:cubicBezTo>
                    <a:pt x="140" y="59"/>
                    <a:pt x="133" y="68"/>
                    <a:pt x="140" y="48"/>
                  </a:cubicBezTo>
                  <a:cubicBezTo>
                    <a:pt x="136" y="35"/>
                    <a:pt x="112" y="20"/>
                    <a:pt x="112" y="20"/>
                  </a:cubicBezTo>
                  <a:cubicBezTo>
                    <a:pt x="102" y="5"/>
                    <a:pt x="107" y="11"/>
                    <a:pt x="96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gray">
            <a:xfrm>
              <a:off x="3894" y="3043"/>
              <a:ext cx="72" cy="137"/>
            </a:xfrm>
            <a:custGeom>
              <a:avLst/>
              <a:gdLst>
                <a:gd name="T0" fmla="*/ 48 w 96"/>
                <a:gd name="T1" fmla="*/ 2 h 183"/>
                <a:gd name="T2" fmla="*/ 51 w 96"/>
                <a:gd name="T3" fmla="*/ 35 h 183"/>
                <a:gd name="T4" fmla="*/ 60 w 96"/>
                <a:gd name="T5" fmla="*/ 62 h 183"/>
                <a:gd name="T6" fmla="*/ 62 w 96"/>
                <a:gd name="T7" fmla="*/ 92 h 183"/>
                <a:gd name="T8" fmla="*/ 68 w 96"/>
                <a:gd name="T9" fmla="*/ 105 h 183"/>
                <a:gd name="T10" fmla="*/ 71 w 96"/>
                <a:gd name="T11" fmla="*/ 126 h 183"/>
                <a:gd name="T12" fmla="*/ 57 w 96"/>
                <a:gd name="T13" fmla="*/ 93 h 183"/>
                <a:gd name="T14" fmla="*/ 35 w 96"/>
                <a:gd name="T15" fmla="*/ 78 h 183"/>
                <a:gd name="T16" fmla="*/ 5 w 96"/>
                <a:gd name="T17" fmla="*/ 83 h 183"/>
                <a:gd name="T18" fmla="*/ 8 w 96"/>
                <a:gd name="T19" fmla="*/ 102 h 183"/>
                <a:gd name="T20" fmla="*/ 41 w 96"/>
                <a:gd name="T21" fmla="*/ 114 h 183"/>
                <a:gd name="T22" fmla="*/ 57 w 96"/>
                <a:gd name="T23" fmla="*/ 135 h 183"/>
                <a:gd name="T24" fmla="*/ 71 w 96"/>
                <a:gd name="T25" fmla="*/ 135 h 183"/>
                <a:gd name="T26" fmla="*/ 78 w 96"/>
                <a:gd name="T27" fmla="*/ 150 h 183"/>
                <a:gd name="T28" fmla="*/ 96 w 96"/>
                <a:gd name="T29" fmla="*/ 179 h 183"/>
                <a:gd name="T30" fmla="*/ 81 w 96"/>
                <a:gd name="T31" fmla="*/ 126 h 183"/>
                <a:gd name="T32" fmla="*/ 80 w 96"/>
                <a:gd name="T33" fmla="*/ 93 h 183"/>
                <a:gd name="T34" fmla="*/ 71 w 96"/>
                <a:gd name="T35" fmla="*/ 63 h 183"/>
                <a:gd name="T36" fmla="*/ 63 w 96"/>
                <a:gd name="T37" fmla="*/ 41 h 183"/>
                <a:gd name="T38" fmla="*/ 57 w 96"/>
                <a:gd name="T39" fmla="*/ 20 h 183"/>
                <a:gd name="T40" fmla="*/ 48 w 96"/>
                <a:gd name="T41" fmla="*/ 2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6" h="183">
                  <a:moveTo>
                    <a:pt x="48" y="2"/>
                  </a:moveTo>
                  <a:cubicBezTo>
                    <a:pt x="47" y="4"/>
                    <a:pt x="49" y="25"/>
                    <a:pt x="51" y="35"/>
                  </a:cubicBezTo>
                  <a:cubicBezTo>
                    <a:pt x="53" y="45"/>
                    <a:pt x="58" y="53"/>
                    <a:pt x="60" y="62"/>
                  </a:cubicBezTo>
                  <a:cubicBezTo>
                    <a:pt x="62" y="71"/>
                    <a:pt x="61" y="85"/>
                    <a:pt x="62" y="92"/>
                  </a:cubicBezTo>
                  <a:cubicBezTo>
                    <a:pt x="63" y="99"/>
                    <a:pt x="67" y="99"/>
                    <a:pt x="68" y="105"/>
                  </a:cubicBezTo>
                  <a:cubicBezTo>
                    <a:pt x="69" y="111"/>
                    <a:pt x="73" y="128"/>
                    <a:pt x="71" y="126"/>
                  </a:cubicBezTo>
                  <a:cubicBezTo>
                    <a:pt x="69" y="124"/>
                    <a:pt x="63" y="101"/>
                    <a:pt x="57" y="93"/>
                  </a:cubicBezTo>
                  <a:cubicBezTo>
                    <a:pt x="51" y="85"/>
                    <a:pt x="44" y="80"/>
                    <a:pt x="35" y="78"/>
                  </a:cubicBezTo>
                  <a:cubicBezTo>
                    <a:pt x="26" y="76"/>
                    <a:pt x="10" y="79"/>
                    <a:pt x="5" y="83"/>
                  </a:cubicBezTo>
                  <a:cubicBezTo>
                    <a:pt x="0" y="87"/>
                    <a:pt x="2" y="97"/>
                    <a:pt x="8" y="102"/>
                  </a:cubicBezTo>
                  <a:cubicBezTo>
                    <a:pt x="14" y="107"/>
                    <a:pt x="33" y="109"/>
                    <a:pt x="41" y="114"/>
                  </a:cubicBezTo>
                  <a:cubicBezTo>
                    <a:pt x="49" y="119"/>
                    <a:pt x="52" y="132"/>
                    <a:pt x="57" y="135"/>
                  </a:cubicBezTo>
                  <a:cubicBezTo>
                    <a:pt x="62" y="138"/>
                    <a:pt x="68" y="133"/>
                    <a:pt x="71" y="135"/>
                  </a:cubicBezTo>
                  <a:cubicBezTo>
                    <a:pt x="74" y="137"/>
                    <a:pt x="74" y="143"/>
                    <a:pt x="78" y="150"/>
                  </a:cubicBezTo>
                  <a:cubicBezTo>
                    <a:pt x="82" y="157"/>
                    <a:pt x="96" y="183"/>
                    <a:pt x="96" y="179"/>
                  </a:cubicBezTo>
                  <a:cubicBezTo>
                    <a:pt x="96" y="175"/>
                    <a:pt x="84" y="140"/>
                    <a:pt x="81" y="126"/>
                  </a:cubicBezTo>
                  <a:cubicBezTo>
                    <a:pt x="78" y="112"/>
                    <a:pt x="82" y="104"/>
                    <a:pt x="80" y="93"/>
                  </a:cubicBezTo>
                  <a:cubicBezTo>
                    <a:pt x="78" y="82"/>
                    <a:pt x="74" y="72"/>
                    <a:pt x="71" y="63"/>
                  </a:cubicBezTo>
                  <a:cubicBezTo>
                    <a:pt x="68" y="54"/>
                    <a:pt x="65" y="48"/>
                    <a:pt x="63" y="41"/>
                  </a:cubicBezTo>
                  <a:cubicBezTo>
                    <a:pt x="61" y="34"/>
                    <a:pt x="59" y="26"/>
                    <a:pt x="57" y="20"/>
                  </a:cubicBezTo>
                  <a:cubicBezTo>
                    <a:pt x="55" y="14"/>
                    <a:pt x="49" y="0"/>
                    <a:pt x="48" y="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gray">
            <a:xfrm>
              <a:off x="3943" y="3153"/>
              <a:ext cx="40" cy="131"/>
            </a:xfrm>
            <a:custGeom>
              <a:avLst/>
              <a:gdLst>
                <a:gd name="T0" fmla="*/ 6 w 54"/>
                <a:gd name="T1" fmla="*/ 0 h 175"/>
                <a:gd name="T2" fmla="*/ 0 w 54"/>
                <a:gd name="T3" fmla="*/ 25 h 175"/>
                <a:gd name="T4" fmla="*/ 9 w 54"/>
                <a:gd name="T5" fmla="*/ 54 h 175"/>
                <a:gd name="T6" fmla="*/ 18 w 54"/>
                <a:gd name="T7" fmla="*/ 94 h 175"/>
                <a:gd name="T8" fmla="*/ 34 w 54"/>
                <a:gd name="T9" fmla="*/ 129 h 175"/>
                <a:gd name="T10" fmla="*/ 54 w 54"/>
                <a:gd name="T11" fmla="*/ 175 h 175"/>
                <a:gd name="T12" fmla="*/ 40 w 54"/>
                <a:gd name="T13" fmla="*/ 115 h 175"/>
                <a:gd name="T14" fmla="*/ 34 w 54"/>
                <a:gd name="T15" fmla="*/ 93 h 175"/>
                <a:gd name="T16" fmla="*/ 28 w 54"/>
                <a:gd name="T17" fmla="*/ 61 h 175"/>
                <a:gd name="T18" fmla="*/ 25 w 54"/>
                <a:gd name="T19" fmla="*/ 46 h 175"/>
                <a:gd name="T20" fmla="*/ 16 w 54"/>
                <a:gd name="T21" fmla="*/ 37 h 175"/>
                <a:gd name="T22" fmla="*/ 6 w 54"/>
                <a:gd name="T23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75">
                  <a:moveTo>
                    <a:pt x="6" y="0"/>
                  </a:moveTo>
                  <a:lnTo>
                    <a:pt x="0" y="25"/>
                  </a:lnTo>
                  <a:cubicBezTo>
                    <a:pt x="3" y="48"/>
                    <a:pt x="3" y="40"/>
                    <a:pt x="9" y="54"/>
                  </a:cubicBezTo>
                  <a:cubicBezTo>
                    <a:pt x="10" y="66"/>
                    <a:pt x="12" y="83"/>
                    <a:pt x="18" y="94"/>
                  </a:cubicBezTo>
                  <a:cubicBezTo>
                    <a:pt x="21" y="109"/>
                    <a:pt x="25" y="117"/>
                    <a:pt x="34" y="129"/>
                  </a:cubicBezTo>
                  <a:cubicBezTo>
                    <a:pt x="35" y="143"/>
                    <a:pt x="35" y="171"/>
                    <a:pt x="54" y="175"/>
                  </a:cubicBezTo>
                  <a:cubicBezTo>
                    <a:pt x="52" y="133"/>
                    <a:pt x="53" y="141"/>
                    <a:pt x="40" y="115"/>
                  </a:cubicBezTo>
                  <a:cubicBezTo>
                    <a:pt x="39" y="108"/>
                    <a:pt x="37" y="100"/>
                    <a:pt x="34" y="93"/>
                  </a:cubicBezTo>
                  <a:cubicBezTo>
                    <a:pt x="33" y="82"/>
                    <a:pt x="30" y="72"/>
                    <a:pt x="28" y="61"/>
                  </a:cubicBezTo>
                  <a:cubicBezTo>
                    <a:pt x="28" y="58"/>
                    <a:pt x="28" y="50"/>
                    <a:pt x="25" y="46"/>
                  </a:cubicBezTo>
                  <a:cubicBezTo>
                    <a:pt x="22" y="43"/>
                    <a:pt x="16" y="37"/>
                    <a:pt x="16" y="37"/>
                  </a:cubicBezTo>
                  <a:cubicBezTo>
                    <a:pt x="14" y="25"/>
                    <a:pt x="13" y="9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gray">
            <a:xfrm>
              <a:off x="3988" y="3290"/>
              <a:ext cx="65" cy="54"/>
            </a:xfrm>
            <a:custGeom>
              <a:avLst/>
              <a:gdLst>
                <a:gd name="T0" fmla="*/ 2 w 86"/>
                <a:gd name="T1" fmla="*/ 0 h 73"/>
                <a:gd name="T2" fmla="*/ 8 w 86"/>
                <a:gd name="T3" fmla="*/ 34 h 73"/>
                <a:gd name="T4" fmla="*/ 23 w 86"/>
                <a:gd name="T5" fmla="*/ 43 h 73"/>
                <a:gd name="T6" fmla="*/ 48 w 86"/>
                <a:gd name="T7" fmla="*/ 49 h 73"/>
                <a:gd name="T8" fmla="*/ 62 w 86"/>
                <a:gd name="T9" fmla="*/ 57 h 73"/>
                <a:gd name="T10" fmla="*/ 74 w 86"/>
                <a:gd name="T11" fmla="*/ 66 h 73"/>
                <a:gd name="T12" fmla="*/ 86 w 86"/>
                <a:gd name="T13" fmla="*/ 69 h 73"/>
                <a:gd name="T14" fmla="*/ 72 w 86"/>
                <a:gd name="T15" fmla="*/ 39 h 73"/>
                <a:gd name="T16" fmla="*/ 63 w 86"/>
                <a:gd name="T17" fmla="*/ 22 h 73"/>
                <a:gd name="T18" fmla="*/ 36 w 86"/>
                <a:gd name="T19" fmla="*/ 24 h 73"/>
                <a:gd name="T20" fmla="*/ 24 w 86"/>
                <a:gd name="T21" fmla="*/ 19 h 73"/>
                <a:gd name="T22" fmla="*/ 6 w 86"/>
                <a:gd name="T23" fmla="*/ 0 h 73"/>
                <a:gd name="T24" fmla="*/ 2 w 86"/>
                <a:gd name="T25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73">
                  <a:moveTo>
                    <a:pt x="2" y="0"/>
                  </a:moveTo>
                  <a:cubicBezTo>
                    <a:pt x="3" y="17"/>
                    <a:pt x="0" y="23"/>
                    <a:pt x="8" y="34"/>
                  </a:cubicBezTo>
                  <a:cubicBezTo>
                    <a:pt x="10" y="43"/>
                    <a:pt x="14" y="42"/>
                    <a:pt x="23" y="43"/>
                  </a:cubicBezTo>
                  <a:cubicBezTo>
                    <a:pt x="30" y="47"/>
                    <a:pt x="40" y="48"/>
                    <a:pt x="48" y="49"/>
                  </a:cubicBezTo>
                  <a:cubicBezTo>
                    <a:pt x="53" y="51"/>
                    <a:pt x="57" y="54"/>
                    <a:pt x="62" y="57"/>
                  </a:cubicBezTo>
                  <a:cubicBezTo>
                    <a:pt x="66" y="62"/>
                    <a:pt x="68" y="64"/>
                    <a:pt x="74" y="66"/>
                  </a:cubicBezTo>
                  <a:cubicBezTo>
                    <a:pt x="78" y="72"/>
                    <a:pt x="79" y="73"/>
                    <a:pt x="86" y="69"/>
                  </a:cubicBezTo>
                  <a:cubicBezTo>
                    <a:pt x="83" y="53"/>
                    <a:pt x="80" y="52"/>
                    <a:pt x="72" y="39"/>
                  </a:cubicBezTo>
                  <a:cubicBezTo>
                    <a:pt x="68" y="34"/>
                    <a:pt x="63" y="22"/>
                    <a:pt x="63" y="22"/>
                  </a:cubicBezTo>
                  <a:cubicBezTo>
                    <a:pt x="52" y="26"/>
                    <a:pt x="48" y="26"/>
                    <a:pt x="36" y="24"/>
                  </a:cubicBezTo>
                  <a:cubicBezTo>
                    <a:pt x="24" y="15"/>
                    <a:pt x="43" y="29"/>
                    <a:pt x="24" y="19"/>
                  </a:cubicBezTo>
                  <a:cubicBezTo>
                    <a:pt x="15" y="15"/>
                    <a:pt x="16" y="2"/>
                    <a:pt x="6" y="0"/>
                  </a:cubicBezTo>
                  <a:cubicBezTo>
                    <a:pt x="1" y="4"/>
                    <a:pt x="2" y="5"/>
                    <a:pt x="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gray">
            <a:xfrm>
              <a:off x="4092" y="3195"/>
              <a:ext cx="83" cy="117"/>
            </a:xfrm>
            <a:custGeom>
              <a:avLst/>
              <a:gdLst>
                <a:gd name="T0" fmla="*/ 98 w 111"/>
                <a:gd name="T1" fmla="*/ 0 h 156"/>
                <a:gd name="T2" fmla="*/ 75 w 111"/>
                <a:gd name="T3" fmla="*/ 10 h 156"/>
                <a:gd name="T4" fmla="*/ 23 w 111"/>
                <a:gd name="T5" fmla="*/ 15 h 156"/>
                <a:gd name="T6" fmla="*/ 14 w 111"/>
                <a:gd name="T7" fmla="*/ 33 h 156"/>
                <a:gd name="T8" fmla="*/ 11 w 111"/>
                <a:gd name="T9" fmla="*/ 61 h 156"/>
                <a:gd name="T10" fmla="*/ 14 w 111"/>
                <a:gd name="T11" fmla="*/ 75 h 156"/>
                <a:gd name="T12" fmla="*/ 3 w 111"/>
                <a:gd name="T13" fmla="*/ 88 h 156"/>
                <a:gd name="T14" fmla="*/ 14 w 111"/>
                <a:gd name="T15" fmla="*/ 109 h 156"/>
                <a:gd name="T16" fmla="*/ 23 w 111"/>
                <a:gd name="T17" fmla="*/ 124 h 156"/>
                <a:gd name="T18" fmla="*/ 15 w 111"/>
                <a:gd name="T19" fmla="*/ 144 h 156"/>
                <a:gd name="T20" fmla="*/ 24 w 111"/>
                <a:gd name="T21" fmla="*/ 156 h 156"/>
                <a:gd name="T22" fmla="*/ 42 w 111"/>
                <a:gd name="T23" fmla="*/ 144 h 156"/>
                <a:gd name="T24" fmla="*/ 50 w 111"/>
                <a:gd name="T25" fmla="*/ 93 h 156"/>
                <a:gd name="T26" fmla="*/ 56 w 111"/>
                <a:gd name="T27" fmla="*/ 126 h 156"/>
                <a:gd name="T28" fmla="*/ 65 w 111"/>
                <a:gd name="T29" fmla="*/ 145 h 156"/>
                <a:gd name="T30" fmla="*/ 62 w 111"/>
                <a:gd name="T31" fmla="*/ 112 h 156"/>
                <a:gd name="T32" fmla="*/ 72 w 111"/>
                <a:gd name="T33" fmla="*/ 73 h 156"/>
                <a:gd name="T34" fmla="*/ 69 w 111"/>
                <a:gd name="T35" fmla="*/ 51 h 156"/>
                <a:gd name="T36" fmla="*/ 54 w 111"/>
                <a:gd name="T37" fmla="*/ 60 h 156"/>
                <a:gd name="T38" fmla="*/ 35 w 111"/>
                <a:gd name="T39" fmla="*/ 54 h 156"/>
                <a:gd name="T40" fmla="*/ 41 w 111"/>
                <a:gd name="T41" fmla="*/ 36 h 156"/>
                <a:gd name="T42" fmla="*/ 62 w 111"/>
                <a:gd name="T43" fmla="*/ 34 h 156"/>
                <a:gd name="T44" fmla="*/ 78 w 111"/>
                <a:gd name="T45" fmla="*/ 39 h 156"/>
                <a:gd name="T46" fmla="*/ 98 w 111"/>
                <a:gd name="T47" fmla="*/ 30 h 156"/>
                <a:gd name="T48" fmla="*/ 111 w 111"/>
                <a:gd name="T49" fmla="*/ 13 h 156"/>
                <a:gd name="T50" fmla="*/ 98 w 111"/>
                <a:gd name="T5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" h="156">
                  <a:moveTo>
                    <a:pt x="98" y="0"/>
                  </a:moveTo>
                  <a:cubicBezTo>
                    <a:pt x="75" y="2"/>
                    <a:pt x="87" y="8"/>
                    <a:pt x="75" y="10"/>
                  </a:cubicBezTo>
                  <a:cubicBezTo>
                    <a:pt x="72" y="10"/>
                    <a:pt x="25" y="3"/>
                    <a:pt x="23" y="15"/>
                  </a:cubicBezTo>
                  <a:cubicBezTo>
                    <a:pt x="25" y="26"/>
                    <a:pt x="23" y="27"/>
                    <a:pt x="14" y="33"/>
                  </a:cubicBezTo>
                  <a:cubicBezTo>
                    <a:pt x="15" y="43"/>
                    <a:pt x="20" y="54"/>
                    <a:pt x="11" y="61"/>
                  </a:cubicBezTo>
                  <a:cubicBezTo>
                    <a:pt x="8" y="68"/>
                    <a:pt x="10" y="69"/>
                    <a:pt x="14" y="75"/>
                  </a:cubicBezTo>
                  <a:cubicBezTo>
                    <a:pt x="16" y="84"/>
                    <a:pt x="12" y="86"/>
                    <a:pt x="3" y="88"/>
                  </a:cubicBezTo>
                  <a:cubicBezTo>
                    <a:pt x="1" y="99"/>
                    <a:pt x="0" y="106"/>
                    <a:pt x="14" y="109"/>
                  </a:cubicBezTo>
                  <a:cubicBezTo>
                    <a:pt x="21" y="112"/>
                    <a:pt x="20" y="118"/>
                    <a:pt x="23" y="124"/>
                  </a:cubicBezTo>
                  <a:cubicBezTo>
                    <a:pt x="25" y="133"/>
                    <a:pt x="23" y="139"/>
                    <a:pt x="15" y="144"/>
                  </a:cubicBezTo>
                  <a:cubicBezTo>
                    <a:pt x="17" y="150"/>
                    <a:pt x="18" y="153"/>
                    <a:pt x="24" y="156"/>
                  </a:cubicBezTo>
                  <a:cubicBezTo>
                    <a:pt x="31" y="154"/>
                    <a:pt x="36" y="148"/>
                    <a:pt x="42" y="144"/>
                  </a:cubicBezTo>
                  <a:cubicBezTo>
                    <a:pt x="41" y="128"/>
                    <a:pt x="33" y="103"/>
                    <a:pt x="50" y="93"/>
                  </a:cubicBezTo>
                  <a:cubicBezTo>
                    <a:pt x="52" y="105"/>
                    <a:pt x="46" y="116"/>
                    <a:pt x="56" y="126"/>
                  </a:cubicBezTo>
                  <a:cubicBezTo>
                    <a:pt x="57" y="134"/>
                    <a:pt x="58" y="141"/>
                    <a:pt x="65" y="145"/>
                  </a:cubicBezTo>
                  <a:cubicBezTo>
                    <a:pt x="70" y="134"/>
                    <a:pt x="64" y="123"/>
                    <a:pt x="62" y="112"/>
                  </a:cubicBezTo>
                  <a:cubicBezTo>
                    <a:pt x="65" y="97"/>
                    <a:pt x="55" y="81"/>
                    <a:pt x="72" y="73"/>
                  </a:cubicBezTo>
                  <a:cubicBezTo>
                    <a:pt x="79" y="64"/>
                    <a:pt x="75" y="59"/>
                    <a:pt x="69" y="51"/>
                  </a:cubicBezTo>
                  <a:cubicBezTo>
                    <a:pt x="61" y="52"/>
                    <a:pt x="61" y="56"/>
                    <a:pt x="54" y="60"/>
                  </a:cubicBezTo>
                  <a:cubicBezTo>
                    <a:pt x="37" y="57"/>
                    <a:pt x="43" y="60"/>
                    <a:pt x="35" y="54"/>
                  </a:cubicBezTo>
                  <a:cubicBezTo>
                    <a:pt x="31" y="45"/>
                    <a:pt x="28" y="39"/>
                    <a:pt x="41" y="36"/>
                  </a:cubicBezTo>
                  <a:cubicBezTo>
                    <a:pt x="49" y="32"/>
                    <a:pt x="53" y="33"/>
                    <a:pt x="62" y="34"/>
                  </a:cubicBezTo>
                  <a:cubicBezTo>
                    <a:pt x="67" y="36"/>
                    <a:pt x="73" y="36"/>
                    <a:pt x="78" y="39"/>
                  </a:cubicBezTo>
                  <a:cubicBezTo>
                    <a:pt x="85" y="36"/>
                    <a:pt x="90" y="31"/>
                    <a:pt x="98" y="30"/>
                  </a:cubicBezTo>
                  <a:cubicBezTo>
                    <a:pt x="104" y="26"/>
                    <a:pt x="107" y="19"/>
                    <a:pt x="111" y="13"/>
                  </a:cubicBezTo>
                  <a:cubicBezTo>
                    <a:pt x="107" y="8"/>
                    <a:pt x="102" y="4"/>
                    <a:pt x="98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gray">
            <a:xfrm>
              <a:off x="4064" y="2777"/>
              <a:ext cx="22" cy="71"/>
            </a:xfrm>
            <a:custGeom>
              <a:avLst/>
              <a:gdLst>
                <a:gd name="T0" fmla="*/ 12 w 30"/>
                <a:gd name="T1" fmla="*/ 0 h 94"/>
                <a:gd name="T2" fmla="*/ 0 w 30"/>
                <a:gd name="T3" fmla="*/ 16 h 94"/>
                <a:gd name="T4" fmla="*/ 6 w 30"/>
                <a:gd name="T5" fmla="*/ 37 h 94"/>
                <a:gd name="T6" fmla="*/ 1 w 30"/>
                <a:gd name="T7" fmla="*/ 61 h 94"/>
                <a:gd name="T8" fmla="*/ 16 w 30"/>
                <a:gd name="T9" fmla="*/ 94 h 94"/>
                <a:gd name="T10" fmla="*/ 30 w 30"/>
                <a:gd name="T11" fmla="*/ 82 h 94"/>
                <a:gd name="T12" fmla="*/ 22 w 30"/>
                <a:gd name="T13" fmla="*/ 61 h 94"/>
                <a:gd name="T14" fmla="*/ 12 w 30"/>
                <a:gd name="T1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94">
                  <a:moveTo>
                    <a:pt x="12" y="0"/>
                  </a:moveTo>
                  <a:cubicBezTo>
                    <a:pt x="9" y="6"/>
                    <a:pt x="4" y="11"/>
                    <a:pt x="0" y="16"/>
                  </a:cubicBezTo>
                  <a:cubicBezTo>
                    <a:pt x="1" y="23"/>
                    <a:pt x="3" y="30"/>
                    <a:pt x="6" y="37"/>
                  </a:cubicBezTo>
                  <a:cubicBezTo>
                    <a:pt x="3" y="45"/>
                    <a:pt x="4" y="53"/>
                    <a:pt x="1" y="61"/>
                  </a:cubicBezTo>
                  <a:cubicBezTo>
                    <a:pt x="3" y="81"/>
                    <a:pt x="2" y="83"/>
                    <a:pt x="16" y="94"/>
                  </a:cubicBezTo>
                  <a:cubicBezTo>
                    <a:pt x="24" y="92"/>
                    <a:pt x="27" y="90"/>
                    <a:pt x="30" y="82"/>
                  </a:cubicBezTo>
                  <a:cubicBezTo>
                    <a:pt x="28" y="73"/>
                    <a:pt x="26" y="69"/>
                    <a:pt x="22" y="61"/>
                  </a:cubicBezTo>
                  <a:cubicBezTo>
                    <a:pt x="19" y="40"/>
                    <a:pt x="18" y="20"/>
                    <a:pt x="1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gray">
            <a:xfrm>
              <a:off x="4078" y="2896"/>
              <a:ext cx="61" cy="118"/>
            </a:xfrm>
            <a:custGeom>
              <a:avLst/>
              <a:gdLst>
                <a:gd name="T0" fmla="*/ 12 w 81"/>
                <a:gd name="T1" fmla="*/ 2 h 158"/>
                <a:gd name="T2" fmla="*/ 0 w 81"/>
                <a:gd name="T3" fmla="*/ 20 h 158"/>
                <a:gd name="T4" fmla="*/ 8 w 81"/>
                <a:gd name="T5" fmla="*/ 49 h 158"/>
                <a:gd name="T6" fmla="*/ 6 w 81"/>
                <a:gd name="T7" fmla="*/ 107 h 158"/>
                <a:gd name="T8" fmla="*/ 17 w 81"/>
                <a:gd name="T9" fmla="*/ 103 h 158"/>
                <a:gd name="T10" fmla="*/ 20 w 81"/>
                <a:gd name="T11" fmla="*/ 115 h 158"/>
                <a:gd name="T12" fmla="*/ 29 w 81"/>
                <a:gd name="T13" fmla="*/ 122 h 158"/>
                <a:gd name="T14" fmla="*/ 38 w 81"/>
                <a:gd name="T15" fmla="*/ 140 h 158"/>
                <a:gd name="T16" fmla="*/ 48 w 81"/>
                <a:gd name="T17" fmla="*/ 128 h 158"/>
                <a:gd name="T18" fmla="*/ 65 w 81"/>
                <a:gd name="T19" fmla="*/ 134 h 158"/>
                <a:gd name="T20" fmla="*/ 63 w 81"/>
                <a:gd name="T21" fmla="*/ 109 h 158"/>
                <a:gd name="T22" fmla="*/ 48 w 81"/>
                <a:gd name="T23" fmla="*/ 104 h 158"/>
                <a:gd name="T24" fmla="*/ 39 w 81"/>
                <a:gd name="T25" fmla="*/ 91 h 158"/>
                <a:gd name="T26" fmla="*/ 33 w 81"/>
                <a:gd name="T27" fmla="*/ 73 h 158"/>
                <a:gd name="T28" fmla="*/ 41 w 81"/>
                <a:gd name="T29" fmla="*/ 53 h 158"/>
                <a:gd name="T30" fmla="*/ 35 w 81"/>
                <a:gd name="T31" fmla="*/ 35 h 158"/>
                <a:gd name="T32" fmla="*/ 42 w 81"/>
                <a:gd name="T33" fmla="*/ 20 h 158"/>
                <a:gd name="T34" fmla="*/ 29 w 81"/>
                <a:gd name="T35" fmla="*/ 4 h 158"/>
                <a:gd name="T36" fmla="*/ 18 w 81"/>
                <a:gd name="T37" fmla="*/ 7 h 158"/>
                <a:gd name="T38" fmla="*/ 12 w 81"/>
                <a:gd name="T39" fmla="*/ 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1" h="158">
                  <a:moveTo>
                    <a:pt x="12" y="2"/>
                  </a:moveTo>
                  <a:cubicBezTo>
                    <a:pt x="8" y="8"/>
                    <a:pt x="3" y="13"/>
                    <a:pt x="0" y="20"/>
                  </a:cubicBezTo>
                  <a:cubicBezTo>
                    <a:pt x="5" y="31"/>
                    <a:pt x="6" y="35"/>
                    <a:pt x="8" y="49"/>
                  </a:cubicBezTo>
                  <a:cubicBezTo>
                    <a:pt x="7" y="69"/>
                    <a:pt x="4" y="87"/>
                    <a:pt x="6" y="107"/>
                  </a:cubicBezTo>
                  <a:cubicBezTo>
                    <a:pt x="8" y="106"/>
                    <a:pt x="14" y="101"/>
                    <a:pt x="17" y="103"/>
                  </a:cubicBezTo>
                  <a:cubicBezTo>
                    <a:pt x="20" y="105"/>
                    <a:pt x="17" y="112"/>
                    <a:pt x="20" y="115"/>
                  </a:cubicBezTo>
                  <a:cubicBezTo>
                    <a:pt x="22" y="118"/>
                    <a:pt x="29" y="122"/>
                    <a:pt x="29" y="122"/>
                  </a:cubicBezTo>
                  <a:cubicBezTo>
                    <a:pt x="29" y="133"/>
                    <a:pt x="27" y="158"/>
                    <a:pt x="38" y="140"/>
                  </a:cubicBezTo>
                  <a:cubicBezTo>
                    <a:pt x="39" y="133"/>
                    <a:pt x="41" y="131"/>
                    <a:pt x="48" y="128"/>
                  </a:cubicBezTo>
                  <a:cubicBezTo>
                    <a:pt x="55" y="130"/>
                    <a:pt x="59" y="133"/>
                    <a:pt x="65" y="134"/>
                  </a:cubicBezTo>
                  <a:cubicBezTo>
                    <a:pt x="81" y="131"/>
                    <a:pt x="76" y="112"/>
                    <a:pt x="63" y="109"/>
                  </a:cubicBezTo>
                  <a:cubicBezTo>
                    <a:pt x="58" y="107"/>
                    <a:pt x="53" y="106"/>
                    <a:pt x="48" y="104"/>
                  </a:cubicBezTo>
                  <a:cubicBezTo>
                    <a:pt x="45" y="100"/>
                    <a:pt x="42" y="95"/>
                    <a:pt x="39" y="91"/>
                  </a:cubicBezTo>
                  <a:cubicBezTo>
                    <a:pt x="38" y="85"/>
                    <a:pt x="36" y="79"/>
                    <a:pt x="33" y="73"/>
                  </a:cubicBezTo>
                  <a:cubicBezTo>
                    <a:pt x="31" y="64"/>
                    <a:pt x="33" y="58"/>
                    <a:pt x="41" y="53"/>
                  </a:cubicBezTo>
                  <a:cubicBezTo>
                    <a:pt x="48" y="44"/>
                    <a:pt x="47" y="38"/>
                    <a:pt x="35" y="35"/>
                  </a:cubicBezTo>
                  <a:cubicBezTo>
                    <a:pt x="36" y="28"/>
                    <a:pt x="39" y="26"/>
                    <a:pt x="42" y="20"/>
                  </a:cubicBezTo>
                  <a:cubicBezTo>
                    <a:pt x="41" y="13"/>
                    <a:pt x="35" y="8"/>
                    <a:pt x="29" y="4"/>
                  </a:cubicBezTo>
                  <a:cubicBezTo>
                    <a:pt x="25" y="9"/>
                    <a:pt x="23" y="13"/>
                    <a:pt x="18" y="7"/>
                  </a:cubicBezTo>
                  <a:cubicBezTo>
                    <a:pt x="17" y="0"/>
                    <a:pt x="19" y="2"/>
                    <a:pt x="12" y="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gray">
            <a:xfrm>
              <a:off x="4121" y="3052"/>
              <a:ext cx="64" cy="79"/>
            </a:xfrm>
            <a:custGeom>
              <a:avLst/>
              <a:gdLst>
                <a:gd name="T0" fmla="*/ 52 w 85"/>
                <a:gd name="T1" fmla="*/ 0 h 105"/>
                <a:gd name="T2" fmla="*/ 44 w 85"/>
                <a:gd name="T3" fmla="*/ 18 h 105"/>
                <a:gd name="T4" fmla="*/ 32 w 85"/>
                <a:gd name="T5" fmla="*/ 30 h 105"/>
                <a:gd name="T6" fmla="*/ 16 w 85"/>
                <a:gd name="T7" fmla="*/ 35 h 105"/>
                <a:gd name="T8" fmla="*/ 8 w 85"/>
                <a:gd name="T9" fmla="*/ 48 h 105"/>
                <a:gd name="T10" fmla="*/ 4 w 85"/>
                <a:gd name="T11" fmla="*/ 74 h 105"/>
                <a:gd name="T12" fmla="*/ 13 w 85"/>
                <a:gd name="T13" fmla="*/ 71 h 105"/>
                <a:gd name="T14" fmla="*/ 25 w 85"/>
                <a:gd name="T15" fmla="*/ 62 h 105"/>
                <a:gd name="T16" fmla="*/ 34 w 85"/>
                <a:gd name="T17" fmla="*/ 69 h 105"/>
                <a:gd name="T18" fmla="*/ 58 w 85"/>
                <a:gd name="T19" fmla="*/ 99 h 105"/>
                <a:gd name="T20" fmla="*/ 71 w 85"/>
                <a:gd name="T21" fmla="*/ 72 h 105"/>
                <a:gd name="T22" fmla="*/ 85 w 85"/>
                <a:gd name="T23" fmla="*/ 68 h 105"/>
                <a:gd name="T24" fmla="*/ 74 w 85"/>
                <a:gd name="T25" fmla="*/ 39 h 105"/>
                <a:gd name="T26" fmla="*/ 52 w 85"/>
                <a:gd name="T27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" h="105">
                  <a:moveTo>
                    <a:pt x="52" y="0"/>
                  </a:moveTo>
                  <a:cubicBezTo>
                    <a:pt x="50" y="6"/>
                    <a:pt x="47" y="12"/>
                    <a:pt x="44" y="18"/>
                  </a:cubicBezTo>
                  <a:cubicBezTo>
                    <a:pt x="43" y="28"/>
                    <a:pt x="42" y="28"/>
                    <a:pt x="32" y="30"/>
                  </a:cubicBezTo>
                  <a:cubicBezTo>
                    <a:pt x="27" y="33"/>
                    <a:pt x="21" y="33"/>
                    <a:pt x="16" y="35"/>
                  </a:cubicBezTo>
                  <a:cubicBezTo>
                    <a:pt x="13" y="39"/>
                    <a:pt x="11" y="44"/>
                    <a:pt x="8" y="48"/>
                  </a:cubicBezTo>
                  <a:cubicBezTo>
                    <a:pt x="4" y="66"/>
                    <a:pt x="0" y="42"/>
                    <a:pt x="4" y="74"/>
                  </a:cubicBezTo>
                  <a:cubicBezTo>
                    <a:pt x="7" y="73"/>
                    <a:pt x="10" y="73"/>
                    <a:pt x="13" y="71"/>
                  </a:cubicBezTo>
                  <a:cubicBezTo>
                    <a:pt x="19" y="67"/>
                    <a:pt x="17" y="64"/>
                    <a:pt x="25" y="62"/>
                  </a:cubicBezTo>
                  <a:cubicBezTo>
                    <a:pt x="32" y="59"/>
                    <a:pt x="31" y="64"/>
                    <a:pt x="34" y="69"/>
                  </a:cubicBezTo>
                  <a:cubicBezTo>
                    <a:pt x="37" y="82"/>
                    <a:pt x="44" y="96"/>
                    <a:pt x="58" y="99"/>
                  </a:cubicBezTo>
                  <a:cubicBezTo>
                    <a:pt x="70" y="105"/>
                    <a:pt x="60" y="78"/>
                    <a:pt x="71" y="72"/>
                  </a:cubicBezTo>
                  <a:cubicBezTo>
                    <a:pt x="78" y="74"/>
                    <a:pt x="80" y="74"/>
                    <a:pt x="85" y="68"/>
                  </a:cubicBezTo>
                  <a:cubicBezTo>
                    <a:pt x="82" y="56"/>
                    <a:pt x="80" y="49"/>
                    <a:pt x="74" y="39"/>
                  </a:cubicBezTo>
                  <a:cubicBezTo>
                    <a:pt x="73" y="6"/>
                    <a:pt x="80" y="6"/>
                    <a:pt x="52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gray">
            <a:xfrm>
              <a:off x="4197" y="3193"/>
              <a:ext cx="29" cy="49"/>
            </a:xfrm>
            <a:custGeom>
              <a:avLst/>
              <a:gdLst>
                <a:gd name="T0" fmla="*/ 6 w 38"/>
                <a:gd name="T1" fmla="*/ 27 h 66"/>
                <a:gd name="T2" fmla="*/ 26 w 38"/>
                <a:gd name="T3" fmla="*/ 66 h 66"/>
                <a:gd name="T4" fmla="*/ 30 w 38"/>
                <a:gd name="T5" fmla="*/ 52 h 66"/>
                <a:gd name="T6" fmla="*/ 38 w 38"/>
                <a:gd name="T7" fmla="*/ 40 h 66"/>
                <a:gd name="T8" fmla="*/ 30 w 38"/>
                <a:gd name="T9" fmla="*/ 25 h 66"/>
                <a:gd name="T10" fmla="*/ 20 w 38"/>
                <a:gd name="T11" fmla="*/ 13 h 66"/>
                <a:gd name="T12" fmla="*/ 11 w 38"/>
                <a:gd name="T13" fmla="*/ 1 h 66"/>
                <a:gd name="T14" fmla="*/ 2 w 38"/>
                <a:gd name="T15" fmla="*/ 12 h 66"/>
                <a:gd name="T16" fmla="*/ 6 w 38"/>
                <a:gd name="T17" fmla="*/ 2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66">
                  <a:moveTo>
                    <a:pt x="6" y="27"/>
                  </a:moveTo>
                  <a:cubicBezTo>
                    <a:pt x="8" y="52"/>
                    <a:pt x="5" y="58"/>
                    <a:pt x="26" y="66"/>
                  </a:cubicBezTo>
                  <a:cubicBezTo>
                    <a:pt x="36" y="63"/>
                    <a:pt x="33" y="61"/>
                    <a:pt x="30" y="52"/>
                  </a:cubicBezTo>
                  <a:cubicBezTo>
                    <a:pt x="28" y="41"/>
                    <a:pt x="34" y="49"/>
                    <a:pt x="38" y="40"/>
                  </a:cubicBezTo>
                  <a:cubicBezTo>
                    <a:pt x="34" y="35"/>
                    <a:pt x="33" y="30"/>
                    <a:pt x="30" y="25"/>
                  </a:cubicBezTo>
                  <a:cubicBezTo>
                    <a:pt x="29" y="14"/>
                    <a:pt x="30" y="0"/>
                    <a:pt x="20" y="13"/>
                  </a:cubicBezTo>
                  <a:cubicBezTo>
                    <a:pt x="14" y="9"/>
                    <a:pt x="12" y="8"/>
                    <a:pt x="11" y="1"/>
                  </a:cubicBezTo>
                  <a:cubicBezTo>
                    <a:pt x="5" y="4"/>
                    <a:pt x="3" y="5"/>
                    <a:pt x="2" y="12"/>
                  </a:cubicBezTo>
                  <a:cubicBezTo>
                    <a:pt x="3" y="25"/>
                    <a:pt x="0" y="21"/>
                    <a:pt x="6" y="2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gray">
            <a:xfrm>
              <a:off x="4181" y="3275"/>
              <a:ext cx="18" cy="17"/>
            </a:xfrm>
            <a:custGeom>
              <a:avLst/>
              <a:gdLst>
                <a:gd name="T0" fmla="*/ 0 w 24"/>
                <a:gd name="T1" fmla="*/ 0 h 23"/>
                <a:gd name="T2" fmla="*/ 6 w 24"/>
                <a:gd name="T3" fmla="*/ 23 h 23"/>
                <a:gd name="T4" fmla="*/ 24 w 24"/>
                <a:gd name="T5" fmla="*/ 11 h 23"/>
                <a:gd name="T6" fmla="*/ 0 w 24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1" y="8"/>
                    <a:pt x="3" y="16"/>
                    <a:pt x="6" y="23"/>
                  </a:cubicBezTo>
                  <a:cubicBezTo>
                    <a:pt x="19" y="20"/>
                    <a:pt x="19" y="22"/>
                    <a:pt x="24" y="11"/>
                  </a:cubicBezTo>
                  <a:cubicBezTo>
                    <a:pt x="20" y="0"/>
                    <a:pt x="4" y="8"/>
                    <a:pt x="0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gray">
            <a:xfrm>
              <a:off x="4208" y="3265"/>
              <a:ext cx="45" cy="37"/>
            </a:xfrm>
            <a:custGeom>
              <a:avLst/>
              <a:gdLst>
                <a:gd name="T0" fmla="*/ 9 w 60"/>
                <a:gd name="T1" fmla="*/ 0 h 49"/>
                <a:gd name="T2" fmla="*/ 0 w 60"/>
                <a:gd name="T3" fmla="*/ 18 h 49"/>
                <a:gd name="T4" fmla="*/ 28 w 60"/>
                <a:gd name="T5" fmla="*/ 33 h 49"/>
                <a:gd name="T6" fmla="*/ 42 w 60"/>
                <a:gd name="T7" fmla="*/ 46 h 49"/>
                <a:gd name="T8" fmla="*/ 60 w 60"/>
                <a:gd name="T9" fmla="*/ 42 h 49"/>
                <a:gd name="T10" fmla="*/ 49 w 60"/>
                <a:gd name="T11" fmla="*/ 24 h 49"/>
                <a:gd name="T12" fmla="*/ 28 w 60"/>
                <a:gd name="T13" fmla="*/ 3 h 49"/>
                <a:gd name="T14" fmla="*/ 19 w 60"/>
                <a:gd name="T15" fmla="*/ 16 h 49"/>
                <a:gd name="T16" fmla="*/ 9 w 60"/>
                <a:gd name="T1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49">
                  <a:moveTo>
                    <a:pt x="9" y="0"/>
                  </a:moveTo>
                  <a:cubicBezTo>
                    <a:pt x="8" y="7"/>
                    <a:pt x="0" y="18"/>
                    <a:pt x="0" y="18"/>
                  </a:cubicBezTo>
                  <a:cubicBezTo>
                    <a:pt x="2" y="36"/>
                    <a:pt x="9" y="31"/>
                    <a:pt x="28" y="33"/>
                  </a:cubicBezTo>
                  <a:cubicBezTo>
                    <a:pt x="33" y="40"/>
                    <a:pt x="33" y="44"/>
                    <a:pt x="42" y="46"/>
                  </a:cubicBezTo>
                  <a:cubicBezTo>
                    <a:pt x="49" y="49"/>
                    <a:pt x="56" y="49"/>
                    <a:pt x="60" y="42"/>
                  </a:cubicBezTo>
                  <a:cubicBezTo>
                    <a:pt x="58" y="32"/>
                    <a:pt x="59" y="26"/>
                    <a:pt x="49" y="24"/>
                  </a:cubicBezTo>
                  <a:cubicBezTo>
                    <a:pt x="47" y="12"/>
                    <a:pt x="41" y="5"/>
                    <a:pt x="28" y="3"/>
                  </a:cubicBezTo>
                  <a:cubicBezTo>
                    <a:pt x="23" y="10"/>
                    <a:pt x="30" y="23"/>
                    <a:pt x="19" y="16"/>
                  </a:cubicBezTo>
                  <a:cubicBezTo>
                    <a:pt x="17" y="6"/>
                    <a:pt x="20" y="0"/>
                    <a:pt x="9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gray">
            <a:xfrm>
              <a:off x="4277" y="3335"/>
              <a:ext cx="24" cy="33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gray">
            <a:xfrm>
              <a:off x="4544" y="3293"/>
              <a:ext cx="46" cy="47"/>
            </a:xfrm>
            <a:custGeom>
              <a:avLst/>
              <a:gdLst>
                <a:gd name="T0" fmla="*/ 7 w 61"/>
                <a:gd name="T1" fmla="*/ 0 h 63"/>
                <a:gd name="T2" fmla="*/ 0 w 61"/>
                <a:gd name="T3" fmla="*/ 14 h 63"/>
                <a:gd name="T4" fmla="*/ 24 w 61"/>
                <a:gd name="T5" fmla="*/ 35 h 63"/>
                <a:gd name="T6" fmla="*/ 36 w 61"/>
                <a:gd name="T7" fmla="*/ 54 h 63"/>
                <a:gd name="T8" fmla="*/ 46 w 61"/>
                <a:gd name="T9" fmla="*/ 63 h 63"/>
                <a:gd name="T10" fmla="*/ 61 w 61"/>
                <a:gd name="T11" fmla="*/ 56 h 63"/>
                <a:gd name="T12" fmla="*/ 33 w 61"/>
                <a:gd name="T13" fmla="*/ 17 h 63"/>
                <a:gd name="T14" fmla="*/ 7 w 61"/>
                <a:gd name="T1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63">
                  <a:moveTo>
                    <a:pt x="7" y="0"/>
                  </a:moveTo>
                  <a:cubicBezTo>
                    <a:pt x="6" y="6"/>
                    <a:pt x="3" y="9"/>
                    <a:pt x="0" y="14"/>
                  </a:cubicBezTo>
                  <a:cubicBezTo>
                    <a:pt x="7" y="23"/>
                    <a:pt x="13" y="31"/>
                    <a:pt x="24" y="35"/>
                  </a:cubicBezTo>
                  <a:cubicBezTo>
                    <a:pt x="27" y="42"/>
                    <a:pt x="31" y="48"/>
                    <a:pt x="36" y="54"/>
                  </a:cubicBezTo>
                  <a:cubicBezTo>
                    <a:pt x="37" y="61"/>
                    <a:pt x="40" y="59"/>
                    <a:pt x="46" y="63"/>
                  </a:cubicBezTo>
                  <a:cubicBezTo>
                    <a:pt x="54" y="62"/>
                    <a:pt x="56" y="62"/>
                    <a:pt x="61" y="56"/>
                  </a:cubicBezTo>
                  <a:cubicBezTo>
                    <a:pt x="59" y="46"/>
                    <a:pt x="42" y="23"/>
                    <a:pt x="33" y="17"/>
                  </a:cubicBezTo>
                  <a:cubicBezTo>
                    <a:pt x="23" y="10"/>
                    <a:pt x="14" y="9"/>
                    <a:pt x="7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gray">
            <a:xfrm>
              <a:off x="4147" y="3352"/>
              <a:ext cx="46" cy="50"/>
            </a:xfrm>
            <a:custGeom>
              <a:avLst/>
              <a:gdLst>
                <a:gd name="T0" fmla="*/ 28 w 61"/>
                <a:gd name="T1" fmla="*/ 7 h 67"/>
                <a:gd name="T2" fmla="*/ 30 w 61"/>
                <a:gd name="T3" fmla="*/ 34 h 67"/>
                <a:gd name="T4" fmla="*/ 16 w 61"/>
                <a:gd name="T5" fmla="*/ 43 h 67"/>
                <a:gd name="T6" fmla="*/ 22 w 61"/>
                <a:gd name="T7" fmla="*/ 67 h 67"/>
                <a:gd name="T8" fmla="*/ 48 w 61"/>
                <a:gd name="T9" fmla="*/ 58 h 67"/>
                <a:gd name="T10" fmla="*/ 60 w 61"/>
                <a:gd name="T11" fmla="*/ 47 h 67"/>
                <a:gd name="T12" fmla="*/ 51 w 61"/>
                <a:gd name="T13" fmla="*/ 28 h 67"/>
                <a:gd name="T14" fmla="*/ 57 w 61"/>
                <a:gd name="T15" fmla="*/ 14 h 67"/>
                <a:gd name="T16" fmla="*/ 55 w 61"/>
                <a:gd name="T17" fmla="*/ 2 h 67"/>
                <a:gd name="T18" fmla="*/ 46 w 61"/>
                <a:gd name="T19" fmla="*/ 4 h 67"/>
                <a:gd name="T20" fmla="*/ 51 w 61"/>
                <a:gd name="T21" fmla="*/ 5 h 67"/>
                <a:gd name="T22" fmla="*/ 49 w 61"/>
                <a:gd name="T23" fmla="*/ 16 h 67"/>
                <a:gd name="T24" fmla="*/ 43 w 61"/>
                <a:gd name="T25" fmla="*/ 23 h 67"/>
                <a:gd name="T26" fmla="*/ 28 w 61"/>
                <a:gd name="T27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67">
                  <a:moveTo>
                    <a:pt x="28" y="7"/>
                  </a:moveTo>
                  <a:cubicBezTo>
                    <a:pt x="17" y="15"/>
                    <a:pt x="24" y="25"/>
                    <a:pt x="30" y="34"/>
                  </a:cubicBezTo>
                  <a:cubicBezTo>
                    <a:pt x="27" y="44"/>
                    <a:pt x="26" y="44"/>
                    <a:pt x="16" y="43"/>
                  </a:cubicBezTo>
                  <a:cubicBezTo>
                    <a:pt x="0" y="46"/>
                    <a:pt x="13" y="63"/>
                    <a:pt x="22" y="67"/>
                  </a:cubicBezTo>
                  <a:cubicBezTo>
                    <a:pt x="31" y="65"/>
                    <a:pt x="39" y="60"/>
                    <a:pt x="48" y="58"/>
                  </a:cubicBezTo>
                  <a:cubicBezTo>
                    <a:pt x="51" y="52"/>
                    <a:pt x="54" y="50"/>
                    <a:pt x="60" y="47"/>
                  </a:cubicBezTo>
                  <a:cubicBezTo>
                    <a:pt x="61" y="40"/>
                    <a:pt x="51" y="28"/>
                    <a:pt x="51" y="28"/>
                  </a:cubicBezTo>
                  <a:cubicBezTo>
                    <a:pt x="52" y="22"/>
                    <a:pt x="55" y="19"/>
                    <a:pt x="57" y="14"/>
                  </a:cubicBezTo>
                  <a:cubicBezTo>
                    <a:pt x="56" y="10"/>
                    <a:pt x="58" y="5"/>
                    <a:pt x="55" y="2"/>
                  </a:cubicBezTo>
                  <a:cubicBezTo>
                    <a:pt x="53" y="0"/>
                    <a:pt x="48" y="2"/>
                    <a:pt x="46" y="4"/>
                  </a:cubicBezTo>
                  <a:cubicBezTo>
                    <a:pt x="45" y="5"/>
                    <a:pt x="49" y="5"/>
                    <a:pt x="51" y="5"/>
                  </a:cubicBezTo>
                  <a:cubicBezTo>
                    <a:pt x="57" y="10"/>
                    <a:pt x="52" y="9"/>
                    <a:pt x="49" y="16"/>
                  </a:cubicBezTo>
                  <a:cubicBezTo>
                    <a:pt x="58" y="23"/>
                    <a:pt x="50" y="22"/>
                    <a:pt x="43" y="23"/>
                  </a:cubicBezTo>
                  <a:cubicBezTo>
                    <a:pt x="34" y="22"/>
                    <a:pt x="31" y="16"/>
                    <a:pt x="28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gray">
            <a:xfrm>
              <a:off x="4098" y="3371"/>
              <a:ext cx="32" cy="27"/>
            </a:xfrm>
            <a:custGeom>
              <a:avLst/>
              <a:gdLst>
                <a:gd name="T0" fmla="*/ 21 w 43"/>
                <a:gd name="T1" fmla="*/ 3 h 36"/>
                <a:gd name="T2" fmla="*/ 6 w 43"/>
                <a:gd name="T3" fmla="*/ 6 h 36"/>
                <a:gd name="T4" fmla="*/ 33 w 43"/>
                <a:gd name="T5" fmla="*/ 36 h 36"/>
                <a:gd name="T6" fmla="*/ 42 w 43"/>
                <a:gd name="T7" fmla="*/ 30 h 36"/>
                <a:gd name="T8" fmla="*/ 21 w 43"/>
                <a:gd name="T9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36">
                  <a:moveTo>
                    <a:pt x="21" y="3"/>
                  </a:moveTo>
                  <a:cubicBezTo>
                    <a:pt x="14" y="0"/>
                    <a:pt x="12" y="2"/>
                    <a:pt x="6" y="6"/>
                  </a:cubicBezTo>
                  <a:cubicBezTo>
                    <a:pt x="0" y="17"/>
                    <a:pt x="23" y="32"/>
                    <a:pt x="33" y="36"/>
                  </a:cubicBezTo>
                  <a:cubicBezTo>
                    <a:pt x="36" y="35"/>
                    <a:pt x="42" y="34"/>
                    <a:pt x="42" y="30"/>
                  </a:cubicBezTo>
                  <a:cubicBezTo>
                    <a:pt x="43" y="24"/>
                    <a:pt x="27" y="3"/>
                    <a:pt x="21" y="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gray">
            <a:xfrm>
              <a:off x="4077" y="3342"/>
              <a:ext cx="24" cy="31"/>
            </a:xfrm>
            <a:custGeom>
              <a:avLst/>
              <a:gdLst>
                <a:gd name="T0" fmla="*/ 21 w 32"/>
                <a:gd name="T1" fmla="*/ 0 h 41"/>
                <a:gd name="T2" fmla="*/ 0 w 32"/>
                <a:gd name="T3" fmla="*/ 26 h 41"/>
                <a:gd name="T4" fmla="*/ 16 w 32"/>
                <a:gd name="T5" fmla="*/ 24 h 41"/>
                <a:gd name="T6" fmla="*/ 19 w 32"/>
                <a:gd name="T7" fmla="*/ 29 h 41"/>
                <a:gd name="T8" fmla="*/ 16 w 32"/>
                <a:gd name="T9" fmla="*/ 35 h 41"/>
                <a:gd name="T10" fmla="*/ 30 w 32"/>
                <a:gd name="T11" fmla="*/ 21 h 41"/>
                <a:gd name="T12" fmla="*/ 24 w 32"/>
                <a:gd name="T13" fmla="*/ 9 h 41"/>
                <a:gd name="T14" fmla="*/ 21 w 32"/>
                <a:gd name="T15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41">
                  <a:moveTo>
                    <a:pt x="21" y="0"/>
                  </a:moveTo>
                  <a:cubicBezTo>
                    <a:pt x="15" y="10"/>
                    <a:pt x="6" y="16"/>
                    <a:pt x="0" y="26"/>
                  </a:cubicBezTo>
                  <a:cubicBezTo>
                    <a:pt x="7" y="27"/>
                    <a:pt x="10" y="27"/>
                    <a:pt x="16" y="24"/>
                  </a:cubicBezTo>
                  <a:cubicBezTo>
                    <a:pt x="17" y="26"/>
                    <a:pt x="19" y="27"/>
                    <a:pt x="19" y="29"/>
                  </a:cubicBezTo>
                  <a:cubicBezTo>
                    <a:pt x="19" y="31"/>
                    <a:pt x="15" y="33"/>
                    <a:pt x="16" y="35"/>
                  </a:cubicBezTo>
                  <a:cubicBezTo>
                    <a:pt x="19" y="41"/>
                    <a:pt x="29" y="23"/>
                    <a:pt x="30" y="21"/>
                  </a:cubicBezTo>
                  <a:cubicBezTo>
                    <a:pt x="32" y="9"/>
                    <a:pt x="26" y="19"/>
                    <a:pt x="24" y="9"/>
                  </a:cubicBezTo>
                  <a:cubicBezTo>
                    <a:pt x="25" y="1"/>
                    <a:pt x="27" y="4"/>
                    <a:pt x="2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gray">
            <a:xfrm>
              <a:off x="4111" y="3353"/>
              <a:ext cx="34" cy="24"/>
            </a:xfrm>
            <a:custGeom>
              <a:avLst/>
              <a:gdLst>
                <a:gd name="T0" fmla="*/ 21 w 45"/>
                <a:gd name="T1" fmla="*/ 0 h 32"/>
                <a:gd name="T2" fmla="*/ 0 w 45"/>
                <a:gd name="T3" fmla="*/ 7 h 32"/>
                <a:gd name="T4" fmla="*/ 27 w 45"/>
                <a:gd name="T5" fmla="*/ 31 h 32"/>
                <a:gd name="T6" fmla="*/ 45 w 45"/>
                <a:gd name="T7" fmla="*/ 24 h 32"/>
                <a:gd name="T8" fmla="*/ 22 w 45"/>
                <a:gd name="T9" fmla="*/ 10 h 32"/>
                <a:gd name="T10" fmla="*/ 21 w 45"/>
                <a:gd name="T11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32">
                  <a:moveTo>
                    <a:pt x="21" y="0"/>
                  </a:moveTo>
                  <a:cubicBezTo>
                    <a:pt x="10" y="1"/>
                    <a:pt x="8" y="1"/>
                    <a:pt x="0" y="7"/>
                  </a:cubicBezTo>
                  <a:cubicBezTo>
                    <a:pt x="3" y="20"/>
                    <a:pt x="15" y="29"/>
                    <a:pt x="27" y="31"/>
                  </a:cubicBezTo>
                  <a:cubicBezTo>
                    <a:pt x="36" y="30"/>
                    <a:pt x="41" y="32"/>
                    <a:pt x="45" y="24"/>
                  </a:cubicBezTo>
                  <a:cubicBezTo>
                    <a:pt x="32" y="16"/>
                    <a:pt x="30" y="23"/>
                    <a:pt x="22" y="10"/>
                  </a:cubicBezTo>
                  <a:cubicBezTo>
                    <a:pt x="21" y="2"/>
                    <a:pt x="21" y="5"/>
                    <a:pt x="2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gray">
            <a:xfrm>
              <a:off x="4062" y="3021"/>
              <a:ext cx="27" cy="55"/>
            </a:xfrm>
            <a:custGeom>
              <a:avLst/>
              <a:gdLst>
                <a:gd name="T0" fmla="*/ 30 w 35"/>
                <a:gd name="T1" fmla="*/ 0 h 74"/>
                <a:gd name="T2" fmla="*/ 21 w 35"/>
                <a:gd name="T3" fmla="*/ 15 h 74"/>
                <a:gd name="T4" fmla="*/ 9 w 35"/>
                <a:gd name="T5" fmla="*/ 36 h 74"/>
                <a:gd name="T6" fmla="*/ 0 w 35"/>
                <a:gd name="T7" fmla="*/ 59 h 74"/>
                <a:gd name="T8" fmla="*/ 8 w 35"/>
                <a:gd name="T9" fmla="*/ 74 h 74"/>
                <a:gd name="T10" fmla="*/ 20 w 35"/>
                <a:gd name="T11" fmla="*/ 59 h 74"/>
                <a:gd name="T12" fmla="*/ 35 w 35"/>
                <a:gd name="T13" fmla="*/ 32 h 74"/>
                <a:gd name="T14" fmla="*/ 30 w 35"/>
                <a:gd name="T15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74">
                  <a:moveTo>
                    <a:pt x="30" y="0"/>
                  </a:moveTo>
                  <a:cubicBezTo>
                    <a:pt x="33" y="8"/>
                    <a:pt x="29" y="14"/>
                    <a:pt x="21" y="15"/>
                  </a:cubicBezTo>
                  <a:cubicBezTo>
                    <a:pt x="19" y="27"/>
                    <a:pt x="24" y="33"/>
                    <a:pt x="9" y="36"/>
                  </a:cubicBezTo>
                  <a:cubicBezTo>
                    <a:pt x="13" y="50"/>
                    <a:pt x="12" y="52"/>
                    <a:pt x="0" y="59"/>
                  </a:cubicBezTo>
                  <a:cubicBezTo>
                    <a:pt x="3" y="64"/>
                    <a:pt x="5" y="69"/>
                    <a:pt x="8" y="74"/>
                  </a:cubicBezTo>
                  <a:cubicBezTo>
                    <a:pt x="15" y="71"/>
                    <a:pt x="16" y="65"/>
                    <a:pt x="20" y="59"/>
                  </a:cubicBezTo>
                  <a:cubicBezTo>
                    <a:pt x="22" y="47"/>
                    <a:pt x="28" y="41"/>
                    <a:pt x="35" y="32"/>
                  </a:cubicBezTo>
                  <a:cubicBezTo>
                    <a:pt x="34" y="26"/>
                    <a:pt x="30" y="8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gray">
            <a:xfrm>
              <a:off x="4113" y="3012"/>
              <a:ext cx="19" cy="55"/>
            </a:xfrm>
            <a:custGeom>
              <a:avLst/>
              <a:gdLst>
                <a:gd name="T0" fmla="*/ 13 w 25"/>
                <a:gd name="T1" fmla="*/ 7 h 73"/>
                <a:gd name="T2" fmla="*/ 4 w 25"/>
                <a:gd name="T3" fmla="*/ 8 h 73"/>
                <a:gd name="T4" fmla="*/ 0 w 25"/>
                <a:gd name="T5" fmla="*/ 22 h 73"/>
                <a:gd name="T6" fmla="*/ 15 w 25"/>
                <a:gd name="T7" fmla="*/ 41 h 73"/>
                <a:gd name="T8" fmla="*/ 25 w 25"/>
                <a:gd name="T9" fmla="*/ 56 h 73"/>
                <a:gd name="T10" fmla="*/ 16 w 25"/>
                <a:gd name="T11" fmla="*/ 20 h 73"/>
                <a:gd name="T12" fmla="*/ 13 w 25"/>
                <a:gd name="T13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73">
                  <a:moveTo>
                    <a:pt x="13" y="7"/>
                  </a:moveTo>
                  <a:cubicBezTo>
                    <a:pt x="9" y="0"/>
                    <a:pt x="7" y="2"/>
                    <a:pt x="4" y="8"/>
                  </a:cubicBezTo>
                  <a:cubicBezTo>
                    <a:pt x="3" y="13"/>
                    <a:pt x="1" y="17"/>
                    <a:pt x="0" y="22"/>
                  </a:cubicBezTo>
                  <a:cubicBezTo>
                    <a:pt x="1" y="35"/>
                    <a:pt x="6" y="33"/>
                    <a:pt x="15" y="41"/>
                  </a:cubicBezTo>
                  <a:cubicBezTo>
                    <a:pt x="16" y="52"/>
                    <a:pt x="15" y="73"/>
                    <a:pt x="25" y="56"/>
                  </a:cubicBezTo>
                  <a:cubicBezTo>
                    <a:pt x="24" y="33"/>
                    <a:pt x="23" y="36"/>
                    <a:pt x="16" y="20"/>
                  </a:cubicBezTo>
                  <a:cubicBezTo>
                    <a:pt x="15" y="11"/>
                    <a:pt x="16" y="15"/>
                    <a:pt x="13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gray">
            <a:xfrm>
              <a:off x="4135" y="2995"/>
              <a:ext cx="10" cy="25"/>
            </a:xfrm>
            <a:custGeom>
              <a:avLst/>
              <a:gdLst>
                <a:gd name="T0" fmla="*/ 11 w 14"/>
                <a:gd name="T1" fmla="*/ 0 h 33"/>
                <a:gd name="T2" fmla="*/ 1 w 14"/>
                <a:gd name="T3" fmla="*/ 10 h 33"/>
                <a:gd name="T4" fmla="*/ 11 w 14"/>
                <a:gd name="T5" fmla="*/ 25 h 33"/>
                <a:gd name="T6" fmla="*/ 11 w 14"/>
                <a:gd name="T7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33">
                  <a:moveTo>
                    <a:pt x="11" y="0"/>
                  </a:moveTo>
                  <a:cubicBezTo>
                    <a:pt x="7" y="3"/>
                    <a:pt x="5" y="7"/>
                    <a:pt x="1" y="10"/>
                  </a:cubicBezTo>
                  <a:cubicBezTo>
                    <a:pt x="2" y="18"/>
                    <a:pt x="0" y="33"/>
                    <a:pt x="11" y="25"/>
                  </a:cubicBezTo>
                  <a:cubicBezTo>
                    <a:pt x="14" y="15"/>
                    <a:pt x="5" y="4"/>
                    <a:pt x="1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gray">
            <a:xfrm>
              <a:off x="4145" y="3007"/>
              <a:ext cx="21" cy="48"/>
            </a:xfrm>
            <a:custGeom>
              <a:avLst/>
              <a:gdLst>
                <a:gd name="T0" fmla="*/ 5 w 28"/>
                <a:gd name="T1" fmla="*/ 0 h 64"/>
                <a:gd name="T2" fmla="*/ 11 w 28"/>
                <a:gd name="T3" fmla="*/ 14 h 64"/>
                <a:gd name="T4" fmla="*/ 20 w 28"/>
                <a:gd name="T5" fmla="*/ 21 h 64"/>
                <a:gd name="T6" fmla="*/ 8 w 28"/>
                <a:gd name="T7" fmla="*/ 39 h 64"/>
                <a:gd name="T8" fmla="*/ 0 w 28"/>
                <a:gd name="T9" fmla="*/ 56 h 64"/>
                <a:gd name="T10" fmla="*/ 11 w 28"/>
                <a:gd name="T11" fmla="*/ 57 h 64"/>
                <a:gd name="T12" fmla="*/ 26 w 28"/>
                <a:gd name="T13" fmla="*/ 26 h 64"/>
                <a:gd name="T14" fmla="*/ 5 w 28"/>
                <a:gd name="T1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64">
                  <a:moveTo>
                    <a:pt x="5" y="0"/>
                  </a:moveTo>
                  <a:cubicBezTo>
                    <a:pt x="6" y="5"/>
                    <a:pt x="7" y="10"/>
                    <a:pt x="11" y="14"/>
                  </a:cubicBezTo>
                  <a:cubicBezTo>
                    <a:pt x="14" y="17"/>
                    <a:pt x="20" y="21"/>
                    <a:pt x="20" y="21"/>
                  </a:cubicBezTo>
                  <a:cubicBezTo>
                    <a:pt x="9" y="27"/>
                    <a:pt x="0" y="23"/>
                    <a:pt x="8" y="39"/>
                  </a:cubicBezTo>
                  <a:cubicBezTo>
                    <a:pt x="6" y="47"/>
                    <a:pt x="4" y="50"/>
                    <a:pt x="0" y="56"/>
                  </a:cubicBezTo>
                  <a:cubicBezTo>
                    <a:pt x="4" y="62"/>
                    <a:pt x="7" y="64"/>
                    <a:pt x="11" y="57"/>
                  </a:cubicBezTo>
                  <a:cubicBezTo>
                    <a:pt x="13" y="43"/>
                    <a:pt x="10" y="29"/>
                    <a:pt x="26" y="26"/>
                  </a:cubicBezTo>
                  <a:cubicBezTo>
                    <a:pt x="28" y="15"/>
                    <a:pt x="14" y="4"/>
                    <a:pt x="5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gray">
            <a:xfrm>
              <a:off x="3876" y="3076"/>
              <a:ext cx="12" cy="27"/>
            </a:xfrm>
            <a:custGeom>
              <a:avLst/>
              <a:gdLst>
                <a:gd name="T0" fmla="*/ 14 w 16"/>
                <a:gd name="T1" fmla="*/ 3 h 36"/>
                <a:gd name="T2" fmla="*/ 0 w 16"/>
                <a:gd name="T3" fmla="*/ 7 h 36"/>
                <a:gd name="T4" fmla="*/ 8 w 16"/>
                <a:gd name="T5" fmla="*/ 22 h 36"/>
                <a:gd name="T6" fmla="*/ 14 w 16"/>
                <a:gd name="T7" fmla="*/ 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6">
                  <a:moveTo>
                    <a:pt x="14" y="3"/>
                  </a:moveTo>
                  <a:cubicBezTo>
                    <a:pt x="7" y="0"/>
                    <a:pt x="4" y="1"/>
                    <a:pt x="0" y="7"/>
                  </a:cubicBezTo>
                  <a:cubicBezTo>
                    <a:pt x="3" y="14"/>
                    <a:pt x="2" y="17"/>
                    <a:pt x="8" y="22"/>
                  </a:cubicBezTo>
                  <a:cubicBezTo>
                    <a:pt x="16" y="36"/>
                    <a:pt x="11" y="7"/>
                    <a:pt x="14" y="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68"/>
            <p:cNvSpPr>
              <a:spLocks/>
            </p:cNvSpPr>
            <p:nvPr/>
          </p:nvSpPr>
          <p:spPr bwMode="gray">
            <a:xfrm>
              <a:off x="3866" y="3053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69"/>
            <p:cNvSpPr>
              <a:spLocks/>
            </p:cNvSpPr>
            <p:nvPr/>
          </p:nvSpPr>
          <p:spPr bwMode="gray">
            <a:xfrm>
              <a:off x="3862" y="3035"/>
              <a:ext cx="12" cy="14"/>
            </a:xfrm>
            <a:custGeom>
              <a:avLst/>
              <a:gdLst>
                <a:gd name="T0" fmla="*/ 10 w 16"/>
                <a:gd name="T1" fmla="*/ 5 h 19"/>
                <a:gd name="T2" fmla="*/ 0 w 16"/>
                <a:gd name="T3" fmla="*/ 10 h 19"/>
                <a:gd name="T4" fmla="*/ 12 w 16"/>
                <a:gd name="T5" fmla="*/ 19 h 19"/>
                <a:gd name="T6" fmla="*/ 10 w 16"/>
                <a:gd name="T7" fmla="*/ 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9">
                  <a:moveTo>
                    <a:pt x="10" y="5"/>
                  </a:moveTo>
                  <a:cubicBezTo>
                    <a:pt x="4" y="0"/>
                    <a:pt x="1" y="3"/>
                    <a:pt x="0" y="10"/>
                  </a:cubicBezTo>
                  <a:cubicBezTo>
                    <a:pt x="4" y="15"/>
                    <a:pt x="7" y="16"/>
                    <a:pt x="12" y="19"/>
                  </a:cubicBezTo>
                  <a:cubicBezTo>
                    <a:pt x="16" y="12"/>
                    <a:pt x="14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70"/>
            <p:cNvSpPr>
              <a:spLocks/>
            </p:cNvSpPr>
            <p:nvPr/>
          </p:nvSpPr>
          <p:spPr bwMode="gray">
            <a:xfrm>
              <a:off x="3850" y="2995"/>
              <a:ext cx="11" cy="19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71"/>
            <p:cNvSpPr>
              <a:spLocks/>
            </p:cNvSpPr>
            <p:nvPr/>
          </p:nvSpPr>
          <p:spPr bwMode="gray">
            <a:xfrm>
              <a:off x="3852" y="3020"/>
              <a:ext cx="16" cy="13"/>
            </a:xfrm>
            <a:custGeom>
              <a:avLst/>
              <a:gdLst>
                <a:gd name="T0" fmla="*/ 13 w 22"/>
                <a:gd name="T1" fmla="*/ 0 h 18"/>
                <a:gd name="T2" fmla="*/ 19 w 22"/>
                <a:gd name="T3" fmla="*/ 18 h 18"/>
                <a:gd name="T4" fmla="*/ 14 w 22"/>
                <a:gd name="T5" fmla="*/ 6 h 18"/>
                <a:gd name="T6" fmla="*/ 13 w 2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8">
                  <a:moveTo>
                    <a:pt x="13" y="0"/>
                  </a:moveTo>
                  <a:cubicBezTo>
                    <a:pt x="0" y="8"/>
                    <a:pt x="9" y="12"/>
                    <a:pt x="19" y="18"/>
                  </a:cubicBezTo>
                  <a:cubicBezTo>
                    <a:pt x="20" y="11"/>
                    <a:pt x="22" y="8"/>
                    <a:pt x="14" y="6"/>
                  </a:cubicBezTo>
                  <a:cubicBezTo>
                    <a:pt x="9" y="3"/>
                    <a:pt x="9" y="5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72"/>
            <p:cNvSpPr>
              <a:spLocks/>
            </p:cNvSpPr>
            <p:nvPr/>
          </p:nvSpPr>
          <p:spPr bwMode="gray">
            <a:xfrm>
              <a:off x="4688" y="3643"/>
              <a:ext cx="45" cy="60"/>
            </a:xfrm>
            <a:custGeom>
              <a:avLst/>
              <a:gdLst>
                <a:gd name="T0" fmla="*/ 10 w 60"/>
                <a:gd name="T1" fmla="*/ 7 h 81"/>
                <a:gd name="T2" fmla="*/ 3 w 60"/>
                <a:gd name="T3" fmla="*/ 18 h 81"/>
                <a:gd name="T4" fmla="*/ 15 w 60"/>
                <a:gd name="T5" fmla="*/ 39 h 81"/>
                <a:gd name="T6" fmla="*/ 27 w 60"/>
                <a:gd name="T7" fmla="*/ 54 h 81"/>
                <a:gd name="T8" fmla="*/ 40 w 60"/>
                <a:gd name="T9" fmla="*/ 63 h 81"/>
                <a:gd name="T10" fmla="*/ 51 w 60"/>
                <a:gd name="T11" fmla="*/ 81 h 81"/>
                <a:gd name="T12" fmla="*/ 52 w 60"/>
                <a:gd name="T13" fmla="*/ 57 h 81"/>
                <a:gd name="T14" fmla="*/ 43 w 60"/>
                <a:gd name="T15" fmla="*/ 37 h 81"/>
                <a:gd name="T16" fmla="*/ 25 w 60"/>
                <a:gd name="T17" fmla="*/ 18 h 81"/>
                <a:gd name="T18" fmla="*/ 10 w 60"/>
                <a:gd name="T19" fmla="*/ 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" h="81">
                  <a:moveTo>
                    <a:pt x="10" y="7"/>
                  </a:moveTo>
                  <a:cubicBezTo>
                    <a:pt x="0" y="0"/>
                    <a:pt x="0" y="9"/>
                    <a:pt x="3" y="18"/>
                  </a:cubicBezTo>
                  <a:cubicBezTo>
                    <a:pt x="5" y="25"/>
                    <a:pt x="12" y="32"/>
                    <a:pt x="15" y="39"/>
                  </a:cubicBezTo>
                  <a:cubicBezTo>
                    <a:pt x="16" y="51"/>
                    <a:pt x="17" y="51"/>
                    <a:pt x="27" y="54"/>
                  </a:cubicBezTo>
                  <a:cubicBezTo>
                    <a:pt x="31" y="57"/>
                    <a:pt x="36" y="60"/>
                    <a:pt x="40" y="63"/>
                  </a:cubicBezTo>
                  <a:cubicBezTo>
                    <a:pt x="43" y="70"/>
                    <a:pt x="45" y="77"/>
                    <a:pt x="51" y="81"/>
                  </a:cubicBezTo>
                  <a:cubicBezTo>
                    <a:pt x="60" y="75"/>
                    <a:pt x="56" y="66"/>
                    <a:pt x="52" y="57"/>
                  </a:cubicBezTo>
                  <a:cubicBezTo>
                    <a:pt x="51" y="49"/>
                    <a:pt x="50" y="41"/>
                    <a:pt x="43" y="37"/>
                  </a:cubicBezTo>
                  <a:cubicBezTo>
                    <a:pt x="37" y="30"/>
                    <a:pt x="33" y="23"/>
                    <a:pt x="25" y="18"/>
                  </a:cubicBezTo>
                  <a:cubicBezTo>
                    <a:pt x="20" y="12"/>
                    <a:pt x="17" y="9"/>
                    <a:pt x="10" y="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73"/>
            <p:cNvSpPr>
              <a:spLocks/>
            </p:cNvSpPr>
            <p:nvPr/>
          </p:nvSpPr>
          <p:spPr bwMode="gray">
            <a:xfrm>
              <a:off x="4919" y="3594"/>
              <a:ext cx="53" cy="46"/>
            </a:xfrm>
            <a:custGeom>
              <a:avLst/>
              <a:gdLst>
                <a:gd name="T0" fmla="*/ 28 w 71"/>
                <a:gd name="T1" fmla="*/ 23 h 61"/>
                <a:gd name="T2" fmla="*/ 13 w 71"/>
                <a:gd name="T3" fmla="*/ 32 h 61"/>
                <a:gd name="T4" fmla="*/ 1 w 71"/>
                <a:gd name="T5" fmla="*/ 44 h 61"/>
                <a:gd name="T6" fmla="*/ 13 w 71"/>
                <a:gd name="T7" fmla="*/ 59 h 61"/>
                <a:gd name="T8" fmla="*/ 28 w 71"/>
                <a:gd name="T9" fmla="*/ 44 h 61"/>
                <a:gd name="T10" fmla="*/ 40 w 71"/>
                <a:gd name="T11" fmla="*/ 23 h 61"/>
                <a:gd name="T12" fmla="*/ 55 w 71"/>
                <a:gd name="T13" fmla="*/ 0 h 61"/>
                <a:gd name="T14" fmla="*/ 71 w 71"/>
                <a:gd name="T15" fmla="*/ 11 h 61"/>
                <a:gd name="T16" fmla="*/ 35 w 71"/>
                <a:gd name="T17" fmla="*/ 23 h 61"/>
                <a:gd name="T18" fmla="*/ 28 w 71"/>
                <a:gd name="T19" fmla="*/ 2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61">
                  <a:moveTo>
                    <a:pt x="28" y="23"/>
                  </a:moveTo>
                  <a:cubicBezTo>
                    <a:pt x="25" y="33"/>
                    <a:pt x="25" y="33"/>
                    <a:pt x="13" y="32"/>
                  </a:cubicBezTo>
                  <a:cubicBezTo>
                    <a:pt x="2" y="33"/>
                    <a:pt x="3" y="34"/>
                    <a:pt x="1" y="44"/>
                  </a:cubicBezTo>
                  <a:cubicBezTo>
                    <a:pt x="2" y="60"/>
                    <a:pt x="0" y="61"/>
                    <a:pt x="13" y="59"/>
                  </a:cubicBezTo>
                  <a:cubicBezTo>
                    <a:pt x="19" y="54"/>
                    <a:pt x="21" y="48"/>
                    <a:pt x="28" y="44"/>
                  </a:cubicBezTo>
                  <a:cubicBezTo>
                    <a:pt x="30" y="33"/>
                    <a:pt x="28" y="25"/>
                    <a:pt x="40" y="23"/>
                  </a:cubicBezTo>
                  <a:cubicBezTo>
                    <a:pt x="42" y="12"/>
                    <a:pt x="44" y="4"/>
                    <a:pt x="55" y="0"/>
                  </a:cubicBezTo>
                  <a:cubicBezTo>
                    <a:pt x="65" y="2"/>
                    <a:pt x="69" y="1"/>
                    <a:pt x="71" y="11"/>
                  </a:cubicBezTo>
                  <a:cubicBezTo>
                    <a:pt x="63" y="22"/>
                    <a:pt x="48" y="21"/>
                    <a:pt x="35" y="23"/>
                  </a:cubicBezTo>
                  <a:cubicBezTo>
                    <a:pt x="30" y="27"/>
                    <a:pt x="32" y="27"/>
                    <a:pt x="28" y="2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74"/>
            <p:cNvSpPr>
              <a:spLocks/>
            </p:cNvSpPr>
            <p:nvPr/>
          </p:nvSpPr>
          <p:spPr bwMode="gray">
            <a:xfrm>
              <a:off x="4759" y="3569"/>
              <a:ext cx="17" cy="23"/>
            </a:xfrm>
            <a:custGeom>
              <a:avLst/>
              <a:gdLst>
                <a:gd name="T0" fmla="*/ 9 w 23"/>
                <a:gd name="T1" fmla="*/ 0 h 30"/>
                <a:gd name="T2" fmla="*/ 0 w 23"/>
                <a:gd name="T3" fmla="*/ 14 h 30"/>
                <a:gd name="T4" fmla="*/ 12 w 23"/>
                <a:gd name="T5" fmla="*/ 30 h 30"/>
                <a:gd name="T6" fmla="*/ 9 w 23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0">
                  <a:moveTo>
                    <a:pt x="9" y="0"/>
                  </a:moveTo>
                  <a:cubicBezTo>
                    <a:pt x="8" y="7"/>
                    <a:pt x="3" y="8"/>
                    <a:pt x="0" y="14"/>
                  </a:cubicBezTo>
                  <a:cubicBezTo>
                    <a:pt x="3" y="21"/>
                    <a:pt x="8" y="24"/>
                    <a:pt x="12" y="30"/>
                  </a:cubicBezTo>
                  <a:cubicBezTo>
                    <a:pt x="23" y="15"/>
                    <a:pt x="4" y="9"/>
                    <a:pt x="9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75"/>
            <p:cNvSpPr>
              <a:spLocks/>
            </p:cNvSpPr>
            <p:nvPr/>
          </p:nvSpPr>
          <p:spPr bwMode="gray">
            <a:xfrm>
              <a:off x="4751" y="3547"/>
              <a:ext cx="20" cy="17"/>
            </a:xfrm>
            <a:custGeom>
              <a:avLst/>
              <a:gdLst>
                <a:gd name="T0" fmla="*/ 19 w 26"/>
                <a:gd name="T1" fmla="*/ 0 h 23"/>
                <a:gd name="T2" fmla="*/ 0 w 26"/>
                <a:gd name="T3" fmla="*/ 14 h 23"/>
                <a:gd name="T4" fmla="*/ 21 w 26"/>
                <a:gd name="T5" fmla="*/ 20 h 23"/>
                <a:gd name="T6" fmla="*/ 19 w 26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3">
                  <a:moveTo>
                    <a:pt x="19" y="0"/>
                  </a:moveTo>
                  <a:cubicBezTo>
                    <a:pt x="17" y="12"/>
                    <a:pt x="10" y="11"/>
                    <a:pt x="0" y="14"/>
                  </a:cubicBezTo>
                  <a:cubicBezTo>
                    <a:pt x="5" y="23"/>
                    <a:pt x="11" y="22"/>
                    <a:pt x="21" y="20"/>
                  </a:cubicBezTo>
                  <a:cubicBezTo>
                    <a:pt x="26" y="12"/>
                    <a:pt x="23" y="7"/>
                    <a:pt x="19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76"/>
            <p:cNvSpPr>
              <a:spLocks/>
            </p:cNvSpPr>
            <p:nvPr/>
          </p:nvSpPr>
          <p:spPr bwMode="gray">
            <a:xfrm>
              <a:off x="4598" y="3353"/>
              <a:ext cx="24" cy="33"/>
            </a:xfrm>
            <a:custGeom>
              <a:avLst/>
              <a:gdLst>
                <a:gd name="T0" fmla="*/ 28 w 32"/>
                <a:gd name="T1" fmla="*/ 0 h 44"/>
                <a:gd name="T2" fmla="*/ 10 w 32"/>
                <a:gd name="T3" fmla="*/ 11 h 44"/>
                <a:gd name="T4" fmla="*/ 12 w 32"/>
                <a:gd name="T5" fmla="*/ 32 h 44"/>
                <a:gd name="T6" fmla="*/ 24 w 32"/>
                <a:gd name="T7" fmla="*/ 36 h 44"/>
                <a:gd name="T8" fmla="*/ 28 w 3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44">
                  <a:moveTo>
                    <a:pt x="28" y="0"/>
                  </a:moveTo>
                  <a:cubicBezTo>
                    <a:pt x="32" y="10"/>
                    <a:pt x="18" y="9"/>
                    <a:pt x="10" y="11"/>
                  </a:cubicBezTo>
                  <a:cubicBezTo>
                    <a:pt x="0" y="18"/>
                    <a:pt x="7" y="24"/>
                    <a:pt x="12" y="32"/>
                  </a:cubicBezTo>
                  <a:cubicBezTo>
                    <a:pt x="14" y="44"/>
                    <a:pt x="15" y="41"/>
                    <a:pt x="24" y="36"/>
                  </a:cubicBezTo>
                  <a:cubicBezTo>
                    <a:pt x="32" y="25"/>
                    <a:pt x="29" y="14"/>
                    <a:pt x="28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77"/>
            <p:cNvSpPr>
              <a:spLocks/>
            </p:cNvSpPr>
            <p:nvPr/>
          </p:nvSpPr>
          <p:spPr bwMode="gray">
            <a:xfrm>
              <a:off x="4632" y="3396"/>
              <a:ext cx="26" cy="33"/>
            </a:xfrm>
            <a:custGeom>
              <a:avLst/>
              <a:gdLst>
                <a:gd name="T0" fmla="*/ 30 w 34"/>
                <a:gd name="T1" fmla="*/ 0 h 44"/>
                <a:gd name="T2" fmla="*/ 10 w 34"/>
                <a:gd name="T3" fmla="*/ 9 h 44"/>
                <a:gd name="T4" fmla="*/ 14 w 34"/>
                <a:gd name="T5" fmla="*/ 32 h 44"/>
                <a:gd name="T6" fmla="*/ 26 w 34"/>
                <a:gd name="T7" fmla="*/ 36 h 44"/>
                <a:gd name="T8" fmla="*/ 30 w 3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4">
                  <a:moveTo>
                    <a:pt x="30" y="0"/>
                  </a:moveTo>
                  <a:cubicBezTo>
                    <a:pt x="34" y="10"/>
                    <a:pt x="18" y="7"/>
                    <a:pt x="10" y="9"/>
                  </a:cubicBezTo>
                  <a:cubicBezTo>
                    <a:pt x="0" y="16"/>
                    <a:pt x="9" y="24"/>
                    <a:pt x="14" y="32"/>
                  </a:cubicBezTo>
                  <a:cubicBezTo>
                    <a:pt x="16" y="44"/>
                    <a:pt x="17" y="41"/>
                    <a:pt x="26" y="36"/>
                  </a:cubicBezTo>
                  <a:cubicBezTo>
                    <a:pt x="34" y="25"/>
                    <a:pt x="31" y="14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78"/>
            <p:cNvSpPr>
              <a:spLocks/>
            </p:cNvSpPr>
            <p:nvPr/>
          </p:nvSpPr>
          <p:spPr bwMode="gray">
            <a:xfrm>
              <a:off x="4659" y="3459"/>
              <a:ext cx="28" cy="28"/>
            </a:xfrm>
            <a:custGeom>
              <a:avLst/>
              <a:gdLst>
                <a:gd name="T0" fmla="*/ 34 w 38"/>
                <a:gd name="T1" fmla="*/ 2 h 37"/>
                <a:gd name="T2" fmla="*/ 10 w 38"/>
                <a:gd name="T3" fmla="*/ 2 h 37"/>
                <a:gd name="T4" fmla="*/ 14 w 38"/>
                <a:gd name="T5" fmla="*/ 25 h 37"/>
                <a:gd name="T6" fmla="*/ 26 w 38"/>
                <a:gd name="T7" fmla="*/ 29 h 37"/>
                <a:gd name="T8" fmla="*/ 34 w 38"/>
                <a:gd name="T9" fmla="*/ 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9" y="17"/>
                    <a:pt x="14" y="25"/>
                  </a:cubicBezTo>
                  <a:cubicBezTo>
                    <a:pt x="16" y="37"/>
                    <a:pt x="17" y="34"/>
                    <a:pt x="26" y="29"/>
                  </a:cubicBezTo>
                  <a:cubicBezTo>
                    <a:pt x="34" y="18"/>
                    <a:pt x="35" y="16"/>
                    <a:pt x="34" y="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Freeform 79"/>
            <p:cNvSpPr>
              <a:spLocks/>
            </p:cNvSpPr>
            <p:nvPr/>
          </p:nvSpPr>
          <p:spPr bwMode="gray">
            <a:xfrm>
              <a:off x="4693" y="3449"/>
              <a:ext cx="28" cy="26"/>
            </a:xfrm>
            <a:custGeom>
              <a:avLst/>
              <a:gdLst>
                <a:gd name="T0" fmla="*/ 34 w 38"/>
                <a:gd name="T1" fmla="*/ 2 h 34"/>
                <a:gd name="T2" fmla="*/ 10 w 38"/>
                <a:gd name="T3" fmla="*/ 2 h 34"/>
                <a:gd name="T4" fmla="*/ 16 w 38"/>
                <a:gd name="T5" fmla="*/ 22 h 34"/>
                <a:gd name="T6" fmla="*/ 27 w 38"/>
                <a:gd name="T7" fmla="*/ 22 h 34"/>
                <a:gd name="T8" fmla="*/ 34 w 38"/>
                <a:gd name="T9" fmla="*/ 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4">
                  <a:moveTo>
                    <a:pt x="34" y="2"/>
                  </a:moveTo>
                  <a:cubicBezTo>
                    <a:pt x="38" y="12"/>
                    <a:pt x="18" y="0"/>
                    <a:pt x="10" y="2"/>
                  </a:cubicBezTo>
                  <a:cubicBezTo>
                    <a:pt x="0" y="9"/>
                    <a:pt x="11" y="14"/>
                    <a:pt x="16" y="22"/>
                  </a:cubicBezTo>
                  <a:cubicBezTo>
                    <a:pt x="18" y="34"/>
                    <a:pt x="18" y="27"/>
                    <a:pt x="27" y="22"/>
                  </a:cubicBezTo>
                  <a:cubicBezTo>
                    <a:pt x="35" y="11"/>
                    <a:pt x="35" y="16"/>
                    <a:pt x="34" y="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80"/>
            <p:cNvSpPr>
              <a:spLocks/>
            </p:cNvSpPr>
            <p:nvPr/>
          </p:nvSpPr>
          <p:spPr bwMode="gray">
            <a:xfrm>
              <a:off x="4683" y="3413"/>
              <a:ext cx="26" cy="20"/>
            </a:xfrm>
            <a:custGeom>
              <a:avLst/>
              <a:gdLst>
                <a:gd name="T0" fmla="*/ 31 w 35"/>
                <a:gd name="T1" fmla="*/ 1 h 27"/>
                <a:gd name="T2" fmla="*/ 10 w 35"/>
                <a:gd name="T3" fmla="*/ 2 h 27"/>
                <a:gd name="T4" fmla="*/ 13 w 35"/>
                <a:gd name="T5" fmla="*/ 15 h 27"/>
                <a:gd name="T6" fmla="*/ 25 w 35"/>
                <a:gd name="T7" fmla="*/ 19 h 27"/>
                <a:gd name="T8" fmla="*/ 31 w 35"/>
                <a:gd name="T9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27">
                  <a:moveTo>
                    <a:pt x="31" y="1"/>
                  </a:moveTo>
                  <a:cubicBezTo>
                    <a:pt x="35" y="11"/>
                    <a:pt x="18" y="0"/>
                    <a:pt x="10" y="2"/>
                  </a:cubicBezTo>
                  <a:cubicBezTo>
                    <a:pt x="0" y="9"/>
                    <a:pt x="8" y="7"/>
                    <a:pt x="13" y="15"/>
                  </a:cubicBezTo>
                  <a:cubicBezTo>
                    <a:pt x="15" y="27"/>
                    <a:pt x="16" y="24"/>
                    <a:pt x="25" y="19"/>
                  </a:cubicBezTo>
                  <a:cubicBezTo>
                    <a:pt x="33" y="8"/>
                    <a:pt x="32" y="15"/>
                    <a:pt x="31" y="1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81"/>
            <p:cNvSpPr>
              <a:spLocks/>
            </p:cNvSpPr>
            <p:nvPr/>
          </p:nvSpPr>
          <p:spPr bwMode="gray">
            <a:xfrm>
              <a:off x="4657" y="3388"/>
              <a:ext cx="26" cy="35"/>
            </a:xfrm>
            <a:custGeom>
              <a:avLst/>
              <a:gdLst>
                <a:gd name="T0" fmla="*/ 28 w 35"/>
                <a:gd name="T1" fmla="*/ 16 h 47"/>
                <a:gd name="T2" fmla="*/ 19 w 35"/>
                <a:gd name="T3" fmla="*/ 2 h 47"/>
                <a:gd name="T4" fmla="*/ 10 w 35"/>
                <a:gd name="T5" fmla="*/ 25 h 47"/>
                <a:gd name="T6" fmla="*/ 19 w 35"/>
                <a:gd name="T7" fmla="*/ 35 h 47"/>
                <a:gd name="T8" fmla="*/ 27 w 35"/>
                <a:gd name="T9" fmla="*/ 29 h 47"/>
                <a:gd name="T10" fmla="*/ 28 w 35"/>
                <a:gd name="T1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7">
                  <a:moveTo>
                    <a:pt x="28" y="16"/>
                  </a:moveTo>
                  <a:cubicBezTo>
                    <a:pt x="27" y="13"/>
                    <a:pt x="22" y="0"/>
                    <a:pt x="19" y="2"/>
                  </a:cubicBezTo>
                  <a:cubicBezTo>
                    <a:pt x="16" y="4"/>
                    <a:pt x="10" y="20"/>
                    <a:pt x="10" y="25"/>
                  </a:cubicBezTo>
                  <a:cubicBezTo>
                    <a:pt x="0" y="32"/>
                    <a:pt x="14" y="27"/>
                    <a:pt x="19" y="35"/>
                  </a:cubicBezTo>
                  <a:cubicBezTo>
                    <a:pt x="21" y="47"/>
                    <a:pt x="18" y="34"/>
                    <a:pt x="27" y="29"/>
                  </a:cubicBezTo>
                  <a:cubicBezTo>
                    <a:pt x="35" y="18"/>
                    <a:pt x="29" y="30"/>
                    <a:pt x="28" y="1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82"/>
            <p:cNvSpPr>
              <a:spLocks/>
            </p:cNvSpPr>
            <p:nvPr/>
          </p:nvSpPr>
          <p:spPr bwMode="gray">
            <a:xfrm>
              <a:off x="4625" y="3372"/>
              <a:ext cx="24" cy="26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83"/>
            <p:cNvSpPr>
              <a:spLocks/>
            </p:cNvSpPr>
            <p:nvPr/>
          </p:nvSpPr>
          <p:spPr bwMode="gray">
            <a:xfrm>
              <a:off x="4665" y="3425"/>
              <a:ext cx="24" cy="26"/>
            </a:xfrm>
            <a:custGeom>
              <a:avLst/>
              <a:gdLst>
                <a:gd name="T0" fmla="*/ 22 w 32"/>
                <a:gd name="T1" fmla="*/ 10 h 35"/>
                <a:gd name="T2" fmla="*/ 10 w 32"/>
                <a:gd name="T3" fmla="*/ 2 h 35"/>
                <a:gd name="T4" fmla="*/ 12 w 32"/>
                <a:gd name="T5" fmla="*/ 23 h 35"/>
                <a:gd name="T6" fmla="*/ 24 w 32"/>
                <a:gd name="T7" fmla="*/ 27 h 35"/>
                <a:gd name="T8" fmla="*/ 22 w 32"/>
                <a:gd name="T9" fmla="*/ 1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5">
                  <a:moveTo>
                    <a:pt x="22" y="10"/>
                  </a:moveTo>
                  <a:cubicBezTo>
                    <a:pt x="26" y="20"/>
                    <a:pt x="18" y="0"/>
                    <a:pt x="10" y="2"/>
                  </a:cubicBezTo>
                  <a:cubicBezTo>
                    <a:pt x="0" y="9"/>
                    <a:pt x="7" y="15"/>
                    <a:pt x="12" y="23"/>
                  </a:cubicBezTo>
                  <a:cubicBezTo>
                    <a:pt x="14" y="35"/>
                    <a:pt x="15" y="32"/>
                    <a:pt x="24" y="27"/>
                  </a:cubicBezTo>
                  <a:cubicBezTo>
                    <a:pt x="32" y="16"/>
                    <a:pt x="23" y="24"/>
                    <a:pt x="22" y="1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84"/>
            <p:cNvSpPr>
              <a:spLocks/>
            </p:cNvSpPr>
            <p:nvPr/>
          </p:nvSpPr>
          <p:spPr bwMode="gray">
            <a:xfrm>
              <a:off x="3055" y="2051"/>
              <a:ext cx="141" cy="108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85"/>
            <p:cNvSpPr>
              <a:spLocks/>
            </p:cNvSpPr>
            <p:nvPr/>
          </p:nvSpPr>
          <p:spPr bwMode="gray">
            <a:xfrm>
              <a:off x="3139" y="2155"/>
              <a:ext cx="40" cy="12"/>
            </a:xfrm>
            <a:custGeom>
              <a:avLst/>
              <a:gdLst>
                <a:gd name="T0" fmla="*/ 24 w 53"/>
                <a:gd name="T1" fmla="*/ 0 h 17"/>
                <a:gd name="T2" fmla="*/ 12 w 53"/>
                <a:gd name="T3" fmla="*/ 2 h 17"/>
                <a:gd name="T4" fmla="*/ 32 w 53"/>
                <a:gd name="T5" fmla="*/ 16 h 17"/>
                <a:gd name="T6" fmla="*/ 44 w 53"/>
                <a:gd name="T7" fmla="*/ 14 h 17"/>
                <a:gd name="T8" fmla="*/ 24 w 5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7">
                  <a:moveTo>
                    <a:pt x="24" y="0"/>
                  </a:moveTo>
                  <a:cubicBezTo>
                    <a:pt x="20" y="1"/>
                    <a:pt x="16" y="0"/>
                    <a:pt x="12" y="2"/>
                  </a:cubicBezTo>
                  <a:cubicBezTo>
                    <a:pt x="0" y="9"/>
                    <a:pt x="30" y="15"/>
                    <a:pt x="32" y="16"/>
                  </a:cubicBezTo>
                  <a:cubicBezTo>
                    <a:pt x="36" y="15"/>
                    <a:pt x="41" y="17"/>
                    <a:pt x="44" y="14"/>
                  </a:cubicBezTo>
                  <a:cubicBezTo>
                    <a:pt x="53" y="3"/>
                    <a:pt x="30" y="0"/>
                    <a:pt x="24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86"/>
            <p:cNvSpPr>
              <a:spLocks/>
            </p:cNvSpPr>
            <p:nvPr/>
          </p:nvSpPr>
          <p:spPr bwMode="gray">
            <a:xfrm>
              <a:off x="3344" y="1999"/>
              <a:ext cx="42" cy="28"/>
            </a:xfrm>
            <a:custGeom>
              <a:avLst/>
              <a:gdLst>
                <a:gd name="T0" fmla="*/ 57 w 57"/>
                <a:gd name="T1" fmla="*/ 4 h 37"/>
                <a:gd name="T2" fmla="*/ 25 w 57"/>
                <a:gd name="T3" fmla="*/ 24 h 37"/>
                <a:gd name="T4" fmla="*/ 11 w 57"/>
                <a:gd name="T5" fmla="*/ 34 h 37"/>
                <a:gd name="T6" fmla="*/ 9 w 57"/>
                <a:gd name="T7" fmla="*/ 4 h 37"/>
                <a:gd name="T8" fmla="*/ 21 w 57"/>
                <a:gd name="T9" fmla="*/ 0 h 37"/>
                <a:gd name="T10" fmla="*/ 57 w 57"/>
                <a:gd name="T11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37">
                  <a:moveTo>
                    <a:pt x="57" y="4"/>
                  </a:moveTo>
                  <a:cubicBezTo>
                    <a:pt x="53" y="16"/>
                    <a:pt x="35" y="17"/>
                    <a:pt x="25" y="24"/>
                  </a:cubicBezTo>
                  <a:cubicBezTo>
                    <a:pt x="22" y="34"/>
                    <a:pt x="22" y="37"/>
                    <a:pt x="11" y="34"/>
                  </a:cubicBezTo>
                  <a:cubicBezTo>
                    <a:pt x="6" y="27"/>
                    <a:pt x="0" y="10"/>
                    <a:pt x="9" y="4"/>
                  </a:cubicBezTo>
                  <a:cubicBezTo>
                    <a:pt x="12" y="2"/>
                    <a:pt x="21" y="0"/>
                    <a:pt x="21" y="0"/>
                  </a:cubicBezTo>
                  <a:cubicBezTo>
                    <a:pt x="33" y="2"/>
                    <a:pt x="45" y="4"/>
                    <a:pt x="57" y="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87"/>
            <p:cNvSpPr>
              <a:spLocks/>
            </p:cNvSpPr>
            <p:nvPr/>
          </p:nvSpPr>
          <p:spPr bwMode="gray">
            <a:xfrm>
              <a:off x="3374" y="2012"/>
              <a:ext cx="50" cy="20"/>
            </a:xfrm>
            <a:custGeom>
              <a:avLst/>
              <a:gdLst>
                <a:gd name="T0" fmla="*/ 29 w 68"/>
                <a:gd name="T1" fmla="*/ 0 h 26"/>
                <a:gd name="T2" fmla="*/ 11 w 68"/>
                <a:gd name="T3" fmla="*/ 6 h 26"/>
                <a:gd name="T4" fmla="*/ 57 w 68"/>
                <a:gd name="T5" fmla="*/ 26 h 26"/>
                <a:gd name="T6" fmla="*/ 63 w 68"/>
                <a:gd name="T7" fmla="*/ 24 h 26"/>
                <a:gd name="T8" fmla="*/ 29 w 68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6">
                  <a:moveTo>
                    <a:pt x="29" y="0"/>
                  </a:moveTo>
                  <a:cubicBezTo>
                    <a:pt x="23" y="2"/>
                    <a:pt x="11" y="6"/>
                    <a:pt x="11" y="6"/>
                  </a:cubicBezTo>
                  <a:cubicBezTo>
                    <a:pt x="0" y="23"/>
                    <a:pt x="47" y="24"/>
                    <a:pt x="57" y="26"/>
                  </a:cubicBezTo>
                  <a:cubicBezTo>
                    <a:pt x="59" y="25"/>
                    <a:pt x="62" y="26"/>
                    <a:pt x="63" y="24"/>
                  </a:cubicBezTo>
                  <a:cubicBezTo>
                    <a:pt x="68" y="3"/>
                    <a:pt x="42" y="3"/>
                    <a:pt x="29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88"/>
            <p:cNvSpPr>
              <a:spLocks/>
            </p:cNvSpPr>
            <p:nvPr/>
          </p:nvSpPr>
          <p:spPr bwMode="gray">
            <a:xfrm>
              <a:off x="3428" y="2015"/>
              <a:ext cx="50" cy="32"/>
            </a:xfrm>
            <a:custGeom>
              <a:avLst/>
              <a:gdLst>
                <a:gd name="T0" fmla="*/ 50 w 66"/>
                <a:gd name="T1" fmla="*/ 9 h 43"/>
                <a:gd name="T2" fmla="*/ 26 w 66"/>
                <a:gd name="T3" fmla="*/ 9 h 43"/>
                <a:gd name="T4" fmla="*/ 10 w 66"/>
                <a:gd name="T5" fmla="*/ 9 h 43"/>
                <a:gd name="T6" fmla="*/ 8 w 66"/>
                <a:gd name="T7" fmla="*/ 35 h 43"/>
                <a:gd name="T8" fmla="*/ 32 w 66"/>
                <a:gd name="T9" fmla="*/ 43 h 43"/>
                <a:gd name="T10" fmla="*/ 62 w 66"/>
                <a:gd name="T11" fmla="*/ 27 h 43"/>
                <a:gd name="T12" fmla="*/ 50 w 66"/>
                <a:gd name="T13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43">
                  <a:moveTo>
                    <a:pt x="50" y="9"/>
                  </a:moveTo>
                  <a:cubicBezTo>
                    <a:pt x="40" y="16"/>
                    <a:pt x="36" y="16"/>
                    <a:pt x="26" y="9"/>
                  </a:cubicBezTo>
                  <a:cubicBezTo>
                    <a:pt x="20" y="0"/>
                    <a:pt x="18" y="4"/>
                    <a:pt x="10" y="9"/>
                  </a:cubicBezTo>
                  <a:cubicBezTo>
                    <a:pt x="4" y="17"/>
                    <a:pt x="0" y="21"/>
                    <a:pt x="8" y="35"/>
                  </a:cubicBezTo>
                  <a:cubicBezTo>
                    <a:pt x="12" y="42"/>
                    <a:pt x="32" y="43"/>
                    <a:pt x="32" y="43"/>
                  </a:cubicBezTo>
                  <a:cubicBezTo>
                    <a:pt x="41" y="40"/>
                    <a:pt x="54" y="33"/>
                    <a:pt x="62" y="27"/>
                  </a:cubicBezTo>
                  <a:cubicBezTo>
                    <a:pt x="66" y="15"/>
                    <a:pt x="61" y="15"/>
                    <a:pt x="50" y="9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" name="Freeform 89"/>
            <p:cNvSpPr>
              <a:spLocks/>
            </p:cNvSpPr>
            <p:nvPr/>
          </p:nvSpPr>
          <p:spPr bwMode="gray">
            <a:xfrm>
              <a:off x="3777" y="2042"/>
              <a:ext cx="88" cy="31"/>
            </a:xfrm>
            <a:custGeom>
              <a:avLst/>
              <a:gdLst>
                <a:gd name="T0" fmla="*/ 14 w 117"/>
                <a:gd name="T1" fmla="*/ 0 h 41"/>
                <a:gd name="T2" fmla="*/ 8 w 117"/>
                <a:gd name="T3" fmla="*/ 16 h 41"/>
                <a:gd name="T4" fmla="*/ 50 w 117"/>
                <a:gd name="T5" fmla="*/ 30 h 41"/>
                <a:gd name="T6" fmla="*/ 76 w 117"/>
                <a:gd name="T7" fmla="*/ 36 h 41"/>
                <a:gd name="T8" fmla="*/ 112 w 117"/>
                <a:gd name="T9" fmla="*/ 22 h 41"/>
                <a:gd name="T10" fmla="*/ 78 w 117"/>
                <a:gd name="T11" fmla="*/ 4 h 41"/>
                <a:gd name="T12" fmla="*/ 14 w 117"/>
                <a:gd name="T1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41">
                  <a:moveTo>
                    <a:pt x="14" y="0"/>
                  </a:moveTo>
                  <a:cubicBezTo>
                    <a:pt x="8" y="4"/>
                    <a:pt x="0" y="9"/>
                    <a:pt x="8" y="16"/>
                  </a:cubicBezTo>
                  <a:cubicBezTo>
                    <a:pt x="21" y="27"/>
                    <a:pt x="34" y="28"/>
                    <a:pt x="50" y="30"/>
                  </a:cubicBezTo>
                  <a:cubicBezTo>
                    <a:pt x="66" y="41"/>
                    <a:pt x="57" y="39"/>
                    <a:pt x="76" y="36"/>
                  </a:cubicBezTo>
                  <a:cubicBezTo>
                    <a:pt x="88" y="32"/>
                    <a:pt x="101" y="29"/>
                    <a:pt x="112" y="22"/>
                  </a:cubicBezTo>
                  <a:cubicBezTo>
                    <a:pt x="117" y="6"/>
                    <a:pt x="87" y="5"/>
                    <a:pt x="78" y="4"/>
                  </a:cubicBezTo>
                  <a:cubicBezTo>
                    <a:pt x="17" y="6"/>
                    <a:pt x="34" y="20"/>
                    <a:pt x="14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90"/>
            <p:cNvSpPr>
              <a:spLocks/>
            </p:cNvSpPr>
            <p:nvPr/>
          </p:nvSpPr>
          <p:spPr bwMode="gray">
            <a:xfrm>
              <a:off x="3867" y="2041"/>
              <a:ext cx="46" cy="24"/>
            </a:xfrm>
            <a:custGeom>
              <a:avLst/>
              <a:gdLst>
                <a:gd name="T0" fmla="*/ 32 w 62"/>
                <a:gd name="T1" fmla="*/ 4 h 32"/>
                <a:gd name="T2" fmla="*/ 62 w 62"/>
                <a:gd name="T3" fmla="*/ 10 h 32"/>
                <a:gd name="T4" fmla="*/ 30 w 62"/>
                <a:gd name="T5" fmla="*/ 32 h 32"/>
                <a:gd name="T6" fmla="*/ 6 w 62"/>
                <a:gd name="T7" fmla="*/ 22 h 32"/>
                <a:gd name="T8" fmla="*/ 32 w 62"/>
                <a:gd name="T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32">
                  <a:moveTo>
                    <a:pt x="32" y="4"/>
                  </a:moveTo>
                  <a:cubicBezTo>
                    <a:pt x="44" y="0"/>
                    <a:pt x="53" y="1"/>
                    <a:pt x="62" y="10"/>
                  </a:cubicBezTo>
                  <a:cubicBezTo>
                    <a:pt x="59" y="23"/>
                    <a:pt x="42" y="28"/>
                    <a:pt x="30" y="32"/>
                  </a:cubicBezTo>
                  <a:cubicBezTo>
                    <a:pt x="15" y="22"/>
                    <a:pt x="23" y="25"/>
                    <a:pt x="6" y="22"/>
                  </a:cubicBezTo>
                  <a:cubicBezTo>
                    <a:pt x="0" y="4"/>
                    <a:pt x="14" y="8"/>
                    <a:pt x="32" y="4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91"/>
            <p:cNvSpPr>
              <a:spLocks/>
            </p:cNvSpPr>
            <p:nvPr/>
          </p:nvSpPr>
          <p:spPr bwMode="gray">
            <a:xfrm>
              <a:off x="3846" y="2070"/>
              <a:ext cx="37" cy="17"/>
            </a:xfrm>
            <a:custGeom>
              <a:avLst/>
              <a:gdLst>
                <a:gd name="T0" fmla="*/ 20 w 49"/>
                <a:gd name="T1" fmla="*/ 1 h 23"/>
                <a:gd name="T2" fmla="*/ 6 w 49"/>
                <a:gd name="T3" fmla="*/ 5 h 23"/>
                <a:gd name="T4" fmla="*/ 38 w 49"/>
                <a:gd name="T5" fmla="*/ 23 h 23"/>
                <a:gd name="T6" fmla="*/ 20 w 49"/>
                <a:gd name="T7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23">
                  <a:moveTo>
                    <a:pt x="20" y="1"/>
                  </a:moveTo>
                  <a:cubicBezTo>
                    <a:pt x="15" y="2"/>
                    <a:pt x="8" y="0"/>
                    <a:pt x="6" y="5"/>
                  </a:cubicBezTo>
                  <a:cubicBezTo>
                    <a:pt x="0" y="19"/>
                    <a:pt x="32" y="21"/>
                    <a:pt x="38" y="23"/>
                  </a:cubicBezTo>
                  <a:cubicBezTo>
                    <a:pt x="49" y="6"/>
                    <a:pt x="35" y="3"/>
                    <a:pt x="20" y="1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92"/>
            <p:cNvSpPr>
              <a:spLocks/>
            </p:cNvSpPr>
            <p:nvPr/>
          </p:nvSpPr>
          <p:spPr bwMode="gray">
            <a:xfrm>
              <a:off x="4098" y="2294"/>
              <a:ext cx="76" cy="114"/>
            </a:xfrm>
            <a:custGeom>
              <a:avLst/>
              <a:gdLst>
                <a:gd name="T0" fmla="*/ 6 w 102"/>
                <a:gd name="T1" fmla="*/ 0 h 152"/>
                <a:gd name="T2" fmla="*/ 0 w 102"/>
                <a:gd name="T3" fmla="*/ 18 h 152"/>
                <a:gd name="T4" fmla="*/ 14 w 102"/>
                <a:gd name="T5" fmla="*/ 42 h 152"/>
                <a:gd name="T6" fmla="*/ 32 w 102"/>
                <a:gd name="T7" fmla="*/ 72 h 152"/>
                <a:gd name="T8" fmla="*/ 36 w 102"/>
                <a:gd name="T9" fmla="*/ 104 h 152"/>
                <a:gd name="T10" fmla="*/ 80 w 102"/>
                <a:gd name="T11" fmla="*/ 152 h 152"/>
                <a:gd name="T12" fmla="*/ 86 w 102"/>
                <a:gd name="T13" fmla="*/ 124 h 152"/>
                <a:gd name="T14" fmla="*/ 74 w 102"/>
                <a:gd name="T15" fmla="*/ 102 h 152"/>
                <a:gd name="T16" fmla="*/ 62 w 102"/>
                <a:gd name="T17" fmla="*/ 92 h 152"/>
                <a:gd name="T18" fmla="*/ 52 w 102"/>
                <a:gd name="T19" fmla="*/ 74 h 152"/>
                <a:gd name="T20" fmla="*/ 42 w 102"/>
                <a:gd name="T21" fmla="*/ 44 h 152"/>
                <a:gd name="T22" fmla="*/ 4 w 102"/>
                <a:gd name="T23" fmla="*/ 12 h 152"/>
                <a:gd name="T24" fmla="*/ 6 w 102"/>
                <a:gd name="T25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2" h="152">
                  <a:moveTo>
                    <a:pt x="6" y="0"/>
                  </a:moveTo>
                  <a:cubicBezTo>
                    <a:pt x="4" y="6"/>
                    <a:pt x="0" y="18"/>
                    <a:pt x="0" y="18"/>
                  </a:cubicBezTo>
                  <a:cubicBezTo>
                    <a:pt x="3" y="26"/>
                    <a:pt x="9" y="35"/>
                    <a:pt x="14" y="42"/>
                  </a:cubicBezTo>
                  <a:cubicBezTo>
                    <a:pt x="17" y="58"/>
                    <a:pt x="16" y="69"/>
                    <a:pt x="32" y="72"/>
                  </a:cubicBezTo>
                  <a:cubicBezTo>
                    <a:pt x="44" y="80"/>
                    <a:pt x="40" y="91"/>
                    <a:pt x="36" y="104"/>
                  </a:cubicBezTo>
                  <a:cubicBezTo>
                    <a:pt x="57" y="118"/>
                    <a:pt x="60" y="139"/>
                    <a:pt x="80" y="152"/>
                  </a:cubicBezTo>
                  <a:cubicBezTo>
                    <a:pt x="95" y="148"/>
                    <a:pt x="102" y="135"/>
                    <a:pt x="86" y="124"/>
                  </a:cubicBezTo>
                  <a:cubicBezTo>
                    <a:pt x="72" y="129"/>
                    <a:pt x="78" y="110"/>
                    <a:pt x="74" y="102"/>
                  </a:cubicBezTo>
                  <a:cubicBezTo>
                    <a:pt x="72" y="98"/>
                    <a:pt x="65" y="94"/>
                    <a:pt x="62" y="92"/>
                  </a:cubicBezTo>
                  <a:cubicBezTo>
                    <a:pt x="59" y="82"/>
                    <a:pt x="65" y="65"/>
                    <a:pt x="52" y="74"/>
                  </a:cubicBezTo>
                  <a:cubicBezTo>
                    <a:pt x="46" y="65"/>
                    <a:pt x="47" y="54"/>
                    <a:pt x="42" y="44"/>
                  </a:cubicBezTo>
                  <a:cubicBezTo>
                    <a:pt x="36" y="32"/>
                    <a:pt x="16" y="18"/>
                    <a:pt x="4" y="12"/>
                  </a:cubicBezTo>
                  <a:lnTo>
                    <a:pt x="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93"/>
            <p:cNvSpPr>
              <a:spLocks/>
            </p:cNvSpPr>
            <p:nvPr/>
          </p:nvSpPr>
          <p:spPr bwMode="gray">
            <a:xfrm>
              <a:off x="4159" y="2412"/>
              <a:ext cx="55" cy="78"/>
            </a:xfrm>
            <a:custGeom>
              <a:avLst/>
              <a:gdLst>
                <a:gd name="T0" fmla="*/ 64 w 74"/>
                <a:gd name="T1" fmla="*/ 22 h 103"/>
                <a:gd name="T2" fmla="*/ 74 w 74"/>
                <a:gd name="T3" fmla="*/ 40 h 103"/>
                <a:gd name="T4" fmla="*/ 30 w 74"/>
                <a:gd name="T5" fmla="*/ 84 h 103"/>
                <a:gd name="T6" fmla="*/ 32 w 74"/>
                <a:gd name="T7" fmla="*/ 100 h 103"/>
                <a:gd name="T8" fmla="*/ 20 w 74"/>
                <a:gd name="T9" fmla="*/ 94 h 103"/>
                <a:gd name="T10" fmla="*/ 6 w 74"/>
                <a:gd name="T11" fmla="*/ 84 h 103"/>
                <a:gd name="T12" fmla="*/ 0 w 74"/>
                <a:gd name="T13" fmla="*/ 82 h 103"/>
                <a:gd name="T14" fmla="*/ 10 w 74"/>
                <a:gd name="T15" fmla="*/ 58 h 103"/>
                <a:gd name="T16" fmla="*/ 12 w 74"/>
                <a:gd name="T17" fmla="*/ 52 h 103"/>
                <a:gd name="T18" fmla="*/ 2 w 74"/>
                <a:gd name="T19" fmla="*/ 24 h 103"/>
                <a:gd name="T20" fmla="*/ 4 w 74"/>
                <a:gd name="T21" fmla="*/ 14 h 103"/>
                <a:gd name="T22" fmla="*/ 26 w 74"/>
                <a:gd name="T23" fmla="*/ 22 h 103"/>
                <a:gd name="T24" fmla="*/ 36 w 74"/>
                <a:gd name="T25" fmla="*/ 36 h 103"/>
                <a:gd name="T26" fmla="*/ 64 w 74"/>
                <a:gd name="T27" fmla="*/ 2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103">
                  <a:moveTo>
                    <a:pt x="64" y="22"/>
                  </a:moveTo>
                  <a:cubicBezTo>
                    <a:pt x="73" y="36"/>
                    <a:pt x="70" y="29"/>
                    <a:pt x="74" y="40"/>
                  </a:cubicBezTo>
                  <a:cubicBezTo>
                    <a:pt x="70" y="77"/>
                    <a:pt x="68" y="81"/>
                    <a:pt x="30" y="84"/>
                  </a:cubicBezTo>
                  <a:cubicBezTo>
                    <a:pt x="33" y="88"/>
                    <a:pt x="39" y="95"/>
                    <a:pt x="32" y="100"/>
                  </a:cubicBezTo>
                  <a:cubicBezTo>
                    <a:pt x="28" y="103"/>
                    <a:pt x="24" y="95"/>
                    <a:pt x="20" y="94"/>
                  </a:cubicBezTo>
                  <a:cubicBezTo>
                    <a:pt x="17" y="84"/>
                    <a:pt x="20" y="89"/>
                    <a:pt x="6" y="84"/>
                  </a:cubicBezTo>
                  <a:cubicBezTo>
                    <a:pt x="4" y="83"/>
                    <a:pt x="0" y="82"/>
                    <a:pt x="0" y="82"/>
                  </a:cubicBezTo>
                  <a:cubicBezTo>
                    <a:pt x="3" y="73"/>
                    <a:pt x="7" y="67"/>
                    <a:pt x="10" y="58"/>
                  </a:cubicBezTo>
                  <a:cubicBezTo>
                    <a:pt x="11" y="56"/>
                    <a:pt x="12" y="52"/>
                    <a:pt x="12" y="52"/>
                  </a:cubicBezTo>
                  <a:cubicBezTo>
                    <a:pt x="10" y="42"/>
                    <a:pt x="8" y="33"/>
                    <a:pt x="2" y="24"/>
                  </a:cubicBezTo>
                  <a:cubicBezTo>
                    <a:pt x="3" y="21"/>
                    <a:pt x="2" y="17"/>
                    <a:pt x="4" y="14"/>
                  </a:cubicBezTo>
                  <a:cubicBezTo>
                    <a:pt x="11" y="0"/>
                    <a:pt x="18" y="19"/>
                    <a:pt x="26" y="22"/>
                  </a:cubicBezTo>
                  <a:cubicBezTo>
                    <a:pt x="31" y="36"/>
                    <a:pt x="26" y="33"/>
                    <a:pt x="36" y="36"/>
                  </a:cubicBezTo>
                  <a:cubicBezTo>
                    <a:pt x="45" y="30"/>
                    <a:pt x="55" y="28"/>
                    <a:pt x="64" y="2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94"/>
            <p:cNvSpPr>
              <a:spLocks/>
            </p:cNvSpPr>
            <p:nvPr/>
          </p:nvSpPr>
          <p:spPr bwMode="gray">
            <a:xfrm>
              <a:off x="4123" y="2492"/>
              <a:ext cx="109" cy="189"/>
            </a:xfrm>
            <a:custGeom>
              <a:avLst/>
              <a:gdLst>
                <a:gd name="T0" fmla="*/ 82 w 146"/>
                <a:gd name="T1" fmla="*/ 100 h 252"/>
                <a:gd name="T2" fmla="*/ 66 w 146"/>
                <a:gd name="T3" fmla="*/ 106 h 252"/>
                <a:gd name="T4" fmla="*/ 64 w 146"/>
                <a:gd name="T5" fmla="*/ 132 h 252"/>
                <a:gd name="T6" fmla="*/ 22 w 146"/>
                <a:gd name="T7" fmla="*/ 146 h 252"/>
                <a:gd name="T8" fmla="*/ 8 w 146"/>
                <a:gd name="T9" fmla="*/ 168 h 252"/>
                <a:gd name="T10" fmla="*/ 20 w 146"/>
                <a:gd name="T11" fmla="*/ 182 h 252"/>
                <a:gd name="T12" fmla="*/ 8 w 146"/>
                <a:gd name="T13" fmla="*/ 198 h 252"/>
                <a:gd name="T14" fmla="*/ 24 w 146"/>
                <a:gd name="T15" fmla="*/ 252 h 252"/>
                <a:gd name="T16" fmla="*/ 28 w 146"/>
                <a:gd name="T17" fmla="*/ 214 h 252"/>
                <a:gd name="T18" fmla="*/ 22 w 146"/>
                <a:gd name="T19" fmla="*/ 192 h 252"/>
                <a:gd name="T20" fmla="*/ 42 w 146"/>
                <a:gd name="T21" fmla="*/ 176 h 252"/>
                <a:gd name="T22" fmla="*/ 52 w 146"/>
                <a:gd name="T23" fmla="*/ 158 h 252"/>
                <a:gd name="T24" fmla="*/ 66 w 146"/>
                <a:gd name="T25" fmla="*/ 174 h 252"/>
                <a:gd name="T26" fmla="*/ 44 w 146"/>
                <a:gd name="T27" fmla="*/ 190 h 252"/>
                <a:gd name="T28" fmla="*/ 56 w 146"/>
                <a:gd name="T29" fmla="*/ 200 h 252"/>
                <a:gd name="T30" fmla="*/ 68 w 146"/>
                <a:gd name="T31" fmla="*/ 178 h 252"/>
                <a:gd name="T32" fmla="*/ 84 w 146"/>
                <a:gd name="T33" fmla="*/ 184 h 252"/>
                <a:gd name="T34" fmla="*/ 104 w 146"/>
                <a:gd name="T35" fmla="*/ 148 h 252"/>
                <a:gd name="T36" fmla="*/ 114 w 146"/>
                <a:gd name="T37" fmla="*/ 156 h 252"/>
                <a:gd name="T38" fmla="*/ 136 w 146"/>
                <a:gd name="T39" fmla="*/ 148 h 252"/>
                <a:gd name="T40" fmla="*/ 146 w 146"/>
                <a:gd name="T41" fmla="*/ 130 h 252"/>
                <a:gd name="T42" fmla="*/ 142 w 146"/>
                <a:gd name="T43" fmla="*/ 110 h 252"/>
                <a:gd name="T44" fmla="*/ 134 w 146"/>
                <a:gd name="T45" fmla="*/ 98 h 252"/>
                <a:gd name="T46" fmla="*/ 122 w 146"/>
                <a:gd name="T47" fmla="*/ 40 h 252"/>
                <a:gd name="T48" fmla="*/ 94 w 146"/>
                <a:gd name="T49" fmla="*/ 0 h 252"/>
                <a:gd name="T50" fmla="*/ 78 w 146"/>
                <a:gd name="T51" fmla="*/ 12 h 252"/>
                <a:gd name="T52" fmla="*/ 96 w 146"/>
                <a:gd name="T53" fmla="*/ 34 h 252"/>
                <a:gd name="T54" fmla="*/ 96 w 146"/>
                <a:gd name="T55" fmla="*/ 64 h 252"/>
                <a:gd name="T56" fmla="*/ 82 w 146"/>
                <a:gd name="T57" fmla="*/ 10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46" h="252">
                  <a:moveTo>
                    <a:pt x="82" y="100"/>
                  </a:moveTo>
                  <a:cubicBezTo>
                    <a:pt x="70" y="88"/>
                    <a:pt x="69" y="92"/>
                    <a:pt x="66" y="106"/>
                  </a:cubicBezTo>
                  <a:cubicBezTo>
                    <a:pt x="65" y="115"/>
                    <a:pt x="68" y="124"/>
                    <a:pt x="64" y="132"/>
                  </a:cubicBezTo>
                  <a:cubicBezTo>
                    <a:pt x="63" y="133"/>
                    <a:pt x="28" y="142"/>
                    <a:pt x="22" y="146"/>
                  </a:cubicBezTo>
                  <a:cubicBezTo>
                    <a:pt x="18" y="157"/>
                    <a:pt x="18" y="162"/>
                    <a:pt x="8" y="168"/>
                  </a:cubicBezTo>
                  <a:cubicBezTo>
                    <a:pt x="0" y="180"/>
                    <a:pt x="7" y="180"/>
                    <a:pt x="20" y="182"/>
                  </a:cubicBezTo>
                  <a:cubicBezTo>
                    <a:pt x="17" y="190"/>
                    <a:pt x="15" y="193"/>
                    <a:pt x="8" y="198"/>
                  </a:cubicBezTo>
                  <a:cubicBezTo>
                    <a:pt x="10" y="214"/>
                    <a:pt x="9" y="242"/>
                    <a:pt x="24" y="252"/>
                  </a:cubicBezTo>
                  <a:cubicBezTo>
                    <a:pt x="42" y="246"/>
                    <a:pt x="31" y="227"/>
                    <a:pt x="28" y="214"/>
                  </a:cubicBezTo>
                  <a:cubicBezTo>
                    <a:pt x="26" y="207"/>
                    <a:pt x="22" y="192"/>
                    <a:pt x="22" y="192"/>
                  </a:cubicBezTo>
                  <a:cubicBezTo>
                    <a:pt x="25" y="180"/>
                    <a:pt x="33" y="182"/>
                    <a:pt x="42" y="176"/>
                  </a:cubicBezTo>
                  <a:cubicBezTo>
                    <a:pt x="44" y="169"/>
                    <a:pt x="52" y="158"/>
                    <a:pt x="52" y="158"/>
                  </a:cubicBezTo>
                  <a:cubicBezTo>
                    <a:pt x="58" y="164"/>
                    <a:pt x="63" y="166"/>
                    <a:pt x="66" y="174"/>
                  </a:cubicBezTo>
                  <a:cubicBezTo>
                    <a:pt x="59" y="178"/>
                    <a:pt x="51" y="188"/>
                    <a:pt x="44" y="190"/>
                  </a:cubicBezTo>
                  <a:cubicBezTo>
                    <a:pt x="36" y="202"/>
                    <a:pt x="46" y="202"/>
                    <a:pt x="56" y="200"/>
                  </a:cubicBezTo>
                  <a:cubicBezTo>
                    <a:pt x="60" y="189"/>
                    <a:pt x="59" y="184"/>
                    <a:pt x="68" y="178"/>
                  </a:cubicBezTo>
                  <a:cubicBezTo>
                    <a:pt x="77" y="181"/>
                    <a:pt x="75" y="187"/>
                    <a:pt x="84" y="184"/>
                  </a:cubicBezTo>
                  <a:cubicBezTo>
                    <a:pt x="92" y="171"/>
                    <a:pt x="91" y="157"/>
                    <a:pt x="104" y="148"/>
                  </a:cubicBezTo>
                  <a:cubicBezTo>
                    <a:pt x="108" y="149"/>
                    <a:pt x="110" y="155"/>
                    <a:pt x="114" y="156"/>
                  </a:cubicBezTo>
                  <a:cubicBezTo>
                    <a:pt x="120" y="158"/>
                    <a:pt x="131" y="151"/>
                    <a:pt x="136" y="148"/>
                  </a:cubicBezTo>
                  <a:cubicBezTo>
                    <a:pt x="145" y="134"/>
                    <a:pt x="142" y="141"/>
                    <a:pt x="146" y="130"/>
                  </a:cubicBezTo>
                  <a:cubicBezTo>
                    <a:pt x="146" y="127"/>
                    <a:pt x="145" y="115"/>
                    <a:pt x="142" y="110"/>
                  </a:cubicBezTo>
                  <a:cubicBezTo>
                    <a:pt x="140" y="106"/>
                    <a:pt x="134" y="98"/>
                    <a:pt x="134" y="98"/>
                  </a:cubicBezTo>
                  <a:cubicBezTo>
                    <a:pt x="131" y="78"/>
                    <a:pt x="142" y="53"/>
                    <a:pt x="122" y="40"/>
                  </a:cubicBezTo>
                  <a:cubicBezTo>
                    <a:pt x="112" y="26"/>
                    <a:pt x="109" y="10"/>
                    <a:pt x="94" y="0"/>
                  </a:cubicBezTo>
                  <a:cubicBezTo>
                    <a:pt x="87" y="4"/>
                    <a:pt x="86" y="9"/>
                    <a:pt x="78" y="12"/>
                  </a:cubicBezTo>
                  <a:cubicBezTo>
                    <a:pt x="67" y="29"/>
                    <a:pt x="80" y="31"/>
                    <a:pt x="96" y="34"/>
                  </a:cubicBezTo>
                  <a:cubicBezTo>
                    <a:pt x="103" y="44"/>
                    <a:pt x="100" y="53"/>
                    <a:pt x="96" y="64"/>
                  </a:cubicBezTo>
                  <a:cubicBezTo>
                    <a:pt x="96" y="68"/>
                    <a:pt x="95" y="106"/>
                    <a:pt x="82" y="10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95"/>
            <p:cNvSpPr>
              <a:spLocks/>
            </p:cNvSpPr>
            <p:nvPr/>
          </p:nvSpPr>
          <p:spPr bwMode="gray">
            <a:xfrm>
              <a:off x="3062" y="1988"/>
              <a:ext cx="52" cy="30"/>
            </a:xfrm>
            <a:custGeom>
              <a:avLst/>
              <a:gdLst>
                <a:gd name="T0" fmla="*/ 59 w 70"/>
                <a:gd name="T1" fmla="*/ 0 h 40"/>
                <a:gd name="T2" fmla="*/ 65 w 70"/>
                <a:gd name="T3" fmla="*/ 20 h 40"/>
                <a:gd name="T4" fmla="*/ 41 w 70"/>
                <a:gd name="T5" fmla="*/ 24 h 40"/>
                <a:gd name="T6" fmla="*/ 31 w 70"/>
                <a:gd name="T7" fmla="*/ 40 h 40"/>
                <a:gd name="T8" fmla="*/ 7 w 70"/>
                <a:gd name="T9" fmla="*/ 38 h 40"/>
                <a:gd name="T10" fmla="*/ 1 w 70"/>
                <a:gd name="T11" fmla="*/ 36 h 40"/>
                <a:gd name="T12" fmla="*/ 33 w 70"/>
                <a:gd name="T13" fmla="*/ 20 h 40"/>
                <a:gd name="T14" fmla="*/ 59 w 70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40">
                  <a:moveTo>
                    <a:pt x="59" y="0"/>
                  </a:moveTo>
                  <a:cubicBezTo>
                    <a:pt x="68" y="3"/>
                    <a:pt x="70" y="10"/>
                    <a:pt x="65" y="20"/>
                  </a:cubicBezTo>
                  <a:cubicBezTo>
                    <a:pt x="61" y="27"/>
                    <a:pt x="49" y="23"/>
                    <a:pt x="41" y="24"/>
                  </a:cubicBezTo>
                  <a:cubicBezTo>
                    <a:pt x="36" y="38"/>
                    <a:pt x="41" y="34"/>
                    <a:pt x="31" y="40"/>
                  </a:cubicBezTo>
                  <a:cubicBezTo>
                    <a:pt x="23" y="39"/>
                    <a:pt x="15" y="39"/>
                    <a:pt x="7" y="38"/>
                  </a:cubicBezTo>
                  <a:cubicBezTo>
                    <a:pt x="5" y="38"/>
                    <a:pt x="0" y="38"/>
                    <a:pt x="1" y="36"/>
                  </a:cubicBezTo>
                  <a:cubicBezTo>
                    <a:pt x="7" y="26"/>
                    <a:pt x="23" y="23"/>
                    <a:pt x="33" y="20"/>
                  </a:cubicBezTo>
                  <a:cubicBezTo>
                    <a:pt x="39" y="11"/>
                    <a:pt x="51" y="8"/>
                    <a:pt x="59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96"/>
            <p:cNvSpPr>
              <a:spLocks/>
            </p:cNvSpPr>
            <p:nvPr/>
          </p:nvSpPr>
          <p:spPr bwMode="gray">
            <a:xfrm>
              <a:off x="2955" y="1997"/>
              <a:ext cx="19" cy="22"/>
            </a:xfrm>
            <a:custGeom>
              <a:avLst/>
              <a:gdLst>
                <a:gd name="T0" fmla="*/ 18 w 26"/>
                <a:gd name="T1" fmla="*/ 0 h 29"/>
                <a:gd name="T2" fmla="*/ 0 w 26"/>
                <a:gd name="T3" fmla="*/ 18 h 29"/>
                <a:gd name="T4" fmla="*/ 18 w 26"/>
                <a:gd name="T5" fmla="*/ 26 h 29"/>
                <a:gd name="T6" fmla="*/ 18 w 2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9">
                  <a:moveTo>
                    <a:pt x="18" y="0"/>
                  </a:moveTo>
                  <a:cubicBezTo>
                    <a:pt x="9" y="6"/>
                    <a:pt x="4" y="7"/>
                    <a:pt x="0" y="18"/>
                  </a:cubicBezTo>
                  <a:cubicBezTo>
                    <a:pt x="7" y="25"/>
                    <a:pt x="9" y="29"/>
                    <a:pt x="18" y="26"/>
                  </a:cubicBezTo>
                  <a:cubicBezTo>
                    <a:pt x="22" y="14"/>
                    <a:pt x="26" y="12"/>
                    <a:pt x="18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97"/>
            <p:cNvSpPr>
              <a:spLocks/>
            </p:cNvSpPr>
            <p:nvPr/>
          </p:nvSpPr>
          <p:spPr bwMode="gray">
            <a:xfrm>
              <a:off x="2979" y="1996"/>
              <a:ext cx="37" cy="27"/>
            </a:xfrm>
            <a:custGeom>
              <a:avLst/>
              <a:gdLst>
                <a:gd name="T0" fmla="*/ 14 w 49"/>
                <a:gd name="T1" fmla="*/ 6 h 36"/>
                <a:gd name="T2" fmla="*/ 0 w 49"/>
                <a:gd name="T3" fmla="*/ 18 h 36"/>
                <a:gd name="T4" fmla="*/ 6 w 49"/>
                <a:gd name="T5" fmla="*/ 32 h 36"/>
                <a:gd name="T6" fmla="*/ 18 w 49"/>
                <a:gd name="T7" fmla="*/ 36 h 36"/>
                <a:gd name="T8" fmla="*/ 40 w 49"/>
                <a:gd name="T9" fmla="*/ 26 h 36"/>
                <a:gd name="T10" fmla="*/ 14 w 49"/>
                <a:gd name="T11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36">
                  <a:moveTo>
                    <a:pt x="14" y="6"/>
                  </a:moveTo>
                  <a:cubicBezTo>
                    <a:pt x="11" y="14"/>
                    <a:pt x="7" y="13"/>
                    <a:pt x="0" y="18"/>
                  </a:cubicBezTo>
                  <a:cubicBezTo>
                    <a:pt x="1" y="22"/>
                    <a:pt x="2" y="29"/>
                    <a:pt x="6" y="32"/>
                  </a:cubicBezTo>
                  <a:cubicBezTo>
                    <a:pt x="10" y="34"/>
                    <a:pt x="18" y="36"/>
                    <a:pt x="18" y="36"/>
                  </a:cubicBezTo>
                  <a:cubicBezTo>
                    <a:pt x="24" y="27"/>
                    <a:pt x="30" y="28"/>
                    <a:pt x="40" y="26"/>
                  </a:cubicBezTo>
                  <a:cubicBezTo>
                    <a:pt x="49" y="0"/>
                    <a:pt x="26" y="18"/>
                    <a:pt x="14" y="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98"/>
            <p:cNvSpPr>
              <a:spLocks/>
            </p:cNvSpPr>
            <p:nvPr/>
          </p:nvSpPr>
          <p:spPr bwMode="gray">
            <a:xfrm>
              <a:off x="3040" y="1987"/>
              <a:ext cx="20" cy="16"/>
            </a:xfrm>
            <a:custGeom>
              <a:avLst/>
              <a:gdLst>
                <a:gd name="T0" fmla="*/ 11 w 27"/>
                <a:gd name="T1" fmla="*/ 0 h 22"/>
                <a:gd name="T2" fmla="*/ 3 w 27"/>
                <a:gd name="T3" fmla="*/ 12 h 22"/>
                <a:gd name="T4" fmla="*/ 19 w 27"/>
                <a:gd name="T5" fmla="*/ 22 h 22"/>
                <a:gd name="T6" fmla="*/ 11 w 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22">
                  <a:moveTo>
                    <a:pt x="11" y="0"/>
                  </a:moveTo>
                  <a:cubicBezTo>
                    <a:pt x="8" y="4"/>
                    <a:pt x="0" y="8"/>
                    <a:pt x="3" y="12"/>
                  </a:cubicBezTo>
                  <a:cubicBezTo>
                    <a:pt x="6" y="17"/>
                    <a:pt x="19" y="22"/>
                    <a:pt x="19" y="22"/>
                  </a:cubicBezTo>
                  <a:cubicBezTo>
                    <a:pt x="27" y="10"/>
                    <a:pt x="15" y="11"/>
                    <a:pt x="1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99"/>
            <p:cNvSpPr>
              <a:spLocks/>
            </p:cNvSpPr>
            <p:nvPr/>
          </p:nvSpPr>
          <p:spPr bwMode="gray">
            <a:xfrm>
              <a:off x="3022" y="2005"/>
              <a:ext cx="15" cy="13"/>
            </a:xfrm>
            <a:custGeom>
              <a:avLst/>
              <a:gdLst>
                <a:gd name="T0" fmla="*/ 11 w 20"/>
                <a:gd name="T1" fmla="*/ 0 h 18"/>
                <a:gd name="T2" fmla="*/ 9 w 20"/>
                <a:gd name="T3" fmla="*/ 18 h 18"/>
                <a:gd name="T4" fmla="*/ 11 w 20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8">
                  <a:moveTo>
                    <a:pt x="11" y="0"/>
                  </a:moveTo>
                  <a:cubicBezTo>
                    <a:pt x="1" y="14"/>
                    <a:pt x="0" y="9"/>
                    <a:pt x="9" y="18"/>
                  </a:cubicBezTo>
                  <a:cubicBezTo>
                    <a:pt x="20" y="14"/>
                    <a:pt x="16" y="18"/>
                    <a:pt x="1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100"/>
            <p:cNvSpPr>
              <a:spLocks/>
            </p:cNvSpPr>
            <p:nvPr/>
          </p:nvSpPr>
          <p:spPr bwMode="gray">
            <a:xfrm>
              <a:off x="4162" y="2021"/>
              <a:ext cx="18" cy="33"/>
            </a:xfrm>
            <a:custGeom>
              <a:avLst/>
              <a:gdLst>
                <a:gd name="T0" fmla="*/ 24 w 24"/>
                <a:gd name="T1" fmla="*/ 0 h 44"/>
                <a:gd name="T2" fmla="*/ 8 w 24"/>
                <a:gd name="T3" fmla="*/ 16 h 44"/>
                <a:gd name="T4" fmla="*/ 0 w 24"/>
                <a:gd name="T5" fmla="*/ 34 h 44"/>
                <a:gd name="T6" fmla="*/ 16 w 24"/>
                <a:gd name="T7" fmla="*/ 40 h 44"/>
                <a:gd name="T8" fmla="*/ 24 w 2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4">
                  <a:moveTo>
                    <a:pt x="24" y="0"/>
                  </a:moveTo>
                  <a:cubicBezTo>
                    <a:pt x="19" y="7"/>
                    <a:pt x="15" y="11"/>
                    <a:pt x="8" y="16"/>
                  </a:cubicBezTo>
                  <a:cubicBezTo>
                    <a:pt x="4" y="21"/>
                    <a:pt x="0" y="34"/>
                    <a:pt x="0" y="34"/>
                  </a:cubicBezTo>
                  <a:cubicBezTo>
                    <a:pt x="3" y="44"/>
                    <a:pt x="7" y="42"/>
                    <a:pt x="16" y="40"/>
                  </a:cubicBezTo>
                  <a:cubicBezTo>
                    <a:pt x="20" y="27"/>
                    <a:pt x="24" y="14"/>
                    <a:pt x="24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101"/>
            <p:cNvSpPr>
              <a:spLocks/>
            </p:cNvSpPr>
            <p:nvPr/>
          </p:nvSpPr>
          <p:spPr bwMode="gray">
            <a:xfrm>
              <a:off x="3278" y="3473"/>
              <a:ext cx="31" cy="18"/>
            </a:xfrm>
            <a:custGeom>
              <a:avLst/>
              <a:gdLst>
                <a:gd name="T0" fmla="*/ 30 w 41"/>
                <a:gd name="T1" fmla="*/ 0 h 24"/>
                <a:gd name="T2" fmla="*/ 26 w 41"/>
                <a:gd name="T3" fmla="*/ 24 h 24"/>
                <a:gd name="T4" fmla="*/ 30 w 41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4">
                  <a:moveTo>
                    <a:pt x="30" y="0"/>
                  </a:moveTo>
                  <a:cubicBezTo>
                    <a:pt x="4" y="4"/>
                    <a:pt x="0" y="17"/>
                    <a:pt x="26" y="24"/>
                  </a:cubicBezTo>
                  <a:cubicBezTo>
                    <a:pt x="41" y="19"/>
                    <a:pt x="38" y="10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102"/>
            <p:cNvSpPr>
              <a:spLocks/>
            </p:cNvSpPr>
            <p:nvPr/>
          </p:nvSpPr>
          <p:spPr bwMode="gray">
            <a:xfrm>
              <a:off x="3318" y="3466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103"/>
            <p:cNvSpPr>
              <a:spLocks/>
            </p:cNvSpPr>
            <p:nvPr/>
          </p:nvSpPr>
          <p:spPr bwMode="gray">
            <a:xfrm>
              <a:off x="3251" y="3312"/>
              <a:ext cx="9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104"/>
            <p:cNvSpPr>
              <a:spLocks/>
            </p:cNvSpPr>
            <p:nvPr/>
          </p:nvSpPr>
          <p:spPr bwMode="gray">
            <a:xfrm>
              <a:off x="3311" y="3239"/>
              <a:ext cx="11" cy="19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105"/>
            <p:cNvSpPr>
              <a:spLocks/>
            </p:cNvSpPr>
            <p:nvPr/>
          </p:nvSpPr>
          <p:spPr bwMode="gray">
            <a:xfrm>
              <a:off x="3287" y="3238"/>
              <a:ext cx="11" cy="19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106"/>
            <p:cNvSpPr>
              <a:spLocks/>
            </p:cNvSpPr>
            <p:nvPr/>
          </p:nvSpPr>
          <p:spPr bwMode="gray">
            <a:xfrm>
              <a:off x="3276" y="3260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107"/>
            <p:cNvSpPr>
              <a:spLocks/>
            </p:cNvSpPr>
            <p:nvPr/>
          </p:nvSpPr>
          <p:spPr bwMode="gray">
            <a:xfrm>
              <a:off x="3251" y="3294"/>
              <a:ext cx="9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108"/>
            <p:cNvSpPr>
              <a:spLocks/>
            </p:cNvSpPr>
            <p:nvPr/>
          </p:nvSpPr>
          <p:spPr bwMode="gray">
            <a:xfrm>
              <a:off x="3270" y="3281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109"/>
            <p:cNvSpPr>
              <a:spLocks/>
            </p:cNvSpPr>
            <p:nvPr/>
          </p:nvSpPr>
          <p:spPr bwMode="gray">
            <a:xfrm>
              <a:off x="2537" y="2293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110"/>
            <p:cNvSpPr>
              <a:spLocks/>
            </p:cNvSpPr>
            <p:nvPr/>
          </p:nvSpPr>
          <p:spPr bwMode="gray">
            <a:xfrm>
              <a:off x="2476" y="2259"/>
              <a:ext cx="10" cy="15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111"/>
            <p:cNvSpPr>
              <a:spLocks/>
            </p:cNvSpPr>
            <p:nvPr/>
          </p:nvSpPr>
          <p:spPr bwMode="gray">
            <a:xfrm>
              <a:off x="2238" y="2042"/>
              <a:ext cx="2060" cy="1644"/>
            </a:xfrm>
            <a:custGeom>
              <a:avLst/>
              <a:gdLst>
                <a:gd name="T0" fmla="*/ 452 w 2060"/>
                <a:gd name="T1" fmla="*/ 653 h 1644"/>
                <a:gd name="T2" fmla="*/ 333 w 2060"/>
                <a:gd name="T3" fmla="*/ 595 h 1644"/>
                <a:gd name="T4" fmla="*/ 158 w 2060"/>
                <a:gd name="T5" fmla="*/ 645 h 1644"/>
                <a:gd name="T6" fmla="*/ 46 w 2060"/>
                <a:gd name="T7" fmla="*/ 759 h 1644"/>
                <a:gd name="T8" fmla="*/ 12 w 2060"/>
                <a:gd name="T9" fmla="*/ 941 h 1644"/>
                <a:gd name="T10" fmla="*/ 146 w 2060"/>
                <a:gd name="T11" fmla="*/ 1059 h 1644"/>
                <a:gd name="T12" fmla="*/ 308 w 2060"/>
                <a:gd name="T13" fmla="*/ 1041 h 1644"/>
                <a:gd name="T14" fmla="*/ 396 w 2060"/>
                <a:gd name="T15" fmla="*/ 1138 h 1644"/>
                <a:gd name="T16" fmla="*/ 452 w 2060"/>
                <a:gd name="T17" fmla="*/ 1447 h 1644"/>
                <a:gd name="T18" fmla="*/ 497 w 2060"/>
                <a:gd name="T19" fmla="*/ 1628 h 1644"/>
                <a:gd name="T20" fmla="*/ 704 w 2060"/>
                <a:gd name="T21" fmla="*/ 1574 h 1644"/>
                <a:gd name="T22" fmla="*/ 817 w 2060"/>
                <a:gd name="T23" fmla="*/ 1380 h 1644"/>
                <a:gd name="T24" fmla="*/ 885 w 2060"/>
                <a:gd name="T25" fmla="*/ 1153 h 1644"/>
                <a:gd name="T26" fmla="*/ 998 w 2060"/>
                <a:gd name="T27" fmla="*/ 999 h 1644"/>
                <a:gd name="T28" fmla="*/ 796 w 2060"/>
                <a:gd name="T29" fmla="*/ 856 h 1644"/>
                <a:gd name="T30" fmla="*/ 817 w 2060"/>
                <a:gd name="T31" fmla="*/ 819 h 1644"/>
                <a:gd name="T32" fmla="*/ 1003 w 2060"/>
                <a:gd name="T33" fmla="*/ 916 h 1644"/>
                <a:gd name="T34" fmla="*/ 1098 w 2060"/>
                <a:gd name="T35" fmla="*/ 792 h 1644"/>
                <a:gd name="T36" fmla="*/ 1046 w 2060"/>
                <a:gd name="T37" fmla="*/ 763 h 1644"/>
                <a:gd name="T38" fmla="*/ 929 w 2060"/>
                <a:gd name="T39" fmla="*/ 716 h 1644"/>
                <a:gd name="T40" fmla="*/ 1141 w 2060"/>
                <a:gd name="T41" fmla="*/ 761 h 1644"/>
                <a:gd name="T42" fmla="*/ 1296 w 2060"/>
                <a:gd name="T43" fmla="*/ 852 h 1644"/>
                <a:gd name="T44" fmla="*/ 1373 w 2060"/>
                <a:gd name="T45" fmla="*/ 1033 h 1644"/>
                <a:gd name="T46" fmla="*/ 1608 w 2060"/>
                <a:gd name="T47" fmla="*/ 847 h 1644"/>
                <a:gd name="T48" fmla="*/ 1704 w 2060"/>
                <a:gd name="T49" fmla="*/ 1030 h 1644"/>
                <a:gd name="T50" fmla="*/ 1707 w 2060"/>
                <a:gd name="T51" fmla="*/ 874 h 1644"/>
                <a:gd name="T52" fmla="*/ 1759 w 2060"/>
                <a:gd name="T53" fmla="*/ 800 h 1644"/>
                <a:gd name="T54" fmla="*/ 1783 w 2060"/>
                <a:gd name="T55" fmla="*/ 544 h 1644"/>
                <a:gd name="T56" fmla="*/ 1824 w 2060"/>
                <a:gd name="T57" fmla="*/ 528 h 1644"/>
                <a:gd name="T58" fmla="*/ 1844 w 2060"/>
                <a:gd name="T59" fmla="*/ 427 h 1644"/>
                <a:gd name="T60" fmla="*/ 1805 w 2060"/>
                <a:gd name="T61" fmla="*/ 226 h 1644"/>
                <a:gd name="T62" fmla="*/ 1899 w 2060"/>
                <a:gd name="T63" fmla="*/ 108 h 1644"/>
                <a:gd name="T64" fmla="*/ 1947 w 2060"/>
                <a:gd name="T65" fmla="*/ 209 h 1644"/>
                <a:gd name="T66" fmla="*/ 1943 w 2060"/>
                <a:gd name="T67" fmla="*/ 123 h 1644"/>
                <a:gd name="T68" fmla="*/ 1975 w 2060"/>
                <a:gd name="T69" fmla="*/ 51 h 1644"/>
                <a:gd name="T70" fmla="*/ 2038 w 2060"/>
                <a:gd name="T71" fmla="*/ 0 h 1644"/>
                <a:gd name="T72" fmla="*/ 1820 w 2060"/>
                <a:gd name="T73" fmla="*/ 63 h 1644"/>
                <a:gd name="T74" fmla="*/ 1583 w 2060"/>
                <a:gd name="T75" fmla="*/ 83 h 1644"/>
                <a:gd name="T76" fmla="*/ 1349 w 2060"/>
                <a:gd name="T77" fmla="*/ 30 h 1644"/>
                <a:gd name="T78" fmla="*/ 1132 w 2060"/>
                <a:gd name="T79" fmla="*/ 65 h 1644"/>
                <a:gd name="T80" fmla="*/ 1040 w 2060"/>
                <a:gd name="T81" fmla="*/ 170 h 1644"/>
                <a:gd name="T82" fmla="*/ 926 w 2060"/>
                <a:gd name="T83" fmla="*/ 137 h 1644"/>
                <a:gd name="T84" fmla="*/ 758 w 2060"/>
                <a:gd name="T85" fmla="*/ 183 h 1644"/>
                <a:gd name="T86" fmla="*/ 667 w 2060"/>
                <a:gd name="T87" fmla="*/ 140 h 1644"/>
                <a:gd name="T88" fmla="*/ 364 w 2060"/>
                <a:gd name="T89" fmla="*/ 248 h 1644"/>
                <a:gd name="T90" fmla="*/ 535 w 2060"/>
                <a:gd name="T91" fmla="*/ 213 h 1644"/>
                <a:gd name="T92" fmla="*/ 638 w 2060"/>
                <a:gd name="T93" fmla="*/ 276 h 1644"/>
                <a:gd name="T94" fmla="*/ 443 w 2060"/>
                <a:gd name="T95" fmla="*/ 357 h 1644"/>
                <a:gd name="T96" fmla="*/ 275 w 2060"/>
                <a:gd name="T97" fmla="*/ 416 h 1644"/>
                <a:gd name="T98" fmla="*/ 167 w 2060"/>
                <a:gd name="T99" fmla="*/ 537 h 1644"/>
                <a:gd name="T100" fmla="*/ 283 w 2060"/>
                <a:gd name="T101" fmla="*/ 552 h 1644"/>
                <a:gd name="T102" fmla="*/ 381 w 2060"/>
                <a:gd name="T103" fmla="*/ 573 h 1644"/>
                <a:gd name="T104" fmla="*/ 493 w 2060"/>
                <a:gd name="T105" fmla="*/ 590 h 1644"/>
                <a:gd name="T106" fmla="*/ 487 w 2060"/>
                <a:gd name="T107" fmla="*/ 512 h 1644"/>
                <a:gd name="T108" fmla="*/ 592 w 2060"/>
                <a:gd name="T109" fmla="*/ 548 h 1644"/>
                <a:gd name="T110" fmla="*/ 686 w 2060"/>
                <a:gd name="T111" fmla="*/ 470 h 1644"/>
                <a:gd name="T112" fmla="*/ 772 w 2060"/>
                <a:gd name="T113" fmla="*/ 480 h 1644"/>
                <a:gd name="T114" fmla="*/ 639 w 2060"/>
                <a:gd name="T115" fmla="*/ 598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060" h="1644">
                  <a:moveTo>
                    <a:pt x="697" y="677"/>
                  </a:moveTo>
                  <a:cubicBezTo>
                    <a:pt x="659" y="675"/>
                    <a:pt x="652" y="669"/>
                    <a:pt x="618" y="667"/>
                  </a:cubicBezTo>
                  <a:cubicBezTo>
                    <a:pt x="607" y="666"/>
                    <a:pt x="594" y="661"/>
                    <a:pt x="582" y="658"/>
                  </a:cubicBezTo>
                  <a:cubicBezTo>
                    <a:pt x="577" y="655"/>
                    <a:pt x="568" y="650"/>
                    <a:pt x="568" y="650"/>
                  </a:cubicBezTo>
                  <a:cubicBezTo>
                    <a:pt x="551" y="652"/>
                    <a:pt x="557" y="655"/>
                    <a:pt x="546" y="658"/>
                  </a:cubicBezTo>
                  <a:cubicBezTo>
                    <a:pt x="540" y="667"/>
                    <a:pt x="542" y="669"/>
                    <a:pt x="546" y="677"/>
                  </a:cubicBezTo>
                  <a:cubicBezTo>
                    <a:pt x="548" y="680"/>
                    <a:pt x="550" y="686"/>
                    <a:pt x="550" y="686"/>
                  </a:cubicBezTo>
                  <a:cubicBezTo>
                    <a:pt x="526" y="694"/>
                    <a:pt x="506" y="678"/>
                    <a:pt x="488" y="670"/>
                  </a:cubicBezTo>
                  <a:cubicBezTo>
                    <a:pt x="481" y="653"/>
                    <a:pt x="472" y="655"/>
                    <a:pt x="452" y="653"/>
                  </a:cubicBezTo>
                  <a:cubicBezTo>
                    <a:pt x="446" y="648"/>
                    <a:pt x="444" y="648"/>
                    <a:pt x="437" y="650"/>
                  </a:cubicBezTo>
                  <a:cubicBezTo>
                    <a:pt x="427" y="647"/>
                    <a:pt x="433" y="648"/>
                    <a:pt x="423" y="642"/>
                  </a:cubicBezTo>
                  <a:cubicBezTo>
                    <a:pt x="421" y="641"/>
                    <a:pt x="418" y="639"/>
                    <a:pt x="418" y="639"/>
                  </a:cubicBezTo>
                  <a:cubicBezTo>
                    <a:pt x="416" y="638"/>
                    <a:pt x="413" y="633"/>
                    <a:pt x="413" y="630"/>
                  </a:cubicBezTo>
                  <a:cubicBezTo>
                    <a:pt x="415" y="625"/>
                    <a:pt x="418" y="616"/>
                    <a:pt x="418" y="616"/>
                  </a:cubicBezTo>
                  <a:cubicBezTo>
                    <a:pt x="416" y="592"/>
                    <a:pt x="421" y="588"/>
                    <a:pt x="398" y="591"/>
                  </a:cubicBezTo>
                  <a:cubicBezTo>
                    <a:pt x="390" y="598"/>
                    <a:pt x="390" y="595"/>
                    <a:pt x="381" y="592"/>
                  </a:cubicBezTo>
                  <a:cubicBezTo>
                    <a:pt x="370" y="592"/>
                    <a:pt x="361" y="595"/>
                    <a:pt x="348" y="597"/>
                  </a:cubicBezTo>
                  <a:cubicBezTo>
                    <a:pt x="344" y="595"/>
                    <a:pt x="337" y="597"/>
                    <a:pt x="333" y="595"/>
                  </a:cubicBezTo>
                  <a:cubicBezTo>
                    <a:pt x="331" y="594"/>
                    <a:pt x="330" y="592"/>
                    <a:pt x="328" y="592"/>
                  </a:cubicBezTo>
                  <a:cubicBezTo>
                    <a:pt x="314" y="591"/>
                    <a:pt x="296" y="597"/>
                    <a:pt x="283" y="602"/>
                  </a:cubicBezTo>
                  <a:cubicBezTo>
                    <a:pt x="276" y="603"/>
                    <a:pt x="268" y="606"/>
                    <a:pt x="260" y="608"/>
                  </a:cubicBezTo>
                  <a:cubicBezTo>
                    <a:pt x="255" y="609"/>
                    <a:pt x="246" y="613"/>
                    <a:pt x="246" y="613"/>
                  </a:cubicBezTo>
                  <a:cubicBezTo>
                    <a:pt x="228" y="611"/>
                    <a:pt x="209" y="609"/>
                    <a:pt x="189" y="611"/>
                  </a:cubicBezTo>
                  <a:cubicBezTo>
                    <a:pt x="184" y="613"/>
                    <a:pt x="180" y="614"/>
                    <a:pt x="175" y="617"/>
                  </a:cubicBezTo>
                  <a:cubicBezTo>
                    <a:pt x="173" y="619"/>
                    <a:pt x="173" y="620"/>
                    <a:pt x="173" y="622"/>
                  </a:cubicBezTo>
                  <a:cubicBezTo>
                    <a:pt x="172" y="623"/>
                    <a:pt x="169" y="623"/>
                    <a:pt x="169" y="625"/>
                  </a:cubicBezTo>
                  <a:cubicBezTo>
                    <a:pt x="163" y="634"/>
                    <a:pt x="167" y="641"/>
                    <a:pt x="158" y="645"/>
                  </a:cubicBezTo>
                  <a:cubicBezTo>
                    <a:pt x="153" y="648"/>
                    <a:pt x="149" y="652"/>
                    <a:pt x="144" y="655"/>
                  </a:cubicBezTo>
                  <a:cubicBezTo>
                    <a:pt x="141" y="656"/>
                    <a:pt x="135" y="659"/>
                    <a:pt x="135" y="659"/>
                  </a:cubicBezTo>
                  <a:cubicBezTo>
                    <a:pt x="133" y="664"/>
                    <a:pt x="130" y="666"/>
                    <a:pt x="130" y="669"/>
                  </a:cubicBezTo>
                  <a:cubicBezTo>
                    <a:pt x="128" y="677"/>
                    <a:pt x="132" y="691"/>
                    <a:pt x="124" y="698"/>
                  </a:cubicBezTo>
                  <a:cubicBezTo>
                    <a:pt x="118" y="703"/>
                    <a:pt x="108" y="709"/>
                    <a:pt x="101" y="711"/>
                  </a:cubicBezTo>
                  <a:cubicBezTo>
                    <a:pt x="101" y="711"/>
                    <a:pt x="90" y="716"/>
                    <a:pt x="87" y="716"/>
                  </a:cubicBezTo>
                  <a:cubicBezTo>
                    <a:pt x="85" y="717"/>
                    <a:pt x="82" y="717"/>
                    <a:pt x="82" y="717"/>
                  </a:cubicBezTo>
                  <a:cubicBezTo>
                    <a:pt x="76" y="725"/>
                    <a:pt x="68" y="733"/>
                    <a:pt x="60" y="738"/>
                  </a:cubicBezTo>
                  <a:cubicBezTo>
                    <a:pt x="56" y="745"/>
                    <a:pt x="53" y="755"/>
                    <a:pt x="46" y="759"/>
                  </a:cubicBezTo>
                  <a:cubicBezTo>
                    <a:pt x="43" y="764"/>
                    <a:pt x="37" y="767"/>
                    <a:pt x="31" y="773"/>
                  </a:cubicBezTo>
                  <a:cubicBezTo>
                    <a:pt x="26" y="780"/>
                    <a:pt x="25" y="789"/>
                    <a:pt x="23" y="797"/>
                  </a:cubicBezTo>
                  <a:cubicBezTo>
                    <a:pt x="20" y="803"/>
                    <a:pt x="19" y="809"/>
                    <a:pt x="17" y="816"/>
                  </a:cubicBezTo>
                  <a:cubicBezTo>
                    <a:pt x="15" y="817"/>
                    <a:pt x="14" y="824"/>
                    <a:pt x="14" y="824"/>
                  </a:cubicBezTo>
                  <a:cubicBezTo>
                    <a:pt x="15" y="831"/>
                    <a:pt x="26" y="842"/>
                    <a:pt x="26" y="842"/>
                  </a:cubicBezTo>
                  <a:cubicBezTo>
                    <a:pt x="26" y="847"/>
                    <a:pt x="17" y="855"/>
                    <a:pt x="17" y="855"/>
                  </a:cubicBezTo>
                  <a:cubicBezTo>
                    <a:pt x="14" y="863"/>
                    <a:pt x="17" y="867"/>
                    <a:pt x="25" y="870"/>
                  </a:cubicBezTo>
                  <a:cubicBezTo>
                    <a:pt x="28" y="884"/>
                    <a:pt x="17" y="902"/>
                    <a:pt x="6" y="909"/>
                  </a:cubicBezTo>
                  <a:cubicBezTo>
                    <a:pt x="0" y="927"/>
                    <a:pt x="5" y="927"/>
                    <a:pt x="12" y="941"/>
                  </a:cubicBezTo>
                  <a:cubicBezTo>
                    <a:pt x="23" y="963"/>
                    <a:pt x="29" y="969"/>
                    <a:pt x="53" y="977"/>
                  </a:cubicBezTo>
                  <a:cubicBezTo>
                    <a:pt x="60" y="986"/>
                    <a:pt x="56" y="983"/>
                    <a:pt x="63" y="989"/>
                  </a:cubicBezTo>
                  <a:cubicBezTo>
                    <a:pt x="62" y="994"/>
                    <a:pt x="59" y="997"/>
                    <a:pt x="59" y="1002"/>
                  </a:cubicBezTo>
                  <a:cubicBezTo>
                    <a:pt x="57" y="1009"/>
                    <a:pt x="70" y="1020"/>
                    <a:pt x="74" y="1027"/>
                  </a:cubicBezTo>
                  <a:cubicBezTo>
                    <a:pt x="77" y="1031"/>
                    <a:pt x="91" y="1036"/>
                    <a:pt x="91" y="1036"/>
                  </a:cubicBezTo>
                  <a:cubicBezTo>
                    <a:pt x="94" y="1036"/>
                    <a:pt x="96" y="1036"/>
                    <a:pt x="98" y="1034"/>
                  </a:cubicBezTo>
                  <a:cubicBezTo>
                    <a:pt x="99" y="1034"/>
                    <a:pt x="98" y="1031"/>
                    <a:pt x="99" y="1030"/>
                  </a:cubicBezTo>
                  <a:cubicBezTo>
                    <a:pt x="101" y="1030"/>
                    <a:pt x="107" y="1038"/>
                    <a:pt x="108" y="1038"/>
                  </a:cubicBezTo>
                  <a:cubicBezTo>
                    <a:pt x="119" y="1047"/>
                    <a:pt x="133" y="1055"/>
                    <a:pt x="146" y="1059"/>
                  </a:cubicBezTo>
                  <a:cubicBezTo>
                    <a:pt x="149" y="1067"/>
                    <a:pt x="152" y="1066"/>
                    <a:pt x="159" y="1064"/>
                  </a:cubicBezTo>
                  <a:cubicBezTo>
                    <a:pt x="163" y="1061"/>
                    <a:pt x="166" y="1059"/>
                    <a:pt x="169" y="1058"/>
                  </a:cubicBezTo>
                  <a:cubicBezTo>
                    <a:pt x="172" y="1056"/>
                    <a:pt x="178" y="1055"/>
                    <a:pt x="178" y="1055"/>
                  </a:cubicBezTo>
                  <a:cubicBezTo>
                    <a:pt x="192" y="1059"/>
                    <a:pt x="209" y="1061"/>
                    <a:pt x="224" y="1063"/>
                  </a:cubicBezTo>
                  <a:cubicBezTo>
                    <a:pt x="231" y="1067"/>
                    <a:pt x="229" y="1070"/>
                    <a:pt x="238" y="1069"/>
                  </a:cubicBezTo>
                  <a:cubicBezTo>
                    <a:pt x="238" y="1063"/>
                    <a:pt x="238" y="1056"/>
                    <a:pt x="238" y="1050"/>
                  </a:cubicBezTo>
                  <a:cubicBezTo>
                    <a:pt x="241" y="1041"/>
                    <a:pt x="257" y="1059"/>
                    <a:pt x="260" y="1061"/>
                  </a:cubicBezTo>
                  <a:cubicBezTo>
                    <a:pt x="266" y="1050"/>
                    <a:pt x="279" y="1052"/>
                    <a:pt x="291" y="1050"/>
                  </a:cubicBezTo>
                  <a:cubicBezTo>
                    <a:pt x="297" y="1049"/>
                    <a:pt x="302" y="1044"/>
                    <a:pt x="308" y="1041"/>
                  </a:cubicBezTo>
                  <a:cubicBezTo>
                    <a:pt x="319" y="1042"/>
                    <a:pt x="330" y="1045"/>
                    <a:pt x="341" y="1049"/>
                  </a:cubicBezTo>
                  <a:cubicBezTo>
                    <a:pt x="342" y="1050"/>
                    <a:pt x="344" y="1055"/>
                    <a:pt x="344" y="1058"/>
                  </a:cubicBezTo>
                  <a:cubicBezTo>
                    <a:pt x="344" y="1061"/>
                    <a:pt x="342" y="1067"/>
                    <a:pt x="342" y="1067"/>
                  </a:cubicBezTo>
                  <a:cubicBezTo>
                    <a:pt x="347" y="1070"/>
                    <a:pt x="355" y="1072"/>
                    <a:pt x="361" y="1075"/>
                  </a:cubicBezTo>
                  <a:cubicBezTo>
                    <a:pt x="362" y="1075"/>
                    <a:pt x="365" y="1077"/>
                    <a:pt x="365" y="1077"/>
                  </a:cubicBezTo>
                  <a:cubicBezTo>
                    <a:pt x="375" y="1074"/>
                    <a:pt x="384" y="1074"/>
                    <a:pt x="393" y="1080"/>
                  </a:cubicBezTo>
                  <a:cubicBezTo>
                    <a:pt x="396" y="1083"/>
                    <a:pt x="398" y="1088"/>
                    <a:pt x="401" y="1092"/>
                  </a:cubicBezTo>
                  <a:cubicBezTo>
                    <a:pt x="404" y="1095"/>
                    <a:pt x="407" y="1102"/>
                    <a:pt x="407" y="1102"/>
                  </a:cubicBezTo>
                  <a:cubicBezTo>
                    <a:pt x="404" y="1114"/>
                    <a:pt x="399" y="1127"/>
                    <a:pt x="396" y="1138"/>
                  </a:cubicBezTo>
                  <a:cubicBezTo>
                    <a:pt x="393" y="1147"/>
                    <a:pt x="395" y="1141"/>
                    <a:pt x="389" y="1152"/>
                  </a:cubicBezTo>
                  <a:cubicBezTo>
                    <a:pt x="387" y="1153"/>
                    <a:pt x="385" y="1156"/>
                    <a:pt x="385" y="1156"/>
                  </a:cubicBezTo>
                  <a:cubicBezTo>
                    <a:pt x="389" y="1185"/>
                    <a:pt x="396" y="1180"/>
                    <a:pt x="410" y="1197"/>
                  </a:cubicBezTo>
                  <a:cubicBezTo>
                    <a:pt x="427" y="1219"/>
                    <a:pt x="440" y="1239"/>
                    <a:pt x="447" y="1266"/>
                  </a:cubicBezTo>
                  <a:cubicBezTo>
                    <a:pt x="446" y="1280"/>
                    <a:pt x="452" y="1314"/>
                    <a:pt x="435" y="1325"/>
                  </a:cubicBezTo>
                  <a:cubicBezTo>
                    <a:pt x="427" y="1347"/>
                    <a:pt x="433" y="1325"/>
                    <a:pt x="430" y="1367"/>
                  </a:cubicBezTo>
                  <a:cubicBezTo>
                    <a:pt x="429" y="1377"/>
                    <a:pt x="421" y="1381"/>
                    <a:pt x="418" y="1391"/>
                  </a:cubicBezTo>
                  <a:cubicBezTo>
                    <a:pt x="421" y="1413"/>
                    <a:pt x="430" y="1422"/>
                    <a:pt x="446" y="1438"/>
                  </a:cubicBezTo>
                  <a:cubicBezTo>
                    <a:pt x="449" y="1441"/>
                    <a:pt x="450" y="1442"/>
                    <a:pt x="452" y="1447"/>
                  </a:cubicBezTo>
                  <a:cubicBezTo>
                    <a:pt x="454" y="1450"/>
                    <a:pt x="455" y="1456"/>
                    <a:pt x="455" y="1456"/>
                  </a:cubicBezTo>
                  <a:cubicBezTo>
                    <a:pt x="457" y="1475"/>
                    <a:pt x="458" y="1488"/>
                    <a:pt x="460" y="1505"/>
                  </a:cubicBezTo>
                  <a:cubicBezTo>
                    <a:pt x="461" y="1514"/>
                    <a:pt x="461" y="1511"/>
                    <a:pt x="464" y="1522"/>
                  </a:cubicBezTo>
                  <a:cubicBezTo>
                    <a:pt x="466" y="1524"/>
                    <a:pt x="466" y="1527"/>
                    <a:pt x="466" y="1527"/>
                  </a:cubicBezTo>
                  <a:cubicBezTo>
                    <a:pt x="468" y="1542"/>
                    <a:pt x="469" y="1552"/>
                    <a:pt x="481" y="1561"/>
                  </a:cubicBezTo>
                  <a:cubicBezTo>
                    <a:pt x="485" y="1566"/>
                    <a:pt x="488" y="1569"/>
                    <a:pt x="494" y="1572"/>
                  </a:cubicBezTo>
                  <a:cubicBezTo>
                    <a:pt x="497" y="1585"/>
                    <a:pt x="503" y="1597"/>
                    <a:pt x="506" y="1610"/>
                  </a:cubicBezTo>
                  <a:cubicBezTo>
                    <a:pt x="506" y="1614"/>
                    <a:pt x="508" y="1619"/>
                    <a:pt x="505" y="1622"/>
                  </a:cubicBezTo>
                  <a:cubicBezTo>
                    <a:pt x="503" y="1625"/>
                    <a:pt x="497" y="1628"/>
                    <a:pt x="497" y="1628"/>
                  </a:cubicBezTo>
                  <a:cubicBezTo>
                    <a:pt x="488" y="1642"/>
                    <a:pt x="509" y="1644"/>
                    <a:pt x="517" y="1644"/>
                  </a:cubicBezTo>
                  <a:cubicBezTo>
                    <a:pt x="539" y="1639"/>
                    <a:pt x="557" y="1635"/>
                    <a:pt x="579" y="1633"/>
                  </a:cubicBezTo>
                  <a:cubicBezTo>
                    <a:pt x="598" y="1630"/>
                    <a:pt x="613" y="1627"/>
                    <a:pt x="632" y="1624"/>
                  </a:cubicBezTo>
                  <a:cubicBezTo>
                    <a:pt x="635" y="1624"/>
                    <a:pt x="638" y="1622"/>
                    <a:pt x="641" y="1621"/>
                  </a:cubicBezTo>
                  <a:cubicBezTo>
                    <a:pt x="642" y="1621"/>
                    <a:pt x="644" y="1619"/>
                    <a:pt x="646" y="1617"/>
                  </a:cubicBezTo>
                  <a:cubicBezTo>
                    <a:pt x="649" y="1617"/>
                    <a:pt x="655" y="1616"/>
                    <a:pt x="655" y="1616"/>
                  </a:cubicBezTo>
                  <a:cubicBezTo>
                    <a:pt x="659" y="1610"/>
                    <a:pt x="664" y="1603"/>
                    <a:pt x="670" y="1600"/>
                  </a:cubicBezTo>
                  <a:cubicBezTo>
                    <a:pt x="675" y="1594"/>
                    <a:pt x="678" y="1591"/>
                    <a:pt x="683" y="1588"/>
                  </a:cubicBezTo>
                  <a:cubicBezTo>
                    <a:pt x="687" y="1581"/>
                    <a:pt x="697" y="1577"/>
                    <a:pt x="704" y="1574"/>
                  </a:cubicBezTo>
                  <a:cubicBezTo>
                    <a:pt x="715" y="1563"/>
                    <a:pt x="726" y="1550"/>
                    <a:pt x="731" y="1535"/>
                  </a:cubicBezTo>
                  <a:cubicBezTo>
                    <a:pt x="731" y="1531"/>
                    <a:pt x="729" y="1528"/>
                    <a:pt x="729" y="1525"/>
                  </a:cubicBezTo>
                  <a:cubicBezTo>
                    <a:pt x="729" y="1494"/>
                    <a:pt x="737" y="1505"/>
                    <a:pt x="754" y="1494"/>
                  </a:cubicBezTo>
                  <a:cubicBezTo>
                    <a:pt x="759" y="1488"/>
                    <a:pt x="762" y="1483"/>
                    <a:pt x="765" y="1475"/>
                  </a:cubicBezTo>
                  <a:cubicBezTo>
                    <a:pt x="763" y="1458"/>
                    <a:pt x="765" y="1439"/>
                    <a:pt x="755" y="1424"/>
                  </a:cubicBezTo>
                  <a:cubicBezTo>
                    <a:pt x="759" y="1413"/>
                    <a:pt x="771" y="1419"/>
                    <a:pt x="779" y="1422"/>
                  </a:cubicBezTo>
                  <a:cubicBezTo>
                    <a:pt x="782" y="1427"/>
                    <a:pt x="782" y="1435"/>
                    <a:pt x="785" y="1427"/>
                  </a:cubicBezTo>
                  <a:cubicBezTo>
                    <a:pt x="786" y="1416"/>
                    <a:pt x="786" y="1405"/>
                    <a:pt x="786" y="1396"/>
                  </a:cubicBezTo>
                  <a:cubicBezTo>
                    <a:pt x="788" y="1386"/>
                    <a:pt x="810" y="1385"/>
                    <a:pt x="817" y="1380"/>
                  </a:cubicBezTo>
                  <a:cubicBezTo>
                    <a:pt x="820" y="1374"/>
                    <a:pt x="831" y="1367"/>
                    <a:pt x="837" y="1363"/>
                  </a:cubicBezTo>
                  <a:cubicBezTo>
                    <a:pt x="841" y="1361"/>
                    <a:pt x="847" y="1356"/>
                    <a:pt x="847" y="1356"/>
                  </a:cubicBezTo>
                  <a:cubicBezTo>
                    <a:pt x="855" y="1345"/>
                    <a:pt x="845" y="1333"/>
                    <a:pt x="844" y="1320"/>
                  </a:cubicBezTo>
                  <a:cubicBezTo>
                    <a:pt x="845" y="1310"/>
                    <a:pt x="847" y="1308"/>
                    <a:pt x="850" y="1299"/>
                  </a:cubicBezTo>
                  <a:cubicBezTo>
                    <a:pt x="847" y="1288"/>
                    <a:pt x="842" y="1288"/>
                    <a:pt x="834" y="1280"/>
                  </a:cubicBezTo>
                  <a:cubicBezTo>
                    <a:pt x="833" y="1275"/>
                    <a:pt x="830" y="1266"/>
                    <a:pt x="830" y="1266"/>
                  </a:cubicBezTo>
                  <a:cubicBezTo>
                    <a:pt x="831" y="1250"/>
                    <a:pt x="831" y="1236"/>
                    <a:pt x="831" y="1220"/>
                  </a:cubicBezTo>
                  <a:cubicBezTo>
                    <a:pt x="833" y="1192"/>
                    <a:pt x="861" y="1183"/>
                    <a:pt x="876" y="1166"/>
                  </a:cubicBezTo>
                  <a:cubicBezTo>
                    <a:pt x="879" y="1160"/>
                    <a:pt x="884" y="1160"/>
                    <a:pt x="885" y="1153"/>
                  </a:cubicBezTo>
                  <a:cubicBezTo>
                    <a:pt x="890" y="1144"/>
                    <a:pt x="889" y="1142"/>
                    <a:pt x="895" y="1136"/>
                  </a:cubicBezTo>
                  <a:cubicBezTo>
                    <a:pt x="898" y="1127"/>
                    <a:pt x="906" y="1114"/>
                    <a:pt x="915" y="1111"/>
                  </a:cubicBezTo>
                  <a:cubicBezTo>
                    <a:pt x="920" y="1105"/>
                    <a:pt x="924" y="1099"/>
                    <a:pt x="930" y="1094"/>
                  </a:cubicBezTo>
                  <a:cubicBezTo>
                    <a:pt x="935" y="1089"/>
                    <a:pt x="938" y="1089"/>
                    <a:pt x="943" y="1084"/>
                  </a:cubicBezTo>
                  <a:cubicBezTo>
                    <a:pt x="947" y="1080"/>
                    <a:pt x="949" y="1078"/>
                    <a:pt x="955" y="1077"/>
                  </a:cubicBezTo>
                  <a:cubicBezTo>
                    <a:pt x="961" y="1066"/>
                    <a:pt x="958" y="1069"/>
                    <a:pt x="966" y="1064"/>
                  </a:cubicBezTo>
                  <a:cubicBezTo>
                    <a:pt x="972" y="1055"/>
                    <a:pt x="978" y="1045"/>
                    <a:pt x="983" y="1036"/>
                  </a:cubicBezTo>
                  <a:cubicBezTo>
                    <a:pt x="988" y="1030"/>
                    <a:pt x="989" y="1019"/>
                    <a:pt x="991" y="1013"/>
                  </a:cubicBezTo>
                  <a:cubicBezTo>
                    <a:pt x="994" y="1003"/>
                    <a:pt x="992" y="1009"/>
                    <a:pt x="998" y="999"/>
                  </a:cubicBezTo>
                  <a:cubicBezTo>
                    <a:pt x="1003" y="992"/>
                    <a:pt x="1003" y="984"/>
                    <a:pt x="1005" y="977"/>
                  </a:cubicBezTo>
                  <a:cubicBezTo>
                    <a:pt x="1003" y="966"/>
                    <a:pt x="1000" y="970"/>
                    <a:pt x="989" y="974"/>
                  </a:cubicBezTo>
                  <a:cubicBezTo>
                    <a:pt x="971" y="986"/>
                    <a:pt x="941" y="983"/>
                    <a:pt x="921" y="983"/>
                  </a:cubicBezTo>
                  <a:cubicBezTo>
                    <a:pt x="892" y="981"/>
                    <a:pt x="895" y="977"/>
                    <a:pt x="878" y="961"/>
                  </a:cubicBezTo>
                  <a:cubicBezTo>
                    <a:pt x="875" y="949"/>
                    <a:pt x="867" y="944"/>
                    <a:pt x="858" y="936"/>
                  </a:cubicBezTo>
                  <a:cubicBezTo>
                    <a:pt x="853" y="933"/>
                    <a:pt x="844" y="930"/>
                    <a:pt x="844" y="930"/>
                  </a:cubicBezTo>
                  <a:cubicBezTo>
                    <a:pt x="837" y="909"/>
                    <a:pt x="828" y="891"/>
                    <a:pt x="817" y="872"/>
                  </a:cubicBezTo>
                  <a:cubicBezTo>
                    <a:pt x="811" y="866"/>
                    <a:pt x="816" y="869"/>
                    <a:pt x="805" y="863"/>
                  </a:cubicBezTo>
                  <a:cubicBezTo>
                    <a:pt x="802" y="859"/>
                    <a:pt x="796" y="856"/>
                    <a:pt x="796" y="856"/>
                  </a:cubicBezTo>
                  <a:cubicBezTo>
                    <a:pt x="786" y="842"/>
                    <a:pt x="794" y="825"/>
                    <a:pt x="785" y="813"/>
                  </a:cubicBezTo>
                  <a:cubicBezTo>
                    <a:pt x="774" y="794"/>
                    <a:pt x="759" y="772"/>
                    <a:pt x="745" y="758"/>
                  </a:cubicBezTo>
                  <a:cubicBezTo>
                    <a:pt x="742" y="744"/>
                    <a:pt x="737" y="736"/>
                    <a:pt x="729" y="723"/>
                  </a:cubicBezTo>
                  <a:cubicBezTo>
                    <a:pt x="726" y="720"/>
                    <a:pt x="723" y="709"/>
                    <a:pt x="723" y="709"/>
                  </a:cubicBezTo>
                  <a:cubicBezTo>
                    <a:pt x="740" y="705"/>
                    <a:pt x="757" y="733"/>
                    <a:pt x="766" y="744"/>
                  </a:cubicBezTo>
                  <a:cubicBezTo>
                    <a:pt x="771" y="758"/>
                    <a:pt x="771" y="759"/>
                    <a:pt x="786" y="764"/>
                  </a:cubicBezTo>
                  <a:cubicBezTo>
                    <a:pt x="793" y="766"/>
                    <a:pt x="800" y="773"/>
                    <a:pt x="800" y="773"/>
                  </a:cubicBezTo>
                  <a:cubicBezTo>
                    <a:pt x="803" y="780"/>
                    <a:pt x="808" y="784"/>
                    <a:pt x="813" y="791"/>
                  </a:cubicBezTo>
                  <a:cubicBezTo>
                    <a:pt x="813" y="803"/>
                    <a:pt x="814" y="809"/>
                    <a:pt x="817" y="819"/>
                  </a:cubicBezTo>
                  <a:cubicBezTo>
                    <a:pt x="819" y="842"/>
                    <a:pt x="820" y="841"/>
                    <a:pt x="839" y="847"/>
                  </a:cubicBezTo>
                  <a:cubicBezTo>
                    <a:pt x="844" y="852"/>
                    <a:pt x="847" y="856"/>
                    <a:pt x="851" y="861"/>
                  </a:cubicBezTo>
                  <a:cubicBezTo>
                    <a:pt x="851" y="863"/>
                    <a:pt x="853" y="864"/>
                    <a:pt x="853" y="866"/>
                  </a:cubicBezTo>
                  <a:cubicBezTo>
                    <a:pt x="853" y="869"/>
                    <a:pt x="853" y="874"/>
                    <a:pt x="855" y="877"/>
                  </a:cubicBezTo>
                  <a:cubicBezTo>
                    <a:pt x="856" y="884"/>
                    <a:pt x="870" y="889"/>
                    <a:pt x="875" y="894"/>
                  </a:cubicBezTo>
                  <a:cubicBezTo>
                    <a:pt x="887" y="927"/>
                    <a:pt x="870" y="945"/>
                    <a:pt x="910" y="955"/>
                  </a:cubicBezTo>
                  <a:cubicBezTo>
                    <a:pt x="921" y="953"/>
                    <a:pt x="926" y="955"/>
                    <a:pt x="933" y="949"/>
                  </a:cubicBezTo>
                  <a:cubicBezTo>
                    <a:pt x="938" y="942"/>
                    <a:pt x="944" y="941"/>
                    <a:pt x="951" y="936"/>
                  </a:cubicBezTo>
                  <a:cubicBezTo>
                    <a:pt x="972" y="924"/>
                    <a:pt x="978" y="920"/>
                    <a:pt x="1003" y="916"/>
                  </a:cubicBezTo>
                  <a:cubicBezTo>
                    <a:pt x="1009" y="914"/>
                    <a:pt x="1017" y="911"/>
                    <a:pt x="1025" y="909"/>
                  </a:cubicBezTo>
                  <a:cubicBezTo>
                    <a:pt x="1031" y="906"/>
                    <a:pt x="1036" y="899"/>
                    <a:pt x="1042" y="897"/>
                  </a:cubicBezTo>
                  <a:cubicBezTo>
                    <a:pt x="1051" y="894"/>
                    <a:pt x="1060" y="894"/>
                    <a:pt x="1068" y="888"/>
                  </a:cubicBezTo>
                  <a:cubicBezTo>
                    <a:pt x="1073" y="881"/>
                    <a:pt x="1079" y="877"/>
                    <a:pt x="1084" y="869"/>
                  </a:cubicBezTo>
                  <a:cubicBezTo>
                    <a:pt x="1087" y="861"/>
                    <a:pt x="1088" y="850"/>
                    <a:pt x="1098" y="844"/>
                  </a:cubicBezTo>
                  <a:cubicBezTo>
                    <a:pt x="1104" y="836"/>
                    <a:pt x="1105" y="825"/>
                    <a:pt x="1108" y="816"/>
                  </a:cubicBezTo>
                  <a:cubicBezTo>
                    <a:pt x="1110" y="811"/>
                    <a:pt x="1115" y="808"/>
                    <a:pt x="1116" y="803"/>
                  </a:cubicBezTo>
                  <a:cubicBezTo>
                    <a:pt x="1110" y="800"/>
                    <a:pt x="1110" y="805"/>
                    <a:pt x="1102" y="808"/>
                  </a:cubicBezTo>
                  <a:cubicBezTo>
                    <a:pt x="1099" y="802"/>
                    <a:pt x="1104" y="795"/>
                    <a:pt x="1098" y="792"/>
                  </a:cubicBezTo>
                  <a:cubicBezTo>
                    <a:pt x="1094" y="789"/>
                    <a:pt x="1084" y="788"/>
                    <a:pt x="1084" y="788"/>
                  </a:cubicBezTo>
                  <a:cubicBezTo>
                    <a:pt x="1077" y="780"/>
                    <a:pt x="1076" y="783"/>
                    <a:pt x="1067" y="786"/>
                  </a:cubicBezTo>
                  <a:cubicBezTo>
                    <a:pt x="1064" y="788"/>
                    <a:pt x="1057" y="789"/>
                    <a:pt x="1057" y="789"/>
                  </a:cubicBezTo>
                  <a:cubicBezTo>
                    <a:pt x="1054" y="789"/>
                    <a:pt x="1051" y="789"/>
                    <a:pt x="1048" y="788"/>
                  </a:cubicBezTo>
                  <a:cubicBezTo>
                    <a:pt x="1046" y="786"/>
                    <a:pt x="1045" y="778"/>
                    <a:pt x="1045" y="778"/>
                  </a:cubicBezTo>
                  <a:cubicBezTo>
                    <a:pt x="1046" y="778"/>
                    <a:pt x="1048" y="777"/>
                    <a:pt x="1050" y="775"/>
                  </a:cubicBezTo>
                  <a:cubicBezTo>
                    <a:pt x="1060" y="772"/>
                    <a:pt x="1067" y="778"/>
                    <a:pt x="1060" y="763"/>
                  </a:cubicBezTo>
                  <a:cubicBezTo>
                    <a:pt x="1059" y="763"/>
                    <a:pt x="1057" y="761"/>
                    <a:pt x="1056" y="761"/>
                  </a:cubicBezTo>
                  <a:cubicBezTo>
                    <a:pt x="1053" y="761"/>
                    <a:pt x="1048" y="761"/>
                    <a:pt x="1046" y="763"/>
                  </a:cubicBezTo>
                  <a:cubicBezTo>
                    <a:pt x="1046" y="764"/>
                    <a:pt x="1045" y="766"/>
                    <a:pt x="1043" y="767"/>
                  </a:cubicBezTo>
                  <a:cubicBezTo>
                    <a:pt x="1036" y="775"/>
                    <a:pt x="1025" y="777"/>
                    <a:pt x="1016" y="780"/>
                  </a:cubicBezTo>
                  <a:cubicBezTo>
                    <a:pt x="1011" y="780"/>
                    <a:pt x="1006" y="778"/>
                    <a:pt x="1003" y="777"/>
                  </a:cubicBezTo>
                  <a:cubicBezTo>
                    <a:pt x="1002" y="777"/>
                    <a:pt x="997" y="775"/>
                    <a:pt x="997" y="775"/>
                  </a:cubicBezTo>
                  <a:cubicBezTo>
                    <a:pt x="988" y="763"/>
                    <a:pt x="986" y="761"/>
                    <a:pt x="971" y="758"/>
                  </a:cubicBezTo>
                  <a:cubicBezTo>
                    <a:pt x="971" y="753"/>
                    <a:pt x="974" y="747"/>
                    <a:pt x="971" y="742"/>
                  </a:cubicBezTo>
                  <a:cubicBezTo>
                    <a:pt x="969" y="739"/>
                    <a:pt x="960" y="736"/>
                    <a:pt x="957" y="734"/>
                  </a:cubicBezTo>
                  <a:cubicBezTo>
                    <a:pt x="954" y="733"/>
                    <a:pt x="947" y="731"/>
                    <a:pt x="947" y="731"/>
                  </a:cubicBezTo>
                  <a:cubicBezTo>
                    <a:pt x="941" y="725"/>
                    <a:pt x="935" y="722"/>
                    <a:pt x="929" y="716"/>
                  </a:cubicBezTo>
                  <a:cubicBezTo>
                    <a:pt x="930" y="706"/>
                    <a:pt x="932" y="700"/>
                    <a:pt x="941" y="697"/>
                  </a:cubicBezTo>
                  <a:cubicBezTo>
                    <a:pt x="955" y="698"/>
                    <a:pt x="968" y="702"/>
                    <a:pt x="980" y="705"/>
                  </a:cubicBezTo>
                  <a:cubicBezTo>
                    <a:pt x="986" y="711"/>
                    <a:pt x="988" y="716"/>
                    <a:pt x="995" y="720"/>
                  </a:cubicBezTo>
                  <a:cubicBezTo>
                    <a:pt x="1005" y="734"/>
                    <a:pt x="1012" y="736"/>
                    <a:pt x="1025" y="744"/>
                  </a:cubicBezTo>
                  <a:cubicBezTo>
                    <a:pt x="1033" y="742"/>
                    <a:pt x="1045" y="747"/>
                    <a:pt x="1051" y="741"/>
                  </a:cubicBezTo>
                  <a:cubicBezTo>
                    <a:pt x="1060" y="733"/>
                    <a:pt x="1048" y="738"/>
                    <a:pt x="1059" y="734"/>
                  </a:cubicBezTo>
                  <a:cubicBezTo>
                    <a:pt x="1064" y="738"/>
                    <a:pt x="1068" y="739"/>
                    <a:pt x="1073" y="742"/>
                  </a:cubicBezTo>
                  <a:cubicBezTo>
                    <a:pt x="1079" y="752"/>
                    <a:pt x="1093" y="750"/>
                    <a:pt x="1104" y="753"/>
                  </a:cubicBezTo>
                  <a:cubicBezTo>
                    <a:pt x="1121" y="764"/>
                    <a:pt x="1110" y="759"/>
                    <a:pt x="1141" y="761"/>
                  </a:cubicBezTo>
                  <a:cubicBezTo>
                    <a:pt x="1152" y="763"/>
                    <a:pt x="1156" y="766"/>
                    <a:pt x="1163" y="775"/>
                  </a:cubicBezTo>
                  <a:cubicBezTo>
                    <a:pt x="1159" y="788"/>
                    <a:pt x="1167" y="781"/>
                    <a:pt x="1173" y="777"/>
                  </a:cubicBezTo>
                  <a:cubicBezTo>
                    <a:pt x="1175" y="770"/>
                    <a:pt x="1178" y="770"/>
                    <a:pt x="1181" y="764"/>
                  </a:cubicBezTo>
                  <a:cubicBezTo>
                    <a:pt x="1190" y="767"/>
                    <a:pt x="1189" y="772"/>
                    <a:pt x="1187" y="783"/>
                  </a:cubicBezTo>
                  <a:cubicBezTo>
                    <a:pt x="1195" y="789"/>
                    <a:pt x="1206" y="786"/>
                    <a:pt x="1215" y="789"/>
                  </a:cubicBezTo>
                  <a:cubicBezTo>
                    <a:pt x="1221" y="791"/>
                    <a:pt x="1226" y="797"/>
                    <a:pt x="1234" y="800"/>
                  </a:cubicBezTo>
                  <a:cubicBezTo>
                    <a:pt x="1245" y="803"/>
                    <a:pt x="1255" y="808"/>
                    <a:pt x="1265" y="816"/>
                  </a:cubicBezTo>
                  <a:cubicBezTo>
                    <a:pt x="1268" y="827"/>
                    <a:pt x="1272" y="831"/>
                    <a:pt x="1282" y="834"/>
                  </a:cubicBezTo>
                  <a:cubicBezTo>
                    <a:pt x="1286" y="842"/>
                    <a:pt x="1288" y="847"/>
                    <a:pt x="1296" y="852"/>
                  </a:cubicBezTo>
                  <a:cubicBezTo>
                    <a:pt x="1308" y="849"/>
                    <a:pt x="1302" y="850"/>
                    <a:pt x="1314" y="847"/>
                  </a:cubicBezTo>
                  <a:cubicBezTo>
                    <a:pt x="1316" y="845"/>
                    <a:pt x="1319" y="845"/>
                    <a:pt x="1319" y="845"/>
                  </a:cubicBezTo>
                  <a:cubicBezTo>
                    <a:pt x="1328" y="852"/>
                    <a:pt x="1322" y="842"/>
                    <a:pt x="1319" y="839"/>
                  </a:cubicBezTo>
                  <a:cubicBezTo>
                    <a:pt x="1316" y="844"/>
                    <a:pt x="1311" y="847"/>
                    <a:pt x="1310" y="853"/>
                  </a:cubicBezTo>
                  <a:cubicBezTo>
                    <a:pt x="1310" y="856"/>
                    <a:pt x="1307" y="863"/>
                    <a:pt x="1307" y="863"/>
                  </a:cubicBezTo>
                  <a:cubicBezTo>
                    <a:pt x="1308" y="869"/>
                    <a:pt x="1310" y="880"/>
                    <a:pt x="1319" y="880"/>
                  </a:cubicBezTo>
                  <a:lnTo>
                    <a:pt x="1320" y="916"/>
                  </a:lnTo>
                  <a:lnTo>
                    <a:pt x="1348" y="1005"/>
                  </a:lnTo>
                  <a:lnTo>
                    <a:pt x="1373" y="1033"/>
                  </a:lnTo>
                  <a:lnTo>
                    <a:pt x="1416" y="994"/>
                  </a:lnTo>
                  <a:lnTo>
                    <a:pt x="1413" y="967"/>
                  </a:lnTo>
                  <a:lnTo>
                    <a:pt x="1424" y="959"/>
                  </a:lnTo>
                  <a:lnTo>
                    <a:pt x="1423" y="925"/>
                  </a:lnTo>
                  <a:lnTo>
                    <a:pt x="1452" y="916"/>
                  </a:lnTo>
                  <a:lnTo>
                    <a:pt x="1520" y="855"/>
                  </a:lnTo>
                  <a:lnTo>
                    <a:pt x="1533" y="839"/>
                  </a:lnTo>
                  <a:lnTo>
                    <a:pt x="1588" y="824"/>
                  </a:lnTo>
                  <a:lnTo>
                    <a:pt x="1608" y="847"/>
                  </a:lnTo>
                  <a:lnTo>
                    <a:pt x="1602" y="858"/>
                  </a:lnTo>
                  <a:lnTo>
                    <a:pt x="1619" y="875"/>
                  </a:lnTo>
                  <a:lnTo>
                    <a:pt x="1624" y="899"/>
                  </a:lnTo>
                  <a:lnTo>
                    <a:pt x="1641" y="906"/>
                  </a:lnTo>
                  <a:lnTo>
                    <a:pt x="1677" y="892"/>
                  </a:lnTo>
                  <a:lnTo>
                    <a:pt x="1675" y="975"/>
                  </a:lnTo>
                  <a:lnTo>
                    <a:pt x="1684" y="956"/>
                  </a:lnTo>
                  <a:lnTo>
                    <a:pt x="1707" y="1000"/>
                  </a:lnTo>
                  <a:lnTo>
                    <a:pt x="1704" y="1030"/>
                  </a:lnTo>
                  <a:lnTo>
                    <a:pt x="1718" y="1013"/>
                  </a:lnTo>
                  <a:lnTo>
                    <a:pt x="1721" y="997"/>
                  </a:lnTo>
                  <a:lnTo>
                    <a:pt x="1738" y="972"/>
                  </a:lnTo>
                  <a:lnTo>
                    <a:pt x="1728" y="958"/>
                  </a:lnTo>
                  <a:lnTo>
                    <a:pt x="1737" y="942"/>
                  </a:lnTo>
                  <a:lnTo>
                    <a:pt x="1725" y="913"/>
                  </a:lnTo>
                  <a:lnTo>
                    <a:pt x="1732" y="889"/>
                  </a:lnTo>
                  <a:lnTo>
                    <a:pt x="1715" y="895"/>
                  </a:lnTo>
                  <a:lnTo>
                    <a:pt x="1707" y="874"/>
                  </a:lnTo>
                  <a:lnTo>
                    <a:pt x="1701" y="844"/>
                  </a:lnTo>
                  <a:lnTo>
                    <a:pt x="1714" y="816"/>
                  </a:lnTo>
                  <a:lnTo>
                    <a:pt x="1728" y="834"/>
                  </a:lnTo>
                  <a:lnTo>
                    <a:pt x="1721" y="880"/>
                  </a:lnTo>
                  <a:lnTo>
                    <a:pt x="1738" y="849"/>
                  </a:lnTo>
                  <a:lnTo>
                    <a:pt x="1732" y="824"/>
                  </a:lnTo>
                  <a:lnTo>
                    <a:pt x="1752" y="808"/>
                  </a:lnTo>
                  <a:lnTo>
                    <a:pt x="1752" y="797"/>
                  </a:lnTo>
                  <a:lnTo>
                    <a:pt x="1759" y="800"/>
                  </a:lnTo>
                  <a:lnTo>
                    <a:pt x="1796" y="756"/>
                  </a:lnTo>
                  <a:lnTo>
                    <a:pt x="1805" y="684"/>
                  </a:lnTo>
                  <a:lnTo>
                    <a:pt x="1810" y="655"/>
                  </a:lnTo>
                  <a:lnTo>
                    <a:pt x="1794" y="664"/>
                  </a:lnTo>
                  <a:lnTo>
                    <a:pt x="1788" y="655"/>
                  </a:lnTo>
                  <a:lnTo>
                    <a:pt x="1800" y="638"/>
                  </a:lnTo>
                  <a:lnTo>
                    <a:pt x="1776" y="592"/>
                  </a:lnTo>
                  <a:lnTo>
                    <a:pt x="1763" y="580"/>
                  </a:lnTo>
                  <a:lnTo>
                    <a:pt x="1783" y="544"/>
                  </a:lnTo>
                  <a:lnTo>
                    <a:pt x="1762" y="539"/>
                  </a:lnTo>
                  <a:lnTo>
                    <a:pt x="1743" y="531"/>
                  </a:lnTo>
                  <a:lnTo>
                    <a:pt x="1751" y="503"/>
                  </a:lnTo>
                  <a:lnTo>
                    <a:pt x="1763" y="487"/>
                  </a:lnTo>
                  <a:lnTo>
                    <a:pt x="1766" y="519"/>
                  </a:lnTo>
                  <a:lnTo>
                    <a:pt x="1788" y="498"/>
                  </a:lnTo>
                  <a:lnTo>
                    <a:pt x="1805" y="497"/>
                  </a:lnTo>
                  <a:lnTo>
                    <a:pt x="1797" y="519"/>
                  </a:lnTo>
                  <a:lnTo>
                    <a:pt x="1824" y="528"/>
                  </a:lnTo>
                  <a:lnTo>
                    <a:pt x="1816" y="545"/>
                  </a:lnTo>
                  <a:lnTo>
                    <a:pt x="1830" y="559"/>
                  </a:lnTo>
                  <a:lnTo>
                    <a:pt x="1830" y="588"/>
                  </a:lnTo>
                  <a:lnTo>
                    <a:pt x="1861" y="559"/>
                  </a:lnTo>
                  <a:lnTo>
                    <a:pt x="1850" y="531"/>
                  </a:lnTo>
                  <a:lnTo>
                    <a:pt x="1821" y="489"/>
                  </a:lnTo>
                  <a:lnTo>
                    <a:pt x="1830" y="473"/>
                  </a:lnTo>
                  <a:lnTo>
                    <a:pt x="1824" y="448"/>
                  </a:lnTo>
                  <a:lnTo>
                    <a:pt x="1844" y="427"/>
                  </a:lnTo>
                  <a:lnTo>
                    <a:pt x="1868" y="416"/>
                  </a:lnTo>
                  <a:lnTo>
                    <a:pt x="1867" y="367"/>
                  </a:lnTo>
                  <a:lnTo>
                    <a:pt x="1865" y="333"/>
                  </a:lnTo>
                  <a:lnTo>
                    <a:pt x="1858" y="302"/>
                  </a:lnTo>
                  <a:lnTo>
                    <a:pt x="1830" y="248"/>
                  </a:lnTo>
                  <a:lnTo>
                    <a:pt x="1825" y="275"/>
                  </a:lnTo>
                  <a:lnTo>
                    <a:pt x="1807" y="258"/>
                  </a:lnTo>
                  <a:lnTo>
                    <a:pt x="1790" y="266"/>
                  </a:lnTo>
                  <a:lnTo>
                    <a:pt x="1805" y="226"/>
                  </a:lnTo>
                  <a:lnTo>
                    <a:pt x="1821" y="192"/>
                  </a:lnTo>
                  <a:lnTo>
                    <a:pt x="1850" y="176"/>
                  </a:lnTo>
                  <a:lnTo>
                    <a:pt x="1853" y="161"/>
                  </a:lnTo>
                  <a:lnTo>
                    <a:pt x="1873" y="155"/>
                  </a:lnTo>
                  <a:lnTo>
                    <a:pt x="1873" y="170"/>
                  </a:lnTo>
                  <a:lnTo>
                    <a:pt x="1896" y="145"/>
                  </a:lnTo>
                  <a:lnTo>
                    <a:pt x="1882" y="139"/>
                  </a:lnTo>
                  <a:lnTo>
                    <a:pt x="1882" y="120"/>
                  </a:lnTo>
                  <a:lnTo>
                    <a:pt x="1899" y="108"/>
                  </a:lnTo>
                  <a:lnTo>
                    <a:pt x="1906" y="122"/>
                  </a:lnTo>
                  <a:lnTo>
                    <a:pt x="1929" y="100"/>
                  </a:lnTo>
                  <a:lnTo>
                    <a:pt x="1926" y="120"/>
                  </a:lnTo>
                  <a:lnTo>
                    <a:pt x="1927" y="136"/>
                  </a:lnTo>
                  <a:lnTo>
                    <a:pt x="1926" y="158"/>
                  </a:lnTo>
                  <a:lnTo>
                    <a:pt x="1918" y="175"/>
                  </a:lnTo>
                  <a:lnTo>
                    <a:pt x="1932" y="197"/>
                  </a:lnTo>
                  <a:lnTo>
                    <a:pt x="1938" y="212"/>
                  </a:lnTo>
                  <a:lnTo>
                    <a:pt x="1947" y="209"/>
                  </a:lnTo>
                  <a:lnTo>
                    <a:pt x="1992" y="256"/>
                  </a:lnTo>
                  <a:lnTo>
                    <a:pt x="2002" y="233"/>
                  </a:lnTo>
                  <a:lnTo>
                    <a:pt x="2014" y="216"/>
                  </a:lnTo>
                  <a:lnTo>
                    <a:pt x="1994" y="205"/>
                  </a:lnTo>
                  <a:lnTo>
                    <a:pt x="1999" y="184"/>
                  </a:lnTo>
                  <a:lnTo>
                    <a:pt x="1999" y="172"/>
                  </a:lnTo>
                  <a:lnTo>
                    <a:pt x="1978" y="150"/>
                  </a:lnTo>
                  <a:lnTo>
                    <a:pt x="1960" y="147"/>
                  </a:lnTo>
                  <a:lnTo>
                    <a:pt x="1943" y="123"/>
                  </a:lnTo>
                  <a:lnTo>
                    <a:pt x="1966" y="119"/>
                  </a:lnTo>
                  <a:lnTo>
                    <a:pt x="1977" y="100"/>
                  </a:lnTo>
                  <a:lnTo>
                    <a:pt x="1991" y="106"/>
                  </a:lnTo>
                  <a:lnTo>
                    <a:pt x="2005" y="98"/>
                  </a:lnTo>
                  <a:lnTo>
                    <a:pt x="1990" y="80"/>
                  </a:lnTo>
                  <a:lnTo>
                    <a:pt x="2002" y="69"/>
                  </a:lnTo>
                  <a:lnTo>
                    <a:pt x="2021" y="68"/>
                  </a:lnTo>
                  <a:lnTo>
                    <a:pt x="2000" y="53"/>
                  </a:lnTo>
                  <a:lnTo>
                    <a:pt x="1975" y="51"/>
                  </a:lnTo>
                  <a:lnTo>
                    <a:pt x="1990" y="32"/>
                  </a:lnTo>
                  <a:lnTo>
                    <a:pt x="1989" y="11"/>
                  </a:lnTo>
                  <a:lnTo>
                    <a:pt x="2005" y="27"/>
                  </a:lnTo>
                  <a:lnTo>
                    <a:pt x="2015" y="18"/>
                  </a:lnTo>
                  <a:lnTo>
                    <a:pt x="2024" y="21"/>
                  </a:lnTo>
                  <a:lnTo>
                    <a:pt x="2038" y="36"/>
                  </a:lnTo>
                  <a:lnTo>
                    <a:pt x="2060" y="33"/>
                  </a:lnTo>
                  <a:lnTo>
                    <a:pt x="2042" y="15"/>
                  </a:lnTo>
                  <a:lnTo>
                    <a:pt x="2038" y="0"/>
                  </a:lnTo>
                  <a:lnTo>
                    <a:pt x="2006" y="5"/>
                  </a:lnTo>
                  <a:lnTo>
                    <a:pt x="1994" y="0"/>
                  </a:lnTo>
                  <a:lnTo>
                    <a:pt x="1955" y="11"/>
                  </a:lnTo>
                  <a:lnTo>
                    <a:pt x="1913" y="18"/>
                  </a:lnTo>
                  <a:lnTo>
                    <a:pt x="1886" y="30"/>
                  </a:lnTo>
                  <a:lnTo>
                    <a:pt x="1885" y="47"/>
                  </a:lnTo>
                  <a:lnTo>
                    <a:pt x="1864" y="50"/>
                  </a:lnTo>
                  <a:cubicBezTo>
                    <a:pt x="1858" y="55"/>
                    <a:pt x="1854" y="75"/>
                    <a:pt x="1847" y="77"/>
                  </a:cubicBezTo>
                  <a:cubicBezTo>
                    <a:pt x="1839" y="82"/>
                    <a:pt x="1830" y="65"/>
                    <a:pt x="1820" y="63"/>
                  </a:cubicBezTo>
                  <a:lnTo>
                    <a:pt x="1786" y="66"/>
                  </a:lnTo>
                  <a:lnTo>
                    <a:pt x="1732" y="56"/>
                  </a:lnTo>
                  <a:lnTo>
                    <a:pt x="1709" y="62"/>
                  </a:lnTo>
                  <a:lnTo>
                    <a:pt x="1678" y="56"/>
                  </a:lnTo>
                  <a:lnTo>
                    <a:pt x="1666" y="47"/>
                  </a:lnTo>
                  <a:lnTo>
                    <a:pt x="1643" y="50"/>
                  </a:lnTo>
                  <a:cubicBezTo>
                    <a:pt x="1635" y="52"/>
                    <a:pt x="1626" y="57"/>
                    <a:pt x="1618" y="60"/>
                  </a:cubicBezTo>
                  <a:cubicBezTo>
                    <a:pt x="1610" y="63"/>
                    <a:pt x="1603" y="67"/>
                    <a:pt x="1597" y="71"/>
                  </a:cubicBezTo>
                  <a:cubicBezTo>
                    <a:pt x="1591" y="75"/>
                    <a:pt x="1587" y="84"/>
                    <a:pt x="1583" y="83"/>
                  </a:cubicBezTo>
                  <a:cubicBezTo>
                    <a:pt x="1571" y="90"/>
                    <a:pt x="1576" y="67"/>
                    <a:pt x="1571" y="65"/>
                  </a:cubicBezTo>
                  <a:lnTo>
                    <a:pt x="1553" y="69"/>
                  </a:lnTo>
                  <a:cubicBezTo>
                    <a:pt x="1544" y="66"/>
                    <a:pt x="1531" y="50"/>
                    <a:pt x="1517" y="47"/>
                  </a:cubicBezTo>
                  <a:cubicBezTo>
                    <a:pt x="1503" y="46"/>
                    <a:pt x="1479" y="45"/>
                    <a:pt x="1468" y="48"/>
                  </a:cubicBezTo>
                  <a:cubicBezTo>
                    <a:pt x="1457" y="51"/>
                    <a:pt x="1461" y="63"/>
                    <a:pt x="1451" y="63"/>
                  </a:cubicBezTo>
                  <a:cubicBezTo>
                    <a:pt x="1439" y="66"/>
                    <a:pt x="1419" y="48"/>
                    <a:pt x="1408" y="47"/>
                  </a:cubicBezTo>
                  <a:cubicBezTo>
                    <a:pt x="1397" y="46"/>
                    <a:pt x="1390" y="59"/>
                    <a:pt x="1382" y="59"/>
                  </a:cubicBezTo>
                  <a:cubicBezTo>
                    <a:pt x="1374" y="59"/>
                    <a:pt x="1362" y="52"/>
                    <a:pt x="1357" y="47"/>
                  </a:cubicBezTo>
                  <a:cubicBezTo>
                    <a:pt x="1352" y="42"/>
                    <a:pt x="1356" y="36"/>
                    <a:pt x="1349" y="30"/>
                  </a:cubicBezTo>
                  <a:cubicBezTo>
                    <a:pt x="1333" y="26"/>
                    <a:pt x="1330" y="13"/>
                    <a:pt x="1318" y="11"/>
                  </a:cubicBezTo>
                  <a:cubicBezTo>
                    <a:pt x="1306" y="9"/>
                    <a:pt x="1287" y="20"/>
                    <a:pt x="1277" y="20"/>
                  </a:cubicBezTo>
                  <a:cubicBezTo>
                    <a:pt x="1267" y="20"/>
                    <a:pt x="1268" y="10"/>
                    <a:pt x="1259" y="9"/>
                  </a:cubicBezTo>
                  <a:lnTo>
                    <a:pt x="1222" y="14"/>
                  </a:lnTo>
                  <a:lnTo>
                    <a:pt x="1210" y="32"/>
                  </a:lnTo>
                  <a:cubicBezTo>
                    <a:pt x="1203" y="35"/>
                    <a:pt x="1187" y="28"/>
                    <a:pt x="1178" y="29"/>
                  </a:cubicBezTo>
                  <a:cubicBezTo>
                    <a:pt x="1169" y="30"/>
                    <a:pt x="1164" y="36"/>
                    <a:pt x="1154" y="39"/>
                  </a:cubicBezTo>
                  <a:cubicBezTo>
                    <a:pt x="1144" y="42"/>
                    <a:pt x="1124" y="44"/>
                    <a:pt x="1120" y="48"/>
                  </a:cubicBezTo>
                  <a:cubicBezTo>
                    <a:pt x="1109" y="57"/>
                    <a:pt x="1132" y="61"/>
                    <a:pt x="1132" y="65"/>
                  </a:cubicBezTo>
                  <a:cubicBezTo>
                    <a:pt x="1132" y="69"/>
                    <a:pt x="1126" y="70"/>
                    <a:pt x="1118" y="72"/>
                  </a:cubicBezTo>
                  <a:cubicBezTo>
                    <a:pt x="1110" y="74"/>
                    <a:pt x="1084" y="72"/>
                    <a:pt x="1085" y="77"/>
                  </a:cubicBezTo>
                  <a:cubicBezTo>
                    <a:pt x="1085" y="86"/>
                    <a:pt x="1126" y="103"/>
                    <a:pt x="1127" y="105"/>
                  </a:cubicBezTo>
                  <a:lnTo>
                    <a:pt x="1090" y="90"/>
                  </a:lnTo>
                  <a:lnTo>
                    <a:pt x="1072" y="95"/>
                  </a:lnTo>
                  <a:cubicBezTo>
                    <a:pt x="1063" y="93"/>
                    <a:pt x="1039" y="65"/>
                    <a:pt x="1033" y="80"/>
                  </a:cubicBezTo>
                  <a:cubicBezTo>
                    <a:pt x="1027" y="95"/>
                    <a:pt x="1077" y="132"/>
                    <a:pt x="1084" y="147"/>
                  </a:cubicBezTo>
                  <a:lnTo>
                    <a:pt x="1075" y="171"/>
                  </a:lnTo>
                  <a:lnTo>
                    <a:pt x="1040" y="170"/>
                  </a:lnTo>
                  <a:cubicBezTo>
                    <a:pt x="1040" y="170"/>
                    <a:pt x="1061" y="164"/>
                    <a:pt x="1060" y="155"/>
                  </a:cubicBezTo>
                  <a:cubicBezTo>
                    <a:pt x="1059" y="146"/>
                    <a:pt x="1043" y="127"/>
                    <a:pt x="1031" y="113"/>
                  </a:cubicBezTo>
                  <a:cubicBezTo>
                    <a:pt x="1025" y="101"/>
                    <a:pt x="1030" y="84"/>
                    <a:pt x="1024" y="81"/>
                  </a:cubicBezTo>
                  <a:cubicBezTo>
                    <a:pt x="1018" y="78"/>
                    <a:pt x="997" y="65"/>
                    <a:pt x="989" y="71"/>
                  </a:cubicBezTo>
                  <a:cubicBezTo>
                    <a:pt x="968" y="74"/>
                    <a:pt x="970" y="107"/>
                    <a:pt x="974" y="116"/>
                  </a:cubicBezTo>
                  <a:cubicBezTo>
                    <a:pt x="978" y="125"/>
                    <a:pt x="1009" y="122"/>
                    <a:pt x="1012" y="125"/>
                  </a:cubicBezTo>
                  <a:cubicBezTo>
                    <a:pt x="1028" y="153"/>
                    <a:pt x="1005" y="143"/>
                    <a:pt x="989" y="134"/>
                  </a:cubicBezTo>
                  <a:cubicBezTo>
                    <a:pt x="973" y="125"/>
                    <a:pt x="968" y="128"/>
                    <a:pt x="958" y="128"/>
                  </a:cubicBezTo>
                  <a:cubicBezTo>
                    <a:pt x="948" y="128"/>
                    <a:pt x="931" y="133"/>
                    <a:pt x="926" y="137"/>
                  </a:cubicBezTo>
                  <a:cubicBezTo>
                    <a:pt x="921" y="141"/>
                    <a:pt x="939" y="157"/>
                    <a:pt x="926" y="152"/>
                  </a:cubicBezTo>
                  <a:cubicBezTo>
                    <a:pt x="913" y="147"/>
                    <a:pt x="899" y="149"/>
                    <a:pt x="886" y="147"/>
                  </a:cubicBezTo>
                  <a:cubicBezTo>
                    <a:pt x="873" y="145"/>
                    <a:pt x="863" y="136"/>
                    <a:pt x="847" y="140"/>
                  </a:cubicBezTo>
                  <a:cubicBezTo>
                    <a:pt x="825" y="147"/>
                    <a:pt x="794" y="185"/>
                    <a:pt x="787" y="171"/>
                  </a:cubicBezTo>
                  <a:cubicBezTo>
                    <a:pt x="780" y="157"/>
                    <a:pt x="800" y="155"/>
                    <a:pt x="800" y="150"/>
                  </a:cubicBezTo>
                  <a:cubicBezTo>
                    <a:pt x="800" y="145"/>
                    <a:pt x="796" y="138"/>
                    <a:pt x="790" y="138"/>
                  </a:cubicBezTo>
                  <a:cubicBezTo>
                    <a:pt x="784" y="138"/>
                    <a:pt x="764" y="144"/>
                    <a:pt x="763" y="152"/>
                  </a:cubicBezTo>
                  <a:cubicBezTo>
                    <a:pt x="761" y="163"/>
                    <a:pt x="783" y="181"/>
                    <a:pt x="782" y="186"/>
                  </a:cubicBezTo>
                  <a:cubicBezTo>
                    <a:pt x="781" y="191"/>
                    <a:pt x="765" y="180"/>
                    <a:pt x="758" y="183"/>
                  </a:cubicBezTo>
                  <a:cubicBezTo>
                    <a:pt x="751" y="186"/>
                    <a:pt x="746" y="207"/>
                    <a:pt x="742" y="203"/>
                  </a:cubicBezTo>
                  <a:lnTo>
                    <a:pt x="728" y="189"/>
                  </a:lnTo>
                  <a:lnTo>
                    <a:pt x="746" y="170"/>
                  </a:lnTo>
                  <a:lnTo>
                    <a:pt x="733" y="158"/>
                  </a:lnTo>
                  <a:cubicBezTo>
                    <a:pt x="727" y="155"/>
                    <a:pt x="718" y="150"/>
                    <a:pt x="712" y="149"/>
                  </a:cubicBezTo>
                  <a:cubicBezTo>
                    <a:pt x="706" y="148"/>
                    <a:pt x="701" y="154"/>
                    <a:pt x="698" y="152"/>
                  </a:cubicBezTo>
                  <a:cubicBezTo>
                    <a:pt x="695" y="150"/>
                    <a:pt x="698" y="139"/>
                    <a:pt x="695" y="138"/>
                  </a:cubicBezTo>
                  <a:cubicBezTo>
                    <a:pt x="692" y="137"/>
                    <a:pt x="685" y="146"/>
                    <a:pt x="680" y="146"/>
                  </a:cubicBezTo>
                  <a:cubicBezTo>
                    <a:pt x="675" y="146"/>
                    <a:pt x="677" y="142"/>
                    <a:pt x="667" y="140"/>
                  </a:cubicBezTo>
                  <a:cubicBezTo>
                    <a:pt x="657" y="138"/>
                    <a:pt x="632" y="139"/>
                    <a:pt x="622" y="135"/>
                  </a:cubicBezTo>
                  <a:cubicBezTo>
                    <a:pt x="612" y="131"/>
                    <a:pt x="632" y="117"/>
                    <a:pt x="608" y="113"/>
                  </a:cubicBezTo>
                  <a:cubicBezTo>
                    <a:pt x="584" y="109"/>
                    <a:pt x="590" y="119"/>
                    <a:pt x="583" y="119"/>
                  </a:cubicBezTo>
                  <a:lnTo>
                    <a:pt x="568" y="114"/>
                  </a:lnTo>
                  <a:cubicBezTo>
                    <a:pt x="555" y="116"/>
                    <a:pt x="521" y="125"/>
                    <a:pt x="505" y="131"/>
                  </a:cubicBezTo>
                  <a:cubicBezTo>
                    <a:pt x="482" y="140"/>
                    <a:pt x="485" y="140"/>
                    <a:pt x="472" y="152"/>
                  </a:cubicBezTo>
                  <a:cubicBezTo>
                    <a:pt x="459" y="164"/>
                    <a:pt x="443" y="192"/>
                    <a:pt x="428" y="204"/>
                  </a:cubicBezTo>
                  <a:cubicBezTo>
                    <a:pt x="410" y="223"/>
                    <a:pt x="393" y="217"/>
                    <a:pt x="382" y="224"/>
                  </a:cubicBezTo>
                  <a:lnTo>
                    <a:pt x="364" y="248"/>
                  </a:lnTo>
                  <a:lnTo>
                    <a:pt x="368" y="290"/>
                  </a:lnTo>
                  <a:lnTo>
                    <a:pt x="389" y="306"/>
                  </a:lnTo>
                  <a:lnTo>
                    <a:pt x="436" y="290"/>
                  </a:lnTo>
                  <a:cubicBezTo>
                    <a:pt x="447" y="296"/>
                    <a:pt x="448" y="335"/>
                    <a:pt x="457" y="341"/>
                  </a:cubicBezTo>
                  <a:cubicBezTo>
                    <a:pt x="468" y="348"/>
                    <a:pt x="486" y="330"/>
                    <a:pt x="491" y="324"/>
                  </a:cubicBezTo>
                  <a:lnTo>
                    <a:pt x="496" y="300"/>
                  </a:lnTo>
                  <a:lnTo>
                    <a:pt x="514" y="281"/>
                  </a:lnTo>
                  <a:cubicBezTo>
                    <a:pt x="515" y="270"/>
                    <a:pt x="499" y="245"/>
                    <a:pt x="502" y="234"/>
                  </a:cubicBezTo>
                  <a:cubicBezTo>
                    <a:pt x="505" y="225"/>
                    <a:pt x="526" y="220"/>
                    <a:pt x="535" y="213"/>
                  </a:cubicBezTo>
                  <a:cubicBezTo>
                    <a:pt x="544" y="206"/>
                    <a:pt x="546" y="192"/>
                    <a:pt x="554" y="191"/>
                  </a:cubicBezTo>
                  <a:cubicBezTo>
                    <a:pt x="567" y="190"/>
                    <a:pt x="580" y="200"/>
                    <a:pt x="581" y="204"/>
                  </a:cubicBezTo>
                  <a:cubicBezTo>
                    <a:pt x="581" y="208"/>
                    <a:pt x="560" y="200"/>
                    <a:pt x="557" y="215"/>
                  </a:cubicBezTo>
                  <a:cubicBezTo>
                    <a:pt x="554" y="230"/>
                    <a:pt x="535" y="233"/>
                    <a:pt x="533" y="242"/>
                  </a:cubicBezTo>
                  <a:lnTo>
                    <a:pt x="548" y="267"/>
                  </a:lnTo>
                  <a:lnTo>
                    <a:pt x="571" y="276"/>
                  </a:lnTo>
                  <a:lnTo>
                    <a:pt x="598" y="264"/>
                  </a:lnTo>
                  <a:lnTo>
                    <a:pt x="625" y="261"/>
                  </a:lnTo>
                  <a:cubicBezTo>
                    <a:pt x="632" y="263"/>
                    <a:pt x="645" y="271"/>
                    <a:pt x="638" y="276"/>
                  </a:cubicBezTo>
                  <a:cubicBezTo>
                    <a:pt x="631" y="281"/>
                    <a:pt x="593" y="287"/>
                    <a:pt x="584" y="293"/>
                  </a:cubicBezTo>
                  <a:cubicBezTo>
                    <a:pt x="575" y="299"/>
                    <a:pt x="587" y="309"/>
                    <a:pt x="581" y="311"/>
                  </a:cubicBezTo>
                  <a:cubicBezTo>
                    <a:pt x="567" y="319"/>
                    <a:pt x="556" y="301"/>
                    <a:pt x="550" y="303"/>
                  </a:cubicBezTo>
                  <a:lnTo>
                    <a:pt x="547" y="323"/>
                  </a:lnTo>
                  <a:lnTo>
                    <a:pt x="536" y="350"/>
                  </a:lnTo>
                  <a:lnTo>
                    <a:pt x="512" y="351"/>
                  </a:lnTo>
                  <a:lnTo>
                    <a:pt x="476" y="360"/>
                  </a:lnTo>
                  <a:lnTo>
                    <a:pt x="457" y="351"/>
                  </a:lnTo>
                  <a:lnTo>
                    <a:pt x="443" y="357"/>
                  </a:lnTo>
                  <a:lnTo>
                    <a:pt x="419" y="342"/>
                  </a:lnTo>
                  <a:cubicBezTo>
                    <a:pt x="417" y="335"/>
                    <a:pt x="433" y="329"/>
                    <a:pt x="428" y="317"/>
                  </a:cubicBezTo>
                  <a:cubicBezTo>
                    <a:pt x="423" y="305"/>
                    <a:pt x="396" y="313"/>
                    <a:pt x="392" y="321"/>
                  </a:cubicBezTo>
                  <a:lnTo>
                    <a:pt x="397" y="362"/>
                  </a:lnTo>
                  <a:lnTo>
                    <a:pt x="373" y="362"/>
                  </a:lnTo>
                  <a:cubicBezTo>
                    <a:pt x="365" y="366"/>
                    <a:pt x="355" y="380"/>
                    <a:pt x="347" y="386"/>
                  </a:cubicBezTo>
                  <a:cubicBezTo>
                    <a:pt x="339" y="392"/>
                    <a:pt x="332" y="379"/>
                    <a:pt x="322" y="399"/>
                  </a:cubicBezTo>
                  <a:cubicBezTo>
                    <a:pt x="312" y="419"/>
                    <a:pt x="301" y="411"/>
                    <a:pt x="293" y="414"/>
                  </a:cubicBezTo>
                  <a:cubicBezTo>
                    <a:pt x="285" y="417"/>
                    <a:pt x="280" y="414"/>
                    <a:pt x="275" y="416"/>
                  </a:cubicBezTo>
                  <a:cubicBezTo>
                    <a:pt x="270" y="418"/>
                    <a:pt x="267" y="426"/>
                    <a:pt x="260" y="426"/>
                  </a:cubicBezTo>
                  <a:cubicBezTo>
                    <a:pt x="253" y="426"/>
                    <a:pt x="238" y="417"/>
                    <a:pt x="232" y="419"/>
                  </a:cubicBezTo>
                  <a:cubicBezTo>
                    <a:pt x="226" y="421"/>
                    <a:pt x="221" y="432"/>
                    <a:pt x="226" y="437"/>
                  </a:cubicBezTo>
                  <a:lnTo>
                    <a:pt x="263" y="449"/>
                  </a:lnTo>
                  <a:lnTo>
                    <a:pt x="272" y="474"/>
                  </a:lnTo>
                  <a:lnTo>
                    <a:pt x="262" y="503"/>
                  </a:lnTo>
                  <a:cubicBezTo>
                    <a:pt x="251" y="507"/>
                    <a:pt x="223" y="499"/>
                    <a:pt x="206" y="498"/>
                  </a:cubicBezTo>
                  <a:cubicBezTo>
                    <a:pt x="189" y="497"/>
                    <a:pt x="164" y="492"/>
                    <a:pt x="158" y="498"/>
                  </a:cubicBezTo>
                  <a:cubicBezTo>
                    <a:pt x="152" y="504"/>
                    <a:pt x="167" y="527"/>
                    <a:pt x="167" y="537"/>
                  </a:cubicBezTo>
                  <a:cubicBezTo>
                    <a:pt x="167" y="547"/>
                    <a:pt x="159" y="551"/>
                    <a:pt x="157" y="557"/>
                  </a:cubicBezTo>
                  <a:cubicBezTo>
                    <a:pt x="155" y="563"/>
                    <a:pt x="161" y="569"/>
                    <a:pt x="157" y="576"/>
                  </a:cubicBezTo>
                  <a:cubicBezTo>
                    <a:pt x="153" y="583"/>
                    <a:pt x="127" y="594"/>
                    <a:pt x="130" y="597"/>
                  </a:cubicBezTo>
                  <a:cubicBezTo>
                    <a:pt x="139" y="606"/>
                    <a:pt x="160" y="592"/>
                    <a:pt x="176" y="592"/>
                  </a:cubicBezTo>
                  <a:lnTo>
                    <a:pt x="226" y="598"/>
                  </a:lnTo>
                  <a:lnTo>
                    <a:pt x="260" y="588"/>
                  </a:lnTo>
                  <a:lnTo>
                    <a:pt x="274" y="576"/>
                  </a:lnTo>
                  <a:cubicBezTo>
                    <a:pt x="282" y="573"/>
                    <a:pt x="306" y="573"/>
                    <a:pt x="307" y="569"/>
                  </a:cubicBezTo>
                  <a:cubicBezTo>
                    <a:pt x="321" y="557"/>
                    <a:pt x="283" y="559"/>
                    <a:pt x="283" y="552"/>
                  </a:cubicBezTo>
                  <a:cubicBezTo>
                    <a:pt x="283" y="545"/>
                    <a:pt x="300" y="533"/>
                    <a:pt x="307" y="528"/>
                  </a:cubicBezTo>
                  <a:lnTo>
                    <a:pt x="325" y="522"/>
                  </a:lnTo>
                  <a:lnTo>
                    <a:pt x="320" y="503"/>
                  </a:lnTo>
                  <a:cubicBezTo>
                    <a:pt x="323" y="499"/>
                    <a:pt x="336" y="495"/>
                    <a:pt x="342" y="495"/>
                  </a:cubicBezTo>
                  <a:cubicBezTo>
                    <a:pt x="348" y="495"/>
                    <a:pt x="350" y="506"/>
                    <a:pt x="358" y="505"/>
                  </a:cubicBezTo>
                  <a:cubicBezTo>
                    <a:pt x="366" y="504"/>
                    <a:pt x="384" y="490"/>
                    <a:pt x="393" y="491"/>
                  </a:cubicBezTo>
                  <a:lnTo>
                    <a:pt x="415" y="510"/>
                  </a:lnTo>
                  <a:cubicBezTo>
                    <a:pt x="416" y="517"/>
                    <a:pt x="407" y="520"/>
                    <a:pt x="401" y="530"/>
                  </a:cubicBezTo>
                  <a:lnTo>
                    <a:pt x="381" y="573"/>
                  </a:lnTo>
                  <a:lnTo>
                    <a:pt x="406" y="576"/>
                  </a:lnTo>
                  <a:lnTo>
                    <a:pt x="412" y="561"/>
                  </a:lnTo>
                  <a:lnTo>
                    <a:pt x="404" y="543"/>
                  </a:lnTo>
                  <a:cubicBezTo>
                    <a:pt x="406" y="539"/>
                    <a:pt x="417" y="541"/>
                    <a:pt x="423" y="538"/>
                  </a:cubicBezTo>
                  <a:cubicBezTo>
                    <a:pt x="430" y="537"/>
                    <a:pt x="435" y="526"/>
                    <a:pt x="441" y="527"/>
                  </a:cubicBezTo>
                  <a:cubicBezTo>
                    <a:pt x="447" y="528"/>
                    <a:pt x="453" y="542"/>
                    <a:pt x="460" y="547"/>
                  </a:cubicBezTo>
                  <a:lnTo>
                    <a:pt x="483" y="559"/>
                  </a:lnTo>
                  <a:lnTo>
                    <a:pt x="490" y="573"/>
                  </a:lnTo>
                  <a:lnTo>
                    <a:pt x="493" y="590"/>
                  </a:lnTo>
                  <a:lnTo>
                    <a:pt x="508" y="579"/>
                  </a:lnTo>
                  <a:cubicBezTo>
                    <a:pt x="508" y="579"/>
                    <a:pt x="507" y="566"/>
                    <a:pt x="509" y="564"/>
                  </a:cubicBezTo>
                  <a:cubicBezTo>
                    <a:pt x="513" y="561"/>
                    <a:pt x="512" y="581"/>
                    <a:pt x="521" y="569"/>
                  </a:cubicBezTo>
                  <a:cubicBezTo>
                    <a:pt x="530" y="557"/>
                    <a:pt x="525" y="556"/>
                    <a:pt x="515" y="549"/>
                  </a:cubicBezTo>
                  <a:lnTo>
                    <a:pt x="468" y="523"/>
                  </a:lnTo>
                  <a:lnTo>
                    <a:pt x="441" y="508"/>
                  </a:lnTo>
                  <a:lnTo>
                    <a:pt x="455" y="480"/>
                  </a:lnTo>
                  <a:lnTo>
                    <a:pt x="464" y="498"/>
                  </a:lnTo>
                  <a:lnTo>
                    <a:pt x="487" y="512"/>
                  </a:lnTo>
                  <a:lnTo>
                    <a:pt x="517" y="527"/>
                  </a:lnTo>
                  <a:cubicBezTo>
                    <a:pt x="526" y="535"/>
                    <a:pt x="529" y="546"/>
                    <a:pt x="539" y="559"/>
                  </a:cubicBezTo>
                  <a:cubicBezTo>
                    <a:pt x="549" y="572"/>
                    <a:pt x="570" y="602"/>
                    <a:pt x="579" y="608"/>
                  </a:cubicBezTo>
                  <a:cubicBezTo>
                    <a:pt x="588" y="614"/>
                    <a:pt x="588" y="598"/>
                    <a:pt x="592" y="597"/>
                  </a:cubicBezTo>
                  <a:cubicBezTo>
                    <a:pt x="596" y="594"/>
                    <a:pt x="604" y="602"/>
                    <a:pt x="604" y="599"/>
                  </a:cubicBezTo>
                  <a:cubicBezTo>
                    <a:pt x="604" y="596"/>
                    <a:pt x="596" y="583"/>
                    <a:pt x="593" y="578"/>
                  </a:cubicBezTo>
                  <a:cubicBezTo>
                    <a:pt x="589" y="574"/>
                    <a:pt x="590" y="568"/>
                    <a:pt x="587" y="567"/>
                  </a:cubicBezTo>
                  <a:cubicBezTo>
                    <a:pt x="585" y="563"/>
                    <a:pt x="583" y="558"/>
                    <a:pt x="584" y="555"/>
                  </a:cubicBezTo>
                  <a:cubicBezTo>
                    <a:pt x="585" y="552"/>
                    <a:pt x="589" y="550"/>
                    <a:pt x="592" y="548"/>
                  </a:cubicBezTo>
                  <a:lnTo>
                    <a:pt x="601" y="542"/>
                  </a:lnTo>
                  <a:cubicBezTo>
                    <a:pt x="607" y="541"/>
                    <a:pt x="621" y="541"/>
                    <a:pt x="627" y="541"/>
                  </a:cubicBezTo>
                  <a:cubicBezTo>
                    <a:pt x="633" y="541"/>
                    <a:pt x="636" y="541"/>
                    <a:pt x="640" y="539"/>
                  </a:cubicBezTo>
                  <a:cubicBezTo>
                    <a:pt x="644" y="537"/>
                    <a:pt x="648" y="532"/>
                    <a:pt x="650" y="528"/>
                  </a:cubicBezTo>
                  <a:lnTo>
                    <a:pt x="653" y="513"/>
                  </a:lnTo>
                  <a:lnTo>
                    <a:pt x="639" y="505"/>
                  </a:lnTo>
                  <a:cubicBezTo>
                    <a:pt x="639" y="503"/>
                    <a:pt x="650" y="505"/>
                    <a:pt x="655" y="501"/>
                  </a:cubicBezTo>
                  <a:cubicBezTo>
                    <a:pt x="660" y="497"/>
                    <a:pt x="665" y="488"/>
                    <a:pt x="670" y="483"/>
                  </a:cubicBezTo>
                  <a:cubicBezTo>
                    <a:pt x="675" y="478"/>
                    <a:pt x="681" y="471"/>
                    <a:pt x="686" y="470"/>
                  </a:cubicBezTo>
                  <a:lnTo>
                    <a:pt x="703" y="476"/>
                  </a:lnTo>
                  <a:lnTo>
                    <a:pt x="718" y="494"/>
                  </a:lnTo>
                  <a:cubicBezTo>
                    <a:pt x="723" y="498"/>
                    <a:pt x="727" y="503"/>
                    <a:pt x="731" y="501"/>
                  </a:cubicBezTo>
                  <a:cubicBezTo>
                    <a:pt x="735" y="499"/>
                    <a:pt x="742" y="488"/>
                    <a:pt x="742" y="482"/>
                  </a:cubicBezTo>
                  <a:lnTo>
                    <a:pt x="728" y="466"/>
                  </a:lnTo>
                  <a:cubicBezTo>
                    <a:pt x="730" y="462"/>
                    <a:pt x="746" y="463"/>
                    <a:pt x="755" y="459"/>
                  </a:cubicBezTo>
                  <a:cubicBezTo>
                    <a:pt x="764" y="455"/>
                    <a:pt x="777" y="444"/>
                    <a:pt x="782" y="444"/>
                  </a:cubicBezTo>
                  <a:cubicBezTo>
                    <a:pt x="787" y="444"/>
                    <a:pt x="786" y="452"/>
                    <a:pt x="784" y="458"/>
                  </a:cubicBezTo>
                  <a:cubicBezTo>
                    <a:pt x="782" y="464"/>
                    <a:pt x="765" y="469"/>
                    <a:pt x="772" y="480"/>
                  </a:cubicBezTo>
                  <a:cubicBezTo>
                    <a:pt x="779" y="491"/>
                    <a:pt x="820" y="516"/>
                    <a:pt x="824" y="525"/>
                  </a:cubicBezTo>
                  <a:cubicBezTo>
                    <a:pt x="828" y="534"/>
                    <a:pt x="808" y="535"/>
                    <a:pt x="796" y="537"/>
                  </a:cubicBezTo>
                  <a:cubicBezTo>
                    <a:pt x="784" y="539"/>
                    <a:pt x="763" y="541"/>
                    <a:pt x="751" y="539"/>
                  </a:cubicBezTo>
                  <a:cubicBezTo>
                    <a:pt x="739" y="537"/>
                    <a:pt x="739" y="524"/>
                    <a:pt x="722" y="524"/>
                  </a:cubicBezTo>
                  <a:cubicBezTo>
                    <a:pt x="705" y="524"/>
                    <a:pt x="707" y="533"/>
                    <a:pt x="697" y="537"/>
                  </a:cubicBezTo>
                  <a:lnTo>
                    <a:pt x="667" y="538"/>
                  </a:lnTo>
                  <a:lnTo>
                    <a:pt x="623" y="560"/>
                  </a:lnTo>
                  <a:lnTo>
                    <a:pt x="634" y="576"/>
                  </a:lnTo>
                  <a:lnTo>
                    <a:pt x="639" y="598"/>
                  </a:lnTo>
                  <a:lnTo>
                    <a:pt x="669" y="617"/>
                  </a:lnTo>
                  <a:lnTo>
                    <a:pt x="700" y="602"/>
                  </a:lnTo>
                  <a:lnTo>
                    <a:pt x="718" y="611"/>
                  </a:lnTo>
                  <a:lnTo>
                    <a:pt x="752" y="608"/>
                  </a:lnTo>
                  <a:lnTo>
                    <a:pt x="757" y="644"/>
                  </a:lnTo>
                  <a:lnTo>
                    <a:pt x="697" y="677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18039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6350" cap="flat" cmpd="sng">
              <a:solidFill>
                <a:srgbClr val="5F5F5F"/>
              </a:solidFill>
              <a:prstDash val="dash"/>
              <a:round/>
              <a:headEnd type="none" w="med" len="med"/>
              <a:tailEnd type="none" w="med" len="med"/>
            </a:ln>
            <a:effectLst>
              <a:outerShdw dist="40161" dir="4293903" algn="ctr" rotWithShape="0">
                <a:srgbClr val="333333">
                  <a:alpha val="50000"/>
                </a:srgbClr>
              </a:outerShdw>
            </a:effec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5" name="Rectangle 113"/>
          <p:cNvSpPr>
            <a:spLocks noChangeArrowheads="1"/>
          </p:cNvSpPr>
          <p:nvPr/>
        </p:nvSpPr>
        <p:spPr bwMode="auto">
          <a:xfrm>
            <a:off x="5992341" y="3111120"/>
            <a:ext cx="5238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CMA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16" name="Rectangle 114"/>
          <p:cNvSpPr>
            <a:spLocks noChangeArrowheads="1"/>
          </p:cNvSpPr>
          <p:nvPr/>
        </p:nvSpPr>
        <p:spPr bwMode="auto">
          <a:xfrm>
            <a:off x="2662560" y="5692683"/>
            <a:ext cx="3668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D7181F"/>
                </a:solidFill>
                <a:ea typeface="宋体" panose="02010600030101010101" pitchFamily="2" charset="-122"/>
              </a:rPr>
              <a:t>S2S members</a:t>
            </a:r>
            <a:endParaRPr lang="en-US" altLang="zh-CN" sz="2800" b="1" dirty="0">
              <a:solidFill>
                <a:srgbClr val="D7181F"/>
              </a:solidFill>
              <a:ea typeface="宋体" panose="02010600030101010101" pitchFamily="2" charset="-122"/>
            </a:endParaRPr>
          </a:p>
        </p:txBody>
      </p:sp>
      <p:sp>
        <p:nvSpPr>
          <p:cNvPr id="118" name="Oval 116"/>
          <p:cNvSpPr>
            <a:spLocks noChangeArrowheads="1"/>
          </p:cNvSpPr>
          <p:nvPr/>
        </p:nvSpPr>
        <p:spPr bwMode="gray">
          <a:xfrm>
            <a:off x="6197004" y="3357316"/>
            <a:ext cx="103188" cy="102811"/>
          </a:xfrm>
          <a:prstGeom prst="ellipse">
            <a:avLst/>
          </a:prstGeom>
          <a:solidFill>
            <a:srgbClr val="FF0000"/>
          </a:solidFill>
          <a:ln w="38100" cmpd="dbl" algn="ctr">
            <a:solidFill>
              <a:srgbClr val="EBFFFB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9" name="Oval 117"/>
          <p:cNvSpPr>
            <a:spLocks noChangeArrowheads="1"/>
          </p:cNvSpPr>
          <p:nvPr/>
        </p:nvSpPr>
        <p:spPr bwMode="gray">
          <a:xfrm>
            <a:off x="4860032" y="3058882"/>
            <a:ext cx="91703" cy="113213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2" name="Oval 116"/>
          <p:cNvSpPr>
            <a:spLocks noChangeArrowheads="1"/>
          </p:cNvSpPr>
          <p:nvPr/>
        </p:nvSpPr>
        <p:spPr bwMode="gray">
          <a:xfrm>
            <a:off x="6413028" y="3501332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" name="Oval 116"/>
          <p:cNvSpPr>
            <a:spLocks noChangeArrowheads="1"/>
          </p:cNvSpPr>
          <p:nvPr/>
        </p:nvSpPr>
        <p:spPr bwMode="gray">
          <a:xfrm>
            <a:off x="6629052" y="3501332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4" name="Oval 116"/>
          <p:cNvSpPr>
            <a:spLocks noChangeArrowheads="1"/>
          </p:cNvSpPr>
          <p:nvPr/>
        </p:nvSpPr>
        <p:spPr bwMode="gray">
          <a:xfrm>
            <a:off x="7092280" y="5548359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5" name="Oval 116"/>
          <p:cNvSpPr>
            <a:spLocks noChangeArrowheads="1"/>
          </p:cNvSpPr>
          <p:nvPr/>
        </p:nvSpPr>
        <p:spPr bwMode="gray">
          <a:xfrm>
            <a:off x="2308572" y="3388119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6" name="Oval 116"/>
          <p:cNvSpPr>
            <a:spLocks noChangeArrowheads="1"/>
          </p:cNvSpPr>
          <p:nvPr/>
        </p:nvSpPr>
        <p:spPr bwMode="gray">
          <a:xfrm>
            <a:off x="2460972" y="3213300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7" name="Oval 116"/>
          <p:cNvSpPr>
            <a:spLocks noChangeArrowheads="1"/>
          </p:cNvSpPr>
          <p:nvPr/>
        </p:nvSpPr>
        <p:spPr bwMode="gray">
          <a:xfrm>
            <a:off x="3964756" y="3141292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8" name="Oval 116"/>
          <p:cNvSpPr>
            <a:spLocks noChangeArrowheads="1"/>
          </p:cNvSpPr>
          <p:nvPr/>
        </p:nvSpPr>
        <p:spPr bwMode="gray">
          <a:xfrm>
            <a:off x="4036764" y="3244103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9" name="Oval 116"/>
          <p:cNvSpPr>
            <a:spLocks noChangeArrowheads="1"/>
          </p:cNvSpPr>
          <p:nvPr/>
        </p:nvSpPr>
        <p:spPr bwMode="gray">
          <a:xfrm>
            <a:off x="4189164" y="3396503"/>
            <a:ext cx="103188" cy="102811"/>
          </a:xfrm>
          <a:prstGeom prst="ellipse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100000">
                <a:srgbClr val="CC0000"/>
              </a:gs>
            </a:gsLst>
            <a:path path="shape">
              <a:fillToRect l="50000" t="50000" r="50000" b="50000"/>
            </a:path>
          </a:gradFill>
          <a:ln w="38100" cmpd="dbl" algn="ctr">
            <a:solidFill>
              <a:srgbClr val="EBFFFB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EBFFFB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0" name="Oval 116"/>
          <p:cNvSpPr>
            <a:spLocks noChangeArrowheads="1"/>
          </p:cNvSpPr>
          <p:nvPr/>
        </p:nvSpPr>
        <p:spPr bwMode="gray">
          <a:xfrm>
            <a:off x="4252788" y="3244103"/>
            <a:ext cx="103188" cy="102811"/>
          </a:xfrm>
          <a:prstGeom prst="ellipse">
            <a:avLst/>
          </a:prstGeom>
          <a:solidFill>
            <a:srgbClr val="FF0000"/>
          </a:solidFill>
          <a:ln w="38100" cmpd="dbl" algn="ctr">
            <a:solidFill>
              <a:srgbClr val="EBFFFB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2" name="Rectangle 113"/>
          <p:cNvSpPr>
            <a:spLocks noChangeArrowheads="1"/>
          </p:cNvSpPr>
          <p:nvPr/>
        </p:nvSpPr>
        <p:spPr bwMode="auto">
          <a:xfrm>
            <a:off x="6144741" y="3543168"/>
            <a:ext cx="5238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KMA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33" name="Rectangle 113"/>
          <p:cNvSpPr>
            <a:spLocks noChangeArrowheads="1"/>
          </p:cNvSpPr>
          <p:nvPr/>
        </p:nvSpPr>
        <p:spPr bwMode="auto">
          <a:xfrm>
            <a:off x="6702748" y="3346914"/>
            <a:ext cx="5238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JMA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34" name="Rectangle 113"/>
          <p:cNvSpPr>
            <a:spLocks noChangeArrowheads="1"/>
          </p:cNvSpPr>
          <p:nvPr/>
        </p:nvSpPr>
        <p:spPr bwMode="auto">
          <a:xfrm>
            <a:off x="6804248" y="5354339"/>
            <a:ext cx="5238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BOM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35" name="Rectangle 113"/>
          <p:cNvSpPr>
            <a:spLocks noChangeArrowheads="1"/>
          </p:cNvSpPr>
          <p:nvPr/>
        </p:nvSpPr>
        <p:spPr bwMode="auto">
          <a:xfrm>
            <a:off x="1867615" y="3288291"/>
            <a:ext cx="5238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NECP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36" name="Rectangle 113"/>
          <p:cNvSpPr>
            <a:spLocks noChangeArrowheads="1"/>
          </p:cNvSpPr>
          <p:nvPr/>
        </p:nvSpPr>
        <p:spPr bwMode="auto">
          <a:xfrm>
            <a:off x="1995809" y="3077297"/>
            <a:ext cx="5238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ECCC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37" name="Rectangle 113"/>
          <p:cNvSpPr>
            <a:spLocks noChangeArrowheads="1"/>
          </p:cNvSpPr>
          <p:nvPr/>
        </p:nvSpPr>
        <p:spPr bwMode="auto">
          <a:xfrm>
            <a:off x="4715197" y="2848152"/>
            <a:ext cx="587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HMCR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38" name="Rectangle 113"/>
          <p:cNvSpPr>
            <a:spLocks noChangeArrowheads="1"/>
          </p:cNvSpPr>
          <p:nvPr/>
        </p:nvSpPr>
        <p:spPr bwMode="auto">
          <a:xfrm>
            <a:off x="4128641" y="3471160"/>
            <a:ext cx="58737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ISAC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39" name="Rectangle 113"/>
          <p:cNvSpPr>
            <a:spLocks noChangeArrowheads="1"/>
          </p:cNvSpPr>
          <p:nvPr/>
        </p:nvSpPr>
        <p:spPr bwMode="auto">
          <a:xfrm>
            <a:off x="3511650" y="2979483"/>
            <a:ext cx="63051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UKMO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40" name="Rectangle 113"/>
          <p:cNvSpPr>
            <a:spLocks noChangeArrowheads="1"/>
          </p:cNvSpPr>
          <p:nvPr/>
        </p:nvSpPr>
        <p:spPr bwMode="auto">
          <a:xfrm>
            <a:off x="4067944" y="2956071"/>
            <a:ext cx="7503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smtClean="0">
                <a:ea typeface="宋体" panose="02010600030101010101" pitchFamily="2" charset="-122"/>
              </a:rPr>
              <a:t>ECMWF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41" name="Rectangle 113"/>
          <p:cNvSpPr>
            <a:spLocks noChangeArrowheads="1"/>
          </p:cNvSpPr>
          <p:nvPr/>
        </p:nvSpPr>
        <p:spPr bwMode="auto">
          <a:xfrm>
            <a:off x="3129793" y="3241751"/>
            <a:ext cx="11245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sz="1200" b="1" dirty="0" err="1" smtClean="0"/>
              <a:t>Meteo</a:t>
            </a:r>
            <a:r>
              <a:rPr lang="en-US" altLang="zh-CN" sz="1200" b="1" dirty="0" smtClean="0"/>
              <a:t>-France</a:t>
            </a:r>
            <a:endParaRPr lang="en-US" altLang="zh-CN" sz="1200" b="1" dirty="0">
              <a:ea typeface="宋体" panose="02010600030101010101" pitchFamily="2" charset="-122"/>
            </a:endParaRPr>
          </a:p>
        </p:txBody>
      </p:sp>
      <p:sp>
        <p:nvSpPr>
          <p:cNvPr id="142" name="TextBox 7"/>
          <p:cNvSpPr txBox="1"/>
          <p:nvPr/>
        </p:nvSpPr>
        <p:spPr>
          <a:xfrm>
            <a:off x="290170" y="152400"/>
            <a:ext cx="4532716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>
              <a:defRPr sz="40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b="0" dirty="0" smtClean="0"/>
              <a:t>Background</a:t>
            </a:r>
            <a:endParaRPr lang="en-US" altLang="zh-CN" b="0" dirty="0"/>
          </a:p>
        </p:txBody>
      </p:sp>
    </p:spTree>
    <p:extLst>
      <p:ext uri="{BB962C8B-B14F-4D97-AF65-F5344CB8AC3E}">
        <p14:creationId xmlns:p14="http://schemas.microsoft.com/office/powerpoint/2010/main" val="96859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" y="2276789"/>
            <a:ext cx="7645400" cy="43148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8275" y="2093330"/>
            <a:ext cx="6442306" cy="4764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51381"/>
            <a:ext cx="8229600" cy="563465"/>
          </a:xfrm>
        </p:spPr>
        <p:txBody>
          <a:bodyPr/>
          <a:lstStyle/>
          <a:p>
            <a:r>
              <a:rPr lang="en-US" altLang="zh-CN" dirty="0" smtClean="0"/>
              <a:t>World Meteorological Centre </a:t>
            </a:r>
            <a:r>
              <a:rPr lang="en-US" altLang="zh-CN" dirty="0" err="1" smtClean="0"/>
              <a:t>BeiJing</a:t>
            </a:r>
            <a:r>
              <a:rPr lang="en-US" altLang="zh-CN" dirty="0" smtClean="0"/>
              <a:t> (WMC-</a:t>
            </a:r>
            <a:r>
              <a:rPr lang="en-US" altLang="zh-CN" dirty="0" err="1" smtClean="0"/>
              <a:t>bj</a:t>
            </a:r>
            <a:r>
              <a:rPr lang="en-US" altLang="zh-CN" dirty="0" smtClean="0"/>
              <a:t>)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 flipV="1">
            <a:off x="26622" y="651381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65652"/>
            <a:ext cx="8229600" cy="4525963"/>
          </a:xfrm>
        </p:spPr>
        <p:txBody>
          <a:bodyPr/>
          <a:lstStyle/>
          <a:p>
            <a:r>
              <a:rPr lang="en-US" altLang="zh-CN" sz="2000" dirty="0" smtClean="0"/>
              <a:t>CMA </a:t>
            </a:r>
            <a:r>
              <a:rPr lang="en-US" altLang="zh-CN" sz="2000" dirty="0"/>
              <a:t>S2S </a:t>
            </a:r>
            <a:r>
              <a:rPr lang="en-US" altLang="zh-CN" sz="2000" dirty="0" smtClean="0"/>
              <a:t>is global </a:t>
            </a:r>
            <a:r>
              <a:rPr lang="en-US" altLang="zh-CN" sz="2000" dirty="0"/>
              <a:t>climate model data service sub-system of </a:t>
            </a:r>
            <a:r>
              <a:rPr lang="en-US" altLang="zh-CN" sz="2000" dirty="0" smtClean="0"/>
              <a:t>WMC-</a:t>
            </a:r>
            <a:r>
              <a:rPr lang="en-US" altLang="zh-CN" sz="2000" dirty="0" err="1" smtClean="0"/>
              <a:t>bj</a:t>
            </a:r>
            <a:r>
              <a:rPr lang="en-US" altLang="zh-CN" sz="2000" dirty="0" smtClean="0"/>
              <a:t>.</a:t>
            </a:r>
          </a:p>
          <a:p>
            <a:r>
              <a:rPr lang="en-US" altLang="zh-CN" sz="2000" dirty="0"/>
              <a:t>Forecast time scale is between sub-seasonal and seasonal</a:t>
            </a:r>
            <a:r>
              <a:rPr lang="en-US" altLang="zh-CN" sz="2000" dirty="0" smtClean="0"/>
              <a:t>.</a:t>
            </a:r>
            <a:endParaRPr lang="en-US" altLang="zh-CN" sz="2000" dirty="0"/>
          </a:p>
        </p:txBody>
      </p:sp>
      <p:sp>
        <p:nvSpPr>
          <p:cNvPr id="6" name="标题 1"/>
          <p:cNvSpPr txBox="1">
            <a:spLocks/>
          </p:cNvSpPr>
          <p:nvPr/>
        </p:nvSpPr>
        <p:spPr bwMode="auto">
          <a:xfrm>
            <a:off x="93216" y="-90774"/>
            <a:ext cx="3508966" cy="7421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>
              <a:defRPr sz="4000" b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</a:defRPr>
            </a:lvl9pPr>
          </a:lstStyle>
          <a:p>
            <a:r>
              <a:rPr lang="en-US" altLang="zh-CN" dirty="0"/>
              <a:t>Background</a:t>
            </a:r>
            <a:endParaRPr lang="zh-CN" altLang="en-US" dirty="0"/>
          </a:p>
        </p:txBody>
      </p:sp>
      <p:sp>
        <p:nvSpPr>
          <p:cNvPr id="7" name="TextBox 7"/>
          <p:cNvSpPr txBox="1"/>
          <p:nvPr/>
        </p:nvSpPr>
        <p:spPr>
          <a:xfrm>
            <a:off x="4076896" y="3416633"/>
            <a:ext cx="1371404" cy="6763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dirty="0">
                <a:solidFill>
                  <a:srgbClr val="C00000"/>
                </a:solidFill>
                <a:latin typeface="Stencil"/>
                <a:ea typeface="SimSun"/>
                <a:cs typeface="Arial"/>
              </a:rPr>
              <a:t>Sub-seasonal to </a:t>
            </a:r>
            <a:endParaRPr lang="en-US" sz="1100" dirty="0">
              <a:latin typeface="Verdana"/>
              <a:ea typeface="SimSun"/>
              <a:cs typeface="Arial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GB" sz="1100" dirty="0">
                <a:solidFill>
                  <a:srgbClr val="C00000"/>
                </a:solidFill>
                <a:latin typeface="Stencil"/>
                <a:ea typeface="SimSun"/>
                <a:cs typeface="Arial"/>
              </a:rPr>
              <a:t>Seasonal </a:t>
            </a:r>
            <a:r>
              <a:rPr lang="en-GB" sz="1100" dirty="0" smtClean="0">
                <a:solidFill>
                  <a:srgbClr val="C00000"/>
                </a:solidFill>
                <a:latin typeface="Stencil"/>
                <a:ea typeface="SimSun"/>
                <a:cs typeface="Arial"/>
              </a:rPr>
              <a:t>forecasts</a:t>
            </a:r>
            <a:endParaRPr lang="en-US" sz="1100" dirty="0">
              <a:latin typeface="Verdana"/>
              <a:ea typeface="SimSun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73708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1100" y="811719"/>
            <a:ext cx="6791325" cy="655131"/>
          </a:xfrm>
        </p:spPr>
        <p:txBody>
          <a:bodyPr/>
          <a:lstStyle/>
          <a:p>
            <a:r>
              <a:rPr lang="en-US" altLang="zh-CN" dirty="0" smtClean="0"/>
              <a:t>In WIS(WMO Information System)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 flipV="1">
            <a:off x="26622" y="727581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71625"/>
            <a:ext cx="8229600" cy="4525963"/>
          </a:xfrm>
        </p:spPr>
        <p:txBody>
          <a:bodyPr/>
          <a:lstStyle/>
          <a:p>
            <a:r>
              <a:rPr lang="en-US" altLang="zh-CN" sz="2000" dirty="0" smtClean="0"/>
              <a:t>CMA collects S2S data, processing </a:t>
            </a:r>
            <a:r>
              <a:rPr lang="en-US" altLang="zh-CN" sz="2000" dirty="0"/>
              <a:t>and provides online </a:t>
            </a:r>
            <a:r>
              <a:rPr lang="en-US" altLang="zh-CN" sz="2000" dirty="0" smtClean="0"/>
              <a:t>services</a:t>
            </a:r>
          </a:p>
          <a:p>
            <a:r>
              <a:rPr lang="en-US" altLang="zh-CN" sz="2000" dirty="0" smtClean="0"/>
              <a:t>CMA S2S like GISC and DCPC in WIS</a:t>
            </a:r>
            <a:endParaRPr lang="en-US" altLang="zh-CN" sz="2000" dirty="0"/>
          </a:p>
          <a:p>
            <a:endParaRPr lang="zh-CN" altLang="en-US" sz="2000" dirty="0"/>
          </a:p>
        </p:txBody>
      </p:sp>
      <p:graphicFrame>
        <p:nvGraphicFramePr>
          <p:cNvPr id="6" name="内容占位符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6253221"/>
              </p:ext>
            </p:extLst>
          </p:nvPr>
        </p:nvGraphicFramePr>
        <p:xfrm>
          <a:off x="3060080" y="3165837"/>
          <a:ext cx="3507042" cy="2785122"/>
        </p:xfrm>
        <a:graphic>
          <a:graphicData uri="http://schemas.openxmlformats.org/drawingml/2006/table">
            <a:tbl>
              <a:tblPr/>
              <a:tblGrid>
                <a:gridCol w="1690942"/>
                <a:gridCol w="1816100"/>
              </a:tblGrid>
              <a:tr h="505350">
                <a:tc>
                  <a:txBody>
                    <a:bodyPr/>
                    <a:lstStyle/>
                    <a:p>
                      <a:pPr algn="ctr"/>
                      <a:r>
                        <a:rPr lang="en-US" b="1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Current </a:t>
                      </a:r>
                      <a:r>
                        <a:rPr lang="en-US" b="1" i="0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centres</a:t>
                      </a:r>
                      <a:endParaRPr lang="en-US" b="0" i="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25400" marR="25400" marT="25400" marB="254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ED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WIS </a:t>
                      </a:r>
                      <a:r>
                        <a:rPr lang="en-US" b="1" i="0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Centres</a:t>
                      </a:r>
                      <a:endParaRPr lang="en-US" b="1" i="0" dirty="0">
                        <a:solidFill>
                          <a:srgbClr val="000000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L="25400" marR="25400" marT="25400" marB="254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ED5"/>
                    </a:solidFill>
                  </a:tcPr>
                </a:tc>
              </a:tr>
              <a:tr h="317268"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NMHS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NC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7268"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RSMC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DCPC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5350"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WMC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DCPC and/or GISC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7268">
                <a:tc>
                  <a:txBody>
                    <a:bodyPr/>
                    <a:lstStyle/>
                    <a:p>
                      <a:pPr algn="l"/>
                      <a:r>
                        <a:rPr lang="en-US" b="0" i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RTH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DCPC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5350"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RTH on MTN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DCPC and/or GISC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7268"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Others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 i="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NC and/or DCPC</a:t>
                      </a:r>
                    </a:p>
                  </a:txBody>
                  <a:tcPr marL="25400" marR="25400" marT="25400" marB="254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79400" y="-39042"/>
            <a:ext cx="4532716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>
              <a:defRPr sz="40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b="0" dirty="0" smtClean="0"/>
              <a:t>Background</a:t>
            </a:r>
            <a:endParaRPr lang="en-US" altLang="zh-CN" b="0" dirty="0"/>
          </a:p>
        </p:txBody>
      </p:sp>
      <p:pic>
        <p:nvPicPr>
          <p:cNvPr id="1026" name="Picture 2" descr="http://www.wmo.int/pages/prog/www/WIS/WIS_images/CoreComponents_InfoEx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2439951"/>
            <a:ext cx="6105525" cy="3848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93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5458" y="-15666"/>
            <a:ext cx="8229600" cy="789338"/>
          </a:xfrm>
        </p:spPr>
        <p:txBody>
          <a:bodyPr/>
          <a:lstStyle/>
          <a:p>
            <a:pPr algn="l"/>
            <a:r>
              <a:rPr lang="en-US" altLang="zh-CN" sz="4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Contents</a:t>
            </a:r>
            <a:endParaRPr lang="zh-CN" altLang="en-US" sz="4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 flipV="1">
            <a:off x="26622" y="651381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92197"/>
            <a:ext cx="8229600" cy="4525963"/>
          </a:xfrm>
        </p:spPr>
        <p:txBody>
          <a:bodyPr/>
          <a:lstStyle/>
          <a:p>
            <a:pPr marL="457200" indent="-457200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2000" b="1" dirty="0">
                <a:solidFill>
                  <a:schemeClr val="bg1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Background</a:t>
            </a:r>
          </a:p>
          <a:p>
            <a:pPr marL="742950" indent="-742950" algn="ctr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28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The progress of CMA S2S data center</a:t>
            </a:r>
          </a:p>
          <a:p>
            <a:pPr marL="457200" indent="-457200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2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Future plan</a:t>
            </a:r>
            <a:endParaRPr lang="zh-CN" altLang="en-US" sz="2000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73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-193109"/>
            <a:ext cx="8568952" cy="1245845"/>
          </a:xfr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r>
              <a:rPr lang="en-US" altLang="zh-CN" sz="3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Construction </a:t>
            </a:r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of CMA S2S archiving center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/>
          <a:lstStyle/>
          <a:p>
            <a:r>
              <a:rPr lang="en-US" altLang="zh-CN" dirty="0" smtClean="0"/>
              <a:t>CMA S2S </a:t>
            </a:r>
            <a:r>
              <a:rPr lang="en-US" altLang="zh-CN" dirty="0"/>
              <a:t>Data Archiving </a:t>
            </a:r>
            <a:r>
              <a:rPr lang="en-US" altLang="zh-CN" dirty="0" smtClean="0"/>
              <a:t>Center</a:t>
            </a:r>
          </a:p>
          <a:p>
            <a:pPr lvl="1"/>
            <a:r>
              <a:rPr lang="en-US" altLang="zh-CN" sz="2000" dirty="0"/>
              <a:t>Collection, </a:t>
            </a:r>
            <a:r>
              <a:rPr lang="en-US" altLang="zh-CN" sz="2000" dirty="0" smtClean="0"/>
              <a:t>check, </a:t>
            </a:r>
            <a:r>
              <a:rPr lang="en-US" altLang="zh-CN" sz="2000" dirty="0"/>
              <a:t>preprocessing, archiving, data </a:t>
            </a:r>
            <a:r>
              <a:rPr lang="en-US" altLang="zh-CN" sz="2000" dirty="0" smtClean="0"/>
              <a:t>services</a:t>
            </a:r>
          </a:p>
          <a:p>
            <a:pPr lvl="1"/>
            <a:r>
              <a:rPr lang="en-US" altLang="zh-CN" dirty="0"/>
              <a:t>Collection </a:t>
            </a:r>
            <a:r>
              <a:rPr lang="en-US" altLang="zh-CN" dirty="0" smtClean="0"/>
              <a:t>server </a:t>
            </a:r>
            <a:r>
              <a:rPr lang="zh-CN" altLang="en-US" dirty="0" smtClean="0"/>
              <a:t>：</a:t>
            </a:r>
            <a:r>
              <a:rPr lang="en-US" altLang="zh-CN" dirty="0" smtClean="0"/>
              <a:t>1 server</a:t>
            </a:r>
            <a:endParaRPr lang="en-US" altLang="zh-CN" sz="2400" dirty="0" smtClean="0"/>
          </a:p>
          <a:p>
            <a:pPr lvl="1"/>
            <a:r>
              <a:rPr lang="en-US" altLang="zh-CN" dirty="0" smtClean="0"/>
              <a:t>Data </a:t>
            </a:r>
            <a:r>
              <a:rPr lang="en-US" altLang="zh-CN" dirty="0"/>
              <a:t>processing </a:t>
            </a:r>
            <a:r>
              <a:rPr lang="en-US" altLang="zh-CN" dirty="0" smtClean="0"/>
              <a:t>server</a:t>
            </a:r>
            <a:r>
              <a:rPr lang="zh-CN" altLang="en-US" dirty="0" smtClean="0"/>
              <a:t>：</a:t>
            </a:r>
            <a:r>
              <a:rPr lang="en-US" altLang="zh-CN" dirty="0"/>
              <a:t>2 </a:t>
            </a:r>
            <a:r>
              <a:rPr lang="en-US" altLang="zh-CN" dirty="0" smtClean="0"/>
              <a:t>servers</a:t>
            </a:r>
          </a:p>
          <a:p>
            <a:pPr lvl="1"/>
            <a:r>
              <a:rPr lang="en-US" altLang="zh-CN" dirty="0"/>
              <a:t>Data storage server </a:t>
            </a:r>
            <a:r>
              <a:rPr lang="zh-CN" altLang="en-US" dirty="0"/>
              <a:t>：</a:t>
            </a:r>
            <a:r>
              <a:rPr lang="en-US" altLang="zh-CN" dirty="0"/>
              <a:t>1 server</a:t>
            </a:r>
          </a:p>
          <a:p>
            <a:pPr lvl="1"/>
            <a:r>
              <a:rPr lang="en-US" altLang="zh-CN" dirty="0" smtClean="0"/>
              <a:t>Data service portal </a:t>
            </a:r>
            <a:r>
              <a:rPr lang="zh-CN" altLang="en-US" dirty="0" smtClean="0"/>
              <a:t>：</a:t>
            </a:r>
            <a:r>
              <a:rPr lang="en-US" altLang="zh-CN" dirty="0" smtClean="0"/>
              <a:t>1 </a:t>
            </a:r>
            <a:r>
              <a:rPr lang="en-US" altLang="zh-CN" dirty="0"/>
              <a:t>servers</a:t>
            </a:r>
          </a:p>
          <a:p>
            <a:pPr lvl="1"/>
            <a:endParaRPr lang="en-US" altLang="zh-CN" dirty="0" smtClean="0"/>
          </a:p>
          <a:p>
            <a:pPr lvl="1"/>
            <a:endParaRPr lang="en-US" altLang="zh-CN" dirty="0" smtClean="0"/>
          </a:p>
          <a:p>
            <a:pPr lvl="1"/>
            <a:endParaRPr lang="en-US" altLang="zh-CN" dirty="0" smtClean="0"/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005064"/>
            <a:ext cx="9103768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468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-315416"/>
            <a:ext cx="7886700" cy="1512168"/>
          </a:xfr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Data Collection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628800"/>
            <a:ext cx="7886700" cy="4351338"/>
          </a:xfrm>
        </p:spPr>
        <p:txBody>
          <a:bodyPr/>
          <a:lstStyle/>
          <a:p>
            <a:r>
              <a:rPr lang="en-US" altLang="zh-CN" dirty="0"/>
              <a:t>S2S data </a:t>
            </a:r>
            <a:r>
              <a:rPr lang="en-US" altLang="zh-CN" dirty="0" smtClean="0"/>
              <a:t>collection</a:t>
            </a:r>
          </a:p>
          <a:p>
            <a:pPr lvl="1"/>
            <a:r>
              <a:rPr lang="en-US" altLang="zh-CN" dirty="0"/>
              <a:t>ECMWF collects all S2S center </a:t>
            </a:r>
            <a:r>
              <a:rPr lang="en-US" altLang="zh-CN" dirty="0" smtClean="0"/>
              <a:t>products  </a:t>
            </a:r>
          </a:p>
          <a:p>
            <a:pPr lvl="1"/>
            <a:r>
              <a:rPr lang="en-US" altLang="zh-CN" dirty="0" smtClean="0"/>
              <a:t>CMA obtains all data except CMA from ECMWF Archive Center</a:t>
            </a:r>
          </a:p>
          <a:p>
            <a:pPr lvl="1"/>
            <a:r>
              <a:rPr lang="en-US" altLang="zh-CN" dirty="0" smtClean="0">
                <a:sym typeface="Wingdings" panose="05000000000000000000" pitchFamily="2" charset="2"/>
              </a:rPr>
              <a:t>ECMWF pushes </a:t>
            </a:r>
            <a:r>
              <a:rPr lang="en-US" altLang="zh-CN" dirty="0">
                <a:sym typeface="Wingdings" panose="05000000000000000000" pitchFamily="2" charset="2"/>
              </a:rPr>
              <a:t>directly to the CMA FTP site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821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7886700" cy="1325563"/>
          </a:xfr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z="3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Data </a:t>
            </a:r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check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Check items</a:t>
            </a:r>
          </a:p>
          <a:p>
            <a:pPr lvl="1"/>
            <a:r>
              <a:rPr lang="en-US" altLang="zh-CN" dirty="0" smtClean="0"/>
              <a:t>Number </a:t>
            </a:r>
            <a:r>
              <a:rPr lang="en-US" altLang="zh-CN" dirty="0"/>
              <a:t>of </a:t>
            </a:r>
            <a:r>
              <a:rPr lang="en-US" altLang="zh-CN" dirty="0" smtClean="0"/>
              <a:t>files</a:t>
            </a:r>
          </a:p>
          <a:p>
            <a:pPr lvl="1"/>
            <a:r>
              <a:rPr lang="en-US" altLang="zh-CN" dirty="0"/>
              <a:t>Data </a:t>
            </a:r>
            <a:r>
              <a:rPr lang="en-US" altLang="zh-CN" dirty="0" smtClean="0"/>
              <a:t>size</a:t>
            </a:r>
          </a:p>
          <a:p>
            <a:pPr lvl="1"/>
            <a:r>
              <a:rPr lang="en-US" altLang="zh-CN" dirty="0" smtClean="0"/>
              <a:t>file format</a:t>
            </a:r>
            <a:r>
              <a:rPr lang="zh-CN" altLang="en-US" dirty="0" smtClean="0"/>
              <a:t>（</a:t>
            </a:r>
            <a:r>
              <a:rPr lang="en-US" altLang="zh-CN" dirty="0" smtClean="0"/>
              <a:t>tar.gz/tar/GRIB</a:t>
            </a:r>
            <a:r>
              <a:rPr lang="zh-CN" altLang="en-US" dirty="0" smtClean="0"/>
              <a:t>）</a:t>
            </a:r>
            <a:endParaRPr lang="en-US" altLang="zh-CN" dirty="0" smtClean="0"/>
          </a:p>
          <a:p>
            <a:pPr lvl="1"/>
            <a:r>
              <a:rPr lang="en-US" altLang="zh-CN" dirty="0"/>
              <a:t>Make sure </a:t>
            </a:r>
            <a:r>
              <a:rPr lang="en-US" altLang="zh-CN" dirty="0" smtClean="0"/>
              <a:t>data </a:t>
            </a:r>
            <a:r>
              <a:rPr lang="en-US" altLang="zh-CN" dirty="0"/>
              <a:t>timeliness and accuracy synchronize with </a:t>
            </a:r>
            <a:r>
              <a:rPr lang="en-US" altLang="zh-CN" dirty="0" smtClean="0"/>
              <a:t>ECMWF </a:t>
            </a: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637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7886700" cy="1325563"/>
          </a:xfr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Data preprocessing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825625"/>
            <a:ext cx="8280920" cy="4351338"/>
          </a:xfrm>
        </p:spPr>
        <p:txBody>
          <a:bodyPr/>
          <a:lstStyle/>
          <a:p>
            <a:r>
              <a:rPr lang="en-US" altLang="zh-CN" dirty="0" smtClean="0"/>
              <a:t>Receive </a:t>
            </a:r>
            <a:r>
              <a:rPr lang="en-US" altLang="zh-CN" dirty="0"/>
              <a:t>data </a:t>
            </a:r>
            <a:r>
              <a:rPr lang="en-US" altLang="zh-CN" dirty="0" smtClean="0"/>
              <a:t>each </a:t>
            </a:r>
            <a:r>
              <a:rPr lang="en-US" altLang="zh-CN" dirty="0"/>
              <a:t>time </a:t>
            </a:r>
            <a:r>
              <a:rPr lang="en-US" altLang="zh-CN" dirty="0">
                <a:sym typeface="Wingdings" panose="05000000000000000000" pitchFamily="2" charset="2"/>
              </a:rPr>
              <a:t> Merge into a </a:t>
            </a:r>
            <a:r>
              <a:rPr lang="en-US" altLang="zh-CN" dirty="0" smtClean="0">
                <a:sym typeface="Wingdings" panose="05000000000000000000" pitchFamily="2" charset="2"/>
              </a:rPr>
              <a:t>big GRIB  file</a:t>
            </a:r>
          </a:p>
          <a:p>
            <a:r>
              <a:rPr lang="en-US" altLang="zh-CN" dirty="0" smtClean="0">
                <a:sym typeface="Wingdings" panose="05000000000000000000" pitchFamily="2" charset="2"/>
              </a:rPr>
              <a:t>Big GRIB</a:t>
            </a:r>
            <a:r>
              <a:rPr lang="zh-CN" altLang="en-US" dirty="0">
                <a:sym typeface="Wingdings" panose="05000000000000000000" pitchFamily="2" charset="2"/>
              </a:rPr>
              <a:t> </a:t>
            </a:r>
            <a:r>
              <a:rPr lang="en-US" altLang="zh-CN" dirty="0" err="1" smtClean="0">
                <a:sym typeface="Wingdings" panose="05000000000000000000" pitchFamily="2" charset="2"/>
              </a:rPr>
              <a:t>file</a:t>
            </a:r>
            <a:r>
              <a:rPr lang="en-US" altLang="zh-CN" dirty="0" err="1">
                <a:sym typeface="Wingdings" panose="05000000000000000000" pitchFamily="2" charset="2"/>
              </a:rPr>
              <a:t>Split</a:t>
            </a:r>
            <a:r>
              <a:rPr lang="en-US" altLang="zh-CN" dirty="0">
                <a:sym typeface="Wingdings" panose="05000000000000000000" pitchFamily="2" charset="2"/>
              </a:rPr>
              <a:t> into multiple </a:t>
            </a:r>
            <a:r>
              <a:rPr lang="en-US" altLang="zh-CN" dirty="0" smtClean="0">
                <a:sym typeface="Wingdings" panose="05000000000000000000" pitchFamily="2" charset="2"/>
              </a:rPr>
              <a:t>files</a:t>
            </a:r>
          </a:p>
          <a:p>
            <a:pPr lvl="1"/>
            <a:r>
              <a:rPr lang="en-US" altLang="zh-CN" dirty="0" smtClean="0"/>
              <a:t>Rule</a:t>
            </a:r>
            <a:r>
              <a:rPr lang="zh-CN" altLang="en-US" dirty="0" smtClean="0"/>
              <a:t>：</a:t>
            </a:r>
            <a:r>
              <a:rPr lang="en-US" altLang="zh-CN" dirty="0" smtClean="0"/>
              <a:t>s2s</a:t>
            </a:r>
            <a:r>
              <a:rPr lang="en-US" altLang="zh-CN" dirty="0"/>
              <a:t>_[</a:t>
            </a:r>
            <a:r>
              <a:rPr lang="en-US" altLang="zh-CN" dirty="0" err="1"/>
              <a:t>centre</a:t>
            </a:r>
            <a:r>
              <a:rPr lang="en-US" altLang="zh-CN" dirty="0"/>
              <a:t>]_{</a:t>
            </a:r>
            <a:r>
              <a:rPr lang="en-US" altLang="zh-CN" dirty="0" err="1"/>
              <a:t>yearOfCycle</a:t>
            </a:r>
            <a:r>
              <a:rPr lang="en-US" altLang="zh-CN" dirty="0"/>
              <a:t>}_[</a:t>
            </a:r>
            <a:r>
              <a:rPr lang="en-US" altLang="zh-CN" dirty="0" err="1"/>
              <a:t>dataDate</a:t>
            </a:r>
            <a:r>
              <a:rPr lang="en-US" altLang="zh-CN" dirty="0"/>
              <a:t>]_{</a:t>
            </a:r>
            <a:r>
              <a:rPr lang="en-US" altLang="zh-CN" dirty="0" err="1"/>
              <a:t>shortName</a:t>
            </a:r>
            <a:r>
              <a:rPr lang="en-US" altLang="zh-CN" dirty="0"/>
              <a:t>}.</a:t>
            </a:r>
            <a:r>
              <a:rPr lang="en-US" altLang="zh-CN" dirty="0" err="1" smtClean="0"/>
              <a:t>grib</a:t>
            </a:r>
            <a:endParaRPr lang="en-US" altLang="zh-CN" dirty="0" smtClean="0"/>
          </a:p>
          <a:p>
            <a:r>
              <a:rPr lang="en-US" altLang="zh-CN" dirty="0" smtClean="0"/>
              <a:t>Transfer </a:t>
            </a:r>
            <a:r>
              <a:rPr lang="en-US" altLang="zh-CN" dirty="0"/>
              <a:t>to an online disk</a:t>
            </a:r>
            <a:endParaRPr lang="en-US" altLang="zh-CN" dirty="0" smtClean="0"/>
          </a:p>
          <a:p>
            <a:pPr marL="800100" lvl="3" indent="-342900"/>
            <a:r>
              <a:rPr lang="en-US" altLang="zh-CN" dirty="0" smtClean="0"/>
              <a:t>$DIR/[</a:t>
            </a:r>
            <a:r>
              <a:rPr lang="en-US" altLang="zh-CN" dirty="0" err="1" smtClean="0"/>
              <a:t>centre</a:t>
            </a:r>
            <a:r>
              <a:rPr lang="en-US" altLang="zh-CN" dirty="0" smtClean="0"/>
              <a:t>]/{</a:t>
            </a:r>
            <a:r>
              <a:rPr lang="en-US" altLang="zh-CN" dirty="0" err="1" smtClean="0"/>
              <a:t>yearOfCycle</a:t>
            </a:r>
            <a:r>
              <a:rPr lang="en-US" altLang="zh-CN" dirty="0" smtClean="0"/>
              <a:t>}/[year]/[month]/[day]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0488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295950"/>
            <a:ext cx="7886700" cy="1325563"/>
          </a:xfr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Data storage management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48295"/>
            <a:ext cx="8229600" cy="3764881"/>
          </a:xfrm>
        </p:spPr>
        <p:txBody>
          <a:bodyPr/>
          <a:lstStyle/>
          <a:p>
            <a:r>
              <a:rPr lang="en-US" altLang="zh-CN" dirty="0"/>
              <a:t>Online disk </a:t>
            </a:r>
            <a:r>
              <a:rPr lang="en-US" altLang="zh-CN" dirty="0" smtClean="0"/>
              <a:t>storage</a:t>
            </a:r>
          </a:p>
          <a:p>
            <a:pPr lvl="1"/>
            <a:r>
              <a:rPr lang="en-US" altLang="zh-CN" dirty="0" smtClean="0"/>
              <a:t>Metadata</a:t>
            </a:r>
            <a:r>
              <a:rPr lang="en-US" altLang="zh-CN" dirty="0"/>
              <a:t>: Index</a:t>
            </a:r>
          </a:p>
          <a:p>
            <a:pPr lvl="1"/>
            <a:r>
              <a:rPr lang="en-US" altLang="zh-CN" dirty="0"/>
              <a:t>Data: Large capacity </a:t>
            </a:r>
            <a:r>
              <a:rPr lang="en-US" altLang="zh-CN" dirty="0" smtClean="0"/>
              <a:t>disk(200TB</a:t>
            </a:r>
            <a:r>
              <a:rPr lang="en-US" altLang="zh-CN" dirty="0"/>
              <a:t>)</a:t>
            </a:r>
          </a:p>
          <a:p>
            <a:pPr lvl="1"/>
            <a:r>
              <a:rPr lang="en-US" altLang="zh-CN" dirty="0"/>
              <a:t>Directory </a:t>
            </a:r>
            <a:r>
              <a:rPr lang="en-US" altLang="zh-CN" dirty="0" smtClean="0"/>
              <a:t>Structure</a:t>
            </a:r>
            <a:r>
              <a:rPr lang="en-US" altLang="zh-CN" dirty="0" smtClean="0">
                <a:sym typeface="Wingdings" panose="05000000000000000000" pitchFamily="2" charset="2"/>
              </a:rPr>
              <a:t></a:t>
            </a:r>
            <a:r>
              <a:rPr lang="en-US" altLang="zh-CN" dirty="0">
                <a:sym typeface="Wingdings" panose="05000000000000000000" pitchFamily="2" charset="2"/>
              </a:rPr>
              <a:t>File name </a:t>
            </a:r>
            <a:r>
              <a:rPr lang="en-US" altLang="zh-CN" dirty="0" smtClean="0">
                <a:sym typeface="Wingdings" panose="05000000000000000000" pitchFamily="2" charset="2"/>
              </a:rPr>
              <a:t>mapping</a:t>
            </a:r>
          </a:p>
          <a:p>
            <a:pPr lvl="2"/>
            <a:r>
              <a:rPr lang="en-US" altLang="zh-CN" dirty="0" smtClean="0"/>
              <a:t>Catalog</a:t>
            </a:r>
            <a:r>
              <a:rPr lang="zh-CN" altLang="en-US" dirty="0" smtClean="0"/>
              <a:t>：</a:t>
            </a:r>
            <a:r>
              <a:rPr lang="en-US" altLang="zh-CN" dirty="0"/>
              <a:t>$DIR/[</a:t>
            </a:r>
            <a:r>
              <a:rPr lang="en-US" altLang="zh-CN" dirty="0" err="1"/>
              <a:t>centre</a:t>
            </a:r>
            <a:r>
              <a:rPr lang="en-US" altLang="zh-CN" dirty="0"/>
              <a:t>]/{</a:t>
            </a:r>
            <a:r>
              <a:rPr lang="en-US" altLang="zh-CN" dirty="0" err="1"/>
              <a:t>yearOfCycle</a:t>
            </a:r>
            <a:r>
              <a:rPr lang="en-US" altLang="zh-CN" dirty="0"/>
              <a:t>}/[year]/[month]/[day]</a:t>
            </a:r>
          </a:p>
          <a:p>
            <a:pPr lvl="2"/>
            <a:r>
              <a:rPr lang="en-US" altLang="zh-CN" dirty="0" smtClean="0"/>
              <a:t>File </a:t>
            </a:r>
            <a:r>
              <a:rPr lang="en-US" altLang="zh-CN" dirty="0"/>
              <a:t>name</a:t>
            </a:r>
            <a:r>
              <a:rPr lang="en-US" altLang="zh-CN" dirty="0" smtClean="0"/>
              <a:t>: </a:t>
            </a:r>
            <a:r>
              <a:rPr lang="en-US" altLang="zh-CN" dirty="0"/>
              <a:t>(s2s_[</a:t>
            </a:r>
            <a:r>
              <a:rPr lang="en-US" altLang="zh-CN" dirty="0" err="1"/>
              <a:t>centre</a:t>
            </a:r>
            <a:r>
              <a:rPr lang="en-US" altLang="zh-CN" dirty="0"/>
              <a:t>]_{</a:t>
            </a:r>
            <a:r>
              <a:rPr lang="en-US" altLang="zh-CN" dirty="0" err="1"/>
              <a:t>yearOfCycle</a:t>
            </a:r>
            <a:r>
              <a:rPr lang="en-US" altLang="zh-CN" dirty="0"/>
              <a:t>}_[</a:t>
            </a:r>
            <a:r>
              <a:rPr lang="en-US" altLang="zh-CN" dirty="0" err="1"/>
              <a:t>dataDate</a:t>
            </a:r>
            <a:r>
              <a:rPr lang="en-US" altLang="zh-CN" dirty="0"/>
              <a:t>]_{</a:t>
            </a:r>
            <a:r>
              <a:rPr lang="en-US" altLang="zh-CN" dirty="0" err="1"/>
              <a:t>shortName</a:t>
            </a:r>
            <a:r>
              <a:rPr lang="en-US" altLang="zh-CN" dirty="0"/>
              <a:t>}.</a:t>
            </a:r>
            <a:r>
              <a:rPr lang="en-US" altLang="zh-CN" dirty="0" err="1"/>
              <a:t>grib</a:t>
            </a:r>
            <a:r>
              <a:rPr lang="en-US" altLang="zh-CN" dirty="0"/>
              <a:t>)</a:t>
            </a:r>
          </a:p>
          <a:p>
            <a:pPr lvl="3"/>
            <a:r>
              <a:rPr lang="en-US" altLang="zh-CN" sz="1600" dirty="0" err="1" smtClean="0"/>
              <a:t>Realtime</a:t>
            </a:r>
            <a:r>
              <a:rPr lang="en-US" altLang="zh-CN" sz="1600" dirty="0" smtClean="0"/>
              <a:t> forecasts</a:t>
            </a:r>
            <a:r>
              <a:rPr lang="zh-CN" altLang="en-US" sz="1600" dirty="0" smtClean="0"/>
              <a:t>：</a:t>
            </a:r>
            <a:r>
              <a:rPr lang="en-US" altLang="zh-CN" sz="1600" dirty="0"/>
              <a:t>{</a:t>
            </a:r>
            <a:r>
              <a:rPr lang="en-US" altLang="zh-CN" sz="1600" dirty="0" err="1"/>
              <a:t>yearOfCyle</a:t>
            </a:r>
            <a:r>
              <a:rPr lang="en-US" altLang="zh-CN" sz="1600" dirty="0"/>
              <a:t>} = [year]</a:t>
            </a:r>
          </a:p>
          <a:p>
            <a:pPr lvl="3"/>
            <a:r>
              <a:rPr lang="en-US" altLang="zh-CN" sz="1600" dirty="0" err="1" smtClean="0"/>
              <a:t>Hindcasts</a:t>
            </a:r>
            <a:r>
              <a:rPr lang="zh-CN" altLang="en-US" sz="1600" dirty="0" smtClean="0"/>
              <a:t>：</a:t>
            </a:r>
            <a:endParaRPr lang="en-US" altLang="zh-CN" sz="1600" dirty="0"/>
          </a:p>
          <a:p>
            <a:pPr lvl="4"/>
            <a:r>
              <a:rPr lang="en-US" altLang="zh-CN" sz="1600" dirty="0" smtClean="0"/>
              <a:t>Fixed model</a:t>
            </a:r>
            <a:r>
              <a:rPr lang="zh-CN" altLang="en-US" sz="1600" dirty="0" smtClean="0"/>
              <a:t>：</a:t>
            </a:r>
            <a:r>
              <a:rPr lang="en-US" altLang="zh-CN" sz="1600" dirty="0" smtClean="0"/>
              <a:t> </a:t>
            </a:r>
            <a:r>
              <a:rPr lang="en-US" altLang="zh-CN" sz="1600" dirty="0"/>
              <a:t>{</a:t>
            </a:r>
            <a:r>
              <a:rPr lang="en-US" altLang="zh-CN" sz="1600" dirty="0" err="1"/>
              <a:t>yearOfCycle</a:t>
            </a:r>
            <a:r>
              <a:rPr lang="en-US" altLang="zh-CN" sz="1600" dirty="0"/>
              <a:t>} = </a:t>
            </a:r>
            <a:r>
              <a:rPr lang="en-US" altLang="zh-CN" sz="1600" dirty="0" smtClean="0"/>
              <a:t>2015</a:t>
            </a:r>
            <a:r>
              <a:rPr lang="zh-CN" altLang="en-US" sz="1600" dirty="0" smtClean="0"/>
              <a:t> </a:t>
            </a:r>
            <a:r>
              <a:rPr lang="en-US" altLang="zh-CN" sz="1600" dirty="0" smtClean="0"/>
              <a:t>or 2016</a:t>
            </a:r>
            <a:endParaRPr lang="en-US" altLang="zh-CN" sz="1600" dirty="0"/>
          </a:p>
          <a:p>
            <a:pPr lvl="4"/>
            <a:r>
              <a:rPr lang="en-US" altLang="zh-CN" sz="1600" dirty="0" smtClean="0"/>
              <a:t>Fly model</a:t>
            </a:r>
            <a:r>
              <a:rPr lang="zh-CN" altLang="en-US" sz="1600" dirty="0" smtClean="0"/>
              <a:t>：</a:t>
            </a:r>
            <a:r>
              <a:rPr lang="en-US" altLang="zh-CN" sz="1600" dirty="0" smtClean="0"/>
              <a:t> </a:t>
            </a:r>
            <a:r>
              <a:rPr lang="en-US" altLang="zh-CN" sz="1600" dirty="0"/>
              <a:t>{</a:t>
            </a:r>
            <a:r>
              <a:rPr lang="en-US" altLang="zh-CN" sz="1600" dirty="0" err="1"/>
              <a:t>yearOfCycle</a:t>
            </a:r>
            <a:r>
              <a:rPr lang="en-US" altLang="zh-CN" sz="1600" dirty="0"/>
              <a:t>} </a:t>
            </a:r>
            <a:r>
              <a:rPr lang="en-US" altLang="zh-CN" sz="1600" dirty="0" smtClean="0"/>
              <a:t>=</a:t>
            </a:r>
            <a:r>
              <a:rPr lang="zh-CN" altLang="en-US" sz="1600" dirty="0"/>
              <a:t> </a:t>
            </a:r>
            <a:r>
              <a:rPr lang="en-US" altLang="zh-CN" sz="1600" dirty="0" smtClean="0"/>
              <a:t>The year of </a:t>
            </a:r>
            <a:r>
              <a:rPr lang="en-US" altLang="zh-CN" sz="1600" dirty="0"/>
              <a:t>the model version </a:t>
            </a:r>
            <a:endParaRPr lang="en-US" altLang="zh-CN" dirty="0"/>
          </a:p>
          <a:p>
            <a:pPr lvl="1"/>
            <a:endParaRPr lang="en-US" altLang="zh-CN" dirty="0"/>
          </a:p>
          <a:p>
            <a:pPr lvl="1"/>
            <a:endParaRPr lang="zh-CN" altLang="en-US" dirty="0"/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457200" y="5076475"/>
            <a:ext cx="8229600" cy="1800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/>
              <a:t>Other storage </a:t>
            </a:r>
            <a:r>
              <a:rPr lang="en-US" altLang="zh-CN" dirty="0" smtClean="0"/>
              <a:t>methods</a:t>
            </a:r>
          </a:p>
          <a:p>
            <a:pPr lvl="1"/>
            <a:r>
              <a:rPr lang="en-US" altLang="zh-CN" dirty="0"/>
              <a:t>Tape archiving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76338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7"/>
          <p:cNvSpPr txBox="1"/>
          <p:nvPr/>
        </p:nvSpPr>
        <p:spPr>
          <a:xfrm>
            <a:off x="467544" y="212418"/>
            <a:ext cx="6602593" cy="48082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>
              <a:defRPr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</a:lstStyle>
          <a:p>
            <a:r>
              <a:rPr lang="en-US" altLang="zh-CN" sz="3000" dirty="0" smtClean="0"/>
              <a:t>S2S data visualize</a:t>
            </a:r>
            <a:endParaRPr lang="zh-CN" altLang="en-US" sz="3000" dirty="0"/>
          </a:p>
        </p:txBody>
      </p:sp>
      <p:sp>
        <p:nvSpPr>
          <p:cNvPr id="9" name="文本框 8"/>
          <p:cNvSpPr txBox="1"/>
          <p:nvPr/>
        </p:nvSpPr>
        <p:spPr>
          <a:xfrm>
            <a:off x="1347918" y="1078118"/>
            <a:ext cx="6156684" cy="73866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800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S2S </a:t>
            </a:r>
            <a:r>
              <a:rPr lang="en-US" altLang="zh-CN" sz="28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Visualization </a:t>
            </a:r>
            <a:r>
              <a:rPr lang="en-US" altLang="zh-CN" sz="2800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components</a:t>
            </a:r>
            <a:endParaRPr lang="en-US" altLang="zh-CN" sz="2800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520" y="3140968"/>
            <a:ext cx="1296144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 err="1" smtClean="0">
                <a:solidFill>
                  <a:schemeClr val="tx1"/>
                </a:solidFill>
              </a:rPr>
              <a:t>Grib</a:t>
            </a:r>
            <a:r>
              <a:rPr lang="en-US" altLang="zh-CN" dirty="0" smtClean="0">
                <a:solidFill>
                  <a:schemeClr val="tx1"/>
                </a:solidFill>
              </a:rPr>
              <a:t>/NC/..</a:t>
            </a:r>
            <a:endParaRPr lang="en-US" altLang="zh-CN" dirty="0">
              <a:solidFill>
                <a:schemeClr val="tx1"/>
              </a:solidFill>
            </a:endParaRPr>
          </a:p>
          <a:p>
            <a:pPr algn="ctr"/>
            <a:r>
              <a:rPr lang="en-US" altLang="zh-CN" dirty="0" smtClean="0">
                <a:solidFill>
                  <a:schemeClr val="tx1"/>
                </a:solidFill>
              </a:rPr>
              <a:t>files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411760" y="3140968"/>
            <a:ext cx="1440160" cy="8216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</a:rPr>
              <a:t>Latitude and longitude grid data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4048" y="2332360"/>
            <a:ext cx="1296144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</a:rPr>
              <a:t>Contour trace method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000600" y="3962648"/>
            <a:ext cx="1296144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chemeClr val="tx1"/>
                </a:solidFill>
              </a:rPr>
              <a:t>Color pattern method</a:t>
            </a:r>
            <a:endParaRPr lang="zh-CN" altLang="en-US" dirty="0">
              <a:solidFill>
                <a:schemeClr val="tx1"/>
              </a:solidFill>
            </a:endParaRPr>
          </a:p>
        </p:txBody>
      </p:sp>
      <p:cxnSp>
        <p:nvCxnSpPr>
          <p:cNvPr id="15" name="直接箭头连接符 14"/>
          <p:cNvCxnSpPr>
            <a:stCxn id="5" idx="3"/>
            <a:endCxn id="12" idx="1"/>
          </p:cNvCxnSpPr>
          <p:nvPr/>
        </p:nvCxnSpPr>
        <p:spPr>
          <a:xfrm>
            <a:off x="1547664" y="3537012"/>
            <a:ext cx="864096" cy="14796"/>
          </a:xfrm>
          <a:prstGeom prst="straightConnector1">
            <a:avLst/>
          </a:prstGeom>
          <a:ln w="28575">
            <a:headEnd type="none" w="med" len="med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stCxn id="12" idx="3"/>
            <a:endCxn id="13" idx="1"/>
          </p:cNvCxnSpPr>
          <p:nvPr/>
        </p:nvCxnSpPr>
        <p:spPr>
          <a:xfrm flipV="1">
            <a:off x="3851920" y="2728404"/>
            <a:ext cx="1152128" cy="823404"/>
          </a:xfrm>
          <a:prstGeom prst="straightConnector1">
            <a:avLst/>
          </a:prstGeom>
          <a:ln w="28575">
            <a:headEnd type="none" w="med" len="med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>
            <a:stCxn id="12" idx="3"/>
            <a:endCxn id="14" idx="1"/>
          </p:cNvCxnSpPr>
          <p:nvPr/>
        </p:nvCxnSpPr>
        <p:spPr>
          <a:xfrm>
            <a:off x="3851920" y="3551808"/>
            <a:ext cx="1148680" cy="806884"/>
          </a:xfrm>
          <a:prstGeom prst="straightConnector1">
            <a:avLst/>
          </a:prstGeom>
          <a:ln w="28575">
            <a:headEnd type="none" w="med" len="med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6192688" y="2132856"/>
            <a:ext cx="3059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 smtClean="0"/>
              <a:t>Contour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en-US" altLang="zh-CN" sz="1600" dirty="0"/>
              <a:t>&gt; surface</a:t>
            </a:r>
          </a:p>
          <a:p>
            <a:pPr algn="ctr">
              <a:lnSpc>
                <a:spcPct val="150000"/>
              </a:lnSpc>
            </a:pPr>
            <a:r>
              <a:rPr lang="en-US" altLang="zh-CN" sz="1600" dirty="0"/>
              <a:t>Vector diagram, high quality</a:t>
            </a:r>
          </a:p>
          <a:p>
            <a:pPr algn="ctr">
              <a:lnSpc>
                <a:spcPct val="150000"/>
              </a:lnSpc>
            </a:pPr>
            <a:r>
              <a:rPr lang="en-US" altLang="zh-CN" sz="1600" dirty="0"/>
              <a:t>Slow, suitable for small files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6440760" y="3887753"/>
            <a:ext cx="2706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1600"/>
            </a:lvl1pPr>
          </a:lstStyle>
          <a:p>
            <a:r>
              <a:rPr lang="en-US" altLang="zh-CN" dirty="0" smtClean="0"/>
              <a:t>Same </a:t>
            </a:r>
            <a:r>
              <a:rPr lang="en-US" altLang="zh-CN" dirty="0"/>
              <a:t>value </a:t>
            </a:r>
            <a:r>
              <a:rPr lang="en-US" altLang="zh-CN" dirty="0" smtClean="0"/>
              <a:t>of same </a:t>
            </a:r>
            <a:r>
              <a:rPr lang="en-US" altLang="zh-CN" dirty="0"/>
              <a:t>color</a:t>
            </a:r>
            <a:r>
              <a:rPr lang="zh-CN" altLang="en-US" dirty="0"/>
              <a:t> </a:t>
            </a:r>
            <a:endParaRPr lang="en-US" altLang="zh-CN" dirty="0"/>
          </a:p>
          <a:p>
            <a:r>
              <a:rPr lang="en-US" altLang="zh-CN" dirty="0" smtClean="0"/>
              <a:t>Fast</a:t>
            </a:r>
            <a:r>
              <a:rPr lang="en-US" altLang="zh-CN" dirty="0"/>
              <a:t>, suitable for large files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99592" y="4195705"/>
            <a:ext cx="2295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File </a:t>
            </a:r>
            <a:r>
              <a:rPr lang="en-US" altLang="zh-CN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preprocessing</a:t>
            </a:r>
            <a:endParaRPr lang="en-US" altLang="zh-CN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95518" y="4786294"/>
            <a:ext cx="1705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Grid </a:t>
            </a:r>
            <a:r>
              <a:rPr lang="en-US" altLang="zh-CN" b="1" dirty="0" smtClean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drawing</a:t>
            </a:r>
            <a:endParaRPr lang="en-US" altLang="zh-CN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556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9144000" cy="875899"/>
          </a:xfrm>
          <a:noFill/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z="3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CMA S2S</a:t>
            </a:r>
            <a:r>
              <a:rPr lang="zh-CN" altLang="en-US" sz="3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 </a:t>
            </a:r>
            <a:r>
              <a:rPr lang="en-US" altLang="zh-CN" sz="3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data service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511" y="974665"/>
            <a:ext cx="9150617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CMA S2S portal launched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on 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November 16, 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en-US" altLang="zh-CN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en-US" altLang="zh-CN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090" y="1982192"/>
            <a:ext cx="6541311" cy="4767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2955560" y="1433064"/>
            <a:ext cx="2904551" cy="46166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http://s2s.cma.cn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3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203" y="1268760"/>
            <a:ext cx="8269838" cy="5217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1"/>
          <p:cNvSpPr txBox="1"/>
          <p:nvPr/>
        </p:nvSpPr>
        <p:spPr>
          <a:xfrm>
            <a:off x="585042" y="170796"/>
            <a:ext cx="6048672" cy="5078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0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dirty="0" smtClean="0"/>
              <a:t>Data description</a:t>
            </a:r>
            <a:endParaRPr lang="en-US" altLang="zh-CN" dirty="0"/>
          </a:p>
        </p:txBody>
      </p:sp>
      <p:sp>
        <p:nvSpPr>
          <p:cNvPr id="5" name="椭圆 4"/>
          <p:cNvSpPr/>
          <p:nvPr/>
        </p:nvSpPr>
        <p:spPr>
          <a:xfrm>
            <a:off x="1253309" y="1268760"/>
            <a:ext cx="1655764" cy="3229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127179" y="3554583"/>
            <a:ext cx="1655764" cy="3229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55653" y="704995"/>
            <a:ext cx="1812244" cy="11515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 models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-108520" y="2978800"/>
            <a:ext cx="1812244" cy="115156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parameters </a:t>
            </a:r>
          </a:p>
        </p:txBody>
      </p:sp>
    </p:spTree>
    <p:extLst>
      <p:ext uri="{BB962C8B-B14F-4D97-AF65-F5344CB8AC3E}">
        <p14:creationId xmlns:p14="http://schemas.microsoft.com/office/powerpoint/2010/main" val="163484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85042" y="170796"/>
            <a:ext cx="6048672" cy="5078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30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dirty="0" smtClean="0"/>
              <a:t>Data Access and download</a:t>
            </a:r>
            <a:endParaRPr lang="en-US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492" y="1020630"/>
            <a:ext cx="7925012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椭圆 5"/>
          <p:cNvSpPr/>
          <p:nvPr/>
        </p:nvSpPr>
        <p:spPr>
          <a:xfrm>
            <a:off x="3560176" y="1233878"/>
            <a:ext cx="1655764" cy="3229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183492" y="3573016"/>
            <a:ext cx="1368152" cy="36003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552473" y="1020630"/>
            <a:ext cx="630190" cy="4170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-180528" y="2301550"/>
            <a:ext cx="1812244" cy="14869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000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Subset</a:t>
            </a:r>
          </a:p>
          <a:p>
            <a:r>
              <a:rPr lang="en-US" altLang="zh-CN" sz="2000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• parameter </a:t>
            </a:r>
          </a:p>
          <a:p>
            <a:r>
              <a:rPr lang="en-US" altLang="zh-CN" sz="2000" dirty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• </a:t>
            </a:r>
            <a:r>
              <a:rPr lang="en-US" altLang="zh-CN" sz="2000" dirty="0" smtClean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time</a:t>
            </a:r>
          </a:p>
          <a:p>
            <a:r>
              <a:rPr lang="en-US" altLang="zh-CN" sz="2000" dirty="0">
                <a:solidFill>
                  <a:srgbClr val="0000FF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 • center</a:t>
            </a:r>
            <a:endParaRPr lang="en-US" altLang="zh-CN" sz="2000" dirty="0" smtClean="0">
              <a:solidFill>
                <a:srgbClr val="0000FF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3508222" y="4725144"/>
            <a:ext cx="987638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508222" y="2151156"/>
            <a:ext cx="1192788" cy="30078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35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/>
          <p:nvPr/>
        </p:nvSpPr>
        <p:spPr>
          <a:xfrm>
            <a:off x="585042" y="170796"/>
            <a:ext cx="6048672" cy="5078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30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zh-CN" dirty="0" smtClean="0"/>
              <a:t>S2S data view</a:t>
            </a:r>
            <a:endParaRPr lang="en-US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84" y="914266"/>
            <a:ext cx="7699829" cy="5410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506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9341" y="-99392"/>
            <a:ext cx="7886700" cy="1325563"/>
          </a:xfr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z="3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S2S data </a:t>
            </a:r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list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/>
          </p:nvPr>
        </p:nvGraphicFramePr>
        <p:xfrm>
          <a:off x="363896" y="1340768"/>
          <a:ext cx="8257589" cy="518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987"/>
                <a:gridCol w="718457"/>
                <a:gridCol w="979712"/>
                <a:gridCol w="597159"/>
                <a:gridCol w="1082351"/>
                <a:gridCol w="989045"/>
                <a:gridCol w="1110343"/>
                <a:gridCol w="1035698"/>
                <a:gridCol w="559837"/>
              </a:tblGrid>
              <a:tr h="370840">
                <a:tc>
                  <a:txBody>
                    <a:bodyPr/>
                    <a:lstStyle/>
                    <a:p>
                      <a:endParaRPr lang="zh-CN" altLang="en-US" sz="1400" dirty="0">
                        <a:solidFill>
                          <a:srgbClr val="4F81B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Time</a:t>
                      </a:r>
                      <a:r>
                        <a:rPr lang="en-US" altLang="zh-CN" sz="1400" baseline="0" dirty="0" smtClean="0"/>
                        <a:t> range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Resolution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Ens.Size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Frequency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Re-forecasts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Rfc</a:t>
                      </a:r>
                      <a:r>
                        <a:rPr lang="en-US" altLang="zh-CN" sz="1400" dirty="0" smtClean="0"/>
                        <a:t> length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Rfc</a:t>
                      </a:r>
                      <a:r>
                        <a:rPr lang="en-US" altLang="zh-CN" sz="1400" baseline="0" dirty="0" smtClean="0"/>
                        <a:t> frequency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Rfc</a:t>
                      </a:r>
                      <a:r>
                        <a:rPr lang="en-US" altLang="zh-CN" sz="1400" baseline="0" dirty="0" smtClean="0"/>
                        <a:t> size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BoM(</a:t>
                      </a:r>
                      <a:r>
                        <a:rPr lang="en-US" altLang="zh-CN" sz="1400" dirty="0" err="1" smtClean="0"/>
                        <a:t>ammc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</a:t>
                      </a:r>
                      <a:r>
                        <a:rPr lang="en-US" altLang="zh-CN" sz="1400" baseline="0" dirty="0" smtClean="0"/>
                        <a:t> 0-62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T47L17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33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2/week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fix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1981-2013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6/month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33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CMA(</a:t>
                      </a:r>
                      <a:r>
                        <a:rPr lang="en-US" altLang="zh-CN" sz="1400" dirty="0" err="1" smtClean="0"/>
                        <a:t>babj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0-60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T106L40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daily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fix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1994-2014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daily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EC(</a:t>
                      </a:r>
                      <a:r>
                        <a:rPr lang="en-US" altLang="zh-CN" sz="1400" dirty="0" err="1" smtClean="0"/>
                        <a:t>cwao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0-32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0.6x0.6 L40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weekly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on the fly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1995-2014 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weekly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ECMWF</a:t>
                      </a:r>
                    </a:p>
                    <a:p>
                      <a:r>
                        <a:rPr lang="en-US" altLang="zh-CN" sz="1400" dirty="0" smtClean="0"/>
                        <a:t>(</a:t>
                      </a:r>
                      <a:r>
                        <a:rPr lang="en-US" altLang="zh-CN" sz="1400" dirty="0" err="1" smtClean="0"/>
                        <a:t>ecmf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0-46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T639/319 L91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51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2/week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on the fly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past 20y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2/week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11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CNR-ISAC(</a:t>
                      </a:r>
                      <a:r>
                        <a:rPr lang="en-US" altLang="zh-CN" sz="1400" dirty="0" err="1" smtClean="0"/>
                        <a:t>isac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0-31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0.75x0.56</a:t>
                      </a:r>
                      <a:r>
                        <a:rPr lang="en-US" altLang="zh-CN" sz="1400" baseline="0" dirty="0" smtClean="0"/>
                        <a:t> L54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weekly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fix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1981-2010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every 5d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HMCR</a:t>
                      </a:r>
                    </a:p>
                    <a:p>
                      <a:r>
                        <a:rPr lang="en-US" altLang="zh-CN" sz="1400" dirty="0" smtClean="0"/>
                        <a:t>(rums)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0-61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1.1x1.4 L28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weekly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on</a:t>
                      </a:r>
                      <a:r>
                        <a:rPr lang="en-US" altLang="zh-CN" sz="1400" baseline="0" dirty="0" smtClean="0"/>
                        <a:t> the fly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1985-2010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weekly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10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JMA(</a:t>
                      </a:r>
                      <a:r>
                        <a:rPr lang="en-US" altLang="zh-CN" sz="1400" dirty="0" err="1" smtClean="0"/>
                        <a:t>rjtd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0-33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T319L60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25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2/week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fix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1981-2010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3/month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5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KMA(</a:t>
                      </a:r>
                      <a:r>
                        <a:rPr lang="en-US" altLang="zh-CN" sz="1400" dirty="0" err="1" smtClean="0"/>
                        <a:t>rksl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0-60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N216L85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daily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on the fly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1996-2009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4/month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3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CNRM(</a:t>
                      </a:r>
                      <a:r>
                        <a:rPr lang="en-US" altLang="zh-CN" sz="1400" dirty="0" err="1" smtClean="0"/>
                        <a:t>lfpw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0-61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T255L91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51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monthly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fix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1993-2014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2/month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15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NCEP(</a:t>
                      </a:r>
                      <a:r>
                        <a:rPr lang="en-US" altLang="zh-CN" sz="1400" dirty="0" err="1" smtClean="0"/>
                        <a:t>kwbc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0-44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T126L64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16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daily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fix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1999-2010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daily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</a:t>
                      </a:r>
                      <a:endParaRPr lang="zh-CN" alt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UKMO(</a:t>
                      </a:r>
                      <a:r>
                        <a:rPr lang="en-US" altLang="zh-CN" sz="1400" dirty="0" err="1" smtClean="0"/>
                        <a:t>egrr</a:t>
                      </a:r>
                      <a:r>
                        <a:rPr lang="en-US" altLang="zh-CN" sz="1400" dirty="0" smtClean="0"/>
                        <a:t>)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 0-60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N216L85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daily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on the fly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1996-2009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4/month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3</a:t>
                      </a:r>
                      <a:endParaRPr lang="zh-CN" alt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965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5153" y="30221"/>
            <a:ext cx="9144000" cy="875899"/>
          </a:xfrm>
          <a:noFill/>
          <a:ln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CMA S2S</a:t>
            </a:r>
            <a:r>
              <a:rPr lang="zh-CN" altLang="en-US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 </a:t>
            </a:r>
            <a:r>
              <a:rPr lang="en-US" altLang="zh-CN" sz="3000" b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data service</a:t>
            </a:r>
            <a:endParaRPr lang="zh-CN" altLang="en-US" sz="30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72013" y="977248"/>
            <a:ext cx="4654779" cy="3903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Registered user distribution</a:t>
            </a:r>
            <a:endParaRPr lang="zh-CN" altLang="en-US" sz="2200" dirty="0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4772844" y="5587835"/>
            <a:ext cx="4381049" cy="36777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ECMWF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JMA, NCEP, CMA, 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UKMO</a:t>
            </a:r>
            <a:endParaRPr lang="en-US" altLang="zh-CN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15905" y="977248"/>
            <a:ext cx="4654779" cy="390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400" dirty="0"/>
              <a:t>Visited 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increased(ten thousands)</a:t>
            </a:r>
            <a:endParaRPr lang="zh-CN" altLang="en-US" sz="2200" dirty="0"/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814295424"/>
              </p:ext>
            </p:extLst>
          </p:nvPr>
        </p:nvGraphicFramePr>
        <p:xfrm>
          <a:off x="321855" y="1297882"/>
          <a:ext cx="4038187" cy="32778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内容占位符 2"/>
          <p:cNvSpPr txBox="1">
            <a:spLocks/>
          </p:cNvSpPr>
          <p:nvPr/>
        </p:nvSpPr>
        <p:spPr>
          <a:xfrm>
            <a:off x="15905" y="4814256"/>
            <a:ext cx="4026747" cy="390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zh-CN" sz="2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Data download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TB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200" dirty="0"/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376010"/>
              </p:ext>
            </p:extLst>
          </p:nvPr>
        </p:nvGraphicFramePr>
        <p:xfrm>
          <a:off x="355153" y="5172746"/>
          <a:ext cx="3882888" cy="128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1937"/>
                <a:gridCol w="2130951"/>
              </a:tblGrid>
              <a:tr h="3457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year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 amount of data</a:t>
                      </a:r>
                      <a:endParaRPr lang="zh-CN" altLang="en-US" dirty="0"/>
                    </a:p>
                  </a:txBody>
                  <a:tcPr/>
                </a:tc>
              </a:tr>
              <a:tr h="3457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2016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1.9</a:t>
                      </a:r>
                      <a:endParaRPr lang="zh-CN" altLang="en-US" dirty="0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2017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3.1</a:t>
                      </a:r>
                      <a:endParaRPr lang="zh-CN" altLang="en-US" dirty="0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2018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3.2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4395237" y="5148959"/>
            <a:ext cx="4026747" cy="3903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download top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five centers</a:t>
            </a:r>
            <a:endParaRPr lang="zh-CN" altLang="en-US" sz="2000" dirty="0"/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4395236" y="5975874"/>
            <a:ext cx="4026747" cy="39033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download top 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five parameters</a:t>
            </a:r>
            <a:endParaRPr lang="zh-CN" altLang="en-US" sz="2000" dirty="0"/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4762951" y="6366210"/>
            <a:ext cx="4129529" cy="37515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2t, </a:t>
            </a:r>
            <a:r>
              <a:rPr lang="en-US" altLang="zh-CN" sz="18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tp</a:t>
            </a:r>
            <a:r>
              <a:rPr lang="en-US" altLang="zh-CN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, mx2t6, </a:t>
            </a:r>
            <a:r>
              <a:rPr lang="en-US" altLang="zh-CN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mn2t6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/>
          <a:srcRect r="15001" b="26697"/>
          <a:stretch/>
        </p:blipFill>
        <p:spPr>
          <a:xfrm>
            <a:off x="3301483" y="1431747"/>
            <a:ext cx="5809860" cy="3580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82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5458" y="-15666"/>
            <a:ext cx="8229600" cy="789338"/>
          </a:xfrm>
        </p:spPr>
        <p:txBody>
          <a:bodyPr/>
          <a:lstStyle/>
          <a:p>
            <a:pPr algn="l"/>
            <a:r>
              <a:rPr lang="en-US" altLang="zh-CN" sz="4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Contents</a:t>
            </a:r>
            <a:endParaRPr lang="zh-CN" altLang="en-US" sz="4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 flipV="1">
            <a:off x="26622" y="651381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92197"/>
            <a:ext cx="8229600" cy="4525963"/>
          </a:xfrm>
        </p:spPr>
        <p:txBody>
          <a:bodyPr/>
          <a:lstStyle/>
          <a:p>
            <a:pPr marL="457200" indent="-457200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2000" b="1" dirty="0">
                <a:solidFill>
                  <a:schemeClr val="bg1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Background</a:t>
            </a:r>
          </a:p>
          <a:p>
            <a:pPr marL="457200" indent="-457200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2000" b="1" dirty="0">
                <a:solidFill>
                  <a:schemeClr val="bg1">
                    <a:lumMod val="75000"/>
                  </a:schemeClr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The progress of CMA S2S data center</a:t>
            </a:r>
          </a:p>
          <a:p>
            <a:pPr marL="742950" indent="-742950" algn="ctr" eaLnBrk="1" hangingPunct="1">
              <a:lnSpc>
                <a:spcPct val="200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altLang="zh-CN" sz="36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Future plan</a:t>
            </a:r>
            <a:endParaRPr lang="zh-CN" altLang="en-US" sz="3600" b="1" dirty="0"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429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85670"/>
            <a:ext cx="8229600" cy="715962"/>
          </a:xfrm>
        </p:spPr>
        <p:txBody>
          <a:bodyPr/>
          <a:lstStyle/>
          <a:p>
            <a:r>
              <a:rPr lang="en-US" altLang="zh-CN" dirty="0" smtClean="0"/>
              <a:t>S2S</a:t>
            </a:r>
            <a:r>
              <a:rPr lang="zh-CN" altLang="en-US" dirty="0" smtClean="0"/>
              <a:t> </a:t>
            </a:r>
            <a:r>
              <a:rPr lang="en-US" altLang="zh-CN" dirty="0" smtClean="0"/>
              <a:t>on cloud computing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 flipV="1">
            <a:off x="26622" y="651381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CMA will </a:t>
            </a:r>
            <a:r>
              <a:rPr lang="en-US" altLang="zh-CN" dirty="0"/>
              <a:t>satisfy S2S business functions by using cloud </a:t>
            </a:r>
            <a:r>
              <a:rPr lang="en-US" altLang="zh-CN" dirty="0" smtClean="0"/>
              <a:t>computing</a:t>
            </a:r>
            <a:r>
              <a:rPr lang="en-US" altLang="zh-CN" dirty="0"/>
              <a:t>.</a:t>
            </a:r>
          </a:p>
          <a:p>
            <a:r>
              <a:rPr lang="en-US" altLang="zh-CN" dirty="0" smtClean="0"/>
              <a:t>CMA’s </a:t>
            </a:r>
            <a:r>
              <a:rPr lang="en-US" altLang="zh-CN" dirty="0"/>
              <a:t>Meteorological Big Data Cloud Platform manage huge </a:t>
            </a:r>
            <a:r>
              <a:rPr lang="en-US" altLang="zh-CN" dirty="0" smtClean="0"/>
              <a:t>data.</a:t>
            </a:r>
          </a:p>
          <a:p>
            <a:r>
              <a:rPr lang="en-US" altLang="zh-CN" dirty="0"/>
              <a:t>Collection, processing, and service sub systems can be deployed on public </a:t>
            </a:r>
            <a:r>
              <a:rPr lang="en-US" altLang="zh-CN" dirty="0" smtClean="0"/>
              <a:t>cloud.</a:t>
            </a:r>
          </a:p>
        </p:txBody>
      </p:sp>
      <p:sp>
        <p:nvSpPr>
          <p:cNvPr id="6" name="标题 1"/>
          <p:cNvSpPr txBox="1">
            <a:spLocks/>
          </p:cNvSpPr>
          <p:nvPr/>
        </p:nvSpPr>
        <p:spPr bwMode="auto">
          <a:xfrm>
            <a:off x="93216" y="-14575"/>
            <a:ext cx="3094483" cy="6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342892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685783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028675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371566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l"/>
            <a:r>
              <a:rPr lang="en-US" altLang="zh-CN" sz="4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Future </a:t>
            </a:r>
            <a:r>
              <a:rPr lang="en-US" altLang="zh-CN" sz="4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Plan</a:t>
            </a:r>
            <a:endParaRPr lang="zh-CN" altLang="en-US" sz="4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333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11070"/>
            <a:ext cx="8229600" cy="627062"/>
          </a:xfrm>
        </p:spPr>
        <p:txBody>
          <a:bodyPr/>
          <a:lstStyle/>
          <a:p>
            <a:r>
              <a:rPr lang="en-US" altLang="zh-CN" dirty="0" smtClean="0"/>
              <a:t>S2S connect with WIS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 flipV="1">
            <a:off x="26622" y="651381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S2S will contribute </a:t>
            </a:r>
            <a:r>
              <a:rPr lang="en-US" altLang="zh-CN" dirty="0"/>
              <a:t>metadata </a:t>
            </a:r>
            <a:r>
              <a:rPr lang="en-US" altLang="zh-CN" dirty="0" smtClean="0"/>
              <a:t>information </a:t>
            </a:r>
            <a:r>
              <a:rPr lang="en-US" altLang="zh-CN" dirty="0"/>
              <a:t>to </a:t>
            </a:r>
            <a:r>
              <a:rPr lang="en-US" altLang="zh-CN" dirty="0" smtClean="0"/>
              <a:t>WIS</a:t>
            </a:r>
            <a:r>
              <a:rPr lang="en-US" altLang="zh-CN" dirty="0"/>
              <a:t>.</a:t>
            </a:r>
            <a:endParaRPr lang="en-US" altLang="zh-CN" dirty="0" smtClean="0"/>
          </a:p>
          <a:p>
            <a:r>
              <a:rPr lang="en-US" altLang="zh-CN" dirty="0"/>
              <a:t>S2S Metadata supplement will follow WIS standards..</a:t>
            </a:r>
            <a:endParaRPr lang="zh-CN" altLang="en-US" dirty="0"/>
          </a:p>
        </p:txBody>
      </p:sp>
      <p:sp>
        <p:nvSpPr>
          <p:cNvPr id="6" name="标题 1"/>
          <p:cNvSpPr txBox="1">
            <a:spLocks/>
          </p:cNvSpPr>
          <p:nvPr/>
        </p:nvSpPr>
        <p:spPr bwMode="auto">
          <a:xfrm>
            <a:off x="93216" y="-90775"/>
            <a:ext cx="3043684" cy="801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342892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685783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028675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371566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l"/>
            <a:r>
              <a:rPr lang="en-US" altLang="zh-CN" sz="4000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Future </a:t>
            </a:r>
            <a:r>
              <a:rPr lang="en-US" altLang="zh-CN" sz="4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Plan</a:t>
            </a:r>
            <a:endParaRPr lang="zh-CN" altLang="en-US" sz="40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397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95736" y="2060848"/>
            <a:ext cx="460851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altLang="zh-CN" sz="7200" b="1" spc="50" dirty="0" smtClean="0">
                <a:ln w="11430"/>
                <a:solidFill>
                  <a:srgbClr val="214F8A"/>
                </a:solidFill>
                <a:effectLst>
                  <a:glow rad="127000">
                    <a:srgbClr val="FFECAF"/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300" endPos="45500" dir="5400000" sy="-100000" algn="bl" rotWithShape="0"/>
                </a:effectLst>
                <a:ea typeface="黑体"/>
              </a:rPr>
              <a:t>Thank You!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6960" y="54824"/>
            <a:ext cx="1981797" cy="744169"/>
          </a:xfrm>
          <a:prstGeom prst="rect">
            <a:avLst/>
          </a:prstGeom>
        </p:spPr>
      </p:pic>
      <p:sp>
        <p:nvSpPr>
          <p:cNvPr id="5" name="TextBox 17"/>
          <p:cNvSpPr txBox="1"/>
          <p:nvPr/>
        </p:nvSpPr>
        <p:spPr>
          <a:xfrm>
            <a:off x="2843808" y="3717032"/>
            <a:ext cx="3816424" cy="55193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 algn="ctr">
              <a:defRPr sz="3600" b="1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itchFamily="49" charset="-122"/>
                <a:ea typeface="幼圆" pitchFamily="49" charset="-122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>
              <a:defRPr/>
            </a:pPr>
            <a:r>
              <a:rPr lang="en-US" altLang="zh-CN" sz="24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http://s2s.cma.cn</a:t>
            </a:r>
            <a:endParaRPr lang="zh-CN" altLang="en-US" sz="24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 flipV="1">
            <a:off x="0" y="764704"/>
            <a:ext cx="6858000" cy="34289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3000"/>
                  <a:lumOff val="97000"/>
                  <a:alpha val="0"/>
                </a:schemeClr>
              </a:gs>
              <a:gs pos="62000">
                <a:srgbClr val="21D6E0"/>
              </a:gs>
              <a:gs pos="87000">
                <a:srgbClr val="0087E6"/>
              </a:gs>
              <a:gs pos="100000">
                <a:srgbClr val="005CBF"/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/>
            <a:endParaRPr lang="zh-CN" altLang="en-US" b="1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 bwMode="auto">
          <a:xfrm>
            <a:off x="265092" y="226903"/>
            <a:ext cx="2213015" cy="46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342892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685783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028675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371566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r>
              <a:rPr lang="en-US" altLang="zh-CN" sz="40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WIS </a:t>
            </a:r>
            <a:r>
              <a:rPr lang="en-US" altLang="zh-CN" sz="36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软雅黑" pitchFamily="34" charset="-122"/>
                <a:ea typeface="微软雅黑" pitchFamily="34" charset="-122"/>
                <a:cs typeface="新宋体-18030" pitchFamily="49" charset="-122"/>
              </a:rPr>
              <a:t>2.0</a:t>
            </a:r>
            <a:endParaRPr lang="zh-CN" altLang="en-US" sz="3600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软雅黑" pitchFamily="34" charset="-122"/>
              <a:ea typeface="微软雅黑" pitchFamily="34" charset="-122"/>
              <a:cs typeface="新宋体-18030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1475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36676</TotalTime>
  <Words>1626</Words>
  <Application>Microsoft Office PowerPoint</Application>
  <PresentationFormat>全屏显示(4:3)</PresentationFormat>
  <Paragraphs>368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默认主题</vt:lpstr>
      <vt:lpstr>S2S data collection, processing and service at CMA</vt:lpstr>
      <vt:lpstr>Contents</vt:lpstr>
      <vt:lpstr>About S2S</vt:lpstr>
      <vt:lpstr>PowerPoint 演示文稿</vt:lpstr>
      <vt:lpstr>World Meteorological Centre BeiJing (WMC-bj)</vt:lpstr>
      <vt:lpstr>In WIS(WMO Information System)</vt:lpstr>
      <vt:lpstr>Contents</vt:lpstr>
      <vt:lpstr>Construction of CMA S2S archiving center</vt:lpstr>
      <vt:lpstr>Data Collection</vt:lpstr>
      <vt:lpstr>Data check</vt:lpstr>
      <vt:lpstr>Data preprocessing</vt:lpstr>
      <vt:lpstr>Data storage management</vt:lpstr>
      <vt:lpstr>PowerPoint 演示文稿</vt:lpstr>
      <vt:lpstr>CMA S2S data service</vt:lpstr>
      <vt:lpstr>PowerPoint 演示文稿</vt:lpstr>
      <vt:lpstr>PowerPoint 演示文稿</vt:lpstr>
      <vt:lpstr>PowerPoint 演示文稿</vt:lpstr>
      <vt:lpstr>S2S data list</vt:lpstr>
      <vt:lpstr>CMA S2S data service</vt:lpstr>
      <vt:lpstr>Contents</vt:lpstr>
      <vt:lpstr>S2S on cloud computing</vt:lpstr>
      <vt:lpstr>S2S connect with WIS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nizidianer</dc:creator>
  <cp:lastModifiedBy>NOT NULL</cp:lastModifiedBy>
  <cp:revision>910</cp:revision>
  <cp:lastPrinted>2019-01-18T08:50:26Z</cp:lastPrinted>
  <dcterms:created xsi:type="dcterms:W3CDTF">2014-11-02T01:47:23Z</dcterms:created>
  <dcterms:modified xsi:type="dcterms:W3CDTF">2019-03-12T05:16:50Z</dcterms:modified>
</cp:coreProperties>
</file>