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xls" ContentType="application/vnd.ms-exce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73" r:id="rId3"/>
    <p:sldId id="266" r:id="rId4"/>
    <p:sldId id="267" r:id="rId5"/>
    <p:sldId id="268" r:id="rId6"/>
    <p:sldId id="269" r:id="rId7"/>
    <p:sldId id="271" r:id="rId8"/>
    <p:sldId id="272" r:id="rId9"/>
    <p:sldId id="274" r:id="rId10"/>
    <p:sldId id="275" r:id="rId11"/>
    <p:sldId id="276" r:id="rId12"/>
    <p:sldId id="277" r:id="rId13"/>
    <p:sldId id="278" r:id="rId14"/>
    <p:sldId id="258" r:id="rId15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64"/>
    <p:restoredTop sz="94646"/>
  </p:normalViewPr>
  <p:slideViewPr>
    <p:cSldViewPr snapToGrid="0" snapToObjects="1">
      <p:cViewPr>
        <p:scale>
          <a:sx n="80" d="100"/>
          <a:sy n="80" d="100"/>
        </p:scale>
        <p:origin x="14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D1152E0-48DD-4B29-B53D-4843E96095F1}" type="datetimeFigureOut">
              <a:rPr lang="en-GB"/>
              <a:pPr>
                <a:defRPr/>
              </a:pPr>
              <a:t>12/03/2019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3674708-4910-4CE8-9E15-75334E96BF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5798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919605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778815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9468061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117626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3674708-4910-4CE8-9E15-75334E96BF77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42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wmo2016_powerpoint_standard_v2-1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pp</a:t>
            </a:r>
            <a:fld id="{CA99C891-A059-4715-8865-0773AEAD00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wmo2016_powerpoint_standard_v2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273D314C-E208-4870-B037-E2913D13E8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A9507B16-0209-448A-9702-01E426FB56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A1A16A72-DA85-4FCF-B17A-A9EB863BEF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036A7016-D80B-45A7-9B44-42EFF95DFD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2B246CB4-59E1-44F9-8073-3D5E499621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8C24E064-6703-4768-BF13-195FA75E40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FF49DA07-ADC8-4378-B149-B1EAFCBEC6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318CCF53-3198-4509-ACEB-1C424C32AC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wmo2016_powerpoint_standard_v2-2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ET-WISC2019pp</a:t>
            </a:r>
            <a:fld id="{7ACBEE6D-3346-4BD7-95B9-5A2B9C1510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</p:sldLayoutIdLst>
  <p:hf sldNum="0"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../embeddings/Feuille_de_calcul_Microsoft_Excel_97_-_20041.xls"/><Relationship Id="rId5" Type="http://schemas.openxmlformats.org/officeDocument/2006/relationships/image" Target="../media/image3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le 1"/>
          <p:cNvSpPr txBox="1">
            <a:spLocks/>
          </p:cNvSpPr>
          <p:nvPr/>
        </p:nvSpPr>
        <p:spPr bwMode="auto">
          <a:xfrm>
            <a:off x="457200" y="702427"/>
            <a:ext cx="86868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 b="1" dirty="0">
                <a:solidFill>
                  <a:schemeClr val="tx2"/>
                </a:solidFill>
              </a:rPr>
              <a:t>Status report of GISC CASABLANCA</a:t>
            </a:r>
            <a:endParaRPr lang="fr-FR" sz="3200" b="1" dirty="0">
              <a:solidFill>
                <a:schemeClr val="tx2"/>
              </a:solidFill>
            </a:endParaRPr>
          </a:p>
          <a:p>
            <a:pPr algn="ctr">
              <a:lnSpc>
                <a:spcPct val="90000"/>
              </a:lnSpc>
            </a:pPr>
            <a:endParaRPr lang="en-US" sz="3200" i="1" dirty="0" smtClean="0">
              <a:solidFill>
                <a:schemeClr val="tx2"/>
              </a:solidFill>
              <a:latin typeface="Calibri" pitchFamily="34" charset="0"/>
            </a:endParaRPr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384900"/>
              </p:ext>
            </p:extLst>
          </p:nvPr>
        </p:nvGraphicFramePr>
        <p:xfrm>
          <a:off x="5144300" y="5546156"/>
          <a:ext cx="3999700" cy="12877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99700"/>
              </a:tblGrid>
              <a:tr h="1287779">
                <a:tc>
                  <a:txBody>
                    <a:bodyPr/>
                    <a:lstStyle/>
                    <a:p>
                      <a:pPr indent="228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Joint meeting of the Expert Team on WIS</a:t>
                      </a:r>
                      <a:endParaRPr lang="fr-FR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pPr indent="228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Centres</a:t>
                      </a:r>
                      <a:r>
                        <a:rPr lang="en-US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(ET-WISC) and Task Team on Data</a:t>
                      </a:r>
                      <a:endParaRPr lang="fr-FR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Centres</a:t>
                      </a:r>
                      <a:r>
                        <a:rPr lang="en-US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(TT-DC)</a:t>
                      </a:r>
                      <a:endParaRPr lang="fr-FR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Beijing, China (12-15 Mar 2019)</a:t>
                      </a:r>
                      <a:endParaRPr lang="fr-FR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114935" marR="114935" marT="0" marB="0">
                    <a:noFill/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42210" y="1988037"/>
            <a:ext cx="67938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Submitted by: HADDOUCH Hassan, NMS of MOROCCO</a:t>
            </a:r>
            <a:r>
              <a: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ET-WISC 2019 pp</a:t>
            </a:r>
            <a:fld id="{903253DF-A3D6-4D74-AB1A-ECFB85043387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994021"/>
              </p:ext>
            </p:extLst>
          </p:nvPr>
        </p:nvGraphicFramePr>
        <p:xfrm>
          <a:off x="722671" y="2237258"/>
          <a:ext cx="7698658" cy="40213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7682"/>
                <a:gridCol w="3850976"/>
              </a:tblGrid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GISC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Metadata set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Tokyo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WIS-GISC-TOKYO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Offenbach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WIS-GISC-OFFENBACH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Beijing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WIS-GISC-BEIJING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Melbourne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WIS-GISC-MELBOURNE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Brasilia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WIS-GISC-BRASILIA via Tokyo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Tehran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WIS-GISC-TEHRAN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Seoul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WIS-GISC-SEOUL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Toulouse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WIS-GISC-TOULOUSE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Moscow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WIS-GISC-MOSCOW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  <a:tr h="36558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Exeter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WIS-GISC-EXETER</a:t>
                      </a:r>
                      <a:endParaRPr lang="fr-FR" sz="1400"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520139" y="84043"/>
            <a:ext cx="61037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>
                <a:solidFill>
                  <a:schemeClr val="tx2"/>
                </a:solidFill>
                <a:latin typeface="Calibri" charset="0"/>
                <a:ea typeface="Calibri" charset="0"/>
              </a:rPr>
              <a:t>Status report of GISC CASABLANCA</a:t>
            </a:r>
            <a:r>
              <a:rPr lang="fr-FR" sz="32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497306" y="766519"/>
            <a:ext cx="818949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000"/>
              <a:t>GISC Casablanca is connected to the internet via two ISPs with an overall bandwidth of 200MB/s. </a:t>
            </a:r>
            <a:endParaRPr lang="en-US" sz="2000" smtClean="0"/>
          </a:p>
          <a:p>
            <a:pPr marL="285750" indent="-285750">
              <a:buFont typeface="Wingdings" charset="2"/>
              <a:buChar char="q"/>
            </a:pPr>
            <a:r>
              <a:rPr lang="en-US" sz="2000" smtClean="0"/>
              <a:t>GISC </a:t>
            </a:r>
            <a:r>
              <a:rPr lang="en-US" sz="2000"/>
              <a:t>Casablanca is also connected to the </a:t>
            </a:r>
            <a:r>
              <a:rPr lang="en-US" sz="2000" smtClean="0"/>
              <a:t>RMDCN.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2000" smtClean="0">
                <a:latin typeface="Calibri" charset="0"/>
                <a:ea typeface="Calibri" charset="0"/>
              </a:rPr>
              <a:t>GISC </a:t>
            </a:r>
            <a:r>
              <a:rPr lang="en-US" sz="2000">
                <a:latin typeface="Calibri" charset="0"/>
                <a:ea typeface="Calibri" charset="0"/>
              </a:rPr>
              <a:t>Casablanca harvests the following metadata sets:</a:t>
            </a:r>
            <a:br>
              <a:rPr lang="en-US" sz="2000">
                <a:latin typeface="Calibri" charset="0"/>
                <a:ea typeface="Calibri" charset="0"/>
              </a:rPr>
            </a:br>
            <a:endParaRPr lang="fr-FR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itle 10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551980"/>
          </a:xfrm>
        </p:spPr>
        <p:txBody>
          <a:bodyPr/>
          <a:lstStyle/>
          <a:p>
            <a:pPr eaLnBrk="1" hangingPunct="1"/>
            <a:r>
              <a:rPr lang="fr-FR" smtClean="0"/>
              <a:t>Area of </a:t>
            </a:r>
            <a:r>
              <a:rPr lang="fr-FR" err="1" smtClean="0"/>
              <a:t>responsability</a:t>
            </a:r>
            <a:r>
              <a:rPr lang="fr-FR" smtClean="0"/>
              <a:t> </a:t>
            </a:r>
            <a:r>
              <a:rPr lang="fr-FR" err="1" smtClean="0"/>
              <a:t>connectivity</a:t>
            </a:r>
            <a:endParaRPr lang="en-GB" smtClean="0"/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0173510"/>
              </p:ext>
            </p:extLst>
          </p:nvPr>
        </p:nvGraphicFramePr>
        <p:xfrm>
          <a:off x="115888" y="1189038"/>
          <a:ext cx="8912225" cy="4951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5" name="Feuille de calcul" r:id="rId4" imgW="7721600" imgH="4292600" progId="Excel.Sheet.8">
                  <p:embed/>
                </p:oleObj>
              </mc:Choice>
              <mc:Fallback>
                <p:oleObj name="Feuille de calcul" r:id="rId4" imgW="7721600" imgH="4292600" progId="Excel.Sheet.8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88" y="1189038"/>
                        <a:ext cx="8912225" cy="4951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ET-WISC2019pp</a:t>
            </a:r>
            <a:fld id="{903253DF-A3D6-4D74-AB1A-ECFB85043387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0"/>
          <p:cNvSpPr>
            <a:spLocks noGrp="1"/>
          </p:cNvSpPr>
          <p:nvPr>
            <p:ph type="title" idx="4294967295"/>
          </p:nvPr>
        </p:nvSpPr>
        <p:spPr>
          <a:xfrm>
            <a:off x="457200" y="156108"/>
            <a:ext cx="8229600" cy="114300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chemeClr val="tx2"/>
                </a:solidFill>
              </a:rPr>
              <a:t>Capacity building</a:t>
            </a:r>
          </a:p>
        </p:txBody>
      </p:sp>
      <p:sp>
        <p:nvSpPr>
          <p:cNvPr id="24579" name="Text Box 6"/>
          <p:cNvSpPr txBox="1">
            <a:spLocks noChangeArrowheads="1"/>
          </p:cNvSpPr>
          <p:nvPr/>
        </p:nvSpPr>
        <p:spPr bwMode="auto">
          <a:xfrm>
            <a:off x="519113" y="15033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 sz="2400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215106" y="1299108"/>
            <a:ext cx="8713788" cy="425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sz="2400" dirty="0" smtClean="0"/>
              <a:t>Casablanca is a Center of Excellence (</a:t>
            </a:r>
            <a:r>
              <a:rPr lang="en-US" sz="2400" dirty="0" err="1" smtClean="0"/>
              <a:t>CoE</a:t>
            </a:r>
            <a:r>
              <a:rPr lang="en-US" sz="2400" dirty="0" smtClean="0"/>
              <a:t>) for training in Satellite Meteorology: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sz="2400" dirty="0"/>
              <a:t>O</a:t>
            </a:r>
            <a:r>
              <a:rPr lang="en-US" sz="2400" dirty="0" smtClean="0"/>
              <a:t>nline </a:t>
            </a:r>
            <a:r>
              <a:rPr lang="en-US" sz="2400" dirty="0" smtClean="0"/>
              <a:t>training course (01-22 October 2018) 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sz="2400" dirty="0" smtClean="0"/>
              <a:t>face-to-face </a:t>
            </a:r>
            <a:r>
              <a:rPr lang="en-US" sz="2400" dirty="0" smtClean="0"/>
              <a:t>course (10-14 December 2018)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altLang="ja-JP" sz="2400" dirty="0" smtClean="0"/>
              <a:t>An other training course is planed for September 2019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endParaRPr lang="en-US" altLang="ja-JP" sz="2400" dirty="0" smtClean="0"/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altLang="ja-JP" sz="2400" dirty="0" smtClean="0"/>
              <a:t>We hope also to organize </a:t>
            </a:r>
            <a:r>
              <a:rPr lang="en-US" sz="2400" dirty="0" smtClean="0"/>
              <a:t>a Workshop in  2019 (Metadata Management + Usage of GISC Casablanca Portal + connectivity).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endParaRPr lang="en-US" altLang="ja-JP" sz="2400" dirty="0"/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</a:pPr>
            <a:endParaRPr lang="fr-FR" sz="2400" dirty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ET-WISC2019pp</a:t>
            </a:r>
            <a:fld id="{B42BE7DF-C6FB-4C2B-883D-5814C2F3A9DF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0"/>
          <p:cNvSpPr>
            <a:spLocks noGrp="1"/>
          </p:cNvSpPr>
          <p:nvPr>
            <p:ph type="title" idx="4294967295"/>
          </p:nvPr>
        </p:nvSpPr>
        <p:spPr>
          <a:xfrm>
            <a:off x="457200" y="200026"/>
            <a:ext cx="8229600" cy="1143000"/>
          </a:xfrm>
        </p:spPr>
        <p:txBody>
          <a:bodyPr/>
          <a:lstStyle/>
          <a:p>
            <a:pPr eaLnBrk="1" hangingPunct="1"/>
            <a:r>
              <a:rPr lang="en-GB" smtClean="0">
                <a:solidFill>
                  <a:schemeClr val="tx2"/>
                </a:solidFill>
              </a:rPr>
              <a:t>GISC Backup</a:t>
            </a:r>
          </a:p>
        </p:txBody>
      </p:sp>
      <p:sp>
        <p:nvSpPr>
          <p:cNvPr id="26626" name="Text Box 6"/>
          <p:cNvSpPr txBox="1">
            <a:spLocks noChangeArrowheads="1"/>
          </p:cNvSpPr>
          <p:nvPr/>
        </p:nvSpPr>
        <p:spPr bwMode="auto">
          <a:xfrm>
            <a:off x="519113" y="15033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 sz="2400"/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250825" y="1824038"/>
            <a:ext cx="8713788" cy="2780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lvl="0" indent="-342900">
              <a:buFont typeface="Wingdings" charset="2"/>
              <a:buChar char="q"/>
            </a:pPr>
            <a:r>
              <a:rPr lang="en-US" sz="2400"/>
              <a:t>GISC CASABLANCA is backed up by GISC </a:t>
            </a:r>
            <a:r>
              <a:rPr lang="en-US" sz="2400" smtClean="0"/>
              <a:t>TOULOUSE</a:t>
            </a:r>
            <a:endParaRPr lang="fr-FR" sz="2400"/>
          </a:p>
          <a:p>
            <a:pPr marL="342900" lvl="0" indent="-342900">
              <a:buFont typeface="Wingdings" charset="2"/>
              <a:buChar char="q"/>
            </a:pPr>
            <a:r>
              <a:rPr lang="en-US" sz="2400"/>
              <a:t>A first meeting was held in Casablanca from 12 to 13 December 2017 between GISC Toulouse and GISC Casablanca and a work plan has been established. </a:t>
            </a:r>
            <a:endParaRPr lang="fr-FR" sz="240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ET-WISC2019pp</a:t>
            </a:r>
            <a:fld id="{F8BAE182-1C8F-47ED-80CE-872BA13DB66E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2"/>
                </a:solidFill>
              </a:rPr>
              <a:t>Monitoring Activity &amp; volume</a:t>
            </a:r>
            <a:endParaRPr lang="fr-FR" smtClean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ET-WISC2019 </a:t>
            </a: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pp</a:t>
            </a:r>
            <a:fld id="{C1155468-AAB7-4E92-9FC3-40439E6EFD6F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199" y="1417638"/>
            <a:ext cx="8061159" cy="2344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charset="2"/>
              <a:buChar char=""/>
            </a:pPr>
            <a:r>
              <a:rPr lang="en-US" sz="2400" dirty="0" smtClean="0"/>
              <a:t>GISC </a:t>
            </a:r>
            <a:r>
              <a:rPr lang="en-US" sz="2400" dirty="0"/>
              <a:t>Casablanca has carried out the GISC Watch duty during the </a:t>
            </a:r>
            <a:r>
              <a:rPr lang="en-US" sz="2400"/>
              <a:t>the </a:t>
            </a:r>
            <a:r>
              <a:rPr lang="en-US" sz="2400" smtClean="0"/>
              <a:t>second </a:t>
            </a:r>
            <a:r>
              <a:rPr lang="en-US" sz="2400" dirty="0" smtClean="0"/>
              <a:t>part of August 2018. </a:t>
            </a:r>
            <a:endParaRPr lang="en-US" sz="2400" dirty="0"/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charset="2"/>
              <a:buChar char=""/>
            </a:pPr>
            <a:r>
              <a:rPr lang="en-US" sz="2400" dirty="0"/>
              <a:t>GISC Casablanca will be responsible </a:t>
            </a:r>
            <a:r>
              <a:rPr lang="en-US" sz="2400" dirty="0" smtClean="0"/>
              <a:t>for GISC watch duty  for the </a:t>
            </a:r>
            <a:r>
              <a:rPr lang="en-US" sz="2400" dirty="0"/>
              <a:t>period from the 1st to the 16th of </a:t>
            </a:r>
            <a:r>
              <a:rPr lang="en-US" sz="2400" dirty="0" smtClean="0"/>
              <a:t>April 2019.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69495" y="112295"/>
            <a:ext cx="8229600" cy="1572126"/>
          </a:xfrm>
        </p:spPr>
        <p:txBody>
          <a:bodyPr/>
          <a:lstStyle/>
          <a:p>
            <a:pPr eaLnBrk="1" hangingPunct="1"/>
            <a:r>
              <a:rPr lang="fr-FR">
                <a:solidFill>
                  <a:schemeClr val="tx2"/>
                </a:solidFill>
              </a:rPr>
              <a:t/>
            </a:r>
            <a:br>
              <a:rPr lang="fr-FR">
                <a:solidFill>
                  <a:schemeClr val="tx2"/>
                </a:solidFill>
              </a:rPr>
            </a:br>
            <a:r>
              <a:rPr lang="en-US" b="1">
                <a:solidFill>
                  <a:schemeClr val="tx2"/>
                </a:solidFill>
              </a:rPr>
              <a:t>Traffic size and volumes, uptime, user registration</a:t>
            </a:r>
            <a:r>
              <a:rPr lang="fr-FR" b="1">
                <a:solidFill>
                  <a:schemeClr val="tx2"/>
                </a:solidFill>
              </a:rPr>
              <a:t/>
            </a:r>
            <a:br>
              <a:rPr lang="fr-FR" b="1">
                <a:solidFill>
                  <a:schemeClr val="tx2"/>
                </a:solidFill>
              </a:rPr>
            </a:br>
            <a:endParaRPr lang="fr-FR" smtClean="0">
              <a:solidFill>
                <a:schemeClr val="tx2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2195513"/>
            <a:ext cx="8229600" cy="2585034"/>
          </a:xfrm>
        </p:spPr>
        <p:txBody>
          <a:bodyPr/>
          <a:lstStyle/>
          <a:p>
            <a:pPr lvl="0"/>
            <a:r>
              <a:rPr lang="en-US" sz="2400" b="1" smtClean="0"/>
              <a:t>76 </a:t>
            </a:r>
            <a:r>
              <a:rPr lang="en-US" sz="2400" b="1"/>
              <a:t>users are registered on GISC CASABLANCA and a daily cache of around 260 Mb.</a:t>
            </a:r>
            <a:endParaRPr lang="fr-FR" sz="2400" b="1"/>
          </a:p>
          <a:p>
            <a:pPr lvl="0"/>
            <a:r>
              <a:rPr lang="en-US" sz="2400" b="1"/>
              <a:t>GISC Casablanca’s total metadata records is around 98 689.</a:t>
            </a:r>
            <a:endParaRPr lang="fr-FR" sz="2400" b="1"/>
          </a:p>
          <a:p>
            <a:pPr lvl="0"/>
            <a:r>
              <a:rPr lang="en-US" sz="2400" b="1"/>
              <a:t>GISC Casablanca manages 716 metadata records from its </a:t>
            </a:r>
            <a:r>
              <a:rPr lang="en-US" sz="2400" b="1" err="1"/>
              <a:t>AoR.</a:t>
            </a:r>
            <a:endParaRPr lang="fr-FR" sz="2400" b="1"/>
          </a:p>
          <a:p>
            <a:endParaRPr lang="fr-FR" sz="2400" b="1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ET-WISC2019pp</a:t>
            </a:r>
            <a:fld id="{CABF965A-260E-4691-9326-86BC89C1CDEA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>
                <a:solidFill>
                  <a:schemeClr val="tx2"/>
                </a:solidFill>
              </a:rPr>
              <a:t>Changes in GISC</a:t>
            </a:r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/>
              <a:t>GISC CASABLANCA worked with GISC TOKYO on the migration of its </a:t>
            </a:r>
            <a:r>
              <a:rPr lang="en-US" sz="2800" err="1"/>
              <a:t>AoR’s</a:t>
            </a:r>
            <a:r>
              <a:rPr lang="en-US" sz="2800"/>
              <a:t> metadata from WIS-UNASSOCIATED. </a:t>
            </a:r>
            <a:endParaRPr lang="fr-FR" sz="2800"/>
          </a:p>
          <a:p>
            <a:r>
              <a:rPr lang="en-US" sz="2800"/>
              <a:t>GISC Casablanca is now managing all metadata from its Area of Responsibility, the other GISCs were able to reach and harvest metadata from our OAIPMH providers without any problems</a:t>
            </a:r>
            <a:r>
              <a:rPr lang="en-US" sz="2800" smtClean="0"/>
              <a:t>.</a:t>
            </a:r>
          </a:p>
          <a:p>
            <a:r>
              <a:rPr lang="en-US" sz="2800"/>
              <a:t>GISC Casablanca </a:t>
            </a:r>
            <a:r>
              <a:rPr lang="en-US" sz="2800" smtClean="0"/>
              <a:t>established </a:t>
            </a:r>
            <a:r>
              <a:rPr lang="en-US" sz="2800"/>
              <a:t>direct connections to GISC Offenbach</a:t>
            </a:r>
            <a:r>
              <a:rPr lang="fr-FR" sz="2800"/>
              <a:t> 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endParaRPr lang="fr-FR" sz="2800" smtClean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ET-WISC2019pp</a:t>
            </a:r>
            <a:fld id="{4EF8C77B-15FC-4FA6-93AD-F85F0AC11484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4217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tx2"/>
                </a:solidFill>
              </a:rPr>
              <a:t>Survey </a:t>
            </a:r>
            <a:r>
              <a:rPr lang="en-US" dirty="0" smtClean="0">
                <a:solidFill>
                  <a:schemeClr val="tx2"/>
                </a:solidFill>
              </a:rPr>
              <a:t>results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57217"/>
            <a:ext cx="8229600" cy="4525963"/>
          </a:xfrm>
        </p:spPr>
        <p:txBody>
          <a:bodyPr/>
          <a:lstStyle/>
          <a:p>
            <a:r>
              <a:rPr lang="en-US" dirty="0"/>
              <a:t>a survey aiming to understand </a:t>
            </a:r>
            <a:r>
              <a:rPr lang="en-US" dirty="0" smtClean="0"/>
              <a:t>center’s </a:t>
            </a:r>
            <a:r>
              <a:rPr lang="en-US" dirty="0"/>
              <a:t>capacities as well as </a:t>
            </a:r>
            <a:r>
              <a:rPr lang="en-US" dirty="0" smtClean="0"/>
              <a:t>connectivity.</a:t>
            </a:r>
          </a:p>
          <a:p>
            <a:endParaRPr lang="en-US" dirty="0"/>
          </a:p>
          <a:p>
            <a:r>
              <a:rPr lang="en-US" dirty="0" smtClean="0"/>
              <a:t>16 answers /37 only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390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905" y="0"/>
            <a:ext cx="6430211" cy="375883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763" y="3371850"/>
            <a:ext cx="6616700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0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64" y="0"/>
            <a:ext cx="6731000" cy="32639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674" y="3263900"/>
            <a:ext cx="6781800" cy="370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58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869" y="3526922"/>
            <a:ext cx="7016750" cy="35877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71" y="-241970"/>
            <a:ext cx="7010400" cy="404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71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88" y="753979"/>
            <a:ext cx="7546839" cy="409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4" descr="wmo2016_powerpoint_standard_v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itle 1"/>
          <p:cNvSpPr txBox="1">
            <a:spLocks/>
          </p:cNvSpPr>
          <p:nvPr/>
        </p:nvSpPr>
        <p:spPr bwMode="auto">
          <a:xfrm>
            <a:off x="457200" y="2001838"/>
            <a:ext cx="82296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800">
                <a:solidFill>
                  <a:srgbClr val="000090"/>
                </a:solidFill>
                <a:latin typeface="Calibri" pitchFamily="34" charset="0"/>
              </a:rPr>
              <a:t>Thank you</a:t>
            </a:r>
          </a:p>
          <a:p>
            <a:pPr algn="ctr"/>
            <a:r>
              <a:rPr lang="en-US" sz="4800">
                <a:solidFill>
                  <a:srgbClr val="000090"/>
                </a:solidFill>
                <a:latin typeface="Calibri" pitchFamily="34" charset="0"/>
              </a:rPr>
              <a:t>Merci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anchor="ctr"/>
      <a:lstStyle>
        <a:defPPr algn="r" fontAlgn="auto">
          <a:spcBef>
            <a:spcPts val="0"/>
          </a:spcBef>
          <a:spcAft>
            <a:spcPts val="0"/>
          </a:spcAft>
          <a:defRPr sz="1200" smtClean="0">
            <a:solidFill>
              <a:schemeClr val="tx1">
                <a:tint val="75000"/>
              </a:schemeClr>
            </a:solidFill>
            <a:latin typeface="+mn-lt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526</TotalTime>
  <Words>381</Words>
  <Application>Microsoft Macintosh PowerPoint</Application>
  <PresentationFormat>Présentation à l'écran (4:3)</PresentationFormat>
  <Paragraphs>68</Paragraphs>
  <Slides>14</Slides>
  <Notes>5</Notes>
  <HiddenSlides>0</HiddenSlides>
  <MMClips>0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1" baseType="lpstr">
      <vt:lpstr>Calibri</vt:lpstr>
      <vt:lpstr>ＭＳ Ｐゴシック</vt:lpstr>
      <vt:lpstr>Symbol</vt:lpstr>
      <vt:lpstr>Wingdings</vt:lpstr>
      <vt:lpstr>Arial</vt:lpstr>
      <vt:lpstr>TT-GISC2017-presentationXX-template</vt:lpstr>
      <vt:lpstr>Feuille de calcul</vt:lpstr>
      <vt:lpstr>Présentation PowerPoint</vt:lpstr>
      <vt:lpstr>Présentation PowerPoint</vt:lpstr>
      <vt:lpstr>Area of responsability connectivity</vt:lpstr>
      <vt:lpstr>Capacity building</vt:lpstr>
      <vt:lpstr>GISC Backup</vt:lpstr>
      <vt:lpstr>Monitoring Activity &amp; volume</vt:lpstr>
      <vt:lpstr> Traffic size and volumes, uptime, user registration </vt:lpstr>
      <vt:lpstr>Changes in GISC</vt:lpstr>
      <vt:lpstr>Survey results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World Meteorological Organization</Company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Jeremy Tandy</dc:creator>
  <cp:lastModifiedBy>Utilisateur de Microsoft Office</cp:lastModifiedBy>
  <cp:revision>25</cp:revision>
  <dcterms:created xsi:type="dcterms:W3CDTF">2017-11-01T08:42:08Z</dcterms:created>
  <dcterms:modified xsi:type="dcterms:W3CDTF">2019-03-11T19:36:51Z</dcterms:modified>
</cp:coreProperties>
</file>