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74" r:id="rId3"/>
    <p:sldId id="267" r:id="rId4"/>
    <p:sldId id="276" r:id="rId5"/>
    <p:sldId id="282" r:id="rId6"/>
    <p:sldId id="283" r:id="rId7"/>
    <p:sldId id="285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740" autoAdjust="0"/>
  </p:normalViewPr>
  <p:slideViewPr>
    <p:cSldViewPr snapToGrid="0" snapToObjects="1">
      <p:cViewPr>
        <p:scale>
          <a:sx n="66" d="100"/>
          <a:sy n="66" d="100"/>
        </p:scale>
        <p:origin x="-72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3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35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535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author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ja-JP" dirty="0" smtClean="0"/>
              <a:t>Level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zh-CN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zh-CN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zh-CN" dirty="0" smtClean="0"/>
              <a:t>Level 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ja-JP" dirty="0" smtClean="0"/>
              <a:t>title</a:t>
            </a:r>
            <a:endParaRPr lang="ja-JP" alt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 baseline="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dirty="0" smtClean="0"/>
              <a:t>L</a:t>
            </a:r>
            <a:r>
              <a:rPr lang="en-US" altLang="zh-CN" dirty="0" smtClean="0"/>
              <a:t>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ja-JP" dirty="0" smtClean="0"/>
              <a:t>L</a:t>
            </a:r>
            <a:r>
              <a:rPr lang="en-US" altLang="zh-CN" dirty="0" smtClean="0"/>
              <a:t>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altLang="zh-C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dirty="0" smtClean="0"/>
              <a:t>TITLE</a:t>
            </a:r>
            <a:endParaRPr lang="ja-JP" altLang="en-US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dirty="0" smtClean="0"/>
              <a:t>LEVEL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ja-JP" dirty="0" smtClean="0"/>
              <a:t>TITLE</a:t>
            </a:r>
            <a:endParaRPr lang="ja-JP" alt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ja-JP" dirty="0" smtClean="0"/>
              <a:t>LEVEL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altLang="zh-C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ja-JP" dirty="0" smtClean="0"/>
              <a:t>LEVEL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dirty="0" smtClean="0"/>
              <a:t>CONTENT</a:t>
            </a:r>
            <a:endParaRPr lang="ja-JP" alt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ja-JP" dirty="0" smtClean="0"/>
              <a:t>TITLE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ja-JP" dirty="0" smtClean="0"/>
              <a:t>TITLE</a:t>
            </a:r>
            <a:endParaRPr lang="ja-JP" alt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dirty="0" smtClean="0"/>
              <a:t>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ja-JP" dirty="0" smtClean="0"/>
              <a:t>Level 1</a:t>
            </a:r>
            <a:endParaRPr lang="ja-JP" altLang="en-US" dirty="0" smtClean="0"/>
          </a:p>
          <a:p>
            <a:pPr lvl="1"/>
            <a:r>
              <a:rPr lang="en-US" altLang="ja-JP" dirty="0" smtClean="0"/>
              <a:t>Level 2</a:t>
            </a:r>
            <a:endParaRPr lang="ja-JP" altLang="en-US" dirty="0" smtClean="0"/>
          </a:p>
          <a:p>
            <a:pPr lvl="2"/>
            <a:r>
              <a:rPr lang="en-US" altLang="ja-JP" dirty="0" smtClean="0"/>
              <a:t>Level 3</a:t>
            </a:r>
            <a:endParaRPr lang="ja-JP" altLang="en-US" dirty="0" smtClean="0"/>
          </a:p>
          <a:p>
            <a:pPr lvl="3"/>
            <a:r>
              <a:rPr lang="en-US" altLang="ja-JP" dirty="0" smtClean="0"/>
              <a:t>Level 4</a:t>
            </a:r>
            <a:endParaRPr lang="ja-JP" altLang="en-US" dirty="0" smtClean="0"/>
          </a:p>
          <a:p>
            <a:pPr lvl="4"/>
            <a:r>
              <a:rPr lang="en-US" altLang="ja-JP" dirty="0" smtClean="0"/>
              <a:t>Level 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3060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rgbClr val="000090"/>
                </a:solidFill>
              </a:rPr>
              <a:t>ET-WISC structure and </a:t>
            </a:r>
            <a:r>
              <a:rPr lang="en-US" altLang="zh-CN" dirty="0" smtClean="0">
                <a:solidFill>
                  <a:srgbClr val="000090"/>
                </a:solidFill>
              </a:rPr>
              <a:t>work</a:t>
            </a:r>
            <a:r>
              <a:rPr lang="en-US" dirty="0" smtClean="0">
                <a:solidFill>
                  <a:srgbClr val="000090"/>
                </a:solidFill>
              </a:rPr>
              <a:t> plan</a:t>
            </a:r>
          </a:p>
          <a:p>
            <a:endParaRPr lang="en-US" altLang="zh-CN" sz="1400" i="1" dirty="0" smtClean="0">
              <a:solidFill>
                <a:srgbClr val="000090"/>
              </a:solidFill>
            </a:endParaRPr>
          </a:p>
          <a:p>
            <a:r>
              <a:rPr lang="en-US" altLang="zh-CN" i="1" dirty="0" smtClean="0">
                <a:solidFill>
                  <a:srgbClr val="000090"/>
                </a:solidFill>
              </a:rPr>
              <a:t>Li Xiang</a:t>
            </a:r>
            <a:endParaRPr lang="en-US" i="1" dirty="0" smtClean="0">
              <a:solidFill>
                <a:srgbClr val="000090"/>
              </a:solidFill>
            </a:endParaRPr>
          </a:p>
          <a:p>
            <a:r>
              <a:rPr lang="en-US" sz="2800" dirty="0" smtClean="0">
                <a:solidFill>
                  <a:srgbClr val="000090"/>
                </a:solidFill>
              </a:rPr>
              <a:t>ET-WISC-DC2019 item 3.1&amp;3.2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altLang="zh-CN" sz="2000" dirty="0" smtClean="0">
                <a:solidFill>
                  <a:srgbClr val="000090"/>
                </a:solidFill>
              </a:rPr>
              <a:t>Joint meeting of ET-WISC and TT-DC</a:t>
            </a:r>
            <a:endParaRPr lang="fr-CH" sz="14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12-15 March 2019, Beijing, China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ET-WISC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Established by CBS-16</a:t>
            </a:r>
          </a:p>
          <a:p>
            <a:r>
              <a:rPr lang="en-US" altLang="zh-CN" dirty="0" smtClean="0"/>
              <a:t>Chair, co-chairs</a:t>
            </a:r>
          </a:p>
          <a:p>
            <a:r>
              <a:rPr lang="en-US" altLang="zh-CN" dirty="0" smtClean="0"/>
              <a:t>Core members: 8</a:t>
            </a:r>
          </a:p>
          <a:p>
            <a:r>
              <a:rPr lang="en-US" altLang="zh-CN" dirty="0" smtClean="0"/>
              <a:t>Associate members: 22</a:t>
            </a:r>
          </a:p>
          <a:p>
            <a:endParaRPr lang="en-US" altLang="zh-CN" dirty="0"/>
          </a:p>
          <a:p>
            <a:r>
              <a:rPr lang="en-US" altLang="zh-CN" dirty="0" smtClean="0"/>
              <a:t>2 Task teams: TT-GISC, </a:t>
            </a:r>
            <a:r>
              <a:rPr lang="en-US" altLang="zh-CN" dirty="0" smtClean="0"/>
              <a:t>TT-DC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ET-WISC-DC2019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37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Terms of Reference</a:t>
            </a:r>
            <a:br>
              <a:rPr lang="en-US" altLang="zh-CN" dirty="0" smtClean="0"/>
            </a:br>
            <a:r>
              <a:rPr lang="en-US" altLang="zh-CN" sz="1800" i="1" dirty="0" smtClean="0"/>
              <a:t>http://wiswiki.wmo.int/tiki-index.php?page=ET-WISC&amp;structure</a:t>
            </a:r>
            <a:endParaRPr kumimoji="1" lang="ja-JP" altLang="en-US" sz="800" i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53029"/>
            <a:ext cx="8229600" cy="4803322"/>
          </a:xfrm>
        </p:spPr>
        <p:txBody>
          <a:bodyPr>
            <a:noAutofit/>
          </a:bodyPr>
          <a:lstStyle/>
          <a:p>
            <a:pPr marL="449263" indent="-449263">
              <a:buNone/>
            </a:pPr>
            <a:r>
              <a:rPr lang="en-US" altLang="zh-CN" sz="2000" dirty="0"/>
              <a:t>(a)</a:t>
            </a:r>
            <a:r>
              <a:rPr lang="en-US" altLang="zh-CN" sz="1800" dirty="0"/>
              <a:t>	Review and further develop the technical and operational specifications for the components and interfaces of WIS </a:t>
            </a:r>
            <a:r>
              <a:rPr lang="en-US" altLang="zh-CN" sz="1800" dirty="0" err="1"/>
              <a:t>Centres</a:t>
            </a:r>
            <a:r>
              <a:rPr lang="en-US" altLang="zh-CN" sz="1800" dirty="0"/>
              <a:t>; develop criteria for interoperability, certification and service quality management of WIS </a:t>
            </a:r>
            <a:r>
              <a:rPr lang="en-US" altLang="zh-CN" sz="1800" dirty="0" err="1"/>
              <a:t>Centres</a:t>
            </a:r>
            <a:endParaRPr lang="zh-CN" altLang="zh-CN" sz="1800" dirty="0"/>
          </a:p>
          <a:p>
            <a:pPr marL="449263" indent="-449263">
              <a:buNone/>
            </a:pPr>
            <a:r>
              <a:rPr lang="en-US" altLang="zh-CN" sz="1800" dirty="0"/>
              <a:t>(b)	Maintain guidance and management procedures for the CBS demonstration and assessment capabilities of candidate GISC and DCPC </a:t>
            </a:r>
            <a:r>
              <a:rPr lang="en-US" altLang="zh-CN" sz="1800" dirty="0" err="1"/>
              <a:t>centres</a:t>
            </a:r>
            <a:r>
              <a:rPr lang="en-US" altLang="zh-CN" sz="1800" dirty="0"/>
              <a:t> in the framework of the GISC/DCPC demonstration procedure described in the Manual on WIS</a:t>
            </a:r>
            <a:endParaRPr lang="zh-CN" altLang="zh-CN" sz="1800" dirty="0"/>
          </a:p>
          <a:p>
            <a:pPr marL="449263" indent="-449263">
              <a:buNone/>
            </a:pPr>
            <a:r>
              <a:rPr lang="en-US" altLang="zh-CN" sz="1800" dirty="0"/>
              <a:t>(c)	Review and develop the Manual on WIS (WMO-No. 1060), the Guide to WIS (WMO No. 1061) and associated informal guidance to better meet the needs of Members</a:t>
            </a:r>
            <a:endParaRPr lang="zh-CN" altLang="zh-CN" sz="1800" dirty="0"/>
          </a:p>
          <a:p>
            <a:pPr marL="449263" indent="-449263">
              <a:buNone/>
            </a:pPr>
            <a:r>
              <a:rPr lang="en-US" altLang="zh-CN" sz="1800" dirty="0" smtClean="0"/>
              <a:t>(d)	Maintain WIS competencies related to WIS </a:t>
            </a:r>
            <a:r>
              <a:rPr lang="en-US" altLang="zh-CN" sz="1800" dirty="0" err="1" smtClean="0"/>
              <a:t>centre</a:t>
            </a:r>
            <a:r>
              <a:rPr lang="en-US" altLang="zh-CN" sz="1800" dirty="0" smtClean="0"/>
              <a:t> operations and associated training and learning guides; facilitate training on WIS by GISCs and Regional Training </a:t>
            </a:r>
            <a:r>
              <a:rPr lang="en-US" altLang="zh-CN" sz="1800" dirty="0" err="1" smtClean="0"/>
              <a:t>Centres</a:t>
            </a:r>
            <a:endParaRPr lang="en-US" altLang="zh-CN" sz="1800" dirty="0" smtClean="0"/>
          </a:p>
          <a:p>
            <a:pPr marL="449263" indent="-449263">
              <a:buNone/>
            </a:pPr>
            <a:r>
              <a:rPr lang="en-US" altLang="zh-CN" sz="1800" dirty="0"/>
              <a:t>(e)	Review, further develop and oversee routine WIS monitoring activities, including those aspects of monitoring relating to the effectiveness of information exchange on behalf of the WWW and other </a:t>
            </a:r>
            <a:r>
              <a:rPr lang="en-US" altLang="zh-CN" sz="1800" dirty="0" err="1"/>
              <a:t>Programmes</a:t>
            </a:r>
            <a:r>
              <a:rPr lang="en-US" altLang="zh-CN" sz="1800" dirty="0"/>
              <a:t>, and take action to address issues that are identified by monitoring and </a:t>
            </a:r>
            <a:r>
              <a:rPr lang="en-US" altLang="zh-CN" sz="1800" dirty="0" smtClean="0"/>
              <a:t>auditing</a:t>
            </a:r>
            <a:endParaRPr lang="zh-CN" altLang="zh-CN" sz="1800" dirty="0"/>
          </a:p>
        </p:txBody>
      </p:sp>
    </p:spTree>
    <p:extLst>
      <p:ext uri="{BB962C8B-B14F-4D97-AF65-F5344CB8AC3E}">
        <p14:creationId xmlns:p14="http://schemas.microsoft.com/office/powerpoint/2010/main" val="47965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Terms of Reference</a:t>
            </a:r>
            <a:br>
              <a:rPr lang="en-US" altLang="zh-CN" dirty="0" smtClean="0"/>
            </a:br>
            <a:r>
              <a:rPr lang="en-US" altLang="zh-CN" sz="1800" i="1" dirty="0" smtClean="0"/>
              <a:t>http://wiswiki.wmo.int/tiki-index.php?page=ET-WISC&amp;structure</a:t>
            </a:r>
            <a:endParaRPr kumimoji="1" lang="ja-JP" altLang="en-US" sz="800" i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53029"/>
            <a:ext cx="8229600" cy="4803322"/>
          </a:xfrm>
        </p:spPr>
        <p:txBody>
          <a:bodyPr>
            <a:noAutofit/>
          </a:bodyPr>
          <a:lstStyle/>
          <a:p>
            <a:r>
              <a:rPr lang="en-US" altLang="zh-CN" sz="2000" dirty="0" smtClean="0"/>
              <a:t>(f)</a:t>
            </a:r>
            <a:r>
              <a:rPr lang="en-US" altLang="zh-CN" sz="1800" dirty="0"/>
              <a:t>	Review, develop and coordinate recommended practices and guidance on access to, and management of, operational information related to exchange of information through the WIS</a:t>
            </a:r>
            <a:endParaRPr lang="zh-CN" altLang="zh-CN" sz="1800" dirty="0"/>
          </a:p>
          <a:p>
            <a:r>
              <a:rPr lang="en-US" altLang="zh-CN" sz="1800" dirty="0"/>
              <a:t>(g)	Foster collaboration among WIS </a:t>
            </a:r>
            <a:r>
              <a:rPr lang="en-US" altLang="zh-CN" sz="1800" dirty="0" err="1"/>
              <a:t>centres</a:t>
            </a:r>
            <a:endParaRPr lang="zh-CN" altLang="zh-CN" sz="1800" dirty="0"/>
          </a:p>
          <a:p>
            <a:r>
              <a:rPr lang="en-US" altLang="zh-CN" sz="1800" dirty="0"/>
              <a:t>(h)	Advise the technical commissions, regional associations and partner organizations on roles, responsibilities and implementation of WIS </a:t>
            </a:r>
            <a:r>
              <a:rPr lang="en-US" altLang="zh-CN" sz="1800" dirty="0" err="1"/>
              <a:t>centres</a:t>
            </a:r>
            <a:endParaRPr lang="zh-CN" altLang="zh-CN" sz="1800" dirty="0"/>
          </a:p>
          <a:p>
            <a:r>
              <a:rPr lang="en-US" altLang="zh-CN" sz="1800" dirty="0"/>
              <a:t>(i)	Monitor and explore evolving new service monitoring and user management technologies with the aim of improving the efficient operation and usability of WIS</a:t>
            </a:r>
            <a:endParaRPr lang="zh-CN" altLang="zh-CN" sz="1800" dirty="0"/>
          </a:p>
          <a:p>
            <a:r>
              <a:rPr lang="en-US" altLang="zh-CN" sz="1800" dirty="0"/>
              <a:t>(j)	Raise awareness of Members of the opportunities and risks associated with new service monitoring and user management technologies</a:t>
            </a:r>
            <a:endParaRPr lang="zh-CN" altLang="zh-CN" sz="1800" dirty="0"/>
          </a:p>
          <a:p>
            <a:r>
              <a:rPr lang="en-US" altLang="zh-CN" sz="1800" dirty="0"/>
              <a:t>(k)	Identify implementation and operational issues requiring the urgent consideration of the OPAG on ISS</a:t>
            </a:r>
            <a:endParaRPr lang="zh-CN" altLang="zh-CN" sz="1800" dirty="0"/>
          </a:p>
          <a:p>
            <a:r>
              <a:rPr lang="en-US" altLang="zh-CN" sz="1800" dirty="0"/>
              <a:t>(l)	Contribute to the implementation and evolution aspects of GEO and ICAO infrastructure, including maintenance of interoperability with GEOSS and SWIM to the benefit of Members</a:t>
            </a:r>
            <a:r>
              <a:rPr lang="en-US" altLang="zh-CN" sz="1800" dirty="0" smtClean="0"/>
              <a:t>.</a:t>
            </a:r>
            <a:endParaRPr lang="zh-CN" altLang="zh-CN" sz="1800" dirty="0"/>
          </a:p>
        </p:txBody>
      </p:sp>
    </p:spTree>
    <p:extLst>
      <p:ext uri="{BB962C8B-B14F-4D97-AF65-F5344CB8AC3E}">
        <p14:creationId xmlns:p14="http://schemas.microsoft.com/office/powerpoint/2010/main" val="242219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ET-WISC </a:t>
            </a:r>
            <a:r>
              <a:rPr lang="en-US" altLang="ja-JP" dirty="0"/>
              <a:t>Action Plan 2012-2016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00349"/>
          </a:xfrm>
        </p:spPr>
        <p:txBody>
          <a:bodyPr>
            <a:normAutofit/>
          </a:bodyPr>
          <a:lstStyle/>
          <a:p>
            <a:r>
              <a:rPr lang="en-US" altLang="ja-JP" dirty="0"/>
              <a:t>Action Plan was developed by ET-WISC 2013</a:t>
            </a:r>
          </a:p>
          <a:p>
            <a:pPr lvl="1"/>
            <a:r>
              <a:rPr lang="en-US" altLang="ja-JP" dirty="0" smtClean="0"/>
              <a:t> 5 </a:t>
            </a:r>
            <a:r>
              <a:rPr lang="en-US" altLang="ja-JP" dirty="0" smtClean="0"/>
              <a:t>items</a:t>
            </a:r>
            <a:endParaRPr lang="en-US" altLang="ja-JP" dirty="0" smtClean="0"/>
          </a:p>
          <a:p>
            <a:pPr marL="342900" lvl="1" indent="-342900">
              <a:buFont typeface="Arial"/>
              <a:buChar char="•"/>
            </a:pPr>
            <a:r>
              <a:rPr lang="en-US" altLang="ja-JP" sz="3200" dirty="0"/>
              <a:t>The plan was updated by previous </a:t>
            </a:r>
            <a:r>
              <a:rPr lang="en-US" altLang="ja-JP" sz="3200" dirty="0" smtClean="0"/>
              <a:t>ET-WISC </a:t>
            </a:r>
            <a:r>
              <a:rPr lang="en-US" altLang="ja-JP" sz="3200" dirty="0"/>
              <a:t>meetings</a:t>
            </a:r>
          </a:p>
          <a:p>
            <a:r>
              <a:rPr lang="en-US" altLang="ja-JP" dirty="0"/>
              <a:t>2</a:t>
            </a:r>
            <a:r>
              <a:rPr lang="en-US" altLang="ja-JP" dirty="0" smtClean="0"/>
              <a:t> </a:t>
            </a:r>
            <a:r>
              <a:rPr lang="en-US" altLang="ja-JP" dirty="0"/>
              <a:t>items had </a:t>
            </a:r>
            <a:r>
              <a:rPr lang="en-US" altLang="ja-JP" dirty="0" smtClean="0"/>
              <a:t>completed</a:t>
            </a:r>
          </a:p>
          <a:p>
            <a:pPr lvl="1"/>
            <a:r>
              <a:rPr lang="en-US" altLang="zh-CN" dirty="0" smtClean="0"/>
              <a:t>Procedure for rolling review of WIS </a:t>
            </a:r>
            <a:r>
              <a:rPr lang="en-US" altLang="zh-CN" dirty="0" err="1" smtClean="0"/>
              <a:t>Centres</a:t>
            </a:r>
            <a:endParaRPr lang="en-US" altLang="zh-CN" dirty="0" smtClean="0"/>
          </a:p>
          <a:p>
            <a:pPr lvl="1"/>
            <a:r>
              <a:rPr lang="en-US" altLang="ja-JP" dirty="0" smtClean="0"/>
              <a:t>Procedures for changing the principal GISC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ET-WISC-DC2019 </a:t>
            </a:r>
            <a:r>
              <a:rPr lang="en-US" dirty="0" err="1" smtClean="0">
                <a:solidFill>
                  <a:prstClr val="black">
                    <a:tint val="75000"/>
                  </a:prstClr>
                </a:solidFill>
              </a:rPr>
              <a:t>pp</a:t>
            </a:r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1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Work Plan</a:t>
            </a:r>
            <a:r>
              <a:rPr kumimoji="1" lang="en-US" altLang="ja-JP" dirty="0" smtClean="0"/>
              <a:t>:  2017-2020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ET-WISC-DC2019 </a:t>
            </a:r>
            <a:r>
              <a:rPr lang="en-US" dirty="0" err="1" smtClean="0">
                <a:solidFill>
                  <a:prstClr val="black">
                    <a:tint val="75000"/>
                  </a:prstClr>
                </a:solidFill>
              </a:rPr>
              <a:t>pp</a:t>
            </a:r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38713"/>
          </a:xfrm>
        </p:spPr>
        <p:txBody>
          <a:bodyPr>
            <a:normAutofit fontScale="85000" lnSpcReduction="20000"/>
          </a:bodyPr>
          <a:lstStyle/>
          <a:p>
            <a:r>
              <a:rPr kumimoji="1" lang="en-US" altLang="zh-CN" dirty="0" smtClean="0"/>
              <a:t>Continue</a:t>
            </a:r>
            <a:endParaRPr kumimoji="1" lang="en-US" altLang="ja-JP" dirty="0" smtClean="0"/>
          </a:p>
          <a:p>
            <a:pPr lvl="1"/>
            <a:r>
              <a:rPr lang="en-US" altLang="ja-JP" dirty="0"/>
              <a:t>Propose amendments to the Manual on </a:t>
            </a:r>
            <a:r>
              <a:rPr lang="en-US" altLang="ja-JP" dirty="0" smtClean="0"/>
              <a:t>WIS </a:t>
            </a:r>
            <a:r>
              <a:rPr lang="en-US" altLang="zh-CN" dirty="0"/>
              <a:t>(WMO-No. 1060)</a:t>
            </a:r>
            <a:r>
              <a:rPr lang="en-US" altLang="ja-JP" dirty="0" smtClean="0"/>
              <a:t>, </a:t>
            </a:r>
            <a:r>
              <a:rPr lang="en-US" altLang="zh-CN" dirty="0"/>
              <a:t>the Guide to WIS (WMO No. 1061) </a:t>
            </a:r>
            <a:endParaRPr lang="en-US" altLang="zh-CN" dirty="0" smtClean="0"/>
          </a:p>
          <a:p>
            <a:pPr lvl="1"/>
            <a:r>
              <a:rPr lang="en-US" altLang="zh-CN" dirty="0"/>
              <a:t>Review, further develop and oversee routine WIS monitoring activities</a:t>
            </a:r>
            <a:endParaRPr lang="en-US" altLang="zh-CN" dirty="0" smtClean="0"/>
          </a:p>
          <a:p>
            <a:pPr lvl="1"/>
            <a:r>
              <a:rPr lang="en-GB" altLang="zh-CN" dirty="0"/>
              <a:t>Review WIS competencies related to WIS centre</a:t>
            </a:r>
            <a:endParaRPr lang="en-US" altLang="ja-JP" dirty="0"/>
          </a:p>
          <a:p>
            <a:r>
              <a:rPr lang="en-US" altLang="ja-JP" dirty="0" smtClean="0"/>
              <a:t>New (ET-WISC 2017)</a:t>
            </a:r>
          </a:p>
          <a:p>
            <a:pPr lvl="1"/>
            <a:r>
              <a:rPr lang="en-GB" altLang="zh-CN" dirty="0"/>
              <a:t>Review audit criteria and update the GISC Check List </a:t>
            </a:r>
            <a:endParaRPr lang="en-GB" altLang="zh-CN" dirty="0" smtClean="0"/>
          </a:p>
          <a:p>
            <a:pPr lvl="1"/>
            <a:r>
              <a:rPr lang="en-GB" altLang="zh-CN" dirty="0"/>
              <a:t>Development of technical regulation  for ICT </a:t>
            </a:r>
            <a:r>
              <a:rPr lang="en-GB" altLang="zh-CN" dirty="0" smtClean="0"/>
              <a:t>Operations</a:t>
            </a:r>
          </a:p>
          <a:p>
            <a:pPr lvl="1"/>
            <a:endParaRPr lang="en-GB" altLang="zh-CN" dirty="0" smtClean="0"/>
          </a:p>
          <a:p>
            <a:r>
              <a:rPr lang="en-GB" altLang="zh-CN" dirty="0"/>
              <a:t>T</a:t>
            </a:r>
            <a:r>
              <a:rPr lang="en-US" altLang="zh-CN" dirty="0" smtClean="0"/>
              <a:t>ask items, including user interface, capacity development, and etc., covered by the action plans of TT-GISC and TT-DC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906278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Actions: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altLang="zh-CN" dirty="0" smtClean="0"/>
              <a:t>Review the proposals on Technical </a:t>
            </a:r>
            <a:r>
              <a:rPr lang="en-US" altLang="zh-CN" dirty="0"/>
              <a:t>Regulation </a:t>
            </a:r>
            <a:r>
              <a:rPr lang="en-US" altLang="zh-CN" dirty="0" smtClean="0"/>
              <a:t>updating</a:t>
            </a:r>
          </a:p>
          <a:p>
            <a:pPr lvl="1"/>
            <a:r>
              <a:rPr lang="en-US" altLang="zh-CN" dirty="0" smtClean="0"/>
              <a:t>WIS Monitoring </a:t>
            </a:r>
          </a:p>
          <a:p>
            <a:pPr lvl="1"/>
            <a:r>
              <a:rPr lang="en-US" altLang="zh-CN" dirty="0" smtClean="0"/>
              <a:t>ICT Operations</a:t>
            </a:r>
            <a:endParaRPr kumimoji="1" lang="en-US" altLang="ja-JP" dirty="0" smtClean="0"/>
          </a:p>
          <a:p>
            <a:r>
              <a:rPr lang="en-US" altLang="ja-JP" dirty="0" smtClean="0"/>
              <a:t>Review WIS monitoring activities</a:t>
            </a:r>
          </a:p>
          <a:p>
            <a:pPr lvl="1"/>
            <a:r>
              <a:rPr lang="en-US" altLang="ja-JP" dirty="0" smtClean="0"/>
              <a:t>GISC </a:t>
            </a:r>
            <a:r>
              <a:rPr lang="en-US" altLang="zh-CN" dirty="0" smtClean="0"/>
              <a:t>Watch</a:t>
            </a:r>
            <a:endParaRPr lang="en-US" altLang="ja-JP" dirty="0" smtClean="0"/>
          </a:p>
          <a:p>
            <a:r>
              <a:rPr kumimoji="1" lang="en-US" altLang="ja-JP" dirty="0" smtClean="0"/>
              <a:t>Review the development of common training materials</a:t>
            </a:r>
          </a:p>
          <a:p>
            <a:r>
              <a:rPr lang="en-US" altLang="ja-JP" dirty="0" smtClean="0"/>
              <a:t>Update </a:t>
            </a:r>
            <a:r>
              <a:rPr lang="en-US" altLang="ja-JP" dirty="0"/>
              <a:t>audit criteria and update the GISC Check List </a:t>
            </a:r>
            <a:endParaRPr lang="en-US" altLang="ja-JP" dirty="0" smtClean="0"/>
          </a:p>
          <a:p>
            <a:endParaRPr lang="en-US" altLang="ja-JP" dirty="0"/>
          </a:p>
          <a:p>
            <a:r>
              <a:rPr lang="en-US" altLang="ja-JP" dirty="0" smtClean="0"/>
              <a:t>Review and update the work plan</a:t>
            </a:r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ET-WISC-DC2019 </a:t>
            </a:r>
            <a:r>
              <a:rPr lang="en-US" dirty="0" err="1" smtClean="0">
                <a:solidFill>
                  <a:prstClr val="black">
                    <a:tint val="75000"/>
                  </a:prstClr>
                </a:solidFill>
              </a:rPr>
              <a:t>pp</a:t>
            </a:r>
            <a:fld id="{9259AF2F-52C6-9B46-B8B2-0579234AE62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516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 (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 (2)</Template>
  <TotalTime>362</TotalTime>
  <Words>245</Words>
  <Application>Microsoft Office PowerPoint</Application>
  <PresentationFormat>全屏显示(4:3)</PresentationFormat>
  <Paragraphs>67</Paragraphs>
  <Slides>8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TT-GISC2017-presentationXX-template (2)</vt:lpstr>
      <vt:lpstr>PowerPoint 演示文稿</vt:lpstr>
      <vt:lpstr>ET-WISC</vt:lpstr>
      <vt:lpstr>Terms of Reference http://wiswiki.wmo.int/tiki-index.php?page=ET-WISC&amp;structure</vt:lpstr>
      <vt:lpstr>Terms of Reference http://wiswiki.wmo.int/tiki-index.php?page=ET-WISC&amp;structure</vt:lpstr>
      <vt:lpstr>ET-WISC Action Plan 2012-2016</vt:lpstr>
      <vt:lpstr>Work Plan:  2017-2020</vt:lpstr>
      <vt:lpstr>Actions: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</dc:creator>
  <cp:lastModifiedBy>NOT NULL</cp:lastModifiedBy>
  <cp:revision>46</cp:revision>
  <dcterms:created xsi:type="dcterms:W3CDTF">2017-11-15T09:10:44Z</dcterms:created>
  <dcterms:modified xsi:type="dcterms:W3CDTF">2019-03-12T00:00:07Z</dcterms:modified>
</cp:coreProperties>
</file>