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64" r:id="rId3"/>
    <p:sldId id="276" r:id="rId4"/>
    <p:sldId id="277" r:id="rId5"/>
    <p:sldId id="278" r:id="rId6"/>
    <p:sldId id="273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2" r:id="rId18"/>
    <p:sldId id="291" r:id="rId19"/>
    <p:sldId id="293" r:id="rId20"/>
    <p:sldId id="275" r:id="rId21"/>
    <p:sldId id="25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08/03/2019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is.wmo.int/tdoc=377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Development of common training materials</a:t>
            </a:r>
          </a:p>
          <a:p>
            <a:r>
              <a:rPr lang="en-US" sz="3300" i="1" dirty="0" err="1" smtClean="0">
                <a:solidFill>
                  <a:srgbClr val="000090"/>
                </a:solidFill>
              </a:rPr>
              <a:t>Sungsoo</a:t>
            </a:r>
            <a:r>
              <a:rPr lang="en-US" sz="3300" i="1" dirty="0" smtClean="0">
                <a:solidFill>
                  <a:srgbClr val="000090"/>
                </a:solidFill>
              </a:rPr>
              <a:t> DO, KMA</a:t>
            </a:r>
          </a:p>
          <a:p>
            <a:r>
              <a:rPr lang="en-US" sz="2400" dirty="0" smtClean="0">
                <a:solidFill>
                  <a:srgbClr val="000090"/>
                </a:solidFill>
              </a:rPr>
              <a:t>Agenda item 11</a:t>
            </a:r>
            <a:endParaRPr lang="en-US" sz="24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TT-GISC WP-7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ET-WISC-DC2019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12-15 March 2019, Beijing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2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CH" dirty="0" err="1"/>
              <a:t>Outline</a:t>
            </a:r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US" dirty="0" smtClean="0"/>
              <a:t>Agenda</a:t>
            </a:r>
            <a:endParaRPr lang="fr-CH" dirty="0"/>
          </a:p>
          <a:p>
            <a:pPr lvl="1"/>
            <a:r>
              <a:rPr lang="fr-CH" dirty="0" smtClean="0"/>
              <a:t>Agenda Item 11 </a:t>
            </a:r>
            <a:r>
              <a:rPr lang="fr-CH" dirty="0"/>
              <a:t>– </a:t>
            </a:r>
            <a:r>
              <a:rPr lang="fr-CH" dirty="0" smtClean="0"/>
              <a:t>Training and capacity development</a:t>
            </a:r>
          </a:p>
          <a:p>
            <a:pPr lvl="1">
              <a:buFont typeface="Arial" pitchFamily="34" charset="0"/>
              <a:buChar char="•"/>
            </a:pPr>
            <a:r>
              <a:rPr lang="fr-CH" sz="2400" dirty="0" smtClean="0"/>
              <a:t>Progress on the development of common training materials Training and capacity development(D4, TT-GISC2018)</a:t>
            </a:r>
            <a:endParaRPr lang="fr-CH" sz="24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8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7538019"/>
              </p:ext>
            </p:extLst>
          </p:nvPr>
        </p:nvGraphicFramePr>
        <p:xfrm>
          <a:off x="247650" y="587840"/>
          <a:ext cx="8763000" cy="5095608"/>
        </p:xfrm>
        <a:graphic>
          <a:graphicData uri="http://schemas.openxmlformats.org/drawingml/2006/table">
            <a:tbl>
              <a:tblPr firstRow="1" firstCol="1" bandRow="1"/>
              <a:tblGrid>
                <a:gridCol w="14668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2961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9587">
                <a:tc>
                  <a:txBody>
                    <a:bodyPr/>
                    <a:lstStyle/>
                    <a:p>
                      <a:pPr marR="180340" algn="l"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Verdana"/>
                          <a:ea typeface="Arial"/>
                          <a:cs typeface="Arial"/>
                        </a:rPr>
                        <a:t>Agenda</a:t>
                      </a:r>
                      <a:r>
                        <a:rPr lang="en-GB" sz="1200" b="1" baseline="0" dirty="0" smtClean="0">
                          <a:effectLst/>
                          <a:latin typeface="Verdana"/>
                          <a:ea typeface="Arial"/>
                          <a:cs typeface="Arial"/>
                        </a:rPr>
                        <a:t> Item 11</a:t>
                      </a:r>
                      <a:endParaRPr lang="en-US" sz="1400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R="111125" algn="just"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effectLst/>
                          <a:latin typeface="Verdana"/>
                          <a:ea typeface="Arial"/>
                          <a:cs typeface="Arial"/>
                        </a:rPr>
                        <a:t>Training and capacity development</a:t>
                      </a:r>
                      <a:endParaRPr lang="en-US" sz="1800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16061">
                <a:tc>
                  <a:txBody>
                    <a:bodyPr/>
                    <a:lstStyle/>
                    <a:p>
                      <a:pPr marR="180340" algn="l"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Verdana"/>
                          <a:ea typeface="Arial"/>
                          <a:cs typeface="Arial"/>
                        </a:rPr>
                        <a:t>References</a:t>
                      </a:r>
                      <a:endParaRPr lang="en-US" sz="1400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111125" lvl="0" indent="-342900" algn="l" rtl="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Decision 4,</a:t>
                      </a: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Final report of TT-GISC2018</a:t>
                      </a:r>
                    </a:p>
                    <a:p>
                      <a:pPr marL="0" marR="111125" lvl="0" indent="0" algn="l" rtl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- D4. The meeting agreed to the WP7 work plan and to develop common training materials to the proposed scopes as listed in Annex 7 of this report</a:t>
                      </a: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NZ" sz="16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9301">
                <a:tc>
                  <a:txBody>
                    <a:bodyPr/>
                    <a:lstStyle/>
                    <a:p>
                      <a:pPr marR="180340" algn="l"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Verdana"/>
                          <a:ea typeface="Arial"/>
                          <a:cs typeface="Arial"/>
                        </a:rPr>
                        <a:t>Background</a:t>
                      </a:r>
                      <a:endParaRPr lang="en-US" sz="1400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1125" lvl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GB" altLang="ko-KR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Ken </a:t>
                      </a:r>
                      <a:r>
                        <a:rPr kumimoji="1" lang="en-GB" altLang="ko-KR" sz="1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Tsunoda</a:t>
                      </a:r>
                      <a:r>
                        <a:rPr kumimoji="1" lang="en-GB" altLang="ko-KR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Chair TT-GISC, presented the issues, actions and decisions from TT-GISC2017 (presentation) [</a:t>
                      </a:r>
                      <a:r>
                        <a:rPr kumimoji="1" lang="en-GB" altLang="ko-KR" sz="18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/>
                        </a:rPr>
                        <a:t>http://wis.wmo.int/tdoc=377</a:t>
                      </a:r>
                      <a:r>
                        <a:rPr kumimoji="1" lang="en-GB" altLang="ko-KR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]. </a:t>
                      </a:r>
                      <a:endParaRPr kumimoji="1" lang="ko-KR" altLang="ko-KR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R="111125" algn="just">
                        <a:spcAft>
                          <a:spcPts val="0"/>
                        </a:spcAft>
                      </a:pP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Chair</a:t>
                      </a: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TT-GISC2017 noted the importance of </a:t>
                      </a:r>
                      <a:r>
                        <a:rPr kumimoji="1" lang="en-GB" altLang="ko-KR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capacity building by GISCs within their area of responsibility was highlighted. An ad-hoc team on capacity building was established.</a:t>
                      </a:r>
                    </a:p>
                    <a:p>
                      <a:pPr marL="285750" marR="111125" lvl="0" indent="-28575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en-GB" sz="18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Decision: </a:t>
                      </a:r>
                      <a:r>
                        <a:rPr kumimoji="1" lang="en-GB" altLang="ko-KR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All GISCs were urged to list their training materials on the GISC-Ops WIS wiki pages.</a:t>
                      </a:r>
                      <a:endParaRPr kumimoji="1" lang="ko-KR" altLang="ko-KR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111125" indent="-2857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TT-GISC2017 added</a:t>
                      </a: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</a:t>
                      </a: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ew</a:t>
                      </a: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work package, WP-7 Capacity Development </a:t>
                      </a:r>
                      <a:r>
                        <a:rPr lang="en-US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into TT-GISC work packages(2017-2020)</a:t>
                      </a:r>
                    </a:p>
                    <a:p>
                      <a:pPr marR="111125" algn="just">
                        <a:spcAft>
                          <a:spcPts val="0"/>
                        </a:spcAft>
                      </a:pPr>
                      <a:endParaRPr lang="en-US" sz="1800" b="0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R="111125" algn="just">
                        <a:spcAft>
                          <a:spcPts val="0"/>
                        </a:spcAft>
                      </a:pPr>
                      <a:r>
                        <a:rPr lang="en-US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TT-GISC2018 reviewed the report on capacity development(doc)</a:t>
                      </a:r>
                    </a:p>
                    <a:p>
                      <a:pPr marL="285750" marR="111125" indent="-285750" algn="just"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8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Sungsoo</a:t>
                      </a:r>
                      <a:r>
                        <a:rPr lang="en-US" sz="18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DO, WP7 team leader proposed two strategic approach, 1. Sharing training materials and 2. Establishing common training materials</a:t>
                      </a: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9301">
                <a:tc>
                  <a:txBody>
                    <a:bodyPr/>
                    <a:lstStyle/>
                    <a:p>
                      <a:pPr marR="180340" algn="l">
                        <a:spcAft>
                          <a:spcPts val="0"/>
                        </a:spcAft>
                      </a:pPr>
                      <a:r>
                        <a:rPr lang="en-GB" altLang="ko-KR" sz="1200" b="1" dirty="0" smtClean="0">
                          <a:effectLst/>
                          <a:latin typeface="Verdana"/>
                          <a:ea typeface="Arial"/>
                          <a:cs typeface="Arial"/>
                        </a:rPr>
                        <a:t>Rationale</a:t>
                      </a:r>
                      <a:endParaRPr lang="en-US" sz="1200" b="1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111125" lvl="0" indent="0" algn="just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Provision of training materials is </a:t>
                      </a:r>
                      <a:r>
                        <a:rPr lang="en-NZ" sz="16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required for </a:t>
                      </a: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capacity</a:t>
                      </a:r>
                      <a:r>
                        <a:rPr lang="en-NZ" sz="16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building of WIS</a:t>
                      </a:r>
                      <a:r>
                        <a:rPr lang="en-NZ" sz="16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1600" dirty="0">
                        <a:effectLst/>
                        <a:latin typeface="Univers"/>
                        <a:ea typeface="Arial"/>
                        <a:cs typeface="Arial"/>
                      </a:endParaRPr>
                    </a:p>
                  </a:txBody>
                  <a:tcPr marL="48468" marR="484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835042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478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2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CH" dirty="0" smtClean="0"/>
              <a:t>Introduction</a:t>
            </a:r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ko-KR" sz="2400" dirty="0"/>
              <a:t>According to the WMO Mid-Term Performance Assessment Report 2016-2017, more than 43 percent of members had little or no knowledge of WIS and have not implemented WIS functionality</a:t>
            </a:r>
            <a:r>
              <a:rPr lang="en-US" altLang="ko-KR" sz="2400" dirty="0" smtClean="0"/>
              <a:t>.</a:t>
            </a:r>
          </a:p>
          <a:p>
            <a:endParaRPr lang="en-US" dirty="0"/>
          </a:p>
        </p:txBody>
      </p:sp>
      <p:pic>
        <p:nvPicPr>
          <p:cNvPr id="5" name="그림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23" y="3229650"/>
            <a:ext cx="3593401" cy="28002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그림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398" y="3229650"/>
            <a:ext cx="3260785" cy="28002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5564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2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CH" dirty="0" smtClean="0"/>
              <a:t>Introduction</a:t>
            </a:r>
            <a:endParaRPr lang="en-US" dirty="0"/>
          </a:p>
        </p:txBody>
      </p:sp>
      <p:sp>
        <p:nvSpPr>
          <p:cNvPr id="25" name="Content Placeholder 2"/>
          <p:cNvSpPr>
            <a:spLocks noGrp="1"/>
          </p:cNvSpPr>
          <p:nvPr>
            <p:ph idx="1"/>
          </p:nvPr>
        </p:nvSpPr>
        <p:spPr>
          <a:xfrm>
            <a:off x="457200" y="1413325"/>
            <a:ext cx="8229600" cy="4720056"/>
          </a:xfrm>
        </p:spPr>
        <p:txBody>
          <a:bodyPr>
            <a:normAutofit fontScale="55000" lnSpcReduction="20000"/>
          </a:bodyPr>
          <a:lstStyle/>
          <a:p>
            <a:r>
              <a:rPr lang="en-US" altLang="ko-KR" sz="4400" dirty="0"/>
              <a:t>In the WIS training and learning guide there are seven competencies across four basic functional areas have been </a:t>
            </a:r>
            <a:r>
              <a:rPr lang="en-US" altLang="ko-KR" sz="4400" dirty="0" smtClean="0"/>
              <a:t>identified</a:t>
            </a:r>
            <a:r>
              <a:rPr lang="en-US" altLang="ko-KR" sz="4400" dirty="0"/>
              <a:t> </a:t>
            </a:r>
            <a:r>
              <a:rPr lang="en-US" altLang="ko-KR" sz="4400" dirty="0" smtClean="0"/>
              <a:t>(Guide to the WIS, WMO-No.1061 Appendix A)</a:t>
            </a:r>
          </a:p>
          <a:p>
            <a:endParaRPr lang="en-US" altLang="ko-KR" sz="3400" dirty="0" smtClean="0"/>
          </a:p>
          <a:p>
            <a:pPr lvl="1"/>
            <a:r>
              <a:rPr lang="en-US" altLang="ko-KR" sz="3600" b="1" dirty="0"/>
              <a:t>Infrastructure</a:t>
            </a:r>
            <a:endParaRPr lang="ko-KR" altLang="ko-KR" sz="3600" dirty="0"/>
          </a:p>
          <a:p>
            <a:pPr marL="800100" lvl="2" indent="0">
              <a:buNone/>
            </a:pPr>
            <a:r>
              <a:rPr lang="en-US" altLang="ko-KR" sz="3600" dirty="0"/>
              <a:t>1. Manage the physical infrastructure </a:t>
            </a:r>
            <a:endParaRPr lang="ko-KR" altLang="ko-KR" sz="3600" dirty="0"/>
          </a:p>
          <a:p>
            <a:pPr marL="800100" lvl="2" indent="0">
              <a:buNone/>
            </a:pPr>
            <a:r>
              <a:rPr lang="en-US" altLang="ko-KR" sz="3600" dirty="0"/>
              <a:t>2. Manage the operational applications </a:t>
            </a:r>
            <a:endParaRPr lang="ko-KR" altLang="ko-KR" sz="3600" dirty="0"/>
          </a:p>
          <a:p>
            <a:pPr lvl="1"/>
            <a:r>
              <a:rPr lang="en-US" altLang="ko-KR" sz="3600" b="1" dirty="0"/>
              <a:t>Data</a:t>
            </a:r>
            <a:endParaRPr lang="ko-KR" altLang="ko-KR" sz="3600" dirty="0"/>
          </a:p>
          <a:p>
            <a:pPr marL="800100" lvl="2" indent="0">
              <a:buNone/>
            </a:pPr>
            <a:r>
              <a:rPr lang="en-US" altLang="ko-KR" sz="3600" dirty="0"/>
              <a:t>3. Manage the data flow </a:t>
            </a:r>
            <a:endParaRPr lang="ko-KR" altLang="ko-KR" sz="3600" dirty="0"/>
          </a:p>
          <a:p>
            <a:pPr marL="800100" lvl="2" indent="0">
              <a:buNone/>
            </a:pPr>
            <a:r>
              <a:rPr lang="en-US" altLang="ko-KR" sz="3600" dirty="0"/>
              <a:t>4. Manage data discovery  </a:t>
            </a:r>
            <a:endParaRPr lang="ko-KR" altLang="ko-KR" sz="3600" dirty="0"/>
          </a:p>
          <a:p>
            <a:pPr lvl="1"/>
            <a:r>
              <a:rPr lang="en-US" altLang="ko-KR" sz="3600" b="1" dirty="0"/>
              <a:t>External Interactions</a:t>
            </a:r>
            <a:endParaRPr lang="ko-KR" altLang="ko-KR" sz="3600" dirty="0"/>
          </a:p>
          <a:p>
            <a:pPr marL="800100" lvl="2" indent="0">
              <a:buNone/>
            </a:pPr>
            <a:r>
              <a:rPr lang="en-US" altLang="ko-KR" sz="3600" dirty="0"/>
              <a:t>5. Manage interaction among WIS </a:t>
            </a:r>
            <a:r>
              <a:rPr lang="en-US" altLang="ko-KR" sz="3600" dirty="0" err="1"/>
              <a:t>centres</a:t>
            </a:r>
            <a:r>
              <a:rPr lang="en-US" altLang="ko-KR" sz="3600" dirty="0"/>
              <a:t> </a:t>
            </a:r>
            <a:endParaRPr lang="ko-KR" altLang="ko-KR" sz="3600" dirty="0"/>
          </a:p>
          <a:p>
            <a:pPr marL="800100" lvl="2" indent="0">
              <a:buNone/>
            </a:pPr>
            <a:r>
              <a:rPr lang="en-US" altLang="ko-KR" sz="3600" dirty="0"/>
              <a:t>6. Manage external user interactions </a:t>
            </a:r>
            <a:endParaRPr lang="ko-KR" altLang="ko-KR" sz="3600" dirty="0"/>
          </a:p>
          <a:p>
            <a:pPr lvl="1"/>
            <a:r>
              <a:rPr lang="en-US" altLang="ko-KR" sz="3600" b="1" dirty="0"/>
              <a:t>Overall service </a:t>
            </a:r>
            <a:endParaRPr lang="ko-KR" altLang="ko-KR" sz="3600" dirty="0"/>
          </a:p>
          <a:p>
            <a:pPr marL="800100" lvl="2" indent="0">
              <a:buNone/>
            </a:pPr>
            <a:r>
              <a:rPr lang="en-US" altLang="ko-KR" sz="3600" dirty="0"/>
              <a:t>7. Manage the operational service</a:t>
            </a:r>
            <a:endParaRPr lang="ko-KR" altLang="ko-KR" sz="3600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61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200" dirty="0" smtClean="0"/>
              <a:t>WP-7 was added to TT-GISC Packages(2017-2020) in TT-GISC2017</a:t>
            </a:r>
          </a:p>
          <a:p>
            <a:pPr marL="0" indent="0">
              <a:buNone/>
            </a:pPr>
            <a:endParaRPr lang="en-US" altLang="ja-JP" sz="2200" dirty="0" smtClean="0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138233"/>
              </p:ext>
            </p:extLst>
          </p:nvPr>
        </p:nvGraphicFramePr>
        <p:xfrm>
          <a:off x="457200" y="2622431"/>
          <a:ext cx="8229600" cy="22428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1805"/>
                <a:gridCol w="1523662"/>
                <a:gridCol w="3236646"/>
                <a:gridCol w="2967487"/>
              </a:tblGrid>
              <a:tr h="32472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Work Package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Member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Expected Deliverable/Outcome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</a:tr>
              <a:tr h="32472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ID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unit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9341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WP-7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</a:rPr>
                        <a:t>Capacity Development</a:t>
                      </a:r>
                      <a:r>
                        <a:rPr lang="en-US" sz="1400" u="none" strike="noStrike" dirty="0">
                          <a:effectLst/>
                        </a:rPr>
                        <a:t/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>
                          <a:effectLst/>
                        </a:rPr>
                        <a:t>by TT-GISC2017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sng" strike="noStrike" dirty="0" err="1">
                          <a:effectLst/>
                        </a:rPr>
                        <a:t>Sungsoo</a:t>
                      </a:r>
                      <a:r>
                        <a:rPr lang="en-US" sz="1400" u="sng" strike="noStrike" dirty="0">
                          <a:effectLst/>
                        </a:rPr>
                        <a:t>(lead, </a:t>
                      </a:r>
                      <a:r>
                        <a:rPr lang="en-US" sz="1400" u="sng" strike="noStrike" dirty="0" err="1">
                          <a:effectLst/>
                        </a:rPr>
                        <a:t>kr</a:t>
                      </a:r>
                      <a:r>
                        <a:rPr lang="en-US" sz="1400" u="sng" strike="noStrike" dirty="0">
                          <a:effectLst/>
                        </a:rPr>
                        <a:t>): ssdo@korea.kr</a:t>
                      </a:r>
                      <a:r>
                        <a:rPr lang="en-US" sz="1400" u="none" strike="noStrike" dirty="0">
                          <a:effectLst/>
                        </a:rPr>
                        <a:t/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 err="1">
                          <a:effectLst/>
                        </a:rPr>
                        <a:t>SL.Singh</a:t>
                      </a:r>
                      <a:r>
                        <a:rPr lang="en-US" sz="1400" u="none" strike="noStrike" dirty="0">
                          <a:effectLst/>
                        </a:rPr>
                        <a:t>(in): sl.singh@imd.gov.in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 err="1">
                          <a:effectLst/>
                        </a:rPr>
                        <a:t>LiXiang</a:t>
                      </a:r>
                      <a:r>
                        <a:rPr lang="en-US" sz="1400" u="none" strike="noStrike" dirty="0">
                          <a:effectLst/>
                        </a:rPr>
                        <a:t>(</a:t>
                      </a:r>
                      <a:r>
                        <a:rPr lang="en-US" sz="1400" u="none" strike="noStrike" dirty="0" err="1">
                          <a:effectLst/>
                        </a:rPr>
                        <a:t>cn</a:t>
                      </a:r>
                      <a:r>
                        <a:rPr lang="en-US" sz="1400" u="none" strike="noStrike" dirty="0">
                          <a:effectLst/>
                        </a:rPr>
                        <a:t>): lixiang@cma.gov.cn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>
                          <a:effectLst/>
                        </a:rPr>
                        <a:t>Mark(</a:t>
                      </a:r>
                      <a:r>
                        <a:rPr lang="en-US" sz="1400" u="none" strike="noStrike" dirty="0" err="1">
                          <a:effectLst/>
                        </a:rPr>
                        <a:t>uk</a:t>
                      </a:r>
                      <a:r>
                        <a:rPr lang="en-US" sz="1400" u="none" strike="noStrike" dirty="0">
                          <a:effectLst/>
                        </a:rPr>
                        <a:t>): mark.francis@metoffice.gov.uk 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 err="1">
                          <a:effectLst/>
                        </a:rPr>
                        <a:t>Talal</a:t>
                      </a:r>
                      <a:r>
                        <a:rPr lang="en-US" sz="1400" u="none" strike="noStrike" dirty="0">
                          <a:effectLst/>
                        </a:rPr>
                        <a:t>(</a:t>
                      </a:r>
                      <a:r>
                        <a:rPr lang="en-US" sz="1400" u="none" strike="noStrike" dirty="0" err="1">
                          <a:effectLst/>
                        </a:rPr>
                        <a:t>sa</a:t>
                      </a:r>
                      <a:r>
                        <a:rPr lang="en-US" sz="1400" u="none" strike="noStrike" dirty="0">
                          <a:effectLst/>
                        </a:rPr>
                        <a:t>): talal.alowaibdi@gmail.com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# Develop a common training materials to know fundamentals of </a:t>
                      </a:r>
                      <a:r>
                        <a:rPr lang="en-US" sz="1400" u="none" strike="noStrike" dirty="0" smtClean="0">
                          <a:effectLst/>
                        </a:rPr>
                        <a:t>WIS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130" marR="9130" marT="9130" marB="0" anchor="ctr"/>
                </a:tc>
              </a:tr>
            </a:tbl>
          </a:graphicData>
        </a:graphic>
      </p:graphicFrame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893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Objectives</a:t>
            </a:r>
            <a:endParaRPr lang="en-US" altLang="ja-JP" dirty="0" smtClean="0"/>
          </a:p>
          <a:p>
            <a:pPr lvl="1"/>
            <a:r>
              <a:rPr lang="en-US" altLang="ko-KR" dirty="0" smtClean="0"/>
              <a:t>Each </a:t>
            </a:r>
            <a:r>
              <a:rPr lang="en-US" altLang="ko-KR" dirty="0"/>
              <a:t>GISC has utilized its own materials according to the WIS training and learning guide. </a:t>
            </a:r>
            <a:endParaRPr lang="en-US" altLang="ko-KR" dirty="0" smtClean="0"/>
          </a:p>
          <a:p>
            <a:pPr lvl="1"/>
            <a:r>
              <a:rPr lang="en-US" altLang="ko-KR" dirty="0"/>
              <a:t>I</a:t>
            </a:r>
            <a:r>
              <a:rPr lang="en-US" altLang="ko-KR" dirty="0" smtClean="0"/>
              <a:t>t </a:t>
            </a:r>
            <a:r>
              <a:rPr lang="en-US" altLang="ko-KR" dirty="0"/>
              <a:t>is required to consolidate dispersed information and to share each GISC’s training materials </a:t>
            </a:r>
            <a:endParaRPr lang="en-US" altLang="ko-KR" dirty="0" smtClean="0"/>
          </a:p>
          <a:p>
            <a:pPr lvl="1"/>
            <a:r>
              <a:rPr lang="en-US" altLang="ko-KR" dirty="0"/>
              <a:t> </a:t>
            </a:r>
            <a:r>
              <a:rPr lang="en-US" altLang="ko-KR" dirty="0" smtClean="0"/>
              <a:t>Common </a:t>
            </a:r>
            <a:r>
              <a:rPr lang="en-US" altLang="ko-KR" dirty="0"/>
              <a:t>capacity development material of WIS will be used as basic reference to </a:t>
            </a:r>
            <a:r>
              <a:rPr lang="en-US" altLang="ko-KR" dirty="0"/>
              <a:t>encourage WIS  competencies</a:t>
            </a:r>
            <a:endParaRPr lang="ja-JP" altLang="en-US" dirty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21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Target</a:t>
            </a:r>
            <a:endParaRPr lang="en-US" altLang="ja-JP" dirty="0" smtClean="0"/>
          </a:p>
          <a:p>
            <a:pPr lvl="1"/>
            <a:r>
              <a:rPr lang="en-US" altLang="ko-KR" dirty="0" smtClean="0"/>
              <a:t>Members </a:t>
            </a:r>
            <a:r>
              <a:rPr lang="en-US" altLang="ko-KR" dirty="0"/>
              <a:t>who having had little or no knowledge of </a:t>
            </a:r>
            <a:r>
              <a:rPr lang="en-US" altLang="ko-KR" dirty="0" smtClean="0"/>
              <a:t>WIS </a:t>
            </a:r>
          </a:p>
          <a:p>
            <a:pPr lvl="2"/>
            <a:r>
              <a:rPr lang="en-US" altLang="ko-KR" dirty="0"/>
              <a:t>the gaps of national knowledge of WIS among members were </a:t>
            </a:r>
            <a:r>
              <a:rPr lang="en-US" altLang="ko-KR" dirty="0" smtClean="0"/>
              <a:t>identified as </a:t>
            </a:r>
            <a:r>
              <a:rPr lang="en-US" altLang="ko-KR" dirty="0"/>
              <a:t>a result of the survey from WMO Mid-Term Performance Assessment Report 2016-2017</a:t>
            </a:r>
            <a:endParaRPr lang="en-US" altLang="ko-KR" dirty="0" smtClean="0"/>
          </a:p>
          <a:p>
            <a:pPr lvl="2"/>
            <a:r>
              <a:rPr lang="en-US" altLang="ko-KR" dirty="0"/>
              <a:t>The common training materials for WIS should be to fill </a:t>
            </a:r>
            <a:r>
              <a:rPr lang="en-US" altLang="ko-KR" dirty="0" smtClean="0"/>
              <a:t>these gaps</a:t>
            </a:r>
            <a:endParaRPr kumimoji="1" lang="ja-JP" altLang="en-US" dirty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545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92500"/>
          </a:bodyPr>
          <a:lstStyle/>
          <a:p>
            <a:r>
              <a:rPr lang="en-US" altLang="ja-JP" dirty="0" smtClean="0"/>
              <a:t>Proposed Scope</a:t>
            </a:r>
            <a:endParaRPr lang="en-US" altLang="ja-JP" dirty="0" smtClean="0"/>
          </a:p>
          <a:p>
            <a:pPr lvl="1"/>
            <a:r>
              <a:rPr lang="en-US" altLang="ko-KR" dirty="0"/>
              <a:t>Main purpose of training material is to raise the level of competencies for who has little knowledge of WIS.</a:t>
            </a:r>
            <a:r>
              <a:rPr lang="en-US" altLang="ko-KR" dirty="0" smtClean="0"/>
              <a:t> </a:t>
            </a:r>
          </a:p>
          <a:p>
            <a:pPr lvl="1"/>
            <a:r>
              <a:rPr lang="en-US" altLang="ko-KR" dirty="0"/>
              <a:t>Key learning resources for seven WIS competencies are presented from Guide to the WIS but it is difficult for NCs and DCPCs to utilize those </a:t>
            </a:r>
            <a:r>
              <a:rPr lang="en-US" altLang="ko-KR" dirty="0" smtClean="0"/>
              <a:t>resources</a:t>
            </a:r>
          </a:p>
          <a:p>
            <a:pPr lvl="1"/>
            <a:r>
              <a:rPr lang="en-US" altLang="ko-KR" dirty="0"/>
              <a:t>The </a:t>
            </a:r>
            <a:r>
              <a:rPr lang="en-US" altLang="ko-KR" dirty="0" smtClean="0"/>
              <a:t>training </a:t>
            </a:r>
            <a:r>
              <a:rPr lang="en-US" altLang="ko-KR" dirty="0"/>
              <a:t>materials can provide summarized information from key learning resources as a baseline of training </a:t>
            </a:r>
            <a:r>
              <a:rPr lang="en-US" altLang="ko-KR" dirty="0" smtClean="0"/>
              <a:t>materials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37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267426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Proposed Scope</a:t>
            </a:r>
            <a:endParaRPr lang="en-US" altLang="ja-JP" dirty="0" smtClean="0"/>
          </a:p>
          <a:p>
            <a:pPr lvl="1"/>
            <a:r>
              <a:rPr lang="en-US" altLang="ko-KR" dirty="0" smtClean="0"/>
              <a:t>Training </a:t>
            </a:r>
            <a:r>
              <a:rPr lang="en-US" altLang="ko-KR" dirty="0"/>
              <a:t>materials focus on data management with avoiding infrastructure and operational </a:t>
            </a:r>
            <a:r>
              <a:rPr lang="en-US" altLang="ko-KR" dirty="0" smtClean="0"/>
              <a:t>functions</a:t>
            </a:r>
          </a:p>
          <a:p>
            <a:pPr lvl="2"/>
            <a:r>
              <a:rPr lang="en-US" altLang="ko-KR" dirty="0" smtClean="0"/>
              <a:t> </a:t>
            </a:r>
            <a:r>
              <a:rPr lang="en-US" altLang="ko-KR" dirty="0"/>
              <a:t>Due to different IT environment </a:t>
            </a:r>
            <a:r>
              <a:rPr lang="en-US" altLang="ko-KR" dirty="0" smtClean="0"/>
              <a:t>on each site, different service level and </a:t>
            </a:r>
            <a:r>
              <a:rPr lang="en-US" altLang="ko-KR" dirty="0"/>
              <a:t>various software of </a:t>
            </a:r>
            <a:r>
              <a:rPr lang="en-US" altLang="ko-KR" dirty="0" smtClean="0"/>
              <a:t>WIS </a:t>
            </a:r>
            <a:r>
              <a:rPr lang="en-US" altLang="ko-KR" dirty="0" err="1" smtClean="0"/>
              <a:t>centres</a:t>
            </a:r>
            <a:endParaRPr lang="en-US" altLang="ko-KR" dirty="0" smtClean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374236"/>
              </p:ext>
            </p:extLst>
          </p:nvPr>
        </p:nvGraphicFramePr>
        <p:xfrm>
          <a:off x="577970" y="3614698"/>
          <a:ext cx="8229599" cy="27416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0417"/>
                <a:gridCol w="2485809"/>
                <a:gridCol w="4563373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Functional Area</a:t>
                      </a:r>
                      <a:endParaRPr lang="ko-KR" sz="12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4257" marR="6425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Competency</a:t>
                      </a:r>
                      <a:endParaRPr lang="ko-KR" sz="12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4257" marR="6425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Key learning resources</a:t>
                      </a:r>
                      <a:endParaRPr lang="ko-KR" sz="12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4257" marR="64257" marT="0" marB="0"/>
                </a:tc>
              </a:tr>
              <a:tr h="126442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Data</a:t>
                      </a:r>
                      <a:endParaRPr lang="ko-KR" sz="12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4257" marR="6425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Manage the data flow</a:t>
                      </a:r>
                      <a:endParaRPr lang="ko-KR" sz="12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4257" marR="64257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Data policies</a:t>
                      </a:r>
                      <a:endParaRPr lang="ko-KR" sz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GTS data exchange</a:t>
                      </a:r>
                      <a:endParaRPr lang="ko-KR" sz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Data representation</a:t>
                      </a:r>
                      <a:endParaRPr lang="ko-KR" sz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WIS discovery, access and retrieval</a:t>
                      </a:r>
                      <a:endParaRPr lang="ko-KR" sz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Managing GTS data exchange</a:t>
                      </a:r>
                      <a:endParaRPr lang="ko-KR" sz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security of data exchange</a:t>
                      </a:r>
                      <a:endParaRPr lang="ko-KR" sz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network management</a:t>
                      </a:r>
                      <a:endParaRPr lang="ko-KR" sz="12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4257" marR="64257" marT="0" marB="0"/>
                </a:tc>
              </a:tr>
              <a:tr h="10837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Manage data discovery</a:t>
                      </a:r>
                      <a:endParaRPr lang="ko-KR" sz="12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4257" marR="64257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WIS metadata guidance</a:t>
                      </a:r>
                      <a:endParaRPr lang="ko-KR" sz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Metadata entry and management tools</a:t>
                      </a:r>
                      <a:endParaRPr lang="ko-KR" sz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Samples of how to complete typical metadata record</a:t>
                      </a:r>
                      <a:endParaRPr lang="ko-KR" sz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Metadata policies and WIS metadata guidelines</a:t>
                      </a:r>
                      <a:endParaRPr lang="ko-KR" sz="12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"/>
                      </a:pPr>
                      <a:r>
                        <a:rPr lang="en-US" sz="1200" dirty="0">
                          <a:effectLst/>
                        </a:rPr>
                        <a:t>ISO 19100 series: ISO standards on geographic information</a:t>
                      </a:r>
                      <a:endParaRPr lang="ko-KR" sz="12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4257" marR="6425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071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60724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Proposed Approach</a:t>
            </a:r>
          </a:p>
          <a:p>
            <a:pPr lvl="1"/>
            <a:r>
              <a:rPr lang="en-US" altLang="ja-JP" dirty="0" smtClean="0"/>
              <a:t>Sharing training materials</a:t>
            </a:r>
          </a:p>
          <a:p>
            <a:pPr lvl="1"/>
            <a:r>
              <a:rPr lang="en-US" altLang="ja-JP" dirty="0" smtClean="0"/>
              <a:t>Establishing common training materials</a:t>
            </a:r>
          </a:p>
          <a:p>
            <a:endParaRPr lang="en-US" altLang="ja-JP" dirty="0" smtClean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81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60724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altLang="ja-JP" dirty="0" smtClean="0"/>
              <a:t>Sharing training materials</a:t>
            </a:r>
          </a:p>
          <a:p>
            <a:pPr lvl="1"/>
            <a:r>
              <a:rPr lang="en-US" altLang="ko-KR" dirty="0"/>
              <a:t>Each GISC has performed WIS training activities with its own training materials for lecture, presentation and brochure </a:t>
            </a:r>
            <a:r>
              <a:rPr lang="en-US" altLang="ko-KR" dirty="0" err="1" smtClean="0"/>
              <a:t>etc</a:t>
            </a:r>
            <a:endParaRPr lang="en-US" altLang="ko-KR" dirty="0" smtClean="0"/>
          </a:p>
          <a:p>
            <a:pPr lvl="1"/>
            <a:r>
              <a:rPr lang="en-US" altLang="ko-KR" dirty="0"/>
              <a:t>“WIS Training </a:t>
            </a:r>
            <a:r>
              <a:rPr lang="en-US" altLang="ko-KR" dirty="0" smtClean="0"/>
              <a:t>Material(provisional)”, </a:t>
            </a:r>
            <a:r>
              <a:rPr lang="en-US" altLang="ko-KR" dirty="0"/>
              <a:t>shared repository for WIS training materials </a:t>
            </a:r>
            <a:r>
              <a:rPr lang="en-US" altLang="ko-KR" dirty="0" smtClean="0"/>
              <a:t>is </a:t>
            </a:r>
            <a:r>
              <a:rPr lang="en-US" altLang="ko-KR" dirty="0"/>
              <a:t>created in </a:t>
            </a:r>
            <a:r>
              <a:rPr lang="en-US" altLang="ko-KR" dirty="0" err="1"/>
              <a:t>wis</a:t>
            </a:r>
            <a:r>
              <a:rPr lang="en-US" altLang="ko-KR" dirty="0"/>
              <a:t>-wiki and GISCs are collaborating in collecting its own materials not limited to any </a:t>
            </a:r>
            <a:r>
              <a:rPr lang="en-US" altLang="ko-KR" dirty="0" smtClean="0"/>
              <a:t>language</a:t>
            </a:r>
          </a:p>
          <a:p>
            <a:pPr lvl="1"/>
            <a:r>
              <a:rPr lang="en-US" altLang="ko-KR" dirty="0" smtClean="0"/>
              <a:t>Will </a:t>
            </a:r>
            <a:r>
              <a:rPr lang="en-US" altLang="ko-KR" dirty="0"/>
              <a:t>be collected in the directories categorized by key learning resources as shown in the proposed scopes of common training materials.</a:t>
            </a:r>
            <a:endParaRPr lang="ko-KR" altLang="ko-KR" dirty="0"/>
          </a:p>
          <a:p>
            <a:endParaRPr lang="en-US" altLang="ja-JP" dirty="0" smtClean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00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60724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Sharing training materials</a:t>
            </a:r>
          </a:p>
          <a:p>
            <a:pPr lvl="1"/>
            <a:r>
              <a:rPr lang="en-US" altLang="ko-KR" dirty="0" smtClean="0"/>
              <a:t>Work Plan(proposed)</a:t>
            </a:r>
          </a:p>
          <a:p>
            <a:endParaRPr lang="en-US" altLang="ja-JP" dirty="0" smtClean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13</a:t>
            </a:fld>
            <a:endParaRPr lang="en-US" dirty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118050"/>
              </p:ext>
            </p:extLst>
          </p:nvPr>
        </p:nvGraphicFramePr>
        <p:xfrm>
          <a:off x="687705" y="2915728"/>
          <a:ext cx="7999095" cy="25690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5190"/>
                <a:gridCol w="592335"/>
                <a:gridCol w="715993"/>
                <a:gridCol w="2717320"/>
                <a:gridCol w="1483744"/>
                <a:gridCol w="1604513"/>
              </a:tblGrid>
              <a:tr h="3574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Section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Timeline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Work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Participants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Progress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11691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Sharing training materials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2019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1Q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Creation of shared repository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WP-7 leader</a:t>
                      </a:r>
                      <a:endParaRPr lang="ko-KR" sz="14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WMO secretariat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Planning</a:t>
                      </a:r>
                      <a:r>
                        <a:rPr lang="en-US" sz="1400" dirty="0">
                          <a:effectLst/>
                        </a:rPr>
                        <a:t> 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71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2019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2Q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Collection of training materials from GISCs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All GISCs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r>
                        <a:rPr lang="en-US" sz="1400" dirty="0" smtClean="0">
                          <a:effectLst/>
                        </a:rPr>
                        <a:t>-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74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3Q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Review by TT-GISC2019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r>
                        <a:rPr lang="en-US" sz="1400" dirty="0" smtClean="0">
                          <a:effectLst/>
                        </a:rPr>
                        <a:t>-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644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60724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Sharing training materials</a:t>
            </a:r>
          </a:p>
          <a:p>
            <a:pPr lvl="1"/>
            <a:r>
              <a:rPr lang="en-US" altLang="ko-KR" dirty="0" smtClean="0"/>
              <a:t>Future progress</a:t>
            </a:r>
          </a:p>
          <a:p>
            <a:pPr lvl="2"/>
            <a:r>
              <a:rPr lang="en-US" altLang="ko-KR" dirty="0" smtClean="0"/>
              <a:t>Define the categories for sharing materials under consideration with team members</a:t>
            </a:r>
          </a:p>
          <a:p>
            <a:pPr lvl="2"/>
            <a:r>
              <a:rPr lang="en-US" altLang="ko-KR" dirty="0" smtClean="0"/>
              <a:t>Request Secretariat to create new menu in </a:t>
            </a:r>
            <a:r>
              <a:rPr lang="en-US" altLang="ko-KR" dirty="0" err="1" smtClean="0"/>
              <a:t>wis</a:t>
            </a:r>
            <a:r>
              <a:rPr lang="en-US" altLang="ko-KR" dirty="0" smtClean="0"/>
              <a:t>-wiki, </a:t>
            </a:r>
            <a:r>
              <a:rPr lang="en-US" altLang="ko-KR" dirty="0" err="1" smtClean="0"/>
              <a:t>TrainingAids</a:t>
            </a:r>
            <a:endParaRPr lang="en-US" altLang="ko-KR" dirty="0" smtClean="0"/>
          </a:p>
          <a:p>
            <a:pPr marL="914400" lvl="2" indent="0">
              <a:buNone/>
            </a:pPr>
            <a:r>
              <a:rPr lang="en-US" altLang="ko-KR" sz="2000" dirty="0" smtClean="0"/>
              <a:t>    [https://wiswiki.wmo.int/tiki-index.php?page=TrainingAids]</a:t>
            </a:r>
          </a:p>
          <a:p>
            <a:pPr lvl="2"/>
            <a:r>
              <a:rPr lang="en-US" altLang="ko-KR" dirty="0" smtClean="0"/>
              <a:t>Upload each GISC’s training materials on the relevant categories by GISCs</a:t>
            </a:r>
          </a:p>
          <a:p>
            <a:pPr marL="914400" lvl="2" indent="0">
              <a:buNone/>
            </a:pPr>
            <a:endParaRPr lang="en-US" altLang="ko-KR" dirty="0" smtClean="0"/>
          </a:p>
          <a:p>
            <a:endParaRPr lang="en-US" altLang="ja-JP" dirty="0" smtClean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966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215668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Sharing training materials</a:t>
            </a:r>
          </a:p>
          <a:p>
            <a:pPr lvl="1"/>
            <a:r>
              <a:rPr lang="en-US" altLang="ko-KR" dirty="0" smtClean="0"/>
              <a:t>WIS &gt; </a:t>
            </a:r>
            <a:r>
              <a:rPr lang="en-US" altLang="ko-KR" dirty="0" err="1" smtClean="0"/>
              <a:t>TrainingAids</a:t>
            </a:r>
            <a:endParaRPr lang="en-US" altLang="ko-KR" dirty="0" smtClean="0"/>
          </a:p>
          <a:p>
            <a:pPr marL="914400" lvl="2" indent="0">
              <a:buNone/>
            </a:pPr>
            <a:r>
              <a:rPr lang="en-US" altLang="ko-KR" sz="2000" dirty="0" smtClean="0"/>
              <a:t>https</a:t>
            </a:r>
            <a:r>
              <a:rPr lang="en-US" altLang="ko-KR" sz="2000" dirty="0"/>
              <a:t>://wiswiki.wmo.int/tiki-index.php?page=TrainingAids]</a:t>
            </a:r>
          </a:p>
          <a:p>
            <a:pPr marL="914400" lvl="2" indent="0">
              <a:buNone/>
            </a:pPr>
            <a:endParaRPr lang="en-US" altLang="ko-KR" dirty="0" smtClean="0"/>
          </a:p>
          <a:p>
            <a:endParaRPr lang="en-US" altLang="ja-JP" dirty="0" smtClean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9218" name="Picture 2" descr="D:\1.도성수\WMO\ET\ET-WISC2019\wiki-training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15" t="8322" r="27264" b="5304"/>
          <a:stretch/>
        </p:blipFill>
        <p:spPr bwMode="auto">
          <a:xfrm>
            <a:off x="1656271" y="2651699"/>
            <a:ext cx="3433313" cy="3601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2406770" y="5400136"/>
            <a:ext cx="1112807" cy="776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사각형 설명선 5"/>
          <p:cNvSpPr/>
          <p:nvPr/>
        </p:nvSpPr>
        <p:spPr>
          <a:xfrm>
            <a:off x="5036388" y="4002657"/>
            <a:ext cx="3033623" cy="534838"/>
          </a:xfrm>
          <a:prstGeom prst="wedgeRectCallout">
            <a:avLst>
              <a:gd name="adj1" fmla="val -100737"/>
              <a:gd name="adj2" fmla="val 208883"/>
            </a:avLst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089584" y="4098582"/>
            <a:ext cx="2855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altLang="ko-KR" sz="1600" dirty="0" smtClean="0"/>
              <a:t>WIS Training Materials(GISCs)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80890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215668"/>
            <a:ext cx="8229600" cy="452596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Sharing training materials</a:t>
            </a:r>
          </a:p>
          <a:p>
            <a:pPr lvl="1"/>
            <a:r>
              <a:rPr lang="en-US" altLang="ko-KR" dirty="0" smtClean="0"/>
              <a:t>WIS &gt; </a:t>
            </a:r>
            <a:r>
              <a:rPr lang="en-US" altLang="ko-KR" dirty="0" err="1" smtClean="0"/>
              <a:t>TrainingAids</a:t>
            </a:r>
            <a:r>
              <a:rPr lang="en-US" altLang="ko-KR" dirty="0" smtClean="0"/>
              <a:t> &gt; WIS Training Materials(GISCs)</a:t>
            </a:r>
          </a:p>
          <a:p>
            <a:pPr marL="914400" lvl="2" indent="0">
              <a:buNone/>
            </a:pPr>
            <a:r>
              <a:rPr lang="en-US" altLang="ko-KR" sz="2000" dirty="0" smtClean="0"/>
              <a:t>https</a:t>
            </a:r>
            <a:r>
              <a:rPr lang="en-US" altLang="ko-KR" sz="2000" dirty="0"/>
              <a:t>://wiswiki.wmo.int/tiki-index.php?page=TrainingAids]</a:t>
            </a:r>
          </a:p>
          <a:p>
            <a:pPr marL="914400" lvl="2" indent="0">
              <a:buNone/>
            </a:pPr>
            <a:endParaRPr lang="en-US" altLang="ko-KR" dirty="0" smtClean="0"/>
          </a:p>
          <a:p>
            <a:endParaRPr lang="en-US" altLang="ja-JP" dirty="0" smtClean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10242" name="Picture 2" descr="D:\1.도성수\WMO\ET\ET-WISC2019\wiki-training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15" t="9330" r="27547" b="5038"/>
          <a:stretch/>
        </p:blipFill>
        <p:spPr bwMode="auto">
          <a:xfrm>
            <a:off x="2654060" y="2641863"/>
            <a:ext cx="3899140" cy="407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4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60724"/>
            <a:ext cx="8229600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en-US" altLang="ko-KR" dirty="0"/>
              <a:t>Establishing common training materials</a:t>
            </a:r>
            <a:endParaRPr lang="ko-KR" altLang="ko-KR" dirty="0"/>
          </a:p>
          <a:p>
            <a:pPr lvl="1"/>
            <a:r>
              <a:rPr lang="en-US" altLang="ko-KR" dirty="0" smtClean="0"/>
              <a:t>Detailed </a:t>
            </a:r>
            <a:r>
              <a:rPr lang="en-US" altLang="ko-KR" dirty="0"/>
              <a:t>list of contents should be consulted with the members of work </a:t>
            </a:r>
            <a:r>
              <a:rPr lang="en-US" altLang="ko-KR" dirty="0" smtClean="0"/>
              <a:t>package</a:t>
            </a:r>
          </a:p>
          <a:p>
            <a:pPr lvl="1"/>
            <a:r>
              <a:rPr lang="en-US" altLang="ko-KR" dirty="0"/>
              <a:t>Each member should establish assigned common training materials in English</a:t>
            </a:r>
            <a:endParaRPr lang="en-US" altLang="ko-KR" dirty="0" smtClean="0"/>
          </a:p>
          <a:p>
            <a:pPr lvl="1"/>
            <a:r>
              <a:rPr lang="en-US" altLang="ko-KR" dirty="0"/>
              <a:t>The baseline of the materials is suggested by key learning resources from Guide to the </a:t>
            </a:r>
            <a:r>
              <a:rPr lang="en-US" altLang="ko-KR" dirty="0" smtClean="0"/>
              <a:t>WIS</a:t>
            </a:r>
          </a:p>
          <a:p>
            <a:pPr lvl="2"/>
            <a:r>
              <a:rPr lang="en-US" altLang="ko-KR" dirty="0" smtClean="0"/>
              <a:t>The existing training materials provided WIS Project Office in </a:t>
            </a:r>
            <a:r>
              <a:rPr lang="en-US" altLang="ko-KR" dirty="0" err="1" smtClean="0"/>
              <a:t>wis</a:t>
            </a:r>
            <a:r>
              <a:rPr lang="en-US" altLang="ko-KR" dirty="0" smtClean="0"/>
              <a:t>-wiki is good reference to make common training materials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56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60724"/>
            <a:ext cx="8229600" cy="4525963"/>
          </a:xfrm>
        </p:spPr>
        <p:txBody>
          <a:bodyPr>
            <a:normAutofit/>
          </a:bodyPr>
          <a:lstStyle/>
          <a:p>
            <a:pPr marL="342900" lvl="1" indent="-342900">
              <a:buFont typeface="Arial"/>
              <a:buChar char="•"/>
            </a:pPr>
            <a:r>
              <a:rPr lang="en-US" altLang="ja-JP" dirty="0"/>
              <a:t>Establishing common training materials</a:t>
            </a:r>
          </a:p>
          <a:p>
            <a:pPr lvl="1"/>
            <a:r>
              <a:rPr lang="en-US" altLang="ko-KR" dirty="0" smtClean="0"/>
              <a:t>Work Plan(proposed)</a:t>
            </a:r>
          </a:p>
          <a:p>
            <a:endParaRPr lang="en-US" altLang="ja-JP" dirty="0" smtClean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18</a:t>
            </a:fld>
            <a:endParaRPr 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6771606"/>
              </p:ext>
            </p:extLst>
          </p:nvPr>
        </p:nvGraphicFramePr>
        <p:xfrm>
          <a:off x="573088" y="2890630"/>
          <a:ext cx="7999095" cy="2475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85190"/>
                <a:gridCol w="594809"/>
                <a:gridCol w="681487"/>
                <a:gridCol w="3088256"/>
                <a:gridCol w="1302589"/>
                <a:gridCol w="1446764"/>
              </a:tblGrid>
              <a:tr h="3093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Section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Timeline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Work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Participants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Progress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28125"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Common training materials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2018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4Q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Sorting the range of materials from the scopes</a:t>
                      </a:r>
                      <a:endParaRPr lang="ko-KR" sz="14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Assigning materials for each member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WP-7 members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Planning</a:t>
                      </a:r>
                      <a:r>
                        <a:rPr lang="en-US" sz="1400" dirty="0">
                          <a:effectLst/>
                        </a:rPr>
                        <a:t> 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93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2019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1Q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Outlining the assigned training materials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r>
                        <a:rPr lang="en-US" sz="1400" dirty="0" smtClean="0">
                          <a:effectLst/>
                        </a:rPr>
                        <a:t>Planning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93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2Q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Draft of the common training materials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-</a:t>
                      </a:r>
                      <a:r>
                        <a:rPr lang="en-US" sz="1400" dirty="0">
                          <a:effectLst/>
                        </a:rPr>
                        <a:t> 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93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3Q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Reviewed by TT-GISC2019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r>
                        <a:rPr lang="en-US" sz="1400" dirty="0" smtClean="0">
                          <a:effectLst/>
                        </a:rPr>
                        <a:t>-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093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2020</a:t>
                      </a:r>
                      <a:endParaRPr lang="ko-KR" sz="140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1Q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Final version of training materials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r>
                        <a:rPr lang="en-US" sz="1400" dirty="0" smtClean="0">
                          <a:effectLst/>
                        </a:rPr>
                        <a:t>-</a:t>
                      </a:r>
                      <a:endParaRPr lang="ko-KR" sz="1400" dirty="0">
                        <a:effectLst/>
                        <a:latin typeface="Calibri"/>
                        <a:ea typeface="바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73088" y="289877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055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sz="4000" dirty="0" smtClean="0"/>
              <a:t>WP-7 Capacity Develop</a:t>
            </a:r>
            <a:r>
              <a:rPr lang="en-US" altLang="ja-JP" sz="4000" dirty="0" smtClean="0"/>
              <a:t>ment</a:t>
            </a:r>
            <a:endParaRPr kumimoji="1" lang="ja-JP" altLang="en-US" sz="4000" dirty="0"/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526220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US" altLang="ko-KR" dirty="0"/>
              <a:t>Establishing common training </a:t>
            </a:r>
            <a:r>
              <a:rPr lang="en-US" altLang="ko-KR" dirty="0" smtClean="0"/>
              <a:t>materials</a:t>
            </a:r>
            <a:endParaRPr lang="en-US" altLang="ko-KR" dirty="0"/>
          </a:p>
          <a:p>
            <a:pPr marL="0" lvl="0" indent="0">
              <a:buNone/>
            </a:pPr>
            <a:r>
              <a:rPr lang="en-US" altLang="ko-KR" i="1" dirty="0">
                <a:solidFill>
                  <a:srgbClr val="0070C0"/>
                </a:solidFill>
              </a:rPr>
              <a:t> </a:t>
            </a:r>
            <a:r>
              <a:rPr lang="en-US" altLang="ko-KR" i="1" dirty="0" smtClean="0">
                <a:solidFill>
                  <a:srgbClr val="0070C0"/>
                </a:solidFill>
              </a:rPr>
              <a:t> Consideration prior to initiating the work (discussion)</a:t>
            </a:r>
          </a:p>
          <a:p>
            <a:pPr lvl="1"/>
            <a:r>
              <a:rPr lang="en-US" altLang="ko-KR" dirty="0" smtClean="0"/>
              <a:t>Duplicity &amp; Differentiations</a:t>
            </a:r>
          </a:p>
          <a:p>
            <a:pPr lvl="2"/>
            <a:r>
              <a:rPr lang="en-US" altLang="ko-KR" dirty="0" smtClean="0"/>
              <a:t>Comparing to the existing training materials on </a:t>
            </a:r>
            <a:r>
              <a:rPr lang="en-US" altLang="ko-KR" dirty="0" err="1" smtClean="0"/>
              <a:t>wis</a:t>
            </a:r>
            <a:r>
              <a:rPr lang="en-US" altLang="ko-KR" dirty="0" smtClean="0"/>
              <a:t>-wiki</a:t>
            </a:r>
          </a:p>
          <a:p>
            <a:pPr lvl="2"/>
            <a:r>
              <a:rPr lang="en-US" altLang="ko-KR" dirty="0" smtClean="0"/>
              <a:t>In the </a:t>
            </a:r>
            <a:r>
              <a:rPr lang="en-US" altLang="ko-KR" dirty="0" err="1" smtClean="0"/>
              <a:t>TrainingAds</a:t>
            </a:r>
            <a:r>
              <a:rPr lang="en-US" altLang="ko-KR" dirty="0" smtClean="0"/>
              <a:t> in </a:t>
            </a:r>
            <a:r>
              <a:rPr lang="en-US" altLang="ko-KR" dirty="0" err="1" smtClean="0"/>
              <a:t>wis</a:t>
            </a:r>
            <a:r>
              <a:rPr lang="en-US" altLang="ko-KR" dirty="0" smtClean="0"/>
              <a:t>-wiki, various materials are provided in spite of 2013-2016 versions</a:t>
            </a:r>
          </a:p>
          <a:p>
            <a:pPr lvl="1"/>
            <a:r>
              <a:rPr lang="en-US" altLang="ko-KR" dirty="0" smtClean="0"/>
              <a:t>Persistency &amp; Efficiency</a:t>
            </a:r>
          </a:p>
          <a:p>
            <a:pPr lvl="2"/>
            <a:r>
              <a:rPr lang="en-US" altLang="ko-KR" dirty="0" smtClean="0"/>
              <a:t>Expectation of the advent of WIS2.0 in a few years</a:t>
            </a:r>
          </a:p>
          <a:p>
            <a:pPr lvl="2"/>
            <a:r>
              <a:rPr lang="en-US" altLang="ko-KR" dirty="0" smtClean="0"/>
              <a:t>Most of technical specifications in the current WIS will be phased out</a:t>
            </a:r>
          </a:p>
          <a:p>
            <a:pPr lvl="2"/>
            <a:r>
              <a:rPr lang="en-US" altLang="ko-KR" dirty="0" smtClean="0"/>
              <a:t>Considering expected effectiveness from new common training materials in terms of ROI; return on investment</a:t>
            </a:r>
          </a:p>
          <a:p>
            <a:pPr lvl="2"/>
            <a:endParaRPr lang="en-US" altLang="ko-KR" dirty="0" smtClean="0"/>
          </a:p>
          <a:p>
            <a:pPr marL="114300" indent="0">
              <a:buNone/>
            </a:pPr>
            <a:r>
              <a:rPr lang="en-US" altLang="ko-KR" sz="3100" i="1" dirty="0" smtClean="0"/>
              <a:t>Is the lack of WIS knowledge still attributed to the lack of training materials?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9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Summary (Text for report)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1800" dirty="0"/>
              <a:t>Mr. </a:t>
            </a:r>
            <a:r>
              <a:rPr lang="en-US" altLang="ja-JP" sz="1800" dirty="0" err="1" smtClean="0"/>
              <a:t>Sungsoo</a:t>
            </a:r>
            <a:r>
              <a:rPr lang="en-US" altLang="ja-JP" sz="1800" dirty="0" smtClean="0"/>
              <a:t> DO introduced the report of the WP-7 capacity development presented in TT-GISC2018. </a:t>
            </a:r>
            <a:r>
              <a:rPr lang="en-US" altLang="ja-JP" sz="1800" dirty="0" smtClean="0"/>
              <a:t>He </a:t>
            </a:r>
            <a:r>
              <a:rPr lang="en-US" altLang="ja-JP" sz="1800" dirty="0" smtClean="0"/>
              <a:t>mentioned two approach for training materials, one is sharing training materials, the other is establishing common training materials.</a:t>
            </a:r>
          </a:p>
          <a:p>
            <a:r>
              <a:rPr lang="en-US" altLang="ko-KR" sz="1800" dirty="0" smtClean="0"/>
              <a:t>The meeting reviewed the progress of sharing training materials. WP-7 team of TT-GISC will define the </a:t>
            </a:r>
            <a:r>
              <a:rPr lang="en-US" altLang="ko-KR" sz="1800" dirty="0"/>
              <a:t>categories for sharing materials under consideration with team </a:t>
            </a:r>
            <a:r>
              <a:rPr lang="en-US" altLang="ko-KR" sz="1800" dirty="0" smtClean="0"/>
              <a:t>members and request </a:t>
            </a:r>
            <a:r>
              <a:rPr lang="en-US" altLang="ko-KR" sz="1800" dirty="0"/>
              <a:t>Secretariat to create new menu in </a:t>
            </a:r>
            <a:r>
              <a:rPr lang="en-US" altLang="ko-KR" sz="1800" dirty="0" err="1"/>
              <a:t>wis</a:t>
            </a:r>
            <a:r>
              <a:rPr lang="en-US" altLang="ko-KR" sz="1800" dirty="0"/>
              <a:t>-wiki, </a:t>
            </a:r>
            <a:r>
              <a:rPr lang="en-US" altLang="ko-KR" sz="1800" dirty="0" err="1" smtClean="0"/>
              <a:t>TrainingAids</a:t>
            </a:r>
            <a:r>
              <a:rPr lang="en-US" altLang="ko-KR" sz="1800" dirty="0" smtClean="0"/>
              <a:t> [https</a:t>
            </a:r>
            <a:r>
              <a:rPr lang="en-US" altLang="ko-KR" sz="1800" dirty="0"/>
              <a:t>://wiswiki.wmo.int/tiki-index.php?page=TrainingAids</a:t>
            </a:r>
            <a:r>
              <a:rPr lang="en-US" altLang="ko-KR" sz="1800" dirty="0" smtClean="0"/>
              <a:t>].  It is also requested that all GISCs provide their training materials to be available on </a:t>
            </a:r>
            <a:r>
              <a:rPr lang="en-US" altLang="ko-KR" sz="1800" dirty="0" err="1" smtClean="0"/>
              <a:t>wis</a:t>
            </a:r>
            <a:r>
              <a:rPr lang="en-US" altLang="ko-KR" sz="1800" dirty="0" smtClean="0"/>
              <a:t>-wiki page.</a:t>
            </a:r>
          </a:p>
          <a:p>
            <a:r>
              <a:rPr lang="en-US" altLang="ko-KR" sz="1800" dirty="0" smtClean="0"/>
              <a:t>For establishing common training materials, the meeting reviewed the progress of work plan and discussed ….</a:t>
            </a:r>
            <a:endParaRPr kumimoji="1" lang="ja-JP" altLang="en-US" sz="1800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r>
              <a:rPr lang="en-US" dirty="0" smtClean="0"/>
              <a:t>ET-WISC-DC2019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1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606</TotalTime>
  <Words>1237</Words>
  <Application>Microsoft Office PowerPoint</Application>
  <PresentationFormat>화면 슬라이드 쇼(4:3)</PresentationFormat>
  <Paragraphs>212</Paragraphs>
  <Slides>21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TT-GISC2017-presentationXX-template</vt:lpstr>
      <vt:lpstr>PowerPoint 프레젠테이션</vt:lpstr>
      <vt:lpstr>Outline</vt:lpstr>
      <vt:lpstr>PowerPoint 프레젠테이션</vt:lpstr>
      <vt:lpstr>Introduction</vt:lpstr>
      <vt:lpstr>Introduction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WP-7 Capacity Development</vt:lpstr>
      <vt:lpstr>Summary (Text for report)</vt:lpstr>
      <vt:lpstr>PowerPoint 프레젠테이션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Capacity Development</dc:title>
  <dc:creator>sungsoo</dc:creator>
  <cp:lastModifiedBy>user</cp:lastModifiedBy>
  <cp:revision>116</cp:revision>
  <dcterms:created xsi:type="dcterms:W3CDTF">2017-11-07T22:25:08Z</dcterms:created>
  <dcterms:modified xsi:type="dcterms:W3CDTF">2019-03-08T11:59:52Z</dcterms:modified>
</cp:coreProperties>
</file>