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76" r:id="rId3"/>
    <p:sldId id="278" r:id="rId4"/>
    <p:sldId id="279" r:id="rId5"/>
    <p:sldId id="280" r:id="rId6"/>
    <p:sldId id="294" r:id="rId7"/>
    <p:sldId id="292" r:id="rId8"/>
    <p:sldId id="295" r:id="rId9"/>
    <p:sldId id="281" r:id="rId10"/>
    <p:sldId id="277" r:id="rId11"/>
    <p:sldId id="282" r:id="rId12"/>
    <p:sldId id="283" r:id="rId13"/>
    <p:sldId id="287" r:id="rId14"/>
    <p:sldId id="299" r:id="rId15"/>
    <p:sldId id="296" r:id="rId16"/>
    <p:sldId id="289" r:id="rId17"/>
    <p:sldId id="297" r:id="rId18"/>
    <p:sldId id="298" r:id="rId19"/>
    <p:sldId id="290" r:id="rId20"/>
    <p:sldId id="291" r:id="rId21"/>
    <p:sldId id="25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258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pages/prog/www/CBS/Lists_WorkGroups/CBS/ICT-ISS/ET-WISC-TT-GISC/member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iswiki.wmo.int/tiki-download_file.php?fileId=448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pages/prog/www/WIS/GISCs_en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iswiki.wmo.int/tiki-download_file.php?fileId=4432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iswiki.wmo.int/tiki-index.php?page=TT-GISC-opspage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iswiki.wmo.int/tiki-index.php?page=TT-GISC-ops&amp;pagenum=7#GISC_communications:_agreed_by_TT-GISC-2015" TargetMode="External"/><Relationship Id="rId13" Type="http://schemas.openxmlformats.org/officeDocument/2006/relationships/hyperlink" Target="https://wiswiki.wmo.int/tiki-index.php?page=TT-GISC-ops&amp;pagenum=14#Fast_Track_Changes" TargetMode="External"/><Relationship Id="rId3" Type="http://schemas.openxmlformats.org/officeDocument/2006/relationships/hyperlink" Target="https://wiswiki.wmo.int/tiki-index.php?page=TT-GISC-ops&amp;pagenum=2#GISC_connectivity" TargetMode="External"/><Relationship Id="rId7" Type="http://schemas.openxmlformats.org/officeDocument/2006/relationships/hyperlink" Target="https://wiswiki.wmo.int/tiki-index.php?page=TT-GISC-ops&amp;pagenum=7#TT-GISC_Email_Groups_TT-GISC2018_" TargetMode="External"/><Relationship Id="rId12" Type="http://schemas.openxmlformats.org/officeDocument/2006/relationships/hyperlink" Target="https://wiswiki.wmo.int/tiki-index.php?page=TT-GISC-ops&amp;pagenum=13#GISC_Watch" TargetMode="External"/><Relationship Id="rId2" Type="http://schemas.openxmlformats.org/officeDocument/2006/relationships/hyperlink" Target="https://wiswiki.wmo.int/tiki-index.php?page=TT-GISC-ops&amp;pagenum=2#GISC_Status_report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iswiki.wmo.int/tiki-index.php?page=TT-GISC-ops&amp;pagenum=5#GISC_Cache" TargetMode="External"/><Relationship Id="rId11" Type="http://schemas.openxmlformats.org/officeDocument/2006/relationships/hyperlink" Target="https://wiswiki.wmo.int/tiki-index.php?page=TT-GISC-ops&amp;pagenum=12#WIS_Monitoring" TargetMode="External"/><Relationship Id="rId5" Type="http://schemas.openxmlformats.org/officeDocument/2006/relationships/hyperlink" Target="https://wiswiki.wmo.int/tiki-index.php?page=TT-GISC-ops&amp;pagenum=4#Metadata_harvesting:_Para.4.10_Manual_on_WIS_No._1060_" TargetMode="External"/><Relationship Id="rId10" Type="http://schemas.openxmlformats.org/officeDocument/2006/relationships/hyperlink" Target="https://wiswiki.wmo.int/tiki-index.php?page=TT-GISC-ops&amp;pagenum=11#Metadata_Migration_Procedure_GISC_A_to_GISC_B" TargetMode="External"/><Relationship Id="rId4" Type="http://schemas.openxmlformats.org/officeDocument/2006/relationships/hyperlink" Target="https://wiswiki.wmo.int/tiki-index.php?page=TT-GISC-ops&amp;pagenum=3#GISC_Backup" TargetMode="External"/><Relationship Id="rId9" Type="http://schemas.openxmlformats.org/officeDocument/2006/relationships/hyperlink" Target="https://wiswiki.wmo.int/tiki-index.php?page=TT-GISC-ops&amp;pagenum=10#Metadata_Guidance" TargetMode="External"/><Relationship Id="rId14" Type="http://schemas.openxmlformats.org/officeDocument/2006/relationships/hyperlink" Target="https://wiswiki.wmo.int/tiki-index.php?page=TT-GISC-ops&amp;pagenum=15#Other_miscellaneous_reference_material_for_GISCs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3300" i="1" dirty="0" smtClean="0">
                <a:solidFill>
                  <a:srgbClr val="000090"/>
                </a:solidFill>
              </a:rPr>
              <a:t>Report from Task Team on GISC (TT-GISC)</a:t>
            </a:r>
          </a:p>
          <a:p>
            <a:r>
              <a:rPr lang="en-US" altLang="ja-JP" sz="2800" i="1" dirty="0" smtClean="0">
                <a:solidFill>
                  <a:srgbClr val="000090"/>
                </a:solidFill>
              </a:rPr>
              <a:t>Ken </a:t>
            </a:r>
            <a:r>
              <a:rPr lang="en-US" altLang="ja-JP" sz="2800" i="1" dirty="0" err="1" smtClean="0">
                <a:solidFill>
                  <a:srgbClr val="000090"/>
                </a:solidFill>
              </a:rPr>
              <a:t>Tsunoda</a:t>
            </a:r>
            <a:r>
              <a:rPr lang="en-US" altLang="ja-JP" sz="2800" i="1" dirty="0" smtClean="0">
                <a:solidFill>
                  <a:srgbClr val="000090"/>
                </a:solidFill>
              </a:rPr>
              <a:t>, Chair, TT-GISC</a:t>
            </a:r>
            <a:endParaRPr lang="en-US" sz="2800" i="1" dirty="0" smtClean="0">
              <a:solidFill>
                <a:srgbClr val="000090"/>
              </a:solidFill>
            </a:endParaRPr>
          </a:p>
          <a:p>
            <a:r>
              <a:rPr lang="en-US" sz="2400" dirty="0" smtClean="0">
                <a:solidFill>
                  <a:srgbClr val="000090"/>
                </a:solidFill>
              </a:rPr>
              <a:t>Agenda item </a:t>
            </a:r>
            <a:r>
              <a:rPr lang="en-US" altLang="ja-JP" sz="2400" dirty="0" smtClean="0">
                <a:solidFill>
                  <a:srgbClr val="000090"/>
                </a:solidFill>
              </a:rPr>
              <a:t>8.1</a:t>
            </a:r>
            <a:endParaRPr lang="en-US" sz="24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32515" y="4545674"/>
            <a:ext cx="452041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Joint ET-WISC/TT-DC meeting</a:t>
            </a:r>
            <a:endParaRPr lang="fr-CH" sz="16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12-15 March 2019, Beijing, China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General Information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ICT-ISS </a:t>
            </a:r>
            <a:r>
              <a:rPr lang="en-US" altLang="ja-JP" dirty="0" smtClean="0"/>
              <a:t>re-established </a:t>
            </a:r>
            <a:r>
              <a:rPr lang="en-US" altLang="ja-JP" dirty="0"/>
              <a:t>TT-GISC </a:t>
            </a:r>
            <a:r>
              <a:rPr lang="en-US" altLang="ja-JP" dirty="0" smtClean="0"/>
              <a:t>under </a:t>
            </a:r>
            <a:r>
              <a:rPr lang="en-US" altLang="ja-JP" dirty="0"/>
              <a:t>the ET-WISC in </a:t>
            </a:r>
            <a:r>
              <a:rPr lang="en-US" altLang="ja-JP" dirty="0" smtClean="0"/>
              <a:t>2016</a:t>
            </a:r>
          </a:p>
          <a:p>
            <a:r>
              <a:rPr lang="en-US" altLang="ja-JP" dirty="0" smtClean="0"/>
              <a:t>TT-GISC took </a:t>
            </a:r>
            <a:r>
              <a:rPr lang="en-US" altLang="ja-JP" dirty="0"/>
              <a:t>over the Terms of Reference and Work Plan from its </a:t>
            </a:r>
            <a:r>
              <a:rPr lang="en-US" altLang="ja-JP" dirty="0" smtClean="0"/>
              <a:t>last </a:t>
            </a:r>
            <a:r>
              <a:rPr lang="en-US" altLang="ja-JP" dirty="0"/>
              <a:t>period (2012-2016</a:t>
            </a:r>
            <a:r>
              <a:rPr lang="en-US" altLang="ja-JP" dirty="0" smtClean="0"/>
              <a:t>) </a:t>
            </a:r>
          </a:p>
          <a:p>
            <a:r>
              <a:rPr lang="en-US" altLang="ja-JP" dirty="0" smtClean="0"/>
              <a:t>TT-GISC </a:t>
            </a:r>
            <a:r>
              <a:rPr lang="en-US" altLang="ja-JP" dirty="0"/>
              <a:t>member is consist of ET-WISC members and representative of </a:t>
            </a:r>
            <a:r>
              <a:rPr lang="en-US" altLang="ja-JP" dirty="0" smtClean="0"/>
              <a:t>GISCs</a:t>
            </a:r>
          </a:p>
          <a:p>
            <a:pPr lvl="1"/>
            <a:r>
              <a:rPr lang="en-US" altLang="ja-JP" sz="1200" dirty="0">
                <a:hlinkClick r:id="rId2"/>
              </a:rPr>
              <a:t>http://</a:t>
            </a:r>
            <a:r>
              <a:rPr lang="en-US" altLang="ja-JP" sz="1200" dirty="0" smtClean="0">
                <a:hlinkClick r:id="rId2"/>
              </a:rPr>
              <a:t>www.wmo.int/pages/prog/www/CBS/Lists_WorkGroups/CBS/ICT-ISS/ET-WISC-TT-GISC/members</a:t>
            </a:r>
            <a:endParaRPr lang="en-US" altLang="ja-JP" sz="1200" dirty="0" smtClean="0"/>
          </a:p>
          <a:p>
            <a:r>
              <a:rPr lang="en-US" altLang="ja-JP" dirty="0"/>
              <a:t>M</a:t>
            </a:r>
            <a:r>
              <a:rPr lang="en-US" altLang="ja-JP" dirty="0" smtClean="0"/>
              <a:t>embers are sharing experience to </a:t>
            </a:r>
            <a:r>
              <a:rPr lang="en-US" altLang="ja-JP" dirty="0"/>
              <a:t>improve </a:t>
            </a:r>
            <a:r>
              <a:rPr lang="en-US" altLang="ja-JP" dirty="0" smtClean="0"/>
              <a:t>all GISC’s </a:t>
            </a:r>
            <a:r>
              <a:rPr lang="en-US" altLang="ja-JP" dirty="0"/>
              <a:t>service </a:t>
            </a:r>
            <a:r>
              <a:rPr lang="en-US" altLang="ja-JP" dirty="0" smtClean="0"/>
              <a:t>level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064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Face to face meeting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ja-JP" dirty="0"/>
              <a:t>TT-GISC meetings have been held annually since 2014. </a:t>
            </a:r>
            <a:r>
              <a:rPr lang="en-US" altLang="ja-JP" dirty="0" smtClean="0"/>
              <a:t>GISCs </a:t>
            </a:r>
            <a:r>
              <a:rPr lang="en-US" altLang="ja-JP" dirty="0"/>
              <a:t>are providing their status report based on agreed template </a:t>
            </a:r>
            <a:r>
              <a:rPr lang="en-US" altLang="ja-JP" dirty="0" smtClean="0"/>
              <a:t>every </a:t>
            </a:r>
            <a:r>
              <a:rPr lang="en-US" altLang="ja-JP" dirty="0"/>
              <a:t>year. </a:t>
            </a:r>
            <a:endParaRPr lang="en-US" altLang="ja-JP" dirty="0" smtClean="0"/>
          </a:p>
          <a:p>
            <a:r>
              <a:rPr lang="en-US" altLang="ja-JP" dirty="0" smtClean="0"/>
              <a:t>List </a:t>
            </a:r>
            <a:r>
              <a:rPr lang="en-US" altLang="ja-JP" dirty="0"/>
              <a:t>of previous meetings </a:t>
            </a:r>
          </a:p>
          <a:p>
            <a:pPr lvl="1"/>
            <a:r>
              <a:rPr lang="en-US" altLang="ja-JP" dirty="0" smtClean="0"/>
              <a:t>2014</a:t>
            </a:r>
            <a:r>
              <a:rPr lang="en-US" altLang="ja-JP" dirty="0"/>
              <a:t>: Toulouse</a:t>
            </a:r>
          </a:p>
          <a:p>
            <a:pPr lvl="1"/>
            <a:r>
              <a:rPr lang="en-US" altLang="ja-JP" dirty="0" smtClean="0"/>
              <a:t>2015</a:t>
            </a:r>
            <a:r>
              <a:rPr lang="en-US" altLang="ja-JP" dirty="0"/>
              <a:t>: Brasilia</a:t>
            </a:r>
          </a:p>
          <a:p>
            <a:pPr lvl="1"/>
            <a:r>
              <a:rPr lang="en-US" altLang="ja-JP" dirty="0" smtClean="0"/>
              <a:t>2016</a:t>
            </a:r>
            <a:r>
              <a:rPr lang="en-US" altLang="ja-JP" dirty="0"/>
              <a:t>: Melbourne</a:t>
            </a:r>
          </a:p>
          <a:p>
            <a:pPr lvl="1"/>
            <a:r>
              <a:rPr lang="en-US" altLang="ja-JP" dirty="0" smtClean="0"/>
              <a:t>2017</a:t>
            </a:r>
            <a:r>
              <a:rPr lang="en-US" altLang="ja-JP" dirty="0"/>
              <a:t>: </a:t>
            </a:r>
            <a:r>
              <a:rPr lang="en-US" altLang="ja-JP" dirty="0" smtClean="0"/>
              <a:t>Geneva : </a:t>
            </a:r>
            <a:r>
              <a:rPr lang="en-US" altLang="ja-JP" u="sng" dirty="0" smtClean="0"/>
              <a:t>all GISCs attended (</a:t>
            </a:r>
            <a:r>
              <a:rPr lang="en-US" altLang="ja-JP" u="sng" dirty="0" err="1" smtClean="0"/>
              <a:t>incld</a:t>
            </a:r>
            <a:r>
              <a:rPr lang="en-US" altLang="ja-JP" u="sng" dirty="0" smtClean="0"/>
              <a:t>. WebEx)</a:t>
            </a:r>
            <a:endParaRPr lang="en-US" altLang="ja-JP" u="sng" dirty="0"/>
          </a:p>
          <a:p>
            <a:pPr lvl="1"/>
            <a:r>
              <a:rPr lang="en-US" altLang="ja-JP" dirty="0" smtClean="0"/>
              <a:t>2018</a:t>
            </a:r>
            <a:r>
              <a:rPr lang="en-US" altLang="ja-JP" dirty="0"/>
              <a:t>: </a:t>
            </a:r>
            <a:r>
              <a:rPr lang="en-US" altLang="ja-JP" dirty="0" smtClean="0"/>
              <a:t>Casablanca</a:t>
            </a:r>
          </a:p>
          <a:p>
            <a:pPr lvl="1"/>
            <a:r>
              <a:rPr lang="en-US" altLang="ja-JP" dirty="0" smtClean="0"/>
              <a:t>2019: GISC </a:t>
            </a:r>
            <a:r>
              <a:rPr lang="en-US" altLang="ja-JP" dirty="0"/>
              <a:t>Offenbach offered hosting </a:t>
            </a:r>
            <a:r>
              <a:rPr lang="en-US" altLang="ja-JP" dirty="0" smtClean="0"/>
              <a:t>the meeting</a:t>
            </a:r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074" name="Picture 2" descr="C:\Users\Ken\AppData\Local\Microsoft\Windows\INetCache\IE\A85CFV4B\emoticon-2120024_960_72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010" y="4446399"/>
            <a:ext cx="896790" cy="91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27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TT-GISC 2017 &amp; 2018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31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140" y="3406775"/>
            <a:ext cx="4975860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:\Users\Ken\Documents\WMO+会議\Meeting_2018\TT-GISC2018_doc\TT-GISC2018-Ph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3" y="1322102"/>
            <a:ext cx="4858603" cy="325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テキスト ボックス 5"/>
          <p:cNvSpPr txBox="1"/>
          <p:nvPr/>
        </p:nvSpPr>
        <p:spPr>
          <a:xfrm>
            <a:off x="259307" y="4094329"/>
            <a:ext cx="261283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TT-GISC-2018, Casablanca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757917" y="6171684"/>
            <a:ext cx="227357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TT-GISC-2017, Geneva</a:t>
            </a:r>
          </a:p>
        </p:txBody>
      </p:sp>
    </p:spTree>
    <p:extLst>
      <p:ext uri="{BB962C8B-B14F-4D97-AF65-F5344CB8AC3E}">
        <p14:creationId xmlns:p14="http://schemas.microsoft.com/office/powerpoint/2010/main" val="157595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Work packages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/>
              <a:t>TT-GISC-2017 took over the sub groups from ex-TT-GISC to address specific issues, and re-named the sub-groups with work packages (WP). </a:t>
            </a:r>
            <a:endParaRPr lang="en-US" altLang="ja-JP" dirty="0" smtClean="0"/>
          </a:p>
          <a:p>
            <a:r>
              <a:rPr lang="en-US" altLang="ja-JP" dirty="0" smtClean="0"/>
              <a:t>All </a:t>
            </a:r>
            <a:r>
              <a:rPr lang="en-US" altLang="ja-JP" dirty="0"/>
              <a:t>the WPs are expected to consider/propose solutions and to submit progress report to TT-GISC meeting. </a:t>
            </a:r>
            <a:endParaRPr lang="en-US" altLang="ja-JP" dirty="0" smtClean="0"/>
          </a:p>
          <a:p>
            <a:r>
              <a:rPr lang="en-US" altLang="ja-JP" dirty="0" smtClean="0"/>
              <a:t>TT-GISC </a:t>
            </a:r>
            <a:r>
              <a:rPr lang="en-US" altLang="ja-JP" dirty="0"/>
              <a:t>2018 establish a new </a:t>
            </a:r>
            <a:r>
              <a:rPr lang="en-US" altLang="ja-JP" dirty="0" smtClean="0"/>
              <a:t>WP-8, </a:t>
            </a:r>
            <a:r>
              <a:rPr lang="en-US" altLang="ja-JP" dirty="0"/>
              <a:t>Tech-</a:t>
            </a:r>
            <a:r>
              <a:rPr lang="en-US" altLang="ja-JP" dirty="0" err="1"/>
              <a:t>Reg</a:t>
            </a:r>
            <a:r>
              <a:rPr lang="en-US" altLang="ja-JP" dirty="0"/>
              <a:t>-updating</a:t>
            </a:r>
            <a:r>
              <a:rPr lang="en-US" altLang="ja-JP" dirty="0" smtClean="0"/>
              <a:t>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507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Work packages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199" y="1600200"/>
            <a:ext cx="8686801" cy="4525963"/>
          </a:xfrm>
        </p:spPr>
        <p:txBody>
          <a:bodyPr>
            <a:normAutofit fontScale="85000" lnSpcReduction="20000"/>
          </a:bodyPr>
          <a:lstStyle/>
          <a:p>
            <a:r>
              <a:rPr lang="en-US" altLang="ja-JP" dirty="0"/>
              <a:t>WP-1	Part C, established by TT-GISC2015 (not </a:t>
            </a:r>
            <a:r>
              <a:rPr lang="en-US" altLang="ja-JP" dirty="0" smtClean="0"/>
              <a:t>started)</a:t>
            </a:r>
            <a:endParaRPr lang="en-US" altLang="ja-JP" dirty="0"/>
          </a:p>
          <a:p>
            <a:r>
              <a:rPr lang="en-US" altLang="ja-JP" dirty="0"/>
              <a:t>WP-2	User Interface, led by Jan (HMEI)</a:t>
            </a:r>
          </a:p>
          <a:p>
            <a:r>
              <a:rPr lang="en-US" altLang="ja-JP" dirty="0"/>
              <a:t>WP-3	User Federation, led by </a:t>
            </a:r>
            <a:r>
              <a:rPr lang="en-US" altLang="ja-JP" dirty="0" err="1"/>
              <a:t>JoseMauro</a:t>
            </a:r>
            <a:r>
              <a:rPr lang="en-US" altLang="ja-JP" dirty="0"/>
              <a:t> (</a:t>
            </a:r>
            <a:r>
              <a:rPr lang="en-US" altLang="ja-JP" dirty="0" err="1"/>
              <a:t>br</a:t>
            </a:r>
            <a:r>
              <a:rPr lang="en-US" altLang="ja-JP" dirty="0"/>
              <a:t>)</a:t>
            </a:r>
          </a:p>
          <a:p>
            <a:r>
              <a:rPr lang="en-US" altLang="ja-JP" dirty="0"/>
              <a:t>WP-4	GISC Committee, all GISCs</a:t>
            </a:r>
          </a:p>
          <a:p>
            <a:r>
              <a:rPr lang="en-US" altLang="ja-JP" dirty="0"/>
              <a:t>WP-5	Metadata Consistency, led by Benjamin (</a:t>
            </a:r>
            <a:r>
              <a:rPr lang="en-US" altLang="ja-JP" dirty="0" err="1"/>
              <a:t>fr</a:t>
            </a:r>
            <a:r>
              <a:rPr lang="en-US" altLang="ja-JP" dirty="0"/>
              <a:t>)</a:t>
            </a:r>
          </a:p>
          <a:p>
            <a:r>
              <a:rPr lang="en-US" altLang="ja-JP" dirty="0"/>
              <a:t>WP-6	Next Step WIS Monitoring, led by </a:t>
            </a:r>
            <a:r>
              <a:rPr lang="en-US" altLang="ja-JP" dirty="0" err="1"/>
              <a:t>Weiqing</a:t>
            </a:r>
            <a:r>
              <a:rPr lang="en-US" altLang="ja-JP" dirty="0"/>
              <a:t> (au)</a:t>
            </a:r>
          </a:p>
          <a:p>
            <a:r>
              <a:rPr lang="en-US" altLang="ja-JP" dirty="0"/>
              <a:t>WP-7	Capacity Development, led by </a:t>
            </a:r>
            <a:r>
              <a:rPr lang="en-US" altLang="ja-JP" dirty="0" err="1"/>
              <a:t>Sungsoo</a:t>
            </a:r>
            <a:r>
              <a:rPr lang="en-US" altLang="ja-JP" dirty="0"/>
              <a:t> (</a:t>
            </a:r>
            <a:r>
              <a:rPr lang="en-US" altLang="ja-JP" dirty="0" err="1"/>
              <a:t>kr</a:t>
            </a:r>
            <a:r>
              <a:rPr lang="en-US" altLang="ja-JP" dirty="0"/>
              <a:t>)</a:t>
            </a:r>
          </a:p>
          <a:p>
            <a:r>
              <a:rPr lang="en-US" altLang="ja-JP" dirty="0"/>
              <a:t>WP-8	Technical Regulation updating, led by </a:t>
            </a:r>
            <a:r>
              <a:rPr lang="en-US" altLang="ja-JP" dirty="0" err="1"/>
              <a:t>Weiqing</a:t>
            </a:r>
            <a:r>
              <a:rPr lang="en-US" altLang="ja-JP" dirty="0"/>
              <a:t> (au)</a:t>
            </a:r>
          </a:p>
          <a:p>
            <a:endParaRPr kumimoji="1" lang="en-US" altLang="ja-JP" dirty="0" smtClean="0"/>
          </a:p>
          <a:p>
            <a:pPr lvl="1"/>
            <a:r>
              <a:rPr lang="en-US" altLang="ja-JP" sz="2400" dirty="0">
                <a:hlinkClick r:id="rId2"/>
              </a:rPr>
              <a:t>Each WP </a:t>
            </a:r>
            <a:r>
              <a:rPr lang="en-US" altLang="ja-JP" sz="2400" dirty="0" smtClean="0">
                <a:hlinkClick r:id="rId2"/>
              </a:rPr>
              <a:t>has 5 </a:t>
            </a:r>
            <a:r>
              <a:rPr lang="en-US" altLang="ja-JP" sz="2400" dirty="0">
                <a:hlinkClick r:id="rId2"/>
              </a:rPr>
              <a:t>to 10 members. </a:t>
            </a:r>
            <a:endParaRPr lang="en-US" altLang="ja-JP" sz="2400" dirty="0" smtClean="0">
              <a:hlinkClick r:id="rId2"/>
            </a:endParaRPr>
          </a:p>
          <a:p>
            <a:pPr lvl="1"/>
            <a:r>
              <a:rPr lang="en-US" altLang="ja-JP" sz="2400" dirty="0" smtClean="0">
                <a:hlinkClick r:id="rId2"/>
              </a:rPr>
              <a:t>http</a:t>
            </a:r>
            <a:r>
              <a:rPr lang="en-US" altLang="ja-JP" sz="2400" dirty="0">
                <a:hlinkClick r:id="rId2"/>
              </a:rPr>
              <a:t>://</a:t>
            </a:r>
            <a:r>
              <a:rPr lang="en-US" altLang="ja-JP" sz="2400" dirty="0" smtClean="0">
                <a:hlinkClick r:id="rId2"/>
              </a:rPr>
              <a:t>wiswiki.wmo.int/tiki-download_file.php?fileId=4488</a:t>
            </a:r>
            <a:endParaRPr lang="en-US" altLang="ja-JP" sz="24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671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Action Items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2016: Took over 37 action items</a:t>
            </a:r>
          </a:p>
          <a:p>
            <a:r>
              <a:rPr lang="en-US" altLang="ja-JP" dirty="0" smtClean="0"/>
              <a:t>2018: Closed 24</a:t>
            </a:r>
            <a:r>
              <a:rPr kumimoji="1" lang="en-US" altLang="ja-JP" dirty="0" smtClean="0"/>
              <a:t> action items, and then 13 action items are “Open”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0440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Connection and backup</a:t>
            </a:r>
            <a:r>
              <a:rPr kumimoji="1" lang="en-US" altLang="ja-JP" dirty="0" smtClean="0"/>
              <a:t> </a:t>
            </a:r>
            <a:r>
              <a:rPr kumimoji="1" lang="en-US" altLang="ja-JP" dirty="0" smtClean="0"/>
              <a:t>Status</a:t>
            </a:r>
            <a:endParaRPr kumimoji="1" lang="ja-JP" altLang="en-US" dirty="0"/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68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GISC - GISC connectivity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ja-JP" dirty="0"/>
              <a:t>All GISCs are required to connect other GISCs to share the same dataset </a:t>
            </a:r>
            <a:r>
              <a:rPr lang="en-US" altLang="ja-JP" dirty="0" smtClean="0"/>
              <a:t>in </a:t>
            </a:r>
            <a:r>
              <a:rPr lang="en-US" altLang="ja-JP" dirty="0"/>
              <a:t>accordance with the </a:t>
            </a:r>
            <a:r>
              <a:rPr lang="en-US" altLang="ja-JP" dirty="0" smtClean="0"/>
              <a:t>Manual </a:t>
            </a:r>
            <a:r>
              <a:rPr lang="en-US" altLang="ja-JP" dirty="0"/>
              <a:t>on WIS (No. 1060</a:t>
            </a:r>
            <a:r>
              <a:rPr lang="en-US" altLang="ja-JP" dirty="0" smtClean="0"/>
              <a:t>)</a:t>
            </a:r>
          </a:p>
          <a:p>
            <a:r>
              <a:rPr lang="en-US" altLang="ja-JP" dirty="0" smtClean="0"/>
              <a:t>TT-GISC </a:t>
            </a:r>
            <a:r>
              <a:rPr lang="en-US" altLang="ja-JP" dirty="0"/>
              <a:t>meeting 2017 and 2018 collected connectivity status between GISCs to GISC</a:t>
            </a:r>
            <a:r>
              <a:rPr lang="en-US" altLang="ja-JP" dirty="0" smtClean="0"/>
              <a:t>.</a:t>
            </a:r>
          </a:p>
          <a:p>
            <a:r>
              <a:rPr lang="en-US" altLang="ja-JP" dirty="0" smtClean="0"/>
              <a:t>As </a:t>
            </a:r>
            <a:r>
              <a:rPr lang="en-US" altLang="ja-JP" dirty="0"/>
              <a:t>of September </a:t>
            </a:r>
            <a:r>
              <a:rPr lang="en-US" altLang="ja-JP" dirty="0" smtClean="0"/>
              <a:t>2018</a:t>
            </a:r>
          </a:p>
          <a:p>
            <a:pPr lvl="1"/>
            <a:r>
              <a:rPr lang="en-US" altLang="ja-JP" dirty="0" smtClean="0"/>
              <a:t>one </a:t>
            </a:r>
            <a:r>
              <a:rPr lang="en-US" altLang="ja-JP" dirty="0"/>
              <a:t>GISC, Offenbach </a:t>
            </a:r>
            <a:r>
              <a:rPr lang="en-US" altLang="ja-JP" u="sng" dirty="0"/>
              <a:t>completed</a:t>
            </a:r>
            <a:r>
              <a:rPr lang="en-US" altLang="ja-JP" dirty="0"/>
              <a:t> establishing </a:t>
            </a:r>
            <a:r>
              <a:rPr lang="en-US" altLang="ja-JP" dirty="0" smtClean="0"/>
              <a:t>link </a:t>
            </a:r>
            <a:r>
              <a:rPr lang="en-US" altLang="ja-JP" dirty="0"/>
              <a:t>to all other 14 GISCs. 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Seven </a:t>
            </a:r>
            <a:r>
              <a:rPr lang="en-US" altLang="ja-JP" dirty="0"/>
              <a:t>GISCs connected to </a:t>
            </a:r>
            <a:r>
              <a:rPr lang="en-US" altLang="ja-JP" u="sng" dirty="0"/>
              <a:t>more than 50% </a:t>
            </a:r>
            <a:r>
              <a:rPr lang="en-US" altLang="ja-JP" dirty="0"/>
              <a:t>(8-13) </a:t>
            </a:r>
            <a:r>
              <a:rPr lang="en-US" altLang="ja-JP" dirty="0" smtClean="0"/>
              <a:t> </a:t>
            </a:r>
          </a:p>
          <a:p>
            <a:pPr lvl="1"/>
            <a:r>
              <a:rPr lang="en-US" altLang="ja-JP" dirty="0" smtClean="0"/>
              <a:t>Other seven </a:t>
            </a:r>
            <a:r>
              <a:rPr lang="en-US" altLang="ja-JP" dirty="0"/>
              <a:t>GISCs </a:t>
            </a:r>
            <a:r>
              <a:rPr lang="en-US" altLang="ja-JP" dirty="0" smtClean="0"/>
              <a:t>connected</a:t>
            </a:r>
            <a:r>
              <a:rPr lang="en-US" altLang="ja-JP" dirty="0" smtClean="0"/>
              <a:t> </a:t>
            </a:r>
            <a:r>
              <a:rPr lang="en-US" altLang="ja-JP" dirty="0"/>
              <a:t>to </a:t>
            </a:r>
            <a:r>
              <a:rPr lang="en-US" altLang="ja-JP" u="sng" dirty="0"/>
              <a:t>less than 50% </a:t>
            </a:r>
            <a:r>
              <a:rPr lang="en-US" altLang="ja-JP" dirty="0"/>
              <a:t>(2-7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947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GISC </a:t>
            </a:r>
            <a:r>
              <a:rPr lang="en-US" altLang="ja-JP" dirty="0"/>
              <a:t>status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Official status</a:t>
            </a:r>
          </a:p>
          <a:p>
            <a:r>
              <a:rPr lang="en-US" altLang="ja-JP" dirty="0" smtClean="0"/>
              <a:t>All </a:t>
            </a:r>
            <a:r>
              <a:rPr lang="en-US" altLang="ja-JP" dirty="0"/>
              <a:t>GISCs had demonstrated its capability to be a GISC and been </a:t>
            </a:r>
            <a:r>
              <a:rPr lang="en-US" altLang="ja-JP" u="sng" dirty="0"/>
              <a:t>successfully audited </a:t>
            </a:r>
            <a:r>
              <a:rPr lang="en-US" altLang="ja-JP" dirty="0"/>
              <a:t>by CBS OPAG-ISS audit team. </a:t>
            </a:r>
            <a:endParaRPr lang="en-US" altLang="ja-JP" dirty="0" smtClean="0"/>
          </a:p>
          <a:p>
            <a:r>
              <a:rPr lang="en-US" altLang="ja-JP" dirty="0" smtClean="0"/>
              <a:t>All </a:t>
            </a:r>
            <a:r>
              <a:rPr lang="en-US" altLang="ja-JP" dirty="0"/>
              <a:t>the GISCs were moved to “Operational” by the end of 2015. </a:t>
            </a:r>
            <a:endParaRPr lang="en-US" altLang="ja-JP" dirty="0" smtClean="0"/>
          </a:p>
          <a:p>
            <a:pPr lvl="1"/>
            <a:r>
              <a:rPr lang="en-US" altLang="ja-JP" sz="2000" dirty="0" smtClean="0">
                <a:hlinkClick r:id="rId2"/>
              </a:rPr>
              <a:t>http</a:t>
            </a:r>
            <a:r>
              <a:rPr lang="en-US" altLang="ja-JP" sz="2000" dirty="0">
                <a:hlinkClick r:id="rId2"/>
              </a:rPr>
              <a:t>://</a:t>
            </a:r>
            <a:r>
              <a:rPr lang="en-US" altLang="ja-JP" sz="2000" dirty="0" smtClean="0">
                <a:hlinkClick r:id="rId2"/>
              </a:rPr>
              <a:t>www.wmo.int/pages/prog/www/WIS/GISCs_en.html</a:t>
            </a:r>
            <a:endParaRPr lang="en-US" altLang="ja-JP" sz="2000" dirty="0" smtClean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2918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Connectivity matrix</a:t>
            </a:r>
            <a:endParaRPr kumimoji="1" lang="ja-JP" altLang="en-US" dirty="0"/>
          </a:p>
        </p:txBody>
      </p:sp>
      <p:graphicFrame>
        <p:nvGraphicFramePr>
          <p:cNvPr id="5" name="コンテンツ プレースホルダー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3758936"/>
              </p:ext>
            </p:extLst>
          </p:nvPr>
        </p:nvGraphicFramePr>
        <p:xfrm>
          <a:off x="561703" y="1946354"/>
          <a:ext cx="8229599" cy="4245434"/>
        </p:xfrm>
        <a:graphic>
          <a:graphicData uri="http://schemas.openxmlformats.org/drawingml/2006/table">
            <a:tbl>
              <a:tblPr/>
              <a:tblGrid>
                <a:gridCol w="504645"/>
                <a:gridCol w="512409"/>
                <a:gridCol w="512409"/>
                <a:gridCol w="512409"/>
                <a:gridCol w="512409"/>
                <a:gridCol w="512409"/>
                <a:gridCol w="551228"/>
                <a:gridCol w="512409"/>
                <a:gridCol w="512409"/>
                <a:gridCol w="512409"/>
                <a:gridCol w="512409"/>
                <a:gridCol w="512409"/>
                <a:gridCol w="512409"/>
                <a:gridCol w="512409"/>
                <a:gridCol w="512409"/>
                <a:gridCol w="512409"/>
              </a:tblGrid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Beijing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Brasilia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Casablanca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Exeter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Jeddah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Melbourne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Moscow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New Delhi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Offenbach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Pretoria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Seoul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Teheran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Tokyo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Toulouse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Washington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Beijing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(BABJ)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 for 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Brasilia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(SBBR)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2x200Mbps,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2x200Mbps,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2x200Mbps,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2x200Mbps,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2x200Mbps,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Casablanca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(GMMC)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LFPW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Exeter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(EGRR)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Jeddah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(OEJD)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DEMS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Melbourne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(AMMC)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Socket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FTP, Soc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Moscow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(RUMS)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3569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New Delhi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(DEMS)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150M, http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 for 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 for 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150M, http&amp;soc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100%forWMO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150M, http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 for 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150M, http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 for 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 for 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 &amp; sock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Offenbach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(EDZW)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7.5G,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7.5G,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7.5G,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7.5G,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7.5G,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Pretoria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(FAPR)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4Mbps,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Seoul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(RKSL)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Teheran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(OIII)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160MforWMO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160MforWMO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160MforWMO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160MforWMO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250M,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160MforWMO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</a:tr>
              <a:tr h="3569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Tokyo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(RJTD)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100M,https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 for WMO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under-d.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 &amp; sock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under-c.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by end Sep '18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Toulouse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(LFPW)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1G,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1G, FTP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No-Alloc.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100M, FTP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under-d.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522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Washington</a:t>
                      </a:r>
                      <a:b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(KWBC)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via EGRR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808080"/>
                      </a:fgClr>
                      <a:bgClr>
                        <a:srgbClr val="FFFFFF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5823" marR="5823" marT="58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iagCross">
                      <a:fgClr>
                        <a:srgbClr val="000000"/>
                      </a:fgClr>
                      <a:bgClr>
                        <a:srgbClr val="FFFFFF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2168433" y="1394148"/>
            <a:ext cx="6622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dirty="0">
                <a:hlinkClick r:id="rId2"/>
              </a:rPr>
              <a:t>http://</a:t>
            </a:r>
            <a:r>
              <a:rPr lang="en-US" altLang="ja-JP" dirty="0" smtClean="0">
                <a:hlinkClick r:id="rId2"/>
              </a:rPr>
              <a:t>wiswiki.wmo.int/tiki-download_file.php?fileId=4432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229227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Backup arrangement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ja-JP" dirty="0" smtClean="0"/>
              <a:t>Each </a:t>
            </a:r>
            <a:r>
              <a:rPr lang="en-US" altLang="ja-JP" dirty="0"/>
              <a:t>GISC has to maintain arrangements with back-up GISC(s) the collection and dissemination of information to/from its AMDCN in accordance with the Manual on WIS. </a:t>
            </a:r>
            <a:endParaRPr lang="en-US" altLang="ja-JP" dirty="0" smtClean="0"/>
          </a:p>
          <a:p>
            <a:r>
              <a:rPr lang="en-US" altLang="ja-JP" dirty="0" smtClean="0"/>
              <a:t>TT-GISC2018 </a:t>
            </a:r>
            <a:r>
              <a:rPr lang="en-US" altLang="ja-JP" dirty="0"/>
              <a:t>collected GISC back-up status and updated the back-up </a:t>
            </a:r>
            <a:r>
              <a:rPr lang="en-US" altLang="ja-JP" dirty="0" smtClean="0"/>
              <a:t>matrix. </a:t>
            </a:r>
          </a:p>
          <a:p>
            <a:r>
              <a:rPr lang="en-US" altLang="ja-JP" dirty="0" smtClean="0"/>
              <a:t>As </a:t>
            </a:r>
            <a:r>
              <a:rPr lang="en-US" altLang="ja-JP" dirty="0"/>
              <a:t>of September 2018, </a:t>
            </a:r>
            <a:r>
              <a:rPr lang="en-US" altLang="ja-JP" dirty="0" smtClean="0"/>
              <a:t>six </a:t>
            </a:r>
            <a:r>
              <a:rPr lang="en-US" altLang="ja-JP" dirty="0"/>
              <a:t>GISCs </a:t>
            </a:r>
            <a:r>
              <a:rPr lang="en-US" altLang="ja-JP" dirty="0" smtClean="0"/>
              <a:t>have started </a:t>
            </a:r>
            <a:r>
              <a:rPr lang="en-US" altLang="ja-JP" dirty="0"/>
              <a:t>GISC-GISC back-up operation, and other </a:t>
            </a:r>
            <a:r>
              <a:rPr lang="en-US" altLang="ja-JP" dirty="0" smtClean="0"/>
              <a:t>nine </a:t>
            </a:r>
            <a:r>
              <a:rPr lang="en-US" altLang="ja-JP" dirty="0"/>
              <a:t>GISCs are under discussion with partner GISCs.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547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テキスト ボックス 51"/>
          <p:cNvSpPr txBox="1"/>
          <p:nvPr/>
        </p:nvSpPr>
        <p:spPr>
          <a:xfrm>
            <a:off x="251520" y="116632"/>
            <a:ext cx="2046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backup matrix</a:t>
            </a:r>
          </a:p>
        </p:txBody>
      </p:sp>
      <p:cxnSp>
        <p:nvCxnSpPr>
          <p:cNvPr id="154" name="直線コネクタ 153"/>
          <p:cNvCxnSpPr>
            <a:stCxn id="199" idx="4"/>
            <a:endCxn id="221" idx="3"/>
          </p:cNvCxnSpPr>
          <p:nvPr/>
        </p:nvCxnSpPr>
        <p:spPr>
          <a:xfrm>
            <a:off x="4680012" y="1909976"/>
            <a:ext cx="766629" cy="19802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コネクタ 155"/>
          <p:cNvCxnSpPr>
            <a:stCxn id="80" idx="5"/>
            <a:endCxn id="221" idx="3"/>
          </p:cNvCxnSpPr>
          <p:nvPr/>
        </p:nvCxnSpPr>
        <p:spPr>
          <a:xfrm flipV="1">
            <a:off x="3625351" y="2108005"/>
            <a:ext cx="1821290" cy="6146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線コネクタ 157"/>
          <p:cNvCxnSpPr>
            <a:stCxn id="120" idx="5"/>
            <a:endCxn id="221" idx="3"/>
          </p:cNvCxnSpPr>
          <p:nvPr/>
        </p:nvCxnSpPr>
        <p:spPr>
          <a:xfrm flipV="1">
            <a:off x="2977279" y="2108005"/>
            <a:ext cx="2469362" cy="64807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線コネクタ 159"/>
          <p:cNvCxnSpPr>
            <a:stCxn id="144" idx="6"/>
            <a:endCxn id="221" idx="3"/>
          </p:cNvCxnSpPr>
          <p:nvPr/>
        </p:nvCxnSpPr>
        <p:spPr>
          <a:xfrm flipV="1">
            <a:off x="2699792" y="2108005"/>
            <a:ext cx="2746849" cy="148670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線コネクタ 161"/>
          <p:cNvCxnSpPr>
            <a:stCxn id="344" idx="7"/>
            <a:endCxn id="221" idx="3"/>
          </p:cNvCxnSpPr>
          <p:nvPr/>
        </p:nvCxnSpPr>
        <p:spPr>
          <a:xfrm flipV="1">
            <a:off x="3542798" y="2108005"/>
            <a:ext cx="1903843" cy="327417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線コネクタ 167"/>
          <p:cNvCxnSpPr>
            <a:stCxn id="199" idx="4"/>
            <a:endCxn id="251" idx="3"/>
          </p:cNvCxnSpPr>
          <p:nvPr/>
        </p:nvCxnSpPr>
        <p:spPr>
          <a:xfrm>
            <a:off x="4680012" y="1909976"/>
            <a:ext cx="1342693" cy="63007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直線コネクタ 169"/>
          <p:cNvCxnSpPr>
            <a:stCxn id="199" idx="4"/>
            <a:endCxn id="306" idx="1"/>
          </p:cNvCxnSpPr>
          <p:nvPr/>
        </p:nvCxnSpPr>
        <p:spPr>
          <a:xfrm>
            <a:off x="4680012" y="1909976"/>
            <a:ext cx="766629" cy="367550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直線コネクタ 173"/>
          <p:cNvCxnSpPr>
            <a:stCxn id="199" idx="4"/>
            <a:endCxn id="344" idx="7"/>
          </p:cNvCxnSpPr>
          <p:nvPr/>
        </p:nvCxnSpPr>
        <p:spPr>
          <a:xfrm flipH="1">
            <a:off x="3542798" y="1909976"/>
            <a:ext cx="1137214" cy="347220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直線コネクタ 179"/>
          <p:cNvCxnSpPr>
            <a:stCxn id="199" idx="4"/>
            <a:endCxn id="80" idx="5"/>
          </p:cNvCxnSpPr>
          <p:nvPr/>
        </p:nvCxnSpPr>
        <p:spPr>
          <a:xfrm flipH="1">
            <a:off x="3625351" y="1909976"/>
            <a:ext cx="1054661" cy="25949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直線コネクタ 298"/>
          <p:cNvCxnSpPr>
            <a:stCxn id="80" idx="5"/>
            <a:endCxn id="251" idx="3"/>
          </p:cNvCxnSpPr>
          <p:nvPr/>
        </p:nvCxnSpPr>
        <p:spPr>
          <a:xfrm>
            <a:off x="3625351" y="2169468"/>
            <a:ext cx="2397354" cy="3705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直線コネクタ 300"/>
          <p:cNvCxnSpPr>
            <a:stCxn id="80" idx="5"/>
            <a:endCxn id="306" idx="1"/>
          </p:cNvCxnSpPr>
          <p:nvPr/>
        </p:nvCxnSpPr>
        <p:spPr>
          <a:xfrm>
            <a:off x="3625351" y="2169468"/>
            <a:ext cx="1821290" cy="341601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直線コネクタ 302"/>
          <p:cNvCxnSpPr>
            <a:stCxn id="80" idx="5"/>
            <a:endCxn id="344" idx="7"/>
          </p:cNvCxnSpPr>
          <p:nvPr/>
        </p:nvCxnSpPr>
        <p:spPr>
          <a:xfrm flipH="1">
            <a:off x="3542798" y="2169468"/>
            <a:ext cx="82553" cy="321271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直線コネクタ 306"/>
          <p:cNvCxnSpPr>
            <a:stCxn id="120" idx="5"/>
            <a:endCxn id="144" idx="6"/>
          </p:cNvCxnSpPr>
          <p:nvPr/>
        </p:nvCxnSpPr>
        <p:spPr>
          <a:xfrm flipH="1">
            <a:off x="2699792" y="2756077"/>
            <a:ext cx="277487" cy="83863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直線コネクタ 308"/>
          <p:cNvCxnSpPr>
            <a:stCxn id="80" idx="5"/>
            <a:endCxn id="120" idx="5"/>
          </p:cNvCxnSpPr>
          <p:nvPr/>
        </p:nvCxnSpPr>
        <p:spPr>
          <a:xfrm flipH="1">
            <a:off x="2977279" y="2169468"/>
            <a:ext cx="648072" cy="58660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直線コネクタ 320"/>
          <p:cNvCxnSpPr>
            <a:stCxn id="120" idx="5"/>
            <a:endCxn id="306" idx="1"/>
          </p:cNvCxnSpPr>
          <p:nvPr/>
        </p:nvCxnSpPr>
        <p:spPr>
          <a:xfrm>
            <a:off x="2977279" y="2756077"/>
            <a:ext cx="2469362" cy="282940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直線コネクタ 322"/>
          <p:cNvCxnSpPr>
            <a:stCxn id="120" idx="5"/>
            <a:endCxn id="344" idx="7"/>
          </p:cNvCxnSpPr>
          <p:nvPr/>
        </p:nvCxnSpPr>
        <p:spPr>
          <a:xfrm>
            <a:off x="2977279" y="2756077"/>
            <a:ext cx="565519" cy="262610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直線コネクタ 326"/>
          <p:cNvCxnSpPr>
            <a:stCxn id="144" idx="6"/>
            <a:endCxn id="344" idx="7"/>
          </p:cNvCxnSpPr>
          <p:nvPr/>
        </p:nvCxnSpPr>
        <p:spPr>
          <a:xfrm>
            <a:off x="2699792" y="3594714"/>
            <a:ext cx="843006" cy="178747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直線コネクタ 328"/>
          <p:cNvCxnSpPr>
            <a:stCxn id="144" idx="6"/>
            <a:endCxn id="306" idx="1"/>
          </p:cNvCxnSpPr>
          <p:nvPr/>
        </p:nvCxnSpPr>
        <p:spPr>
          <a:xfrm>
            <a:off x="2699792" y="3594714"/>
            <a:ext cx="2746849" cy="199076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直線コネクタ 330"/>
          <p:cNvCxnSpPr>
            <a:stCxn id="144" idx="6"/>
            <a:endCxn id="251" idx="3"/>
          </p:cNvCxnSpPr>
          <p:nvPr/>
        </p:nvCxnSpPr>
        <p:spPr>
          <a:xfrm flipV="1">
            <a:off x="2699792" y="2540053"/>
            <a:ext cx="3322913" cy="105466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3" name="直線コネクタ 332"/>
          <p:cNvCxnSpPr>
            <a:stCxn id="344" idx="7"/>
            <a:endCxn id="306" idx="1"/>
          </p:cNvCxnSpPr>
          <p:nvPr/>
        </p:nvCxnSpPr>
        <p:spPr>
          <a:xfrm>
            <a:off x="3542798" y="5382184"/>
            <a:ext cx="1903843" cy="20329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直線コネクタ 340"/>
          <p:cNvCxnSpPr>
            <a:stCxn id="344" idx="7"/>
            <a:endCxn id="251" idx="3"/>
          </p:cNvCxnSpPr>
          <p:nvPr/>
        </p:nvCxnSpPr>
        <p:spPr>
          <a:xfrm flipV="1">
            <a:off x="3542798" y="2540053"/>
            <a:ext cx="2479907" cy="284213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テキスト ボックス 110"/>
          <p:cNvSpPr txBox="1"/>
          <p:nvPr/>
        </p:nvSpPr>
        <p:spPr>
          <a:xfrm>
            <a:off x="2509142" y="954420"/>
            <a:ext cx="1128834" cy="707886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(2?)</a:t>
            </a:r>
          </a:p>
          <a:p>
            <a:pPr algn="ctr"/>
            <a:r>
              <a:rPr kumimoji="1" lang="en-US" altLang="ja-JP" sz="2000" dirty="0"/>
              <a:t>Exeter</a:t>
            </a:r>
            <a:endParaRPr kumimoji="1" lang="ja-JP" altLang="en-US" sz="2000" dirty="0"/>
          </a:p>
        </p:txBody>
      </p:sp>
      <p:cxnSp>
        <p:nvCxnSpPr>
          <p:cNvPr id="116" name="直線コネクタ 115"/>
          <p:cNvCxnSpPr>
            <a:stCxn id="111" idx="2"/>
            <a:endCxn id="80" idx="1"/>
          </p:cNvCxnSpPr>
          <p:nvPr/>
        </p:nvCxnSpPr>
        <p:spPr>
          <a:xfrm>
            <a:off x="3073559" y="1662306"/>
            <a:ext cx="500874" cy="456244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テキスト ボックス 118"/>
          <p:cNvSpPr txBox="1"/>
          <p:nvPr/>
        </p:nvSpPr>
        <p:spPr>
          <a:xfrm>
            <a:off x="883247" y="1707240"/>
            <a:ext cx="1267398" cy="707886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(3?)</a:t>
            </a:r>
          </a:p>
          <a:p>
            <a:pPr algn="ctr"/>
            <a:r>
              <a:rPr kumimoji="1" lang="en-US" altLang="ja-JP" sz="2000" dirty="0"/>
              <a:t>Offenbach</a:t>
            </a:r>
            <a:endParaRPr kumimoji="1" lang="ja-JP" altLang="en-US" sz="2000" dirty="0"/>
          </a:p>
        </p:txBody>
      </p:sp>
      <p:cxnSp>
        <p:nvCxnSpPr>
          <p:cNvPr id="121" name="直線コネクタ 120"/>
          <p:cNvCxnSpPr>
            <a:stCxn id="119" idx="3"/>
            <a:endCxn id="120" idx="1"/>
          </p:cNvCxnSpPr>
          <p:nvPr/>
        </p:nvCxnSpPr>
        <p:spPr>
          <a:xfrm>
            <a:off x="2150645" y="2061183"/>
            <a:ext cx="775716" cy="643976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テキスト ボックス 142"/>
          <p:cNvSpPr txBox="1"/>
          <p:nvPr/>
        </p:nvSpPr>
        <p:spPr>
          <a:xfrm>
            <a:off x="928472" y="3009168"/>
            <a:ext cx="1114088" cy="707886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(3)</a:t>
            </a:r>
          </a:p>
          <a:p>
            <a:pPr algn="ctr"/>
            <a:r>
              <a:rPr kumimoji="1" lang="en-US" altLang="ja-JP" sz="2000" dirty="0"/>
              <a:t>Toulouse</a:t>
            </a:r>
            <a:endParaRPr kumimoji="1" lang="ja-JP" altLang="en-US" sz="2000" dirty="0"/>
          </a:p>
        </p:txBody>
      </p:sp>
      <p:cxnSp>
        <p:nvCxnSpPr>
          <p:cNvPr id="145" name="直線コネクタ 144"/>
          <p:cNvCxnSpPr>
            <a:stCxn id="143" idx="3"/>
            <a:endCxn id="144" idx="2"/>
          </p:cNvCxnSpPr>
          <p:nvPr/>
        </p:nvCxnSpPr>
        <p:spPr>
          <a:xfrm>
            <a:off x="2042560" y="3363111"/>
            <a:ext cx="585224" cy="231603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テキスト ボックス 186"/>
          <p:cNvSpPr txBox="1"/>
          <p:nvPr/>
        </p:nvSpPr>
        <p:spPr>
          <a:xfrm>
            <a:off x="4130159" y="954421"/>
            <a:ext cx="1063175" cy="707886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(2)</a:t>
            </a:r>
          </a:p>
          <a:p>
            <a:pPr algn="ctr"/>
            <a:r>
              <a:rPr kumimoji="1" lang="en-US" altLang="ja-JP" sz="2000" dirty="0"/>
              <a:t>Moscow</a:t>
            </a:r>
            <a:endParaRPr kumimoji="1" lang="ja-JP" altLang="en-US" sz="2000" dirty="0"/>
          </a:p>
        </p:txBody>
      </p:sp>
      <p:cxnSp>
        <p:nvCxnSpPr>
          <p:cNvPr id="200" name="直線コネクタ 199"/>
          <p:cNvCxnSpPr>
            <a:stCxn id="187" idx="2"/>
            <a:endCxn id="199" idx="0"/>
          </p:cNvCxnSpPr>
          <p:nvPr/>
        </p:nvCxnSpPr>
        <p:spPr>
          <a:xfrm>
            <a:off x="4661747" y="1662307"/>
            <a:ext cx="18265" cy="175661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直線コネクタ 221"/>
          <p:cNvCxnSpPr>
            <a:stCxn id="233" idx="2"/>
            <a:endCxn id="221" idx="7"/>
          </p:cNvCxnSpPr>
          <p:nvPr/>
        </p:nvCxnSpPr>
        <p:spPr>
          <a:xfrm flipH="1">
            <a:off x="5497559" y="1844522"/>
            <a:ext cx="483870" cy="212565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テキスト ボックス 232"/>
          <p:cNvSpPr txBox="1"/>
          <p:nvPr/>
        </p:nvSpPr>
        <p:spPr>
          <a:xfrm>
            <a:off x="5476323" y="1136636"/>
            <a:ext cx="1010212" cy="707886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/>
              <a:t>GISC (2)</a:t>
            </a:r>
            <a:endParaRPr kumimoji="1" lang="en-US" altLang="ja-JP" sz="2000" dirty="0"/>
          </a:p>
          <a:p>
            <a:pPr algn="ctr"/>
            <a:r>
              <a:rPr kumimoji="1" lang="en-US" altLang="ja-JP" sz="2000" dirty="0"/>
              <a:t>Beijing</a:t>
            </a:r>
            <a:endParaRPr kumimoji="1" lang="ja-JP" altLang="en-US" sz="2000" dirty="0"/>
          </a:p>
        </p:txBody>
      </p:sp>
      <p:sp>
        <p:nvSpPr>
          <p:cNvPr id="247" name="テキスト ボックス 246"/>
          <p:cNvSpPr txBox="1"/>
          <p:nvPr/>
        </p:nvSpPr>
        <p:spPr>
          <a:xfrm>
            <a:off x="6945703" y="2438230"/>
            <a:ext cx="1128834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/>
              <a:t>GISC (2?)</a:t>
            </a:r>
            <a:endParaRPr kumimoji="1" lang="en-US" altLang="ja-JP" sz="2000" dirty="0"/>
          </a:p>
          <a:p>
            <a:pPr algn="ctr"/>
            <a:r>
              <a:rPr kumimoji="1" lang="en-US" altLang="ja-JP" sz="2000" dirty="0"/>
              <a:t>Seoul</a:t>
            </a:r>
            <a:endParaRPr kumimoji="1" lang="ja-JP" altLang="en-US" sz="2000" dirty="0"/>
          </a:p>
        </p:txBody>
      </p:sp>
      <p:sp>
        <p:nvSpPr>
          <p:cNvPr id="250" name="テキスト ボックス 249"/>
          <p:cNvSpPr txBox="1"/>
          <p:nvPr/>
        </p:nvSpPr>
        <p:spPr>
          <a:xfrm>
            <a:off x="6993697" y="1338947"/>
            <a:ext cx="1010212" cy="707886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/>
              <a:t>GISC (3)</a:t>
            </a:r>
            <a:endParaRPr kumimoji="1" lang="en-US" altLang="ja-JP" sz="2000" dirty="0"/>
          </a:p>
          <a:p>
            <a:pPr algn="ctr"/>
            <a:r>
              <a:rPr kumimoji="1" lang="en-US" altLang="ja-JP" sz="2000" dirty="0"/>
              <a:t>Tokyo</a:t>
            </a:r>
            <a:endParaRPr kumimoji="1" lang="ja-JP" altLang="en-US" sz="2000" dirty="0"/>
          </a:p>
        </p:txBody>
      </p:sp>
      <p:cxnSp>
        <p:nvCxnSpPr>
          <p:cNvPr id="252" name="直線コネクタ 251"/>
          <p:cNvCxnSpPr>
            <a:stCxn id="250" idx="1"/>
            <a:endCxn id="251" idx="7"/>
          </p:cNvCxnSpPr>
          <p:nvPr/>
        </p:nvCxnSpPr>
        <p:spPr>
          <a:xfrm flipH="1">
            <a:off x="6073623" y="1692890"/>
            <a:ext cx="920074" cy="796245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1" name="テキスト ボックス 290"/>
          <p:cNvSpPr txBox="1"/>
          <p:nvPr/>
        </p:nvSpPr>
        <p:spPr>
          <a:xfrm>
            <a:off x="5112405" y="6156593"/>
            <a:ext cx="1348446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/>
              <a:t>GISC (3)</a:t>
            </a:r>
            <a:endParaRPr kumimoji="1" lang="en-US" altLang="ja-JP" sz="2000" dirty="0"/>
          </a:p>
          <a:p>
            <a:pPr algn="ctr"/>
            <a:r>
              <a:rPr kumimoji="1" lang="en-US" altLang="ja-JP" sz="2000" dirty="0"/>
              <a:t>Melbourne</a:t>
            </a:r>
            <a:endParaRPr kumimoji="1" lang="ja-JP" altLang="en-US" sz="2000" dirty="0"/>
          </a:p>
        </p:txBody>
      </p:sp>
      <p:cxnSp>
        <p:nvCxnSpPr>
          <p:cNvPr id="308" name="直線コネクタ 307"/>
          <p:cNvCxnSpPr>
            <a:stCxn id="291" idx="0"/>
            <a:endCxn id="306" idx="5"/>
          </p:cNvCxnSpPr>
          <p:nvPr/>
        </p:nvCxnSpPr>
        <p:spPr>
          <a:xfrm flipH="1" flipV="1">
            <a:off x="5497559" y="5636397"/>
            <a:ext cx="289069" cy="520196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2" name="テキスト ボックス 341"/>
          <p:cNvSpPr txBox="1"/>
          <p:nvPr/>
        </p:nvSpPr>
        <p:spPr>
          <a:xfrm>
            <a:off x="2180305" y="6094745"/>
            <a:ext cx="1426096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(1)</a:t>
            </a:r>
          </a:p>
          <a:p>
            <a:pPr algn="ctr"/>
            <a:r>
              <a:rPr kumimoji="1" lang="en-US" altLang="ja-JP" sz="2000" dirty="0"/>
              <a:t>Washington</a:t>
            </a:r>
            <a:endParaRPr kumimoji="1" lang="ja-JP" altLang="en-US" sz="2000" dirty="0"/>
          </a:p>
        </p:txBody>
      </p:sp>
      <p:cxnSp>
        <p:nvCxnSpPr>
          <p:cNvPr id="345" name="直線コネクタ 344"/>
          <p:cNvCxnSpPr>
            <a:stCxn id="342" idx="0"/>
            <a:endCxn id="344" idx="3"/>
          </p:cNvCxnSpPr>
          <p:nvPr/>
        </p:nvCxnSpPr>
        <p:spPr>
          <a:xfrm flipV="1">
            <a:off x="2893353" y="5433102"/>
            <a:ext cx="598527" cy="661643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3" name="テキスト ボックス 382"/>
          <p:cNvSpPr txBox="1"/>
          <p:nvPr/>
        </p:nvSpPr>
        <p:spPr>
          <a:xfrm>
            <a:off x="6987188" y="3558710"/>
            <a:ext cx="1128834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/>
              <a:t>GISC (1?)</a:t>
            </a:r>
            <a:endParaRPr kumimoji="1" lang="en-US" altLang="ja-JP" sz="2000" dirty="0"/>
          </a:p>
          <a:p>
            <a:pPr algn="ctr"/>
            <a:r>
              <a:rPr kumimoji="1" lang="en-US" altLang="ja-JP" sz="2000" dirty="0"/>
              <a:t>Jeddah</a:t>
            </a:r>
            <a:endParaRPr kumimoji="1" lang="ja-JP" altLang="en-US" sz="2000" dirty="0"/>
          </a:p>
        </p:txBody>
      </p:sp>
      <p:sp>
        <p:nvSpPr>
          <p:cNvPr id="384" name="テキスト ボックス 383"/>
          <p:cNvSpPr txBox="1"/>
          <p:nvPr/>
        </p:nvSpPr>
        <p:spPr>
          <a:xfrm>
            <a:off x="6764723" y="5718950"/>
            <a:ext cx="1255792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(?)</a:t>
            </a:r>
          </a:p>
          <a:p>
            <a:pPr algn="ctr"/>
            <a:r>
              <a:rPr kumimoji="1" lang="en-US" altLang="ja-JP" sz="2000" dirty="0"/>
              <a:t>New Delhi</a:t>
            </a:r>
            <a:endParaRPr kumimoji="1" lang="ja-JP" altLang="en-US" sz="2000" dirty="0"/>
          </a:p>
        </p:txBody>
      </p:sp>
      <p:sp>
        <p:nvSpPr>
          <p:cNvPr id="386" name="テキスト ボックス 385"/>
          <p:cNvSpPr txBox="1"/>
          <p:nvPr/>
        </p:nvSpPr>
        <p:spPr>
          <a:xfrm>
            <a:off x="3882818" y="6083345"/>
            <a:ext cx="1010212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(2)</a:t>
            </a:r>
          </a:p>
          <a:p>
            <a:pPr algn="ctr"/>
            <a:r>
              <a:rPr kumimoji="1" lang="en-US" altLang="ja-JP" sz="2000" dirty="0"/>
              <a:t>Brasilia</a:t>
            </a:r>
            <a:endParaRPr kumimoji="1" lang="ja-JP" altLang="en-US" sz="2000" dirty="0"/>
          </a:p>
        </p:txBody>
      </p:sp>
      <p:sp>
        <p:nvSpPr>
          <p:cNvPr id="387" name="テキスト ボックス 386"/>
          <p:cNvSpPr txBox="1"/>
          <p:nvPr/>
        </p:nvSpPr>
        <p:spPr>
          <a:xfrm>
            <a:off x="6975167" y="4539016"/>
            <a:ext cx="1128834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/>
              <a:t>GISC (1?)</a:t>
            </a:r>
            <a:endParaRPr kumimoji="1" lang="en-US" altLang="ja-JP" sz="2000" dirty="0"/>
          </a:p>
          <a:p>
            <a:pPr algn="ctr"/>
            <a:r>
              <a:rPr kumimoji="1" lang="en-US" altLang="ja-JP" sz="2000" dirty="0"/>
              <a:t>Tehran</a:t>
            </a:r>
            <a:endParaRPr kumimoji="1" lang="ja-JP" altLang="en-US" sz="2000" dirty="0"/>
          </a:p>
        </p:txBody>
      </p:sp>
      <p:sp>
        <p:nvSpPr>
          <p:cNvPr id="388" name="テキスト ボックス 387"/>
          <p:cNvSpPr txBox="1"/>
          <p:nvPr/>
        </p:nvSpPr>
        <p:spPr>
          <a:xfrm>
            <a:off x="809829" y="4095248"/>
            <a:ext cx="1351139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 (1)</a:t>
            </a:r>
          </a:p>
          <a:p>
            <a:pPr algn="ctr"/>
            <a:r>
              <a:rPr kumimoji="1" lang="en-US" altLang="ja-JP" sz="2000" dirty="0"/>
              <a:t>Casablanca</a:t>
            </a:r>
            <a:endParaRPr kumimoji="1" lang="ja-JP" altLang="en-US" sz="2000" dirty="0"/>
          </a:p>
        </p:txBody>
      </p:sp>
      <p:sp>
        <p:nvSpPr>
          <p:cNvPr id="389" name="テキスト ボックス 388"/>
          <p:cNvSpPr txBox="1"/>
          <p:nvPr/>
        </p:nvSpPr>
        <p:spPr>
          <a:xfrm>
            <a:off x="971434" y="5275130"/>
            <a:ext cx="1071126" cy="707886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000" dirty="0"/>
              <a:t>GISC(2?)</a:t>
            </a:r>
          </a:p>
          <a:p>
            <a:pPr algn="ctr"/>
            <a:r>
              <a:rPr kumimoji="1" lang="en-US" altLang="ja-JP" sz="2000" dirty="0"/>
              <a:t>Pretoria</a:t>
            </a:r>
            <a:endParaRPr kumimoji="1" lang="ja-JP" altLang="en-US" sz="2000" dirty="0"/>
          </a:p>
        </p:txBody>
      </p:sp>
      <p:cxnSp>
        <p:nvCxnSpPr>
          <p:cNvPr id="502" name="直線コネクタ 501"/>
          <p:cNvCxnSpPr>
            <a:stCxn id="476" idx="2"/>
            <a:endCxn id="251" idx="3"/>
          </p:cNvCxnSpPr>
          <p:nvPr/>
        </p:nvCxnSpPr>
        <p:spPr>
          <a:xfrm flipH="1" flipV="1">
            <a:off x="6022705" y="2540053"/>
            <a:ext cx="349495" cy="55060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直線コネクタ 503"/>
          <p:cNvCxnSpPr>
            <a:stCxn id="476" idx="2"/>
            <a:endCxn id="221" idx="3"/>
          </p:cNvCxnSpPr>
          <p:nvPr/>
        </p:nvCxnSpPr>
        <p:spPr>
          <a:xfrm flipH="1" flipV="1">
            <a:off x="5446641" y="2108005"/>
            <a:ext cx="925559" cy="98265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直線コネクタ 505"/>
          <p:cNvCxnSpPr>
            <a:stCxn id="476" idx="2"/>
            <a:endCxn id="199" idx="4"/>
          </p:cNvCxnSpPr>
          <p:nvPr/>
        </p:nvCxnSpPr>
        <p:spPr>
          <a:xfrm flipH="1" flipV="1">
            <a:off x="4680012" y="1909976"/>
            <a:ext cx="1692188" cy="118068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直線コネクタ 507"/>
          <p:cNvCxnSpPr>
            <a:stCxn id="476" idx="2"/>
            <a:endCxn id="80" idx="5"/>
          </p:cNvCxnSpPr>
          <p:nvPr/>
        </p:nvCxnSpPr>
        <p:spPr>
          <a:xfrm flipH="1" flipV="1">
            <a:off x="3625351" y="2169468"/>
            <a:ext cx="2746849" cy="92119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直線コネクタ 509"/>
          <p:cNvCxnSpPr>
            <a:stCxn id="476" idx="2"/>
            <a:endCxn id="120" idx="5"/>
          </p:cNvCxnSpPr>
          <p:nvPr/>
        </p:nvCxnSpPr>
        <p:spPr>
          <a:xfrm flipH="1" flipV="1">
            <a:off x="2977279" y="2756077"/>
            <a:ext cx="3394921" cy="33458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直線コネクタ 511"/>
          <p:cNvCxnSpPr>
            <a:stCxn id="476" idx="2"/>
            <a:endCxn id="144" idx="6"/>
          </p:cNvCxnSpPr>
          <p:nvPr/>
        </p:nvCxnSpPr>
        <p:spPr>
          <a:xfrm flipH="1">
            <a:off x="2699792" y="3090658"/>
            <a:ext cx="3672408" cy="50405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直線コネクタ 513"/>
          <p:cNvCxnSpPr>
            <a:stCxn id="476" idx="2"/>
            <a:endCxn id="472" idx="6"/>
          </p:cNvCxnSpPr>
          <p:nvPr/>
        </p:nvCxnSpPr>
        <p:spPr>
          <a:xfrm flipH="1">
            <a:off x="2771800" y="3090658"/>
            <a:ext cx="3600400" cy="122413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" name="直線コネクタ 515"/>
          <p:cNvCxnSpPr>
            <a:stCxn id="476" idx="2"/>
            <a:endCxn id="473" idx="7"/>
          </p:cNvCxnSpPr>
          <p:nvPr/>
        </p:nvCxnSpPr>
        <p:spPr>
          <a:xfrm flipH="1">
            <a:off x="2977279" y="3090658"/>
            <a:ext cx="3394921" cy="177474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" name="直線コネクタ 517"/>
          <p:cNvCxnSpPr>
            <a:stCxn id="476" idx="2"/>
            <a:endCxn id="344" idx="7"/>
          </p:cNvCxnSpPr>
          <p:nvPr/>
        </p:nvCxnSpPr>
        <p:spPr>
          <a:xfrm flipH="1">
            <a:off x="3542798" y="3090658"/>
            <a:ext cx="2829402" cy="229152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直線コネクタ 519"/>
          <p:cNvCxnSpPr>
            <a:stCxn id="476" idx="2"/>
            <a:endCxn id="474" idx="0"/>
          </p:cNvCxnSpPr>
          <p:nvPr/>
        </p:nvCxnSpPr>
        <p:spPr>
          <a:xfrm flipH="1">
            <a:off x="4463988" y="3090658"/>
            <a:ext cx="1908212" cy="262829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6" name="直線コネクタ 525"/>
          <p:cNvCxnSpPr>
            <a:stCxn id="476" idx="2"/>
            <a:endCxn id="479" idx="2"/>
          </p:cNvCxnSpPr>
          <p:nvPr/>
        </p:nvCxnSpPr>
        <p:spPr>
          <a:xfrm>
            <a:off x="6372200" y="3090658"/>
            <a:ext cx="23274" cy="150512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8" name="直線コネクタ 547"/>
          <p:cNvCxnSpPr>
            <a:stCxn id="477" idx="2"/>
            <a:endCxn id="251" idx="3"/>
          </p:cNvCxnSpPr>
          <p:nvPr/>
        </p:nvCxnSpPr>
        <p:spPr>
          <a:xfrm flipH="1" flipV="1">
            <a:off x="6022705" y="2540053"/>
            <a:ext cx="493511" cy="12706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4" name="直線コネクタ 573"/>
          <p:cNvCxnSpPr>
            <a:stCxn id="477" idx="3"/>
            <a:endCxn id="221" idx="3"/>
          </p:cNvCxnSpPr>
          <p:nvPr/>
        </p:nvCxnSpPr>
        <p:spPr>
          <a:xfrm flipH="1" flipV="1">
            <a:off x="5446641" y="2108005"/>
            <a:ext cx="1080120" cy="172819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6" name="直線コネクタ 575"/>
          <p:cNvCxnSpPr>
            <a:stCxn id="477" idx="2"/>
            <a:endCxn id="199" idx="4"/>
          </p:cNvCxnSpPr>
          <p:nvPr/>
        </p:nvCxnSpPr>
        <p:spPr>
          <a:xfrm flipH="1" flipV="1">
            <a:off x="4680012" y="1909976"/>
            <a:ext cx="1836204" cy="19007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8" name="直線コネクタ 577"/>
          <p:cNvCxnSpPr>
            <a:stCxn id="477" idx="2"/>
            <a:endCxn id="80" idx="5"/>
          </p:cNvCxnSpPr>
          <p:nvPr/>
        </p:nvCxnSpPr>
        <p:spPr>
          <a:xfrm flipH="1" flipV="1">
            <a:off x="3625351" y="2169468"/>
            <a:ext cx="2890865" cy="164127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1" name="直線コネクタ 580"/>
          <p:cNvCxnSpPr>
            <a:stCxn id="477" idx="2"/>
            <a:endCxn id="120" idx="5"/>
          </p:cNvCxnSpPr>
          <p:nvPr/>
        </p:nvCxnSpPr>
        <p:spPr>
          <a:xfrm flipH="1" flipV="1">
            <a:off x="2977279" y="2756077"/>
            <a:ext cx="3538937" cy="105466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3" name="直線コネクタ 582"/>
          <p:cNvCxnSpPr>
            <a:stCxn id="477" idx="2"/>
            <a:endCxn id="144" idx="6"/>
          </p:cNvCxnSpPr>
          <p:nvPr/>
        </p:nvCxnSpPr>
        <p:spPr>
          <a:xfrm flipH="1" flipV="1">
            <a:off x="2699792" y="3594714"/>
            <a:ext cx="3816424" cy="21602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直線コネクタ 584"/>
          <p:cNvCxnSpPr>
            <a:stCxn id="477" idx="2"/>
            <a:endCxn id="472" idx="6"/>
          </p:cNvCxnSpPr>
          <p:nvPr/>
        </p:nvCxnSpPr>
        <p:spPr>
          <a:xfrm flipH="1">
            <a:off x="2771800" y="3810738"/>
            <a:ext cx="3744416" cy="50405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7" name="直線コネクタ 586"/>
          <p:cNvCxnSpPr>
            <a:stCxn id="477" idx="2"/>
            <a:endCxn id="473" idx="7"/>
          </p:cNvCxnSpPr>
          <p:nvPr/>
        </p:nvCxnSpPr>
        <p:spPr>
          <a:xfrm flipH="1">
            <a:off x="2977279" y="3810738"/>
            <a:ext cx="3538937" cy="105466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9" name="直線コネクタ 588"/>
          <p:cNvCxnSpPr>
            <a:stCxn id="477" idx="2"/>
            <a:endCxn id="344" idx="7"/>
          </p:cNvCxnSpPr>
          <p:nvPr/>
        </p:nvCxnSpPr>
        <p:spPr>
          <a:xfrm flipH="1">
            <a:off x="3542798" y="3810738"/>
            <a:ext cx="2973418" cy="157144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1" name="直線コネクタ 590"/>
          <p:cNvCxnSpPr>
            <a:stCxn id="477" idx="2"/>
            <a:endCxn id="474" idx="0"/>
          </p:cNvCxnSpPr>
          <p:nvPr/>
        </p:nvCxnSpPr>
        <p:spPr>
          <a:xfrm flipH="1">
            <a:off x="4463988" y="3810738"/>
            <a:ext cx="2052228" cy="190821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3" name="直線コネクタ 592"/>
          <p:cNvCxnSpPr>
            <a:stCxn id="477" idx="2"/>
            <a:endCxn id="306" idx="1"/>
          </p:cNvCxnSpPr>
          <p:nvPr/>
        </p:nvCxnSpPr>
        <p:spPr>
          <a:xfrm flipH="1">
            <a:off x="5446641" y="3810738"/>
            <a:ext cx="1069575" cy="177474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5" name="直線コネクタ 594"/>
          <p:cNvCxnSpPr>
            <a:stCxn id="477" idx="2"/>
            <a:endCxn id="478" idx="1"/>
          </p:cNvCxnSpPr>
          <p:nvPr/>
        </p:nvCxnSpPr>
        <p:spPr>
          <a:xfrm flipH="1">
            <a:off x="6048164" y="3810738"/>
            <a:ext cx="468052" cy="132359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" name="直線コネクタ 614"/>
          <p:cNvCxnSpPr>
            <a:stCxn id="479" idx="2"/>
            <a:endCxn id="251" idx="3"/>
          </p:cNvCxnSpPr>
          <p:nvPr/>
        </p:nvCxnSpPr>
        <p:spPr>
          <a:xfrm flipH="1" flipV="1">
            <a:off x="6022705" y="2540053"/>
            <a:ext cx="372769" cy="205573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7" name="直線コネクタ 616"/>
          <p:cNvCxnSpPr>
            <a:stCxn id="479" idx="2"/>
            <a:endCxn id="221" idx="3"/>
          </p:cNvCxnSpPr>
          <p:nvPr/>
        </p:nvCxnSpPr>
        <p:spPr>
          <a:xfrm flipH="1" flipV="1">
            <a:off x="5446641" y="2108005"/>
            <a:ext cx="948833" cy="248777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9" name="直線矢印コネクタ 618"/>
          <p:cNvCxnSpPr>
            <a:stCxn id="479" idx="2"/>
            <a:endCxn id="199" idx="4"/>
          </p:cNvCxnSpPr>
          <p:nvPr/>
        </p:nvCxnSpPr>
        <p:spPr>
          <a:xfrm flipH="1" flipV="1">
            <a:off x="4680012" y="1909976"/>
            <a:ext cx="1715462" cy="2685807"/>
          </a:xfrm>
          <a:prstGeom prst="straightConnector1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直線矢印コネクタ 622"/>
          <p:cNvCxnSpPr>
            <a:stCxn id="479" idx="2"/>
            <a:endCxn id="80" idx="5"/>
          </p:cNvCxnSpPr>
          <p:nvPr/>
        </p:nvCxnSpPr>
        <p:spPr>
          <a:xfrm flipH="1" flipV="1">
            <a:off x="3625351" y="2169468"/>
            <a:ext cx="2770123" cy="2426315"/>
          </a:xfrm>
          <a:prstGeom prst="straightConnector1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1" name="直線コネクタ 630"/>
          <p:cNvCxnSpPr>
            <a:stCxn id="479" idx="2"/>
            <a:endCxn id="472" idx="6"/>
          </p:cNvCxnSpPr>
          <p:nvPr/>
        </p:nvCxnSpPr>
        <p:spPr>
          <a:xfrm flipH="1" flipV="1">
            <a:off x="2771800" y="4314794"/>
            <a:ext cx="3623674" cy="28098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3" name="直線コネクタ 632"/>
          <p:cNvCxnSpPr>
            <a:stCxn id="479" idx="2"/>
            <a:endCxn id="473" idx="7"/>
          </p:cNvCxnSpPr>
          <p:nvPr/>
        </p:nvCxnSpPr>
        <p:spPr>
          <a:xfrm flipH="1">
            <a:off x="2977279" y="4595783"/>
            <a:ext cx="3418195" cy="26961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5" name="直線コネクタ 634"/>
          <p:cNvCxnSpPr>
            <a:stCxn id="479" idx="2"/>
            <a:endCxn id="344" idx="7"/>
          </p:cNvCxnSpPr>
          <p:nvPr/>
        </p:nvCxnSpPr>
        <p:spPr>
          <a:xfrm flipH="1">
            <a:off x="3542798" y="4595783"/>
            <a:ext cx="2852676" cy="78640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7" name="直線矢印コネクタ 636"/>
          <p:cNvCxnSpPr>
            <a:stCxn id="479" idx="2"/>
            <a:endCxn id="474" idx="0"/>
          </p:cNvCxnSpPr>
          <p:nvPr/>
        </p:nvCxnSpPr>
        <p:spPr>
          <a:xfrm flipH="1">
            <a:off x="4463988" y="4595783"/>
            <a:ext cx="1931486" cy="1123167"/>
          </a:xfrm>
          <a:prstGeom prst="straightConnector1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9" name="直線コネクタ 638"/>
          <p:cNvCxnSpPr>
            <a:stCxn id="479" idx="2"/>
            <a:endCxn id="306" idx="1"/>
          </p:cNvCxnSpPr>
          <p:nvPr/>
        </p:nvCxnSpPr>
        <p:spPr>
          <a:xfrm flipH="1">
            <a:off x="5446641" y="4595783"/>
            <a:ext cx="948833" cy="98969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1" name="直線コネクタ 640"/>
          <p:cNvCxnSpPr>
            <a:stCxn id="479" idx="2"/>
            <a:endCxn id="478" idx="1"/>
          </p:cNvCxnSpPr>
          <p:nvPr/>
        </p:nvCxnSpPr>
        <p:spPr>
          <a:xfrm flipH="1">
            <a:off x="6048164" y="4595783"/>
            <a:ext cx="347310" cy="53855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直線コネクタ 645"/>
          <p:cNvCxnSpPr>
            <a:stCxn id="478" idx="1"/>
            <a:endCxn id="251" idx="3"/>
          </p:cNvCxnSpPr>
          <p:nvPr/>
        </p:nvCxnSpPr>
        <p:spPr>
          <a:xfrm flipH="1" flipV="1">
            <a:off x="6022705" y="2540053"/>
            <a:ext cx="25459" cy="259428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直線コネクタ 647"/>
          <p:cNvCxnSpPr>
            <a:stCxn id="478" idx="1"/>
            <a:endCxn id="221" idx="3"/>
          </p:cNvCxnSpPr>
          <p:nvPr/>
        </p:nvCxnSpPr>
        <p:spPr>
          <a:xfrm flipH="1" flipV="1">
            <a:off x="5446641" y="2108005"/>
            <a:ext cx="601523" cy="302633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0" name="直線コネクタ 649"/>
          <p:cNvCxnSpPr>
            <a:stCxn id="478" idx="1"/>
            <a:endCxn id="199" idx="4"/>
          </p:cNvCxnSpPr>
          <p:nvPr/>
        </p:nvCxnSpPr>
        <p:spPr>
          <a:xfrm flipH="1" flipV="1">
            <a:off x="4680012" y="1909976"/>
            <a:ext cx="1368152" cy="322436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2" name="直線コネクタ 651"/>
          <p:cNvCxnSpPr>
            <a:stCxn id="478" idx="1"/>
            <a:endCxn id="80" idx="5"/>
          </p:cNvCxnSpPr>
          <p:nvPr/>
        </p:nvCxnSpPr>
        <p:spPr>
          <a:xfrm flipH="1" flipV="1">
            <a:off x="3625351" y="2169468"/>
            <a:ext cx="2422813" cy="296486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4" name="直線コネクタ 653"/>
          <p:cNvCxnSpPr>
            <a:stCxn id="478" idx="1"/>
            <a:endCxn id="120" idx="5"/>
          </p:cNvCxnSpPr>
          <p:nvPr/>
        </p:nvCxnSpPr>
        <p:spPr>
          <a:xfrm flipH="1" flipV="1">
            <a:off x="2977279" y="2756077"/>
            <a:ext cx="3070885" cy="237825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6" name="直線コネクタ 655"/>
          <p:cNvCxnSpPr>
            <a:stCxn id="478" idx="1"/>
            <a:endCxn id="144" idx="6"/>
          </p:cNvCxnSpPr>
          <p:nvPr/>
        </p:nvCxnSpPr>
        <p:spPr>
          <a:xfrm flipH="1" flipV="1">
            <a:off x="2699792" y="3594714"/>
            <a:ext cx="3348372" cy="153962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8" name="直線コネクタ 657"/>
          <p:cNvCxnSpPr>
            <a:stCxn id="478" idx="1"/>
            <a:endCxn id="472" idx="6"/>
          </p:cNvCxnSpPr>
          <p:nvPr/>
        </p:nvCxnSpPr>
        <p:spPr>
          <a:xfrm flipH="1" flipV="1">
            <a:off x="2771800" y="4314794"/>
            <a:ext cx="3276364" cy="81954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0" name="直線コネクタ 659"/>
          <p:cNvCxnSpPr>
            <a:stCxn id="478" idx="1"/>
            <a:endCxn id="473" idx="7"/>
          </p:cNvCxnSpPr>
          <p:nvPr/>
        </p:nvCxnSpPr>
        <p:spPr>
          <a:xfrm flipH="1" flipV="1">
            <a:off x="2977279" y="4865399"/>
            <a:ext cx="3070885" cy="26893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2" name="直線コネクタ 661"/>
          <p:cNvCxnSpPr>
            <a:stCxn id="478" idx="1"/>
            <a:endCxn id="344" idx="7"/>
          </p:cNvCxnSpPr>
          <p:nvPr/>
        </p:nvCxnSpPr>
        <p:spPr>
          <a:xfrm flipH="1">
            <a:off x="3542798" y="5134336"/>
            <a:ext cx="2505366" cy="24784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4" name="直線コネクタ 663"/>
          <p:cNvCxnSpPr>
            <a:stCxn id="478" idx="1"/>
            <a:endCxn id="306" idx="1"/>
          </p:cNvCxnSpPr>
          <p:nvPr/>
        </p:nvCxnSpPr>
        <p:spPr>
          <a:xfrm flipH="1">
            <a:off x="5446641" y="5134336"/>
            <a:ext cx="601523" cy="45114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6" name="直線コネクタ 665"/>
          <p:cNvCxnSpPr>
            <a:stCxn id="478" idx="1"/>
            <a:endCxn id="474" idx="0"/>
          </p:cNvCxnSpPr>
          <p:nvPr/>
        </p:nvCxnSpPr>
        <p:spPr>
          <a:xfrm flipH="1">
            <a:off x="4463988" y="5134336"/>
            <a:ext cx="1584176" cy="58461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8" name="直線コネクタ 667"/>
          <p:cNvCxnSpPr>
            <a:stCxn id="474" idx="0"/>
            <a:endCxn id="251" idx="3"/>
          </p:cNvCxnSpPr>
          <p:nvPr/>
        </p:nvCxnSpPr>
        <p:spPr>
          <a:xfrm flipV="1">
            <a:off x="4463988" y="2540053"/>
            <a:ext cx="1558717" cy="317889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0" name="直線コネクタ 669"/>
          <p:cNvCxnSpPr>
            <a:stCxn id="474" idx="0"/>
            <a:endCxn id="221" idx="3"/>
          </p:cNvCxnSpPr>
          <p:nvPr/>
        </p:nvCxnSpPr>
        <p:spPr>
          <a:xfrm flipV="1">
            <a:off x="4463988" y="2108005"/>
            <a:ext cx="982653" cy="361094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2" name="直線コネクタ 671"/>
          <p:cNvCxnSpPr>
            <a:stCxn id="474" idx="0"/>
            <a:endCxn id="199" idx="4"/>
          </p:cNvCxnSpPr>
          <p:nvPr/>
        </p:nvCxnSpPr>
        <p:spPr>
          <a:xfrm flipV="1">
            <a:off x="4463988" y="1909976"/>
            <a:ext cx="216024" cy="380897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4" name="直線コネクタ 673"/>
          <p:cNvCxnSpPr>
            <a:stCxn id="474" idx="0"/>
            <a:endCxn id="80" idx="5"/>
          </p:cNvCxnSpPr>
          <p:nvPr/>
        </p:nvCxnSpPr>
        <p:spPr>
          <a:xfrm flipH="1" flipV="1">
            <a:off x="3625351" y="2169468"/>
            <a:ext cx="838637" cy="354948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6" name="直線コネクタ 675"/>
          <p:cNvCxnSpPr>
            <a:stCxn id="474" idx="0"/>
            <a:endCxn id="120" idx="5"/>
          </p:cNvCxnSpPr>
          <p:nvPr/>
        </p:nvCxnSpPr>
        <p:spPr>
          <a:xfrm flipH="1" flipV="1">
            <a:off x="2977279" y="2756077"/>
            <a:ext cx="1486709" cy="296287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8" name="直線コネクタ 677"/>
          <p:cNvCxnSpPr>
            <a:stCxn id="474" idx="0"/>
            <a:endCxn id="144" idx="6"/>
          </p:cNvCxnSpPr>
          <p:nvPr/>
        </p:nvCxnSpPr>
        <p:spPr>
          <a:xfrm flipH="1" flipV="1">
            <a:off x="2699792" y="3594714"/>
            <a:ext cx="1764196" cy="212423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0" name="直線コネクタ 679"/>
          <p:cNvCxnSpPr>
            <a:stCxn id="474" idx="0"/>
            <a:endCxn id="472" idx="6"/>
          </p:cNvCxnSpPr>
          <p:nvPr/>
        </p:nvCxnSpPr>
        <p:spPr>
          <a:xfrm flipH="1" flipV="1">
            <a:off x="2771800" y="4314794"/>
            <a:ext cx="1692188" cy="140415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6" name="直線コネクタ 685"/>
          <p:cNvCxnSpPr>
            <a:stCxn id="473" idx="7"/>
            <a:endCxn id="306" idx="1"/>
          </p:cNvCxnSpPr>
          <p:nvPr/>
        </p:nvCxnSpPr>
        <p:spPr>
          <a:xfrm>
            <a:off x="2977279" y="4865399"/>
            <a:ext cx="2469362" cy="72008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8" name="直線コネクタ 687"/>
          <p:cNvCxnSpPr>
            <a:stCxn id="473" idx="7"/>
            <a:endCxn id="344" idx="7"/>
          </p:cNvCxnSpPr>
          <p:nvPr/>
        </p:nvCxnSpPr>
        <p:spPr>
          <a:xfrm>
            <a:off x="2977279" y="4865399"/>
            <a:ext cx="565519" cy="5167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0" name="直線コネクタ 689"/>
          <p:cNvCxnSpPr>
            <a:stCxn id="473" idx="7"/>
            <a:endCxn id="251" idx="3"/>
          </p:cNvCxnSpPr>
          <p:nvPr/>
        </p:nvCxnSpPr>
        <p:spPr>
          <a:xfrm flipV="1">
            <a:off x="2977279" y="2540053"/>
            <a:ext cx="3045426" cy="232534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2" name="直線コネクタ 691"/>
          <p:cNvCxnSpPr>
            <a:stCxn id="473" idx="7"/>
            <a:endCxn id="221" idx="3"/>
          </p:cNvCxnSpPr>
          <p:nvPr/>
        </p:nvCxnSpPr>
        <p:spPr>
          <a:xfrm flipV="1">
            <a:off x="2977279" y="2108005"/>
            <a:ext cx="2469362" cy="275739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4" name="直線コネクタ 693"/>
          <p:cNvCxnSpPr>
            <a:stCxn id="473" idx="7"/>
            <a:endCxn id="199" idx="4"/>
          </p:cNvCxnSpPr>
          <p:nvPr/>
        </p:nvCxnSpPr>
        <p:spPr>
          <a:xfrm flipV="1">
            <a:off x="2977279" y="1909976"/>
            <a:ext cx="1702733" cy="295542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8" name="直線コネクタ 697"/>
          <p:cNvCxnSpPr>
            <a:stCxn id="473" idx="7"/>
            <a:endCxn id="120" idx="5"/>
          </p:cNvCxnSpPr>
          <p:nvPr/>
        </p:nvCxnSpPr>
        <p:spPr>
          <a:xfrm flipV="1">
            <a:off x="2977279" y="2756077"/>
            <a:ext cx="0" cy="210932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直線コネクタ 699"/>
          <p:cNvCxnSpPr>
            <a:stCxn id="473" idx="7"/>
            <a:endCxn id="144" idx="6"/>
          </p:cNvCxnSpPr>
          <p:nvPr/>
        </p:nvCxnSpPr>
        <p:spPr>
          <a:xfrm flipH="1" flipV="1">
            <a:off x="2699792" y="3594714"/>
            <a:ext cx="277487" cy="12706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2" name="直線コネクタ 701"/>
          <p:cNvCxnSpPr>
            <a:stCxn id="473" idx="7"/>
            <a:endCxn id="472" idx="6"/>
          </p:cNvCxnSpPr>
          <p:nvPr/>
        </p:nvCxnSpPr>
        <p:spPr>
          <a:xfrm flipH="1" flipV="1">
            <a:off x="2771800" y="4314794"/>
            <a:ext cx="205479" cy="55060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4" name="直線コネクタ 703"/>
          <p:cNvCxnSpPr>
            <a:stCxn id="472" idx="6"/>
            <a:endCxn id="344" idx="7"/>
          </p:cNvCxnSpPr>
          <p:nvPr/>
        </p:nvCxnSpPr>
        <p:spPr>
          <a:xfrm>
            <a:off x="2771800" y="4314794"/>
            <a:ext cx="770998" cy="106739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6" name="直線コネクタ 705"/>
          <p:cNvCxnSpPr>
            <a:stCxn id="472" idx="6"/>
            <a:endCxn id="306" idx="1"/>
          </p:cNvCxnSpPr>
          <p:nvPr/>
        </p:nvCxnSpPr>
        <p:spPr>
          <a:xfrm>
            <a:off x="2771800" y="4314794"/>
            <a:ext cx="2674841" cy="12706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8" name="直線コネクタ 707"/>
          <p:cNvCxnSpPr>
            <a:stCxn id="472" idx="6"/>
            <a:endCxn id="251" idx="3"/>
          </p:cNvCxnSpPr>
          <p:nvPr/>
        </p:nvCxnSpPr>
        <p:spPr>
          <a:xfrm flipV="1">
            <a:off x="2771800" y="2540053"/>
            <a:ext cx="3250905" cy="177474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0" name="直線コネクタ 709"/>
          <p:cNvCxnSpPr>
            <a:stCxn id="472" idx="6"/>
            <a:endCxn id="221" idx="3"/>
          </p:cNvCxnSpPr>
          <p:nvPr/>
        </p:nvCxnSpPr>
        <p:spPr>
          <a:xfrm flipV="1">
            <a:off x="2771800" y="2108005"/>
            <a:ext cx="2674841" cy="220678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直線コネクタ 711"/>
          <p:cNvCxnSpPr>
            <a:stCxn id="472" idx="6"/>
            <a:endCxn id="199" idx="4"/>
          </p:cNvCxnSpPr>
          <p:nvPr/>
        </p:nvCxnSpPr>
        <p:spPr>
          <a:xfrm flipV="1">
            <a:off x="2771800" y="1909976"/>
            <a:ext cx="1908212" cy="240481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" name="直線コネクタ 716"/>
          <p:cNvCxnSpPr>
            <a:stCxn id="386" idx="0"/>
            <a:endCxn id="474" idx="4"/>
          </p:cNvCxnSpPr>
          <p:nvPr/>
        </p:nvCxnSpPr>
        <p:spPr>
          <a:xfrm flipV="1">
            <a:off x="4387924" y="5790958"/>
            <a:ext cx="76064" cy="292387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0" name="直線コネクタ 719"/>
          <p:cNvCxnSpPr>
            <a:stCxn id="384" idx="1"/>
            <a:endCxn id="478" idx="5"/>
          </p:cNvCxnSpPr>
          <p:nvPr/>
        </p:nvCxnSpPr>
        <p:spPr>
          <a:xfrm flipH="1" flipV="1">
            <a:off x="6099082" y="5185254"/>
            <a:ext cx="665641" cy="887639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2" name="直線コネクタ 721"/>
          <p:cNvCxnSpPr>
            <a:stCxn id="387" idx="1"/>
            <a:endCxn id="479" idx="5"/>
          </p:cNvCxnSpPr>
          <p:nvPr/>
        </p:nvCxnSpPr>
        <p:spPr>
          <a:xfrm flipH="1" flipV="1">
            <a:off x="6456937" y="4621242"/>
            <a:ext cx="518230" cy="271717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直線コネクタ 725"/>
          <p:cNvCxnSpPr>
            <a:stCxn id="383" idx="1"/>
            <a:endCxn id="477" idx="6"/>
          </p:cNvCxnSpPr>
          <p:nvPr/>
        </p:nvCxnSpPr>
        <p:spPr>
          <a:xfrm flipH="1" flipV="1">
            <a:off x="6588224" y="3810738"/>
            <a:ext cx="398964" cy="101915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9" name="直線コネクタ 728"/>
          <p:cNvCxnSpPr>
            <a:stCxn id="247" idx="1"/>
            <a:endCxn id="476" idx="6"/>
          </p:cNvCxnSpPr>
          <p:nvPr/>
        </p:nvCxnSpPr>
        <p:spPr>
          <a:xfrm flipH="1">
            <a:off x="6444208" y="2792173"/>
            <a:ext cx="501495" cy="298485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2" name="直線コネクタ 731"/>
          <p:cNvCxnSpPr>
            <a:stCxn id="388" idx="3"/>
            <a:endCxn id="472" idx="2"/>
          </p:cNvCxnSpPr>
          <p:nvPr/>
        </p:nvCxnSpPr>
        <p:spPr>
          <a:xfrm flipV="1">
            <a:off x="2160968" y="4314794"/>
            <a:ext cx="538824" cy="134397"/>
          </a:xfrm>
          <a:prstGeom prst="line">
            <a:avLst/>
          </a:prstGeom>
          <a:ln w="57150" cap="rnd" cmpd="sng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5" name="直線コネクタ 734"/>
          <p:cNvCxnSpPr>
            <a:stCxn id="389" idx="3"/>
            <a:endCxn id="473" idx="3"/>
          </p:cNvCxnSpPr>
          <p:nvPr/>
        </p:nvCxnSpPr>
        <p:spPr>
          <a:xfrm flipV="1">
            <a:off x="2042560" y="4916317"/>
            <a:ext cx="883801" cy="712756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0" name="直線コネクタ 759"/>
          <p:cNvCxnSpPr>
            <a:stCxn id="120" idx="5"/>
            <a:endCxn id="472" idx="6"/>
          </p:cNvCxnSpPr>
          <p:nvPr/>
        </p:nvCxnSpPr>
        <p:spPr>
          <a:xfrm flipH="1">
            <a:off x="2771800" y="2756077"/>
            <a:ext cx="205479" cy="155871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0" name="直線コネクタ 799"/>
          <p:cNvCxnSpPr>
            <a:stCxn id="479" idx="2"/>
            <a:endCxn id="477" idx="2"/>
          </p:cNvCxnSpPr>
          <p:nvPr/>
        </p:nvCxnSpPr>
        <p:spPr>
          <a:xfrm flipV="1">
            <a:off x="6395474" y="3810738"/>
            <a:ext cx="120742" cy="78504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3" name="直線コネクタ 802"/>
          <p:cNvCxnSpPr>
            <a:stCxn id="474" idx="0"/>
            <a:endCxn id="306" idx="1"/>
          </p:cNvCxnSpPr>
          <p:nvPr/>
        </p:nvCxnSpPr>
        <p:spPr>
          <a:xfrm flipV="1">
            <a:off x="4463988" y="5585479"/>
            <a:ext cx="982653" cy="13347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円/楕円 119"/>
          <p:cNvSpPr/>
          <p:nvPr/>
        </p:nvSpPr>
        <p:spPr>
          <a:xfrm>
            <a:off x="2915816" y="269461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4" name="円/楕円 473"/>
          <p:cNvSpPr/>
          <p:nvPr/>
        </p:nvSpPr>
        <p:spPr>
          <a:xfrm>
            <a:off x="4427984" y="571895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0" name="円/楕円 79"/>
          <p:cNvSpPr/>
          <p:nvPr/>
        </p:nvSpPr>
        <p:spPr>
          <a:xfrm>
            <a:off x="3563888" y="2108005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4" name="円/楕円 143"/>
          <p:cNvSpPr/>
          <p:nvPr/>
        </p:nvSpPr>
        <p:spPr>
          <a:xfrm>
            <a:off x="2627784" y="355871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9" name="円/楕円 198"/>
          <p:cNvSpPr/>
          <p:nvPr/>
        </p:nvSpPr>
        <p:spPr>
          <a:xfrm>
            <a:off x="4644008" y="1837968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221" name="円/楕円 220"/>
          <p:cNvSpPr/>
          <p:nvPr/>
        </p:nvSpPr>
        <p:spPr>
          <a:xfrm>
            <a:off x="5436096" y="2046542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1" name="円/楕円 250"/>
          <p:cNvSpPr/>
          <p:nvPr/>
        </p:nvSpPr>
        <p:spPr>
          <a:xfrm>
            <a:off x="6012160" y="247859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6" name="円/楕円 305"/>
          <p:cNvSpPr/>
          <p:nvPr/>
        </p:nvSpPr>
        <p:spPr>
          <a:xfrm>
            <a:off x="5436096" y="557493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4" name="円/楕円 343"/>
          <p:cNvSpPr/>
          <p:nvPr/>
        </p:nvSpPr>
        <p:spPr>
          <a:xfrm>
            <a:off x="3481335" y="5371639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3" name="円/楕円 472"/>
          <p:cNvSpPr/>
          <p:nvPr/>
        </p:nvSpPr>
        <p:spPr>
          <a:xfrm>
            <a:off x="2915816" y="485485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6" name="円/楕円 475"/>
          <p:cNvSpPr/>
          <p:nvPr/>
        </p:nvSpPr>
        <p:spPr>
          <a:xfrm>
            <a:off x="6372200" y="305465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7" name="円/楕円 476"/>
          <p:cNvSpPr/>
          <p:nvPr/>
        </p:nvSpPr>
        <p:spPr>
          <a:xfrm>
            <a:off x="6516216" y="377473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8" name="円/楕円 477"/>
          <p:cNvSpPr/>
          <p:nvPr/>
        </p:nvSpPr>
        <p:spPr>
          <a:xfrm>
            <a:off x="6037619" y="5123791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9" name="円/楕円 478"/>
          <p:cNvSpPr/>
          <p:nvPr/>
        </p:nvSpPr>
        <p:spPr>
          <a:xfrm>
            <a:off x="6395474" y="4559779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2" name="円/楕円 471"/>
          <p:cNvSpPr/>
          <p:nvPr/>
        </p:nvSpPr>
        <p:spPr>
          <a:xfrm>
            <a:off x="2699792" y="427879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2" name="直線コネクタ 151"/>
          <p:cNvCxnSpPr/>
          <p:nvPr/>
        </p:nvCxnSpPr>
        <p:spPr>
          <a:xfrm flipH="1">
            <a:off x="6300192" y="281444"/>
            <a:ext cx="453070" cy="0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テキスト ボックス 2"/>
          <p:cNvSpPr txBox="1"/>
          <p:nvPr/>
        </p:nvSpPr>
        <p:spPr>
          <a:xfrm>
            <a:off x="6725875" y="137428"/>
            <a:ext cx="2238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Operational </a:t>
            </a:r>
          </a:p>
          <a:p>
            <a:r>
              <a:rPr lang="en-US" altLang="ja-JP" sz="1200" dirty="0"/>
              <a:t>Planned (under developing)</a:t>
            </a:r>
          </a:p>
          <a:p>
            <a:r>
              <a:rPr lang="en-US" altLang="ja-JP" sz="1200" dirty="0"/>
              <a:t>Negotiating</a:t>
            </a:r>
          </a:p>
          <a:p>
            <a:r>
              <a:rPr kumimoji="1" lang="en-US" altLang="ja-JP" sz="1200" dirty="0"/>
              <a:t>To be confirmed(one-side</a:t>
            </a:r>
            <a:r>
              <a:rPr lang="ja-JP" altLang="en-US" sz="1200" dirty="0"/>
              <a:t> </a:t>
            </a:r>
            <a:r>
              <a:rPr lang="en-US" altLang="ja-JP" sz="1200" dirty="0"/>
              <a:t>info.</a:t>
            </a:r>
            <a:r>
              <a:rPr kumimoji="1" lang="en-US" altLang="ja-JP" sz="1200" dirty="0"/>
              <a:t>)</a:t>
            </a:r>
            <a:endParaRPr kumimoji="1" lang="ja-JP" altLang="en-US" sz="1200" dirty="0"/>
          </a:p>
        </p:txBody>
      </p:sp>
      <p:sp>
        <p:nvSpPr>
          <p:cNvPr id="6" name="正方形/長方形 5"/>
          <p:cNvSpPr/>
          <p:nvPr/>
        </p:nvSpPr>
        <p:spPr>
          <a:xfrm>
            <a:off x="6228184" y="116631"/>
            <a:ext cx="2664296" cy="837789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61" name="直線コネクタ 160"/>
          <p:cNvCxnSpPr/>
          <p:nvPr/>
        </p:nvCxnSpPr>
        <p:spPr>
          <a:xfrm flipH="1">
            <a:off x="6300192" y="448103"/>
            <a:ext cx="45307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線コネクタ 162"/>
          <p:cNvCxnSpPr/>
          <p:nvPr/>
        </p:nvCxnSpPr>
        <p:spPr>
          <a:xfrm flipH="1">
            <a:off x="6300192" y="649827"/>
            <a:ext cx="453070" cy="0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8" name="直線コネクタ 527"/>
          <p:cNvCxnSpPr>
            <a:stCxn id="476" idx="2"/>
            <a:endCxn id="477" idx="2"/>
          </p:cNvCxnSpPr>
          <p:nvPr/>
        </p:nvCxnSpPr>
        <p:spPr>
          <a:xfrm>
            <a:off x="6372200" y="3090658"/>
            <a:ext cx="144016" cy="720080"/>
          </a:xfrm>
          <a:prstGeom prst="line">
            <a:avLst/>
          </a:prstGeom>
          <a:ln w="38100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9" name="直線コネクタ 628"/>
          <p:cNvCxnSpPr>
            <a:stCxn id="479" idx="2"/>
            <a:endCxn id="144" idx="6"/>
          </p:cNvCxnSpPr>
          <p:nvPr/>
        </p:nvCxnSpPr>
        <p:spPr>
          <a:xfrm flipH="1" flipV="1">
            <a:off x="2699792" y="3594714"/>
            <a:ext cx="3695682" cy="100106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線コネクタ 163"/>
          <p:cNvCxnSpPr>
            <a:stCxn id="306" idx="1"/>
            <a:endCxn id="221" idx="3"/>
          </p:cNvCxnSpPr>
          <p:nvPr/>
        </p:nvCxnSpPr>
        <p:spPr>
          <a:xfrm flipV="1">
            <a:off x="5446641" y="2108005"/>
            <a:ext cx="0" cy="3477474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線コネクタ 165"/>
          <p:cNvCxnSpPr>
            <a:stCxn id="251" idx="3"/>
            <a:endCxn id="221" idx="3"/>
          </p:cNvCxnSpPr>
          <p:nvPr/>
        </p:nvCxnSpPr>
        <p:spPr>
          <a:xfrm flipH="1" flipV="1">
            <a:off x="5446641" y="2108005"/>
            <a:ext cx="576064" cy="432048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9" name="直線コネクタ 318"/>
          <p:cNvCxnSpPr>
            <a:stCxn id="120" idx="5"/>
            <a:endCxn id="251" idx="3"/>
          </p:cNvCxnSpPr>
          <p:nvPr/>
        </p:nvCxnSpPr>
        <p:spPr>
          <a:xfrm flipV="1">
            <a:off x="2977279" y="2540053"/>
            <a:ext cx="3045426" cy="216024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直線コネクタ 342"/>
          <p:cNvCxnSpPr>
            <a:stCxn id="306" idx="1"/>
            <a:endCxn id="251" idx="3"/>
          </p:cNvCxnSpPr>
          <p:nvPr/>
        </p:nvCxnSpPr>
        <p:spPr>
          <a:xfrm flipV="1">
            <a:off x="5446641" y="2540053"/>
            <a:ext cx="576064" cy="3045426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2" name="直線コネクタ 681"/>
          <p:cNvCxnSpPr>
            <a:stCxn id="474" idx="0"/>
            <a:endCxn id="473" idx="7"/>
          </p:cNvCxnSpPr>
          <p:nvPr/>
        </p:nvCxnSpPr>
        <p:spPr>
          <a:xfrm flipH="1" flipV="1">
            <a:off x="2977279" y="4865399"/>
            <a:ext cx="1486709" cy="853551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4" name="直線コネクタ 683"/>
          <p:cNvCxnSpPr>
            <a:stCxn id="474" idx="0"/>
            <a:endCxn id="344" idx="7"/>
          </p:cNvCxnSpPr>
          <p:nvPr/>
        </p:nvCxnSpPr>
        <p:spPr>
          <a:xfrm flipH="1" flipV="1">
            <a:off x="3542798" y="5382184"/>
            <a:ext cx="921190" cy="336766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6" name="直線コネクタ 715"/>
          <p:cNvCxnSpPr>
            <a:stCxn id="472" idx="6"/>
            <a:endCxn id="144" idx="6"/>
          </p:cNvCxnSpPr>
          <p:nvPr/>
        </p:nvCxnSpPr>
        <p:spPr>
          <a:xfrm flipH="1" flipV="1">
            <a:off x="2699792" y="3594714"/>
            <a:ext cx="72008" cy="72008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線コネクタ 175"/>
          <p:cNvCxnSpPr>
            <a:stCxn id="199" idx="4"/>
            <a:endCxn id="144" idx="6"/>
          </p:cNvCxnSpPr>
          <p:nvPr/>
        </p:nvCxnSpPr>
        <p:spPr>
          <a:xfrm flipH="1">
            <a:off x="2699792" y="1909976"/>
            <a:ext cx="1980220" cy="1684738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線コネクタ 177"/>
          <p:cNvCxnSpPr>
            <a:stCxn id="199" idx="4"/>
            <a:endCxn id="120" idx="5"/>
          </p:cNvCxnSpPr>
          <p:nvPr/>
        </p:nvCxnSpPr>
        <p:spPr>
          <a:xfrm flipH="1">
            <a:off x="2977279" y="1909976"/>
            <a:ext cx="1702733" cy="846101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5" name="直線コネクタ 304"/>
          <p:cNvCxnSpPr>
            <a:stCxn id="80" idx="5"/>
            <a:endCxn id="144" idx="6"/>
          </p:cNvCxnSpPr>
          <p:nvPr/>
        </p:nvCxnSpPr>
        <p:spPr>
          <a:xfrm flipH="1">
            <a:off x="2699792" y="2169468"/>
            <a:ext cx="925559" cy="1425246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2" name="直線コネクタ 521"/>
          <p:cNvCxnSpPr>
            <a:stCxn id="476" idx="2"/>
            <a:endCxn id="306" idx="1"/>
          </p:cNvCxnSpPr>
          <p:nvPr/>
        </p:nvCxnSpPr>
        <p:spPr>
          <a:xfrm flipH="1">
            <a:off x="5446641" y="3090658"/>
            <a:ext cx="925559" cy="2494821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テキスト ボックス 3"/>
          <p:cNvSpPr txBox="1"/>
          <p:nvPr/>
        </p:nvSpPr>
        <p:spPr>
          <a:xfrm>
            <a:off x="827140" y="510548"/>
            <a:ext cx="1559401" cy="30777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1400" i="1" u="sng" dirty="0" smtClean="0"/>
              <a:t>As of TT-GISC 2018</a:t>
            </a:r>
            <a:endParaRPr kumimoji="1" lang="ja-JP" altLang="en-US" sz="1400" b="1" i="1" u="sng" dirty="0"/>
          </a:p>
        </p:txBody>
      </p:sp>
      <p:cxnSp>
        <p:nvCxnSpPr>
          <p:cNvPr id="159" name="直線コネクタ 158"/>
          <p:cNvCxnSpPr/>
          <p:nvPr/>
        </p:nvCxnSpPr>
        <p:spPr>
          <a:xfrm flipH="1">
            <a:off x="6300192" y="836712"/>
            <a:ext cx="45307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7" name="直線コネクタ 626"/>
          <p:cNvCxnSpPr>
            <a:stCxn id="479" idx="2"/>
            <a:endCxn id="120" idx="5"/>
          </p:cNvCxnSpPr>
          <p:nvPr/>
        </p:nvCxnSpPr>
        <p:spPr>
          <a:xfrm flipH="1" flipV="1">
            <a:off x="2977279" y="2756077"/>
            <a:ext cx="3418195" cy="1839706"/>
          </a:xfrm>
          <a:prstGeom prst="line">
            <a:avLst/>
          </a:prstGeom>
          <a:ln w="38100">
            <a:solidFill>
              <a:srgbClr val="FF00F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直線コネクタ 695"/>
          <p:cNvCxnSpPr>
            <a:stCxn id="473" idx="7"/>
            <a:endCxn id="80" idx="5"/>
          </p:cNvCxnSpPr>
          <p:nvPr/>
        </p:nvCxnSpPr>
        <p:spPr>
          <a:xfrm flipV="1">
            <a:off x="2977279" y="2169468"/>
            <a:ext cx="648072" cy="2695931"/>
          </a:xfrm>
          <a:prstGeom prst="line">
            <a:avLst/>
          </a:prstGeom>
          <a:ln w="38100">
            <a:solidFill>
              <a:srgbClr val="0000F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直線コネクタ 523"/>
          <p:cNvCxnSpPr>
            <a:stCxn id="476" idx="2"/>
            <a:endCxn id="478" idx="1"/>
          </p:cNvCxnSpPr>
          <p:nvPr/>
        </p:nvCxnSpPr>
        <p:spPr>
          <a:xfrm flipH="1">
            <a:off x="6048164" y="3090658"/>
            <a:ext cx="324036" cy="2043678"/>
          </a:xfrm>
          <a:prstGeom prst="line">
            <a:avLst/>
          </a:prstGeom>
          <a:ln w="38100"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569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TT-GISC activities</a:t>
            </a:r>
            <a:endParaRPr kumimoji="1" lang="ja-JP" altLang="en-US" dirty="0"/>
          </a:p>
        </p:txBody>
      </p:sp>
      <p:sp>
        <p:nvSpPr>
          <p:cNvPr id="4" name="サブタイトル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879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Metadata Synchronization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12 GISCs provide its </a:t>
            </a:r>
            <a:r>
              <a:rPr lang="en-US" altLang="ja-JP" dirty="0" err="1" smtClean="0"/>
              <a:t>AoR</a:t>
            </a:r>
            <a:r>
              <a:rPr lang="en-US" altLang="ja-JP" dirty="0" smtClean="0"/>
              <a:t> metadata though OAI provider. Others are provided by WIMMS.</a:t>
            </a:r>
          </a:p>
          <a:p>
            <a:r>
              <a:rPr lang="en-US" altLang="ja-JP" dirty="0" smtClean="0"/>
              <a:t>Sync. between all GISCs needs more improvement </a:t>
            </a:r>
          </a:p>
          <a:p>
            <a:r>
              <a:rPr lang="en-US" altLang="ja-JP" dirty="0" smtClean="0"/>
              <a:t>TT-GISC </a:t>
            </a:r>
            <a:r>
              <a:rPr lang="en-US" altLang="ja-JP" dirty="0" smtClean="0"/>
              <a:t>WP-5 is </a:t>
            </a:r>
            <a:r>
              <a:rPr lang="en-US" altLang="ja-JP" dirty="0" smtClean="0"/>
              <a:t>reviewing </a:t>
            </a:r>
            <a:r>
              <a:rPr kumimoji="1" lang="en-US" altLang="ja-JP" dirty="0" smtClean="0"/>
              <a:t>the </a:t>
            </a:r>
            <a:r>
              <a:rPr kumimoji="1" lang="en-US" altLang="ja-JP" dirty="0" smtClean="0"/>
              <a:t>Synchronization </a:t>
            </a:r>
            <a:r>
              <a:rPr kumimoji="1" lang="en-US" altLang="ja-JP" dirty="0" smtClean="0"/>
              <a:t>Procedure and finding solutions to complete full sync.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062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Capacity development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Majority of GISCs held training workshops and/or onsite training for their </a:t>
            </a:r>
            <a:r>
              <a:rPr lang="en-US" altLang="ja-JP" dirty="0" err="1"/>
              <a:t>AoR.</a:t>
            </a:r>
            <a:r>
              <a:rPr lang="en-US" altLang="ja-JP" dirty="0"/>
              <a:t> Some GISCs plan to hold a workshop</a:t>
            </a:r>
            <a:r>
              <a:rPr lang="en-US" altLang="ja-JP" dirty="0" smtClean="0"/>
              <a:t>.</a:t>
            </a:r>
          </a:p>
          <a:p>
            <a:r>
              <a:rPr lang="en-US" altLang="ja-JP" dirty="0" smtClean="0"/>
              <a:t>TT-GISC noted the baseline materials will help GISC with training plan</a:t>
            </a:r>
            <a:endParaRPr lang="en-US" altLang="ja-JP" dirty="0" smtClean="0"/>
          </a:p>
          <a:p>
            <a:r>
              <a:rPr lang="en-US" altLang="ja-JP" dirty="0" smtClean="0"/>
              <a:t>TT-GISC WP-7 is developing the materials</a:t>
            </a:r>
            <a:endParaRPr lang="en-US" altLang="ja-JP" dirty="0" smtClean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268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Monitoring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Started GISC Watch as from 1</a:t>
            </a:r>
            <a:r>
              <a:rPr kumimoji="1" lang="en-US" altLang="ja-JP" baseline="30000" dirty="0" smtClean="0"/>
              <a:t>st</a:t>
            </a:r>
            <a:r>
              <a:rPr kumimoji="1" lang="en-US" altLang="ja-JP" dirty="0" smtClean="0"/>
              <a:t> May 2018 using </a:t>
            </a:r>
            <a:r>
              <a:rPr lang="en-US" altLang="ja-JP" dirty="0" smtClean="0"/>
              <a:t>WIS Common Dashboard (WCD) </a:t>
            </a:r>
            <a:endParaRPr kumimoji="1" lang="en-US" altLang="ja-JP" dirty="0" smtClean="0"/>
          </a:p>
          <a:p>
            <a:r>
              <a:rPr lang="en-US" altLang="ja-JP" dirty="0" smtClean="0"/>
              <a:t>Draft amendment of regulatory materials will be submitted to Cg18 as a CBS rec.</a:t>
            </a:r>
          </a:p>
          <a:p>
            <a:r>
              <a:rPr lang="en-US" altLang="ja-JP" dirty="0" smtClean="0"/>
              <a:t>ET-WISC WP-6 considers next step of WIS monitoring 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217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Time critical data delivery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 smtClean="0"/>
              <a:t>WIS delivers time critical data (e.g. warnings) from end to end within 2 minutes</a:t>
            </a:r>
          </a:p>
          <a:p>
            <a:r>
              <a:rPr lang="en-US" altLang="ja-JP" dirty="0"/>
              <a:t>TT-GISC noted that most messages through the GTS were delivered within 1-3 </a:t>
            </a:r>
            <a:r>
              <a:rPr lang="en-US" altLang="ja-JP" dirty="0" smtClean="0"/>
              <a:t>minutes</a:t>
            </a:r>
          </a:p>
          <a:p>
            <a:r>
              <a:rPr lang="en-US" altLang="ja-JP" dirty="0" smtClean="0"/>
              <a:t>TT-GISC 2018 </a:t>
            </a:r>
            <a:r>
              <a:rPr lang="en-US" altLang="ja-JP" dirty="0"/>
              <a:t>agreed to continue supporting the Tsunami warnings and related information delivery across all tsunami warning areas as well as the IOTWS</a:t>
            </a:r>
            <a:r>
              <a:rPr lang="en-US" altLang="ja-JP" dirty="0" smtClean="0"/>
              <a:t>.</a:t>
            </a:r>
          </a:p>
          <a:p>
            <a:r>
              <a:rPr lang="en-US" altLang="ja-JP" dirty="0" smtClean="0"/>
              <a:t>It is requested to develop Service monitoring </a:t>
            </a:r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284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GISC </a:t>
            </a:r>
            <a:r>
              <a:rPr lang="en-US" altLang="ja-JP" dirty="0" smtClean="0"/>
              <a:t>Operations page 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sz="2200" dirty="0" smtClean="0">
                <a:hlinkClick r:id="rId2"/>
              </a:rPr>
              <a:t>https://wiswiki.wmo.int/tiki-index.php?page=TT-GISC-opspage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TT-GISC 2014 agreed that recommended </a:t>
            </a:r>
            <a:r>
              <a:rPr lang="en-US" altLang="ja-JP" dirty="0"/>
              <a:t>practices from GISC should be recorded an easily maintained Operations Guide to GISCs </a:t>
            </a:r>
            <a:endParaRPr lang="en-US" altLang="ja-JP" dirty="0" smtClean="0"/>
          </a:p>
          <a:p>
            <a:r>
              <a:rPr lang="en-US" altLang="ja-JP" dirty="0" smtClean="0"/>
              <a:t>TT-GISC2017 </a:t>
            </a:r>
            <a:r>
              <a:rPr lang="en-US" altLang="ja-JP" dirty="0"/>
              <a:t>re-established a web page for made </a:t>
            </a:r>
            <a:r>
              <a:rPr lang="en-US" altLang="ja-JP" dirty="0" smtClean="0"/>
              <a:t>available</a:t>
            </a:r>
          </a:p>
          <a:p>
            <a:r>
              <a:rPr kumimoji="1" lang="en-US" altLang="ja-JP" dirty="0" smtClean="0"/>
              <a:t>TT-GISC2018 updated the page with some new items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518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GISC Operations </a:t>
            </a:r>
            <a:r>
              <a:rPr lang="en-US" altLang="ja-JP" dirty="0" smtClean="0"/>
              <a:t>page</a:t>
            </a:r>
            <a:br>
              <a:rPr lang="en-US" altLang="ja-JP" dirty="0" smtClean="0"/>
            </a:br>
            <a:r>
              <a:rPr lang="en-US" altLang="ja-JP" sz="3100" dirty="0"/>
              <a:t>P</a:t>
            </a:r>
            <a:r>
              <a:rPr lang="en-US" altLang="ja-JP" sz="3100" dirty="0" smtClean="0"/>
              <a:t>ortal site: operation guidance, best practices ….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2"/>
              </a:rPr>
              <a:t>GISC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2"/>
              </a:rPr>
              <a:t>Status reports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3"/>
              </a:rPr>
              <a:t>GISC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3"/>
              </a:rPr>
              <a:t>connectivity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>
                <a:solidFill>
                  <a:srgbClr val="006699"/>
                </a:solidFill>
                <a:latin typeface="Verdana"/>
                <a:hlinkClick r:id="rId4"/>
              </a:rPr>
              <a:t>GISC Backup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5"/>
              </a:rPr>
              <a:t>Metadata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5"/>
              </a:rPr>
              <a:t>harvesting: Para.4.10 Manual on WIS (No. 1060)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>
                <a:solidFill>
                  <a:srgbClr val="006699"/>
                </a:solidFill>
                <a:latin typeface="Verdana"/>
                <a:hlinkClick r:id="rId6"/>
              </a:rPr>
              <a:t>GISC Cache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7"/>
              </a:rPr>
              <a:t>TT-GISC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7"/>
              </a:rPr>
              <a:t>Email Groups (TT-GISC2018)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8"/>
              </a:rPr>
              <a:t>GISC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8"/>
              </a:rPr>
              <a:t>communications: agreed by TT-GISC-2015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9"/>
              </a:rPr>
              <a:t>Metadata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9"/>
              </a:rPr>
              <a:t>Guidance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>
                <a:solidFill>
                  <a:srgbClr val="006699"/>
                </a:solidFill>
                <a:latin typeface="Verdana"/>
                <a:hlinkClick r:id="rId10"/>
              </a:rPr>
              <a:t>Metadata Migration Procedure GISC A to GISC B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11"/>
              </a:rPr>
              <a:t>WIS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11"/>
              </a:rPr>
              <a:t>Monitoring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12"/>
              </a:rPr>
              <a:t>GISC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12"/>
              </a:rPr>
              <a:t>Watch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 smtClean="0">
                <a:solidFill>
                  <a:srgbClr val="006699"/>
                </a:solidFill>
                <a:latin typeface="Verdana"/>
                <a:hlinkClick r:id="rId13"/>
              </a:rPr>
              <a:t>Fast </a:t>
            </a:r>
            <a:r>
              <a:rPr lang="en-US" altLang="ja-JP" dirty="0">
                <a:solidFill>
                  <a:srgbClr val="006699"/>
                </a:solidFill>
                <a:latin typeface="Verdana"/>
                <a:hlinkClick r:id="rId13"/>
              </a:rPr>
              <a:t>Track Changes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r>
              <a:rPr lang="en-US" altLang="ja-JP" dirty="0">
                <a:solidFill>
                  <a:srgbClr val="006699"/>
                </a:solidFill>
                <a:latin typeface="Verdana"/>
                <a:hlinkClick r:id="rId14"/>
              </a:rPr>
              <a:t>Other miscellaneous reference material for GISCs</a:t>
            </a:r>
            <a:endParaRPr lang="en-US" altLang="ja-JP" dirty="0">
              <a:solidFill>
                <a:srgbClr val="000000"/>
              </a:solidFill>
              <a:latin typeface="Verdana"/>
            </a:endParaRP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6554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338</TotalTime>
  <Words>1220</Words>
  <Application>Microsoft Office PowerPoint</Application>
  <PresentationFormat>画面に合わせる (4:3)</PresentationFormat>
  <Paragraphs>411</Paragraphs>
  <Slides>21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21</vt:i4>
      </vt:variant>
    </vt:vector>
  </HeadingPairs>
  <TitlesOfParts>
    <vt:vector size="22" baseType="lpstr">
      <vt:lpstr>TT-GISC2017-presentationXX-template</vt:lpstr>
      <vt:lpstr>PowerPoint プレゼンテーション</vt:lpstr>
      <vt:lpstr>General Information</vt:lpstr>
      <vt:lpstr>Face to face meeting</vt:lpstr>
      <vt:lpstr>TT-GISC 2017 &amp; 2018</vt:lpstr>
      <vt:lpstr>Work packages</vt:lpstr>
      <vt:lpstr>Work packages</vt:lpstr>
      <vt:lpstr>Action Items</vt:lpstr>
      <vt:lpstr>Connection and backup Status</vt:lpstr>
      <vt:lpstr>GISC - GISC connectivity</vt:lpstr>
      <vt:lpstr>GISC status</vt:lpstr>
      <vt:lpstr>Connectivity matrix</vt:lpstr>
      <vt:lpstr>Backup arrangement </vt:lpstr>
      <vt:lpstr>PowerPoint プレゼンテーション</vt:lpstr>
      <vt:lpstr>TT-GISC activities</vt:lpstr>
      <vt:lpstr>Metadata Synchronization</vt:lpstr>
      <vt:lpstr>Capacity development </vt:lpstr>
      <vt:lpstr>WIS Monitoring</vt:lpstr>
      <vt:lpstr>Time critical data delivery</vt:lpstr>
      <vt:lpstr>GISC Operations page  https://wiswiki.wmo.int/tiki-index.php?page=TT-GISC-opspage</vt:lpstr>
      <vt:lpstr>GISC Operations page Portal site: operation guidance, best practices ….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気象庁</dc:creator>
  <cp:lastModifiedBy>Ken</cp:lastModifiedBy>
  <cp:revision>108</cp:revision>
  <dcterms:created xsi:type="dcterms:W3CDTF">2017-11-07T22:25:08Z</dcterms:created>
  <dcterms:modified xsi:type="dcterms:W3CDTF">2019-03-10T14:54:21Z</dcterms:modified>
</cp:coreProperties>
</file>