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87" r:id="rId3"/>
    <p:sldId id="279" r:id="rId4"/>
    <p:sldId id="290" r:id="rId5"/>
    <p:sldId id="295" r:id="rId6"/>
    <p:sldId id="292" r:id="rId7"/>
    <p:sldId id="300" r:id="rId8"/>
    <p:sldId id="293" r:id="rId9"/>
    <p:sldId id="301" r:id="rId10"/>
    <p:sldId id="285" r:id="rId11"/>
    <p:sldId id="296" r:id="rId12"/>
    <p:sldId id="299" r:id="rId13"/>
    <p:sldId id="297" r:id="rId14"/>
    <p:sldId id="291" r:id="rId15"/>
    <p:sldId id="298" r:id="rId16"/>
    <p:sldId id="294" r:id="rId17"/>
    <p:sldId id="288" r:id="rId18"/>
  </p:sldIdLst>
  <p:sldSz cx="9144000" cy="6858000" type="screen4x3"/>
  <p:notesSz cx="6797675" cy="9872663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中度样式 3 - 强调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中度样式 3 - 强调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9631B5-78F2-41C9-869B-9F39066F8104}" styleName="中度样式 3 - 强调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中度样式 3 - 强调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中度样式 3 - 强调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46F890A9-2807-4EBB-B81D-B2AA78EC7F39}" styleName="深色样式 2 - 强调 5/强调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7292A2E-F333-43FB-9621-5CBBE7FDCDCB}" styleName="浅色样式 2 - 强调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2833802-FEF1-4C79-8D5D-14CF1EAF98D9}" styleName="浅色样式 2 - 强调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浅色样式 2 - 强调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浅色样式 2 - 强调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浅色样式 2 - 强调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F2DE63D5-997A-4646-A377-4702673A728D}" styleName="浅色样式 2 - 强调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0A1B5D5-9B99-4C35-A422-299274C87663}" styleName="中度样式 1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浅色样式 3 - 强调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中度样式 4 - 强调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中度样式 4 - 强调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浅色样式 3 - 强调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8" autoAdjust="0"/>
    <p:restoredTop sz="79852" autoAdjust="0"/>
  </p:normalViewPr>
  <p:slideViewPr>
    <p:cSldViewPr>
      <p:cViewPr varScale="1">
        <p:scale>
          <a:sx n="70" d="100"/>
          <a:sy n="70" d="100"/>
        </p:scale>
        <p:origin x="-198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095920B-275C-4D21-9AF5-4036B52D9DEF}" type="datetimeFigureOut">
              <a:rPr lang="zh-CN" altLang="en-US"/>
              <a:pPr>
                <a:defRPr/>
              </a:pPr>
              <a:t>2019/3/8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45659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0443" y="9377316"/>
            <a:ext cx="2945659" cy="49363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4CBD6C1-AA1D-49E6-80BB-5FB7C5F0606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6778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baseline="0" dirty="0" smtClean="0"/>
              <a:t>I would like to introduce the status report of GISC Beijing.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BD6C1-AA1D-49E6-80BB-5FB7C5F06067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79513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>
                <a:latin typeface="Arial" charset="0"/>
              </a:rPr>
              <a:t>GISC Beijing’s responsible area</a:t>
            </a:r>
            <a:r>
              <a:rPr lang="en-US" altLang="zh-CN" baseline="0" dirty="0" smtClean="0">
                <a:latin typeface="Arial" charset="0"/>
              </a:rPr>
              <a:t> includes 7 NCs and 6 DCPCS.</a:t>
            </a:r>
            <a:r>
              <a:rPr lang="en-US" altLang="zh-CN" b="1" dirty="0" smtClean="0">
                <a:latin typeface="Arial" panose="020B0604020202020204" pitchFamily="34" charset="0"/>
                <a:cs typeface="Arial" panose="020B0604020202020204" pitchFamily="34" charset="0"/>
              </a:rPr>
              <a:t>CMA fulfills the following international roles, each designated as </a:t>
            </a:r>
            <a:r>
              <a:rPr lang="en-US" altLang="zh-CN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GlSC</a:t>
            </a:r>
            <a:r>
              <a:rPr lang="en-US" altLang="zh-CN" b="1" dirty="0" smtClean="0">
                <a:latin typeface="Arial" panose="020B0604020202020204" pitchFamily="34" charset="0"/>
                <a:cs typeface="Arial" panose="020B0604020202020204" pitchFamily="34" charset="0"/>
              </a:rPr>
              <a:t> or DCPC duties within the framework of WIS:</a:t>
            </a:r>
            <a:endParaRPr lang="zh-CN" alt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4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fld id="{070FA253-0A9B-4015-B099-C9DFA7D128D8}" type="slidenum">
              <a:rPr lang="zh-CN" altLang="en-US"/>
              <a:pPr>
                <a:spcBef>
                  <a:spcPct val="0"/>
                </a:spcBef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81319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zh-CN" dirty="0" smtClean="0"/>
              <a:t>This is the data communication network of GISC Beijing, which connects</a:t>
            </a:r>
            <a:r>
              <a:rPr lang="en-US" altLang="zh-CN" baseline="0" dirty="0" smtClean="0"/>
              <a:t> to EUMETSAT, Offenbach, Tokyo etc. by RMDCN, connects to Hong Kong, Macao, Mongolia etc. by special line and connects to USA, Pakistan etc. by internet. </a:t>
            </a:r>
            <a:endParaRPr lang="en-US" altLang="zh-CN" dirty="0" smtClean="0"/>
          </a:p>
        </p:txBody>
      </p:sp>
      <p:sp>
        <p:nvSpPr>
          <p:cNvPr id="717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</a:pPr>
            <a:fld id="{41488B41-AA96-416B-97E5-9644335033ED}" type="slidenum">
              <a:rPr lang="zh-CN" altLang="en-US"/>
              <a:pPr>
                <a:spcBef>
                  <a:spcPct val="0"/>
                </a:spcBef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14568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dirty="0" smtClean="0"/>
              <a:t>We went</a:t>
            </a:r>
            <a:r>
              <a:rPr lang="en-US" altLang="zh-CN" baseline="0" dirty="0" smtClean="0"/>
              <a:t> to </a:t>
            </a:r>
            <a:r>
              <a:rPr lang="en-US" altLang="zh-CN" sz="1200" dirty="0" smtClean="0">
                <a:ea typeface="宋体" panose="02010600030101010101" pitchFamily="2" charset="-122"/>
              </a:rPr>
              <a:t>Mongolia to </a:t>
            </a:r>
            <a:r>
              <a:rPr lang="en-US" altLang="zh-CN" dirty="0" smtClean="0"/>
              <a:t>provide</a:t>
            </a:r>
            <a:r>
              <a:rPr lang="en-US" altLang="zh-CN" baseline="0" dirty="0" smtClean="0"/>
              <a:t> </a:t>
            </a:r>
            <a:r>
              <a:rPr lang="en-US" altLang="zh-CN" sz="1200" baseline="0" dirty="0" smtClean="0">
                <a:ea typeface="宋体" panose="02010600030101010101" pitchFamily="2" charset="-122"/>
              </a:rPr>
              <a:t>o</a:t>
            </a:r>
            <a:r>
              <a:rPr lang="en-US" altLang="zh-CN" sz="1200" dirty="0" smtClean="0">
                <a:ea typeface="宋体" panose="02010600030101010101" pitchFamily="2" charset="-122"/>
              </a:rPr>
              <a:t>n-site training on </a:t>
            </a:r>
            <a:r>
              <a:rPr lang="en-US" altLang="zh-CN" sz="1200" dirty="0" err="1" smtClean="0">
                <a:ea typeface="宋体" panose="02010600030101010101" pitchFamily="2" charset="-122"/>
              </a:rPr>
              <a:t>CMACast</a:t>
            </a:r>
            <a:r>
              <a:rPr lang="en-US" altLang="zh-CN" sz="1200" dirty="0" smtClean="0">
                <a:ea typeface="宋体" panose="02010600030101010101" pitchFamily="2" charset="-122"/>
              </a:rPr>
              <a:t> &amp; WIS </a:t>
            </a:r>
            <a:r>
              <a:rPr lang="en-US" altLang="zh-CN" sz="1200" baseline="0" dirty="0" smtClean="0">
                <a:ea typeface="宋体" panose="02010600030101010101" pitchFamily="2" charset="-122"/>
              </a:rPr>
              <a:t>during </a:t>
            </a:r>
            <a:r>
              <a:rPr lang="en-US" altLang="zh-CN" sz="1200" dirty="0" smtClean="0">
                <a:ea typeface="宋体" panose="02010600030101010101" pitchFamily="2" charset="-122"/>
              </a:rPr>
              <a:t>20</a:t>
            </a:r>
            <a:r>
              <a:rPr lang="en-US" altLang="zh-CN" sz="1200" baseline="30000" dirty="0" smtClean="0">
                <a:ea typeface="宋体" panose="02010600030101010101" pitchFamily="2" charset="-122"/>
              </a:rPr>
              <a:t>th</a:t>
            </a:r>
            <a:r>
              <a:rPr lang="en-US" altLang="zh-CN" sz="1200" dirty="0" smtClean="0">
                <a:ea typeface="宋体" panose="02010600030101010101" pitchFamily="2" charset="-122"/>
              </a:rPr>
              <a:t> – 21</a:t>
            </a:r>
            <a:r>
              <a:rPr lang="en-US" altLang="zh-CN" sz="1200" baseline="30000" dirty="0" smtClean="0">
                <a:ea typeface="宋体" panose="02010600030101010101" pitchFamily="2" charset="-122"/>
              </a:rPr>
              <a:t>st</a:t>
            </a:r>
            <a:r>
              <a:rPr lang="en-US" altLang="zh-CN" sz="1200" dirty="0" smtClean="0">
                <a:ea typeface="宋体" panose="02010600030101010101" pitchFamily="2" charset="-122"/>
              </a:rPr>
              <a:t> August 2018.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BD6C1-AA1D-49E6-80BB-5FB7C5F06067}" type="slidenum">
              <a:rPr lang="zh-CN" altLang="en-US" smtClean="0"/>
              <a:pPr>
                <a:defRPr/>
              </a:pPr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28833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 smtClean="0"/>
              <a:t>We provided</a:t>
            </a:r>
            <a:r>
              <a:rPr lang="en-US" altLang="zh-CN" baseline="0" dirty="0" smtClean="0"/>
              <a:t> </a:t>
            </a:r>
            <a:r>
              <a:rPr lang="en-US" altLang="zh-CN" sz="1200" baseline="0" dirty="0" smtClean="0">
                <a:ea typeface="宋体" panose="02010600030101010101" pitchFamily="2" charset="-122"/>
              </a:rPr>
              <a:t>i</a:t>
            </a:r>
            <a:r>
              <a:rPr lang="en-US" altLang="zh-CN" sz="1200" dirty="0" smtClean="0">
                <a:ea typeface="宋体" panose="02010600030101010101" pitchFamily="2" charset="-122"/>
              </a:rPr>
              <a:t>nvited training on </a:t>
            </a:r>
            <a:r>
              <a:rPr lang="en-US" altLang="zh-CN" sz="1200" dirty="0" err="1" smtClean="0">
                <a:ea typeface="宋体" panose="02010600030101010101" pitchFamily="2" charset="-122"/>
              </a:rPr>
              <a:t>CMACast</a:t>
            </a:r>
            <a:r>
              <a:rPr lang="en-US" altLang="zh-CN" sz="1200" dirty="0" smtClean="0">
                <a:ea typeface="宋体" panose="02010600030101010101" pitchFamily="2" charset="-122"/>
              </a:rPr>
              <a:t> &amp; WIS to WIS </a:t>
            </a:r>
            <a:r>
              <a:rPr lang="en-US" altLang="zh-CN" sz="1200" dirty="0" err="1" smtClean="0">
                <a:ea typeface="宋体" panose="02010600030101010101" pitchFamily="2" charset="-122"/>
              </a:rPr>
              <a:t>AoR</a:t>
            </a:r>
            <a:r>
              <a:rPr lang="en-US" altLang="zh-CN" sz="1200" dirty="0" smtClean="0">
                <a:ea typeface="宋体" panose="02010600030101010101" pitchFamily="2" charset="-122"/>
              </a:rPr>
              <a:t> users during 21</a:t>
            </a:r>
            <a:r>
              <a:rPr lang="en-US" altLang="zh-CN" sz="1200" baseline="30000" dirty="0" smtClean="0">
                <a:ea typeface="宋体" panose="02010600030101010101" pitchFamily="2" charset="-122"/>
              </a:rPr>
              <a:t>st</a:t>
            </a:r>
            <a:r>
              <a:rPr lang="en-US" altLang="zh-CN" sz="1200" dirty="0" smtClean="0">
                <a:ea typeface="宋体" panose="02010600030101010101" pitchFamily="2" charset="-122"/>
              </a:rPr>
              <a:t> – 25</a:t>
            </a:r>
            <a:r>
              <a:rPr lang="en-US" altLang="zh-CN" sz="1200" baseline="30000" dirty="0" smtClean="0">
                <a:ea typeface="宋体" panose="02010600030101010101" pitchFamily="2" charset="-122"/>
              </a:rPr>
              <a:t>th</a:t>
            </a:r>
            <a:r>
              <a:rPr lang="en-US" altLang="zh-CN" sz="1200" dirty="0" smtClean="0">
                <a:ea typeface="宋体" panose="02010600030101010101" pitchFamily="2" charset="-122"/>
              </a:rPr>
              <a:t> May 2018 in CMA, Beijing.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BD6C1-AA1D-49E6-80BB-5FB7C5F06067}" type="slidenum">
              <a:rPr lang="zh-CN" altLang="en-US" smtClean="0"/>
              <a:pPr>
                <a:defRPr/>
              </a:pPr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34539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BD6C1-AA1D-49E6-80BB-5FB7C5F06067}" type="slidenum">
              <a:rPr lang="zh-CN" altLang="en-US" smtClean="0"/>
              <a:pPr>
                <a:defRPr/>
              </a:pPr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95756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BD6C1-AA1D-49E6-80BB-5FB7C5F06067}" type="slidenum">
              <a:rPr lang="zh-CN" altLang="en-US" smtClean="0"/>
              <a:pPr>
                <a:defRPr/>
              </a:pPr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95756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ea typeface="宋体" panose="02010600030101010101" pitchFamily="2" charset="-122"/>
              </a:rPr>
              <a:t>7 </a:t>
            </a:r>
            <a:r>
              <a:rPr lang="en-US" altLang="zh-CN" sz="1200" b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Uzbekistan metadata  were</a:t>
            </a:r>
            <a:r>
              <a:rPr lang="en-US" altLang="zh-CN" sz="1200" b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harvested from GISC Moscow in </a:t>
            </a:r>
            <a:r>
              <a:rPr lang="en-US" altLang="zh-CN" sz="1200" dirty="0" smtClean="0">
                <a:ea typeface="宋体" panose="02010600030101010101" pitchFamily="2" charset="-122"/>
              </a:rPr>
              <a:t>Mid August, 2018.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BD6C1-AA1D-49E6-80BB-5FB7C5F06067}" type="slidenum">
              <a:rPr lang="zh-CN" altLang="en-US" smtClean="0"/>
              <a:pPr>
                <a:defRPr/>
              </a:pPr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2497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dirty="0" smtClean="0"/>
              <a:t>We deleted 1230 old metadata like hko.gov.hk.VHHH.* which are replaced by 1230 new metadata like </a:t>
            </a:r>
            <a:r>
              <a:rPr lang="en-US" altLang="zh-CN" sz="1200" dirty="0" err="1" smtClean="0"/>
              <a:t>hk.gov.hko.dcpc-wwis</a:t>
            </a:r>
            <a:r>
              <a:rPr lang="en-US" altLang="zh-CN" sz="1200" dirty="0" smtClean="0"/>
              <a:t>.</a:t>
            </a:r>
            <a:r>
              <a:rPr lang="zh-CN" altLang="en-US" sz="1200" dirty="0" smtClean="0"/>
              <a:t>* </a:t>
            </a:r>
            <a:r>
              <a:rPr lang="en-US" altLang="zh-CN" sz="1200" dirty="0" smtClean="0"/>
              <a:t>harvested from DCPC WWIS</a:t>
            </a:r>
            <a:r>
              <a:rPr lang="en-US" altLang="zh-CN" sz="1200" baseline="0" dirty="0" smtClean="0"/>
              <a:t> on </a:t>
            </a:r>
            <a:r>
              <a:rPr lang="en-US" altLang="zh-CN" sz="1200" dirty="0" smtClean="0">
                <a:ea typeface="宋体" panose="02010600030101010101" pitchFamily="2" charset="-122"/>
              </a:rPr>
              <a:t> Dec. 18, 2018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dirty="0" smtClean="0">
                <a:ea typeface="宋体" panose="02010600030101010101" pitchFamily="2" charset="-122"/>
              </a:rPr>
              <a:t>.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BD6C1-AA1D-49E6-80BB-5FB7C5F06067}" type="slidenum">
              <a:rPr lang="zh-CN" altLang="en-US" smtClean="0"/>
              <a:pPr>
                <a:defRPr/>
              </a:pPr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1642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BD6C1-AA1D-49E6-80BB-5FB7C5F06067}" type="slidenum">
              <a:rPr lang="zh-CN" altLang="en-US" smtClean="0"/>
              <a:pPr>
                <a:defRPr/>
              </a:pPr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88277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200" dirty="0" smtClean="0"/>
              <a:t>YOPP includes three Special Observing Periods (SOP).</a:t>
            </a:r>
            <a:r>
              <a:rPr lang="en-US" altLang="zh-CN" sz="1200" dirty="0" smtClean="0">
                <a:ea typeface="宋体" panose="02010600030101010101" pitchFamily="2" charset="-122"/>
              </a:rPr>
              <a:t> China participates in the last two SOPs. The</a:t>
            </a:r>
            <a:r>
              <a:rPr lang="en-US" altLang="zh-CN" sz="1200" baseline="0" dirty="0" smtClean="0">
                <a:ea typeface="宋体" panose="02010600030101010101" pitchFamily="2" charset="-122"/>
              </a:rPr>
              <a:t> metadata of the upper air data in </a:t>
            </a:r>
            <a:r>
              <a:rPr lang="en-US" altLang="zh-CN" sz="1200" baseline="0" dirty="0" smtClean="0">
                <a:ea typeface="+mn-ea"/>
              </a:rPr>
              <a:t>Arctic is </a:t>
            </a:r>
            <a:r>
              <a:rPr lang="en-US" altLang="zh-CN" sz="1200" dirty="0" smtClean="0">
                <a:ea typeface="宋体" panose="02010600030101010101" pitchFamily="2" charset="-122"/>
              </a:rPr>
              <a:t>IUSN59 BABJ, while</a:t>
            </a:r>
            <a:r>
              <a:rPr lang="en-US" altLang="zh-CN" sz="1200" baseline="0" dirty="0" smtClean="0">
                <a:ea typeface="宋体" panose="02010600030101010101" pitchFamily="2" charset="-122"/>
              </a:rPr>
              <a:t> the metadata of the Antarctic data is </a:t>
            </a:r>
            <a:r>
              <a:rPr lang="en-US" altLang="zh-CN" sz="1200" dirty="0" smtClean="0">
                <a:ea typeface="宋体" panose="02010600030101010101" pitchFamily="2" charset="-122"/>
              </a:rPr>
              <a:t>IUSS19 BABJ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altLang="zh-CN" sz="1200" dirty="0" smtClean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BD6C1-AA1D-49E6-80BB-5FB7C5F06067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48847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4CBD6C1-AA1D-49E6-80BB-5FB7C5F06067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176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38EAA-4BB4-4752-AF29-79E36724261F}" type="datetimeFigureOut">
              <a:rPr lang="zh-CN" altLang="en-US"/>
              <a:pPr>
                <a:defRPr/>
              </a:pPr>
              <a:t>2019/3/8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A03D8-D047-427E-8E63-0A64DFFC25C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59609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B5422-A7D4-4193-9F6D-0A550E4494A6}" type="datetimeFigureOut">
              <a:rPr lang="zh-CN" altLang="en-US"/>
              <a:pPr>
                <a:defRPr/>
              </a:pPr>
              <a:t>2019/3/8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FB95D-FBCF-42A7-AF5D-F675A89F1D4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4447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A3E9D-6F4C-47F5-BD89-DD1EC5E6FEDD}" type="datetimeFigureOut">
              <a:rPr lang="zh-CN" altLang="en-US"/>
              <a:pPr>
                <a:defRPr/>
              </a:pPr>
              <a:t>2019/3/8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AD08B-5175-402F-9048-BE6F92EF1DA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1210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D7BD2-A187-4513-B9CB-4AF0350563CD}" type="datetimeFigureOut">
              <a:rPr lang="zh-CN" altLang="en-US"/>
              <a:pPr>
                <a:defRPr/>
              </a:pPr>
              <a:t>2019/3/8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EBB38C-423E-4A83-B49F-BE9FF9107C6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55774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137F0-5BC7-4AB5-A284-29034D731AA0}" type="datetimeFigureOut">
              <a:rPr lang="zh-CN" altLang="en-US"/>
              <a:pPr>
                <a:defRPr/>
              </a:pPr>
              <a:t>2019/3/8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4F6F0-E898-44EE-A5DB-0EEAB153115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2401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FF90C-88C9-4955-8C8E-B78308B1B518}" type="datetimeFigureOut">
              <a:rPr lang="zh-CN" altLang="en-US"/>
              <a:pPr>
                <a:defRPr/>
              </a:pPr>
              <a:t>2019/3/8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7EE03F-30D8-4152-B3AA-CBA152EA4BE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0259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4ACC32-4080-4D42-8AAB-8A90A83C0471}" type="datetimeFigureOut">
              <a:rPr lang="zh-CN" altLang="en-US"/>
              <a:pPr>
                <a:defRPr/>
              </a:pPr>
              <a:t>2019/3/8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D4525-B51F-4857-8208-A76FCDDE7B8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9745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1C56E3-4E64-4AB8-B878-3FC6E720E262}" type="datetimeFigureOut">
              <a:rPr lang="zh-CN" altLang="en-US"/>
              <a:pPr>
                <a:defRPr/>
              </a:pPr>
              <a:t>2019/3/8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549316-7894-4C0E-900A-B1CFC8AABC4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0213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8FC73D-C51B-47C3-8CA6-F8F48B974BB2}" type="datetimeFigureOut">
              <a:rPr lang="zh-CN" altLang="en-US"/>
              <a:pPr>
                <a:defRPr/>
              </a:pPr>
              <a:t>2019/3/8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894822-4358-4002-94FE-8EA4E23F9A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01799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5D0E4-B3D4-482E-8474-30FDA7B5A375}" type="datetimeFigureOut">
              <a:rPr lang="zh-CN" altLang="en-US"/>
              <a:pPr>
                <a:defRPr/>
              </a:pPr>
              <a:t>2019/3/8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D0A3F-A12C-41B3-81BC-C04A43AEDA4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42037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43D53-B0C9-46D2-A469-F74FD8CE2235}" type="datetimeFigureOut">
              <a:rPr lang="zh-CN" altLang="en-US"/>
              <a:pPr>
                <a:defRPr/>
              </a:pPr>
              <a:t>2019/3/8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A8987-B855-473C-8D13-51706B36B0D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9209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5E027B9-C92E-43AE-AFC7-638AB33CF808}" type="datetimeFigureOut">
              <a:rPr lang="zh-CN" altLang="en-US"/>
              <a:pPr>
                <a:defRPr/>
              </a:pPr>
              <a:t>2019/3/8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ea typeface="华文仿宋" panose="02010600040101010101" pitchFamily="2" charset="-122"/>
              </a:defRPr>
            </a:lvl1pPr>
          </a:lstStyle>
          <a:p>
            <a:pPr>
              <a:defRPr/>
            </a:pPr>
            <a:fld id="{6E8E6791-824B-4E88-B3CA-F434D5A2DAC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华文仿宋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华文仿宋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华文仿宋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华文仿宋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华文仿宋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华文仿宋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华文仿宋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华文仿宋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gisc.wis.cma.cn/wis/provider?verb=GetRecord&amp;identifier=urn:x-wmo:md:int.wmo.wis::IUSS19BABJ&amp;metadataPrefix=iso19139" TargetMode="External"/><Relationship Id="rId4" Type="http://schemas.openxmlformats.org/officeDocument/2006/relationships/hyperlink" Target="http://gisc.wis.cma.cn/wis/provider?verb=GetRecord&amp;identifier=urn:x-wmo:md:int.wmo.wis::IUSN59BABJ&amp;metadataPrefix=iso19139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zh-CN" dirty="0" smtClean="0"/>
              <a:t>Status report of GISC Beijing</a:t>
            </a:r>
            <a:endParaRPr lang="zh-CN" altLang="en-US" dirty="0" smtClean="0"/>
          </a:p>
        </p:txBody>
      </p:sp>
      <p:sp>
        <p:nvSpPr>
          <p:cNvPr id="4" name="副标题 2"/>
          <p:cNvSpPr>
            <a:spLocks noGrp="1"/>
          </p:cNvSpPr>
          <p:nvPr>
            <p:ph type="subTitle" idx="1"/>
          </p:nvPr>
        </p:nvSpPr>
        <p:spPr>
          <a:xfrm>
            <a:off x="1403350" y="4076700"/>
            <a:ext cx="6873875" cy="1752600"/>
          </a:xfrm>
        </p:spPr>
        <p:txBody>
          <a:bodyPr>
            <a:normAutofit/>
          </a:bodyPr>
          <a:lstStyle/>
          <a:p>
            <a:pPr>
              <a:buFont typeface="Arial" charset="0"/>
              <a:buNone/>
              <a:defRPr/>
            </a:pPr>
            <a:r>
              <a:rPr lang="en-US" altLang="ja-JP" sz="2600" dirty="0" smtClean="0"/>
              <a:t>GISC Beijing/CMA</a:t>
            </a:r>
          </a:p>
          <a:p>
            <a:pPr>
              <a:buFont typeface="Arial" charset="0"/>
              <a:buNone/>
              <a:defRPr/>
            </a:pPr>
            <a:endParaRPr lang="en-US" altLang="ja-JP" sz="2600" dirty="0" smtClean="0"/>
          </a:p>
          <a:p>
            <a:pPr>
              <a:buFont typeface="Arial" charset="0"/>
              <a:buNone/>
              <a:defRPr/>
            </a:pPr>
            <a:r>
              <a:rPr lang="en-US" altLang="ja-JP" sz="2600" dirty="0" smtClean="0"/>
              <a:t>TT-GISC, Mar. 2019, Beijing</a:t>
            </a:r>
            <a:r>
              <a:rPr lang="en-US" altLang="ja-JP" dirty="0" smtClean="0"/>
              <a:t> </a:t>
            </a:r>
            <a:endParaRPr kumimoji="1" lang="ja-JP" altLang="en-US" dirty="0" smtClean="0"/>
          </a:p>
          <a:p>
            <a:pPr>
              <a:buFont typeface="Arial" charset="0"/>
              <a:buNone/>
              <a:defRPr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标题 1"/>
          <p:cNvSpPr>
            <a:spLocks noGrp="1"/>
          </p:cNvSpPr>
          <p:nvPr>
            <p:ph type="title"/>
          </p:nvPr>
        </p:nvSpPr>
        <p:spPr>
          <a:xfrm>
            <a:off x="107950" y="115888"/>
            <a:ext cx="8229600" cy="635000"/>
          </a:xfrm>
        </p:spPr>
        <p:txBody>
          <a:bodyPr/>
          <a:lstStyle/>
          <a:p>
            <a:pPr algn="l" eaLnBrk="1" hangingPunct="1"/>
            <a:r>
              <a:rPr lang="en-US" altLang="zh-CN" sz="3600" smtClean="0"/>
              <a:t>WIS implementation of GISC Beijing</a:t>
            </a:r>
            <a:endParaRPr lang="zh-CN" altLang="en-US" sz="3600" smtClean="0"/>
          </a:p>
        </p:txBody>
      </p:sp>
      <p:cxnSp>
        <p:nvCxnSpPr>
          <p:cNvPr id="5" name="直接连接符 4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>
            <a:off x="179388" y="981075"/>
            <a:ext cx="3960812" cy="53553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altLang="zh-CN" dirty="0">
                <a:latin typeface="Arial" charset="0"/>
              </a:rPr>
              <a:t>GISC Beijing’s responsible area:</a:t>
            </a:r>
          </a:p>
          <a:p>
            <a:pPr eaLnBrk="1" hangingPunct="1">
              <a:defRPr/>
            </a:pPr>
            <a:endParaRPr lang="en-US" altLang="zh-CN" dirty="0">
              <a:latin typeface="Arial" charset="0"/>
            </a:endParaRPr>
          </a:p>
          <a:p>
            <a:pPr eaLnBrk="1" hangingPunct="1">
              <a:defRPr/>
            </a:pPr>
            <a:r>
              <a:rPr lang="en-US" altLang="zh-CN" dirty="0">
                <a:latin typeface="Arial" charset="0"/>
              </a:rPr>
              <a:t>NCs (7): 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</a:t>
            </a:r>
            <a:r>
              <a:rPr lang="en-US" altLang="zh-CN" sz="1600" dirty="0" smtClean="0">
                <a:latin typeface="+mn-lt"/>
                <a:ea typeface="+mn-ea"/>
              </a:rPr>
              <a:t>China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Blip>
                <a:blip r:embed="rId3"/>
              </a:buBlip>
              <a:defRPr/>
            </a:pPr>
            <a:r>
              <a:rPr lang="en-US" altLang="zh-CN" sz="1600" dirty="0" smtClean="0"/>
              <a:t>  Democratic </a:t>
            </a:r>
            <a:r>
              <a:rPr lang="en-US" altLang="zh-CN" sz="1600" dirty="0"/>
              <a:t>People’s Republic of Korea. (new in Nov. 2015</a:t>
            </a:r>
            <a:r>
              <a:rPr lang="en-US" altLang="zh-CN" sz="1600" dirty="0" smtClean="0"/>
              <a:t>)</a:t>
            </a:r>
            <a:endParaRPr lang="en-US" altLang="zh-CN" sz="1600" dirty="0" smtClean="0">
              <a:latin typeface="+mn-lt"/>
              <a:ea typeface="+mn-ea"/>
            </a:endParaRP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 smtClean="0"/>
              <a:t>  </a:t>
            </a:r>
            <a:r>
              <a:rPr lang="en-US" altLang="zh-CN" sz="1600" dirty="0"/>
              <a:t>Hong Kong, </a:t>
            </a:r>
            <a:r>
              <a:rPr lang="en-US" altLang="zh-CN" sz="1600" dirty="0" smtClean="0"/>
              <a:t>China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Blip>
                <a:blip r:embed="rId3"/>
              </a:buBlip>
              <a:defRPr/>
            </a:pPr>
            <a:r>
              <a:rPr lang="en-US" altLang="zh-CN" sz="1600" dirty="0" smtClean="0"/>
              <a:t>  Macao</a:t>
            </a:r>
            <a:r>
              <a:rPr lang="en-US" altLang="zh-CN" sz="1600" dirty="0"/>
              <a:t>, </a:t>
            </a:r>
            <a:r>
              <a:rPr lang="en-US" altLang="zh-CN" sz="1600" dirty="0" smtClean="0"/>
              <a:t>China</a:t>
            </a:r>
            <a:endParaRPr lang="en-US" altLang="zh-CN" sz="1600" dirty="0">
              <a:latin typeface="+mn-lt"/>
              <a:ea typeface="+mn-ea"/>
            </a:endParaRP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Mongolia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Nepal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Pakistan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 smtClean="0">
                <a:latin typeface="+mn-lt"/>
                <a:ea typeface="+mn-ea"/>
              </a:rPr>
              <a:t>DCPCs </a:t>
            </a:r>
            <a:r>
              <a:rPr lang="en-US" altLang="zh-CN" sz="1600" dirty="0">
                <a:latin typeface="+mn-lt"/>
                <a:ea typeface="+mn-ea"/>
              </a:rPr>
              <a:t>(6):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GB" altLang="zh-CN" sz="1600" dirty="0">
                <a:latin typeface="Arial" charset="0"/>
                <a:ea typeface="宋体" charset="-122"/>
              </a:rPr>
              <a:t>  WWIS ( Hong Kong, China )</a:t>
            </a: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GB" altLang="zh-CN" sz="1600" dirty="0">
                <a:latin typeface="Arial" charset="0"/>
                <a:ea typeface="宋体" charset="-122"/>
              </a:rPr>
              <a:t>  5 CMA’s internal DCPCs</a:t>
            </a:r>
            <a:endParaRPr lang="en-US" altLang="zh-CN" sz="1600" dirty="0">
              <a:latin typeface="Arial" charset="0"/>
              <a:ea typeface="宋体" charset="-122"/>
            </a:endParaRPr>
          </a:p>
          <a:p>
            <a:pPr marL="361950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endParaRPr lang="en-US" altLang="zh-CN" sz="1600" dirty="0">
              <a:latin typeface="+mn-lt"/>
              <a:ea typeface="+mn-ea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140200" y="1865313"/>
            <a:ext cx="4932363" cy="350837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dirty="0">
                <a:latin typeface="+mn-lt"/>
                <a:ea typeface="+mn-ea"/>
              </a:rPr>
              <a:t>International roles of CMA in WIS: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</a:t>
            </a:r>
            <a:r>
              <a:rPr lang="en-US" altLang="zh-CN" sz="1600" dirty="0">
                <a:latin typeface="Arial" charset="0"/>
                <a:ea typeface="宋体" charset="-122"/>
              </a:rPr>
              <a:t>NC China 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GISC Beijing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RTH Beijing (DCPC)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RCC Beijing (DCPC)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RSMC Beijing – Geographical (DCPC)  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RSMC Beijing – Activity – ATM (DCPC)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3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National Satellite Meteorological Center (DCPC)</a:t>
            </a: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1600" dirty="0">
              <a:latin typeface="+mn-lt"/>
              <a:ea typeface="+mn-ea"/>
            </a:endParaRPr>
          </a:p>
        </p:txBody>
      </p:sp>
      <p:cxnSp>
        <p:nvCxnSpPr>
          <p:cNvPr id="85" name="直接连接符 84"/>
          <p:cNvCxnSpPr/>
          <p:nvPr/>
        </p:nvCxnSpPr>
        <p:spPr>
          <a:xfrm>
            <a:off x="4076700" y="1076325"/>
            <a:ext cx="0" cy="48006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/>
      <p:bldP spid="81" grpId="0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标题 15"/>
          <p:cNvSpPr txBox="1">
            <a:spLocks/>
          </p:cNvSpPr>
          <p:nvPr/>
        </p:nvSpPr>
        <p:spPr>
          <a:xfrm>
            <a:off x="34925" y="188913"/>
            <a:ext cx="8043863" cy="571500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dirty="0">
                <a:latin typeface="+mj-lt"/>
                <a:ea typeface="+mj-ea"/>
                <a:cs typeface="+mj-cs"/>
              </a:rPr>
              <a:t>Data Communication Network</a:t>
            </a:r>
            <a:endParaRPr lang="zh-CN" altLang="en-US" sz="3600" dirty="0">
              <a:latin typeface="+mj-lt"/>
              <a:ea typeface="+mj-ea"/>
              <a:cs typeface="+mj-cs"/>
            </a:endParaRPr>
          </a:p>
        </p:txBody>
      </p:sp>
      <p:sp>
        <p:nvSpPr>
          <p:cNvPr id="107" name="圆柱形 106"/>
          <p:cNvSpPr/>
          <p:nvPr/>
        </p:nvSpPr>
        <p:spPr bwMode="auto">
          <a:xfrm>
            <a:off x="1908175" y="1782763"/>
            <a:ext cx="500063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</a:t>
            </a: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1" name="圆柱形 110"/>
          <p:cNvSpPr/>
          <p:nvPr/>
        </p:nvSpPr>
        <p:spPr bwMode="auto">
          <a:xfrm>
            <a:off x="6289675" y="4437063"/>
            <a:ext cx="652463" cy="2857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6149" name="直接连接符 111"/>
          <p:cNvCxnSpPr>
            <a:cxnSpLocks noChangeShapeType="1"/>
          </p:cNvCxnSpPr>
          <p:nvPr/>
        </p:nvCxnSpPr>
        <p:spPr bwMode="auto">
          <a:xfrm flipH="1">
            <a:off x="6565900" y="4256088"/>
            <a:ext cx="22225" cy="703262"/>
          </a:xfrm>
          <a:prstGeom prst="line">
            <a:avLst/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7" name="矩形 116"/>
          <p:cNvSpPr/>
          <p:nvPr/>
        </p:nvSpPr>
        <p:spPr bwMode="auto">
          <a:xfrm>
            <a:off x="1547813" y="1341438"/>
            <a:ext cx="1252537" cy="27781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Offenbach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28" name="矩形 127"/>
          <p:cNvSpPr/>
          <p:nvPr/>
        </p:nvSpPr>
        <p:spPr bwMode="auto">
          <a:xfrm>
            <a:off x="2843213" y="1341438"/>
            <a:ext cx="842962" cy="27781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Tokyo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29" name="矩形 128"/>
          <p:cNvSpPr/>
          <p:nvPr/>
        </p:nvSpPr>
        <p:spPr bwMode="auto">
          <a:xfrm>
            <a:off x="4597400" y="1341438"/>
            <a:ext cx="1049338" cy="27781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Moscow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34" name="矩形 133"/>
          <p:cNvSpPr/>
          <p:nvPr/>
        </p:nvSpPr>
        <p:spPr bwMode="auto">
          <a:xfrm>
            <a:off x="5703888" y="1341438"/>
            <a:ext cx="1238250" cy="27781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New</a:t>
            </a:r>
            <a:r>
              <a:rPr lang="en-US" altLang="zh-CN" kern="0" dirty="0">
                <a:latin typeface="+mn-ea"/>
                <a:ea typeface="宋体" charset="-122"/>
                <a:cs typeface="Arial Unicode MS" panose="020B0604020202020204" pitchFamily="34" charset="-122"/>
              </a:rPr>
              <a:t> </a:t>
            </a: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Delhi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35" name="云形 134"/>
          <p:cNvSpPr/>
          <p:nvPr/>
        </p:nvSpPr>
        <p:spPr bwMode="auto">
          <a:xfrm>
            <a:off x="1476375" y="2420938"/>
            <a:ext cx="6413500" cy="763587"/>
          </a:xfrm>
          <a:prstGeom prst="cloud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 kern="0" spc="300" dirty="0">
                <a:solidFill>
                  <a:prstClr val="black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RMDCN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b="1" kern="0" spc="300" dirty="0">
                <a:solidFill>
                  <a:prstClr val="black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MPLS VPN</a:t>
            </a:r>
            <a:endParaRPr lang="zh-CN" altLang="en-US" sz="1600" b="1" kern="0" spc="300" dirty="0">
              <a:solidFill>
                <a:prstClr val="black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6155" name="组合 46"/>
          <p:cNvGrpSpPr>
            <a:grpSpLocks/>
          </p:cNvGrpSpPr>
          <p:nvPr/>
        </p:nvGrpSpPr>
        <p:grpSpPr bwMode="auto">
          <a:xfrm>
            <a:off x="2130425" y="4256088"/>
            <a:ext cx="214313" cy="1055687"/>
            <a:chOff x="1428728" y="3857628"/>
            <a:chExt cx="214314" cy="1357322"/>
          </a:xfrm>
        </p:grpSpPr>
        <p:sp>
          <p:nvSpPr>
            <p:cNvPr id="137" name="圆柱形 136"/>
            <p:cNvSpPr/>
            <p:nvPr/>
          </p:nvSpPr>
          <p:spPr>
            <a:xfrm rot="10800000">
              <a:off x="1428728" y="4071941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spcAft>
                  <a:spcPts val="0"/>
                </a:spcAft>
                <a:defRPr/>
              </a:pPr>
              <a:endParaRPr lang="zh-CN" altLang="en-US" b="1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6246" name="直接连接符 45"/>
            <p:cNvCxnSpPr>
              <a:cxnSpLocks noChangeShapeType="1"/>
            </p:cNvCxnSpPr>
            <p:nvPr/>
          </p:nvCxnSpPr>
          <p:spPr bwMode="auto">
            <a:xfrm rot="5400000">
              <a:off x="864353" y="4536290"/>
              <a:ext cx="1357322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6156" name="组合 47"/>
          <p:cNvGrpSpPr>
            <a:grpSpLocks/>
          </p:cNvGrpSpPr>
          <p:nvPr/>
        </p:nvGrpSpPr>
        <p:grpSpPr bwMode="auto">
          <a:xfrm>
            <a:off x="3101975" y="4256088"/>
            <a:ext cx="214313" cy="1055687"/>
            <a:chOff x="1428728" y="3857628"/>
            <a:chExt cx="214314" cy="1357322"/>
          </a:xfrm>
        </p:grpSpPr>
        <p:sp>
          <p:nvSpPr>
            <p:cNvPr id="140" name="圆柱形 139"/>
            <p:cNvSpPr/>
            <p:nvPr/>
          </p:nvSpPr>
          <p:spPr>
            <a:xfrm rot="10800000">
              <a:off x="1428728" y="4071941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spcAft>
                  <a:spcPts val="0"/>
                </a:spcAft>
                <a:defRPr/>
              </a:pPr>
              <a:endParaRPr lang="zh-CN" altLang="en-US" b="1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6244" name="直接连接符 140"/>
            <p:cNvCxnSpPr>
              <a:cxnSpLocks noChangeShapeType="1"/>
            </p:cNvCxnSpPr>
            <p:nvPr/>
          </p:nvCxnSpPr>
          <p:spPr bwMode="auto">
            <a:xfrm rot="5400000">
              <a:off x="864362" y="4536290"/>
              <a:ext cx="1357322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6157" name="组合 50"/>
          <p:cNvGrpSpPr>
            <a:grpSpLocks/>
          </p:cNvGrpSpPr>
          <p:nvPr/>
        </p:nvGrpSpPr>
        <p:grpSpPr bwMode="auto">
          <a:xfrm>
            <a:off x="3994150" y="4256088"/>
            <a:ext cx="214313" cy="1055687"/>
            <a:chOff x="1428728" y="3857628"/>
            <a:chExt cx="214314" cy="1357322"/>
          </a:xfrm>
        </p:grpSpPr>
        <p:sp>
          <p:nvSpPr>
            <p:cNvPr id="143" name="圆柱形 142"/>
            <p:cNvSpPr/>
            <p:nvPr/>
          </p:nvSpPr>
          <p:spPr>
            <a:xfrm rot="10800000">
              <a:off x="1428728" y="4071941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spcAft>
                  <a:spcPts val="0"/>
                </a:spcAft>
                <a:defRPr/>
              </a:pPr>
              <a:endParaRPr lang="zh-CN" altLang="en-US" b="1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6242" name="直接连接符 143"/>
            <p:cNvCxnSpPr>
              <a:cxnSpLocks noChangeShapeType="1"/>
            </p:cNvCxnSpPr>
            <p:nvPr/>
          </p:nvCxnSpPr>
          <p:spPr bwMode="auto">
            <a:xfrm rot="5400000">
              <a:off x="864371" y="4536290"/>
              <a:ext cx="1357322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6158" name="组合 53"/>
          <p:cNvGrpSpPr>
            <a:grpSpLocks/>
          </p:cNvGrpSpPr>
          <p:nvPr/>
        </p:nvGrpSpPr>
        <p:grpSpPr bwMode="auto">
          <a:xfrm>
            <a:off x="4864100" y="4256088"/>
            <a:ext cx="214313" cy="1055687"/>
            <a:chOff x="1428728" y="3857628"/>
            <a:chExt cx="214314" cy="1357322"/>
          </a:xfrm>
        </p:grpSpPr>
        <p:sp>
          <p:nvSpPr>
            <p:cNvPr id="147" name="圆柱形 146"/>
            <p:cNvSpPr/>
            <p:nvPr/>
          </p:nvSpPr>
          <p:spPr>
            <a:xfrm rot="10800000">
              <a:off x="1428728" y="4071941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spcAft>
                  <a:spcPts val="0"/>
                </a:spcAft>
                <a:defRPr/>
              </a:pPr>
              <a:endParaRPr lang="zh-CN" altLang="en-US" b="1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6240" name="直接连接符 148"/>
            <p:cNvCxnSpPr>
              <a:cxnSpLocks noChangeShapeType="1"/>
            </p:cNvCxnSpPr>
            <p:nvPr/>
          </p:nvCxnSpPr>
          <p:spPr bwMode="auto">
            <a:xfrm rot="5400000">
              <a:off x="864380" y="4536290"/>
              <a:ext cx="1357322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50" name="圆柱形 149"/>
          <p:cNvSpPr/>
          <p:nvPr/>
        </p:nvSpPr>
        <p:spPr bwMode="auto">
          <a:xfrm>
            <a:off x="512763" y="1782763"/>
            <a:ext cx="530225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51" name="圆柱形 150"/>
          <p:cNvSpPr/>
          <p:nvPr/>
        </p:nvSpPr>
        <p:spPr bwMode="auto">
          <a:xfrm>
            <a:off x="3063875" y="1782763"/>
            <a:ext cx="500063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52" name="圆柱形 151"/>
          <p:cNvSpPr/>
          <p:nvPr/>
        </p:nvSpPr>
        <p:spPr bwMode="auto">
          <a:xfrm>
            <a:off x="6038850" y="1782763"/>
            <a:ext cx="500063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54" name="圆柱形 153"/>
          <p:cNvSpPr/>
          <p:nvPr/>
        </p:nvSpPr>
        <p:spPr bwMode="auto">
          <a:xfrm>
            <a:off x="4868863" y="1782763"/>
            <a:ext cx="500062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57" name="圆柱形 156"/>
          <p:cNvSpPr/>
          <p:nvPr/>
        </p:nvSpPr>
        <p:spPr bwMode="auto">
          <a:xfrm>
            <a:off x="2357438" y="3295650"/>
            <a:ext cx="4510087" cy="320675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6164" name="曲线连接符 158"/>
          <p:cNvCxnSpPr>
            <a:cxnSpLocks noChangeShapeType="1"/>
            <a:stCxn id="117" idx="2"/>
          </p:cNvCxnSpPr>
          <p:nvPr/>
        </p:nvCxnSpPr>
        <p:spPr bwMode="auto">
          <a:xfrm rot="16200000" flipH="1">
            <a:off x="1489869" y="2302669"/>
            <a:ext cx="2247900" cy="881062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5" name="曲线连接符 160"/>
          <p:cNvCxnSpPr>
            <a:cxnSpLocks noChangeShapeType="1"/>
            <a:stCxn id="129" idx="2"/>
          </p:cNvCxnSpPr>
          <p:nvPr/>
        </p:nvCxnSpPr>
        <p:spPr bwMode="auto">
          <a:xfrm rot="5400000">
            <a:off x="3691732" y="2437606"/>
            <a:ext cx="2247900" cy="611187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6" name="曲线连接符 162"/>
          <p:cNvCxnSpPr>
            <a:cxnSpLocks noChangeShapeType="1"/>
            <a:stCxn id="198" idx="2"/>
          </p:cNvCxnSpPr>
          <p:nvPr/>
        </p:nvCxnSpPr>
        <p:spPr bwMode="auto">
          <a:xfrm rot="16200000" flipH="1">
            <a:off x="611982" y="1756568"/>
            <a:ext cx="2247900" cy="1973263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67" name="曲线连接符 164"/>
          <p:cNvCxnSpPr>
            <a:cxnSpLocks noChangeShapeType="1"/>
            <a:stCxn id="134" idx="2"/>
          </p:cNvCxnSpPr>
          <p:nvPr/>
        </p:nvCxnSpPr>
        <p:spPr bwMode="auto">
          <a:xfrm rot="5400000">
            <a:off x="4652169" y="2196306"/>
            <a:ext cx="2247900" cy="1093788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7" name="圆柱形 166"/>
          <p:cNvSpPr/>
          <p:nvPr/>
        </p:nvSpPr>
        <p:spPr bwMode="auto">
          <a:xfrm>
            <a:off x="3923928" y="5727700"/>
            <a:ext cx="571500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9" name="矩形 168"/>
          <p:cNvSpPr/>
          <p:nvPr/>
        </p:nvSpPr>
        <p:spPr bwMode="auto">
          <a:xfrm>
            <a:off x="3635896" y="6030913"/>
            <a:ext cx="1092200" cy="27781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Australia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81" name="矩形 180"/>
          <p:cNvSpPr/>
          <p:nvPr/>
        </p:nvSpPr>
        <p:spPr bwMode="auto">
          <a:xfrm>
            <a:off x="4840083" y="6027920"/>
            <a:ext cx="1099374" cy="277813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Pakistan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83" name="圆柱形 182"/>
          <p:cNvSpPr/>
          <p:nvPr/>
        </p:nvSpPr>
        <p:spPr bwMode="auto">
          <a:xfrm>
            <a:off x="6156176" y="5732463"/>
            <a:ext cx="571500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6174" name="曲线连接符 184"/>
          <p:cNvCxnSpPr>
            <a:cxnSpLocks noChangeShapeType="1"/>
            <a:stCxn id="207" idx="1"/>
            <a:endCxn id="169" idx="0"/>
          </p:cNvCxnSpPr>
          <p:nvPr/>
        </p:nvCxnSpPr>
        <p:spPr bwMode="auto">
          <a:xfrm rot="5400000">
            <a:off x="5075143" y="4500268"/>
            <a:ext cx="637498" cy="2423792"/>
          </a:xfrm>
          <a:prstGeom prst="curvedConnector3">
            <a:avLst>
              <a:gd name="adj1" fmla="val 37527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7" name="圆柱形 186"/>
          <p:cNvSpPr/>
          <p:nvPr/>
        </p:nvSpPr>
        <p:spPr bwMode="auto">
          <a:xfrm>
            <a:off x="7024836" y="5727700"/>
            <a:ext cx="571500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9" name="TextBox 161"/>
          <p:cNvSpPr txBox="1">
            <a:spLocks noChangeArrowheads="1"/>
          </p:cNvSpPr>
          <p:nvPr/>
        </p:nvSpPr>
        <p:spPr bwMode="auto">
          <a:xfrm>
            <a:off x="2271713" y="4652963"/>
            <a:ext cx="782637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64Kbps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90" name="TextBox 166"/>
          <p:cNvSpPr txBox="1">
            <a:spLocks noChangeArrowheads="1"/>
          </p:cNvSpPr>
          <p:nvPr/>
        </p:nvSpPr>
        <p:spPr bwMode="auto">
          <a:xfrm>
            <a:off x="6213475" y="4487863"/>
            <a:ext cx="858838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600Mbps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96" name="TextBox 171"/>
          <p:cNvSpPr txBox="1">
            <a:spLocks noChangeArrowheads="1"/>
          </p:cNvSpPr>
          <p:nvPr/>
        </p:nvSpPr>
        <p:spPr bwMode="auto">
          <a:xfrm>
            <a:off x="4195763" y="3349625"/>
            <a:ext cx="91757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6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16Mbps</a:t>
            </a:r>
            <a:endParaRPr lang="zh-CN" altLang="en-US" sz="16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98" name="矩形 197"/>
          <p:cNvSpPr/>
          <p:nvPr/>
        </p:nvSpPr>
        <p:spPr bwMode="auto">
          <a:xfrm>
            <a:off x="34925" y="1341438"/>
            <a:ext cx="1428750" cy="27781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EUMETSAT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6180" name="曲线连接符 95"/>
          <p:cNvCxnSpPr>
            <a:cxnSpLocks noChangeShapeType="1"/>
            <a:stCxn id="213" idx="0"/>
            <a:endCxn id="207" idx="1"/>
          </p:cNvCxnSpPr>
          <p:nvPr/>
        </p:nvCxnSpPr>
        <p:spPr bwMode="auto">
          <a:xfrm rot="5400000" flipH="1" flipV="1">
            <a:off x="6239594" y="5657042"/>
            <a:ext cx="629821" cy="102568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2" name="矩形 201"/>
          <p:cNvSpPr/>
          <p:nvPr/>
        </p:nvSpPr>
        <p:spPr bwMode="auto">
          <a:xfrm>
            <a:off x="7018858" y="6030913"/>
            <a:ext cx="685800" cy="27781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USA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6182" name="曲线连接符 203"/>
          <p:cNvCxnSpPr>
            <a:cxnSpLocks noChangeShapeType="1"/>
            <a:stCxn id="128" idx="2"/>
          </p:cNvCxnSpPr>
          <p:nvPr/>
        </p:nvCxnSpPr>
        <p:spPr bwMode="auto">
          <a:xfrm rot="16200000" flipH="1">
            <a:off x="2206626" y="2678112"/>
            <a:ext cx="2247900" cy="130175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05" name="矩形 204"/>
          <p:cNvSpPr/>
          <p:nvPr/>
        </p:nvSpPr>
        <p:spPr bwMode="auto">
          <a:xfrm>
            <a:off x="106363" y="3867150"/>
            <a:ext cx="6908800" cy="38893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Beijing (main site)</a:t>
            </a:r>
            <a:endParaRPr lang="zh-CN" altLang="en-US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07" name="云形 206"/>
          <p:cNvSpPr/>
          <p:nvPr/>
        </p:nvSpPr>
        <p:spPr bwMode="auto">
          <a:xfrm rot="165387">
            <a:off x="5726113" y="4840288"/>
            <a:ext cx="1785937" cy="554037"/>
          </a:xfrm>
          <a:prstGeom prst="cloud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00" kern="0" spc="-150" dirty="0">
              <a:solidFill>
                <a:prstClr val="black"/>
              </a:solidFill>
            </a:endParaRPr>
          </a:p>
        </p:txBody>
      </p:sp>
      <p:sp>
        <p:nvSpPr>
          <p:cNvPr id="208" name="TextBox 88"/>
          <p:cNvSpPr txBox="1">
            <a:spLocks noChangeArrowheads="1"/>
          </p:cNvSpPr>
          <p:nvPr/>
        </p:nvSpPr>
        <p:spPr bwMode="auto">
          <a:xfrm>
            <a:off x="5778500" y="4903788"/>
            <a:ext cx="17049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lnSpc>
                <a:spcPct val="110000"/>
              </a:lnSpc>
              <a:spcAft>
                <a:spcPts val="0"/>
              </a:spcAft>
              <a:defRPr/>
            </a:pPr>
            <a:r>
              <a:rPr lang="en-US" altLang="zh-CN" kern="0" dirty="0" smtClean="0">
                <a:solidFill>
                  <a:prstClr val="black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Internet</a:t>
            </a:r>
          </a:p>
        </p:txBody>
      </p:sp>
      <p:sp>
        <p:nvSpPr>
          <p:cNvPr id="209" name="矩形 208"/>
          <p:cNvSpPr/>
          <p:nvPr/>
        </p:nvSpPr>
        <p:spPr bwMode="auto">
          <a:xfrm>
            <a:off x="7015163" y="1341438"/>
            <a:ext cx="1157287" cy="27781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Toulouse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10" name="圆柱形 209"/>
          <p:cNvSpPr/>
          <p:nvPr/>
        </p:nvSpPr>
        <p:spPr bwMode="auto">
          <a:xfrm>
            <a:off x="7307263" y="1782763"/>
            <a:ext cx="503237" cy="233362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6188" name="曲线连接符 210"/>
          <p:cNvCxnSpPr>
            <a:cxnSpLocks noChangeShapeType="1"/>
            <a:stCxn id="209" idx="2"/>
          </p:cNvCxnSpPr>
          <p:nvPr/>
        </p:nvCxnSpPr>
        <p:spPr bwMode="auto">
          <a:xfrm rot="5400000">
            <a:off x="5734051" y="2008187"/>
            <a:ext cx="2247900" cy="1470025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3" name="矩形 212"/>
          <p:cNvSpPr/>
          <p:nvPr/>
        </p:nvSpPr>
        <p:spPr bwMode="auto">
          <a:xfrm>
            <a:off x="6058870" y="6023236"/>
            <a:ext cx="888699" cy="277812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Nepal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14" name="圆柱形 213"/>
          <p:cNvSpPr/>
          <p:nvPr/>
        </p:nvSpPr>
        <p:spPr bwMode="auto">
          <a:xfrm>
            <a:off x="5218633" y="5732463"/>
            <a:ext cx="571500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6193" name="形状 139"/>
          <p:cNvCxnSpPr>
            <a:cxnSpLocks noChangeShapeType="1"/>
            <a:stCxn id="207" idx="1"/>
            <a:endCxn id="202" idx="0"/>
          </p:cNvCxnSpPr>
          <p:nvPr/>
        </p:nvCxnSpPr>
        <p:spPr bwMode="auto">
          <a:xfrm rot="16200000" flipH="1">
            <a:off x="6665024" y="5334179"/>
            <a:ext cx="637498" cy="755970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194" name="形状 139"/>
          <p:cNvCxnSpPr>
            <a:cxnSpLocks noChangeShapeType="1"/>
            <a:stCxn id="181" idx="0"/>
            <a:endCxn id="207" idx="1"/>
          </p:cNvCxnSpPr>
          <p:nvPr/>
        </p:nvCxnSpPr>
        <p:spPr bwMode="auto">
          <a:xfrm rot="5400000" flipH="1" flipV="1">
            <a:off x="5680527" y="5102659"/>
            <a:ext cx="634505" cy="1216018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0" name="矩形 219"/>
          <p:cNvSpPr/>
          <p:nvPr/>
        </p:nvSpPr>
        <p:spPr bwMode="auto">
          <a:xfrm>
            <a:off x="8243888" y="1341438"/>
            <a:ext cx="865187" cy="27781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Seoul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21" name="圆柱形 220"/>
          <p:cNvSpPr/>
          <p:nvPr/>
        </p:nvSpPr>
        <p:spPr bwMode="auto">
          <a:xfrm>
            <a:off x="8393113" y="1782763"/>
            <a:ext cx="500062" cy="233362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6197" name="曲线连接符 221"/>
          <p:cNvCxnSpPr>
            <a:cxnSpLocks noChangeShapeType="1"/>
            <a:stCxn id="220" idx="2"/>
          </p:cNvCxnSpPr>
          <p:nvPr/>
        </p:nvCxnSpPr>
        <p:spPr bwMode="auto">
          <a:xfrm rot="5400000">
            <a:off x="6502401" y="1693862"/>
            <a:ext cx="2247900" cy="2098675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" name="矩形 224"/>
          <p:cNvSpPr/>
          <p:nvPr/>
        </p:nvSpPr>
        <p:spPr bwMode="auto">
          <a:xfrm>
            <a:off x="3709988" y="1341438"/>
            <a:ext cx="862012" cy="27781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Osaka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26" name="圆柱形 225"/>
          <p:cNvSpPr/>
          <p:nvPr/>
        </p:nvSpPr>
        <p:spPr bwMode="auto">
          <a:xfrm>
            <a:off x="3924300" y="1793875"/>
            <a:ext cx="500063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6200" name="曲线连接符 227"/>
          <p:cNvCxnSpPr>
            <a:cxnSpLocks noChangeShapeType="1"/>
            <a:stCxn id="225" idx="2"/>
          </p:cNvCxnSpPr>
          <p:nvPr/>
        </p:nvCxnSpPr>
        <p:spPr bwMode="auto">
          <a:xfrm rot="5400000">
            <a:off x="2898776" y="2624137"/>
            <a:ext cx="2247900" cy="238125"/>
          </a:xfrm>
          <a:prstGeom prst="curvedConnector3">
            <a:avLst>
              <a:gd name="adj1" fmla="val 50000"/>
            </a:avLst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9" name="矩形 228"/>
          <p:cNvSpPr/>
          <p:nvPr/>
        </p:nvSpPr>
        <p:spPr bwMode="auto">
          <a:xfrm>
            <a:off x="7151688" y="3878263"/>
            <a:ext cx="1908175" cy="377825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Beijing (DR site)</a:t>
            </a:r>
            <a:endParaRPr lang="zh-CN" altLang="en-US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30" name="圆柱形 229"/>
          <p:cNvSpPr/>
          <p:nvPr/>
        </p:nvSpPr>
        <p:spPr bwMode="auto">
          <a:xfrm>
            <a:off x="7164388" y="3284538"/>
            <a:ext cx="1368425" cy="30480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31" name="TextBox 169"/>
          <p:cNvSpPr txBox="1">
            <a:spLocks noChangeArrowheads="1"/>
          </p:cNvSpPr>
          <p:nvPr/>
        </p:nvSpPr>
        <p:spPr bwMode="auto">
          <a:xfrm>
            <a:off x="7435850" y="3333750"/>
            <a:ext cx="1000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6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16Mbps</a:t>
            </a:r>
            <a:endParaRPr lang="zh-CN" altLang="en-US" sz="16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232" name="曲线连接符 231"/>
          <p:cNvCxnSpPr>
            <a:stCxn id="128" idx="2"/>
            <a:endCxn id="229" idx="0"/>
          </p:cNvCxnSpPr>
          <p:nvPr/>
        </p:nvCxnSpPr>
        <p:spPr bwMode="auto">
          <a:xfrm rot="16200000" flipH="1">
            <a:off x="4556125" y="328613"/>
            <a:ext cx="2259013" cy="4840287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chemeClr val="bg1">
                <a:lumMod val="50000"/>
              </a:schemeClr>
            </a:solidFill>
            <a:prstDash val="sysDot"/>
          </a:ln>
          <a:effectLst/>
        </p:spPr>
      </p:cxnSp>
      <p:cxnSp>
        <p:nvCxnSpPr>
          <p:cNvPr id="233" name="曲线连接符 232"/>
          <p:cNvCxnSpPr>
            <a:stCxn id="225" idx="2"/>
            <a:endCxn id="229" idx="0"/>
          </p:cNvCxnSpPr>
          <p:nvPr/>
        </p:nvCxnSpPr>
        <p:spPr bwMode="auto">
          <a:xfrm rot="16200000" flipH="1">
            <a:off x="4994275" y="766763"/>
            <a:ext cx="2259013" cy="3963987"/>
          </a:xfrm>
          <a:prstGeom prst="curvedConnector3">
            <a:avLst>
              <a:gd name="adj1" fmla="val 48240"/>
            </a:avLst>
          </a:prstGeom>
          <a:noFill/>
          <a:ln w="19050" cap="flat" cmpd="sng" algn="ctr">
            <a:solidFill>
              <a:schemeClr val="bg1">
                <a:lumMod val="50000"/>
              </a:schemeClr>
            </a:solidFill>
            <a:prstDash val="sysDot"/>
          </a:ln>
          <a:effectLst/>
        </p:spPr>
      </p:cxnSp>
      <p:sp>
        <p:nvSpPr>
          <p:cNvPr id="234" name="圆柱形 233"/>
          <p:cNvSpPr/>
          <p:nvPr/>
        </p:nvSpPr>
        <p:spPr bwMode="auto">
          <a:xfrm>
            <a:off x="7745413" y="4508500"/>
            <a:ext cx="571500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6207" name="直接连接符 105"/>
          <p:cNvCxnSpPr>
            <a:cxnSpLocks noChangeShapeType="1"/>
            <a:stCxn id="229" idx="2"/>
            <a:endCxn id="208" idx="3"/>
          </p:cNvCxnSpPr>
          <p:nvPr/>
        </p:nvCxnSpPr>
        <p:spPr bwMode="auto">
          <a:xfrm rot="5400000">
            <a:off x="7371556" y="4368007"/>
            <a:ext cx="846137" cy="622300"/>
          </a:xfrm>
          <a:prstGeom prst="curvedConnector2">
            <a:avLst/>
          </a:prstGeom>
          <a:noFill/>
          <a:ln w="19050" algn="ctr">
            <a:solidFill>
              <a:srgbClr val="00B0F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3" name="矩形 9"/>
          <p:cNvSpPr/>
          <p:nvPr/>
        </p:nvSpPr>
        <p:spPr bwMode="auto">
          <a:xfrm>
            <a:off x="1839913" y="5229225"/>
            <a:ext cx="877887" cy="28098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Thailand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4" name="矩形 12"/>
          <p:cNvSpPr/>
          <p:nvPr/>
        </p:nvSpPr>
        <p:spPr bwMode="auto">
          <a:xfrm>
            <a:off x="2743200" y="5229225"/>
            <a:ext cx="909638" cy="28098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Vietnam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5" name="矩形 15"/>
          <p:cNvSpPr/>
          <p:nvPr/>
        </p:nvSpPr>
        <p:spPr bwMode="auto">
          <a:xfrm>
            <a:off x="3683997" y="5229200"/>
            <a:ext cx="862953" cy="280988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DRPK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6" name="矩形 115"/>
          <p:cNvSpPr/>
          <p:nvPr/>
        </p:nvSpPr>
        <p:spPr bwMode="auto">
          <a:xfrm>
            <a:off x="4617896" y="5229200"/>
            <a:ext cx="962216" cy="280988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Mongolia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6216" name="组合 46"/>
          <p:cNvGrpSpPr>
            <a:grpSpLocks/>
          </p:cNvGrpSpPr>
          <p:nvPr/>
        </p:nvGrpSpPr>
        <p:grpSpPr bwMode="auto">
          <a:xfrm>
            <a:off x="998538" y="4264025"/>
            <a:ext cx="214312" cy="1055688"/>
            <a:chOff x="1428728" y="3857628"/>
            <a:chExt cx="214314" cy="1357322"/>
          </a:xfrm>
        </p:grpSpPr>
        <p:sp>
          <p:nvSpPr>
            <p:cNvPr id="242" name="圆柱形 241"/>
            <p:cNvSpPr/>
            <p:nvPr/>
          </p:nvSpPr>
          <p:spPr>
            <a:xfrm rot="10800000">
              <a:off x="1428728" y="4071943"/>
              <a:ext cx="214314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spcAft>
                  <a:spcPts val="0"/>
                </a:spcAft>
                <a:defRPr/>
              </a:pPr>
              <a:endParaRPr lang="zh-CN" altLang="en-US" b="1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6238" name="直接连接符 45"/>
            <p:cNvCxnSpPr>
              <a:cxnSpLocks noChangeShapeType="1"/>
            </p:cNvCxnSpPr>
            <p:nvPr/>
          </p:nvCxnSpPr>
          <p:spPr bwMode="auto">
            <a:xfrm rot="5400000">
              <a:off x="864353" y="4536290"/>
              <a:ext cx="1357322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44" name="TextBox 161"/>
          <p:cNvSpPr txBox="1">
            <a:spLocks noChangeArrowheads="1"/>
          </p:cNvSpPr>
          <p:nvPr/>
        </p:nvSpPr>
        <p:spPr bwMode="auto">
          <a:xfrm>
            <a:off x="1141413" y="4659313"/>
            <a:ext cx="693737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4Mbps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45" name="矩形 9"/>
          <p:cNvSpPr/>
          <p:nvPr/>
        </p:nvSpPr>
        <p:spPr bwMode="auto">
          <a:xfrm>
            <a:off x="34926" y="6134248"/>
            <a:ext cx="1071268" cy="280988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Hong Kong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46" name="矩形 9"/>
          <p:cNvSpPr/>
          <p:nvPr/>
        </p:nvSpPr>
        <p:spPr bwMode="auto">
          <a:xfrm>
            <a:off x="1200494" y="6140921"/>
            <a:ext cx="779218" cy="280988"/>
          </a:xfrm>
          <a:prstGeom prst="rect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Macao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47" name="圆柱形 246"/>
          <p:cNvSpPr/>
          <p:nvPr/>
        </p:nvSpPr>
        <p:spPr bwMode="auto">
          <a:xfrm>
            <a:off x="703263" y="5260975"/>
            <a:ext cx="827087" cy="176213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6225" name="组合 46"/>
          <p:cNvGrpSpPr>
            <a:grpSpLocks/>
          </p:cNvGrpSpPr>
          <p:nvPr/>
        </p:nvGrpSpPr>
        <p:grpSpPr bwMode="auto">
          <a:xfrm>
            <a:off x="684213" y="5445125"/>
            <a:ext cx="233362" cy="671513"/>
            <a:chOff x="1428728" y="3857628"/>
            <a:chExt cx="214314" cy="1357322"/>
          </a:xfrm>
        </p:grpSpPr>
        <p:sp>
          <p:nvSpPr>
            <p:cNvPr id="253" name="圆柱形 252"/>
            <p:cNvSpPr/>
            <p:nvPr/>
          </p:nvSpPr>
          <p:spPr>
            <a:xfrm rot="10800000">
              <a:off x="1428728" y="4072618"/>
              <a:ext cx="214314" cy="856748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spcAft>
                  <a:spcPts val="0"/>
                </a:spcAft>
                <a:defRPr/>
              </a:pPr>
              <a:endParaRPr lang="zh-CN" altLang="en-US" b="1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6236" name="直接连接符 45"/>
            <p:cNvCxnSpPr>
              <a:cxnSpLocks noChangeShapeType="1"/>
            </p:cNvCxnSpPr>
            <p:nvPr/>
          </p:nvCxnSpPr>
          <p:spPr bwMode="auto">
            <a:xfrm rot="5400000">
              <a:off x="864353" y="4536290"/>
              <a:ext cx="1357322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55" name="TextBox 161"/>
          <p:cNvSpPr txBox="1">
            <a:spLocks noChangeArrowheads="1"/>
          </p:cNvSpPr>
          <p:nvPr/>
        </p:nvSpPr>
        <p:spPr bwMode="auto">
          <a:xfrm>
            <a:off x="107950" y="5624513"/>
            <a:ext cx="693738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4Mbps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6227" name="组合 46"/>
          <p:cNvGrpSpPr>
            <a:grpSpLocks/>
          </p:cNvGrpSpPr>
          <p:nvPr/>
        </p:nvGrpSpPr>
        <p:grpSpPr bwMode="auto">
          <a:xfrm>
            <a:off x="1241425" y="5445125"/>
            <a:ext cx="234950" cy="671513"/>
            <a:chOff x="1428728" y="3857628"/>
            <a:chExt cx="214314" cy="1357322"/>
          </a:xfrm>
        </p:grpSpPr>
        <p:sp>
          <p:nvSpPr>
            <p:cNvPr id="257" name="圆柱形 256"/>
            <p:cNvSpPr/>
            <p:nvPr/>
          </p:nvSpPr>
          <p:spPr>
            <a:xfrm rot="10800000">
              <a:off x="1428728" y="4072618"/>
              <a:ext cx="214314" cy="856748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algn="ctr" eaLnBrk="1" fontAlgn="auto" hangingPunct="1">
                <a:spcAft>
                  <a:spcPts val="0"/>
                </a:spcAft>
                <a:defRPr/>
              </a:pPr>
              <a:endParaRPr lang="zh-CN" altLang="en-US" b="1" kern="0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6234" name="直接连接符 45"/>
            <p:cNvCxnSpPr>
              <a:cxnSpLocks noChangeShapeType="1"/>
            </p:cNvCxnSpPr>
            <p:nvPr/>
          </p:nvCxnSpPr>
          <p:spPr bwMode="auto">
            <a:xfrm rot="5400000">
              <a:off x="864353" y="4536290"/>
              <a:ext cx="1357322" cy="0"/>
            </a:xfrm>
            <a:prstGeom prst="line">
              <a:avLst/>
            </a:prstGeom>
            <a:noFill/>
            <a:ln w="12700" algn="ctr">
              <a:solidFill>
                <a:srgbClr val="000000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59" name="TextBox 161"/>
          <p:cNvSpPr txBox="1">
            <a:spLocks noChangeArrowheads="1"/>
          </p:cNvSpPr>
          <p:nvPr/>
        </p:nvSpPr>
        <p:spPr bwMode="auto">
          <a:xfrm>
            <a:off x="1403350" y="5641975"/>
            <a:ext cx="695325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Mbps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60" name="TextBox 161"/>
          <p:cNvSpPr txBox="1">
            <a:spLocks noChangeArrowheads="1"/>
          </p:cNvSpPr>
          <p:nvPr/>
        </p:nvSpPr>
        <p:spPr bwMode="auto">
          <a:xfrm>
            <a:off x="3241675" y="4652963"/>
            <a:ext cx="782638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64Kbps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61" name="TextBox 161"/>
          <p:cNvSpPr txBox="1">
            <a:spLocks noChangeArrowheads="1"/>
          </p:cNvSpPr>
          <p:nvPr/>
        </p:nvSpPr>
        <p:spPr bwMode="auto">
          <a:xfrm>
            <a:off x="4149725" y="4652963"/>
            <a:ext cx="782638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64Kbps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62" name="TextBox 161"/>
          <p:cNvSpPr txBox="1">
            <a:spLocks noChangeArrowheads="1"/>
          </p:cNvSpPr>
          <p:nvPr/>
        </p:nvSpPr>
        <p:spPr bwMode="auto">
          <a:xfrm>
            <a:off x="5014913" y="4652963"/>
            <a:ext cx="7810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64Kbps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91" name="直接连接符 90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2" name="矩形 91"/>
          <p:cNvSpPr/>
          <p:nvPr/>
        </p:nvSpPr>
        <p:spPr bwMode="auto">
          <a:xfrm>
            <a:off x="7809581" y="6030912"/>
            <a:ext cx="1219799" cy="504115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 err="1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EUMETCast</a:t>
            </a:r>
            <a:endParaRPr lang="en-US" altLang="zh-CN" sz="1400" kern="0" dirty="0" smtClean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altLang="zh-CN" sz="1400" kern="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Terrestrial</a:t>
            </a:r>
            <a:endParaRPr lang="zh-CN" altLang="en-US" sz="14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95" name="圆柱形 94"/>
          <p:cNvSpPr/>
          <p:nvPr/>
        </p:nvSpPr>
        <p:spPr bwMode="auto">
          <a:xfrm>
            <a:off x="8104956" y="5707502"/>
            <a:ext cx="571500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zh-CN" altLang="en-US" kern="0" dirty="0">
              <a:solidFill>
                <a:prstClr val="white"/>
              </a:solidFill>
              <a:latin typeface="黑体" pitchFamily="49" charset="-122"/>
              <a:ea typeface="黑体" pitchFamily="49" charset="-122"/>
            </a:endParaRPr>
          </a:p>
        </p:txBody>
      </p:sp>
      <p:cxnSp>
        <p:nvCxnSpPr>
          <p:cNvPr id="96" name="形状 139"/>
          <p:cNvCxnSpPr>
            <a:cxnSpLocks noChangeShapeType="1"/>
            <a:stCxn id="207" idx="1"/>
            <a:endCxn id="92" idx="0"/>
          </p:cNvCxnSpPr>
          <p:nvPr/>
        </p:nvCxnSpPr>
        <p:spPr bwMode="auto">
          <a:xfrm rot="16200000" flipH="1">
            <a:off x="7193886" y="4805316"/>
            <a:ext cx="637497" cy="1813693"/>
          </a:xfrm>
          <a:prstGeom prst="curvedConnector3">
            <a:avLst>
              <a:gd name="adj1" fmla="val 31291"/>
            </a:avLst>
          </a:prstGeom>
          <a:noFill/>
          <a:ln w="19050" algn="ctr">
            <a:solidFill>
              <a:srgbClr val="7030A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4" name="TextBox 161"/>
          <p:cNvSpPr txBox="1">
            <a:spLocks noChangeArrowheads="1"/>
          </p:cNvSpPr>
          <p:nvPr/>
        </p:nvSpPr>
        <p:spPr bwMode="auto">
          <a:xfrm>
            <a:off x="7474438" y="5360245"/>
            <a:ext cx="97300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altLang="zh-CN" sz="1200" kern="0" dirty="0" smtClean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IP Multicast</a:t>
            </a:r>
            <a:endParaRPr lang="zh-CN" altLang="en-US" sz="1200" kern="0" dirty="0" smtClean="0">
              <a:solidFill>
                <a:srgbClr val="000000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15900" y="1196975"/>
            <a:ext cx="8928100" cy="369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Blip>
                <a:blip r:embed="rId3"/>
              </a:buBlip>
            </a:pPr>
            <a:r>
              <a:rPr lang="en-US" altLang="zh-CN" sz="1800" dirty="0">
                <a:ea typeface="宋体" panose="02010600030101010101" pitchFamily="2" charset="-122"/>
              </a:rPr>
              <a:t> On-site training on </a:t>
            </a:r>
            <a:r>
              <a:rPr lang="en-US" altLang="zh-CN" sz="1800" dirty="0" err="1" smtClean="0">
                <a:ea typeface="宋体" panose="02010600030101010101" pitchFamily="2" charset="-122"/>
              </a:rPr>
              <a:t>CMACast</a:t>
            </a:r>
            <a:r>
              <a:rPr lang="en-US" altLang="zh-CN" sz="1800" dirty="0">
                <a:ea typeface="宋体" panose="02010600030101010101" pitchFamily="2" charset="-122"/>
              </a:rPr>
              <a:t> </a:t>
            </a:r>
            <a:r>
              <a:rPr lang="en-US" altLang="zh-CN" sz="1800" dirty="0" smtClean="0">
                <a:ea typeface="宋体" panose="02010600030101010101" pitchFamily="2" charset="-122"/>
              </a:rPr>
              <a:t>&amp; WIS to WIS </a:t>
            </a:r>
            <a:r>
              <a:rPr lang="en-US" altLang="zh-CN" sz="1800" dirty="0" err="1" smtClean="0">
                <a:ea typeface="宋体" panose="02010600030101010101" pitchFamily="2" charset="-122"/>
              </a:rPr>
              <a:t>AoR</a:t>
            </a:r>
            <a:r>
              <a:rPr lang="en-US" altLang="zh-CN" sz="1800" dirty="0" smtClean="0">
                <a:ea typeface="宋体" panose="02010600030101010101" pitchFamily="2" charset="-122"/>
              </a:rPr>
              <a:t> </a:t>
            </a:r>
            <a:r>
              <a:rPr lang="en-US" altLang="zh-CN" sz="1800" dirty="0">
                <a:ea typeface="宋体" panose="02010600030101010101" pitchFamily="2" charset="-122"/>
              </a:rPr>
              <a:t>users.</a:t>
            </a: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547688" y="1700213"/>
            <a:ext cx="7488237" cy="456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1800" dirty="0">
                <a:ea typeface="宋体" panose="02010600030101010101" pitchFamily="2" charset="-122"/>
              </a:rPr>
              <a:t>20</a:t>
            </a:r>
            <a:r>
              <a:rPr lang="en-US" altLang="zh-CN" sz="1800" baseline="30000" dirty="0">
                <a:ea typeface="宋体" panose="02010600030101010101" pitchFamily="2" charset="-122"/>
              </a:rPr>
              <a:t>th</a:t>
            </a:r>
            <a:r>
              <a:rPr lang="en-US" altLang="zh-CN" sz="1800" dirty="0">
                <a:ea typeface="宋体" panose="02010600030101010101" pitchFamily="2" charset="-122"/>
              </a:rPr>
              <a:t> – 21</a:t>
            </a:r>
            <a:r>
              <a:rPr lang="en-US" altLang="zh-CN" sz="1800" baseline="30000" dirty="0">
                <a:ea typeface="宋体" panose="02010600030101010101" pitchFamily="2" charset="-122"/>
              </a:rPr>
              <a:t>st</a:t>
            </a:r>
            <a:r>
              <a:rPr lang="en-US" altLang="zh-CN" sz="1800" dirty="0">
                <a:ea typeface="宋体" panose="02010600030101010101" pitchFamily="2" charset="-122"/>
              </a:rPr>
              <a:t> August 2018, to </a:t>
            </a:r>
            <a:r>
              <a:rPr lang="en-US" altLang="zh-CN" sz="1800" dirty="0" smtClean="0">
                <a:ea typeface="宋体" panose="02010600030101010101" pitchFamily="2" charset="-122"/>
              </a:rPr>
              <a:t>Mongolia</a:t>
            </a:r>
          </a:p>
        </p:txBody>
      </p:sp>
      <p:sp>
        <p:nvSpPr>
          <p:cNvPr id="9" name="矩形 8"/>
          <p:cNvSpPr/>
          <p:nvPr/>
        </p:nvSpPr>
        <p:spPr>
          <a:xfrm>
            <a:off x="179388" y="115888"/>
            <a:ext cx="59769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3600" dirty="0">
                <a:latin typeface="+mj-lt"/>
                <a:ea typeface="+mj-ea"/>
                <a:cs typeface="+mj-cs"/>
              </a:rPr>
              <a:t>Training - Capacity building </a:t>
            </a:r>
            <a:endParaRPr lang="zh-CN" altLang="en-US" sz="3600" dirty="0">
              <a:latin typeface="+mj-lt"/>
              <a:ea typeface="+mj-ea"/>
              <a:cs typeface="+mj-cs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198" name="图片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00" b="5587"/>
          <a:stretch/>
        </p:blipFill>
        <p:spPr bwMode="auto">
          <a:xfrm>
            <a:off x="611560" y="3284984"/>
            <a:ext cx="5155704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15900" y="1196975"/>
            <a:ext cx="8928100" cy="3698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Blip>
                <a:blip r:embed="rId3"/>
              </a:buBlip>
            </a:pPr>
            <a:r>
              <a:rPr lang="en-US" altLang="zh-CN" sz="1800" dirty="0">
                <a:ea typeface="宋体" panose="02010600030101010101" pitchFamily="2" charset="-122"/>
              </a:rPr>
              <a:t> </a:t>
            </a:r>
            <a:r>
              <a:rPr lang="en-US" altLang="zh-CN" sz="1800" dirty="0" smtClean="0">
                <a:ea typeface="宋体" panose="02010600030101010101" pitchFamily="2" charset="-122"/>
              </a:rPr>
              <a:t>Invited training </a:t>
            </a:r>
            <a:r>
              <a:rPr lang="en-US" altLang="zh-CN" sz="1800" dirty="0">
                <a:ea typeface="宋体" panose="02010600030101010101" pitchFamily="2" charset="-122"/>
              </a:rPr>
              <a:t>on </a:t>
            </a:r>
            <a:r>
              <a:rPr lang="en-US" altLang="zh-CN" sz="1800" dirty="0" err="1" smtClean="0">
                <a:ea typeface="宋体" panose="02010600030101010101" pitchFamily="2" charset="-122"/>
              </a:rPr>
              <a:t>CMACast</a:t>
            </a:r>
            <a:r>
              <a:rPr lang="en-US" altLang="zh-CN" sz="1800" dirty="0">
                <a:ea typeface="宋体" panose="02010600030101010101" pitchFamily="2" charset="-122"/>
              </a:rPr>
              <a:t> </a:t>
            </a:r>
            <a:r>
              <a:rPr lang="en-US" altLang="zh-CN" sz="1800" dirty="0" smtClean="0">
                <a:ea typeface="宋体" panose="02010600030101010101" pitchFamily="2" charset="-122"/>
              </a:rPr>
              <a:t>&amp; WIS to WIS </a:t>
            </a:r>
            <a:r>
              <a:rPr lang="en-US" altLang="zh-CN" sz="1800" dirty="0" err="1" smtClean="0">
                <a:ea typeface="宋体" panose="02010600030101010101" pitchFamily="2" charset="-122"/>
              </a:rPr>
              <a:t>AoR</a:t>
            </a:r>
            <a:r>
              <a:rPr lang="en-US" altLang="zh-CN" sz="1800" dirty="0" smtClean="0">
                <a:ea typeface="宋体" panose="02010600030101010101" pitchFamily="2" charset="-122"/>
              </a:rPr>
              <a:t> </a:t>
            </a:r>
            <a:r>
              <a:rPr lang="en-US" altLang="zh-CN" sz="1800" dirty="0">
                <a:ea typeface="宋体" panose="02010600030101010101" pitchFamily="2" charset="-122"/>
              </a:rPr>
              <a:t>users.</a:t>
            </a: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547688" y="1700213"/>
            <a:ext cx="7488237" cy="456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1800" dirty="0" smtClean="0">
                <a:ea typeface="宋体" panose="02010600030101010101" pitchFamily="2" charset="-122"/>
              </a:rPr>
              <a:t>21</a:t>
            </a:r>
            <a:r>
              <a:rPr lang="en-US" altLang="zh-CN" sz="1800" baseline="30000" dirty="0" smtClean="0">
                <a:ea typeface="宋体" panose="02010600030101010101" pitchFamily="2" charset="-122"/>
              </a:rPr>
              <a:t>st</a:t>
            </a:r>
            <a:r>
              <a:rPr lang="en-US" altLang="zh-CN" sz="1800" dirty="0" smtClean="0">
                <a:ea typeface="宋体" panose="02010600030101010101" pitchFamily="2" charset="-122"/>
              </a:rPr>
              <a:t> – 25</a:t>
            </a:r>
            <a:r>
              <a:rPr lang="en-US" altLang="zh-CN" sz="1800" baseline="30000" dirty="0" smtClean="0">
                <a:ea typeface="宋体" panose="02010600030101010101" pitchFamily="2" charset="-122"/>
              </a:rPr>
              <a:t>th</a:t>
            </a:r>
            <a:r>
              <a:rPr lang="en-US" altLang="zh-CN" sz="1800" dirty="0" smtClean="0">
                <a:ea typeface="宋体" panose="02010600030101010101" pitchFamily="2" charset="-122"/>
              </a:rPr>
              <a:t> May </a:t>
            </a:r>
            <a:r>
              <a:rPr lang="en-US" altLang="zh-CN" sz="1800" dirty="0">
                <a:ea typeface="宋体" panose="02010600030101010101" pitchFamily="2" charset="-122"/>
              </a:rPr>
              <a:t>2018, to </a:t>
            </a:r>
            <a:r>
              <a:rPr lang="en-US" altLang="zh-CN" sz="1800" dirty="0" smtClean="0">
                <a:ea typeface="宋体" panose="02010600030101010101" pitchFamily="2" charset="-122"/>
              </a:rPr>
              <a:t>Bangladesh (in CMA, Beijing)</a:t>
            </a:r>
          </a:p>
        </p:txBody>
      </p:sp>
      <p:sp>
        <p:nvSpPr>
          <p:cNvPr id="9" name="矩形 8"/>
          <p:cNvSpPr/>
          <p:nvPr/>
        </p:nvSpPr>
        <p:spPr>
          <a:xfrm>
            <a:off x="179388" y="115888"/>
            <a:ext cx="597693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3600" dirty="0">
                <a:latin typeface="+mj-lt"/>
                <a:ea typeface="+mj-ea"/>
                <a:cs typeface="+mj-cs"/>
              </a:rPr>
              <a:t>Training - Capacity building </a:t>
            </a:r>
            <a:endParaRPr lang="zh-CN" altLang="en-US" sz="3600" dirty="0">
              <a:latin typeface="+mj-lt"/>
              <a:ea typeface="+mj-ea"/>
              <a:cs typeface="+mj-cs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51" t="24801" r="9051" b="14301"/>
          <a:stretch/>
        </p:blipFill>
        <p:spPr>
          <a:xfrm>
            <a:off x="547093" y="2288748"/>
            <a:ext cx="7488832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117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52412" y="894199"/>
            <a:ext cx="8928100" cy="120032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Blip>
                <a:blip r:embed="rId3"/>
              </a:buBlip>
            </a:pPr>
            <a:r>
              <a:rPr lang="en-US" altLang="zh-CN" sz="1800" dirty="0">
                <a:ea typeface="宋体" panose="02010600030101010101" pitchFamily="2" charset="-122"/>
              </a:rPr>
              <a:t> GISC Beijing encounters database server malfunction during 21</a:t>
            </a:r>
            <a:r>
              <a:rPr lang="en-US" altLang="zh-CN" sz="1800" baseline="30000" dirty="0">
                <a:ea typeface="宋体" panose="02010600030101010101" pitchFamily="2" charset="-122"/>
              </a:rPr>
              <a:t>st</a:t>
            </a:r>
            <a:r>
              <a:rPr lang="en-US" altLang="zh-CN" sz="1800" dirty="0">
                <a:ea typeface="宋体" panose="02010600030101010101" pitchFamily="2" charset="-122"/>
              </a:rPr>
              <a:t> ~ 25</a:t>
            </a:r>
            <a:r>
              <a:rPr lang="en-US" altLang="zh-CN" sz="1800" baseline="30000" dirty="0">
                <a:ea typeface="宋体" panose="02010600030101010101" pitchFamily="2" charset="-122"/>
              </a:rPr>
              <a:t>th</a:t>
            </a:r>
            <a:r>
              <a:rPr lang="en-US" altLang="zh-CN" sz="1800" dirty="0">
                <a:ea typeface="宋体" panose="02010600030101010101" pitchFamily="2" charset="-122"/>
              </a:rPr>
              <a:t> June, </a:t>
            </a:r>
            <a:r>
              <a:rPr lang="en-US" altLang="zh-CN" sz="1800" dirty="0" smtClean="0">
                <a:ea typeface="宋体" panose="02010600030101010101" pitchFamily="2" charset="-122"/>
              </a:rPr>
              <a:t>2018</a:t>
            </a:r>
            <a:endParaRPr lang="en-US" altLang="zh-CN" sz="1800" dirty="0"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Tx/>
              <a:buBlip>
                <a:blip r:embed="rId3"/>
              </a:buBlip>
            </a:pPr>
            <a:r>
              <a:rPr lang="en-US" altLang="zh-CN" sz="1800" dirty="0">
                <a:ea typeface="宋体" panose="02010600030101010101" pitchFamily="2" charset="-122"/>
              </a:rPr>
              <a:t> The cause is due to the incompatibility of “hardware – </a:t>
            </a:r>
            <a:r>
              <a:rPr lang="en-US" altLang="zh-CN" sz="1800" dirty="0">
                <a:solidFill>
                  <a:srgbClr val="FF0000"/>
                </a:solidFill>
                <a:ea typeface="宋体" panose="02010600030101010101" pitchFamily="2" charset="-122"/>
              </a:rPr>
              <a:t>Oracle Linux </a:t>
            </a:r>
            <a:r>
              <a:rPr lang="en-US" altLang="zh-CN" sz="1800" dirty="0">
                <a:ea typeface="宋体" panose="02010600030101010101" pitchFamily="2" charset="-122"/>
              </a:rPr>
              <a:t>– Oracle 12 database</a:t>
            </a:r>
            <a:r>
              <a:rPr lang="en-US" altLang="zh-CN" sz="1800" dirty="0" smtClean="0">
                <a:ea typeface="宋体" panose="02010600030101010101" pitchFamily="2" charset="-122"/>
              </a:rPr>
              <a:t>”</a:t>
            </a:r>
            <a:endParaRPr lang="en-US" altLang="zh-CN" sz="1800" dirty="0"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Tx/>
              <a:buBlip>
                <a:blip r:embed="rId3"/>
              </a:buBlip>
            </a:pPr>
            <a:r>
              <a:rPr lang="en-US" altLang="zh-CN" sz="1800" dirty="0">
                <a:ea typeface="宋体" panose="02010600030101010101" pitchFamily="2" charset="-122"/>
              </a:rPr>
              <a:t> The issue SOLVED by changing OS to </a:t>
            </a:r>
            <a:r>
              <a:rPr lang="en-US" altLang="zh-CN" sz="1800" b="1" dirty="0">
                <a:solidFill>
                  <a:srgbClr val="FF0000"/>
                </a:solidFill>
                <a:ea typeface="宋体" panose="02010600030101010101" pitchFamily="2" charset="-122"/>
              </a:rPr>
              <a:t>RHEL</a:t>
            </a:r>
            <a:r>
              <a:rPr lang="en-US" altLang="zh-CN" sz="1800" dirty="0">
                <a:ea typeface="宋体" panose="02010600030101010101" pitchFamily="2" charset="-122"/>
              </a:rPr>
              <a:t> – Oracle 12 </a:t>
            </a:r>
            <a:r>
              <a:rPr lang="en-US" altLang="zh-CN" sz="1800" dirty="0" smtClean="0">
                <a:ea typeface="宋体" panose="02010600030101010101" pitchFamily="2" charset="-122"/>
              </a:rPr>
              <a:t>database</a:t>
            </a:r>
          </a:p>
        </p:txBody>
      </p:sp>
      <p:sp>
        <p:nvSpPr>
          <p:cNvPr id="9" name="矩形 8"/>
          <p:cNvSpPr/>
          <p:nvPr/>
        </p:nvSpPr>
        <p:spPr>
          <a:xfrm>
            <a:off x="179388" y="115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3600" dirty="0">
                <a:latin typeface="+mj-lt"/>
                <a:ea typeface="+mj-ea"/>
                <a:cs typeface="+mj-cs"/>
              </a:rPr>
              <a:t>Operational Issues in last period</a:t>
            </a:r>
            <a:endParaRPr lang="zh-CN" altLang="en-US" sz="3600" dirty="0">
              <a:latin typeface="+mj-lt"/>
              <a:ea typeface="+mj-ea"/>
              <a:cs typeface="+mj-cs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52412" y="2095688"/>
            <a:ext cx="8280028" cy="147732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marL="342900" indent="-342900" eaLnBrk="1" hangingPunct="1"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US" altLang="zh-CN" sz="1800" dirty="0" smtClean="0">
                <a:ea typeface="宋体" panose="02010600030101010101" pitchFamily="2" charset="-122"/>
              </a:rPr>
              <a:t>Now the database service is composed of a primary  database server and a backup one, which keep real-time data synchronization by oracle </a:t>
            </a:r>
            <a:r>
              <a:rPr lang="en-US" altLang="zh-CN" sz="1800" dirty="0" err="1" smtClean="0">
                <a:ea typeface="宋体" panose="02010600030101010101" pitchFamily="2" charset="-122"/>
              </a:rPr>
              <a:t>dataguard</a:t>
            </a:r>
            <a:r>
              <a:rPr lang="en-US" altLang="zh-CN" sz="1800" dirty="0" smtClean="0">
                <a:ea typeface="宋体" panose="02010600030101010101" pitchFamily="2" charset="-122"/>
              </a:rPr>
              <a:t> architecture, as show in the following figure. </a:t>
            </a:r>
          </a:p>
          <a:p>
            <a:pPr marL="342900" indent="-342900" eaLnBrk="1" hangingPunct="1"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US" altLang="zh-CN" sz="1800" dirty="0" smtClean="0">
                <a:ea typeface="宋体" panose="02010600030101010101" pitchFamily="2" charset="-122"/>
              </a:rPr>
              <a:t>In this way, the database service can emergently switch or fail over to the backup server when the primary needs maintenance or breaks down.</a:t>
            </a:r>
            <a:endParaRPr lang="en-US" altLang="zh-CN" sz="1800" dirty="0">
              <a:ea typeface="宋体" panose="02010600030101010101" pitchFamily="2" charset="-122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682192"/>
            <a:ext cx="6105283" cy="2987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179388" y="115888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3600" dirty="0">
                <a:latin typeface="+mj-lt"/>
                <a:ea typeface="+mj-ea"/>
                <a:cs typeface="+mj-cs"/>
              </a:rPr>
              <a:t>Operational Issues in last period</a:t>
            </a:r>
            <a:endParaRPr lang="zh-CN" altLang="en-US" sz="3600" dirty="0">
              <a:latin typeface="+mj-lt"/>
              <a:ea typeface="+mj-ea"/>
              <a:cs typeface="+mj-cs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内容占位符 2"/>
          <p:cNvSpPr>
            <a:spLocks noGrp="1"/>
          </p:cNvSpPr>
          <p:nvPr>
            <p:ph idx="1"/>
          </p:nvPr>
        </p:nvSpPr>
        <p:spPr>
          <a:xfrm>
            <a:off x="35496" y="908720"/>
            <a:ext cx="4896544" cy="3600400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1800" b="1" dirty="0"/>
              <a:t>Invalid BUFR upper air reports from China</a:t>
            </a:r>
          </a:p>
          <a:p>
            <a:pPr marL="0" indent="0">
              <a:buNone/>
            </a:pPr>
            <a:endParaRPr lang="en-US" altLang="zh-CN" sz="1400" dirty="0" smtClean="0"/>
          </a:p>
          <a:p>
            <a:pPr marL="0" indent="0">
              <a:buNone/>
            </a:pPr>
            <a:r>
              <a:rPr lang="en-US" altLang="zh-CN" sz="1400" b="1" dirty="0"/>
              <a:t>Issue ID:                  </a:t>
            </a:r>
            <a:r>
              <a:rPr lang="en-US" altLang="zh-CN" sz="1400" b="1" dirty="0" smtClean="0"/>
              <a:t>0000055</a:t>
            </a:r>
            <a:endParaRPr lang="en-US" altLang="zh-CN" sz="1400" dirty="0" smtClean="0"/>
          </a:p>
          <a:p>
            <a:pPr marL="0" indent="0">
              <a:buNone/>
            </a:pPr>
            <a:r>
              <a:rPr lang="en-US" altLang="zh-CN" sz="1400" dirty="0" smtClean="0"/>
              <a:t>Reported </a:t>
            </a:r>
            <a:r>
              <a:rPr lang="en-US" altLang="zh-CN" sz="1400" dirty="0"/>
              <a:t>By:           </a:t>
            </a:r>
            <a:r>
              <a:rPr lang="en-US" altLang="zh-CN" sz="1400" dirty="0" err="1" smtClean="0"/>
              <a:t>efucile</a:t>
            </a:r>
            <a:endParaRPr lang="en-US" altLang="zh-CN" sz="1400" dirty="0"/>
          </a:p>
          <a:p>
            <a:pPr marL="0" indent="0">
              <a:buNone/>
            </a:pPr>
            <a:r>
              <a:rPr lang="en-US" altLang="zh-CN" sz="1400" dirty="0"/>
              <a:t>Assigned To:            </a:t>
            </a:r>
            <a:r>
              <a:rPr lang="en-US" altLang="zh-CN" sz="1400" dirty="0" err="1" smtClean="0"/>
              <a:t>gisc_beijing</a:t>
            </a:r>
            <a:endParaRPr lang="en-US" altLang="zh-CN" sz="1400" dirty="0"/>
          </a:p>
          <a:p>
            <a:pPr marL="0" indent="0">
              <a:buNone/>
            </a:pPr>
            <a:r>
              <a:rPr lang="en-US" altLang="zh-CN" sz="1400" dirty="0" smtClean="0"/>
              <a:t>Project:                    GISC ISSUE TICKETS</a:t>
            </a:r>
          </a:p>
          <a:p>
            <a:pPr marL="0" indent="0">
              <a:buNone/>
            </a:pPr>
            <a:r>
              <a:rPr lang="en-US" altLang="zh-CN" sz="1400" dirty="0" smtClean="0"/>
              <a:t>Category</a:t>
            </a:r>
            <a:r>
              <a:rPr lang="en-US" altLang="zh-CN" sz="1400" dirty="0"/>
              <a:t>:                </a:t>
            </a:r>
            <a:r>
              <a:rPr lang="en-US" altLang="zh-CN" sz="1400" dirty="0" smtClean="0"/>
              <a:t> </a:t>
            </a:r>
            <a:r>
              <a:rPr lang="en-US" altLang="zh-CN" sz="1400" dirty="0"/>
              <a:t>BUFR upper air</a:t>
            </a:r>
          </a:p>
          <a:p>
            <a:pPr marL="0" indent="0">
              <a:buNone/>
            </a:pPr>
            <a:r>
              <a:rPr lang="en-US" altLang="zh-CN" sz="1400" dirty="0"/>
              <a:t>Reproducibility:       </a:t>
            </a:r>
            <a:r>
              <a:rPr lang="en-US" altLang="zh-CN" sz="1400" dirty="0" smtClean="0"/>
              <a:t> always</a:t>
            </a:r>
            <a:endParaRPr lang="en-US" altLang="zh-CN" sz="1400" dirty="0"/>
          </a:p>
          <a:p>
            <a:pPr marL="0" indent="0">
              <a:buNone/>
            </a:pPr>
            <a:r>
              <a:rPr lang="en-US" altLang="zh-CN" sz="1400" dirty="0"/>
              <a:t>Priority:                  </a:t>
            </a:r>
            <a:r>
              <a:rPr lang="en-US" altLang="zh-CN" sz="1400" dirty="0" smtClean="0"/>
              <a:t>  </a:t>
            </a:r>
            <a:r>
              <a:rPr lang="en-US" altLang="zh-CN" sz="1400" dirty="0"/>
              <a:t>high</a:t>
            </a:r>
          </a:p>
          <a:p>
            <a:pPr marL="0" indent="0">
              <a:buNone/>
            </a:pPr>
            <a:r>
              <a:rPr lang="en-US" altLang="zh-CN" sz="1400" dirty="0"/>
              <a:t>Status:                     assigned</a:t>
            </a:r>
          </a:p>
          <a:p>
            <a:pPr marL="0" indent="0">
              <a:buNone/>
            </a:pPr>
            <a:r>
              <a:rPr lang="en-US" altLang="zh-CN" sz="1400" dirty="0" smtClean="0"/>
              <a:t>Date </a:t>
            </a:r>
            <a:r>
              <a:rPr lang="en-US" altLang="zh-CN" sz="1400" dirty="0"/>
              <a:t>Submitted:       </a:t>
            </a:r>
            <a:r>
              <a:rPr lang="en-US" altLang="zh-CN" sz="1400" dirty="0" smtClean="0"/>
              <a:t>2019-02-26 </a:t>
            </a:r>
            <a:r>
              <a:rPr lang="en-US" altLang="zh-CN" sz="1400" dirty="0"/>
              <a:t>11:11 CET</a:t>
            </a:r>
          </a:p>
          <a:p>
            <a:pPr marL="0" indent="0">
              <a:buNone/>
            </a:pPr>
            <a:r>
              <a:rPr lang="en-US" altLang="zh-CN" sz="1400" dirty="0"/>
              <a:t>Last Modified:          </a:t>
            </a:r>
            <a:r>
              <a:rPr lang="en-US" altLang="zh-CN" sz="1400" dirty="0" smtClean="0"/>
              <a:t>2019-02-26 </a:t>
            </a:r>
            <a:r>
              <a:rPr lang="en-US" altLang="zh-CN" sz="1400" dirty="0"/>
              <a:t>11:11 </a:t>
            </a:r>
            <a:r>
              <a:rPr lang="en-US" altLang="zh-CN" sz="1400" dirty="0" smtClean="0"/>
              <a:t>CET</a:t>
            </a:r>
            <a:endParaRPr lang="en-US" altLang="zh-CN" sz="1400" dirty="0"/>
          </a:p>
        </p:txBody>
      </p:sp>
      <p:sp>
        <p:nvSpPr>
          <p:cNvPr id="3" name="矩形 2"/>
          <p:cNvSpPr/>
          <p:nvPr/>
        </p:nvSpPr>
        <p:spPr>
          <a:xfrm>
            <a:off x="3672408" y="1297791"/>
            <a:ext cx="54360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zh-CN" b="1" dirty="0" smtClean="0"/>
              <a:t>Problem1: </a:t>
            </a:r>
            <a:r>
              <a:rPr lang="en-US" altLang="zh-CN" dirty="0" smtClean="0"/>
              <a:t>Some stations </a:t>
            </a:r>
            <a:r>
              <a:rPr lang="en-US" altLang="zh-CN" dirty="0"/>
              <a:t>are not providing any BUFR upper air </a:t>
            </a:r>
            <a:r>
              <a:rPr lang="en-US" altLang="zh-CN" dirty="0" smtClean="0"/>
              <a:t>reports.</a:t>
            </a:r>
            <a:endParaRPr lang="en-US" altLang="zh-CN" dirty="0"/>
          </a:p>
          <a:p>
            <a:r>
              <a:rPr lang="en-US" altLang="zh-CN" b="1" dirty="0" smtClean="0"/>
              <a:t>Answer: </a:t>
            </a:r>
            <a:r>
              <a:rPr lang="en-US" altLang="zh-CN" dirty="0" smtClean="0"/>
              <a:t>The s</a:t>
            </a:r>
            <a:r>
              <a:rPr lang="en-US" altLang="zh-CN" dirty="0" smtClean="0"/>
              <a:t>tations for global data exchange </a:t>
            </a:r>
            <a:r>
              <a:rPr lang="en-US" altLang="zh-CN" dirty="0" smtClean="0"/>
              <a:t>are scheduled</a:t>
            </a:r>
            <a:r>
              <a:rPr lang="en-US" altLang="zh-CN" b="1" dirty="0" smtClean="0"/>
              <a:t> </a:t>
            </a:r>
            <a:r>
              <a:rPr lang="en-US" altLang="zh-CN" dirty="0"/>
              <a:t>to </a:t>
            </a:r>
            <a:r>
              <a:rPr lang="en-US" altLang="zh-CN" dirty="0" smtClean="0"/>
              <a:t>generate </a:t>
            </a:r>
            <a:r>
              <a:rPr lang="en-US" altLang="zh-CN" dirty="0" err="1" smtClean="0"/>
              <a:t>bufr</a:t>
            </a:r>
            <a:r>
              <a:rPr lang="en-US" altLang="zh-CN" dirty="0" smtClean="0"/>
              <a:t> reports </a:t>
            </a:r>
            <a:r>
              <a:rPr lang="en-US" altLang="zh-CN" dirty="0"/>
              <a:t>before </a:t>
            </a:r>
            <a:r>
              <a:rPr lang="en-US" altLang="zh-CN" dirty="0" smtClean="0"/>
              <a:t>15</a:t>
            </a:r>
            <a:r>
              <a:rPr lang="en-US" altLang="zh-CN" baseline="30000" dirty="0" smtClean="0"/>
              <a:t>th</a:t>
            </a:r>
            <a:r>
              <a:rPr lang="en-US" altLang="zh-CN" dirty="0" smtClean="0"/>
              <a:t> Mar</a:t>
            </a:r>
            <a:r>
              <a:rPr lang="en-US" altLang="zh-CN" dirty="0" smtClean="0"/>
              <a:t>..</a:t>
            </a:r>
          </a:p>
          <a:p>
            <a:endParaRPr lang="zh-CN" altLang="en-US" dirty="0"/>
          </a:p>
          <a:p>
            <a:pPr marL="285750" indent="-285750">
              <a:buFont typeface="Wingdings" panose="05000000000000000000" pitchFamily="2" charset="2"/>
              <a:buChar char="l"/>
            </a:pPr>
            <a:r>
              <a:rPr lang="en-US" altLang="zh-CN" b="1" dirty="0" smtClean="0"/>
              <a:t>Problem2: </a:t>
            </a:r>
            <a:r>
              <a:rPr lang="en-US" altLang="zh-CN" dirty="0" smtClean="0"/>
              <a:t>The </a:t>
            </a:r>
            <a:r>
              <a:rPr lang="en-US" altLang="zh-CN" dirty="0"/>
              <a:t>r</a:t>
            </a:r>
            <a:r>
              <a:rPr lang="en-US" altLang="zh-CN" dirty="0" smtClean="0"/>
              <a:t>eports have no information on the radiosonde position during the </a:t>
            </a:r>
            <a:r>
              <a:rPr lang="en-US" altLang="zh-CN" dirty="0"/>
              <a:t>ascent and</a:t>
            </a:r>
          </a:p>
          <a:p>
            <a:r>
              <a:rPr lang="en-US" altLang="zh-CN" dirty="0"/>
              <a:t> </a:t>
            </a:r>
            <a:r>
              <a:rPr lang="en-US" altLang="zh-CN" dirty="0" smtClean="0"/>
              <a:t>    sometimes </a:t>
            </a:r>
            <a:r>
              <a:rPr lang="en-US" altLang="zh-CN" dirty="0"/>
              <a:t>parts of the profile are </a:t>
            </a:r>
            <a:r>
              <a:rPr lang="en-US" altLang="zh-CN" dirty="0" smtClean="0"/>
              <a:t>missing.</a:t>
            </a:r>
            <a:endParaRPr lang="en-US" altLang="zh-CN" dirty="0" smtClean="0"/>
          </a:p>
          <a:p>
            <a:r>
              <a:rPr lang="en-US" altLang="zh-CN" b="1" dirty="0"/>
              <a:t>Answer: </a:t>
            </a:r>
            <a:r>
              <a:rPr lang="en-US" altLang="zh-CN" dirty="0" smtClean="0"/>
              <a:t>The problem is </a:t>
            </a:r>
            <a:r>
              <a:rPr lang="en-US" altLang="zh-CN" dirty="0" smtClean="0"/>
              <a:t>scheduled to be solved in 2020 year </a:t>
            </a:r>
            <a:r>
              <a:rPr lang="en-US" altLang="zh-CN" dirty="0"/>
              <a:t>after </a:t>
            </a:r>
            <a:r>
              <a:rPr lang="en-US" altLang="zh-CN" dirty="0" err="1"/>
              <a:t>radiosounding</a:t>
            </a:r>
            <a:r>
              <a:rPr lang="en-US" altLang="zh-CN" dirty="0"/>
              <a:t> </a:t>
            </a:r>
            <a:r>
              <a:rPr lang="en-US" altLang="zh-CN" dirty="0" smtClean="0"/>
              <a:t>system in the stations </a:t>
            </a:r>
            <a:r>
              <a:rPr lang="en-US" altLang="zh-CN" dirty="0" smtClean="0"/>
              <a:t>are upgraded.</a:t>
            </a:r>
            <a:endParaRPr lang="en-US" altLang="zh-CN" dirty="0"/>
          </a:p>
        </p:txBody>
      </p:sp>
    </p:spTree>
    <p:extLst>
      <p:ext uri="{BB962C8B-B14F-4D97-AF65-F5344CB8AC3E}">
        <p14:creationId xmlns:p14="http://schemas.microsoft.com/office/powerpoint/2010/main" val="1813613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142875" y="857250"/>
            <a:ext cx="8786813" cy="1588"/>
          </a:xfrm>
          <a:prstGeom prst="line">
            <a:avLst/>
          </a:prstGeom>
          <a:ln>
            <a:solidFill>
              <a:srgbClr val="0040D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50825" y="260350"/>
            <a:ext cx="46085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3600" dirty="0">
                <a:latin typeface="+mj-lt"/>
                <a:ea typeface="+mj-ea"/>
                <a:cs typeface="+mj-cs"/>
              </a:rPr>
              <a:t>Monitoring activity</a:t>
            </a:r>
            <a:endParaRPr lang="zh-CN" altLang="en-US" sz="360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15900" y="1196975"/>
            <a:ext cx="8928100" cy="258532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r>
              <a:rPr lang="en-US" altLang="zh-CN" sz="1800" dirty="0">
                <a:ea typeface="宋体" panose="02010600030101010101" pitchFamily="2" charset="-122"/>
              </a:rPr>
              <a:t> Participating in GISC Watch</a:t>
            </a:r>
          </a:p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endParaRPr lang="en-US" altLang="zh-CN" sz="1800" dirty="0"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r>
              <a:rPr lang="en-US" altLang="zh-CN" sz="1800" dirty="0">
                <a:ea typeface="宋体" panose="02010600030101010101" pitchFamily="2" charset="-122"/>
              </a:rPr>
              <a:t> </a:t>
            </a:r>
            <a:r>
              <a:rPr lang="en-US" altLang="zh-CN" sz="1800" dirty="0" smtClean="0">
                <a:ea typeface="宋体" panose="02010600030101010101" pitchFamily="2" charset="-122"/>
              </a:rPr>
              <a:t>16</a:t>
            </a:r>
            <a:r>
              <a:rPr lang="en-US" altLang="zh-CN" sz="1800" baseline="30000" dirty="0" smtClean="0">
                <a:ea typeface="宋体" panose="02010600030101010101" pitchFamily="2" charset="-122"/>
              </a:rPr>
              <a:t>th</a:t>
            </a:r>
            <a:r>
              <a:rPr lang="en-US" altLang="zh-CN" sz="1800" dirty="0" smtClean="0">
                <a:ea typeface="宋体" panose="02010600030101010101" pitchFamily="2" charset="-122"/>
              </a:rPr>
              <a:t> </a:t>
            </a:r>
            <a:r>
              <a:rPr lang="en-US" altLang="zh-CN" sz="1800" dirty="0">
                <a:ea typeface="宋体" panose="02010600030101010101" pitchFamily="2" charset="-122"/>
              </a:rPr>
              <a:t>~ 31</a:t>
            </a:r>
            <a:r>
              <a:rPr lang="en-US" altLang="zh-CN" sz="1800" baseline="30000" dirty="0">
                <a:ea typeface="宋体" panose="02010600030101010101" pitchFamily="2" charset="-122"/>
              </a:rPr>
              <a:t>st</a:t>
            </a:r>
            <a:r>
              <a:rPr lang="en-US" altLang="zh-CN" sz="1800" dirty="0">
                <a:ea typeface="宋体" panose="02010600030101010101" pitchFamily="2" charset="-122"/>
              </a:rPr>
              <a:t> </a:t>
            </a:r>
            <a:r>
              <a:rPr lang="en-US" altLang="zh-CN" sz="1800" dirty="0" smtClean="0">
                <a:ea typeface="宋体" panose="02010600030101010101" pitchFamily="2" charset="-122"/>
              </a:rPr>
              <a:t>May 2018</a:t>
            </a:r>
          </a:p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endParaRPr lang="en-US" altLang="zh-CN" sz="1800" dirty="0"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Blip>
                <a:blip r:embed="rId2"/>
              </a:buBlip>
            </a:pPr>
            <a:r>
              <a:rPr lang="en-US" altLang="zh-CN" sz="1800" dirty="0" smtClean="0">
                <a:ea typeface="宋体" panose="02010600030101010101" pitchFamily="2" charset="-122"/>
              </a:rPr>
              <a:t> 16</a:t>
            </a:r>
            <a:r>
              <a:rPr lang="en-US" altLang="zh-CN" sz="1800" baseline="30000" dirty="0" smtClean="0">
                <a:ea typeface="宋体" panose="02010600030101010101" pitchFamily="2" charset="-122"/>
              </a:rPr>
              <a:t>th</a:t>
            </a:r>
            <a:r>
              <a:rPr lang="en-US" altLang="zh-CN" sz="1800" dirty="0" smtClean="0">
                <a:ea typeface="宋体" panose="02010600030101010101" pitchFamily="2" charset="-122"/>
              </a:rPr>
              <a:t> </a:t>
            </a:r>
            <a:r>
              <a:rPr lang="en-US" altLang="zh-CN" sz="1800" dirty="0">
                <a:ea typeface="宋体" panose="02010600030101010101" pitchFamily="2" charset="-122"/>
              </a:rPr>
              <a:t>~ 31</a:t>
            </a:r>
            <a:r>
              <a:rPr lang="en-US" altLang="zh-CN" sz="1800" baseline="30000" dirty="0">
                <a:ea typeface="宋体" panose="02010600030101010101" pitchFamily="2" charset="-122"/>
              </a:rPr>
              <a:t>st</a:t>
            </a:r>
            <a:r>
              <a:rPr lang="en-US" altLang="zh-CN" sz="1800" dirty="0">
                <a:ea typeface="宋体" panose="02010600030101010101" pitchFamily="2" charset="-122"/>
              </a:rPr>
              <a:t> </a:t>
            </a:r>
            <a:r>
              <a:rPr lang="en-US" altLang="zh-CN" sz="1800" dirty="0" smtClean="0">
                <a:ea typeface="宋体" panose="02010600030101010101" pitchFamily="2" charset="-122"/>
              </a:rPr>
              <a:t>Jan. 2019</a:t>
            </a:r>
            <a:endParaRPr lang="en-US" altLang="zh-CN" sz="1800" dirty="0"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None/>
            </a:pPr>
            <a:endParaRPr lang="en-US" altLang="zh-CN" sz="1800" dirty="0" smtClean="0"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None/>
            </a:pPr>
            <a:endParaRPr lang="en-US" altLang="zh-CN" sz="1800" dirty="0" smtClean="0"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r>
              <a:rPr lang="en-US" altLang="zh-CN" sz="1800" dirty="0" smtClean="0">
                <a:ea typeface="宋体" panose="02010600030101010101" pitchFamily="2" charset="-122"/>
              </a:rPr>
              <a:t> Summary of issue tickets assigned to GISC Beijing</a:t>
            </a:r>
            <a:endParaRPr lang="en-US" altLang="zh-CN" sz="1800" dirty="0"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endParaRPr lang="en-US" altLang="zh-CN" sz="1800" dirty="0">
              <a:ea typeface="宋体" panose="02010600030101010101" pitchFamily="2" charset="-122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1517473"/>
              </p:ext>
            </p:extLst>
          </p:nvPr>
        </p:nvGraphicFramePr>
        <p:xfrm>
          <a:off x="935534" y="3573016"/>
          <a:ext cx="7308874" cy="1512168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196306">
                  <a:extLst>
                    <a:ext uri="{9D8B030D-6E8A-4147-A177-3AD203B41FA5}">
                      <a16:colId xmlns="" xmlns:a16="http://schemas.microsoft.com/office/drawing/2014/main" val="2813427818"/>
                    </a:ext>
                  </a:extLst>
                </a:gridCol>
                <a:gridCol w="5112568">
                  <a:extLst>
                    <a:ext uri="{9D8B030D-6E8A-4147-A177-3AD203B41FA5}">
                      <a16:colId xmlns="" xmlns:a16="http://schemas.microsoft.com/office/drawing/2014/main" val="275967633"/>
                    </a:ext>
                  </a:extLst>
                </a:gridCol>
              </a:tblGrid>
              <a:tr h="504056">
                <a:tc>
                  <a:txBody>
                    <a:bodyPr/>
                    <a:lstStyle/>
                    <a:p>
                      <a:r>
                        <a:rPr lang="en-US" dirty="0" smtClean="0"/>
                        <a:t>Assigned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6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729275811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r>
                        <a:rPr lang="en-US" dirty="0" smtClean="0"/>
                        <a:t>Closed (solved)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144220387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r>
                        <a:rPr lang="en-US" dirty="0" smtClean="0"/>
                        <a:t>Solving</a:t>
                      </a:r>
                      <a:endParaRPr 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  (</a:t>
                      </a:r>
                      <a:r>
                        <a:rPr lang="en-US" baseline="0" dirty="0" smtClean="0"/>
                        <a:t> No response * 1,   invalid BUFR * 2 )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42279870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142875" y="857250"/>
            <a:ext cx="8786813" cy="1588"/>
          </a:xfrm>
          <a:prstGeom prst="line">
            <a:avLst/>
          </a:prstGeom>
          <a:ln>
            <a:solidFill>
              <a:srgbClr val="0040D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50825" y="260350"/>
            <a:ext cx="46085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3600" dirty="0">
                <a:latin typeface="+mj-lt"/>
                <a:ea typeface="+mj-ea"/>
                <a:cs typeface="+mj-cs"/>
              </a:rPr>
              <a:t>Monitoring activity</a:t>
            </a:r>
            <a:endParaRPr lang="zh-CN" altLang="en-US" sz="360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07504" y="980728"/>
            <a:ext cx="8928100" cy="2308324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Blip>
                <a:blip r:embed="rId2"/>
              </a:buBlip>
            </a:pPr>
            <a:r>
              <a:rPr lang="en-US" altLang="zh-CN" sz="1800" dirty="0">
                <a:ea typeface="宋体" panose="02010600030101010101" pitchFamily="2" charset="-122"/>
              </a:rPr>
              <a:t> </a:t>
            </a:r>
            <a:r>
              <a:rPr lang="en-US" altLang="zh-CN" sz="1800" b="1" dirty="0">
                <a:ea typeface="宋体" panose="02010600030101010101" pitchFamily="2" charset="-122"/>
              </a:rPr>
              <a:t>Ticket #0000031: "no response" to the OAI-PMH from Casablanca, Melbourne and Exeter to Beijing for at least 4 days</a:t>
            </a:r>
          </a:p>
          <a:p>
            <a:pPr eaLnBrk="1" hangingPunct="1">
              <a:spcBef>
                <a:spcPct val="0"/>
              </a:spcBef>
              <a:buNone/>
            </a:pPr>
            <a:endParaRPr lang="en-US" altLang="zh-CN" sz="1800" dirty="0" smtClean="0">
              <a:ea typeface="宋体" panose="02010600030101010101" pitchFamily="2" charset="-122"/>
            </a:endParaRPr>
          </a:p>
          <a:p>
            <a:pPr marL="1028700" lvl="1" eaLnBrk="1" hangingPunct="1"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US" altLang="zh-CN" sz="1800" dirty="0" smtClean="0">
                <a:ea typeface="宋体" panose="02010600030101010101" pitchFamily="2" charset="-122"/>
              </a:rPr>
              <a:t> Please Brasilia, Casablanca, </a:t>
            </a:r>
            <a:r>
              <a:rPr lang="en-US" altLang="zh-CN" sz="1800" dirty="0">
                <a:ea typeface="宋体" panose="02010600030101010101" pitchFamily="2" charset="-122"/>
              </a:rPr>
              <a:t>Exeter </a:t>
            </a:r>
            <a:r>
              <a:rPr lang="en-US" altLang="zh-CN" sz="1800" dirty="0" smtClean="0">
                <a:ea typeface="宋体" panose="02010600030101010101" pitchFamily="2" charset="-122"/>
              </a:rPr>
              <a:t>and </a:t>
            </a:r>
            <a:r>
              <a:rPr lang="en-US" altLang="zh-CN" sz="1800" dirty="0">
                <a:ea typeface="宋体" panose="02010600030101010101" pitchFamily="2" charset="-122"/>
              </a:rPr>
              <a:t>Melbourne </a:t>
            </a:r>
            <a:r>
              <a:rPr lang="en-US" altLang="zh-CN" sz="1800" dirty="0" smtClean="0">
                <a:ea typeface="宋体" panose="02010600030101010101" pitchFamily="2" charset="-122"/>
              </a:rPr>
              <a:t>confirm </a:t>
            </a:r>
            <a:r>
              <a:rPr lang="en-US" altLang="zh-CN" sz="1800" dirty="0">
                <a:ea typeface="宋体" panose="02010600030101010101" pitchFamily="2" charset="-122"/>
              </a:rPr>
              <a:t>the </a:t>
            </a:r>
            <a:r>
              <a:rPr lang="en-US" altLang="zh-CN" sz="1800" dirty="0" smtClean="0">
                <a:ea typeface="宋体" panose="02010600030101010101" pitchFamily="2" charset="-122"/>
              </a:rPr>
              <a:t>URLs </a:t>
            </a:r>
            <a:r>
              <a:rPr lang="en-US" altLang="zh-CN" sz="1800" dirty="0">
                <a:ea typeface="宋体" panose="02010600030101010101" pitchFamily="2" charset="-122"/>
              </a:rPr>
              <a:t>used to visit Beijing's OAI-PMH </a:t>
            </a:r>
            <a:r>
              <a:rPr lang="en-US" altLang="zh-CN" sz="1800" dirty="0" smtClean="0">
                <a:ea typeface="宋体" panose="02010600030101010101" pitchFamily="2" charset="-122"/>
              </a:rPr>
              <a:t>provider, Portal, SRU are correct.</a:t>
            </a:r>
          </a:p>
          <a:p>
            <a:pPr marL="1028700" lvl="1" eaLnBrk="1" hangingPunct="1">
              <a:spcBef>
                <a:spcPct val="0"/>
              </a:spcBef>
              <a:buFont typeface="Wingdings" panose="05000000000000000000" pitchFamily="2" charset="2"/>
              <a:buChar char="l"/>
            </a:pPr>
            <a:endParaRPr lang="en-US" altLang="zh-CN" sz="1800" dirty="0" smtClean="0">
              <a:ea typeface="宋体" panose="02010600030101010101" pitchFamily="2" charset="-122"/>
            </a:endParaRPr>
          </a:p>
          <a:p>
            <a:pPr marL="1028700" lvl="1" eaLnBrk="1" hangingPunct="1"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US" altLang="zh-CN" sz="1800" dirty="0">
                <a:ea typeface="宋体" panose="02010600030101010101" pitchFamily="2" charset="-122"/>
              </a:rPr>
              <a:t> </a:t>
            </a:r>
            <a:r>
              <a:rPr lang="en-US" altLang="zh-CN" sz="1800" dirty="0" smtClean="0">
                <a:ea typeface="宋体" panose="02010600030101010101" pitchFamily="2" charset="-122"/>
              </a:rPr>
              <a:t>It seems that this issue may caused by Internet-related causes</a:t>
            </a:r>
            <a:endParaRPr lang="en-US" altLang="zh-CN" sz="1800" dirty="0">
              <a:ea typeface="宋体" panose="02010600030101010101" pitchFamily="2" charset="-122"/>
            </a:endParaRPr>
          </a:p>
          <a:p>
            <a:pPr marL="1028700" lvl="1" eaLnBrk="1" hangingPunct="1">
              <a:spcBef>
                <a:spcPct val="0"/>
              </a:spcBef>
              <a:buFont typeface="Wingdings" panose="05000000000000000000" pitchFamily="2" charset="2"/>
              <a:buChar char="l"/>
            </a:pPr>
            <a:r>
              <a:rPr lang="en-US" altLang="zh-CN" sz="1800" dirty="0" smtClean="0">
                <a:ea typeface="宋体" panose="02010600030101010101" pitchFamily="2" charset="-122"/>
              </a:rPr>
              <a:t> Beijing hope involved GISCs can manually test access and cooperation</a:t>
            </a:r>
            <a:endParaRPr lang="en-US" altLang="zh-CN" sz="1800" dirty="0">
              <a:ea typeface="宋体" panose="02010600030101010101" pitchFamily="2" charset="-122"/>
            </a:endParaRPr>
          </a:p>
        </p:txBody>
      </p:sp>
      <p:pic>
        <p:nvPicPr>
          <p:cNvPr id="3" name="图片 2" descr="屏幕剪辑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3356992"/>
            <a:ext cx="6445920" cy="3343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972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 15"/>
          <p:cNvSpPr txBox="1">
            <a:spLocks/>
          </p:cNvSpPr>
          <p:nvPr/>
        </p:nvSpPr>
        <p:spPr bwMode="auto">
          <a:xfrm>
            <a:off x="34925" y="193675"/>
            <a:ext cx="8043863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/>
              <a:t>Traffic Status of GISC Beijing</a:t>
            </a:r>
            <a:endParaRPr lang="zh-CN" altLang="en-US" sz="3600"/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5548738" y="1184275"/>
            <a:ext cx="3455987" cy="22479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lnSpc>
                <a:spcPct val="200000"/>
              </a:lnSpc>
              <a:defRPr/>
            </a:pPr>
            <a:r>
              <a:rPr lang="en-US" altLang="zh-CN" sz="1400" dirty="0" smtClean="0">
                <a:latin typeface="Arial" charset="0"/>
                <a:ea typeface="宋体" charset="-122"/>
              </a:rPr>
              <a:t>As </a:t>
            </a:r>
            <a:r>
              <a:rPr lang="en-US" altLang="zh-CN" sz="1400" dirty="0">
                <a:latin typeface="Arial" charset="0"/>
                <a:ea typeface="宋体" charset="-122"/>
              </a:rPr>
              <a:t>of </a:t>
            </a:r>
            <a:r>
              <a:rPr lang="en-US" altLang="zh-CN" sz="1400" dirty="0" smtClean="0">
                <a:latin typeface="Arial" charset="0"/>
                <a:ea typeface="宋体" charset="-122"/>
              </a:rPr>
              <a:t>7</a:t>
            </a:r>
            <a:r>
              <a:rPr lang="en-US" altLang="zh-CN" sz="1400" baseline="30000" dirty="0" smtClean="0">
                <a:latin typeface="Arial" charset="0"/>
                <a:ea typeface="宋体" charset="-122"/>
              </a:rPr>
              <a:t>th</a:t>
            </a:r>
            <a:r>
              <a:rPr lang="en-US" altLang="zh-CN" sz="1400" dirty="0" smtClean="0">
                <a:latin typeface="Arial" charset="0"/>
                <a:ea typeface="宋体" charset="-122"/>
              </a:rPr>
              <a:t> Mar. 2019,  </a:t>
            </a:r>
            <a:r>
              <a:rPr lang="en-US" altLang="zh-CN" sz="1400" dirty="0">
                <a:latin typeface="Arial" charset="0"/>
                <a:ea typeface="宋体" charset="-122"/>
              </a:rPr>
              <a:t>there are </a:t>
            </a:r>
            <a:r>
              <a:rPr lang="en-US" altLang="zh-CN" sz="1400" dirty="0" smtClean="0">
                <a:latin typeface="Arial" charset="0"/>
                <a:ea typeface="宋体" charset="-122"/>
              </a:rPr>
              <a:t>148 </a:t>
            </a:r>
            <a:r>
              <a:rPr lang="en-US" altLang="zh-CN" sz="1400" dirty="0">
                <a:latin typeface="Arial" charset="0"/>
                <a:ea typeface="宋体" charset="-122"/>
              </a:rPr>
              <a:t>users from 36 WMO Members registered in GISC Beijing. The daily data volume of distribution via </a:t>
            </a:r>
            <a:r>
              <a:rPr lang="en-US" altLang="zh-CN" sz="1400" dirty="0" err="1">
                <a:latin typeface="Arial" charset="0"/>
                <a:ea typeface="宋体" charset="-122"/>
              </a:rPr>
              <a:t>CMACast</a:t>
            </a:r>
            <a:r>
              <a:rPr lang="en-US" altLang="zh-CN" sz="1400" dirty="0">
                <a:latin typeface="Arial" charset="0"/>
                <a:ea typeface="宋体" charset="-122"/>
              </a:rPr>
              <a:t> and Internet is over 600GB.</a:t>
            </a:r>
            <a:endParaRPr lang="zh-CN" alt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270" name="图片 2" descr="屏幕剪辑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716338"/>
            <a:ext cx="3889375" cy="287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1" name="矩形 3"/>
          <p:cNvSpPr>
            <a:spLocks noChangeArrowheads="1"/>
          </p:cNvSpPr>
          <p:nvPr/>
        </p:nvSpPr>
        <p:spPr bwMode="auto">
          <a:xfrm>
            <a:off x="4486275" y="4149725"/>
            <a:ext cx="16700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en-US" sz="1600"/>
              <a:t>Synoptic &amp; AWS</a:t>
            </a:r>
          </a:p>
        </p:txBody>
      </p:sp>
      <p:sp>
        <p:nvSpPr>
          <p:cNvPr id="11272" name="矩形 9"/>
          <p:cNvSpPr>
            <a:spLocks noChangeArrowheads="1"/>
          </p:cNvSpPr>
          <p:nvPr/>
        </p:nvSpPr>
        <p:spPr bwMode="auto">
          <a:xfrm>
            <a:off x="4500563" y="4508500"/>
            <a:ext cx="102711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en-US" sz="1600"/>
              <a:t>Upper air</a:t>
            </a:r>
          </a:p>
        </p:txBody>
      </p:sp>
      <p:sp>
        <p:nvSpPr>
          <p:cNvPr id="11273" name="矩形 10"/>
          <p:cNvSpPr>
            <a:spLocks noChangeArrowheads="1"/>
          </p:cNvSpPr>
          <p:nvPr/>
        </p:nvSpPr>
        <p:spPr bwMode="auto">
          <a:xfrm>
            <a:off x="4500563" y="4818063"/>
            <a:ext cx="661987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en-US" sz="1600"/>
              <a:t>NWP</a:t>
            </a:r>
          </a:p>
        </p:txBody>
      </p:sp>
      <p:sp>
        <p:nvSpPr>
          <p:cNvPr id="11274" name="矩形 11"/>
          <p:cNvSpPr>
            <a:spLocks noChangeArrowheads="1"/>
          </p:cNvSpPr>
          <p:nvPr/>
        </p:nvSpPr>
        <p:spPr bwMode="auto">
          <a:xfrm>
            <a:off x="4511675" y="5178425"/>
            <a:ext cx="15732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en-US" sz="1600"/>
              <a:t>Weather Radar</a:t>
            </a:r>
          </a:p>
        </p:txBody>
      </p:sp>
      <p:sp>
        <p:nvSpPr>
          <p:cNvPr id="11275" name="矩形 12"/>
          <p:cNvSpPr>
            <a:spLocks noChangeArrowheads="1"/>
          </p:cNvSpPr>
          <p:nvPr/>
        </p:nvSpPr>
        <p:spPr bwMode="auto">
          <a:xfrm>
            <a:off x="4500563" y="5538788"/>
            <a:ext cx="101441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en-US" sz="1600"/>
              <a:t>Satellites</a:t>
            </a:r>
          </a:p>
        </p:txBody>
      </p:sp>
      <p:sp>
        <p:nvSpPr>
          <p:cNvPr id="11276" name="矩形 13"/>
          <p:cNvSpPr>
            <a:spLocks noChangeArrowheads="1"/>
          </p:cNvSpPr>
          <p:nvPr/>
        </p:nvSpPr>
        <p:spPr bwMode="auto">
          <a:xfrm>
            <a:off x="4500563" y="5899150"/>
            <a:ext cx="80168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en-US" sz="1600"/>
              <a:t>Others</a:t>
            </a:r>
          </a:p>
        </p:txBody>
      </p:sp>
      <p:sp>
        <p:nvSpPr>
          <p:cNvPr id="11277" name="矩形 14"/>
          <p:cNvSpPr>
            <a:spLocks noChangeArrowheads="1"/>
          </p:cNvSpPr>
          <p:nvPr/>
        </p:nvSpPr>
        <p:spPr bwMode="auto">
          <a:xfrm>
            <a:off x="185738" y="3716338"/>
            <a:ext cx="14509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en-US" sz="1600" b="1"/>
              <a:t>Daily volume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30" y="909040"/>
            <a:ext cx="5332482" cy="28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142875" y="857250"/>
            <a:ext cx="8786813" cy="1588"/>
          </a:xfrm>
          <a:prstGeom prst="line">
            <a:avLst/>
          </a:prstGeom>
          <a:ln>
            <a:solidFill>
              <a:srgbClr val="0040D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50825" y="260350"/>
            <a:ext cx="86788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2400" b="1" dirty="0" smtClean="0">
                <a:latin typeface="+mj-lt"/>
                <a:ea typeface="+mj-ea"/>
                <a:cs typeface="+mj-cs"/>
              </a:rPr>
              <a:t>Uzbekistan metadata harvested from GISC Moscow</a:t>
            </a:r>
            <a:endParaRPr lang="zh-CN" altLang="en-US" sz="2400" b="1" dirty="0"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15900" y="1196975"/>
            <a:ext cx="8928100" cy="341632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Blip>
                <a:blip r:embed="rId3"/>
              </a:buBlip>
            </a:pPr>
            <a:r>
              <a:rPr lang="en-US" altLang="zh-CN" sz="2400" dirty="0">
                <a:ea typeface="宋体" panose="02010600030101010101" pitchFamily="2" charset="-122"/>
              </a:rPr>
              <a:t> </a:t>
            </a:r>
            <a:r>
              <a:rPr lang="en-US" altLang="zh-CN" sz="2400" dirty="0" smtClean="0">
                <a:ea typeface="宋体" panose="02010600030101010101" pitchFamily="2" charset="-122"/>
              </a:rPr>
              <a:t>Mid August, 2018, after published by GISC Moscow</a:t>
            </a:r>
          </a:p>
          <a:p>
            <a:pPr eaLnBrk="1" hangingPunct="1">
              <a:spcBef>
                <a:spcPct val="0"/>
              </a:spcBef>
              <a:buFontTx/>
              <a:buBlip>
                <a:blip r:embed="rId3"/>
              </a:buBlip>
            </a:pPr>
            <a:r>
              <a:rPr lang="en-US" altLang="zh-CN" sz="2400" dirty="0" smtClean="0">
                <a:ea typeface="宋体" panose="02010600030101010101" pitchFamily="2" charset="-122"/>
              </a:rPr>
              <a:t> (7 records)</a:t>
            </a:r>
            <a:endParaRPr lang="en-US" altLang="zh-CN" sz="2400" dirty="0"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400" dirty="0" smtClean="0">
                <a:latin typeface="Courier New" panose="02070309020205020404" pitchFamily="49" charset="0"/>
                <a:ea typeface="宋体" panose="02010600030101010101" pitchFamily="2" charset="-122"/>
                <a:cs typeface="Courier New" panose="02070309020205020404" pitchFamily="49" charset="0"/>
              </a:rPr>
              <a:t>CSUZ10 UTTW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400" dirty="0" smtClean="0">
                <a:latin typeface="Courier New" panose="02070309020205020404" pitchFamily="49" charset="0"/>
                <a:ea typeface="宋体" panose="02010600030101010101" pitchFamily="2" charset="-122"/>
                <a:cs typeface="Courier New" panose="02070309020205020404" pitchFamily="49" charset="0"/>
              </a:rPr>
              <a:t>FCUZ31 UTTW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400" dirty="0" smtClean="0">
                <a:latin typeface="Courier New" panose="02070309020205020404" pitchFamily="49" charset="0"/>
                <a:ea typeface="宋体" panose="02010600030101010101" pitchFamily="2" charset="-122"/>
                <a:cs typeface="Courier New" panose="02070309020205020404" pitchFamily="49" charset="0"/>
              </a:rPr>
              <a:t>FTUZ31 UTTW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400" dirty="0" smtClean="0">
                <a:latin typeface="Courier New" panose="02070309020205020404" pitchFamily="49" charset="0"/>
                <a:ea typeface="宋体" panose="02010600030101010101" pitchFamily="2" charset="-122"/>
                <a:cs typeface="Courier New" panose="02070309020205020404" pitchFamily="49" charset="0"/>
              </a:rPr>
              <a:t>ISID20 UTTW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400" dirty="0" smtClean="0">
                <a:latin typeface="Courier New" panose="02070309020205020404" pitchFamily="49" charset="0"/>
                <a:ea typeface="宋体" panose="02010600030101010101" pitchFamily="2" charset="-122"/>
                <a:cs typeface="Courier New" panose="02070309020205020404" pitchFamily="49" charset="0"/>
              </a:rPr>
              <a:t>SAUZ31 UTTW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400" dirty="0" smtClean="0">
                <a:latin typeface="Courier New" panose="02070309020205020404" pitchFamily="49" charset="0"/>
                <a:ea typeface="宋体" panose="02010600030101010101" pitchFamily="2" charset="-122"/>
                <a:cs typeface="Courier New" panose="02070309020205020404" pitchFamily="49" charset="0"/>
              </a:rPr>
              <a:t>SIUZ20 UTTW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400" dirty="0" smtClean="0">
                <a:latin typeface="Courier New" panose="02070309020205020404" pitchFamily="49" charset="0"/>
                <a:ea typeface="宋体" panose="02010600030101010101" pitchFamily="2" charset="-122"/>
                <a:cs typeface="Courier New" panose="02070309020205020404" pitchFamily="49" charset="0"/>
              </a:rPr>
              <a:t>SMUZ10 UTTW</a:t>
            </a:r>
            <a:endParaRPr lang="en-US" altLang="zh-CN" sz="2000" dirty="0">
              <a:latin typeface="Courier New" panose="02070309020205020404" pitchFamily="49" charset="0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0773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142875" y="857250"/>
            <a:ext cx="8786813" cy="1588"/>
          </a:xfrm>
          <a:prstGeom prst="line">
            <a:avLst/>
          </a:prstGeom>
          <a:ln>
            <a:solidFill>
              <a:srgbClr val="0040D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51520" y="260350"/>
            <a:ext cx="86788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2000" b="1" dirty="0" smtClean="0">
                <a:latin typeface="+mj-lt"/>
                <a:ea typeface="+mj-ea"/>
                <a:cs typeface="+mj-cs"/>
              </a:rPr>
              <a:t>Metadata replacement from DCPC WWIS(Hong Kong, China)</a:t>
            </a:r>
            <a:endParaRPr lang="zh-CN" altLang="en-US" sz="2000" b="1" dirty="0"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51520" y="908720"/>
            <a:ext cx="8786813" cy="2308324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Blip>
                <a:blip r:embed="rId3"/>
              </a:buBlip>
            </a:pPr>
            <a:r>
              <a:rPr lang="en-US" altLang="zh-CN" sz="2400" dirty="0" smtClean="0">
                <a:ea typeface="宋体" panose="02010600030101010101" pitchFamily="2" charset="-122"/>
              </a:rPr>
              <a:t>Dec. 18, 2018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Blip>
                <a:blip r:embed="rId3"/>
              </a:buBlip>
            </a:pPr>
            <a:r>
              <a:rPr lang="en-US" altLang="zh-CN" sz="2400" dirty="0" smtClean="0"/>
              <a:t>Delete 1230 old metadata like </a:t>
            </a:r>
            <a:r>
              <a:rPr lang="en-US" altLang="zh-CN" sz="2400" dirty="0"/>
              <a:t>hko.gov.hk.VHHH</a:t>
            </a:r>
            <a:r>
              <a:rPr lang="en-US" altLang="zh-CN" sz="2400" dirty="0" smtClean="0"/>
              <a:t>.* which are replaced by 1230 new metadata like </a:t>
            </a:r>
            <a:r>
              <a:rPr lang="en-US" altLang="zh-CN" sz="2400" dirty="0" err="1" smtClean="0"/>
              <a:t>hk.gov.hko.dcpc-wwis</a:t>
            </a:r>
            <a:r>
              <a:rPr lang="en-US" altLang="zh-CN" sz="2400" dirty="0" smtClean="0"/>
              <a:t>.</a:t>
            </a:r>
            <a:r>
              <a:rPr lang="zh-CN" altLang="en-US" sz="2400" dirty="0" smtClean="0"/>
              <a:t>* </a:t>
            </a:r>
            <a:r>
              <a:rPr lang="en-US" altLang="zh-CN" sz="2400" dirty="0" smtClean="0"/>
              <a:t>harvested from </a:t>
            </a:r>
            <a:r>
              <a:rPr lang="en-US" altLang="zh-CN" sz="2400" dirty="0"/>
              <a:t>DCPC </a:t>
            </a:r>
            <a:r>
              <a:rPr lang="en-US" altLang="zh-CN" sz="2400" dirty="0" smtClean="0"/>
              <a:t>WWIS.</a:t>
            </a:r>
            <a:r>
              <a:rPr lang="en-US" altLang="zh-CN" sz="2400" dirty="0" smtClean="0">
                <a:ea typeface="宋体" panose="02010600030101010101" pitchFamily="2" charset="-122"/>
              </a:rPr>
              <a:t> </a:t>
            </a:r>
            <a:endParaRPr lang="en-US" altLang="zh-CN" sz="2400" dirty="0">
              <a:ea typeface="宋体" panose="02010600030101010101" pitchFamily="2" charset="-122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893" y="3285344"/>
            <a:ext cx="6994116" cy="32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211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标题 15"/>
          <p:cNvSpPr txBox="1">
            <a:spLocks/>
          </p:cNvSpPr>
          <p:nvPr/>
        </p:nvSpPr>
        <p:spPr bwMode="auto">
          <a:xfrm>
            <a:off x="34925" y="193675"/>
            <a:ext cx="8043863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dirty="0" smtClean="0"/>
              <a:t>DAR Metadata </a:t>
            </a:r>
            <a:r>
              <a:rPr lang="en-US" altLang="zh-CN" sz="3600" dirty="0"/>
              <a:t>of GISC Beijing</a:t>
            </a:r>
            <a:endParaRPr lang="zh-CN" altLang="en-US" sz="3600" dirty="0"/>
          </a:p>
        </p:txBody>
      </p:sp>
      <p:cxnSp>
        <p:nvCxnSpPr>
          <p:cNvPr id="7" name="直接连接符 6"/>
          <p:cNvCxnSpPr/>
          <p:nvPr/>
        </p:nvCxnSpPr>
        <p:spPr>
          <a:xfrm>
            <a:off x="179388" y="836613"/>
            <a:ext cx="871378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52736"/>
            <a:ext cx="7818437" cy="381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5327972" y="3890372"/>
            <a:ext cx="3348484" cy="21698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defRPr/>
            </a:pPr>
            <a:r>
              <a:rPr lang="en-US" altLang="zh-CN" dirty="0" smtClean="0">
                <a:latin typeface="Arial" charset="0"/>
                <a:ea typeface="宋体" charset="-122"/>
              </a:rPr>
              <a:t>As </a:t>
            </a:r>
            <a:r>
              <a:rPr lang="en-US" altLang="zh-CN" dirty="0">
                <a:latin typeface="Arial" charset="0"/>
                <a:ea typeface="宋体" charset="-122"/>
              </a:rPr>
              <a:t>of 7</a:t>
            </a:r>
            <a:r>
              <a:rPr lang="en-US" altLang="zh-CN" baseline="30000" dirty="0" smtClean="0">
                <a:latin typeface="Arial" charset="0"/>
                <a:ea typeface="宋体" charset="-122"/>
              </a:rPr>
              <a:t>th</a:t>
            </a:r>
            <a:r>
              <a:rPr lang="en-US" altLang="zh-CN" dirty="0" smtClean="0">
                <a:latin typeface="Arial" charset="0"/>
                <a:ea typeface="宋体" charset="-122"/>
              </a:rPr>
              <a:t> Mar. 2019,  </a:t>
            </a:r>
            <a:r>
              <a:rPr lang="en-US" altLang="zh-CN" dirty="0">
                <a:latin typeface="Arial" charset="0"/>
                <a:ea typeface="宋体" charset="-122"/>
              </a:rPr>
              <a:t>there are </a:t>
            </a:r>
            <a:r>
              <a:rPr lang="en-US" altLang="zh-CN" dirty="0" smtClean="0">
                <a:latin typeface="Arial" charset="0"/>
                <a:ea typeface="宋体" charset="-122"/>
              </a:rPr>
              <a:t>1,618 DAR metadata records provided in GISC </a:t>
            </a:r>
            <a:r>
              <a:rPr lang="en-US" altLang="zh-CN" dirty="0">
                <a:latin typeface="Arial" charset="0"/>
                <a:ea typeface="宋体" charset="-122"/>
              </a:rPr>
              <a:t>Beijing, including </a:t>
            </a:r>
            <a:r>
              <a:rPr lang="en-US" altLang="zh-CN" dirty="0" smtClean="0">
                <a:latin typeface="Arial" charset="0"/>
                <a:ea typeface="宋体" charset="-122"/>
              </a:rPr>
              <a:t>280 </a:t>
            </a:r>
            <a:r>
              <a:rPr lang="en-US" altLang="zh-CN" dirty="0">
                <a:latin typeface="Arial" charset="0"/>
                <a:ea typeface="宋体" charset="-122"/>
              </a:rPr>
              <a:t>records </a:t>
            </a:r>
            <a:r>
              <a:rPr lang="en-US" altLang="zh-CN" dirty="0" smtClean="0">
                <a:latin typeface="Arial" charset="0"/>
                <a:ea typeface="宋体" charset="-122"/>
              </a:rPr>
              <a:t>of </a:t>
            </a:r>
            <a:r>
              <a:rPr lang="en-US" altLang="zh-CN" dirty="0">
                <a:latin typeface="Arial" charset="0"/>
                <a:ea typeface="宋体" charset="-122"/>
              </a:rPr>
              <a:t>global </a:t>
            </a:r>
            <a:r>
              <a:rPr lang="en-US" altLang="zh-CN" dirty="0" smtClean="0">
                <a:latin typeface="Arial" charset="0"/>
                <a:ea typeface="宋体" charset="-122"/>
              </a:rPr>
              <a:t>exchange data.</a:t>
            </a:r>
            <a:endParaRPr lang="zh-CN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5062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142875" y="857250"/>
            <a:ext cx="8786813" cy="1588"/>
          </a:xfrm>
          <a:prstGeom prst="line">
            <a:avLst/>
          </a:prstGeom>
          <a:ln>
            <a:solidFill>
              <a:srgbClr val="0040D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50825" y="260350"/>
            <a:ext cx="86788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3600" dirty="0">
                <a:latin typeface="+mj-lt"/>
                <a:ea typeface="+mj-ea"/>
                <a:cs typeface="+mj-cs"/>
              </a:rPr>
              <a:t>Changes – Publish new data</a:t>
            </a:r>
            <a:endParaRPr lang="zh-CN" altLang="en-US" sz="360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52412" y="919407"/>
            <a:ext cx="8928100" cy="517064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Blip>
                <a:blip r:embed="rId3"/>
              </a:buBlip>
            </a:pPr>
            <a:r>
              <a:rPr lang="en-US" altLang="zh-CN" sz="2400" dirty="0">
                <a:ea typeface="宋体" panose="02010600030101010101" pitchFamily="2" charset="-122"/>
              </a:rPr>
              <a:t> </a:t>
            </a:r>
            <a:r>
              <a:rPr lang="en-US" altLang="zh-CN" sz="2400" dirty="0"/>
              <a:t>YOPP </a:t>
            </a:r>
            <a:r>
              <a:rPr lang="en-US" altLang="zh-CN" sz="2400" dirty="0" smtClean="0"/>
              <a:t>includes Special </a:t>
            </a:r>
            <a:r>
              <a:rPr lang="en-US" altLang="zh-CN" sz="2400" dirty="0"/>
              <a:t>Observing </a:t>
            </a:r>
            <a:r>
              <a:rPr lang="en-US" altLang="zh-CN" sz="2400" dirty="0" smtClean="0"/>
              <a:t>Periods (SOP)</a:t>
            </a:r>
            <a:endParaRPr lang="en-US" altLang="zh-CN" sz="2400" dirty="0" smtClean="0">
              <a:ea typeface="宋体" panose="02010600030101010101" pitchFamily="2" charset="-122"/>
            </a:endParaRPr>
          </a:p>
          <a:p>
            <a:pPr lvl="1">
              <a:lnSpc>
                <a:spcPct val="150000"/>
              </a:lnSpc>
            </a:pPr>
            <a:r>
              <a:rPr lang="en-US" altLang="zh-CN" sz="2000" dirty="0" smtClean="0">
                <a:ea typeface="宋体" panose="02010600030101010101" pitchFamily="2" charset="-122"/>
              </a:rPr>
              <a:t>February </a:t>
            </a:r>
            <a:r>
              <a:rPr lang="en-US" altLang="zh-CN" sz="2000" dirty="0">
                <a:ea typeface="宋体" panose="02010600030101010101" pitchFamily="2" charset="-122"/>
              </a:rPr>
              <a:t>1st to March 31st, 2018 in the Arctic,</a:t>
            </a:r>
          </a:p>
          <a:p>
            <a:pPr lvl="1">
              <a:lnSpc>
                <a:spcPct val="150000"/>
              </a:lnSpc>
            </a:pPr>
            <a:r>
              <a:rPr lang="en-US" altLang="zh-CN" sz="2000" dirty="0">
                <a:solidFill>
                  <a:srgbClr val="FF0000"/>
                </a:solidFill>
                <a:ea typeface="宋体" panose="02010600030101010101" pitchFamily="2" charset="-122"/>
              </a:rPr>
              <a:t>July 1st to September 30th, 2018 in the Arctic, and</a:t>
            </a:r>
          </a:p>
          <a:p>
            <a:pPr lvl="1">
              <a:lnSpc>
                <a:spcPct val="150000"/>
              </a:lnSpc>
            </a:pPr>
            <a:r>
              <a:rPr lang="en-US" altLang="zh-CN" sz="2000" dirty="0">
                <a:solidFill>
                  <a:srgbClr val="FF0000"/>
                </a:solidFill>
                <a:ea typeface="宋体" panose="02010600030101010101" pitchFamily="2" charset="-122"/>
              </a:rPr>
              <a:t>November 16th, 2018 to February 15th, 2019 in the Antarctic</a:t>
            </a:r>
            <a:r>
              <a:rPr lang="en-US" altLang="zh-CN" sz="2000" dirty="0" smtClean="0">
                <a:solidFill>
                  <a:srgbClr val="FF0000"/>
                </a:solidFill>
                <a:ea typeface="宋体" panose="02010600030101010101" pitchFamily="2" charset="-122"/>
              </a:rPr>
              <a:t>.</a:t>
            </a:r>
            <a:endParaRPr lang="en-US" altLang="zh-CN" sz="2000" dirty="0">
              <a:ea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Blip>
                <a:blip r:embed="rId3"/>
              </a:buBlip>
            </a:pPr>
            <a:r>
              <a:rPr lang="en-US" altLang="zh-CN" sz="2400" dirty="0">
                <a:ea typeface="宋体" panose="02010600030101010101" pitchFamily="2" charset="-122"/>
              </a:rPr>
              <a:t> </a:t>
            </a:r>
            <a:r>
              <a:rPr lang="en-US" altLang="zh-CN" sz="2400" dirty="0" smtClean="0">
                <a:ea typeface="宋体" panose="02010600030101010101" pitchFamily="2" charset="-122"/>
              </a:rPr>
              <a:t>China participates in the last two SOPs.</a:t>
            </a: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Blip>
                <a:blip r:embed="rId3"/>
              </a:buBlip>
            </a:pPr>
            <a:r>
              <a:rPr lang="en-US" altLang="zh-CN" sz="2400" dirty="0" smtClean="0">
                <a:ea typeface="宋体" panose="02010600030101010101" pitchFamily="2" charset="-122"/>
              </a:rPr>
              <a:t>IUSN59 BABJ</a:t>
            </a:r>
            <a:r>
              <a:rPr lang="en-US" altLang="zh-CN" sz="2400" dirty="0">
                <a:ea typeface="宋体" panose="02010600030101010101" pitchFamily="2" charset="-122"/>
              </a:rPr>
              <a:t>,</a:t>
            </a:r>
            <a:r>
              <a:rPr lang="en-US" altLang="zh-CN" sz="2400" dirty="0" smtClean="0">
                <a:ea typeface="宋体" panose="02010600030101010101" pitchFamily="2" charset="-122"/>
              </a:rPr>
              <a:t> IUSS19 BABJ</a:t>
            </a:r>
            <a:endParaRPr lang="en-US" altLang="zh-CN" sz="2400" dirty="0">
              <a:ea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000" dirty="0">
                <a:ea typeface="宋体" panose="02010600030101010101" pitchFamily="2" charset="-122"/>
                <a:hlinkClick r:id="rId4"/>
              </a:rPr>
              <a:t>http://gisc.wis.cma.cn/wis/provider?verb=GetRecord&amp;identifier=urn:x-wmo:md:int.wmo.wis::</a:t>
            </a:r>
            <a:r>
              <a:rPr lang="en-US" altLang="zh-CN" sz="2000" dirty="0" smtClean="0">
                <a:ea typeface="宋体" panose="02010600030101010101" pitchFamily="2" charset="-122"/>
                <a:hlinkClick r:id="rId4"/>
              </a:rPr>
              <a:t>IUSN59BABJ&amp;metadataPrefix=iso19139</a:t>
            </a:r>
            <a:endParaRPr lang="en-US" altLang="zh-CN" sz="2000" dirty="0" smtClean="0">
              <a:ea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000" dirty="0">
                <a:ea typeface="宋体" panose="02010600030101010101" pitchFamily="2" charset="-122"/>
                <a:hlinkClick r:id="rId5"/>
              </a:rPr>
              <a:t>http://gisc.wis.cma.cn/wis/provider?verb=GetRecord&amp;identifier=urn:x-wmo:md:int.wmo.wis::</a:t>
            </a:r>
            <a:r>
              <a:rPr lang="en-US" altLang="zh-CN" sz="2000" dirty="0" smtClean="0">
                <a:ea typeface="宋体" panose="02010600030101010101" pitchFamily="2" charset="-122"/>
                <a:hlinkClick r:id="rId5"/>
              </a:rPr>
              <a:t>IUSS19BABJ&amp;metadataPrefix=iso19139</a:t>
            </a:r>
            <a:endParaRPr lang="en-US" altLang="zh-CN" sz="2000" dirty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142875" y="857250"/>
            <a:ext cx="8786813" cy="1588"/>
          </a:xfrm>
          <a:prstGeom prst="line">
            <a:avLst/>
          </a:prstGeom>
          <a:ln>
            <a:solidFill>
              <a:srgbClr val="0040D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79512" y="1196975"/>
            <a:ext cx="8928100" cy="2185214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Blip>
                <a:blip r:embed="rId3"/>
              </a:buBlip>
            </a:pPr>
            <a:r>
              <a:rPr lang="en-US" altLang="zh-CN" sz="2400" dirty="0" smtClean="0">
                <a:ea typeface="宋体" panose="02010600030101010101" pitchFamily="2" charset="-122"/>
              </a:rPr>
              <a:t>NC </a:t>
            </a:r>
            <a:r>
              <a:rPr lang="en-US" altLang="zh-CN" sz="2400" dirty="0">
                <a:ea typeface="宋体" panose="02010600030101010101" pitchFamily="2" charset="-122"/>
              </a:rPr>
              <a:t>Hong Kong, </a:t>
            </a:r>
            <a:r>
              <a:rPr lang="en-US" altLang="zh-CN" sz="2400" dirty="0" smtClean="0">
                <a:ea typeface="宋体" panose="02010600030101010101" pitchFamily="2" charset="-122"/>
              </a:rPr>
              <a:t>China published </a:t>
            </a:r>
            <a:r>
              <a:rPr lang="en-US" altLang="zh-CN" sz="2400" dirty="0"/>
              <a:t>Daily Climate </a:t>
            </a:r>
            <a:r>
              <a:rPr lang="en-US" altLang="zh-CN" sz="2400" dirty="0" smtClean="0"/>
              <a:t>Observation message to GISC Beijing monthly</a:t>
            </a:r>
            <a:r>
              <a:rPr lang="en-US" altLang="zh-CN" sz="2400" dirty="0" smtClean="0">
                <a:ea typeface="宋体" panose="02010600030101010101" pitchFamily="2" charset="-122"/>
              </a:rPr>
              <a:t> </a:t>
            </a:r>
            <a:r>
              <a:rPr lang="en-US" altLang="zh-CN" sz="2400" dirty="0" smtClean="0"/>
              <a:t>since Feb. 4, 2019. </a:t>
            </a:r>
          </a:p>
          <a:p>
            <a:pPr eaLnBrk="1" hangingPunct="1">
              <a:spcBef>
                <a:spcPct val="0"/>
              </a:spcBef>
              <a:buBlip>
                <a:blip r:embed="rId3"/>
              </a:buBlip>
            </a:pPr>
            <a:endParaRPr lang="en-US" altLang="zh-CN" sz="2400" dirty="0" smtClean="0">
              <a:ea typeface="宋体" panose="02010600030101010101" pitchFamily="2" charset="-122"/>
            </a:endParaRPr>
          </a:p>
          <a:p>
            <a:pPr eaLnBrk="1" hangingPunct="1">
              <a:spcBef>
                <a:spcPct val="0"/>
              </a:spcBef>
              <a:buFontTx/>
              <a:buBlip>
                <a:blip r:embed="rId3"/>
              </a:buBlip>
            </a:pPr>
            <a:r>
              <a:rPr lang="en-US" altLang="zh-CN" sz="2400" dirty="0" smtClean="0"/>
              <a:t>ISCC60 VHHH</a:t>
            </a:r>
          </a:p>
          <a:p>
            <a:pPr eaLnBrk="1" hangingPunct="1">
              <a:spcBef>
                <a:spcPct val="0"/>
              </a:spcBef>
              <a:buNone/>
            </a:pPr>
            <a:r>
              <a:rPr lang="en-US" altLang="zh-CN" sz="2000" u="sng" dirty="0">
                <a:solidFill>
                  <a:srgbClr val="3333FF"/>
                </a:solidFill>
                <a:ea typeface="宋体" panose="02010600030101010101" pitchFamily="2" charset="-122"/>
              </a:rPr>
              <a:t>http://gisc.wis.cma.cn/wis/provider?verb=GetRecord&amp;identifier=urn:x-wmo:md:int.wmo.wis::ISCC60VHHH&amp;metadataPrefix=iso19139</a:t>
            </a:r>
          </a:p>
        </p:txBody>
      </p:sp>
      <p:sp>
        <p:nvSpPr>
          <p:cNvPr id="8" name="矩形 7"/>
          <p:cNvSpPr/>
          <p:nvPr/>
        </p:nvSpPr>
        <p:spPr>
          <a:xfrm>
            <a:off x="250825" y="260350"/>
            <a:ext cx="86788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3600" dirty="0">
                <a:latin typeface="+mj-lt"/>
                <a:ea typeface="+mj-ea"/>
                <a:cs typeface="+mj-cs"/>
              </a:rPr>
              <a:t>Changes – Publish new data</a:t>
            </a:r>
            <a:endParaRPr lang="zh-CN" altLang="en-US" sz="3600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92502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142875" y="857250"/>
            <a:ext cx="8786813" cy="1588"/>
          </a:xfrm>
          <a:prstGeom prst="line">
            <a:avLst/>
          </a:prstGeom>
          <a:ln>
            <a:solidFill>
              <a:srgbClr val="0040D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50825" y="260350"/>
            <a:ext cx="86788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eaLnBrk="1" hangingPunct="1">
              <a:defRPr/>
            </a:pPr>
            <a:r>
              <a:rPr lang="en-US" altLang="zh-CN" sz="3600" dirty="0">
                <a:latin typeface="+mj-lt"/>
                <a:ea typeface="+mj-ea"/>
                <a:cs typeface="+mj-cs"/>
              </a:rPr>
              <a:t>Summary</a:t>
            </a:r>
            <a:endParaRPr lang="zh-CN" altLang="en-US" sz="360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215900" y="1196975"/>
            <a:ext cx="8928100" cy="2308324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华文仿宋" panose="0201060004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dirty="0">
                <a:ea typeface="宋体" panose="02010600030101010101" pitchFamily="2" charset="-122"/>
              </a:rPr>
              <a:t>    The meeting noted the report from GISC Beijing. It reported that during 2018 GISC Beijing provided onsite training in </a:t>
            </a:r>
            <a:r>
              <a:rPr lang="en-US" altLang="zh-CN" sz="2400" dirty="0" err="1" smtClean="0">
                <a:ea typeface="宋体" panose="02010600030101010101" pitchFamily="2" charset="-122"/>
              </a:rPr>
              <a:t>neighbouring</a:t>
            </a:r>
            <a:r>
              <a:rPr lang="en-US" altLang="zh-CN" sz="2400" dirty="0" smtClean="0">
                <a:ea typeface="宋体" panose="02010600030101010101" pitchFamily="2" charset="-122"/>
              </a:rPr>
              <a:t> </a:t>
            </a:r>
            <a:r>
              <a:rPr lang="en-US" altLang="zh-CN" sz="2400" dirty="0">
                <a:ea typeface="宋体" panose="02010600030101010101" pitchFamily="2" charset="-122"/>
              </a:rPr>
              <a:t>NMHS, including guidance for WIS implementation. GISC Beijing planned to continue capacity building activities for their </a:t>
            </a:r>
            <a:r>
              <a:rPr lang="en-US" altLang="zh-CN" sz="2400" dirty="0" err="1">
                <a:ea typeface="宋体" panose="02010600030101010101" pitchFamily="2" charset="-122"/>
              </a:rPr>
              <a:t>AoR</a:t>
            </a:r>
            <a:r>
              <a:rPr lang="en-US" altLang="zh-CN" sz="2400" dirty="0">
                <a:ea typeface="宋体" panose="02010600030101010101" pitchFamily="2" charset="-122"/>
              </a:rPr>
              <a:t> in </a:t>
            </a:r>
            <a:r>
              <a:rPr lang="en-US" altLang="zh-CN" sz="2400" dirty="0" smtClean="0">
                <a:ea typeface="宋体" panose="02010600030101010101" pitchFamily="2" charset="-122"/>
              </a:rPr>
              <a:t>2019. </a:t>
            </a:r>
            <a:r>
              <a:rPr lang="en-US" altLang="zh-CN" sz="2400" dirty="0">
                <a:ea typeface="宋体" panose="02010600030101010101" pitchFamily="2" charset="-122"/>
              </a:rPr>
              <a:t>It reported that GISC Beijing published upper air sounding data for YOPP, also on both GTS and WIS in 2018</a:t>
            </a:r>
            <a:r>
              <a:rPr lang="en-US" altLang="zh-CN" sz="2400" dirty="0" smtClean="0">
                <a:ea typeface="宋体" panose="02010600030101010101" pitchFamily="2" charset="-122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内容占位符 2"/>
          <p:cNvSpPr>
            <a:spLocks noGrp="1"/>
          </p:cNvSpPr>
          <p:nvPr>
            <p:ph idx="1"/>
          </p:nvPr>
        </p:nvSpPr>
        <p:spPr>
          <a:xfrm>
            <a:off x="3419475" y="2636838"/>
            <a:ext cx="4835525" cy="1036637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dirty="0" smtClean="0"/>
              <a:t>Thanks for your attention!</a:t>
            </a:r>
            <a:endParaRPr lang="zh-CN" alt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favorite">
      <a:majorFont>
        <a:latin typeface="Arial"/>
        <a:ea typeface="华文仿宋"/>
        <a:cs typeface=""/>
      </a:majorFont>
      <a:minorFont>
        <a:latin typeface="Arial"/>
        <a:ea typeface="华文仿宋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5859</TotalTime>
  <Words>1157</Words>
  <Application>Microsoft Office PowerPoint</Application>
  <PresentationFormat>全屏显示(4:3)</PresentationFormat>
  <Paragraphs>179</Paragraphs>
  <Slides>17</Slides>
  <Notes>12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Office 主题</vt:lpstr>
      <vt:lpstr>Status report of GISC Beijing</vt:lpstr>
      <vt:lpstr>WIS implementation of GISC Beijing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Status report of GISC Beijing</dc:title>
  <cp:lastModifiedBy>jiasl</cp:lastModifiedBy>
  <cp:revision>145</cp:revision>
  <cp:lastPrinted>2019-03-07T03:13:55Z</cp:lastPrinted>
  <dcterms:created xsi:type="dcterms:W3CDTF">2013-11-21T01:37:25Z</dcterms:created>
  <dcterms:modified xsi:type="dcterms:W3CDTF">2019-03-08T01:24:25Z</dcterms:modified>
</cp:coreProperties>
</file>