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8" r:id="rId1"/>
  </p:sldMasterIdLst>
  <p:notesMasterIdLst>
    <p:notesMasterId r:id="rId6"/>
  </p:notesMasterIdLst>
  <p:sldIdLst>
    <p:sldId id="274" r:id="rId2"/>
    <p:sldId id="281" r:id="rId3"/>
    <p:sldId id="282" r:id="rId4"/>
    <p:sldId id="283" r:id="rId5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DBB374D-69E7-41B1-92F9-D12AA7599639}" v="745" dt="2019-03-05T21:01:06.12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91" d="100"/>
          <a:sy n="91" d="100"/>
        </p:scale>
        <p:origin x="81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7B4C97-B0AB-415A-87C7-A72C5EB9248F}" type="datetimeFigureOut">
              <a:rPr lang="en-GB" smtClean="0"/>
              <a:t>05/03/2019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62B7FA-AB46-4993-BA79-F306F77A20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93285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 - option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65377" cy="515094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2000" y="698400"/>
            <a:ext cx="5016036" cy="1157696"/>
          </a:xfrm>
        </p:spPr>
        <p:txBody>
          <a:bodyPr anchor="b">
            <a:normAutofit/>
          </a:bodyPr>
          <a:lstStyle>
            <a:lvl1pPr algn="l">
              <a:defRPr sz="3200">
                <a:solidFill>
                  <a:schemeClr val="bg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2000" y="2129051"/>
            <a:ext cx="4333648" cy="1814299"/>
          </a:xfrm>
        </p:spPr>
        <p:txBody>
          <a:bodyPr/>
          <a:lstStyle>
            <a:lvl1pPr marL="0" indent="0" algn="l">
              <a:buNone/>
              <a:defRPr sz="1800">
                <a:solidFill>
                  <a:schemeClr val="bg2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8" name="Rectangle 7"/>
          <p:cNvSpPr/>
          <p:nvPr userDrawn="1"/>
        </p:nvSpPr>
        <p:spPr>
          <a:xfrm>
            <a:off x="0" y="4735773"/>
            <a:ext cx="9144000" cy="40772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rIns="360000" rtlCol="0" anchor="ctr"/>
          <a:lstStyle/>
          <a:p>
            <a:pPr algn="l" defTabSz="450850">
              <a:tabLst/>
            </a:pPr>
            <a:r>
              <a:rPr lang="fr-BE" sz="800" dirty="0">
                <a:solidFill>
                  <a:schemeClr val="bg2"/>
                </a:solidFill>
              </a:rPr>
              <a:t>www.metoffice.gov.uk	</a:t>
            </a:r>
            <a:endParaRPr lang="en-GB" sz="800" dirty="0">
              <a:solidFill>
                <a:schemeClr val="bg2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4217158" y="4735773"/>
            <a:ext cx="4926842" cy="40772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rIns="360000" rtlCol="0" anchor="ctr"/>
          <a:lstStyle/>
          <a:p>
            <a:pPr algn="r" defTabSz="450850">
              <a:tabLst/>
            </a:pPr>
            <a:r>
              <a:rPr lang="fr-BE" sz="800" dirty="0">
                <a:solidFill>
                  <a:schemeClr val="bg2"/>
                </a:solidFill>
              </a:rPr>
              <a:t>© Crown Copyright</a:t>
            </a:r>
            <a:r>
              <a:rPr lang="fr-BE" sz="800" baseline="0" dirty="0">
                <a:solidFill>
                  <a:schemeClr val="bg2"/>
                </a:solidFill>
              </a:rPr>
              <a:t> 2018, Met Office</a:t>
            </a:r>
            <a:endParaRPr lang="en-GB" sz="800" dirty="0">
              <a:solidFill>
                <a:schemeClr val="bg2"/>
              </a:solidFill>
            </a:endParaRPr>
          </a:p>
        </p:txBody>
      </p:sp>
      <p:pic>
        <p:nvPicPr>
          <p:cNvPr id="10" name="MO_MASTER_for_dark_backg_RBG.png"/>
          <p:cNvPicPr>
            <a:picLocks noChangeAspect="1"/>
          </p:cNvPicPr>
          <p:nvPr userDrawn="1"/>
        </p:nvPicPr>
        <p:blipFill>
          <a:blip r:embed="rId3" cstate="print">
            <a:extLst/>
          </a:blip>
          <a:stretch>
            <a:fillRect/>
          </a:stretch>
        </p:blipFill>
        <p:spPr>
          <a:xfrm>
            <a:off x="183600" y="54000"/>
            <a:ext cx="1803780" cy="565650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19363472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 - opt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61294" cy="515322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2000" y="698400"/>
            <a:ext cx="5016036" cy="1157696"/>
          </a:xfrm>
        </p:spPr>
        <p:txBody>
          <a:bodyPr anchor="b">
            <a:normAutofit/>
          </a:bodyPr>
          <a:lstStyle>
            <a:lvl1pPr algn="l">
              <a:defRPr sz="3200">
                <a:solidFill>
                  <a:schemeClr val="bg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2000" y="2129051"/>
            <a:ext cx="4333648" cy="1814299"/>
          </a:xfrm>
        </p:spPr>
        <p:txBody>
          <a:bodyPr/>
          <a:lstStyle>
            <a:lvl1pPr marL="0" indent="0" algn="l">
              <a:buNone/>
              <a:defRPr sz="1800">
                <a:solidFill>
                  <a:schemeClr val="bg2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8" name="Rectangle 7"/>
          <p:cNvSpPr/>
          <p:nvPr userDrawn="1"/>
        </p:nvSpPr>
        <p:spPr>
          <a:xfrm>
            <a:off x="0" y="4735773"/>
            <a:ext cx="9144000" cy="40772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rIns="360000" rtlCol="0" anchor="ctr"/>
          <a:lstStyle/>
          <a:p>
            <a:pPr algn="l" defTabSz="450850">
              <a:tabLst/>
            </a:pPr>
            <a:r>
              <a:rPr lang="fr-BE" sz="800" dirty="0">
                <a:solidFill>
                  <a:schemeClr val="bg2"/>
                </a:solidFill>
              </a:rPr>
              <a:t>www.metoffice.gov.uk	</a:t>
            </a:r>
            <a:endParaRPr lang="en-GB" sz="800" dirty="0">
              <a:solidFill>
                <a:schemeClr val="bg2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4217158" y="4735773"/>
            <a:ext cx="4926842" cy="40772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rIns="360000" rtlCol="0" anchor="ctr"/>
          <a:lstStyle/>
          <a:p>
            <a:pPr algn="r" defTabSz="450850">
              <a:tabLst/>
            </a:pPr>
            <a:r>
              <a:rPr lang="fr-BE" sz="800" dirty="0">
                <a:solidFill>
                  <a:schemeClr val="bg2"/>
                </a:solidFill>
              </a:rPr>
              <a:t>© Crown Copyright</a:t>
            </a:r>
            <a:r>
              <a:rPr lang="fr-BE" sz="800" baseline="0" dirty="0">
                <a:solidFill>
                  <a:schemeClr val="bg2"/>
                </a:solidFill>
              </a:rPr>
              <a:t> 2018 Met Office</a:t>
            </a:r>
            <a:endParaRPr lang="en-GB" sz="800" dirty="0">
              <a:solidFill>
                <a:schemeClr val="bg2"/>
              </a:solidFill>
            </a:endParaRPr>
          </a:p>
        </p:txBody>
      </p:sp>
      <p:pic>
        <p:nvPicPr>
          <p:cNvPr id="10" name="MO_MASTER_for_dark_backg_RBG.png"/>
          <p:cNvPicPr>
            <a:picLocks noChangeAspect="1"/>
          </p:cNvPicPr>
          <p:nvPr userDrawn="1"/>
        </p:nvPicPr>
        <p:blipFill>
          <a:blip r:embed="rId3" cstate="print">
            <a:extLst/>
          </a:blip>
          <a:stretch>
            <a:fillRect/>
          </a:stretch>
        </p:blipFill>
        <p:spPr>
          <a:xfrm>
            <a:off x="183600" y="54000"/>
            <a:ext cx="1803780" cy="565650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38743792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 - optio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ver-backg-2.jpg"/>
          <p:cNvPicPr>
            <a:picLocks noChangeAspect="1"/>
          </p:cNvPicPr>
          <p:nvPr userDrawn="1"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0" y="0"/>
            <a:ext cx="9161294" cy="5153228"/>
          </a:xfrm>
          <a:prstGeom prst="rect">
            <a:avLst/>
          </a:prstGeom>
          <a:ln w="12700">
            <a:miter lim="400000"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2000" y="698400"/>
            <a:ext cx="8640000" cy="1157696"/>
          </a:xfrm>
        </p:spPr>
        <p:txBody>
          <a:bodyPr anchor="b">
            <a:normAutofit/>
          </a:bodyPr>
          <a:lstStyle>
            <a:lvl1pPr algn="l">
              <a:defRPr sz="3200">
                <a:solidFill>
                  <a:schemeClr val="bg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2000" y="2129051"/>
            <a:ext cx="8640000" cy="1814299"/>
          </a:xfrm>
        </p:spPr>
        <p:txBody>
          <a:bodyPr/>
          <a:lstStyle>
            <a:lvl1pPr marL="0" indent="0" algn="l">
              <a:buNone/>
              <a:defRPr sz="1800">
                <a:solidFill>
                  <a:schemeClr val="bg2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8" name="Rectangle 7"/>
          <p:cNvSpPr/>
          <p:nvPr userDrawn="1"/>
        </p:nvSpPr>
        <p:spPr>
          <a:xfrm>
            <a:off x="0" y="4735773"/>
            <a:ext cx="9144000" cy="40772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rIns="360000" rtlCol="0" anchor="ctr"/>
          <a:lstStyle/>
          <a:p>
            <a:pPr algn="l" defTabSz="450850">
              <a:tabLst/>
            </a:pPr>
            <a:r>
              <a:rPr lang="fr-BE" sz="800" dirty="0">
                <a:solidFill>
                  <a:schemeClr val="bg2"/>
                </a:solidFill>
              </a:rPr>
              <a:t>www.metoffice.gov.uk	</a:t>
            </a:r>
            <a:endParaRPr lang="en-GB" sz="800" dirty="0">
              <a:solidFill>
                <a:schemeClr val="bg2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4217158" y="4735773"/>
            <a:ext cx="4926842" cy="40772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rIns="360000" rtlCol="0" anchor="ctr"/>
          <a:lstStyle/>
          <a:p>
            <a:pPr algn="r" defTabSz="450850">
              <a:tabLst/>
            </a:pPr>
            <a:r>
              <a:rPr lang="fr-BE" sz="800" dirty="0">
                <a:solidFill>
                  <a:schemeClr val="bg2"/>
                </a:solidFill>
              </a:rPr>
              <a:t>© Crown Copyright</a:t>
            </a:r>
            <a:r>
              <a:rPr lang="fr-BE" sz="800" baseline="0" dirty="0">
                <a:solidFill>
                  <a:schemeClr val="bg2"/>
                </a:solidFill>
              </a:rPr>
              <a:t> 2018, Met Office</a:t>
            </a:r>
            <a:endParaRPr lang="en-GB" sz="800" dirty="0">
              <a:solidFill>
                <a:schemeClr val="bg2"/>
              </a:solidFill>
            </a:endParaRPr>
          </a:p>
        </p:txBody>
      </p:sp>
      <p:pic>
        <p:nvPicPr>
          <p:cNvPr id="10" name="MO_MASTER_for_dark_backg_RBG.png"/>
          <p:cNvPicPr>
            <a:picLocks noChangeAspect="1"/>
          </p:cNvPicPr>
          <p:nvPr userDrawn="1"/>
        </p:nvPicPr>
        <p:blipFill>
          <a:blip r:embed="rId3" cstate="print">
            <a:extLst/>
          </a:blip>
          <a:stretch>
            <a:fillRect/>
          </a:stretch>
        </p:blipFill>
        <p:spPr>
          <a:xfrm>
            <a:off x="183600" y="54000"/>
            <a:ext cx="1803780" cy="565650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13450832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 - optio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ver-backg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3" y="0"/>
            <a:ext cx="9155568" cy="5153228"/>
          </a:xfrm>
          <a:prstGeom prst="rect">
            <a:avLst/>
          </a:prstGeom>
          <a:ln w="12700">
            <a:miter lim="400000"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2000" y="698400"/>
            <a:ext cx="8640000" cy="1157696"/>
          </a:xfrm>
        </p:spPr>
        <p:txBody>
          <a:bodyPr anchor="b">
            <a:normAutofit/>
          </a:bodyPr>
          <a:lstStyle>
            <a:lvl1pPr algn="l"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2000" y="2129051"/>
            <a:ext cx="8640000" cy="1814299"/>
          </a:xfrm>
        </p:spPr>
        <p:txBody>
          <a:bodyPr/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8" name="Rectangle 7"/>
          <p:cNvSpPr/>
          <p:nvPr userDrawn="1"/>
        </p:nvSpPr>
        <p:spPr>
          <a:xfrm>
            <a:off x="0" y="4735773"/>
            <a:ext cx="9144000" cy="40772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rIns="360000" rtlCol="0" anchor="ctr"/>
          <a:lstStyle/>
          <a:p>
            <a:pPr algn="l" defTabSz="450850">
              <a:tabLst/>
            </a:pPr>
            <a:r>
              <a:rPr lang="fr-BE" sz="800" dirty="0">
                <a:solidFill>
                  <a:schemeClr val="tx1"/>
                </a:solidFill>
              </a:rPr>
              <a:t>www.metoffice.gov.uk</a:t>
            </a:r>
            <a:r>
              <a:rPr lang="fr-BE" sz="800" dirty="0">
                <a:solidFill>
                  <a:schemeClr val="bg2"/>
                </a:solidFill>
              </a:rPr>
              <a:t>	</a:t>
            </a:r>
            <a:endParaRPr lang="en-GB" sz="800" dirty="0">
              <a:solidFill>
                <a:schemeClr val="bg2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4217158" y="4735773"/>
            <a:ext cx="4926842" cy="40772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rIns="360000" rtlCol="0" anchor="ctr"/>
          <a:lstStyle/>
          <a:p>
            <a:pPr algn="r" defTabSz="450850">
              <a:tabLst/>
            </a:pPr>
            <a:r>
              <a:rPr lang="fr-BE" sz="800" dirty="0">
                <a:solidFill>
                  <a:schemeClr val="tx1"/>
                </a:solidFill>
              </a:rPr>
              <a:t>© Crown Copyright</a:t>
            </a:r>
            <a:r>
              <a:rPr lang="fr-BE" sz="800" baseline="0" dirty="0">
                <a:solidFill>
                  <a:schemeClr val="tx1"/>
                </a:solidFill>
              </a:rPr>
              <a:t> 2018, Met Office</a:t>
            </a:r>
            <a:endParaRPr lang="en-GB" sz="800" dirty="0">
              <a:solidFill>
                <a:schemeClr val="tx1"/>
              </a:solidFill>
            </a:endParaRPr>
          </a:p>
        </p:txBody>
      </p:sp>
      <p:pic>
        <p:nvPicPr>
          <p:cNvPr id="11" name="MO_MASTER_black_mono_for_light_backg_RBG.png"/>
          <p:cNvPicPr>
            <a:picLocks noChangeAspect="1"/>
          </p:cNvPicPr>
          <p:nvPr userDrawn="1"/>
        </p:nvPicPr>
        <p:blipFill>
          <a:blip r:embed="rId3" cstate="print">
            <a:extLst/>
          </a:blip>
          <a:stretch>
            <a:fillRect/>
          </a:stretch>
        </p:blipFill>
        <p:spPr>
          <a:xfrm>
            <a:off x="183946" y="54592"/>
            <a:ext cx="1802343" cy="565200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23195104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 - option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2000" y="698400"/>
            <a:ext cx="8640000" cy="1157696"/>
          </a:xfrm>
        </p:spPr>
        <p:txBody>
          <a:bodyPr anchor="b">
            <a:normAutofit/>
          </a:bodyPr>
          <a:lstStyle>
            <a:lvl1pPr algn="l"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2000" y="2129051"/>
            <a:ext cx="8640000" cy="1814299"/>
          </a:xfrm>
        </p:spPr>
        <p:txBody>
          <a:bodyPr/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5" name="Rectangle 4"/>
          <p:cNvSpPr/>
          <p:nvPr userDrawn="1"/>
        </p:nvSpPr>
        <p:spPr>
          <a:xfrm>
            <a:off x="4217158" y="4735773"/>
            <a:ext cx="4926842" cy="40772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rIns="360000" rtlCol="0" anchor="ctr"/>
          <a:lstStyle/>
          <a:p>
            <a:pPr algn="r" defTabSz="450850">
              <a:tabLst/>
            </a:pPr>
            <a:r>
              <a:rPr lang="fr-BE" sz="800" dirty="0">
                <a:solidFill>
                  <a:schemeClr val="tx1"/>
                </a:solidFill>
              </a:rPr>
              <a:t>© Crown Copyright</a:t>
            </a:r>
            <a:r>
              <a:rPr lang="fr-BE" sz="800" baseline="0" dirty="0">
                <a:solidFill>
                  <a:schemeClr val="tx1"/>
                </a:solidFill>
              </a:rPr>
              <a:t> 2018, Met Office</a:t>
            </a:r>
            <a:endParaRPr lang="en-GB" sz="800" dirty="0">
              <a:solidFill>
                <a:schemeClr val="tx1"/>
              </a:solidFill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0" y="4735773"/>
            <a:ext cx="9144000" cy="40772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rIns="360000" rtlCol="0" anchor="ctr"/>
          <a:lstStyle/>
          <a:p>
            <a:pPr algn="l" defTabSz="450850">
              <a:tabLst/>
            </a:pPr>
            <a:r>
              <a:rPr lang="fr-BE" sz="800" dirty="0">
                <a:solidFill>
                  <a:schemeClr val="tx1"/>
                </a:solidFill>
              </a:rPr>
              <a:t>www.metoffice.gov.uk</a:t>
            </a:r>
            <a:r>
              <a:rPr lang="fr-BE" sz="800" dirty="0">
                <a:solidFill>
                  <a:schemeClr val="bg2"/>
                </a:solidFill>
              </a:rPr>
              <a:t>	</a:t>
            </a:r>
            <a:endParaRPr lang="en-GB" sz="800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93621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 - option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2000" y="698400"/>
            <a:ext cx="8640000" cy="1157696"/>
          </a:xfrm>
        </p:spPr>
        <p:txBody>
          <a:bodyPr anchor="b">
            <a:normAutofit/>
          </a:bodyPr>
          <a:lstStyle>
            <a:lvl1pPr algn="l"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2000" y="2129051"/>
            <a:ext cx="8640000" cy="1814299"/>
          </a:xfrm>
        </p:spPr>
        <p:txBody>
          <a:bodyPr/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5" name="Rectangle 4"/>
          <p:cNvSpPr/>
          <p:nvPr userDrawn="1"/>
        </p:nvSpPr>
        <p:spPr>
          <a:xfrm>
            <a:off x="4217158" y="4735773"/>
            <a:ext cx="4926842" cy="40772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rIns="360000" rtlCol="0" anchor="ctr"/>
          <a:lstStyle/>
          <a:p>
            <a:pPr algn="r" defTabSz="450850">
              <a:tabLst/>
            </a:pPr>
            <a:r>
              <a:rPr lang="fr-BE" sz="800" dirty="0">
                <a:solidFill>
                  <a:schemeClr val="tx1"/>
                </a:solidFill>
              </a:rPr>
              <a:t>© Crown Copyright</a:t>
            </a:r>
            <a:r>
              <a:rPr lang="fr-BE" sz="800" baseline="0" dirty="0">
                <a:solidFill>
                  <a:schemeClr val="tx1"/>
                </a:solidFill>
              </a:rPr>
              <a:t> 2018, Met Office</a:t>
            </a:r>
            <a:endParaRPr lang="en-GB" sz="800" dirty="0">
              <a:solidFill>
                <a:schemeClr val="tx1"/>
              </a:solidFill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0" y="4735773"/>
            <a:ext cx="9144000" cy="40772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rIns="360000" rtlCol="0" anchor="ctr"/>
          <a:lstStyle/>
          <a:p>
            <a:pPr algn="l" defTabSz="450850">
              <a:tabLst/>
            </a:pPr>
            <a:r>
              <a:rPr lang="fr-BE" sz="800" dirty="0">
                <a:solidFill>
                  <a:schemeClr val="tx1"/>
                </a:solidFill>
              </a:rPr>
              <a:t>www.metoffice.gov.uk</a:t>
            </a:r>
            <a:r>
              <a:rPr lang="fr-BE" sz="800" dirty="0">
                <a:solidFill>
                  <a:schemeClr val="bg2"/>
                </a:solidFill>
              </a:rPr>
              <a:t>	</a:t>
            </a:r>
            <a:endParaRPr lang="en-GB" sz="800" dirty="0">
              <a:solidFill>
                <a:schemeClr val="bg2"/>
              </a:solidFill>
            </a:endParaRPr>
          </a:p>
        </p:txBody>
      </p:sp>
      <p:sp>
        <p:nvSpPr>
          <p:cNvPr id="7" name="Shape 48"/>
          <p:cNvSpPr/>
          <p:nvPr userDrawn="1"/>
        </p:nvSpPr>
        <p:spPr>
          <a:xfrm>
            <a:off x="-1" y="-6009"/>
            <a:ext cx="9144002" cy="687642"/>
          </a:xfrm>
          <a:prstGeom prst="rect">
            <a:avLst/>
          </a:prstGeom>
          <a:blipFill>
            <a:blip r:embed="rId2" cstate="print"/>
          </a:blip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26789" tIns="26789" rIns="26789" bIns="26789" anchor="ctr"/>
          <a:lstStyle>
            <a:lvl1pPr>
              <a:defRPr sz="3200">
                <a:solidFill>
                  <a:srgbClr val="FFFFFF"/>
                </a:solidFill>
              </a:defRPr>
            </a:lvl1pPr>
          </a:lstStyle>
          <a:p>
            <a:pPr marL="0" marR="0" lvl="0" indent="0" algn="ctr" defTabSz="219075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sym typeface="Helvetica Light"/>
              </a:rPr>
              <a:t>  </a:t>
            </a:r>
          </a:p>
        </p:txBody>
      </p:sp>
      <p:pic>
        <p:nvPicPr>
          <p:cNvPr id="9" name="MO_MASTER_for_dark_backg_RBG.png"/>
          <p:cNvPicPr>
            <a:picLocks noChangeAspect="1"/>
          </p:cNvPicPr>
          <p:nvPr userDrawn="1"/>
        </p:nvPicPr>
        <p:blipFill>
          <a:blip r:embed="rId3" cstate="print">
            <a:extLst/>
          </a:blip>
          <a:stretch>
            <a:fillRect/>
          </a:stretch>
        </p:blipFill>
        <p:spPr>
          <a:xfrm>
            <a:off x="183600" y="54000"/>
            <a:ext cx="1803780" cy="565650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32848699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- option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2000" y="698400"/>
            <a:ext cx="8640000" cy="1157696"/>
          </a:xfrm>
        </p:spPr>
        <p:txBody>
          <a:bodyPr anchor="b">
            <a:normAutofit/>
          </a:bodyPr>
          <a:lstStyle>
            <a:lvl1pPr algn="l"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2000" y="2129051"/>
            <a:ext cx="8640000" cy="1814299"/>
          </a:xfrm>
        </p:spPr>
        <p:txBody>
          <a:bodyPr/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Shape 64"/>
          <p:cNvSpPr/>
          <p:nvPr userDrawn="1"/>
        </p:nvSpPr>
        <p:spPr>
          <a:xfrm flipV="1">
            <a:off x="2141935" y="135000"/>
            <a:ext cx="0" cy="405000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lIns="26789" tIns="26789" rIns="26789" bIns="26789" anchor="ctr"/>
          <a:lstStyle/>
          <a:p>
            <a:pPr marL="0" marR="0" lvl="0" indent="0" algn="ctr" defTabSz="219075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/>
            </a:pPr>
            <a:endParaRPr kumimoji="0" sz="1200" b="0" i="0" u="none" strike="noStrike" kern="0" cap="none" spc="0" normalizeH="0" baseline="0" noProof="0" dirty="0">
              <a:ln>
                <a:noFill/>
              </a:ln>
              <a:solidFill>
                <a:srgbClr val="2A2A2A"/>
              </a:solidFill>
              <a:effectLst/>
              <a:uLnTx/>
              <a:uFillTx/>
              <a:latin typeface="Arial"/>
              <a:sym typeface="Helvetica Light"/>
            </a:endParaRPr>
          </a:p>
        </p:txBody>
      </p:sp>
      <p:sp>
        <p:nvSpPr>
          <p:cNvPr id="5" name="Shape 68"/>
          <p:cNvSpPr/>
          <p:nvPr userDrawn="1"/>
        </p:nvSpPr>
        <p:spPr>
          <a:xfrm>
            <a:off x="7531089" y="204551"/>
            <a:ext cx="1360911" cy="270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26789" tIns="26789" rIns="26789" bIns="26789"/>
          <a:lstStyle/>
          <a:p>
            <a:pPr marL="0" marR="0" lvl="0" indent="0" algn="l" defTabSz="342900" rtl="0" eaLnBrk="1" fontAlgn="auto" latinLnBrk="0" hangingPunct="0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100">
                <a:solidFill>
                  <a:srgbClr val="2A2A2A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rgbClr val="2A2A2A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Working together </a:t>
            </a:r>
            <a:b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rgbClr val="2A2A2A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</a:b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rgbClr val="2A2A2A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(enter working relationship)</a:t>
            </a:r>
          </a:p>
        </p:txBody>
      </p:sp>
      <p:sp>
        <p:nvSpPr>
          <p:cNvPr id="6" name="Shape 69"/>
          <p:cNvSpPr>
            <a:spLocks noGrp="1"/>
          </p:cNvSpPr>
          <p:nvPr>
            <p:ph type="pic" sz="quarter" idx="13"/>
          </p:nvPr>
        </p:nvSpPr>
        <p:spPr>
          <a:xfrm>
            <a:off x="2227171" y="204551"/>
            <a:ext cx="1176126" cy="270000"/>
          </a:xfrm>
          <a:prstGeom prst="rect">
            <a:avLst/>
          </a:prstGeom>
          <a:noFill/>
          <a:ln>
            <a:noFill/>
          </a:ln>
        </p:spPr>
        <p:txBody>
          <a:bodyPr wrap="square" lIns="68579" tIns="34289" rIns="68579" bIns="34289" anchor="t">
            <a:noAutofit/>
          </a:bodyPr>
          <a:lstStyle>
            <a:lvl1pPr marL="0" indent="0">
              <a:buNone/>
              <a:defRPr sz="800"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7" name="Shape 70"/>
          <p:cNvSpPr>
            <a:spLocks noGrp="1"/>
          </p:cNvSpPr>
          <p:nvPr>
            <p:ph type="pic" sz="quarter" idx="14"/>
          </p:nvPr>
        </p:nvSpPr>
        <p:spPr>
          <a:xfrm>
            <a:off x="3577935" y="204551"/>
            <a:ext cx="1176127" cy="270000"/>
          </a:xfrm>
          <a:prstGeom prst="rect">
            <a:avLst/>
          </a:prstGeom>
          <a:noFill/>
          <a:ln>
            <a:noFill/>
          </a:ln>
        </p:spPr>
        <p:txBody>
          <a:bodyPr lIns="68579" tIns="34289" rIns="68579" bIns="34289" anchor="t">
            <a:noAutofit/>
          </a:bodyPr>
          <a:lstStyle>
            <a:lvl1pPr marL="0" indent="0">
              <a:buNone/>
              <a:defRPr sz="800"/>
            </a:lvl1pPr>
          </a:lstStyle>
          <a:p>
            <a:r>
              <a:rPr lang="en-US"/>
              <a:t>Click icon to add picture</a:t>
            </a:r>
            <a:endParaRPr dirty="0"/>
          </a:p>
        </p:txBody>
      </p:sp>
      <p:sp>
        <p:nvSpPr>
          <p:cNvPr id="8" name="Shape 71"/>
          <p:cNvSpPr>
            <a:spLocks noGrp="1"/>
          </p:cNvSpPr>
          <p:nvPr>
            <p:ph type="pic" sz="quarter" idx="15"/>
          </p:nvPr>
        </p:nvSpPr>
        <p:spPr>
          <a:xfrm>
            <a:off x="4928103" y="204551"/>
            <a:ext cx="1176127" cy="270000"/>
          </a:xfrm>
          <a:prstGeom prst="rect">
            <a:avLst/>
          </a:prstGeom>
          <a:noFill/>
          <a:ln>
            <a:noFill/>
          </a:ln>
        </p:spPr>
        <p:txBody>
          <a:bodyPr lIns="68579" tIns="34289" rIns="68579" bIns="34289" anchor="t">
            <a:noAutofit/>
          </a:bodyPr>
          <a:lstStyle>
            <a:lvl1pPr marL="0" indent="0">
              <a:buNone/>
              <a:defRPr sz="800"/>
            </a:lvl1pPr>
          </a:lstStyle>
          <a:p>
            <a:r>
              <a:rPr lang="en-US"/>
              <a:t>Click icon to add picture</a:t>
            </a:r>
            <a:endParaRPr dirty="0"/>
          </a:p>
        </p:txBody>
      </p:sp>
      <p:sp>
        <p:nvSpPr>
          <p:cNvPr id="9" name="Shape 64"/>
          <p:cNvSpPr/>
          <p:nvPr userDrawn="1"/>
        </p:nvSpPr>
        <p:spPr>
          <a:xfrm flipV="1">
            <a:off x="3490913" y="135000"/>
            <a:ext cx="0" cy="405000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lIns="26789" tIns="26789" rIns="26789" bIns="26789" anchor="ctr"/>
          <a:lstStyle/>
          <a:p>
            <a:pPr marL="0" marR="0" lvl="0" indent="0" algn="ctr" defTabSz="219075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/>
            </a:pPr>
            <a:endParaRPr kumimoji="0" sz="1200" b="0" i="0" u="none" strike="noStrike" kern="0" cap="none" spc="0" normalizeH="0" baseline="0" noProof="0" dirty="0">
              <a:ln>
                <a:noFill/>
              </a:ln>
              <a:solidFill>
                <a:srgbClr val="2A2A2A"/>
              </a:solidFill>
              <a:effectLst/>
              <a:uLnTx/>
              <a:uFillTx/>
              <a:latin typeface="Arial"/>
              <a:sym typeface="Helvetica Light"/>
            </a:endParaRPr>
          </a:p>
        </p:txBody>
      </p:sp>
      <p:sp>
        <p:nvSpPr>
          <p:cNvPr id="10" name="Shape 64"/>
          <p:cNvSpPr/>
          <p:nvPr userDrawn="1"/>
        </p:nvSpPr>
        <p:spPr>
          <a:xfrm flipV="1">
            <a:off x="4842272" y="135000"/>
            <a:ext cx="0" cy="405000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lIns="26789" tIns="26789" rIns="26789" bIns="26789" anchor="ctr"/>
          <a:lstStyle/>
          <a:p>
            <a:pPr marL="0" marR="0" lvl="0" indent="0" algn="ctr" defTabSz="219075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/>
            </a:pPr>
            <a:endParaRPr kumimoji="0" sz="1200" b="0" i="0" u="none" strike="noStrike" kern="0" cap="none" spc="0" normalizeH="0" baseline="0" noProof="0" dirty="0">
              <a:ln>
                <a:noFill/>
              </a:ln>
              <a:solidFill>
                <a:srgbClr val="2A2A2A"/>
              </a:solidFill>
              <a:effectLst/>
              <a:uLnTx/>
              <a:uFillTx/>
              <a:latin typeface="Arial"/>
              <a:sym typeface="Helvetica Light"/>
            </a:endParaRPr>
          </a:p>
        </p:txBody>
      </p:sp>
      <p:sp>
        <p:nvSpPr>
          <p:cNvPr id="11" name="Shape 64"/>
          <p:cNvSpPr/>
          <p:nvPr userDrawn="1"/>
        </p:nvSpPr>
        <p:spPr>
          <a:xfrm flipV="1">
            <a:off x="6192441" y="135000"/>
            <a:ext cx="0" cy="405000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lIns="26789" tIns="26789" rIns="26789" bIns="26789" anchor="ctr"/>
          <a:lstStyle/>
          <a:p>
            <a:pPr marL="0" marR="0" lvl="0" indent="0" algn="ctr" defTabSz="219075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/>
            </a:pPr>
            <a:endParaRPr kumimoji="0" sz="1200" b="0" i="0" u="none" strike="noStrike" kern="0" cap="none" spc="0" normalizeH="0" baseline="0" noProof="0" dirty="0">
              <a:ln>
                <a:noFill/>
              </a:ln>
              <a:solidFill>
                <a:srgbClr val="2A2A2A"/>
              </a:solidFill>
              <a:effectLst/>
              <a:uLnTx/>
              <a:uFillTx/>
              <a:latin typeface="Arial"/>
              <a:sym typeface="Helvetica Light"/>
            </a:endParaRPr>
          </a:p>
        </p:txBody>
      </p:sp>
      <p:sp>
        <p:nvSpPr>
          <p:cNvPr id="12" name="Shape 71"/>
          <p:cNvSpPr>
            <a:spLocks noGrp="1"/>
          </p:cNvSpPr>
          <p:nvPr>
            <p:ph type="pic" sz="quarter" idx="17"/>
          </p:nvPr>
        </p:nvSpPr>
        <p:spPr>
          <a:xfrm>
            <a:off x="6273702" y="204551"/>
            <a:ext cx="1176127" cy="270000"/>
          </a:xfrm>
          <a:prstGeom prst="rect">
            <a:avLst/>
          </a:prstGeom>
          <a:noFill/>
          <a:ln>
            <a:noFill/>
          </a:ln>
        </p:spPr>
        <p:txBody>
          <a:bodyPr lIns="68579" tIns="34289" rIns="68579" bIns="34289" anchor="t">
            <a:noAutofit/>
          </a:bodyPr>
          <a:lstStyle>
            <a:lvl1pPr marL="0" indent="0">
              <a:buNone/>
              <a:defRPr sz="800"/>
            </a:lvl1pPr>
          </a:lstStyle>
          <a:p>
            <a:r>
              <a:rPr lang="en-US"/>
              <a:t>Click icon to add picture</a:t>
            </a:r>
            <a:endParaRPr dirty="0"/>
          </a:p>
        </p:txBody>
      </p:sp>
      <p:sp>
        <p:nvSpPr>
          <p:cNvPr id="13" name="Rectangle 12"/>
          <p:cNvSpPr/>
          <p:nvPr userDrawn="1"/>
        </p:nvSpPr>
        <p:spPr>
          <a:xfrm>
            <a:off x="0" y="4735773"/>
            <a:ext cx="9144000" cy="40772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rIns="360000" rtlCol="0" anchor="ctr"/>
          <a:lstStyle/>
          <a:p>
            <a:pPr algn="l" defTabSz="450850">
              <a:tabLst/>
            </a:pPr>
            <a:r>
              <a:rPr lang="fr-BE" sz="800" dirty="0">
                <a:solidFill>
                  <a:schemeClr val="tx1"/>
                </a:solidFill>
              </a:rPr>
              <a:t>www.metoffice.gov.uk</a:t>
            </a:r>
            <a:r>
              <a:rPr lang="fr-BE" sz="800" dirty="0">
                <a:solidFill>
                  <a:schemeClr val="bg2"/>
                </a:solidFill>
              </a:rPr>
              <a:t>	</a:t>
            </a:r>
            <a:endParaRPr lang="en-GB" sz="800" dirty="0">
              <a:solidFill>
                <a:schemeClr val="bg2"/>
              </a:solidFill>
            </a:endParaRPr>
          </a:p>
        </p:txBody>
      </p:sp>
      <p:sp>
        <p:nvSpPr>
          <p:cNvPr id="14" name="Rectangle 13"/>
          <p:cNvSpPr/>
          <p:nvPr userDrawn="1"/>
        </p:nvSpPr>
        <p:spPr>
          <a:xfrm>
            <a:off x="4217158" y="4735773"/>
            <a:ext cx="4926842" cy="40772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rIns="360000" rtlCol="0" anchor="ctr"/>
          <a:lstStyle/>
          <a:p>
            <a:pPr algn="r" defTabSz="450850">
              <a:tabLst/>
            </a:pPr>
            <a:r>
              <a:rPr lang="fr-BE" sz="800" dirty="0">
                <a:solidFill>
                  <a:schemeClr val="tx1"/>
                </a:solidFill>
              </a:rPr>
              <a:t>© Crown Copyright</a:t>
            </a:r>
            <a:r>
              <a:rPr lang="fr-BE" sz="800" baseline="0" dirty="0">
                <a:solidFill>
                  <a:schemeClr val="tx1"/>
                </a:solidFill>
              </a:rPr>
              <a:t> 2018, Met Office</a:t>
            </a:r>
            <a:endParaRPr lang="en-GB" sz="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99797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 - option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48"/>
          <p:cNvSpPr/>
          <p:nvPr userDrawn="1"/>
        </p:nvSpPr>
        <p:spPr>
          <a:xfrm>
            <a:off x="-1" y="-6009"/>
            <a:ext cx="9144002" cy="687642"/>
          </a:xfrm>
          <a:prstGeom prst="rect">
            <a:avLst/>
          </a:prstGeom>
          <a:blipFill>
            <a:blip r:embed="rId2" cstate="print"/>
          </a:blip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26789" tIns="26789" rIns="26789" bIns="26789" anchor="ctr"/>
          <a:lstStyle>
            <a:lvl1pPr>
              <a:defRPr sz="3200">
                <a:solidFill>
                  <a:srgbClr val="FFFFFF"/>
                </a:solidFill>
              </a:defRPr>
            </a:lvl1pPr>
          </a:lstStyle>
          <a:p>
            <a:pPr marL="0" marR="0" lvl="0" indent="0" algn="ctr" defTabSz="219075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sym typeface="Helvetica Light"/>
              </a:rPr>
              <a:t> 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2000" y="698400"/>
            <a:ext cx="8640000" cy="1157696"/>
          </a:xfrm>
        </p:spPr>
        <p:txBody>
          <a:bodyPr anchor="b">
            <a:normAutofit/>
          </a:bodyPr>
          <a:lstStyle>
            <a:lvl1pPr algn="l"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2000" y="2129051"/>
            <a:ext cx="8640000" cy="1814299"/>
          </a:xfrm>
        </p:spPr>
        <p:txBody>
          <a:bodyPr/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Shape 64"/>
          <p:cNvSpPr/>
          <p:nvPr userDrawn="1"/>
        </p:nvSpPr>
        <p:spPr>
          <a:xfrm flipV="1">
            <a:off x="2141935" y="135000"/>
            <a:ext cx="0" cy="40500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lIns="26789" tIns="26789" rIns="26789" bIns="26789" anchor="ctr"/>
          <a:lstStyle/>
          <a:p>
            <a:pPr marL="0" marR="0" lvl="0" indent="0" algn="ctr" defTabSz="219075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/>
            </a:pPr>
            <a:endParaRPr kumimoji="0" sz="1200" b="0" i="0" u="none" strike="noStrike" kern="0" cap="none" spc="0" normalizeH="0" baseline="0" noProof="0" dirty="0">
              <a:ln>
                <a:noFill/>
              </a:ln>
              <a:solidFill>
                <a:srgbClr val="2A2A2A"/>
              </a:solidFill>
              <a:effectLst/>
              <a:uLnTx/>
              <a:uFillTx/>
              <a:latin typeface="Arial"/>
              <a:sym typeface="Helvetica Light"/>
            </a:endParaRPr>
          </a:p>
        </p:txBody>
      </p:sp>
      <p:sp>
        <p:nvSpPr>
          <p:cNvPr id="6" name="Shape 69"/>
          <p:cNvSpPr>
            <a:spLocks noGrp="1"/>
          </p:cNvSpPr>
          <p:nvPr>
            <p:ph type="pic" sz="quarter" idx="13"/>
          </p:nvPr>
        </p:nvSpPr>
        <p:spPr>
          <a:xfrm>
            <a:off x="2227171" y="204551"/>
            <a:ext cx="1176126" cy="270000"/>
          </a:xfrm>
          <a:prstGeom prst="rect">
            <a:avLst/>
          </a:prstGeom>
          <a:noFill/>
          <a:ln>
            <a:noFill/>
          </a:ln>
        </p:spPr>
        <p:txBody>
          <a:bodyPr wrap="square" lIns="68579" tIns="34289" rIns="68579" bIns="34289" anchor="t">
            <a:noAutofit/>
          </a:bodyPr>
          <a:lstStyle>
            <a:lvl1pPr marL="0" indent="0">
              <a:buNone/>
              <a:defRPr sz="800"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7" name="Shape 70"/>
          <p:cNvSpPr>
            <a:spLocks noGrp="1"/>
          </p:cNvSpPr>
          <p:nvPr>
            <p:ph type="pic" sz="quarter" idx="14"/>
          </p:nvPr>
        </p:nvSpPr>
        <p:spPr>
          <a:xfrm>
            <a:off x="3577935" y="204551"/>
            <a:ext cx="1176127" cy="270000"/>
          </a:xfrm>
          <a:prstGeom prst="rect">
            <a:avLst/>
          </a:prstGeom>
          <a:noFill/>
          <a:ln>
            <a:noFill/>
          </a:ln>
        </p:spPr>
        <p:txBody>
          <a:bodyPr lIns="68579" tIns="34289" rIns="68579" bIns="34289" anchor="t">
            <a:noAutofit/>
          </a:bodyPr>
          <a:lstStyle>
            <a:lvl1pPr marL="0" indent="0">
              <a:buNone/>
              <a:defRPr sz="800"/>
            </a:lvl1pPr>
          </a:lstStyle>
          <a:p>
            <a:r>
              <a:rPr lang="en-US"/>
              <a:t>Click icon to add picture</a:t>
            </a:r>
            <a:endParaRPr dirty="0"/>
          </a:p>
        </p:txBody>
      </p:sp>
      <p:sp>
        <p:nvSpPr>
          <p:cNvPr id="8" name="Shape 71"/>
          <p:cNvSpPr>
            <a:spLocks noGrp="1"/>
          </p:cNvSpPr>
          <p:nvPr>
            <p:ph type="pic" sz="quarter" idx="15"/>
          </p:nvPr>
        </p:nvSpPr>
        <p:spPr>
          <a:xfrm>
            <a:off x="4928103" y="204551"/>
            <a:ext cx="1176127" cy="270000"/>
          </a:xfrm>
          <a:prstGeom prst="rect">
            <a:avLst/>
          </a:prstGeom>
          <a:noFill/>
          <a:ln>
            <a:noFill/>
          </a:ln>
        </p:spPr>
        <p:txBody>
          <a:bodyPr lIns="68579" tIns="34289" rIns="68579" bIns="34289" anchor="t">
            <a:noAutofit/>
          </a:bodyPr>
          <a:lstStyle>
            <a:lvl1pPr marL="0" indent="0">
              <a:buNone/>
              <a:defRPr sz="800"/>
            </a:lvl1pPr>
          </a:lstStyle>
          <a:p>
            <a:r>
              <a:rPr lang="en-US"/>
              <a:t>Click icon to add picture</a:t>
            </a:r>
            <a:endParaRPr dirty="0"/>
          </a:p>
        </p:txBody>
      </p:sp>
      <p:sp>
        <p:nvSpPr>
          <p:cNvPr id="9" name="Shape 64"/>
          <p:cNvSpPr/>
          <p:nvPr userDrawn="1"/>
        </p:nvSpPr>
        <p:spPr>
          <a:xfrm flipV="1">
            <a:off x="3490913" y="135000"/>
            <a:ext cx="0" cy="40500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lIns="26789" tIns="26789" rIns="26789" bIns="26789" anchor="ctr"/>
          <a:lstStyle/>
          <a:p>
            <a:pPr marL="0" marR="0" lvl="0" indent="0" algn="ctr" defTabSz="219075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/>
            </a:pPr>
            <a:endParaRPr kumimoji="0" sz="1200" b="0" i="0" u="none" strike="noStrike" kern="0" cap="none" spc="0" normalizeH="0" baseline="0" noProof="0" dirty="0">
              <a:ln>
                <a:noFill/>
              </a:ln>
              <a:solidFill>
                <a:srgbClr val="2A2A2A"/>
              </a:solidFill>
              <a:effectLst/>
              <a:uLnTx/>
              <a:uFillTx/>
              <a:latin typeface="Arial"/>
              <a:sym typeface="Helvetica Light"/>
            </a:endParaRPr>
          </a:p>
        </p:txBody>
      </p:sp>
      <p:sp>
        <p:nvSpPr>
          <p:cNvPr id="10" name="Shape 64"/>
          <p:cNvSpPr/>
          <p:nvPr userDrawn="1"/>
        </p:nvSpPr>
        <p:spPr>
          <a:xfrm flipV="1">
            <a:off x="4842272" y="135000"/>
            <a:ext cx="0" cy="40500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lIns="26789" tIns="26789" rIns="26789" bIns="26789" anchor="ctr"/>
          <a:lstStyle/>
          <a:p>
            <a:pPr marL="0" marR="0" lvl="0" indent="0" algn="ctr" defTabSz="219075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/>
            </a:pPr>
            <a:endParaRPr kumimoji="0" sz="1200" b="0" i="0" u="none" strike="noStrike" kern="0" cap="none" spc="0" normalizeH="0" baseline="0" noProof="0" dirty="0">
              <a:ln>
                <a:noFill/>
              </a:ln>
              <a:solidFill>
                <a:srgbClr val="2A2A2A"/>
              </a:solidFill>
              <a:effectLst/>
              <a:uLnTx/>
              <a:uFillTx/>
              <a:latin typeface="Arial"/>
              <a:sym typeface="Helvetica Light"/>
            </a:endParaRPr>
          </a:p>
        </p:txBody>
      </p:sp>
      <p:sp>
        <p:nvSpPr>
          <p:cNvPr id="11" name="Shape 64"/>
          <p:cNvSpPr/>
          <p:nvPr userDrawn="1"/>
        </p:nvSpPr>
        <p:spPr>
          <a:xfrm flipV="1">
            <a:off x="6192441" y="135000"/>
            <a:ext cx="0" cy="40500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lIns="26789" tIns="26789" rIns="26789" bIns="26789" anchor="ctr"/>
          <a:lstStyle/>
          <a:p>
            <a:pPr marL="0" marR="0" lvl="0" indent="0" algn="ctr" defTabSz="219075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/>
            </a:pPr>
            <a:endParaRPr kumimoji="0" sz="1200" b="0" i="0" u="none" strike="noStrike" kern="0" cap="none" spc="0" normalizeH="0" baseline="0" noProof="0" dirty="0">
              <a:ln>
                <a:noFill/>
              </a:ln>
              <a:solidFill>
                <a:srgbClr val="2A2A2A"/>
              </a:solidFill>
              <a:effectLst/>
              <a:uLnTx/>
              <a:uFillTx/>
              <a:latin typeface="Arial"/>
              <a:sym typeface="Helvetica Light"/>
            </a:endParaRPr>
          </a:p>
        </p:txBody>
      </p:sp>
      <p:sp>
        <p:nvSpPr>
          <p:cNvPr id="12" name="Shape 71"/>
          <p:cNvSpPr>
            <a:spLocks noGrp="1"/>
          </p:cNvSpPr>
          <p:nvPr>
            <p:ph type="pic" sz="quarter" idx="17"/>
          </p:nvPr>
        </p:nvSpPr>
        <p:spPr>
          <a:xfrm>
            <a:off x="6273702" y="204551"/>
            <a:ext cx="1176127" cy="270000"/>
          </a:xfrm>
          <a:prstGeom prst="rect">
            <a:avLst/>
          </a:prstGeom>
          <a:noFill/>
          <a:ln>
            <a:noFill/>
          </a:ln>
        </p:spPr>
        <p:txBody>
          <a:bodyPr lIns="68579" tIns="34289" rIns="68579" bIns="34289" anchor="t">
            <a:noAutofit/>
          </a:bodyPr>
          <a:lstStyle>
            <a:lvl1pPr marL="0" indent="0">
              <a:buNone/>
              <a:defRPr sz="800"/>
            </a:lvl1pPr>
          </a:lstStyle>
          <a:p>
            <a:r>
              <a:rPr lang="en-US"/>
              <a:t>Click icon to add picture</a:t>
            </a:r>
            <a:endParaRPr dirty="0"/>
          </a:p>
        </p:txBody>
      </p:sp>
      <p:sp>
        <p:nvSpPr>
          <p:cNvPr id="13" name="Rectangle 12"/>
          <p:cNvSpPr/>
          <p:nvPr userDrawn="1"/>
        </p:nvSpPr>
        <p:spPr>
          <a:xfrm>
            <a:off x="0" y="4735773"/>
            <a:ext cx="9144000" cy="40772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rIns="360000" rtlCol="0" anchor="ctr"/>
          <a:lstStyle/>
          <a:p>
            <a:pPr algn="l" defTabSz="450850">
              <a:tabLst/>
            </a:pPr>
            <a:r>
              <a:rPr lang="fr-BE" sz="800" dirty="0">
                <a:solidFill>
                  <a:schemeClr val="tx1"/>
                </a:solidFill>
              </a:rPr>
              <a:t>www.metoffice.gov.uk</a:t>
            </a:r>
            <a:r>
              <a:rPr lang="fr-BE" sz="800" dirty="0">
                <a:solidFill>
                  <a:schemeClr val="bg2"/>
                </a:solidFill>
              </a:rPr>
              <a:t>	</a:t>
            </a:r>
            <a:endParaRPr lang="en-GB" sz="800" dirty="0">
              <a:solidFill>
                <a:schemeClr val="bg2"/>
              </a:solidFill>
            </a:endParaRPr>
          </a:p>
        </p:txBody>
      </p:sp>
      <p:sp>
        <p:nvSpPr>
          <p:cNvPr id="14" name="Rectangle 13"/>
          <p:cNvSpPr/>
          <p:nvPr userDrawn="1"/>
        </p:nvSpPr>
        <p:spPr>
          <a:xfrm>
            <a:off x="4217158" y="4735773"/>
            <a:ext cx="4926842" cy="40772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rIns="360000" rtlCol="0" anchor="ctr"/>
          <a:lstStyle/>
          <a:p>
            <a:pPr algn="r" defTabSz="450850">
              <a:tabLst/>
            </a:pPr>
            <a:r>
              <a:rPr lang="fr-BE" sz="800" dirty="0">
                <a:solidFill>
                  <a:schemeClr val="tx1"/>
                </a:solidFill>
              </a:rPr>
              <a:t>© Crown Copyright</a:t>
            </a:r>
            <a:r>
              <a:rPr lang="fr-BE" sz="800" baseline="0" dirty="0">
                <a:solidFill>
                  <a:schemeClr val="tx1"/>
                </a:solidFill>
              </a:rPr>
              <a:t> 2018, Met Office</a:t>
            </a:r>
            <a:endParaRPr lang="en-GB" sz="800" dirty="0">
              <a:solidFill>
                <a:schemeClr val="tx1"/>
              </a:solidFill>
            </a:endParaRPr>
          </a:p>
        </p:txBody>
      </p:sp>
      <p:sp>
        <p:nvSpPr>
          <p:cNvPr id="5" name="Shape 68"/>
          <p:cNvSpPr/>
          <p:nvPr userDrawn="1"/>
        </p:nvSpPr>
        <p:spPr>
          <a:xfrm>
            <a:off x="7531089" y="204551"/>
            <a:ext cx="1360911" cy="270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26789" tIns="26789" rIns="26789" bIns="26789"/>
          <a:lstStyle/>
          <a:p>
            <a:pPr marL="0" marR="0" lvl="0" indent="0" algn="l" defTabSz="342900" rtl="0" eaLnBrk="1" fontAlgn="auto" latinLnBrk="0" hangingPunct="0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100">
                <a:solidFill>
                  <a:srgbClr val="2A2A2A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Working together </a:t>
            </a:r>
            <a:b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</a:b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(enter working relationship)</a:t>
            </a:r>
          </a:p>
        </p:txBody>
      </p:sp>
      <p:pic>
        <p:nvPicPr>
          <p:cNvPr id="18" name="MO_MASTER_for_dark_backg_RBG.png"/>
          <p:cNvPicPr>
            <a:picLocks noChangeAspect="1"/>
          </p:cNvPicPr>
          <p:nvPr userDrawn="1"/>
        </p:nvPicPr>
        <p:blipFill>
          <a:blip r:embed="rId3" cstate="print">
            <a:extLst/>
          </a:blip>
          <a:stretch>
            <a:fillRect/>
          </a:stretch>
        </p:blipFill>
        <p:spPr>
          <a:xfrm>
            <a:off x="183600" y="54000"/>
            <a:ext cx="1803780" cy="565650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20472086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- 1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F9FE41-C8F9-47EF-94C3-C489748B47D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126256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t -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2000" y="1548000"/>
            <a:ext cx="4087988" cy="3060000"/>
          </a:xfrm>
        </p:spPr>
        <p:txBody>
          <a:bodyPr/>
          <a:lstStyle>
            <a:lvl1pPr>
              <a:defRPr lang="en-US" smtClean="0"/>
            </a:lvl1pPr>
            <a:lvl2pPr>
              <a:defRPr lang="en-US" smtClean="0"/>
            </a:lvl2pPr>
            <a:lvl3pPr>
              <a:defRPr lang="en-US" smtClean="0"/>
            </a:lvl3pPr>
            <a:lvl4pPr>
              <a:defRPr lang="en-US" smtClean="0"/>
            </a:lvl4pPr>
            <a:lvl5pPr>
              <a:defRPr lang="en-US" dirty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02400" y="1548000"/>
            <a:ext cx="4089600" cy="3060000"/>
          </a:xfrm>
        </p:spPr>
        <p:txBody>
          <a:bodyPr/>
          <a:lstStyle>
            <a:lvl1pPr>
              <a:defRPr lang="en-US" smtClean="0"/>
            </a:lvl1pPr>
            <a:lvl2pPr>
              <a:defRPr lang="en-US" smtClean="0"/>
            </a:lvl2pPr>
            <a:lvl3pPr>
              <a:defRPr lang="en-US" smtClean="0"/>
            </a:lvl3pPr>
            <a:lvl4pPr>
              <a:defRPr lang="en-US" smtClean="0"/>
            </a:lvl4pPr>
            <a:lvl5pPr>
              <a:defRPr lang="en-US" dirty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4567473" y="1548000"/>
            <a:ext cx="0" cy="3060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F9FE41-C8F9-47EF-94C3-C489748B47D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715928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- 2 columns third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2000" y="1548000"/>
            <a:ext cx="5670000" cy="3060000"/>
          </a:xfrm>
        </p:spPr>
        <p:txBody>
          <a:bodyPr/>
          <a:lstStyle>
            <a:lvl1pPr>
              <a:defRPr lang="en-US" smtClean="0"/>
            </a:lvl1pPr>
            <a:lvl2pPr>
              <a:defRPr lang="en-US" smtClean="0"/>
            </a:lvl2pPr>
            <a:lvl3pPr>
              <a:defRPr lang="en-US" smtClean="0"/>
            </a:lvl3pPr>
            <a:lvl4pPr>
              <a:defRPr lang="en-US" smtClean="0"/>
            </a:lvl4pPr>
            <a:lvl5pPr>
              <a:defRPr lang="en-US" dirty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2000" y="1548000"/>
            <a:ext cx="2700000" cy="3060000"/>
          </a:xfrm>
        </p:spPr>
        <p:txBody>
          <a:bodyPr/>
          <a:lstStyle>
            <a:lvl1pPr>
              <a:defRPr lang="en-US" smtClean="0"/>
            </a:lvl1pPr>
            <a:lvl2pPr>
              <a:defRPr lang="en-US" smtClean="0"/>
            </a:lvl2pPr>
            <a:lvl3pPr>
              <a:defRPr lang="en-US" smtClean="0"/>
            </a:lvl3pPr>
            <a:lvl4pPr>
              <a:defRPr lang="en-US" smtClean="0"/>
            </a:lvl4pPr>
            <a:lvl5pPr>
              <a:defRPr lang="en-US" dirty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cxnSp>
        <p:nvCxnSpPr>
          <p:cNvPr id="7" name="Straight Connector 6"/>
          <p:cNvCxnSpPr/>
          <p:nvPr userDrawn="1"/>
        </p:nvCxnSpPr>
        <p:spPr>
          <a:xfrm>
            <a:off x="6057352" y="1548000"/>
            <a:ext cx="0" cy="3060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F9FE41-C8F9-47EF-94C3-C489748B47D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94811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- 3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2000" y="1548000"/>
            <a:ext cx="2700000" cy="3060000"/>
          </a:xfrm>
        </p:spPr>
        <p:txBody>
          <a:bodyPr/>
          <a:lstStyle>
            <a:lvl1pPr>
              <a:defRPr lang="en-US" smtClean="0"/>
            </a:lvl1pPr>
            <a:lvl2pPr>
              <a:defRPr lang="en-US" smtClean="0"/>
            </a:lvl2pPr>
            <a:lvl3pPr>
              <a:defRPr lang="en-US" smtClean="0"/>
            </a:lvl3pPr>
            <a:lvl4pPr>
              <a:defRPr lang="en-US" smtClean="0"/>
            </a:lvl4pPr>
            <a:lvl5pPr>
              <a:defRPr lang="en-US" dirty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2000" y="1548000"/>
            <a:ext cx="2700000" cy="3060000"/>
          </a:xfrm>
        </p:spPr>
        <p:txBody>
          <a:bodyPr/>
          <a:lstStyle>
            <a:lvl1pPr>
              <a:defRPr lang="en-US" smtClean="0"/>
            </a:lvl1pPr>
            <a:lvl2pPr>
              <a:defRPr lang="en-US" smtClean="0"/>
            </a:lvl2pPr>
            <a:lvl3pPr>
              <a:defRPr lang="en-US" smtClean="0"/>
            </a:lvl3pPr>
            <a:lvl4pPr>
              <a:defRPr lang="en-US" smtClean="0"/>
            </a:lvl4pPr>
            <a:lvl5pPr>
              <a:defRPr lang="en-US" dirty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3093513" y="1548000"/>
            <a:ext cx="0" cy="3060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" name="Content Placeholder 3"/>
          <p:cNvSpPr>
            <a:spLocks noGrp="1"/>
          </p:cNvSpPr>
          <p:nvPr>
            <p:ph sz="half" idx="10"/>
          </p:nvPr>
        </p:nvSpPr>
        <p:spPr>
          <a:xfrm>
            <a:off x="3222000" y="1548000"/>
            <a:ext cx="2700000" cy="3060000"/>
          </a:xfrm>
        </p:spPr>
        <p:txBody>
          <a:bodyPr/>
          <a:lstStyle>
            <a:lvl1pPr>
              <a:defRPr lang="en-US" smtClean="0"/>
            </a:lvl1pPr>
            <a:lvl2pPr>
              <a:defRPr lang="en-US" smtClean="0"/>
            </a:lvl2pPr>
            <a:lvl3pPr>
              <a:defRPr lang="en-US" smtClean="0"/>
            </a:lvl3pPr>
            <a:lvl4pPr>
              <a:defRPr lang="en-US" smtClean="0"/>
            </a:lvl4pPr>
            <a:lvl5pPr>
              <a:defRPr lang="en-US" dirty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cxnSp>
        <p:nvCxnSpPr>
          <p:cNvPr id="7" name="Straight Connector 6"/>
          <p:cNvCxnSpPr/>
          <p:nvPr userDrawn="1"/>
        </p:nvCxnSpPr>
        <p:spPr>
          <a:xfrm>
            <a:off x="6057352" y="1548000"/>
            <a:ext cx="0" cy="3060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5F9FE41-C8F9-47EF-94C3-C489748B47D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7048393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- 1 column +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2000" y="699740"/>
            <a:ext cx="4087988" cy="576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2000" y="1548000"/>
            <a:ext cx="4087988" cy="3060000"/>
          </a:xfrm>
        </p:spPr>
        <p:txBody>
          <a:bodyPr/>
          <a:lstStyle>
            <a:lvl1pPr>
              <a:defRPr lang="en-US" smtClean="0"/>
            </a:lvl1pPr>
            <a:lvl2pPr>
              <a:defRPr lang="en-US" smtClean="0"/>
            </a:lvl2pPr>
            <a:lvl3pPr>
              <a:defRPr lang="en-US" smtClean="0"/>
            </a:lvl3pPr>
            <a:lvl4pPr>
              <a:defRPr lang="en-US" smtClean="0"/>
            </a:lvl4pPr>
            <a:lvl5pPr>
              <a:defRPr lang="en-US" dirty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Rectangle 4"/>
          <p:cNvSpPr/>
          <p:nvPr userDrawn="1"/>
        </p:nvSpPr>
        <p:spPr>
          <a:xfrm>
            <a:off x="4562272" y="1"/>
            <a:ext cx="4572000" cy="4716780"/>
          </a:xfrm>
          <a:prstGeom prst="rect">
            <a:avLst/>
          </a:prstGeom>
          <a:solidFill>
            <a:schemeClr val="tx1">
              <a:lumMod val="10000"/>
              <a:lumOff val="90000"/>
            </a:schemeClr>
          </a:solidFill>
          <a:ln>
            <a:solidFill>
              <a:schemeClr val="tx1">
                <a:lumMod val="10000"/>
                <a:lumOff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F9FE41-C8F9-47EF-94C3-C489748B47D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5597194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ontent - 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F9FE41-C8F9-47EF-94C3-C489748B47D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0434759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- full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709468"/>
            <a:ext cx="9144000" cy="4022385"/>
          </a:xfrm>
          <a:prstGeom prst="rect">
            <a:avLst/>
          </a:prstGeom>
          <a:solidFill>
            <a:schemeClr val="tx1">
              <a:lumMod val="10000"/>
              <a:lumOff val="90000"/>
            </a:schemeClr>
          </a:solidFill>
          <a:ln>
            <a:solidFill>
              <a:schemeClr val="tx1">
                <a:lumMod val="10000"/>
                <a:lumOff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252413" y="818866"/>
            <a:ext cx="8639175" cy="3789647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5F9FE41-C8F9-47EF-94C3-C489748B47D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3217325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Content - 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F9FE41-C8F9-47EF-94C3-C489748B47D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0401792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Content - really 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0" y="4735773"/>
            <a:ext cx="9144000" cy="407727"/>
          </a:xfrm>
          <a:prstGeom prst="rect">
            <a:avLst/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rIns="360000" rtlCol="0" anchor="ctr"/>
          <a:lstStyle/>
          <a:p>
            <a:pPr algn="l" defTabSz="450850">
              <a:tabLst/>
            </a:pPr>
            <a:r>
              <a:rPr lang="fr-BE" sz="800" dirty="0">
                <a:solidFill>
                  <a:schemeClr val="tx1"/>
                </a:solidFill>
              </a:rPr>
              <a:t>	</a:t>
            </a:r>
            <a:endParaRPr lang="en-GB" sz="800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F9FE41-C8F9-47EF-94C3-C489748B47D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3103824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Divider -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0" y="1728000"/>
            <a:ext cx="9144000" cy="34155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2000" y="699739"/>
            <a:ext cx="8640000" cy="90048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252000" y="1975480"/>
            <a:ext cx="8640000" cy="2632520"/>
          </a:xfrm>
        </p:spPr>
        <p:txBody>
          <a:bodyPr/>
          <a:lstStyle>
            <a:lvl1pPr marL="0" indent="0">
              <a:buNone/>
              <a:defRPr baseline="0"/>
            </a:lvl1pPr>
            <a:lvl2pPr marL="342900" indent="0">
              <a:buNone/>
              <a:defRPr/>
            </a:lvl2pPr>
            <a:lvl3pPr marL="685800" indent="0">
              <a:buNone/>
              <a:defRPr/>
            </a:lvl3pPr>
            <a:lvl4pPr marL="1028700" indent="0">
              <a:buNone/>
              <a:defRPr/>
            </a:lvl4pPr>
            <a:lvl5pPr marL="1371600" indent="0">
              <a:buNone/>
              <a:defRPr/>
            </a:lvl5pPr>
          </a:lstStyle>
          <a:p>
            <a:pPr lvl="0"/>
            <a:r>
              <a:rPr lang="en-US" dirty="0"/>
              <a:t>Click to add subtitle</a:t>
            </a:r>
          </a:p>
        </p:txBody>
      </p:sp>
      <p:sp>
        <p:nvSpPr>
          <p:cNvPr id="7" name="Rectangle 6"/>
          <p:cNvSpPr/>
          <p:nvPr userDrawn="1"/>
        </p:nvSpPr>
        <p:spPr>
          <a:xfrm>
            <a:off x="0" y="4735773"/>
            <a:ext cx="9144000" cy="40772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rIns="360000" rtlCol="0" anchor="ctr"/>
          <a:lstStyle/>
          <a:p>
            <a:pPr algn="l" defTabSz="450850">
              <a:tabLst/>
            </a:pPr>
            <a:r>
              <a:rPr lang="fr-BE" sz="800" dirty="0">
                <a:solidFill>
                  <a:schemeClr val="tx1"/>
                </a:solidFill>
              </a:rPr>
              <a:t>	</a:t>
            </a:r>
            <a:endParaRPr lang="en-GB" sz="800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F9FE41-C8F9-47EF-94C3-C489748B47D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5887472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Divider - gr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0" y="1728000"/>
            <a:ext cx="9144000" cy="3415500"/>
          </a:xfrm>
          <a:prstGeom prst="rect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2000" y="699740"/>
            <a:ext cx="8640000" cy="900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252000" y="1976400"/>
            <a:ext cx="8640000" cy="2631600"/>
          </a:xfrm>
        </p:spPr>
        <p:txBody>
          <a:bodyPr/>
          <a:lstStyle>
            <a:lvl1pPr marL="0" indent="0">
              <a:buNone/>
              <a:defRPr baseline="0"/>
            </a:lvl1pPr>
            <a:lvl2pPr marL="342900" indent="0">
              <a:buNone/>
              <a:defRPr/>
            </a:lvl2pPr>
            <a:lvl3pPr marL="685800" indent="0">
              <a:buNone/>
              <a:defRPr/>
            </a:lvl3pPr>
            <a:lvl4pPr marL="1028700" indent="0">
              <a:buNone/>
              <a:defRPr/>
            </a:lvl4pPr>
            <a:lvl5pPr marL="1371600" indent="0">
              <a:buNone/>
              <a:defRPr/>
            </a:lvl5pPr>
          </a:lstStyle>
          <a:p>
            <a:pPr lvl="0"/>
            <a:r>
              <a:rPr lang="en-US" dirty="0"/>
              <a:t>Click to add subtitle</a:t>
            </a:r>
          </a:p>
        </p:txBody>
      </p:sp>
      <p:sp>
        <p:nvSpPr>
          <p:cNvPr id="7" name="Rectangle 6"/>
          <p:cNvSpPr/>
          <p:nvPr userDrawn="1"/>
        </p:nvSpPr>
        <p:spPr>
          <a:xfrm>
            <a:off x="0" y="4735773"/>
            <a:ext cx="9144000" cy="40772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rIns="360000" rtlCol="0" anchor="ctr"/>
          <a:lstStyle/>
          <a:p>
            <a:pPr algn="l" defTabSz="450850">
              <a:tabLst/>
            </a:pPr>
            <a:r>
              <a:rPr lang="fr-BE" sz="800" dirty="0">
                <a:solidFill>
                  <a:schemeClr val="tx1"/>
                </a:solidFill>
              </a:rPr>
              <a:t>	</a:t>
            </a:r>
            <a:endParaRPr lang="en-GB" sz="800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F9FE41-C8F9-47EF-94C3-C489748B47D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6137584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Divider -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0" y="1728000"/>
            <a:ext cx="9144000" cy="3415500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2000" y="699740"/>
            <a:ext cx="8640000" cy="900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252000" y="1976400"/>
            <a:ext cx="8640000" cy="26316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2"/>
                </a:solidFill>
              </a:defRPr>
            </a:lvl1pPr>
            <a:lvl2pPr marL="342900" indent="0">
              <a:buNone/>
              <a:defRPr/>
            </a:lvl2pPr>
            <a:lvl3pPr marL="685800" indent="0">
              <a:buNone/>
              <a:defRPr/>
            </a:lvl3pPr>
            <a:lvl4pPr marL="1028700" indent="0">
              <a:buNone/>
              <a:defRPr/>
            </a:lvl4pPr>
            <a:lvl5pPr marL="1371600" indent="0">
              <a:buNone/>
              <a:defRPr/>
            </a:lvl5pPr>
          </a:lstStyle>
          <a:p>
            <a:pPr lvl="0"/>
            <a:r>
              <a:rPr lang="en-US" dirty="0"/>
              <a:t>Click to add subtitle</a:t>
            </a:r>
          </a:p>
        </p:txBody>
      </p:sp>
      <p:sp>
        <p:nvSpPr>
          <p:cNvPr id="7" name="Rectangle 6"/>
          <p:cNvSpPr/>
          <p:nvPr userDrawn="1"/>
        </p:nvSpPr>
        <p:spPr>
          <a:xfrm>
            <a:off x="0" y="4735773"/>
            <a:ext cx="9144000" cy="40772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rIns="360000" rtlCol="0" anchor="ctr"/>
          <a:lstStyle/>
          <a:p>
            <a:pPr algn="l" defTabSz="450850">
              <a:tabLst/>
            </a:pPr>
            <a:r>
              <a:rPr lang="fr-BE" sz="800" dirty="0">
                <a:solidFill>
                  <a:schemeClr val="bg2"/>
                </a:solidFill>
              </a:rPr>
              <a:t>	</a:t>
            </a:r>
            <a:endParaRPr lang="en-GB" sz="800" dirty="0">
              <a:solidFill>
                <a:schemeClr val="bg2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F9FE41-C8F9-47EF-94C3-C489748B47D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521184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Divider - 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0" y="1728000"/>
            <a:ext cx="9144000" cy="3415500"/>
          </a:xfrm>
          <a:prstGeom prst="rect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2000" y="699740"/>
            <a:ext cx="8640000" cy="900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252000" y="1976400"/>
            <a:ext cx="8640000" cy="2631600"/>
          </a:xfrm>
        </p:spPr>
        <p:txBody>
          <a:bodyPr/>
          <a:lstStyle>
            <a:lvl1pPr marL="0" indent="0">
              <a:buNone/>
              <a:defRPr baseline="0"/>
            </a:lvl1pPr>
            <a:lvl2pPr marL="342900" indent="0">
              <a:buNone/>
              <a:defRPr/>
            </a:lvl2pPr>
            <a:lvl3pPr marL="685800" indent="0">
              <a:buNone/>
              <a:defRPr/>
            </a:lvl3pPr>
            <a:lvl4pPr marL="1028700" indent="0">
              <a:buNone/>
              <a:defRPr/>
            </a:lvl4pPr>
            <a:lvl5pPr marL="1371600" indent="0">
              <a:buNone/>
              <a:defRPr/>
            </a:lvl5pPr>
          </a:lstStyle>
          <a:p>
            <a:pPr lvl="0"/>
            <a:r>
              <a:rPr lang="en-US" dirty="0"/>
              <a:t>Click to add subtitle</a:t>
            </a:r>
          </a:p>
        </p:txBody>
      </p:sp>
      <p:sp>
        <p:nvSpPr>
          <p:cNvPr id="7" name="Rectangle 6"/>
          <p:cNvSpPr/>
          <p:nvPr userDrawn="1"/>
        </p:nvSpPr>
        <p:spPr>
          <a:xfrm>
            <a:off x="0" y="4735773"/>
            <a:ext cx="9144000" cy="40772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rIns="360000" rtlCol="0" anchor="ctr"/>
          <a:lstStyle/>
          <a:p>
            <a:pPr algn="l" defTabSz="450850">
              <a:tabLst/>
            </a:pPr>
            <a:r>
              <a:rPr lang="fr-BE" sz="800" dirty="0">
                <a:solidFill>
                  <a:schemeClr val="tx1"/>
                </a:solidFill>
              </a:rPr>
              <a:t>	</a:t>
            </a:r>
            <a:endParaRPr lang="en-GB" sz="800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F9FE41-C8F9-47EF-94C3-C489748B47D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0915425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Divider - te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0" y="1728000"/>
            <a:ext cx="9144000" cy="3415500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2000" y="699740"/>
            <a:ext cx="8640000" cy="900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252000" y="1976400"/>
            <a:ext cx="8640000" cy="2631600"/>
          </a:xfrm>
        </p:spPr>
        <p:txBody>
          <a:bodyPr/>
          <a:lstStyle>
            <a:lvl1pPr marL="0" indent="0">
              <a:buNone/>
              <a:defRPr baseline="0"/>
            </a:lvl1pPr>
            <a:lvl2pPr marL="342900" indent="0">
              <a:buNone/>
              <a:defRPr/>
            </a:lvl2pPr>
            <a:lvl3pPr marL="685800" indent="0">
              <a:buNone/>
              <a:defRPr/>
            </a:lvl3pPr>
            <a:lvl4pPr marL="1028700" indent="0">
              <a:buNone/>
              <a:defRPr/>
            </a:lvl4pPr>
            <a:lvl5pPr marL="1371600" indent="0">
              <a:buNone/>
              <a:defRPr/>
            </a:lvl5pPr>
          </a:lstStyle>
          <a:p>
            <a:pPr lvl="0"/>
            <a:r>
              <a:rPr lang="en-US" dirty="0"/>
              <a:t>Click to add subtitle</a:t>
            </a:r>
          </a:p>
        </p:txBody>
      </p:sp>
      <p:sp>
        <p:nvSpPr>
          <p:cNvPr id="7" name="Rectangle 6"/>
          <p:cNvSpPr/>
          <p:nvPr userDrawn="1"/>
        </p:nvSpPr>
        <p:spPr>
          <a:xfrm>
            <a:off x="0" y="4735773"/>
            <a:ext cx="9144000" cy="40772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rIns="360000" rtlCol="0" anchor="ctr"/>
          <a:lstStyle/>
          <a:p>
            <a:pPr algn="l" defTabSz="450850">
              <a:tabLst/>
            </a:pPr>
            <a:r>
              <a:rPr lang="fr-BE" sz="800" dirty="0">
                <a:solidFill>
                  <a:schemeClr val="tx1"/>
                </a:solidFill>
              </a:rPr>
              <a:t>	</a:t>
            </a:r>
            <a:endParaRPr lang="en-GB" sz="800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F9FE41-C8F9-47EF-94C3-C489748B47D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6133383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estion Conta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0" y="1822593"/>
            <a:ext cx="9144000" cy="34155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 algn="ctr">
              <a:buFont typeface="Arial" panose="020B0604020202020204" pitchFamily="34" charset="0"/>
              <a:buNone/>
            </a:pPr>
            <a:endParaRPr lang="en-GB" sz="200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52000" y="699739"/>
            <a:ext cx="8640000" cy="900487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Questions?</a:t>
            </a:r>
          </a:p>
        </p:txBody>
      </p:sp>
      <p:sp>
        <p:nvSpPr>
          <p:cNvPr id="7" name="Rectangle 6"/>
          <p:cNvSpPr/>
          <p:nvPr userDrawn="1"/>
        </p:nvSpPr>
        <p:spPr>
          <a:xfrm>
            <a:off x="0" y="4827213"/>
            <a:ext cx="9144000" cy="40772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rIns="360000" rtlCol="0" anchor="ctr"/>
          <a:lstStyle/>
          <a:p>
            <a:pPr algn="l" defTabSz="450850">
              <a:tabLst/>
            </a:pPr>
            <a:r>
              <a:rPr lang="fr-BE" sz="800" dirty="0">
                <a:solidFill>
                  <a:schemeClr val="tx1"/>
                </a:solidFill>
              </a:rPr>
              <a:t>www.metoffice.gov.uk	</a:t>
            </a:r>
            <a:endParaRPr lang="en-GB" sz="800" dirty="0">
              <a:solidFill>
                <a:schemeClr val="tx1"/>
              </a:solidFill>
            </a:endParaRPr>
          </a:p>
        </p:txBody>
      </p:sp>
      <p:sp>
        <p:nvSpPr>
          <p:cNvPr id="8" name="Rectangle 7"/>
          <p:cNvSpPr/>
          <p:nvPr userDrawn="1"/>
        </p:nvSpPr>
        <p:spPr>
          <a:xfrm>
            <a:off x="4217158" y="4827213"/>
            <a:ext cx="4926842" cy="40772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rIns="360000" rtlCol="0" anchor="ctr"/>
          <a:lstStyle/>
          <a:p>
            <a:pPr algn="r" defTabSz="450850">
              <a:tabLst/>
            </a:pPr>
            <a:r>
              <a:rPr lang="fr-BE" sz="800" dirty="0">
                <a:solidFill>
                  <a:schemeClr val="tx1"/>
                </a:solidFill>
              </a:rPr>
              <a:t>© Crown Copyright</a:t>
            </a:r>
            <a:r>
              <a:rPr lang="fr-BE" sz="800" baseline="0" dirty="0">
                <a:solidFill>
                  <a:schemeClr val="tx1"/>
                </a:solidFill>
              </a:rPr>
              <a:t> 2018, Met Office</a:t>
            </a:r>
            <a:endParaRPr lang="en-GB" sz="8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 userDrawn="1"/>
        </p:nvSpPr>
        <p:spPr>
          <a:xfrm>
            <a:off x="246704" y="2004607"/>
            <a:ext cx="8640000" cy="33855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fr-BE" sz="1600" dirty="0"/>
              <a:t>For more information </a:t>
            </a:r>
            <a:r>
              <a:rPr lang="fr-BE" sz="1600" dirty="0" err="1"/>
              <a:t>please</a:t>
            </a:r>
            <a:r>
              <a:rPr lang="fr-BE" sz="1600" dirty="0"/>
              <a:t> contact</a:t>
            </a:r>
            <a:endParaRPr lang="en-GB" sz="1600" dirty="0"/>
          </a:p>
        </p:txBody>
      </p:sp>
      <p:sp>
        <p:nvSpPr>
          <p:cNvPr id="9" name="TextBox 8"/>
          <p:cNvSpPr txBox="1"/>
          <p:nvPr userDrawn="1"/>
        </p:nvSpPr>
        <p:spPr>
          <a:xfrm>
            <a:off x="786704" y="2616442"/>
            <a:ext cx="8100000" cy="36000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indent="0">
              <a:buFont typeface="Arial" panose="020B0604020202020204" pitchFamily="34" charset="0"/>
              <a:buNone/>
            </a:pPr>
            <a:r>
              <a:rPr lang="fr-BE" sz="1600" dirty="0"/>
              <a:t>www.metoffice.gov.uk</a:t>
            </a:r>
            <a:endParaRPr lang="en-GB" sz="1600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786704" y="3994278"/>
            <a:ext cx="8100000" cy="360000"/>
          </a:xfrm>
        </p:spPr>
        <p:txBody>
          <a:bodyPr anchor="ctr">
            <a:normAutofit/>
          </a:bodyPr>
          <a:lstStyle>
            <a:lvl1pPr marL="0" indent="0">
              <a:buNone/>
              <a:defRPr sz="1600" baseline="0"/>
            </a:lvl1pPr>
          </a:lstStyle>
          <a:p>
            <a:pPr lvl="0"/>
            <a:r>
              <a:rPr lang="en-US" dirty="0"/>
              <a:t>Insert phone number here</a:t>
            </a:r>
            <a:endParaRPr lang="en-GB" dirty="0"/>
          </a:p>
        </p:txBody>
      </p:sp>
      <p:sp>
        <p:nvSpPr>
          <p:cNvPr id="14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786704" y="3308732"/>
            <a:ext cx="8100000" cy="360000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</a:lstStyle>
          <a:p>
            <a:pPr lvl="0"/>
            <a:r>
              <a:rPr lang="en-US" dirty="0"/>
              <a:t>Insert e-mail here</a:t>
            </a:r>
            <a:endParaRPr lang="en-GB" dirty="0"/>
          </a:p>
        </p:txBody>
      </p:sp>
      <p:pic>
        <p:nvPicPr>
          <p:cNvPr id="16" name="email-icon.png"/>
          <p:cNvPicPr>
            <a:picLocks noChangeAspect="1"/>
          </p:cNvPicPr>
          <p:nvPr userDrawn="1"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379161" y="3293168"/>
            <a:ext cx="357677" cy="396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7" name="phone-icon.png"/>
          <p:cNvPicPr>
            <a:picLocks noChangeAspect="1"/>
          </p:cNvPicPr>
          <p:nvPr userDrawn="1"/>
        </p:nvPicPr>
        <p:blipFill>
          <a:blip r:embed="rId3" cstate="print">
            <a:extLst/>
          </a:blip>
          <a:stretch>
            <a:fillRect/>
          </a:stretch>
        </p:blipFill>
        <p:spPr>
          <a:xfrm>
            <a:off x="350419" y="3969028"/>
            <a:ext cx="415161" cy="396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8" name="web-icon.png"/>
          <p:cNvPicPr>
            <a:picLocks noChangeAspect="1"/>
          </p:cNvPicPr>
          <p:nvPr userDrawn="1"/>
        </p:nvPicPr>
        <p:blipFill>
          <a:blip r:embed="rId4" cstate="print">
            <a:extLst/>
          </a:blip>
          <a:stretch>
            <a:fillRect/>
          </a:stretch>
        </p:blipFill>
        <p:spPr>
          <a:xfrm>
            <a:off x="324000" y="2617307"/>
            <a:ext cx="467999" cy="396000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7202516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2000" y="699740"/>
            <a:ext cx="8640000" cy="576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2000" y="1548000"/>
            <a:ext cx="8640000" cy="306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7" name="MO_MASTER_black_mono_for_light_backg_RBG.png"/>
          <p:cNvPicPr>
            <a:picLocks noChangeAspect="1"/>
          </p:cNvPicPr>
          <p:nvPr userDrawn="1"/>
        </p:nvPicPr>
        <p:blipFill>
          <a:blip r:embed="rId25" cstate="print">
            <a:extLst/>
          </a:blip>
          <a:stretch>
            <a:fillRect/>
          </a:stretch>
        </p:blipFill>
        <p:spPr>
          <a:xfrm>
            <a:off x="183946" y="54592"/>
            <a:ext cx="1802343" cy="565200"/>
          </a:xfrm>
          <a:prstGeom prst="rect">
            <a:avLst/>
          </a:prstGeom>
          <a:ln w="12700">
            <a:miter lim="400000"/>
          </a:ln>
        </p:spPr>
      </p:pic>
      <p:sp>
        <p:nvSpPr>
          <p:cNvPr id="9" name="Rectangle 8"/>
          <p:cNvSpPr/>
          <p:nvPr userDrawn="1"/>
        </p:nvSpPr>
        <p:spPr>
          <a:xfrm>
            <a:off x="0" y="4735773"/>
            <a:ext cx="9144000" cy="40772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rIns="360000" rtlCol="0" anchor="ctr"/>
          <a:lstStyle/>
          <a:p>
            <a:pPr algn="l" defTabSz="450850">
              <a:tabLst/>
            </a:pPr>
            <a:r>
              <a:rPr lang="fr-BE" sz="800" dirty="0">
                <a:solidFill>
                  <a:schemeClr val="tx1"/>
                </a:solidFill>
              </a:rPr>
              <a:t>	</a:t>
            </a:r>
            <a:endParaRPr lang="en-GB" sz="800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3851910" y="4802317"/>
            <a:ext cx="143637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fld id="{E5F9FE41-C8F9-47EF-94C3-C489748B47D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8655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78" r:id="rId2"/>
    <p:sldLayoutId id="2147483659" r:id="rId3"/>
    <p:sldLayoutId id="2147483686" r:id="rId4"/>
    <p:sldLayoutId id="2147483681" r:id="rId5"/>
    <p:sldLayoutId id="2147483684" r:id="rId6"/>
    <p:sldLayoutId id="2147483682" r:id="rId7"/>
    <p:sldLayoutId id="2147483685" r:id="rId8"/>
    <p:sldLayoutId id="2147483660" r:id="rId9"/>
    <p:sldLayoutId id="2147483662" r:id="rId10"/>
    <p:sldLayoutId id="2147483670" r:id="rId11"/>
    <p:sldLayoutId id="2147483669" r:id="rId12"/>
    <p:sldLayoutId id="2147483668" r:id="rId13"/>
    <p:sldLayoutId id="2147483664" r:id="rId14"/>
    <p:sldLayoutId id="2147483671" r:id="rId15"/>
    <p:sldLayoutId id="2147483665" r:id="rId16"/>
    <p:sldLayoutId id="2147483677" r:id="rId17"/>
    <p:sldLayoutId id="2147483672" r:id="rId18"/>
    <p:sldLayoutId id="2147483676" r:id="rId19"/>
    <p:sldLayoutId id="2147483674" r:id="rId20"/>
    <p:sldLayoutId id="2147483675" r:id="rId21"/>
    <p:sldLayoutId id="2147483673" r:id="rId22"/>
    <p:sldLayoutId id="2147483683" r:id="rId23"/>
  </p:sldLayoutIdLst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SG RFC 19</a:t>
            </a:r>
            <a:br>
              <a:rPr lang="en-GB" dirty="0"/>
            </a:br>
            <a:r>
              <a:rPr lang="en-GB" sz="2700" dirty="0"/>
              <a:t>4.4 </a:t>
            </a:r>
            <a:r>
              <a:rPr lang="en-US" sz="2700" dirty="0"/>
              <a:t>Issues related to weather radars and wind-profiler</a:t>
            </a:r>
            <a:endParaRPr lang="en-GB" sz="27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Mike Banks</a:t>
            </a:r>
          </a:p>
          <a:p>
            <a:r>
              <a:rPr lang="en-GB" dirty="0"/>
              <a:t>Spectrum Policy Manager</a:t>
            </a:r>
          </a:p>
        </p:txBody>
      </p:sp>
    </p:spTree>
    <p:extLst>
      <p:ext uri="{BB962C8B-B14F-4D97-AF65-F5344CB8AC3E}">
        <p14:creationId xmlns:p14="http://schemas.microsoft.com/office/powerpoint/2010/main" val="27382038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52000" y="1548000"/>
            <a:ext cx="5090709" cy="3060000"/>
          </a:xfrm>
        </p:spPr>
        <p:txBody>
          <a:bodyPr>
            <a:normAutofit/>
          </a:bodyPr>
          <a:lstStyle/>
          <a:p>
            <a:r>
              <a:rPr lang="en-GB" dirty="0"/>
              <a:t>38 cases of interference logged</a:t>
            </a:r>
          </a:p>
          <a:p>
            <a:r>
              <a:rPr lang="en-GB" dirty="0"/>
              <a:t>All 15 radars experienced interference</a:t>
            </a:r>
          </a:p>
          <a:p>
            <a:r>
              <a:rPr lang="en-GB" dirty="0"/>
              <a:t>Reduction on 2017 due to staff resources</a:t>
            </a:r>
          </a:p>
          <a:p>
            <a:endParaRPr lang="en-GB" dirty="0"/>
          </a:p>
          <a:p>
            <a:r>
              <a:rPr lang="en-GB" dirty="0"/>
              <a:t>11 sites now have Rx filters</a:t>
            </a:r>
          </a:p>
          <a:p>
            <a:r>
              <a:rPr lang="en-GB" dirty="0"/>
              <a:t>4 Rx filters fitted in 2018</a:t>
            </a: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Weather Radar 2018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A861DB0-7489-4377-A9D7-58E4C0B13E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2709" y="1102810"/>
            <a:ext cx="3646135" cy="3422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32724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52000" y="1548000"/>
            <a:ext cx="5090709" cy="3060000"/>
          </a:xfrm>
        </p:spPr>
        <p:txBody>
          <a:bodyPr/>
          <a:lstStyle/>
          <a:p>
            <a:r>
              <a:rPr lang="en-GB" dirty="0"/>
              <a:t>15 cases reported to NRA (Ofcom)</a:t>
            </a:r>
          </a:p>
          <a:p>
            <a:pPr lvl="1"/>
            <a:r>
              <a:rPr lang="en-GB" dirty="0"/>
              <a:t>12 Resolved</a:t>
            </a:r>
          </a:p>
          <a:p>
            <a:pPr lvl="1"/>
            <a:r>
              <a:rPr lang="en-GB" dirty="0"/>
              <a:t>2 Cancelled</a:t>
            </a:r>
          </a:p>
          <a:p>
            <a:pPr lvl="1"/>
            <a:r>
              <a:rPr lang="en-GB" dirty="0"/>
              <a:t>1 Out of band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Ofcom request Impact Statement in relation to interference at Castor Bay (Northern Ireland)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Weather Radar 2018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A861DB0-7489-4377-A9D7-58E4C0B13E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4382" y="1102810"/>
            <a:ext cx="3422788" cy="3422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8682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52000" y="1548000"/>
            <a:ext cx="5090709" cy="3060000"/>
          </a:xfrm>
        </p:spPr>
        <p:txBody>
          <a:bodyPr>
            <a:normAutofit lnSpcReduction="10000"/>
          </a:bodyPr>
          <a:lstStyle/>
          <a:p>
            <a:r>
              <a:rPr lang="en-GB" dirty="0"/>
              <a:t>All Boundary Layer profilers turned off </a:t>
            </a:r>
          </a:p>
          <a:p>
            <a:pPr marL="0" indent="0">
              <a:buNone/>
            </a:pPr>
            <a:r>
              <a:rPr lang="en-GB" dirty="0"/>
              <a:t>  1</a:t>
            </a:r>
            <a:r>
              <a:rPr lang="en-GB" baseline="30000" dirty="0"/>
              <a:t>st</a:t>
            </a:r>
            <a:r>
              <a:rPr lang="en-GB" dirty="0"/>
              <a:t> Oct 2018</a:t>
            </a:r>
          </a:p>
          <a:p>
            <a:r>
              <a:rPr lang="en-GB" dirty="0"/>
              <a:t>Reaching end of life, decision taken not to renew</a:t>
            </a:r>
          </a:p>
          <a:p>
            <a:r>
              <a:rPr lang="en-GB" dirty="0"/>
              <a:t>Hoping spares can be gifted to European Community</a:t>
            </a:r>
          </a:p>
          <a:p>
            <a:endParaRPr lang="en-GB" dirty="0"/>
          </a:p>
          <a:p>
            <a:r>
              <a:rPr lang="en-GB" dirty="0"/>
              <a:t>Wind data will now be sourced from aircraft Mode-S transmissions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Wind Profilers 2018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A861DB0-7489-4377-A9D7-58E4C0B13E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4382" y="1712494"/>
            <a:ext cx="3422788" cy="2203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22146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Met Office">
      <a:dk1>
        <a:srgbClr val="2A2A2A"/>
      </a:dk1>
      <a:lt1>
        <a:srgbClr val="B9DC0C"/>
      </a:lt1>
      <a:dk2>
        <a:srgbClr val="2A2A2A"/>
      </a:dk2>
      <a:lt2>
        <a:srgbClr val="FFFFFF"/>
      </a:lt2>
      <a:accent1>
        <a:srgbClr val="50B9A4"/>
      </a:accent1>
      <a:accent2>
        <a:srgbClr val="007AA9"/>
      </a:accent2>
      <a:accent3>
        <a:srgbClr val="E47452"/>
      </a:accent3>
      <a:accent4>
        <a:srgbClr val="A1A0AA"/>
      </a:accent4>
      <a:accent5>
        <a:srgbClr val="FFFFFF"/>
      </a:accent5>
      <a:accent6>
        <a:srgbClr val="FFFFFF"/>
      </a:accent6>
      <a:hlink>
        <a:srgbClr val="0673F9"/>
      </a:hlink>
      <a:folHlink>
        <a:srgbClr val="6F2735"/>
      </a:folHlink>
    </a:clrScheme>
    <a:fontScheme name="Met Offic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1C19B062-023A-40C9-A3F4-13BE4308F963}" vid="{E3889E12-D829-4549-AA70-6F580A5BA26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1.Met Office PowerPoint Template</Template>
  <TotalTime>119</TotalTime>
  <Words>115</Words>
  <Application>Microsoft Office PowerPoint</Application>
  <PresentationFormat>On-screen Show (16:9)</PresentationFormat>
  <Paragraphs>24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Helvetica Light</vt:lpstr>
      <vt:lpstr>Office Theme</vt:lpstr>
      <vt:lpstr>SG RFC 19 4.4 Issues related to weather radars and wind-profiler</vt:lpstr>
      <vt:lpstr>Weather Radar 2018</vt:lpstr>
      <vt:lpstr>Weather Radar 2018</vt:lpstr>
      <vt:lpstr>Wind Profilers 2018</vt:lpstr>
    </vt:vector>
  </TitlesOfParts>
  <Company>Met Office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SG RFC 19 4.4 Issues related to weather radars and wind-profiler</dc:title>
  <dc:creator>Banks, Mike</dc:creator>
  <cp:lastModifiedBy>Banks, Mike</cp:lastModifiedBy>
  <cp:revision>1</cp:revision>
  <dcterms:created xsi:type="dcterms:W3CDTF">2019-03-04T10:30:57Z</dcterms:created>
  <dcterms:modified xsi:type="dcterms:W3CDTF">2019-03-05T21:01:06Z</dcterms:modified>
</cp:coreProperties>
</file>