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66" r:id="rId4"/>
    <p:sldId id="271" r:id="rId5"/>
    <p:sldId id="270" r:id="rId6"/>
    <p:sldId id="272" r:id="rId7"/>
    <p:sldId id="273" r:id="rId8"/>
    <p:sldId id="274" r:id="rId9"/>
    <p:sldId id="275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28/02/2019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is.wmo.int/SATCOM-Handbook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04290" y="5276007"/>
            <a:ext cx="2948640" cy="12034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1600" dirty="0" smtClean="0">
                <a:solidFill>
                  <a:srgbClr val="000090"/>
                </a:solidFill>
              </a:rPr>
              <a:t>	SIG RFC </a:t>
            </a:r>
            <a:endParaRPr lang="fr-CH" sz="16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05-07 March 2019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Toulouse</a:t>
            </a:r>
            <a:r>
              <a:rPr lang="fr-CH" sz="1600" dirty="0" smtClean="0">
                <a:solidFill>
                  <a:srgbClr val="000090"/>
                </a:solidFill>
              </a:rPr>
              <a:t>  </a:t>
            </a:r>
            <a:endParaRPr lang="en-US" sz="1100" dirty="0">
              <a:solidFill>
                <a:srgbClr val="00009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87150" y="2314322"/>
            <a:ext cx="48276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 dirty="0" smtClean="0"/>
              <a:t>Exécutive Council </a:t>
            </a:r>
            <a:r>
              <a:rPr lang="fr-CH" sz="2400" dirty="0" err="1" smtClean="0"/>
              <a:t>Seventieth</a:t>
            </a:r>
            <a:r>
              <a:rPr lang="fr-CH" sz="2400" dirty="0" smtClean="0"/>
              <a:t> Session </a:t>
            </a:r>
          </a:p>
          <a:p>
            <a:pPr algn="ctr"/>
            <a:r>
              <a:rPr lang="fr-CH" sz="2400" dirty="0" smtClean="0"/>
              <a:t>SIG RFC </a:t>
            </a:r>
            <a:r>
              <a:rPr lang="fr-CH" sz="2400" dirty="0" smtClean="0"/>
              <a:t>2019 </a:t>
            </a:r>
            <a:r>
              <a:rPr lang="fr-CH" sz="2400" dirty="0" smtClean="0"/>
              <a:t>Relevant </a:t>
            </a:r>
            <a:r>
              <a:rPr lang="fr-CH" sz="2400" dirty="0" err="1" smtClean="0"/>
              <a:t>Summary</a:t>
            </a:r>
            <a:r>
              <a:rPr lang="fr-CH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9217" y="307497"/>
            <a:ext cx="2114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800" dirty="0" smtClean="0"/>
              <a:t>EC </a:t>
            </a:r>
            <a:r>
              <a:rPr lang="en-US" sz="2800" dirty="0" smtClean="0"/>
              <a:t>Outcomes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076241" y="903547"/>
            <a:ext cx="747704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70</a:t>
            </a:r>
            <a:r>
              <a:rPr lang="en-US" baseline="30000" dirty="0" smtClean="0"/>
              <a:t>th</a:t>
            </a:r>
            <a:r>
              <a:rPr lang="en-US" dirty="0" smtClean="0"/>
              <a:t> Executive</a:t>
            </a:r>
            <a:r>
              <a:rPr lang="fr-CH" dirty="0" smtClean="0"/>
              <a:t> Council of the WMO met in 20th </a:t>
            </a:r>
            <a:r>
              <a:rPr lang="en-US" dirty="0" smtClean="0"/>
              <a:t>June</a:t>
            </a:r>
            <a:r>
              <a:rPr lang="fr-CH" dirty="0" smtClean="0"/>
              <a:t> 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71</a:t>
            </a:r>
            <a:r>
              <a:rPr lang="en-US" baseline="30000" dirty="0"/>
              <a:t>st</a:t>
            </a:r>
            <a:r>
              <a:rPr lang="en-US" dirty="0"/>
              <a:t>  Session to be held after the 18th World Meteorological Congress June 2019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</a:t>
            </a:r>
            <a:r>
              <a:rPr lang="en-US" dirty="0"/>
              <a:t>session adopted 39 </a:t>
            </a:r>
            <a:r>
              <a:rPr lang="en-US" dirty="0" smtClean="0"/>
              <a:t>resolutions ,66 decisions and 28 </a:t>
            </a:r>
            <a:r>
              <a:rPr lang="en-US" dirty="0" smtClean="0"/>
              <a:t>recommendations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 smtClean="0"/>
              <a:t>1</a:t>
            </a:r>
            <a:r>
              <a:rPr lang="fr-CH" dirty="0" smtClean="0"/>
              <a:t> </a:t>
            </a:r>
            <a:r>
              <a:rPr lang="fr-CH" dirty="0" err="1"/>
              <a:t>r</a:t>
            </a:r>
            <a:r>
              <a:rPr lang="fr-CH" dirty="0" err="1" smtClean="0"/>
              <a:t>ecommendation</a:t>
            </a:r>
            <a:r>
              <a:rPr lang="fr-CH" dirty="0" smtClean="0"/>
              <a:t> </a:t>
            </a:r>
            <a:r>
              <a:rPr lang="fr-CH" dirty="0" err="1" smtClean="0"/>
              <a:t>is</a:t>
            </a:r>
            <a:r>
              <a:rPr lang="fr-CH" dirty="0" smtClean="0"/>
              <a:t> </a:t>
            </a:r>
            <a:r>
              <a:rPr lang="fr-CH" dirty="0" err="1" smtClean="0"/>
              <a:t>directly</a:t>
            </a:r>
            <a:r>
              <a:rPr lang="fr-CH" dirty="0" smtClean="0"/>
              <a:t> relevant to SIG RFC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 smtClean="0"/>
              <a:t>1 action </a:t>
            </a:r>
            <a:r>
              <a:rPr lang="fr-CH" dirty="0" err="1"/>
              <a:t>is</a:t>
            </a:r>
            <a:r>
              <a:rPr lang="fr-CH" dirty="0"/>
              <a:t> </a:t>
            </a:r>
            <a:r>
              <a:rPr lang="fr-CH" dirty="0" err="1"/>
              <a:t>directly</a:t>
            </a:r>
            <a:r>
              <a:rPr lang="fr-CH" dirty="0"/>
              <a:t> relevant to SIG RFC </a:t>
            </a:r>
            <a:endParaRPr lang="fr-CH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 smtClean="0"/>
              <a:t>I </a:t>
            </a:r>
            <a:r>
              <a:rPr lang="fr-CH" dirty="0" err="1" smtClean="0"/>
              <a:t>resolution</a:t>
            </a:r>
            <a:r>
              <a:rPr lang="fr-CH" dirty="0" smtClean="0"/>
              <a:t> </a:t>
            </a:r>
            <a:r>
              <a:rPr lang="fr-CH" dirty="0" err="1" smtClean="0"/>
              <a:t>is</a:t>
            </a:r>
            <a:r>
              <a:rPr lang="fr-CH" dirty="0" smtClean="0"/>
              <a:t> of </a:t>
            </a:r>
            <a:r>
              <a:rPr lang="fr-CH" dirty="0" err="1" smtClean="0"/>
              <a:t>interest</a:t>
            </a:r>
            <a:r>
              <a:rPr lang="fr-CH" dirty="0" smtClean="0"/>
              <a:t>  to SIG RFC </a:t>
            </a:r>
            <a:endParaRPr lang="fr-CH" dirty="0" smtClean="0"/>
          </a:p>
          <a:p>
            <a:endParaRPr lang="fr-CH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Recommendation 12 (</a:t>
            </a:r>
            <a:r>
              <a:rPr lang="en-US" dirty="0"/>
              <a:t>EC-70)</a:t>
            </a:r>
            <a:r>
              <a:rPr lang="en-US" dirty="0"/>
              <a:t> </a:t>
            </a:r>
            <a:r>
              <a:rPr lang="en-US" dirty="0"/>
              <a:t>Radio </a:t>
            </a:r>
            <a:r>
              <a:rPr lang="en-US" dirty="0"/>
              <a:t>frequencies for meteorological and related environmental </a:t>
            </a:r>
            <a:r>
              <a:rPr lang="en-US" dirty="0" smtClean="0"/>
              <a:t>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Action C12 </a:t>
            </a:r>
            <a:r>
              <a:rPr lang="en-US" dirty="0"/>
              <a:t>Radio frequencies 	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Resolution</a:t>
            </a:r>
            <a:r>
              <a:rPr lang="fr-CH" dirty="0" smtClean="0"/>
              <a:t> </a:t>
            </a:r>
            <a:r>
              <a:rPr lang="fr-CH" dirty="0"/>
              <a:t>20 -  </a:t>
            </a:r>
            <a:r>
              <a:rPr lang="en-US" dirty="0"/>
              <a:t>Publication of the SATCOM </a:t>
            </a:r>
            <a:r>
              <a:rPr lang="en-US" dirty="0" smtClean="0"/>
              <a:t>Handbook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lvl="1"/>
            <a:r>
              <a:rPr lang="fr-CH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673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Recalls </a:t>
            </a:r>
            <a:endParaRPr lang="en-US" sz="2400" b="1" dirty="0"/>
          </a:p>
          <a:p>
            <a:r>
              <a:rPr lang="en-US" sz="2400" dirty="0"/>
              <a:t>Resolution 29 (Cg-17) – Radio frequencies for meteorological and related environmental activities,</a:t>
            </a:r>
          </a:p>
          <a:p>
            <a:r>
              <a:rPr lang="en-US" sz="2400" dirty="0" smtClean="0"/>
              <a:t>Decision </a:t>
            </a:r>
            <a:r>
              <a:rPr lang="en-US" sz="2400" dirty="0"/>
              <a:t>33 (EC-69) – Preserving the radio-frequency spectrum for meteorological and related environmental activities at the World </a:t>
            </a:r>
            <a:r>
              <a:rPr lang="en-US" sz="2400" dirty="0" err="1"/>
              <a:t>Radiocommunication</a:t>
            </a:r>
            <a:r>
              <a:rPr lang="en-US" sz="2400" dirty="0"/>
              <a:t> Conference 2019,</a:t>
            </a:r>
          </a:p>
          <a:p>
            <a:r>
              <a:rPr lang="en-US" sz="2400" dirty="0" smtClean="0"/>
              <a:t>Decision </a:t>
            </a:r>
            <a:r>
              <a:rPr lang="en-US" sz="2400" dirty="0"/>
              <a:t>22 (CBS-16) – Preserving the radio-frequency spectrum for meteorological and related environmental activities at the World </a:t>
            </a:r>
            <a:r>
              <a:rPr lang="en-US" sz="2400" dirty="0" err="1"/>
              <a:t>Radiocommunication</a:t>
            </a:r>
            <a:r>
              <a:rPr lang="en-US" sz="2400" dirty="0"/>
              <a:t> Conference </a:t>
            </a:r>
            <a:r>
              <a:rPr lang="en-US" sz="2400" dirty="0" smtClean="0"/>
              <a:t>2019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85750" indent="-285750"/>
            <a:r>
              <a:rPr lang="en-US" sz="2400" b="1" dirty="0"/>
              <a:t>Recommendation 12 (EC-70) Radio frequencies for meteorological and related environmental activities</a:t>
            </a:r>
          </a:p>
        </p:txBody>
      </p:sp>
    </p:spTree>
    <p:extLst>
      <p:ext uri="{BB962C8B-B14F-4D97-AF65-F5344CB8AC3E}">
        <p14:creationId xmlns:p14="http://schemas.microsoft.com/office/powerpoint/2010/main" val="16052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85750" indent="-285750"/>
            <a:r>
              <a:rPr lang="en-US" sz="2400" b="1" dirty="0"/>
              <a:t>Recommendation 12 (EC-70) Radio frequencies for meteorological and related environmental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673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Noting </a:t>
            </a:r>
            <a:r>
              <a:rPr lang="en-US" sz="2000" dirty="0"/>
              <a:t>the final report of the eighteenth session of the Commission for Basic Systems Management Group, held in Geneva on 29 March 2018,</a:t>
            </a:r>
          </a:p>
          <a:p>
            <a:r>
              <a:rPr lang="en-US" sz="2000" b="1" dirty="0"/>
              <a:t>Considering </a:t>
            </a:r>
            <a:r>
              <a:rPr lang="en-US" sz="2000" dirty="0"/>
              <a:t>the rationale detailed in the annex to the present recommendation,</a:t>
            </a:r>
          </a:p>
          <a:p>
            <a:r>
              <a:rPr lang="en-US" sz="2000" b="1" dirty="0"/>
              <a:t>Recommends </a:t>
            </a:r>
            <a:r>
              <a:rPr lang="en-US" sz="2000" dirty="0"/>
              <a:t>that Congress adopt </a:t>
            </a:r>
            <a:r>
              <a:rPr lang="en-US" sz="2000" b="1" dirty="0"/>
              <a:t>Draft Resolution XX (Cg-18) </a:t>
            </a:r>
            <a:r>
              <a:rPr lang="en-US" sz="2000" dirty="0"/>
              <a:t>– Radio frequencies for meteorological and related environmental activities, as provided in the Annex to the present recommendation.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297615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029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1800" b="1" dirty="0"/>
              <a:t>Annex to Recommendation 12 (EC-70)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Draft Resolution XX (Cg-18)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RADIO FREQUENCIES FOR METEOROLOGICAL AND RELATED ENVIRONMENTAL ACTIVITIES</a:t>
            </a:r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5991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/>
          </a:p>
          <a:p>
            <a:pPr marL="0" lvl="1" indent="0">
              <a:buNone/>
            </a:pPr>
            <a:r>
              <a:rPr lang="en-US" sz="1800" b="1" dirty="0" smtClean="0"/>
              <a:t>Considering </a:t>
            </a:r>
          </a:p>
          <a:p>
            <a:pPr marL="742950" lvl="2" indent="-342900"/>
            <a:r>
              <a:rPr lang="en-US" sz="1400" dirty="0"/>
              <a:t>The prime importance of the specific </a:t>
            </a:r>
            <a:r>
              <a:rPr lang="en-US" sz="1400" dirty="0" err="1"/>
              <a:t>radiocommunication</a:t>
            </a:r>
            <a:r>
              <a:rPr lang="en-US" sz="1400" dirty="0"/>
              <a:t> services for meteorological and related environmental activities </a:t>
            </a:r>
            <a:endParaRPr lang="en-US" sz="1400" dirty="0" smtClean="0"/>
          </a:p>
          <a:p>
            <a:pPr marL="742950" lvl="2" indent="-342900"/>
            <a:r>
              <a:rPr lang="en-US" sz="1400" dirty="0"/>
              <a:t>The importance of information provided by the Earth exploration systems </a:t>
            </a:r>
            <a:endParaRPr lang="en-US" sz="1400" dirty="0" smtClean="0"/>
          </a:p>
          <a:p>
            <a:pPr marL="742950" lvl="2" indent="-342900"/>
            <a:r>
              <a:rPr lang="en-US" sz="1400" dirty="0"/>
              <a:t>The crucial importance of the allocation of suitable radio-frequency bands for the operation of surface-based meteorological observing systems </a:t>
            </a:r>
            <a:r>
              <a:rPr lang="en-US" sz="1400" b="1" dirty="0" smtClean="0"/>
              <a:t> </a:t>
            </a:r>
            <a:endParaRPr lang="en-US" sz="1400" dirty="0"/>
          </a:p>
          <a:p>
            <a:pPr marL="0" lvl="1" indent="0">
              <a:buNone/>
            </a:pPr>
            <a:r>
              <a:rPr lang="en-US" sz="1800" b="1" dirty="0" smtClean="0"/>
              <a:t>Stressed </a:t>
            </a:r>
          </a:p>
          <a:p>
            <a:pPr marL="742950" lvl="2" indent="-342900"/>
            <a:r>
              <a:rPr lang="en-US" sz="1400" dirty="0"/>
              <a:t>that some radio-frequency bands are a unique natural resource </a:t>
            </a:r>
            <a:endParaRPr lang="en-US" sz="1400" dirty="0"/>
          </a:p>
          <a:p>
            <a:pPr marL="0" lvl="1" indent="0">
              <a:buNone/>
            </a:pPr>
            <a:r>
              <a:rPr lang="en-US" sz="1800" b="1" dirty="0" smtClean="0"/>
              <a:t>Requests to CBS</a:t>
            </a:r>
          </a:p>
          <a:p>
            <a:pPr marL="742950" lvl="2" indent="-342900"/>
            <a:r>
              <a:rPr lang="en-US" sz="1400" dirty="0"/>
              <a:t>regional associations to coordinate on a regional basis contributions of meteorological experts to the work of relevant regional telecommunication organizations and of ITU-R </a:t>
            </a:r>
            <a:endParaRPr lang="en-US" sz="1400" dirty="0"/>
          </a:p>
          <a:p>
            <a:pPr marL="0" lvl="1" indent="0">
              <a:buNone/>
            </a:pPr>
            <a:r>
              <a:rPr lang="en-US" sz="1800" b="1" dirty="0" smtClean="0"/>
              <a:t>Encourages </a:t>
            </a:r>
          </a:p>
          <a:p>
            <a:pPr marL="742950" lvl="2" indent="-342900"/>
            <a:r>
              <a:rPr lang="en-US" sz="1400" dirty="0"/>
              <a:t>RAs to establish a focal point on RFC matters;</a:t>
            </a:r>
          </a:p>
        </p:txBody>
      </p:sp>
    </p:spTree>
    <p:extLst>
      <p:ext uri="{BB962C8B-B14F-4D97-AF65-F5344CB8AC3E}">
        <p14:creationId xmlns:p14="http://schemas.microsoft.com/office/powerpoint/2010/main" val="131210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029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1800" b="1" dirty="0"/>
              <a:t>Annex to Recommendation 12 (EC-70)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Draft Resolution XX (Cg-18)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RADIO FREQUENCIES FOR METEOROLOGICAL AND RELATED ENVIRONMENTAL ACTIVITIES</a:t>
            </a:r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5991"/>
            <a:ext cx="8229600" cy="4525963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en-US" sz="1600" b="1" dirty="0"/>
              <a:t>Urges </a:t>
            </a:r>
          </a:p>
          <a:p>
            <a:pPr marL="742950" lvl="2" indent="-342900"/>
            <a:r>
              <a:rPr lang="en-US" sz="1600" dirty="0"/>
              <a:t>all Members to do their utmost to ensure the availability and protection of suitable radio-frequency bands 	</a:t>
            </a:r>
          </a:p>
          <a:p>
            <a:pPr marL="742950" lvl="2" indent="-342900"/>
            <a:r>
              <a:rPr lang="en-US" sz="1600" dirty="0"/>
              <a:t>To ensure that their national </a:t>
            </a:r>
            <a:r>
              <a:rPr lang="en-US" sz="1600" dirty="0" err="1"/>
              <a:t>radiocommunication</a:t>
            </a:r>
            <a:r>
              <a:rPr lang="en-US" sz="1600" dirty="0"/>
              <a:t> administrations are fully aware of the importance of and requirements for radio frequencies for meteorological and related activities, </a:t>
            </a:r>
          </a:p>
          <a:p>
            <a:pPr marL="742950" lvl="2" indent="-342900"/>
            <a:r>
              <a:rPr lang="en-US" sz="1600" dirty="0"/>
              <a:t>To register adequately with their national </a:t>
            </a:r>
            <a:r>
              <a:rPr lang="en-US" sz="1600" dirty="0" err="1"/>
              <a:t>radiocommunication</a:t>
            </a:r>
            <a:r>
              <a:rPr lang="en-US" sz="1600" dirty="0"/>
              <a:t> administrations all </a:t>
            </a:r>
            <a:r>
              <a:rPr lang="en-US" sz="1600" dirty="0" err="1"/>
              <a:t>radiocommunication</a:t>
            </a:r>
            <a:r>
              <a:rPr lang="en-US" sz="1600" dirty="0"/>
              <a:t> stations and radio frequencies used for meteorological and related environmental operations and research</a:t>
            </a:r>
            <a:endParaRPr lang="en-US" sz="1600" b="1" dirty="0"/>
          </a:p>
          <a:p>
            <a:pPr marL="0" lvl="1" indent="0">
              <a:buNone/>
            </a:pPr>
            <a:r>
              <a:rPr lang="en-US" sz="1600" b="1" dirty="0"/>
              <a:t>Appeals</a:t>
            </a:r>
          </a:p>
          <a:p>
            <a:pPr marL="742950" lvl="2" indent="-342900"/>
            <a:r>
              <a:rPr lang="en-US" sz="1600" dirty="0" smtClean="0"/>
              <a:t>To </a:t>
            </a:r>
            <a:r>
              <a:rPr lang="en-US" sz="1600" dirty="0"/>
              <a:t>the International Telecommunication Union and its Member </a:t>
            </a:r>
            <a:r>
              <a:rPr lang="en-US" sz="1600" dirty="0" smtClean="0"/>
              <a:t>Administrations </a:t>
            </a:r>
            <a:r>
              <a:rPr lang="en-US" sz="1600" dirty="0"/>
              <a:t>ensure the availability and absolute protection of the relevant radio-frequency bands </a:t>
            </a:r>
          </a:p>
          <a:p>
            <a:pPr marL="742950" lvl="2" indent="-342900"/>
            <a:r>
              <a:rPr lang="en-US" sz="1600" dirty="0"/>
              <a:t>To give due consideration to the WMO requirements for radio-frequency allocations </a:t>
            </a:r>
          </a:p>
          <a:p>
            <a:pPr marL="742950" lvl="2" indent="-342900"/>
            <a:r>
              <a:rPr lang="en-US" sz="1600" dirty="0"/>
              <a:t>To pay special attention to the WMO positions related to the WRC agenda </a:t>
            </a:r>
            <a:endParaRPr lang="en-US" sz="1600" b="1" dirty="0"/>
          </a:p>
          <a:p>
            <a:pPr marL="742950" lvl="2" indent="-342900"/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50026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029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1800" b="1" dirty="0"/>
              <a:t>Annex to Recommendation 12 (EC-70)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Draft Resolution XX (Cg-18)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RADIO FREQUENCIES FOR METEOROLOGICAL AND RELATED ENVIRONMENTAL ACTIVITIES</a:t>
            </a:r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5991"/>
            <a:ext cx="8229600" cy="4525963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en-US" sz="1800" b="1" dirty="0"/>
              <a:t>Requests to SG</a:t>
            </a:r>
          </a:p>
          <a:p>
            <a:pPr marL="742950" lvl="2" indent="-342900"/>
            <a:r>
              <a:rPr lang="en-US" sz="1800" dirty="0"/>
              <a:t>To bring the present resolution to the attention of all concerned, including the International Telecommunication Union;</a:t>
            </a:r>
          </a:p>
          <a:p>
            <a:pPr marL="742950" lvl="2" indent="-342900"/>
            <a:r>
              <a:rPr lang="en-US" sz="1800" dirty="0"/>
              <a:t>To pursue as a matter of high priority the coordination role of the Secretariat in radiofrequency matters, especially with ITU-R, including participation of WMO in ITU-R </a:t>
            </a:r>
            <a:r>
              <a:rPr lang="en-US" sz="1800" dirty="0" err="1"/>
              <a:t>Radiocommunication</a:t>
            </a:r>
            <a:r>
              <a:rPr lang="en-US" sz="1800" dirty="0"/>
              <a:t> Study Groups, conference preparatory meetings and World </a:t>
            </a:r>
            <a:r>
              <a:rPr lang="en-US" sz="1800" dirty="0" err="1"/>
              <a:t>Radiocommunication</a:t>
            </a:r>
            <a:r>
              <a:rPr lang="en-US" sz="1800" dirty="0"/>
              <a:t> Conferences;</a:t>
            </a:r>
          </a:p>
          <a:p>
            <a:pPr marL="742950" lvl="2" indent="-342900"/>
            <a:r>
              <a:rPr lang="en-US" sz="1800" dirty="0"/>
              <a:t>To facilitate the coordination between National Meteorological and Hydrological Services and their national </a:t>
            </a:r>
            <a:r>
              <a:rPr lang="en-US" sz="1800" dirty="0" err="1"/>
              <a:t>radiocommunication</a:t>
            </a:r>
            <a:r>
              <a:rPr lang="en-US" sz="1800" dirty="0"/>
              <a:t> administrations, particularly in preparing for the ITU World </a:t>
            </a:r>
            <a:r>
              <a:rPr lang="en-US" sz="1800" dirty="0" err="1"/>
              <a:t>Radiocommunication</a:t>
            </a:r>
            <a:r>
              <a:rPr lang="en-US" sz="1800" dirty="0"/>
              <a:t> Conferences, by providing appropriate information and documentation;</a:t>
            </a:r>
          </a:p>
          <a:p>
            <a:pPr marL="742950" lvl="2" indent="-342900"/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4916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432781"/>
          </a:xfrm>
        </p:spPr>
        <p:txBody>
          <a:bodyPr>
            <a:normAutofit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52662"/>
            <a:ext cx="82296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Annex to Recommendation 10 (EC-70)</a:t>
            </a:r>
            <a:endParaRPr lang="en-US" sz="2000" dirty="0"/>
          </a:p>
          <a:p>
            <a:pPr algn="ctr"/>
            <a:r>
              <a:rPr lang="en-US" sz="2000" b="1" dirty="0"/>
              <a:t>Key actions of the Implementation Plan for the Evolution of Global Observing Systems to be carried out by Members</a:t>
            </a:r>
            <a:endParaRPr lang="fr-CH" sz="2000" dirty="0" smtClean="0"/>
          </a:p>
          <a:p>
            <a:pPr algn="ctr"/>
            <a:r>
              <a:rPr lang="fr-CH" sz="2000" dirty="0" smtClean="0"/>
              <a:t>Action C 12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420360"/>
              </p:ext>
            </p:extLst>
          </p:nvPr>
        </p:nvGraphicFramePr>
        <p:xfrm>
          <a:off x="1524000" y="1963443"/>
          <a:ext cx="609600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1501"/>
                <a:gridCol w="2642499"/>
                <a:gridCol w="20320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1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Action No.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i="0" u="none" strike="noStrik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1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Action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1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Performance indicator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C12	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Radio frequencies – Ensure a continuous monitoring of the radio frequencies which are needed for the different components of WIGOS, in order to make sure they are available and have the required level of protection.	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Observation frequency bands available/not available with required level of protection	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48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432781"/>
          </a:xfrm>
        </p:spPr>
        <p:txBody>
          <a:bodyPr>
            <a:normAutofit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3623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sz="1800" b="1" dirty="0" smtClean="0"/>
              <a:t>Recalls</a:t>
            </a:r>
            <a:r>
              <a:rPr lang="en-US" sz="1800" dirty="0" smtClean="0"/>
              <a:t> </a:t>
            </a:r>
          </a:p>
          <a:p>
            <a:pPr lvl="1"/>
            <a:r>
              <a:rPr lang="en-US" sz="1400" dirty="0" smtClean="0"/>
              <a:t>Resolution </a:t>
            </a:r>
            <a:r>
              <a:rPr lang="en-US" sz="1400" dirty="0"/>
              <a:t>31 (Cg-17) – Report of the extraordinary session (2014) of the Commission for Basic Systems relevant to </a:t>
            </a:r>
            <a:r>
              <a:rPr lang="en-US" sz="1400" dirty="0" err="1"/>
              <a:t>centres</a:t>
            </a:r>
            <a:r>
              <a:rPr lang="en-US" sz="1400" dirty="0"/>
              <a:t> and networks of the WMO Information System, which established the WMO–Intergovernmental Oceanographic Commission International Forum of Users of Satellite Data Telecommunication Systems (</a:t>
            </a:r>
            <a:r>
              <a:rPr lang="en-US" sz="1400" b="1" i="1" dirty="0"/>
              <a:t>SATCOM</a:t>
            </a:r>
            <a:r>
              <a:rPr lang="en-US" sz="1400" dirty="0"/>
              <a:t> User Forum) to facilitate access to satellite data telecommunication</a:t>
            </a:r>
            <a:r>
              <a:rPr lang="en-US" sz="1400" dirty="0" smtClean="0"/>
              <a:t>,</a:t>
            </a:r>
          </a:p>
          <a:p>
            <a:r>
              <a:rPr lang="en-US" sz="1800" b="1" dirty="0" smtClean="0"/>
              <a:t>Notes </a:t>
            </a:r>
          </a:p>
          <a:p>
            <a:pPr lvl="1"/>
            <a:r>
              <a:rPr lang="en-US" sz="1400" dirty="0" smtClean="0"/>
              <a:t>The </a:t>
            </a:r>
            <a:r>
              <a:rPr lang="en-US" sz="1400" dirty="0"/>
              <a:t>SATCOM User Forum has developed the Satellite Data Telecommunication Handbook (SATCOM Handbook</a:t>
            </a:r>
            <a:r>
              <a:rPr lang="en-US" sz="1400" dirty="0" smtClean="0"/>
              <a:t>)</a:t>
            </a:r>
          </a:p>
          <a:p>
            <a:pPr lvl="1"/>
            <a:r>
              <a:rPr lang="en-US" sz="1400" dirty="0"/>
              <a:t>The SATCOM Handbook has been presented to the Commission for Basic Systems Technical Conference, held from 26 to 29 March </a:t>
            </a:r>
            <a:r>
              <a:rPr lang="en-US" sz="1400" dirty="0" smtClean="0"/>
              <a:t>2018</a:t>
            </a:r>
          </a:p>
          <a:p>
            <a:pPr marL="457200" lvl="1" indent="0">
              <a:buNone/>
            </a:pPr>
            <a:endParaRPr lang="en-US" sz="1400" dirty="0" smtClean="0"/>
          </a:p>
          <a:p>
            <a:r>
              <a:rPr lang="en-US" sz="1800" b="1" dirty="0" smtClean="0"/>
              <a:t>Decides </a:t>
            </a:r>
          </a:p>
          <a:p>
            <a:pPr lvl="1"/>
            <a:r>
              <a:rPr lang="en-US" sz="1400" dirty="0"/>
              <a:t>To publish </a:t>
            </a:r>
          </a:p>
          <a:p>
            <a:pPr lvl="1"/>
            <a:r>
              <a:rPr lang="en-US" sz="1400" dirty="0"/>
              <a:t>To designate the whole SATCOM Handbook as technical specifications </a:t>
            </a:r>
          </a:p>
          <a:p>
            <a:pPr lvl="1"/>
            <a:r>
              <a:rPr lang="en-US" sz="1400" dirty="0"/>
              <a:t>To amend the text of the Guide to the WMO Information System 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Can </a:t>
            </a:r>
            <a:r>
              <a:rPr lang="en-US" sz="1800" dirty="0"/>
              <a:t>be found at </a:t>
            </a:r>
            <a:r>
              <a:rPr lang="en-US" sz="1800" dirty="0">
                <a:hlinkClick r:id="rId2"/>
              </a:rPr>
              <a:t>https://</a:t>
            </a:r>
            <a:r>
              <a:rPr lang="en-US" sz="1800" dirty="0" smtClean="0">
                <a:hlinkClick r:id="rId2"/>
              </a:rPr>
              <a:t>wis.wmo.int/SATCOM-Handbook</a:t>
            </a:r>
            <a:endParaRPr lang="en-US" sz="1800" dirty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274637"/>
            <a:ext cx="8229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Resolution</a:t>
            </a:r>
            <a:r>
              <a:rPr lang="fr-CH" sz="2800" dirty="0"/>
              <a:t> 20 -  </a:t>
            </a:r>
            <a:r>
              <a:rPr lang="en-US" sz="2800" dirty="0"/>
              <a:t>Publication of the SATCOM Handbook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48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128829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1217</TotalTime>
  <Words>685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ET-WISC2017-presentationXX-template</vt:lpstr>
      <vt:lpstr>PowerPoint Presentation</vt:lpstr>
      <vt:lpstr>PowerPoint Presentation</vt:lpstr>
      <vt:lpstr>Recommendation 12 (EC-70) Radio frequencies for meteorological and related environmental activities</vt:lpstr>
      <vt:lpstr>Recommendation 12 (EC-70) Radio frequencies for meteorological and related environmental activities</vt:lpstr>
      <vt:lpstr>Annex to Recommendation 12 (EC-70) Draft Resolution XX (Cg-18) RADIO FREQUENCIES FOR METEOROLOGICAL AND RELATED ENVIRONMENTAL ACTIVITIES </vt:lpstr>
      <vt:lpstr>Annex to Recommendation 12 (EC-70) Draft Resolution XX (Cg-18) RADIO FREQUENCIES FOR METEOROLOGICAL AND RELATED ENVIRONMENTAL ACTIVITIES </vt:lpstr>
      <vt:lpstr>Annex to Recommendation 12 (EC-70) Draft Resolution XX (Cg-18) RADIO FREQUENCIES FOR METEOROLOGICAL AND RELATED ENVIRONMENTAL ACTIVITIES </vt:lpstr>
      <vt:lpstr> </vt:lpstr>
      <vt:lpstr> 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Mauro de Rezende</dc:creator>
  <cp:lastModifiedBy>Bryan Hodge</cp:lastModifiedBy>
  <cp:revision>52</cp:revision>
  <dcterms:created xsi:type="dcterms:W3CDTF">2017-11-09T12:56:24Z</dcterms:created>
  <dcterms:modified xsi:type="dcterms:W3CDTF">2019-02-28T14:52:21Z</dcterms:modified>
</cp:coreProperties>
</file>