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59" r:id="rId4"/>
    <p:sldId id="261" r:id="rId5"/>
    <p:sldId id="260" r:id="rId6"/>
    <p:sldId id="263" r:id="rId7"/>
    <p:sldId id="264" r:id="rId8"/>
    <p:sldId id="265" r:id="rId9"/>
    <p:sldId id="262" r:id="rId10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E83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577" autoAdjust="0"/>
  </p:normalViewPr>
  <p:slideViewPr>
    <p:cSldViewPr snapToGrid="0" snapToObjects="1" showGuides="1">
      <p:cViewPr>
        <p:scale>
          <a:sx n="90" d="100"/>
          <a:sy n="90" d="100"/>
        </p:scale>
        <p:origin x="528" y="534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9670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32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3270C-FB42-C54A-AC71-B4EEB4FA7F1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30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February 22, 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64E8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69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5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3">
            <a:extLst>
              <a:ext uri="{FF2B5EF4-FFF2-40B4-BE49-F238E27FC236}">
                <a16:creationId xmlns:a16="http://schemas.microsoft.com/office/drawing/2014/main" id="{5CC69536-A6E4-4FE6-B25A-D86016D95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E5481-717B-4BC0-B14C-BE04612D9266}" type="datetimeFigureOut">
              <a:rPr lang="ja-JP" altLang="en-US"/>
              <a:pPr>
                <a:defRPr/>
              </a:pPr>
              <a:t>2019/2/26</a:t>
            </a:fld>
            <a:endParaRPr lang="ja-JP" altLang="en-US" dirty="0"/>
          </a:p>
        </p:txBody>
      </p:sp>
      <p:sp>
        <p:nvSpPr>
          <p:cNvPr id="3" name="フッター プレースホルダー 4">
            <a:extLst>
              <a:ext uri="{FF2B5EF4-FFF2-40B4-BE49-F238E27FC236}">
                <a16:creationId xmlns:a16="http://schemas.microsoft.com/office/drawing/2014/main" id="{1A8F7FBA-6A77-4973-8DF6-FC88F721C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501D0A32-6EA7-48A2-851F-7E1F2BBB0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40560-D2B1-45FC-951A-D0D09A136EF6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629009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toffice.gov.uk/about-us/what/pws/valu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u.int/en/itunews/Documents/2019/2019-01/2019_ITUNews01-en.pdf" TargetMode="External"/><Relationship Id="rId2" Type="http://schemas.openxmlformats.org/officeDocument/2006/relationships/hyperlink" Target="https://www.ecmwf.int/en/learning/workshops/radio-frequency-interference-rfi-worksho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463E5C-F146-4347-978C-A4E64D764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6"/>
            <a:ext cx="12188825" cy="685540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E616967-EDE2-46BA-A1F4-443FE3F3B9BD}"/>
              </a:ext>
            </a:extLst>
          </p:cNvPr>
          <p:cNvSpPr/>
          <p:nvPr/>
        </p:nvSpPr>
        <p:spPr>
          <a:xfrm>
            <a:off x="332509" y="3731491"/>
            <a:ext cx="5135418" cy="126538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u="sng" dirty="0"/>
              <a:t>Goal</a:t>
            </a:r>
          </a:p>
          <a:p>
            <a:pPr algn="ctr"/>
            <a:r>
              <a:rPr lang="en-GB" dirty="0"/>
              <a:t>To better quantify value of MW spectrum to Numerical Weather Prediction and to bring NWP experts and frequency managers together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Organisers</a:t>
            </a:r>
          </a:p>
          <a:p>
            <a:pPr algn="ctr"/>
            <a:r>
              <a:rPr lang="en-GB" dirty="0"/>
              <a:t>NWP: Stephen English (ECMWF)</a:t>
            </a:r>
          </a:p>
          <a:p>
            <a:pPr algn="ctr"/>
            <a:r>
              <a:rPr lang="en-GB" dirty="0"/>
              <a:t>Frequency Management: Rich Kelley (NOAA)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F2D16-3D43-48F1-921A-ABCD99652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360000"/>
            <a:ext cx="10703200" cy="369332"/>
          </a:xfrm>
        </p:spPr>
        <p:txBody>
          <a:bodyPr/>
          <a:lstStyle/>
          <a:p>
            <a:r>
              <a:rPr lang="en-GB" dirty="0"/>
              <a:t>Participants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0D051-DB0D-4FA9-823E-1D88DF01042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6399" y="936000"/>
            <a:ext cx="11314545" cy="4986000"/>
          </a:xfrm>
        </p:spPr>
        <p:txBody>
          <a:bodyPr/>
          <a:lstStyle/>
          <a:p>
            <a:pPr indent="0">
              <a:buNone/>
            </a:pPr>
            <a:r>
              <a:rPr lang="en-GB" u="sng" dirty="0"/>
              <a:t>Frequency managers</a:t>
            </a:r>
          </a:p>
          <a:p>
            <a:pPr indent="0">
              <a:buNone/>
            </a:pPr>
            <a:r>
              <a:rPr lang="en-GB" b="1" dirty="0"/>
              <a:t>ITU: </a:t>
            </a:r>
            <a:r>
              <a:rPr lang="en-GB" dirty="0"/>
              <a:t>Vadim </a:t>
            </a:r>
            <a:r>
              <a:rPr lang="en-GB" dirty="0" err="1"/>
              <a:t>Nozdrin</a:t>
            </a:r>
            <a:r>
              <a:rPr lang="en-GB" dirty="0"/>
              <a:t>; </a:t>
            </a:r>
            <a:r>
              <a:rPr lang="en-GB" b="1" dirty="0"/>
              <a:t>NOAA: </a:t>
            </a:r>
            <a:r>
              <a:rPr lang="en-GB" dirty="0"/>
              <a:t>Richard Kelley; </a:t>
            </a:r>
            <a:r>
              <a:rPr lang="en-GB" b="1" dirty="0"/>
              <a:t>EUMETSAT: </a:t>
            </a:r>
            <a:r>
              <a:rPr lang="en-GB" dirty="0"/>
              <a:t>Markus </a:t>
            </a:r>
            <a:r>
              <a:rPr lang="en-GB" dirty="0" err="1"/>
              <a:t>Dreis</a:t>
            </a:r>
            <a:r>
              <a:rPr lang="en-GB" dirty="0"/>
              <a:t>; </a:t>
            </a:r>
            <a:r>
              <a:rPr lang="en-GB" b="1" dirty="0"/>
              <a:t>ESA: </a:t>
            </a:r>
            <a:r>
              <a:rPr lang="en-GB" dirty="0"/>
              <a:t>Elena </a:t>
            </a:r>
            <a:r>
              <a:rPr lang="en-GB" dirty="0" err="1"/>
              <a:t>Daganzo</a:t>
            </a:r>
            <a:r>
              <a:rPr lang="en-GB" dirty="0"/>
              <a:t>-Eusebio; </a:t>
            </a:r>
            <a:r>
              <a:rPr lang="en-GB" b="1" dirty="0"/>
              <a:t>Met Office</a:t>
            </a:r>
            <a:r>
              <a:rPr lang="en-GB" dirty="0"/>
              <a:t>: Mike Banks</a:t>
            </a:r>
          </a:p>
          <a:p>
            <a:pPr indent="0">
              <a:buNone/>
            </a:pPr>
            <a:r>
              <a:rPr lang="en-GB" u="sng" dirty="0"/>
              <a:t>NWP centres by WMO regions</a:t>
            </a:r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18234E-A067-4ECC-A0BB-047EF3D6EC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800565"/>
              </p:ext>
            </p:extLst>
          </p:nvPr>
        </p:nvGraphicFramePr>
        <p:xfrm>
          <a:off x="406399" y="2653947"/>
          <a:ext cx="11513082" cy="395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025">
                  <a:extLst>
                    <a:ext uri="{9D8B030D-6E8A-4147-A177-3AD203B41FA5}">
                      <a16:colId xmlns:a16="http://schemas.microsoft.com/office/drawing/2014/main" val="1159387790"/>
                    </a:ext>
                  </a:extLst>
                </a:gridCol>
                <a:gridCol w="8138057">
                  <a:extLst>
                    <a:ext uri="{9D8B030D-6E8A-4147-A177-3AD203B41FA5}">
                      <a16:colId xmlns:a16="http://schemas.microsoft.com/office/drawing/2014/main" val="13683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Participants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5639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 Africa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967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II Asia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GB" b="1" dirty="0"/>
                        <a:t>CMA, China:</a:t>
                      </a:r>
                      <a:r>
                        <a:rPr lang="en-GB" dirty="0"/>
                        <a:t> Wei Han; </a:t>
                      </a:r>
                      <a:r>
                        <a:rPr lang="en-GB" b="1" dirty="0"/>
                        <a:t>KIAPS, South Korea</a:t>
                      </a:r>
                      <a:r>
                        <a:rPr lang="en-GB" dirty="0"/>
                        <a:t>: In-Hyuk Kwon; </a:t>
                      </a:r>
                      <a:r>
                        <a:rPr lang="en-GB" b="1" dirty="0"/>
                        <a:t>JMA, Japan</a:t>
                      </a:r>
                      <a:r>
                        <a:rPr lang="en-GB" dirty="0"/>
                        <a:t>: Masahiro </a:t>
                      </a:r>
                      <a:r>
                        <a:rPr lang="en-GB" dirty="0" err="1"/>
                        <a:t>Kazumori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3990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III South America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Nil (but Stephen English </a:t>
                      </a:r>
                      <a:r>
                        <a:rPr lang="en-GB" b="1" dirty="0"/>
                        <a:t>ex-CPTEC</a:t>
                      </a:r>
                      <a:r>
                        <a:rPr lang="en-GB" dirty="0"/>
                        <a:t>, </a:t>
                      </a:r>
                      <a:r>
                        <a:rPr lang="en-GB" b="1" dirty="0"/>
                        <a:t>Brazil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6637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IV North America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NRL, USA:</a:t>
                      </a:r>
                      <a:r>
                        <a:rPr lang="en-GB" dirty="0"/>
                        <a:t> Ben Ruston and Steve </a:t>
                      </a:r>
                      <a:r>
                        <a:rPr lang="en-GB" dirty="0" err="1"/>
                        <a:t>Swadley</a:t>
                      </a:r>
                      <a:r>
                        <a:rPr lang="en-GB" dirty="0"/>
                        <a:t>; </a:t>
                      </a:r>
                      <a:r>
                        <a:rPr lang="en-GB" b="1" dirty="0"/>
                        <a:t>NOAA, USA</a:t>
                      </a:r>
                      <a:r>
                        <a:rPr lang="en-GB" dirty="0"/>
                        <a:t> Andrew Collard;  </a:t>
                      </a:r>
                      <a:r>
                        <a:rPr lang="en-GB" b="1" dirty="0"/>
                        <a:t>ECCC, Canada: </a:t>
                      </a:r>
                      <a:r>
                        <a:rPr lang="en-GB" dirty="0"/>
                        <a:t>Mark </a:t>
                      </a:r>
                      <a:r>
                        <a:rPr lang="en-GB" dirty="0" err="1"/>
                        <a:t>Buehner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20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V South West Pacific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BoM, Australia:</a:t>
                      </a:r>
                      <a:r>
                        <a:rPr lang="en-GB" dirty="0"/>
                        <a:t> Chris </a:t>
                      </a:r>
                      <a:r>
                        <a:rPr lang="en-GB" dirty="0" err="1"/>
                        <a:t>Tingwell</a:t>
                      </a:r>
                      <a:r>
                        <a:rPr lang="en-GB" dirty="0"/>
                        <a:t> and Fiona Smith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902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Region VI Europe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ECMWF</a:t>
                      </a:r>
                      <a:r>
                        <a:rPr lang="en-GB" dirty="0"/>
                        <a:t>: Niels Bormann, Stephen English; </a:t>
                      </a:r>
                      <a:r>
                        <a:rPr lang="en-GB" b="1" dirty="0"/>
                        <a:t>Met Office, UK: </a:t>
                      </a:r>
                      <a:r>
                        <a:rPr lang="en-GB" dirty="0" err="1"/>
                        <a:t>Chawn</a:t>
                      </a:r>
                      <a:r>
                        <a:rPr lang="en-GB" dirty="0"/>
                        <a:t> Harlow, John Eyre; </a:t>
                      </a:r>
                      <a:r>
                        <a:rPr lang="en-GB" b="1" dirty="0" err="1"/>
                        <a:t>Meteo</a:t>
                      </a:r>
                      <a:r>
                        <a:rPr lang="en-GB" b="1" dirty="0"/>
                        <a:t>-France</a:t>
                      </a:r>
                      <a:r>
                        <a:rPr lang="en-GB" dirty="0"/>
                        <a:t> Jean-Francois </a:t>
                      </a:r>
                      <a:r>
                        <a:rPr lang="en-GB" dirty="0" err="1"/>
                        <a:t>Mahfouf</a:t>
                      </a:r>
                      <a:r>
                        <a:rPr lang="en-GB" dirty="0"/>
                        <a:t>; </a:t>
                      </a:r>
                      <a:r>
                        <a:rPr lang="en-GB" b="1" dirty="0"/>
                        <a:t>DWD, Germany: </a:t>
                      </a:r>
                      <a:r>
                        <a:rPr lang="en-GB" dirty="0"/>
                        <a:t>Christina </a:t>
                      </a:r>
                      <a:r>
                        <a:rPr lang="en-GB" dirty="0" err="1"/>
                        <a:t>Kopken</a:t>
                      </a:r>
                      <a:r>
                        <a:rPr lang="en-GB" dirty="0"/>
                        <a:t>-Watts; </a:t>
                      </a:r>
                      <a:r>
                        <a:rPr lang="en-GB" b="1" dirty="0"/>
                        <a:t>HIRLAM regional consortium (Met Norway): </a:t>
                      </a:r>
                      <a:r>
                        <a:rPr lang="en-GB" dirty="0"/>
                        <a:t>Roger </a:t>
                      </a:r>
                      <a:r>
                        <a:rPr lang="en-GB" dirty="0" err="1"/>
                        <a:t>Randriamampianina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4085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65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2A46006-BDD2-4648-A5CE-DC02A141D10E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515851028"/>
              </p:ext>
            </p:extLst>
          </p:nvPr>
        </p:nvGraphicFramePr>
        <p:xfrm>
          <a:off x="1" y="0"/>
          <a:ext cx="12188823" cy="68658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24540">
                  <a:extLst>
                    <a:ext uri="{9D8B030D-6E8A-4147-A177-3AD203B41FA5}">
                      <a16:colId xmlns:a16="http://schemas.microsoft.com/office/drawing/2014/main" val="2234849704"/>
                    </a:ext>
                  </a:extLst>
                </a:gridCol>
                <a:gridCol w="5210827">
                  <a:extLst>
                    <a:ext uri="{9D8B030D-6E8A-4147-A177-3AD203B41FA5}">
                      <a16:colId xmlns:a16="http://schemas.microsoft.com/office/drawing/2014/main" val="2560401210"/>
                    </a:ext>
                  </a:extLst>
                </a:gridCol>
                <a:gridCol w="2953456">
                  <a:extLst>
                    <a:ext uri="{9D8B030D-6E8A-4147-A177-3AD203B41FA5}">
                      <a16:colId xmlns:a16="http://schemas.microsoft.com/office/drawing/2014/main" val="3824499498"/>
                    </a:ext>
                  </a:extLst>
                </a:gridCol>
              </a:tblGrid>
              <a:tr h="4572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GB" sz="1600" b="1" dirty="0"/>
                        <a:t>Bands being actively used or prepared for by NWP centres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457200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94464224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400" i="1" dirty="0">
                          <a:effectLst/>
                        </a:rPr>
                        <a:t> Frequency GHz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400" i="1">
                          <a:effectLst/>
                        </a:rPr>
                        <a:t>Instruments</a:t>
                      </a:r>
                      <a:endParaRPr lang="en-GB" sz="1400" i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400" i="1" dirty="0">
                          <a:effectLst/>
                        </a:rPr>
                        <a:t>Application area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4102975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1.4-1.427P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SMOS (ESA), SMAP (NASA), Aquarius (NASA)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Soil moisture, salinity, thin sea ice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37900042"/>
                  </a:ext>
                </a:extLst>
              </a:tr>
              <a:tr h="32931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6.425-7.25P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AMSR-2 (JAXA)</a:t>
                      </a:r>
                      <a:r>
                        <a:rPr lang="en-IE" sz="1300" dirty="0">
                          <a:effectLst/>
                        </a:rPr>
                        <a:t>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SST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49377058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10.6-10.68p 10.68-10.7P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AMSR-2 (JAXA), GMI (NASA), MWRI (CMA)</a:t>
                      </a:r>
                      <a:r>
                        <a:rPr lang="en-IE" sz="1300" dirty="0">
                          <a:effectLst/>
                        </a:rPr>
                        <a:t> 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Heavy Precipitation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88879992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18.6-18.8p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AMSR-2 (JAXA), GMI (NASA), AMR (NOAA), MWRI (CMA)</a:t>
                      </a:r>
                      <a:r>
                        <a:rPr lang="en-IE" sz="1300" dirty="0">
                          <a:effectLst/>
                        </a:rPr>
                        <a:t> , CIMR (ESA) , MWI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Ocean near surface wind,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01385102"/>
                  </a:ext>
                </a:extLst>
              </a:tr>
              <a:tr h="66288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23.6-24P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GMI (NASA), AMR (NOAA),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MWRI (CMA), MWS+I (EUMETSAT), AMSR-2 (JAXA)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Total column water vapour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4696067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31.3-31.5P 31.5-31.8p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GMI (NASA),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Total column cloud liquid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90932670"/>
                  </a:ext>
                </a:extLst>
              </a:tr>
              <a:tr h="493645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37 GHz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 dirty="0">
                          <a:effectLst/>
                        </a:rPr>
                        <a:t>SSMIS (DOD), GMI (NASA), AMSR-2 (JAXA), </a:t>
                      </a:r>
                      <a:r>
                        <a:rPr lang="en-IE" sz="1300" dirty="0">
                          <a:effectLst/>
                        </a:rPr>
                        <a:t>MWRI (CMA), CIMR (ESA)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de-DE" sz="1300">
                          <a:effectLst/>
                        </a:rPr>
                        <a:t> </a:t>
                      </a:r>
                      <a:endParaRPr lang="en-GB" sz="1300">
                        <a:effectLst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Liquid water path and cloud detection on GMI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45857980"/>
                  </a:ext>
                </a:extLst>
              </a:tr>
              <a:tr h="55614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50.2-50.4P 52.6-54.25P 54.25-59.3p 59.3-59.5 60.40- 61.15 63-63.5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MWTS-2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Temperature profile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7694329"/>
                  </a:ext>
                </a:extLst>
              </a:tr>
              <a:tr h="51036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86-92P  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AMSU-A (NOAA/EUMETSAT), ATMS (NOAA), SSMIS (DOD), MWHS-2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MWRI (CMA), MWS (EUMETSAT), AMSR-2 (JAXA)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Precipitation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05534463"/>
                  </a:ext>
                </a:extLst>
              </a:tr>
              <a:tr h="44192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100-102P 109.5-111.8P 114.25-116P 116-122.25p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MWHS-2 (CMA), TROPICS (NASA), MWI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>
                          <a:effectLst/>
                        </a:rPr>
                        <a:t>Temperature profile, cloud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2260070"/>
                  </a:ext>
                </a:extLst>
              </a:tr>
              <a:tr h="52563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148.5-151.5P 155.5-158.5p 164-167P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ATMS (NOAA), GMI (NASA), MHS (EUMETSAT), MWHS-2 (CMA),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SSMIS (DOD) 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Precipitation, water vapour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7381547"/>
                  </a:ext>
                </a:extLst>
              </a:tr>
              <a:tr h="65921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174.8-182.0p 182.0-185.0P 185.0-190.0p 190.0- 191.8P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AMSU-B (NOAA), MHS (EUMETSAT), ATMS (NOAA), SSMIS (DOD), MWHS-2 (CMA), GMI (NASA), SAPHIR (CNES-ISRO), TROPICS (NASA), MTVZA-GY (</a:t>
                      </a:r>
                      <a:r>
                        <a:rPr lang="en-IE" sz="1300" dirty="0" err="1">
                          <a:effectLst/>
                        </a:rPr>
                        <a:t>Roscosmos</a:t>
                      </a:r>
                      <a:r>
                        <a:rPr lang="en-IE" sz="1300" dirty="0">
                          <a:effectLst/>
                        </a:rPr>
                        <a:t>), MWS+I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Water vapour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36468246"/>
                  </a:ext>
                </a:extLst>
              </a:tr>
              <a:tr h="22096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180340" algn="l"/>
                          <a:tab pos="540385" algn="l"/>
                          <a:tab pos="900430" algn="l"/>
                          <a:tab pos="1260475" algn="l"/>
                          <a:tab pos="1620520" algn="l"/>
                          <a:tab pos="1980565" algn="l"/>
                          <a:tab pos="2340610" algn="l"/>
                        </a:tabLst>
                      </a:pPr>
                      <a:r>
                        <a:rPr lang="en-IE" sz="1300" dirty="0">
                          <a:effectLst/>
                        </a:rPr>
                        <a:t> 200-209P 226-231.5P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TROPICS (NASA), MWS (EUMETSAT)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IE" sz="1300" dirty="0">
                          <a:effectLst/>
                        </a:rPr>
                        <a:t>Ice cloud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1518369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5C1016C-C120-4579-9F7D-C636CA9A9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740744" y="1034420"/>
            <a:ext cx="2437522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900113" algn="l"/>
                <a:tab pos="1260475" algn="l"/>
                <a:tab pos="1620838" algn="l"/>
                <a:tab pos="1981200" algn="l"/>
                <a:tab pos="2339975" algn="l"/>
              </a:tabLst>
            </a:pPr>
            <a:r>
              <a:rPr kumimoji="0" lang="en-GB" altLang="zh-CN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en-GB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912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372D6-518B-4A30-8863-BBE24A0FE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areas benefiting from EESS bands via NWP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C3A6F-1871-4C42-A52E-F20E5C8B9C8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lvl="0"/>
            <a:r>
              <a:rPr lang="en-US" dirty="0"/>
              <a:t>Daily weather forecast</a:t>
            </a:r>
            <a:endParaRPr lang="en-GB" dirty="0"/>
          </a:p>
          <a:p>
            <a:pPr lvl="0"/>
            <a:r>
              <a:rPr lang="en-US" dirty="0"/>
              <a:t>Flood and storm damage warning and mitigation, public safety</a:t>
            </a:r>
            <a:endParaRPr lang="en-GB" dirty="0"/>
          </a:p>
          <a:p>
            <a:pPr lvl="0"/>
            <a:r>
              <a:rPr lang="en-US" dirty="0"/>
              <a:t>Severe storm forecasts (including tornados, hurricane), public safety</a:t>
            </a:r>
            <a:endParaRPr lang="en-GB" dirty="0"/>
          </a:p>
          <a:p>
            <a:pPr lvl="0"/>
            <a:r>
              <a:rPr lang="en-US" dirty="0"/>
              <a:t>Transport and logistics by road and rail, shipping and particularly aviation</a:t>
            </a:r>
            <a:endParaRPr lang="en-GB" dirty="0"/>
          </a:p>
          <a:p>
            <a:pPr lvl="0"/>
            <a:r>
              <a:rPr lang="en-US" dirty="0"/>
              <a:t>Energy, including the large and increasing renewable energy contribution</a:t>
            </a:r>
            <a:endParaRPr lang="en-GB" dirty="0"/>
          </a:p>
          <a:p>
            <a:pPr lvl="0"/>
            <a:r>
              <a:rPr lang="en-US" dirty="0"/>
              <a:t>Agriculture</a:t>
            </a:r>
            <a:endParaRPr lang="en-GB" dirty="0"/>
          </a:p>
          <a:p>
            <a:pPr lvl="0"/>
            <a:r>
              <a:rPr lang="en-US" dirty="0"/>
              <a:t>Tourism</a:t>
            </a:r>
            <a:endParaRPr lang="en-GB" dirty="0"/>
          </a:p>
          <a:p>
            <a:pPr lvl="0"/>
            <a:r>
              <a:rPr lang="en-US" dirty="0"/>
              <a:t>Public health, including air quality monitoring and forecasts</a:t>
            </a:r>
            <a:endParaRPr lang="en-GB" dirty="0"/>
          </a:p>
          <a:p>
            <a:pPr lvl="0"/>
            <a:r>
              <a:rPr lang="en-US" dirty="0"/>
              <a:t>Climate change monitoring</a:t>
            </a:r>
            <a:endParaRPr lang="en-GB" dirty="0"/>
          </a:p>
          <a:p>
            <a:pPr lvl="0"/>
            <a:r>
              <a:rPr lang="en-US" dirty="0"/>
              <a:t>Diverse business applications (including e.g. building industry)</a:t>
            </a:r>
            <a:endParaRPr lang="en-GB" dirty="0"/>
          </a:p>
          <a:p>
            <a:pPr lvl="0"/>
            <a:r>
              <a:rPr lang="en-US" dirty="0"/>
              <a:t>Defense services and military operations, training and planning</a:t>
            </a:r>
            <a:endParaRPr lang="en-GB" dirty="0"/>
          </a:p>
          <a:p>
            <a:pPr lvl="0"/>
            <a:r>
              <a:rPr lang="en-GB" dirty="0"/>
              <a:t>Providing early warning signs for famine over large scales</a:t>
            </a:r>
          </a:p>
          <a:p>
            <a:pPr lvl="0"/>
            <a:r>
              <a:rPr lang="en-US" dirty="0"/>
              <a:t>Private households</a:t>
            </a:r>
          </a:p>
          <a:p>
            <a:pPr lv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92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621BE-DF70-437E-B802-9E3EB02A5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0174" y="1531089"/>
            <a:ext cx="6308651" cy="47314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001C3B-D633-4DD4-9FDC-6A3D025C0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098" y="360000"/>
            <a:ext cx="10620502" cy="369332"/>
          </a:xfrm>
        </p:spPr>
        <p:txBody>
          <a:bodyPr/>
          <a:lstStyle/>
          <a:p>
            <a:r>
              <a:rPr lang="en-GB" dirty="0"/>
              <a:t>Key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93E0D-F395-4046-8F5A-8CD049A7E83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9098" y="936000"/>
            <a:ext cx="5975497" cy="4986000"/>
          </a:xfrm>
        </p:spPr>
        <p:txBody>
          <a:bodyPr/>
          <a:lstStyle/>
          <a:p>
            <a:r>
              <a:rPr lang="en-GB" dirty="0"/>
              <a:t>Microwave observations are critical to NWP</a:t>
            </a:r>
          </a:p>
          <a:p>
            <a:r>
              <a:rPr lang="en-GB" dirty="0"/>
              <a:t>NWP is critical to </a:t>
            </a:r>
            <a:r>
              <a:rPr lang="en-IE" dirty="0"/>
              <a:t>WMO Member State National Warning Systems</a:t>
            </a:r>
            <a:endParaRPr lang="en-GB" dirty="0"/>
          </a:p>
          <a:p>
            <a:r>
              <a:rPr lang="en-IE" dirty="0"/>
              <a:t>Passive microwave observations contribute around 40% of the overall improvement of short-range forecast skill, plus a further 10% from active microwave.</a:t>
            </a:r>
          </a:p>
          <a:p>
            <a:pPr lvl="1"/>
            <a:r>
              <a:rPr lang="en-IE" dirty="0"/>
              <a:t>50-60 GHz and 176-190 GHz are the two most critical spectral bands.</a:t>
            </a:r>
          </a:p>
          <a:p>
            <a:pPr lvl="1"/>
            <a:r>
              <a:rPr lang="en-IE" dirty="0"/>
              <a:t>18.7, 23.8, 31.4, 89, 166 also important</a:t>
            </a:r>
          </a:p>
          <a:p>
            <a:pPr lvl="1"/>
            <a:r>
              <a:rPr lang="en-IE" dirty="0"/>
              <a:t>1.4, 6.8, 10.7, 209, 229 important for emerging applications</a:t>
            </a:r>
          </a:p>
          <a:p>
            <a:pPr lvl="0"/>
            <a:r>
              <a:rPr lang="en-US" dirty="0"/>
              <a:t>Many countries have detailed financial assessments of the value of their weather and environment services</a:t>
            </a:r>
          </a:p>
          <a:p>
            <a:pPr lvl="1"/>
            <a:r>
              <a:rPr lang="en-GB" u="sng" dirty="0">
                <a:hlinkClick r:id="rId3"/>
              </a:rPr>
              <a:t>https://www.metoffice.gov.uk/about-us/what/pws/value</a:t>
            </a:r>
            <a:r>
              <a:rPr lang="en-IE" dirty="0"/>
              <a:t> UK $2.0B per year</a:t>
            </a:r>
            <a:endParaRPr lang="en-GB" dirty="0"/>
          </a:p>
          <a:p>
            <a:pPr lvl="1"/>
            <a:r>
              <a:rPr lang="en-IE" dirty="0"/>
              <a:t>USA $11.4B per year</a:t>
            </a:r>
          </a:p>
          <a:p>
            <a:r>
              <a:rPr lang="en-GB" dirty="0"/>
              <a:t>Harder to quantify benefits in military sector in $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013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6D5C2-3182-4CEB-9DC9-91E128403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impact of various observing systems: Z 500 </a:t>
            </a:r>
            <a:r>
              <a:rPr lang="en-GB" dirty="0" err="1"/>
              <a:t>hPa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358DA8-8069-4CF2-957E-EC53A1AD9D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21FD3-8541-467F-9D0D-808A2C740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B46C3F-B0E7-4698-B663-8276C0AF6CE4}"/>
              </a:ext>
            </a:extLst>
          </p:cNvPr>
          <p:cNvSpPr txBox="1"/>
          <p:nvPr/>
        </p:nvSpPr>
        <p:spPr>
          <a:xfrm>
            <a:off x="3775744" y="1428377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Southern Hemisphere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2DC574-9BCF-4A5F-9E07-006DF8349DFB}"/>
              </a:ext>
            </a:extLst>
          </p:cNvPr>
          <p:cNvSpPr txBox="1"/>
          <p:nvPr/>
        </p:nvSpPr>
        <p:spPr>
          <a:xfrm>
            <a:off x="7882259" y="1396111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Northern Hemisphere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A9C1E-2CB0-48B9-ADA8-FFF99B4DB0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835"/>
          <a:stretch/>
        </p:blipFill>
        <p:spPr>
          <a:xfrm>
            <a:off x="1665671" y="811416"/>
            <a:ext cx="9077885" cy="54968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657BEED-B36E-4AD1-85D4-8C6417B86153}"/>
              </a:ext>
            </a:extLst>
          </p:cNvPr>
          <p:cNvSpPr txBox="1"/>
          <p:nvPr/>
        </p:nvSpPr>
        <p:spPr>
          <a:xfrm rot="16200000">
            <a:off x="673834" y="2420214"/>
            <a:ext cx="2506894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Normalised difference in </a:t>
            </a:r>
            <a:r>
              <a:rPr lang="en-GB" sz="1400" dirty="0" err="1"/>
              <a:t>stdev</a:t>
            </a:r>
            <a:r>
              <a:rPr lang="en-GB" sz="1400" dirty="0"/>
              <a:t> of error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4DAFA1-C06F-41AA-8D0B-9E9A1E54F40D}"/>
              </a:ext>
            </a:extLst>
          </p:cNvPr>
          <p:cNvSpPr txBox="1"/>
          <p:nvPr/>
        </p:nvSpPr>
        <p:spPr>
          <a:xfrm>
            <a:off x="8106311" y="5343883"/>
            <a:ext cx="2795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(verified against operational analyses, both seasons combined)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17CC0F-8BCE-42A7-B47C-C1CFF8D0240C}"/>
              </a:ext>
            </a:extLst>
          </p:cNvPr>
          <p:cNvSpPr txBox="1"/>
          <p:nvPr/>
        </p:nvSpPr>
        <p:spPr>
          <a:xfrm>
            <a:off x="311674" y="5118332"/>
            <a:ext cx="3089072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MW radiances are the leading satellite observing system.</a:t>
            </a:r>
          </a:p>
        </p:txBody>
      </p:sp>
    </p:spTree>
    <p:extLst>
      <p:ext uri="{BB962C8B-B14F-4D97-AF65-F5344CB8AC3E}">
        <p14:creationId xmlns:p14="http://schemas.microsoft.com/office/powerpoint/2010/main" val="237674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BCFAF-BEF0-4174-A4B0-1D40DAA4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772" y="360000"/>
            <a:ext cx="10726828" cy="369332"/>
          </a:xfrm>
        </p:spPr>
        <p:txBody>
          <a:bodyPr/>
          <a:lstStyle/>
          <a:p>
            <a:r>
              <a:rPr lang="en-GB" dirty="0"/>
              <a:t>What contribution would we lose if we lost a single given band?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AB8A8-8C73-4E1A-A9A9-7660663BBA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BB9977-50DB-4FCF-A0A7-A958C7679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551" t="55262"/>
          <a:stretch/>
        </p:blipFill>
        <p:spPr>
          <a:xfrm>
            <a:off x="527859" y="1108469"/>
            <a:ext cx="4185963" cy="514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933314D-4530-48D8-9FA5-C2EFCF8E97B0}"/>
              </a:ext>
            </a:extLst>
          </p:cNvPr>
          <p:cNvSpPr/>
          <p:nvPr/>
        </p:nvSpPr>
        <p:spPr>
          <a:xfrm>
            <a:off x="7977773" y="2470093"/>
            <a:ext cx="215758" cy="16438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123543-8652-4CBE-9EC0-EF487195D224}"/>
              </a:ext>
            </a:extLst>
          </p:cNvPr>
          <p:cNvSpPr/>
          <p:nvPr/>
        </p:nvSpPr>
        <p:spPr>
          <a:xfrm>
            <a:off x="7986337" y="2797151"/>
            <a:ext cx="215758" cy="164387"/>
          </a:xfrm>
          <a:prstGeom prst="rect">
            <a:avLst/>
          </a:prstGeom>
          <a:solidFill>
            <a:srgbClr val="78C8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45E6B0-70F5-4E9F-9578-66F84B289BC9}"/>
              </a:ext>
            </a:extLst>
          </p:cNvPr>
          <p:cNvSpPr txBox="1"/>
          <p:nvPr/>
        </p:nvSpPr>
        <p:spPr>
          <a:xfrm>
            <a:off x="8317811" y="2278053"/>
            <a:ext cx="37337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/>
              <a:t>Direct loss from assimilation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Indirect loss from supported channels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2052698-D0E5-45B7-9586-D6E26C4BDA6D}"/>
              </a:ext>
            </a:extLst>
          </p:cNvPr>
          <p:cNvSpPr/>
          <p:nvPr/>
        </p:nvSpPr>
        <p:spPr>
          <a:xfrm>
            <a:off x="1859262" y="3360727"/>
            <a:ext cx="2434978" cy="40069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FDA8544-7967-4B06-904A-5528A663368A}"/>
              </a:ext>
            </a:extLst>
          </p:cNvPr>
          <p:cNvSpPr/>
          <p:nvPr/>
        </p:nvSpPr>
        <p:spPr>
          <a:xfrm>
            <a:off x="1827089" y="5218178"/>
            <a:ext cx="2434978" cy="38059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81B8AF-123F-40F5-A0E9-AA5427970CC9}"/>
              </a:ext>
            </a:extLst>
          </p:cNvPr>
          <p:cNvSpPr txBox="1"/>
          <p:nvPr/>
        </p:nvSpPr>
        <p:spPr>
          <a:xfrm>
            <a:off x="1864013" y="852638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FSOI contribution [%]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ACB97-48B4-4E96-8EEC-EC49C7B870F0}"/>
              </a:ext>
            </a:extLst>
          </p:cNvPr>
          <p:cNvSpPr txBox="1"/>
          <p:nvPr/>
        </p:nvSpPr>
        <p:spPr>
          <a:xfrm>
            <a:off x="4493114" y="1807713"/>
            <a:ext cx="33498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1400" dirty="0"/>
              <a:t>TCWV, clouds, </a:t>
            </a:r>
            <a:r>
              <a:rPr lang="en-GB" sz="1400" dirty="0" err="1"/>
              <a:t>precip</a:t>
            </a:r>
            <a:r>
              <a:rPr lang="en-GB" sz="1400" dirty="0"/>
              <a:t>, ocean winds</a:t>
            </a:r>
          </a:p>
          <a:p>
            <a:pPr>
              <a:spcAft>
                <a:spcPts val="1200"/>
              </a:spcAft>
            </a:pPr>
            <a:endParaRPr lang="en-GB" sz="2400" dirty="0"/>
          </a:p>
          <a:p>
            <a:pPr>
              <a:spcAft>
                <a:spcPts val="1200"/>
              </a:spcAft>
            </a:pPr>
            <a:r>
              <a:rPr lang="en-GB" sz="1400" dirty="0"/>
              <a:t>Surface emission, clouds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Lowest T-sounding, clouds</a:t>
            </a:r>
          </a:p>
          <a:p>
            <a:pPr>
              <a:spcAft>
                <a:spcPts val="1200"/>
              </a:spcAft>
            </a:pPr>
            <a:r>
              <a:rPr lang="en-GB" sz="1400" b="1" dirty="0">
                <a:solidFill>
                  <a:srgbClr val="FF0000"/>
                </a:solidFill>
              </a:rPr>
              <a:t>Mid/upper tropospheric T-sounding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Stratospheric T-sounding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TCWV, clouds, </a:t>
            </a:r>
            <a:r>
              <a:rPr lang="en-GB" sz="1400" dirty="0" err="1"/>
              <a:t>precip</a:t>
            </a:r>
            <a:r>
              <a:rPr lang="en-GB" sz="1400" dirty="0"/>
              <a:t>, surface emission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T-sounding, clouds</a:t>
            </a:r>
          </a:p>
          <a:p>
            <a:pPr>
              <a:spcAft>
                <a:spcPts val="1200"/>
              </a:spcAft>
            </a:pPr>
            <a:r>
              <a:rPr lang="en-GB" sz="1400" dirty="0"/>
              <a:t>TCVW, clouds, </a:t>
            </a:r>
            <a:r>
              <a:rPr lang="en-GB" sz="1400" dirty="0" err="1"/>
              <a:t>precip</a:t>
            </a:r>
            <a:r>
              <a:rPr lang="en-GB" sz="1400" dirty="0"/>
              <a:t>, surface emission</a:t>
            </a:r>
          </a:p>
          <a:p>
            <a:pPr>
              <a:spcAft>
                <a:spcPts val="1200"/>
              </a:spcAft>
            </a:pPr>
            <a:r>
              <a:rPr lang="en-GB" sz="1400" b="1" dirty="0">
                <a:solidFill>
                  <a:srgbClr val="FF0000"/>
                </a:solidFill>
              </a:rPr>
              <a:t>Q-sounding, clouds, </a:t>
            </a:r>
            <a:r>
              <a:rPr lang="en-GB" sz="1400" b="1" dirty="0" err="1">
                <a:solidFill>
                  <a:srgbClr val="FF0000"/>
                </a:solidFill>
              </a:rPr>
              <a:t>precip</a:t>
            </a:r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5A7C26C-647D-4D52-AD4C-55416D6871D5}"/>
              </a:ext>
            </a:extLst>
          </p:cNvPr>
          <p:cNvSpPr/>
          <p:nvPr/>
        </p:nvSpPr>
        <p:spPr>
          <a:xfrm>
            <a:off x="4421124" y="1221970"/>
            <a:ext cx="103424" cy="140217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テキスト ボックス 8">
            <a:extLst>
              <a:ext uri="{FF2B5EF4-FFF2-40B4-BE49-F238E27FC236}">
                <a16:creationId xmlns:a16="http://schemas.microsoft.com/office/drawing/2014/main" id="{ED481594-DDC9-4004-BAA2-0D89B0B9A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47742" y="6291087"/>
            <a:ext cx="16037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kumimoji="1" lang="en-US" altLang="ja-JP" dirty="0"/>
              <a:t> N Bormann</a:t>
            </a:r>
            <a:endParaRPr kumimoji="1" lang="ja-JP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8D949C-37CF-4244-969C-42E9299EC3D1}"/>
              </a:ext>
            </a:extLst>
          </p:cNvPr>
          <p:cNvSpPr txBox="1"/>
          <p:nvPr/>
        </p:nvSpPr>
        <p:spPr>
          <a:xfrm>
            <a:off x="7986337" y="3450427"/>
            <a:ext cx="32869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Note L, C and X band are very important for soil moisture, salinity, sea ice and sea surface temperature, this plot reflects impact on atmospheric analysis only.</a:t>
            </a:r>
          </a:p>
        </p:txBody>
      </p:sp>
    </p:spTree>
    <p:extLst>
      <p:ext uri="{BB962C8B-B14F-4D97-AF65-F5344CB8AC3E}">
        <p14:creationId xmlns:p14="http://schemas.microsoft.com/office/powerpoint/2010/main" val="425479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図 4">
            <a:extLst>
              <a:ext uri="{FF2B5EF4-FFF2-40B4-BE49-F238E27FC236}">
                <a16:creationId xmlns:a16="http://schemas.microsoft.com/office/drawing/2014/main" id="{7D2066D2-806C-4BFC-A6EC-59BF7C24D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2" y="667512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図 6">
            <a:extLst>
              <a:ext uri="{FF2B5EF4-FFF2-40B4-BE49-F238E27FC236}">
                <a16:creationId xmlns:a16="http://schemas.microsoft.com/office/drawing/2014/main" id="{4DE201ED-1F57-44E9-8C7C-82863290B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2" y="667512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テキスト ボックス 4">
            <a:extLst>
              <a:ext uri="{FF2B5EF4-FFF2-40B4-BE49-F238E27FC236}">
                <a16:creationId xmlns:a16="http://schemas.microsoft.com/office/drawing/2014/main" id="{24DFE8AE-E77D-443E-BF5B-C03503130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036" y="198438"/>
            <a:ext cx="115894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kumimoji="1" lang="en-US" altLang="ja-JP" sz="3200" dirty="0"/>
              <a:t>Examples of current RFI shown by JMA (Japan) in C, X and K band</a:t>
            </a:r>
            <a:endParaRPr kumimoji="1" lang="ja-JP" altLang="en-US" sz="3200" dirty="0"/>
          </a:p>
        </p:txBody>
      </p:sp>
      <p:sp>
        <p:nvSpPr>
          <p:cNvPr id="6" name="テキスト ボックス 8">
            <a:extLst>
              <a:ext uri="{FF2B5EF4-FFF2-40B4-BE49-F238E27FC236}">
                <a16:creationId xmlns:a16="http://schemas.microsoft.com/office/drawing/2014/main" id="{1E7E7EBE-D6F6-4CF6-B22F-0DA6D0B45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15858" y="6340400"/>
            <a:ext cx="117766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kumimoji="1" lang="en-US" altLang="ja-JP" dirty="0"/>
              <a:t> A. Shibata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596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EC98D-19EC-4CAB-B978-B025D0395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Workshop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41431-2EF2-4F32-AC50-E0C495EB211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indent="0">
              <a:buNone/>
            </a:pPr>
            <a:r>
              <a:rPr lang="en-IE" b="1" dirty="0"/>
              <a:t>ECMWF Radio-Frequency Interference (RFI) Workshop: Final Report</a:t>
            </a:r>
          </a:p>
          <a:p>
            <a:pPr indent="0">
              <a:buNone/>
            </a:pPr>
            <a:r>
              <a:rPr lang="en-GB" i="1" dirty="0"/>
              <a:t>Role and importance of microwave space based measurements in weather forecast/predictions and climate monitoring and their socio-economic benefits</a:t>
            </a:r>
            <a:endParaRPr lang="en-GB" dirty="0"/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r>
              <a:rPr lang="en-GB" dirty="0"/>
              <a:t>Workshop report will be available very soon from ECMWF (final checking amongst participants).</a:t>
            </a:r>
          </a:p>
          <a:p>
            <a:pPr indent="0">
              <a:buNone/>
            </a:pPr>
            <a:r>
              <a:rPr lang="en-GB" dirty="0">
                <a:hlinkClick r:id="rId2"/>
              </a:rPr>
              <a:t>https://www.ecmwf.int/en/learning/workshops/radio-frequency-interference-rfi-workshop</a:t>
            </a:r>
            <a:endParaRPr lang="en-GB" dirty="0"/>
          </a:p>
          <a:p>
            <a:pPr indent="0">
              <a:buNone/>
            </a:pPr>
            <a:endParaRPr lang="en-GB" dirty="0"/>
          </a:p>
          <a:p>
            <a:pPr indent="0">
              <a:buNone/>
            </a:pPr>
            <a:r>
              <a:rPr lang="en-GB" dirty="0"/>
              <a:t>An article stimulated by the workshop also appeared in the ITU news magazine edition “Monitoring our Changing Plant”:</a:t>
            </a:r>
          </a:p>
          <a:p>
            <a:pPr indent="0">
              <a:buNone/>
            </a:pPr>
            <a:r>
              <a:rPr lang="en-GB" dirty="0">
                <a:hlinkClick r:id="rId3"/>
              </a:rPr>
              <a:t>https://www.itu.int/en/itunews/Documents/2019/2019-01/2019_ITUNews01-en.pdf</a:t>
            </a:r>
            <a:endParaRPr lang="en-GB" dirty="0"/>
          </a:p>
          <a:p>
            <a:pPr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3310917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Light 16:9 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light_blue" id="{D55B1CEF-0562-4622-8E3A-B70B4E98705B}" vid="{81839924-DCF4-461E-8A41-C028DE049E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7875</TotalTime>
  <Words>1118</Words>
  <Application>Microsoft Office PowerPoint</Application>
  <PresentationFormat>Custom</PresentationFormat>
  <Paragraphs>132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MS PGothic</vt:lpstr>
      <vt:lpstr>Arial</vt:lpstr>
      <vt:lpstr>Calibri</vt:lpstr>
      <vt:lpstr>黑体</vt:lpstr>
      <vt:lpstr>Times New Roman</vt:lpstr>
      <vt:lpstr>ECMWF Light 16:9 blue</vt:lpstr>
      <vt:lpstr>PowerPoint Presentation</vt:lpstr>
      <vt:lpstr>Participants</vt:lpstr>
      <vt:lpstr>PowerPoint Presentation</vt:lpstr>
      <vt:lpstr>Key areas benefiting from EESS bands via NWP application</vt:lpstr>
      <vt:lpstr>Key conclusions</vt:lpstr>
      <vt:lpstr>Current impact of various observing systems: Z 500 hPa</vt:lpstr>
      <vt:lpstr>What contribution would we lose if we lost a single given band?</vt:lpstr>
      <vt:lpstr>PowerPoint Presentation</vt:lpstr>
      <vt:lpstr>Workshop report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Robert Hine</dc:creator>
  <cp:lastModifiedBy>Stephen English</cp:lastModifiedBy>
  <cp:revision>94</cp:revision>
  <cp:lastPrinted>2014-11-19T12:15:44Z</cp:lastPrinted>
  <dcterms:created xsi:type="dcterms:W3CDTF">2018-05-17T15:42:47Z</dcterms:created>
  <dcterms:modified xsi:type="dcterms:W3CDTF">2019-02-27T17:10:35Z</dcterms:modified>
</cp:coreProperties>
</file>