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21"/>
  </p:notesMasterIdLst>
  <p:handoutMasterIdLst>
    <p:handoutMasterId r:id="rId22"/>
  </p:handoutMasterIdLst>
  <p:sldIdLst>
    <p:sldId id="263" r:id="rId3"/>
    <p:sldId id="256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8" r:id="rId17"/>
    <p:sldId id="279" r:id="rId18"/>
    <p:sldId id="277" r:id="rId19"/>
    <p:sldId id="262" r:id="rId20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 snapToGrid="0" snapToObjects="1"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A1B61664-0A76-40EF-B847-32A2CC5ED3C0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A8088537-660A-42C7-A0CD-C4AB5ED045B1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BCC32F-53A2-42CA-9E93-31C19E66317A}" type="slidenum">
              <a:rPr lang="en-GB"/>
              <a:pPr/>
              <a:t>2</a:t>
            </a:fld>
            <a:endParaRPr lang="en-GB"/>
          </a:p>
        </p:txBody>
      </p:sp>
      <p:sp>
        <p:nvSpPr>
          <p:cNvPr id="112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761B7E1F-2CAC-4523-8B15-3E57499C032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slow"/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F465BC80-C6E9-4223-9655-74538E60E37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806FDB-9353-4B14-832B-E29ACA4D9A8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082E51-D1B2-487B-AE5B-300D4360FE3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90D2C8-D72A-4F10-BAD0-DCC7520D750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B64B6E-917A-4D0F-9D9D-8806B45620F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6146CB-A0F0-46A4-B5ED-5215FCF796B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41B809-43A0-4ECE-98D1-DD556E5D1DE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74A876-529F-4412-A455-1689EF269CC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088BE6-D63A-4E31-B286-ABE18983A97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71968E-AAA8-433F-A993-C7BC849893F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A24B22-EA72-41C0-B01E-E59F606E4AB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E23658-26E9-4B8F-92D7-09690B6191B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D9BC9B-4D4A-4B24-8DDE-3C114CE9744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DBE58C-714A-4DEE-B2D8-3F938F30795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890A43-25AD-4FCF-A48B-B32D4BD7552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2F0CE1-0E40-451D-8EF2-E167896A3EE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952059-C6B5-4FAF-AC5C-C8A13683559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BB33BD-9CCB-40DD-8D8F-E10EACA8CF7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4F8A08-98D9-4260-8F8E-E8DC27D3111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3011CC-CC69-4B6A-B485-ED27113411A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D307E0-1B7C-42FB-A5D4-1FA86E553DC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D3DB4D-B5CB-471E-B79A-004BE94417D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6914C4-33E7-430C-BDDF-6B2D564829E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0"/>
            <a:r>
              <a:rPr lang="en-GB" smtClean="0"/>
              <a:t>First level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DCD42756-802D-41E5-8734-6DA836B73961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This space can be used for contact information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80EE38A-4130-434A-9A6D-D412F100AEFD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 defTabSz="457200" eaLnBrk="1" hangingPunct="1">
              <a:spcBef>
                <a:spcPct val="0"/>
              </a:spcBef>
              <a:buClrTx/>
              <a:buFontTx/>
              <a:buNone/>
            </a:pPr>
            <a:r>
              <a:rPr 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codes.wmo.int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etoffice.gov.uk/" TargetMode="External"/><Relationship Id="rId3" Type="http://schemas.openxmlformats.org/officeDocument/2006/relationships/hyperlink" Target="http://wis.wmo.int/page=AvXML-1" TargetMode="External"/><Relationship Id="rId7" Type="http://schemas.openxmlformats.org/officeDocument/2006/relationships/hyperlink" Target="http://www.wmo.int/pages/prog/www/WMOCodes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github.com/der/ukl-registry-poc" TargetMode="External"/><Relationship Id="rId11" Type="http://schemas.openxmlformats.org/officeDocument/2006/relationships/hyperlink" Target="https://github.com/der/ukl-registry-poc/wiki/" TargetMode="External"/><Relationship Id="rId5" Type="http://schemas.openxmlformats.org/officeDocument/2006/relationships/hyperlink" Target="http://www.apache.org/licenses/LICENSE-2.0.html" TargetMode="External"/><Relationship Id="rId10" Type="http://schemas.openxmlformats.org/officeDocument/2006/relationships/hyperlink" Target="http://codes.wmo.int/ui/resources/WMO-Codes-Registry_FAQ-v1.0.pdf" TargetMode="External"/><Relationship Id="rId4" Type="http://schemas.openxmlformats.org/officeDocument/2006/relationships/hyperlink" Target="http://data.gov.uk/linked-data/UKGovLD" TargetMode="External"/><Relationship Id="rId9" Type="http://schemas.openxmlformats.org/officeDocument/2006/relationships/hyperlink" Target="http://codes.wmo.int/ui/resources/WMO-Codes-Registry_user-guide-v1.0.pdf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pimorphics.com/public/vocabulary/Registry.html" TargetMode="External"/><Relationship Id="rId2" Type="http://schemas.openxmlformats.org/officeDocument/2006/relationships/hyperlink" Target="http://www.iso.org/iso/catalogue_detail.htm?csnumber=32553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iso.org/iso/catalogue_detail.htm?csnumber=32553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der/ukl-registry-poc/wiki/Principles-and-concepts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penid.net/" TargetMode="External"/><Relationship Id="rId7" Type="http://schemas.openxmlformats.org/officeDocument/2006/relationships/hyperlink" Target="http://www.w3.org/TR/json-ld/" TargetMode="External"/><Relationship Id="rId2" Type="http://schemas.openxmlformats.org/officeDocument/2006/relationships/hyperlink" Target="https://github.com/der/ukl-registry-poc/wiki/Api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w3.org/TR/REC-rdf-syntax/" TargetMode="External"/><Relationship Id="rId5" Type="http://schemas.openxmlformats.org/officeDocument/2006/relationships/hyperlink" Target="http://www.w3.org/TR/turtle/" TargetMode="External"/><Relationship Id="rId4" Type="http://schemas.openxmlformats.org/officeDocument/2006/relationships/hyperlink" Target="http://www.w3.org/TR/html-markup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hyperlink" Target="http://codes.wmo.int/ui/resources/WMO-Codes-Registry_user-guide-v1.0.pdf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odes.wmo.int/49-2" TargetMode="External"/><Relationship Id="rId2" Type="http://schemas.openxmlformats.org/officeDocument/2006/relationships/hyperlink" Target="http://codes.wmo.int/306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codes.wmo.int/common" TargetMode="External"/><Relationship Id="rId5" Type="http://schemas.openxmlformats.org/officeDocument/2006/relationships/hyperlink" Target="http://codes.wmo.int/grib2" TargetMode="External"/><Relationship Id="rId4" Type="http://schemas.openxmlformats.org/officeDocument/2006/relationships/hyperlink" Target="http://codes.wmo.int/bufr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codes.wmo.int/bufr4/codeflag/0-20-086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odes.wmo.int/bufr4/b/12/_003" TargetMode="External"/><Relationship Id="rId2" Type="http://schemas.openxmlformats.org/officeDocument/2006/relationships/hyperlink" Target="http://codes.wmo.int/common/c-15/me/dewPointTemperature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codes.wmo.int/bufr4/b/12/_103" TargetMode="External"/><Relationship Id="rId4" Type="http://schemas.openxmlformats.org/officeDocument/2006/relationships/hyperlink" Target="http://codes.wmo.int/bufr4/b/12/_024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odes.wmo.int/bufr4/schema/core/BUFR_ReferenceValue" TargetMode="External"/><Relationship Id="rId2" Type="http://schemas.openxmlformats.org/officeDocument/2006/relationships/hyperlink" Target="http://codes.wmo.int/bufr4/schema/core/BUFR_DataWidth_Bits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codes.wmo.int/bufr4/schema/code/BUFR_Unit" TargetMode="External"/><Relationship Id="rId4" Type="http://schemas.openxmlformats.org/officeDocument/2006/relationships/hyperlink" Target="http://codes.wmo.int/bufr4/schema/code/BUFR_Scal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codes.wmo.int/bufr4" TargetMode="Externa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odes.wmo.int/ui/resources/WMO-Codes-Registry_FAQ-v1.0.pdf" TargetMode="External"/><Relationship Id="rId2" Type="http://schemas.openxmlformats.org/officeDocument/2006/relationships/hyperlink" Target="http://codes.wmo.int/ui/resources/WMO-Codes-Registry_user-guide-v1.0.pdf" TargetMode="External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github.com/der/ukl-registry-poc/wik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11188" y="2887057"/>
            <a:ext cx="7921625" cy="1730375"/>
          </a:xfrm>
        </p:spPr>
        <p:txBody>
          <a:bodyPr/>
          <a:lstStyle/>
          <a:p>
            <a:r>
              <a:rPr lang="en-US" dirty="0"/>
              <a:t>WMO Codes Registry: </a:t>
            </a:r>
            <a:r>
              <a:rPr lang="en-US" dirty="0">
                <a:hlinkClick r:id="rId2"/>
              </a:rPr>
              <a:t>http://codes.wmo.int</a:t>
            </a:r>
            <a:endParaRPr lang="en-GB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9" y="4797152"/>
            <a:ext cx="4464868" cy="1224236"/>
          </a:xfrm>
          <a:noFill/>
        </p:spPr>
        <p:txBody>
          <a:bodyPr/>
          <a:lstStyle/>
          <a:p>
            <a:pPr algn="l"/>
            <a:r>
              <a:rPr lang="en-US" sz="1800" b="1" dirty="0"/>
              <a:t>Task Team on Aviation </a:t>
            </a:r>
            <a:r>
              <a:rPr lang="en-US" sz="1800" b="1" dirty="0" smtClean="0"/>
              <a:t>XML</a:t>
            </a:r>
          </a:p>
          <a:p>
            <a:pPr algn="l">
              <a:spcAft>
                <a:spcPts val="1000"/>
              </a:spcAft>
            </a:pPr>
            <a:r>
              <a:rPr lang="en-US" sz="1800" b="1" dirty="0"/>
              <a:t>Montreal, Canada, 7-9 October </a:t>
            </a:r>
            <a:r>
              <a:rPr lang="en-US" sz="1800" b="1" dirty="0" smtClean="0"/>
              <a:t>2013</a:t>
            </a:r>
          </a:p>
          <a:p>
            <a:pPr algn="l"/>
            <a:r>
              <a:rPr lang="en-US" sz="1800" dirty="0" smtClean="0"/>
              <a:t>Submitted by: Jeremy Tandy, Met Office</a:t>
            </a:r>
            <a:endParaRPr lang="en-US" sz="1800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Name of Department (ND)</a:t>
            </a:r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 bwMode="auto">
          <a:xfrm>
            <a:off x="5148064" y="4797152"/>
            <a:ext cx="3744788" cy="120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r" eaLnBrk="1" hangingPunct="1">
              <a:spcBef>
                <a:spcPct val="20000"/>
              </a:spcBef>
            </a:pPr>
            <a:r>
              <a:rPr lang="en-US" sz="1800" b="1" kern="0" dirty="0">
                <a:solidFill>
                  <a:schemeClr val="bg1"/>
                </a:solidFill>
              </a:rPr>
              <a:t>TT-AvXML-3/Doc(15)</a:t>
            </a:r>
          </a:p>
          <a:p>
            <a:pPr lvl="0" algn="r" eaLnBrk="1" hangingPunct="1">
              <a:spcBef>
                <a:spcPct val="20000"/>
              </a:spcBef>
              <a:spcAft>
                <a:spcPts val="1000"/>
              </a:spcAft>
            </a:pPr>
            <a:r>
              <a:rPr lang="en-US" sz="1800" b="1" kern="0" dirty="0">
                <a:solidFill>
                  <a:schemeClr val="bg1"/>
                </a:solidFill>
              </a:rPr>
              <a:t>Agenda Item </a:t>
            </a:r>
            <a:r>
              <a:rPr lang="en-US" sz="1800" b="1" kern="0" dirty="0" smtClean="0">
                <a:solidFill>
                  <a:schemeClr val="bg1"/>
                </a:solidFill>
              </a:rPr>
              <a:t>5.7</a:t>
            </a:r>
          </a:p>
          <a:p>
            <a:pPr lvl="0" algn="r" eaLnBrk="1" hangingPunct="1">
              <a:spcBef>
                <a:spcPct val="20000"/>
              </a:spcBef>
            </a:pPr>
            <a:r>
              <a:rPr lang="en-US" sz="1800" kern="0" dirty="0" smtClean="0">
                <a:solidFill>
                  <a:schemeClr val="bg1"/>
                </a:solidFill>
              </a:rPr>
              <a:t>02 October 2013</a:t>
            </a:r>
            <a:endParaRPr lang="en-US" sz="1800" kern="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dirty="0" smtClean="0"/>
              <a:t>Overview of WMO Codes Registry</a:t>
            </a:r>
            <a:endParaRPr lang="en-GB" dirty="0" smtClean="0"/>
          </a:p>
        </p:txBody>
      </p:sp>
      <p:sp>
        <p:nvSpPr>
          <p:cNvPr id="4" name="Inhaltsplatzhalter 2"/>
          <p:cNvSpPr txBox="1">
            <a:spLocks/>
          </p:cNvSpPr>
          <p:nvPr/>
        </p:nvSpPr>
        <p:spPr>
          <a:xfrm>
            <a:off x="319088" y="981075"/>
            <a:ext cx="8645525" cy="4891088"/>
          </a:xfrm>
          <a:prstGeom prst="rect">
            <a:avLst/>
          </a:prstGeom>
        </p:spPr>
        <p:txBody>
          <a:bodyPr/>
          <a:lstStyle/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WMO Codes Registry provides web-based publication of authoritative vocabulary for new data exchange standard 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3"/>
              </a:rPr>
              <a:t>WMO </a:t>
            </a:r>
            <a:r>
              <a:rPr kumimoji="0" lang="en-US" sz="19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3"/>
              </a:rPr>
              <a:t>AvXML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enabling transmission of XML-encoded operational meteorological data for international air navigation (OPMET) as specified in ICAO Annex 3 </a:t>
            </a:r>
            <a:r>
              <a:rPr kumimoji="0" lang="en-US" sz="19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Amd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76 (Nov 2013)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Implemented with </a:t>
            </a:r>
            <a:r>
              <a:rPr kumimoji="0" lang="en-US" sz="19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4"/>
              </a:rPr>
              <a:t>UKgovLD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Registry software using RDF and Linked-Data principles – open source (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5"/>
              </a:rPr>
              <a:t>Apache 2 license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) on </a:t>
            </a:r>
            <a:r>
              <a:rPr kumimoji="0" lang="en-US" sz="19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6"/>
              </a:rPr>
              <a:t>GitHub</a:t>
            </a:r>
            <a:endParaRPr kumimoji="0" lang="en-US" sz="19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Definitive source of terms is 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7"/>
              </a:rPr>
              <a:t>WMO No. 306 Manual on Codes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and other WMO Technical Regulation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Current coverage of WMO No. 306 is sparse as initial objective is support for 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3"/>
              </a:rPr>
              <a:t>WMO </a:t>
            </a:r>
            <a:r>
              <a:rPr kumimoji="0" lang="en-US" sz="19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3"/>
              </a:rPr>
              <a:t>AvXML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; commitment from WMO to expand coverage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Service operated on behalf of WMO by 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8"/>
              </a:rPr>
              <a:t>Met Office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for initial 2-years from September 2013 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For further information, please refer to 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9"/>
              </a:rPr>
              <a:t>User Guide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, 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10"/>
              </a:rPr>
              <a:t>FAQ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and </a:t>
            </a:r>
            <a:r>
              <a:rPr kumimoji="0" lang="en-US" sz="1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  <a:hlinkClick r:id="rId11"/>
              </a:rPr>
              <a:t>technical documentation</a:t>
            </a:r>
            <a:endParaRPr kumimoji="0" lang="en-US" sz="19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>
                <a:cs typeface="+mj-cs"/>
              </a:rPr>
              <a:t>Overview of Registry concepts</a:t>
            </a:r>
            <a:endParaRPr lang="en-US" dirty="0">
              <a:cs typeface="+mj-cs"/>
            </a:endParaRP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46074" y="981075"/>
            <a:ext cx="8645525" cy="4891088"/>
          </a:xfrm>
        </p:spPr>
        <p:txBody>
          <a:bodyPr/>
          <a:lstStyle/>
          <a:p>
            <a:r>
              <a:rPr lang="en-US" sz="1900" b="1" dirty="0" smtClean="0"/>
              <a:t>Register</a:t>
            </a:r>
            <a:r>
              <a:rPr lang="en-US" sz="1900" dirty="0" smtClean="0"/>
              <a:t>: a single controlled collection (e.g. a </a:t>
            </a:r>
            <a:r>
              <a:rPr lang="en-US" sz="1900" i="1" dirty="0" smtClean="0"/>
              <a:t>list</a:t>
            </a:r>
            <a:r>
              <a:rPr lang="en-US" sz="1900" dirty="0" smtClean="0"/>
              <a:t>) maintained on behalf of some owner organization which provides the authority &amp; governance regime for the collection</a:t>
            </a:r>
          </a:p>
          <a:p>
            <a:r>
              <a:rPr lang="en-US" sz="1900" b="1" dirty="0" smtClean="0"/>
              <a:t>Entity</a:t>
            </a:r>
            <a:r>
              <a:rPr lang="en-US" sz="1900" dirty="0" smtClean="0"/>
              <a:t>: a member of the controlled collection – the Entity type is completely open but may be constrained by the Register’s governance policy</a:t>
            </a:r>
          </a:p>
          <a:p>
            <a:r>
              <a:rPr lang="en-US" sz="1900" b="1" dirty="0" smtClean="0"/>
              <a:t>Sub-register</a:t>
            </a:r>
            <a:r>
              <a:rPr lang="en-US" sz="1900" dirty="0" smtClean="0"/>
              <a:t>: a Register may contain other Registers, enabling creation of arbitrarily complex sub-register hierarchies</a:t>
            </a:r>
          </a:p>
          <a:p>
            <a:r>
              <a:rPr lang="en-US" sz="1900" b="1" dirty="0" smtClean="0"/>
              <a:t>Register Item</a:t>
            </a:r>
            <a:r>
              <a:rPr lang="en-US" sz="1900" dirty="0" smtClean="0"/>
              <a:t>: a metadata record describing the relationship of an Entity to a given Register – the Register Item includes a graph of information properties that describe the Entity as determined by the Register manager enabling a local description of the Entity to be maintained within the Registry</a:t>
            </a:r>
          </a:p>
          <a:p>
            <a:r>
              <a:rPr lang="en-US" sz="1900" dirty="0" smtClean="0"/>
              <a:t>Data model is derived from </a:t>
            </a:r>
            <a:r>
              <a:rPr lang="en-US" sz="1900" dirty="0" smtClean="0">
                <a:hlinkClick r:id="rId2"/>
              </a:rPr>
              <a:t>ISO 19135 ‘Geographic information – Procedures for item registration’</a:t>
            </a:r>
            <a:r>
              <a:rPr lang="en-US" sz="1900" dirty="0" smtClean="0"/>
              <a:t> – please refer to </a:t>
            </a:r>
            <a:r>
              <a:rPr lang="en-US" sz="1900" dirty="0" smtClean="0">
                <a:hlinkClick r:id="rId3"/>
              </a:rPr>
              <a:t>technical documentation</a:t>
            </a:r>
            <a:r>
              <a:rPr lang="en-US" sz="1900" dirty="0" smtClean="0"/>
              <a:t> for full details of the data model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>
                <a:cs typeface="+mj-cs"/>
              </a:rPr>
              <a:t>Registry information views</a:t>
            </a:r>
            <a:endParaRPr lang="en-US" dirty="0">
              <a:cs typeface="+mj-cs"/>
            </a:endParaRP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46074" y="981075"/>
            <a:ext cx="8645525" cy="4891088"/>
          </a:xfrm>
        </p:spPr>
        <p:txBody>
          <a:bodyPr/>
          <a:lstStyle/>
          <a:p>
            <a:r>
              <a:rPr lang="en-US" sz="1900" dirty="0" smtClean="0"/>
              <a:t>The Registry design assumes that the majority of users simply want to access the list of member entities for a given Register; a “Container view” is provided for this purpose</a:t>
            </a:r>
          </a:p>
          <a:p>
            <a:r>
              <a:rPr lang="en-US" sz="1900" dirty="0" smtClean="0"/>
              <a:t>A “full view” provides expert users with detailed item-level metadata …</a:t>
            </a: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49" name="Picture 134" descr="https://github.com/der/ukl-registry-poc/wiki/images/diagram-containe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572" y="2444750"/>
            <a:ext cx="8615628" cy="2819400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043765" y="5140295"/>
            <a:ext cx="697524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000" b="1" i="0" u="none" strike="noStrike" cap="none" normalizeH="0" baseline="0" dirty="0" smtClean="0">
                <a:ln>
                  <a:noFill/>
                </a:ln>
                <a:solidFill>
                  <a:srgbClr val="4F81BD"/>
                </a:solidFill>
                <a:effectLst/>
                <a:latin typeface="Arial" pitchFamily="34" charset="0"/>
                <a:ea typeface="Arial" pitchFamily="34" charset="0"/>
                <a:cs typeface="Times New Roman" pitchFamily="18" charset="0"/>
              </a:rPr>
              <a:t>Relationship between Register, Entity and Register Item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>
                <a:cs typeface="+mj-cs"/>
              </a:rPr>
              <a:t>Register Item status and lifecycle</a:t>
            </a:r>
            <a:endParaRPr lang="en-US" dirty="0">
              <a:cs typeface="+mj-cs"/>
            </a:endParaRP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46074" y="981075"/>
            <a:ext cx="8645525" cy="4891088"/>
          </a:xfrm>
        </p:spPr>
        <p:txBody>
          <a:bodyPr/>
          <a:lstStyle/>
          <a:p>
            <a:r>
              <a:rPr lang="en-US" sz="1900" dirty="0" smtClean="0"/>
              <a:t>A Register Item has status within its associated Register</a:t>
            </a:r>
          </a:p>
          <a:p>
            <a:r>
              <a:rPr lang="en-US" sz="1900" dirty="0" smtClean="0"/>
              <a:t>Status is not intrinsic to the Entity but rather a statement of how the Entity is regarded by the Register’s authority</a:t>
            </a:r>
          </a:p>
          <a:p>
            <a:r>
              <a:rPr lang="en-US" sz="1900" dirty="0" smtClean="0"/>
              <a:t>Lifecycle is derived from </a:t>
            </a:r>
            <a:r>
              <a:rPr lang="en-US" sz="1900" dirty="0" smtClean="0">
                <a:hlinkClick r:id="rId2"/>
              </a:rPr>
              <a:t>ISO 19135 ‘Geographic information – Procedures for item registration’</a:t>
            </a:r>
            <a:endParaRPr lang="en-US" sz="1900" dirty="0" smtClean="0"/>
          </a:p>
          <a:p>
            <a:r>
              <a:rPr lang="en-US" sz="1900" dirty="0" smtClean="0"/>
              <a:t>Note that only Entities whose Register Item has status “Accepted” (&amp; subtypes thereof) are regarded as members of the Register</a:t>
            </a:r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9457" name="Picture 137" descr="https://github.com/der/ukl-registry-poc/wiki/images/register_item_status_lifecycl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2535" y="3300922"/>
            <a:ext cx="5425655" cy="28750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>
                <a:cs typeface="+mj-cs"/>
              </a:rPr>
              <a:t>History and versioning</a:t>
            </a:r>
            <a:endParaRPr lang="en-US" dirty="0">
              <a:cs typeface="+mj-cs"/>
            </a:endParaRP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46074" y="981075"/>
            <a:ext cx="8645525" cy="4891088"/>
          </a:xfrm>
        </p:spPr>
        <p:txBody>
          <a:bodyPr/>
          <a:lstStyle/>
          <a:p>
            <a:r>
              <a:rPr lang="en-US" sz="1900" dirty="0" smtClean="0"/>
              <a:t>The Registry service maintains an accessible history of changes to Registers and Register Items – including changes to the graph of information properties used to describe the Entity</a:t>
            </a:r>
          </a:p>
          <a:p>
            <a:r>
              <a:rPr lang="en-US" sz="1900" b="1" dirty="0" smtClean="0"/>
              <a:t>Concept management 101</a:t>
            </a:r>
            <a:r>
              <a:rPr lang="en-US" sz="1900" dirty="0" smtClean="0"/>
              <a:t>: it is essential that changes to the description of an Entity do not change its semantics; once allocated, the Entity’s identifier should always refer to the same concept – else data “in the wild” referring to that concept (e.g. using the identifier) may be rendered incorrect. Instead, deprecate the concept and introduce a replacement that supersedes it. Likewise, don’t delete concepts; mark them as retired</a:t>
            </a:r>
          </a:p>
          <a:p>
            <a:r>
              <a:rPr lang="en-US" sz="1900" dirty="0" smtClean="0"/>
              <a:t>For more information regarding history and versioning please refer to </a:t>
            </a:r>
            <a:r>
              <a:rPr lang="en-US" sz="1900" dirty="0" smtClean="0">
                <a:hlinkClick r:id="rId2"/>
              </a:rPr>
              <a:t>technical documentation</a:t>
            </a:r>
            <a:endParaRPr lang="en-US" sz="1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>
                <a:cs typeface="+mj-cs"/>
              </a:rPr>
              <a:t>WMO Codes Registry web application &amp; API</a:t>
            </a:r>
            <a:endParaRPr lang="en-US" dirty="0">
              <a:cs typeface="+mj-cs"/>
            </a:endParaRP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46074" y="981075"/>
            <a:ext cx="8645525" cy="4891088"/>
          </a:xfrm>
        </p:spPr>
        <p:txBody>
          <a:bodyPr/>
          <a:lstStyle/>
          <a:p>
            <a:r>
              <a:rPr lang="en-US" sz="1900" dirty="0" smtClean="0"/>
              <a:t>The WMO Codes Registry provides two forms of read and modify access:</a:t>
            </a:r>
          </a:p>
          <a:p>
            <a:pPr lvl="1"/>
            <a:r>
              <a:rPr lang="en-US" sz="1800" dirty="0" smtClean="0"/>
              <a:t>Programmatic access via an API</a:t>
            </a:r>
          </a:p>
          <a:p>
            <a:pPr lvl="1"/>
            <a:r>
              <a:rPr lang="en-US" sz="1800" dirty="0" smtClean="0"/>
              <a:t>Human readable access via a web application</a:t>
            </a:r>
          </a:p>
          <a:p>
            <a:r>
              <a:rPr lang="en-GB" sz="1900" dirty="0" smtClean="0"/>
              <a:t>Details of the programmatic API can be found </a:t>
            </a:r>
            <a:r>
              <a:rPr lang="en-GB" sz="1900" u="sng" dirty="0" smtClean="0">
                <a:hlinkClick r:id="rId2"/>
              </a:rPr>
              <a:t>here</a:t>
            </a:r>
            <a:r>
              <a:rPr lang="en-GB" sz="1900" dirty="0" smtClean="0"/>
              <a:t>, including a </a:t>
            </a:r>
            <a:r>
              <a:rPr lang="en-GB" sz="1900" u="sng" dirty="0" smtClean="0">
                <a:hlinkClick r:id="rId2"/>
              </a:rPr>
              <a:t>summary of the API operations</a:t>
            </a:r>
            <a:endParaRPr lang="en-US" sz="1900" dirty="0" smtClean="0"/>
          </a:p>
          <a:p>
            <a:r>
              <a:rPr lang="en-US" sz="1900" dirty="0" smtClean="0"/>
              <a:t>Modification of Registry content requires authorization – </a:t>
            </a:r>
            <a:r>
              <a:rPr lang="en-GB" sz="2000" dirty="0" smtClean="0"/>
              <a:t>external Identity Providers are used to authenticate via the </a:t>
            </a:r>
            <a:r>
              <a:rPr lang="en-GB" sz="2000" dirty="0" err="1" smtClean="0">
                <a:hlinkClick r:id="rId3"/>
              </a:rPr>
              <a:t>OpenID</a:t>
            </a:r>
            <a:r>
              <a:rPr lang="en-GB" sz="2000" dirty="0" smtClean="0">
                <a:hlinkClick r:id="rId3"/>
              </a:rPr>
              <a:t> protocol </a:t>
            </a:r>
            <a:r>
              <a:rPr lang="en-GB" sz="2000" dirty="0" smtClean="0"/>
              <a:t>(currently only Google is validated as a working Identity Provider, but other </a:t>
            </a:r>
            <a:r>
              <a:rPr lang="en-GB" sz="2000" dirty="0" err="1" smtClean="0"/>
              <a:t>OpenID</a:t>
            </a:r>
            <a:r>
              <a:rPr lang="en-GB" sz="2000" dirty="0" smtClean="0"/>
              <a:t> providers may also work)</a:t>
            </a:r>
          </a:p>
          <a:p>
            <a:r>
              <a:rPr lang="en-US" sz="1900" dirty="0" smtClean="0"/>
              <a:t>By default, HTML content is provided; this may be overridden using the </a:t>
            </a:r>
            <a:r>
              <a:rPr lang="en-US" sz="1900" dirty="0" smtClean="0">
                <a:latin typeface="Courier New" pitchFamily="49" charset="0"/>
                <a:cs typeface="Courier New" pitchFamily="49" charset="0"/>
              </a:rPr>
              <a:t>_format={format} </a:t>
            </a:r>
            <a:r>
              <a:rPr lang="en-US" sz="1900" dirty="0" smtClean="0"/>
              <a:t>query parameter; content negotiation is also supported</a:t>
            </a:r>
          </a:p>
          <a:p>
            <a:pPr lvl="1"/>
            <a:r>
              <a:rPr lang="en-GB" sz="1600" dirty="0" smtClean="0">
                <a:hlinkClick r:id="rId4"/>
              </a:rPr>
              <a:t>HTML</a:t>
            </a:r>
            <a:r>
              <a:rPr lang="en-GB" sz="1600" dirty="0" smtClean="0"/>
              <a:t>:	</a:t>
            </a:r>
            <a:r>
              <a:rPr lang="en-GB" sz="1600" dirty="0" smtClean="0"/>
              <a:t>	text/html</a:t>
            </a:r>
            <a:endParaRPr lang="en-GB" sz="1600" dirty="0" smtClean="0"/>
          </a:p>
          <a:p>
            <a:pPr lvl="1"/>
            <a:r>
              <a:rPr lang="en-GB" sz="1600" dirty="0" smtClean="0">
                <a:hlinkClick r:id="rId5"/>
              </a:rPr>
              <a:t>Turtle</a:t>
            </a:r>
            <a:r>
              <a:rPr lang="en-GB" sz="1600" dirty="0" smtClean="0"/>
              <a:t>:	</a:t>
            </a:r>
            <a:r>
              <a:rPr lang="en-GB" sz="1600" dirty="0" smtClean="0"/>
              <a:t>	text/turtle</a:t>
            </a:r>
            <a:r>
              <a:rPr lang="en-GB" sz="1600" dirty="0" smtClean="0"/>
              <a:t>			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</a:rPr>
              <a:t>?_format=</a:t>
            </a:r>
            <a:r>
              <a:rPr lang="en-GB" sz="1600" dirty="0" err="1" smtClean="0">
                <a:latin typeface="Courier New" pitchFamily="49" charset="0"/>
                <a:cs typeface="Courier New" pitchFamily="49" charset="0"/>
              </a:rPr>
              <a:t>ttl</a:t>
            </a:r>
            <a:endParaRPr lang="en-GB" sz="1600" dirty="0" smtClean="0"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lang="en-GB" sz="1600" dirty="0" smtClean="0">
                <a:hlinkClick r:id="rId6"/>
              </a:rPr>
              <a:t>RDF/XML</a:t>
            </a:r>
            <a:r>
              <a:rPr lang="en-GB" sz="1600" dirty="0" smtClean="0"/>
              <a:t>:	application/</a:t>
            </a:r>
            <a:r>
              <a:rPr lang="en-GB" sz="1600" dirty="0" err="1" smtClean="0"/>
              <a:t>rdf+xml</a:t>
            </a:r>
            <a:r>
              <a:rPr lang="en-GB" sz="1600" dirty="0" smtClean="0"/>
              <a:t>		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</a:rPr>
              <a:t>?_format=</a:t>
            </a:r>
            <a:r>
              <a:rPr lang="en-GB" sz="1600" dirty="0" err="1" smtClean="0">
                <a:latin typeface="Courier New" pitchFamily="49" charset="0"/>
                <a:cs typeface="Courier New" pitchFamily="49" charset="0"/>
              </a:rPr>
              <a:t>rdf</a:t>
            </a:r>
            <a:endParaRPr lang="en-GB" sz="1600" dirty="0" smtClean="0">
              <a:latin typeface="Courier New" pitchFamily="49" charset="0"/>
              <a:cs typeface="Courier New" pitchFamily="49" charset="0"/>
            </a:endParaRPr>
          </a:p>
          <a:p>
            <a:pPr lvl="1"/>
            <a:r>
              <a:rPr lang="en-GB" sz="1600" dirty="0" smtClean="0">
                <a:hlinkClick r:id="rId7"/>
              </a:rPr>
              <a:t>JSON-LD</a:t>
            </a:r>
            <a:r>
              <a:rPr lang="en-GB" sz="1600" dirty="0" smtClean="0"/>
              <a:t>:	application/</a:t>
            </a:r>
            <a:r>
              <a:rPr lang="en-GB" sz="1600" dirty="0" err="1" smtClean="0"/>
              <a:t>ld+json</a:t>
            </a:r>
            <a:r>
              <a:rPr lang="en-GB" sz="1600" dirty="0" smtClean="0"/>
              <a:t>		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</a:rPr>
              <a:t>?_format=</a:t>
            </a:r>
            <a:r>
              <a:rPr lang="en-GB" sz="1600" dirty="0" err="1" smtClean="0">
                <a:latin typeface="Courier New" pitchFamily="49" charset="0"/>
                <a:cs typeface="Courier New" pitchFamily="49" charset="0"/>
              </a:rPr>
              <a:t>jsonld</a:t>
            </a:r>
            <a:endParaRPr lang="en-US" sz="1600" dirty="0" smtClean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>
                <a:cs typeface="+mj-cs"/>
              </a:rPr>
              <a:t>Overview of web application navigation (i)</a:t>
            </a:r>
            <a:endParaRPr lang="en-US" dirty="0">
              <a:cs typeface="+mj-cs"/>
            </a:endParaRP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46074" y="1068388"/>
            <a:ext cx="8645525" cy="912812"/>
          </a:xfrm>
        </p:spPr>
        <p:txBody>
          <a:bodyPr/>
          <a:lstStyle/>
          <a:p>
            <a:r>
              <a:rPr lang="en-GB" sz="1900" dirty="0" smtClean="0"/>
              <a:t>The figure below provides a generic overview of navigation within the web application; please refer to the </a:t>
            </a:r>
            <a:r>
              <a:rPr lang="en-GB" sz="1900" dirty="0" smtClean="0">
                <a:hlinkClick r:id="rId2"/>
              </a:rPr>
              <a:t>User Guide (pg: 19-30)</a:t>
            </a:r>
            <a:r>
              <a:rPr lang="en-GB" sz="1900" dirty="0" smtClean="0"/>
              <a:t> for a more detailed review …</a:t>
            </a:r>
            <a:endParaRPr lang="en-US" sz="1900" dirty="0" smtClean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688" y="1676400"/>
            <a:ext cx="881062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688" y="1676400"/>
            <a:ext cx="881062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>
                <a:cs typeface="+mj-cs"/>
              </a:rPr>
              <a:t>Overview of web application navigation (ii)</a:t>
            </a:r>
            <a:endParaRPr lang="en-US" dirty="0">
              <a:cs typeface="+mj-cs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0" y="1600200"/>
            <a:ext cx="9144000" cy="4419600"/>
          </a:xfrm>
          <a:prstGeom prst="rect">
            <a:avLst/>
          </a:prstGeom>
          <a:solidFill>
            <a:srgbClr val="FFFFFF">
              <a:alpha val="80000"/>
            </a:srgb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46074" y="992188"/>
            <a:ext cx="8645525" cy="912812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GB" sz="1900" dirty="0" smtClean="0"/>
              <a:t>Link to root Register; provides quick access to top-level Registers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900" dirty="0" smtClean="0"/>
              <a:t>Links to Registry functions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900" dirty="0" smtClean="0"/>
              <a:t>Search facility to find resources within the WMO Codes Registry; based on textual properties of resources (e.g. label, description)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900" dirty="0" smtClean="0"/>
              <a:t>Link to user authentication page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900" dirty="0" smtClean="0"/>
              <a:t>“Breadcrumb” specifying the path to current Register; provides hyperlinks to parent Registers for quick access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900" dirty="0" smtClean="0"/>
              <a:t>Register or Entity label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900" dirty="0" smtClean="0"/>
              <a:t>Register or Entity description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900" dirty="0" smtClean="0"/>
              <a:t>Register or Entity status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900" dirty="0" smtClean="0"/>
              <a:t>Links providing data-download access for the current Register or Entity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900" dirty="0" smtClean="0"/>
              <a:t>Tabs providing information about the current Register or Entity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900" dirty="0" smtClean="0"/>
              <a:t>Sidebar providing quick access to supplemental information for the current Register or Entity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900" dirty="0" smtClean="0"/>
              <a:t>Information section; content varies depending on which tab is selected</a:t>
            </a:r>
            <a:endParaRPr lang="en-US" sz="1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>
                <a:cs typeface="+mj-cs"/>
              </a:rPr>
              <a:t>Top-level Registers</a:t>
            </a:r>
            <a:endParaRPr lang="en-US" dirty="0">
              <a:cs typeface="+mj-cs"/>
            </a:endParaRP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46074" y="981075"/>
            <a:ext cx="8645525" cy="4891088"/>
          </a:xfrm>
        </p:spPr>
        <p:txBody>
          <a:bodyPr/>
          <a:lstStyle/>
          <a:p>
            <a:r>
              <a:rPr lang="en-US" sz="1900" dirty="0" smtClean="0"/>
              <a:t>Top-level Registers in the WMO Codes Registry are aligned with WMO publications</a:t>
            </a:r>
          </a:p>
          <a:p>
            <a:r>
              <a:rPr lang="en-US" sz="1900" dirty="0" smtClean="0"/>
              <a:t>Currently, this includes:</a:t>
            </a:r>
          </a:p>
          <a:p>
            <a:pPr lvl="1"/>
            <a:r>
              <a:rPr lang="en-GB" sz="1600" dirty="0" smtClean="0"/>
              <a:t>WMO No. 306 – Manual on Codes</a:t>
            </a:r>
          </a:p>
          <a:p>
            <a:pPr lvl="1"/>
            <a:r>
              <a:rPr lang="en-GB" sz="1600" dirty="0" smtClean="0"/>
              <a:t>WMO No. 49 Volume II – Meteorological Services for Air Navigation</a:t>
            </a:r>
            <a:endParaRPr lang="en-US" sz="1500" dirty="0" smtClean="0"/>
          </a:p>
          <a:p>
            <a:r>
              <a:rPr lang="en-US" sz="1900" dirty="0" smtClean="0"/>
              <a:t>Due to their frequency of use, top-level registers are also provided for terms drawn from </a:t>
            </a:r>
            <a:r>
              <a:rPr lang="en-GB" sz="2000" i="1" dirty="0" smtClean="0"/>
              <a:t>WMO No. 306 – Manual on Codes – International Codes, Volume I.2</a:t>
            </a:r>
            <a:r>
              <a:rPr lang="en-GB" sz="2000" dirty="0" smtClean="0"/>
              <a:t>; FM 92 GRIB (edition 2), FM 94 BUFR (edition 4) and Common features</a:t>
            </a:r>
          </a:p>
          <a:p>
            <a:r>
              <a:rPr lang="en-GB" sz="2000" dirty="0" smtClean="0"/>
              <a:t>Each top-level register is assigned a unique URI within the wmo.int domain:</a:t>
            </a:r>
          </a:p>
          <a:p>
            <a:pPr lvl="1"/>
            <a:r>
              <a:rPr lang="en-GB" sz="1600" dirty="0" smtClean="0"/>
              <a:t>WMO No. 306  		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2"/>
              </a:rPr>
              <a:t>http://codes.wmo.int/306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</a:rPr>
              <a:t>  </a:t>
            </a:r>
          </a:p>
          <a:p>
            <a:pPr lvl="1"/>
            <a:r>
              <a:rPr lang="en-GB" sz="1600" dirty="0" smtClean="0"/>
              <a:t>WMO No. 49-2  		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3"/>
              </a:rPr>
              <a:t>http://codes.wmo.int/49-2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</a:rPr>
              <a:t>  </a:t>
            </a:r>
          </a:p>
          <a:p>
            <a:pPr lvl="1"/>
            <a:r>
              <a:rPr lang="en-GB" sz="1600" dirty="0" smtClean="0"/>
              <a:t>FM 94 BUFR (edition 4) 	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4"/>
              </a:rPr>
              <a:t>http://codes.wmo.int/bufr4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</a:rPr>
              <a:t>  </a:t>
            </a:r>
          </a:p>
          <a:p>
            <a:pPr lvl="1"/>
            <a:r>
              <a:rPr lang="en-GB" sz="1600" dirty="0" smtClean="0"/>
              <a:t>FM 92 GRIB (edition 2)  	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5"/>
              </a:rPr>
              <a:t>http://codes.wmo.int/grib2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</a:rPr>
              <a:t>   </a:t>
            </a:r>
          </a:p>
          <a:p>
            <a:pPr lvl="1"/>
            <a:r>
              <a:rPr lang="en-GB" sz="1600" dirty="0" smtClean="0"/>
              <a:t>Common Features  	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6"/>
              </a:rPr>
              <a:t>http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6"/>
              </a:rPr>
              <a:t>://codes.wmo.int/common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</a:rPr>
              <a:t>  </a:t>
            </a:r>
            <a:endParaRPr lang="en-US" sz="1600" dirty="0" smtClean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>
                <a:cs typeface="+mj-cs"/>
              </a:rPr>
              <a:t>Leaf Registers</a:t>
            </a:r>
            <a:endParaRPr lang="en-US" dirty="0">
              <a:cs typeface="+mj-cs"/>
            </a:endParaRP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46074" y="981075"/>
            <a:ext cx="8645525" cy="4891088"/>
          </a:xfrm>
        </p:spPr>
        <p:txBody>
          <a:bodyPr/>
          <a:lstStyle/>
          <a:p>
            <a:r>
              <a:rPr lang="en-US" sz="1900" dirty="0" smtClean="0">
                <a:cs typeface="Courier New" pitchFamily="49" charset="0"/>
              </a:rPr>
              <a:t>The WMO Codes Registry is organized into Sub-registers; where possible this is aligned with the organization of the WMO publications</a:t>
            </a:r>
          </a:p>
          <a:p>
            <a:r>
              <a:rPr lang="en-US" sz="1900" dirty="0" smtClean="0">
                <a:cs typeface="Courier New" pitchFamily="49" charset="0"/>
              </a:rPr>
              <a:t>Each Sub-Register is assigned a unique URI – adding a further segment to the URI of the parent Register</a:t>
            </a:r>
          </a:p>
          <a:p>
            <a:r>
              <a:rPr lang="en-US" sz="1900" dirty="0" smtClean="0">
                <a:cs typeface="Courier New" pitchFamily="49" charset="0"/>
              </a:rPr>
              <a:t>Leaf Registers represent the code-tables themselves; for example, </a:t>
            </a:r>
            <a:r>
              <a:rPr lang="en-GB" sz="2000" dirty="0" smtClean="0"/>
              <a:t>table 0 20 086 “Runway deposits” from FM 94 BUFR (edition 4) Code- and Flag-tables has identifier 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2"/>
              </a:rPr>
              <a:t>http://codes.wmo.int/bufr4/codeflag/0-20-086</a:t>
            </a:r>
            <a:endParaRPr lang="en-US" sz="1900" dirty="0" smtClean="0">
              <a:cs typeface="Courier New" pitchFamily="49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8764" y="3392130"/>
            <a:ext cx="5958877" cy="2778484"/>
          </a:xfrm>
          <a:prstGeom prst="rect">
            <a:avLst/>
          </a:prstGeom>
          <a:noFill/>
          <a:ln w="9525">
            <a:solidFill>
              <a:srgbClr val="0070C0"/>
            </a:solidFill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>
                <a:cs typeface="+mj-cs"/>
              </a:rPr>
              <a:t>«CodeList» classes within AvXML</a:t>
            </a:r>
            <a:endParaRPr lang="en-US" dirty="0">
              <a:cs typeface="+mj-cs"/>
            </a:endParaRP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19088" y="981075"/>
            <a:ext cx="8645525" cy="4891088"/>
          </a:xfrm>
        </p:spPr>
        <p:txBody>
          <a:bodyPr/>
          <a:lstStyle/>
          <a:p>
            <a:r>
              <a:rPr lang="en-US" sz="1900" dirty="0" smtClean="0">
                <a:cs typeface="Courier New" pitchFamily="49" charset="0"/>
              </a:rPr>
              <a:t>The leaf Registers are bound to </a:t>
            </a:r>
            <a:r>
              <a:rPr lang="de-DE" sz="1900" dirty="0" smtClean="0"/>
              <a:t>«CodeList» classes in the AvXML Application Schema enabling the controlled vocabulary for AvXML to managed outside the model ...</a:t>
            </a:r>
            <a:endParaRPr lang="en-US" sz="1900" dirty="0" smtClean="0">
              <a:cs typeface="Courier New" pitchFamily="49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9814" y="1911350"/>
            <a:ext cx="6858000" cy="406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>
                <a:cs typeface="+mj-cs"/>
              </a:rPr>
              <a:t>Codes and associated concepts</a:t>
            </a:r>
            <a:endParaRPr lang="en-US" dirty="0">
              <a:cs typeface="+mj-cs"/>
            </a:endParaRP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46074" y="981075"/>
            <a:ext cx="8645525" cy="4891088"/>
          </a:xfrm>
        </p:spPr>
        <p:txBody>
          <a:bodyPr/>
          <a:lstStyle/>
          <a:p>
            <a:r>
              <a:rPr lang="en-GB" sz="1900" dirty="0" smtClean="0"/>
              <a:t>The Entities within these leaf Registers are the </a:t>
            </a:r>
            <a:r>
              <a:rPr lang="en-GB" sz="1900" i="1" dirty="0" smtClean="0"/>
              <a:t>concepts</a:t>
            </a:r>
            <a:r>
              <a:rPr lang="en-GB" sz="1900" dirty="0" smtClean="0"/>
              <a:t> represented by the codes, whilst the codes themselves are implemented as the Register Items</a:t>
            </a:r>
          </a:p>
          <a:p>
            <a:r>
              <a:rPr lang="en-GB" sz="1900" dirty="0" smtClean="0"/>
              <a:t>Where available, the numeric identifiers from the WMO code-tables are used as the Register Item ‘notation’</a:t>
            </a:r>
          </a:p>
          <a:p>
            <a:r>
              <a:rPr lang="en-GB" sz="1900" dirty="0" smtClean="0"/>
              <a:t>In the majority of cases, the unique URI for an Entity is assigned by appending the ‘notation’ to the identifier of the containing Register – thus ensuring clash-free allocation of identifiers; the Register Item identifier is distinguished from the Entity identifier by use of the underscore “_” syntax</a:t>
            </a:r>
          </a:p>
          <a:p>
            <a:endParaRPr lang="en-US" sz="1900" dirty="0" smtClean="0">
              <a:cs typeface="Courier New" pitchFamily="49" charset="0"/>
            </a:endParaRPr>
          </a:p>
        </p:txBody>
      </p:sp>
      <p:grpSp>
        <p:nvGrpSpPr>
          <p:cNvPr id="3" name="Group 5"/>
          <p:cNvGrpSpPr/>
          <p:nvPr/>
        </p:nvGrpSpPr>
        <p:grpSpPr>
          <a:xfrm>
            <a:off x="251429" y="3816350"/>
            <a:ext cx="8640791" cy="2173464"/>
            <a:chOff x="251429" y="719139"/>
            <a:chExt cx="8640791" cy="2173464"/>
          </a:xfrm>
        </p:grpSpPr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 b="42753"/>
            <a:stretch>
              <a:fillRect/>
            </a:stretch>
          </p:blipFill>
          <p:spPr bwMode="auto">
            <a:xfrm>
              <a:off x="251429" y="719139"/>
              <a:ext cx="8640791" cy="21734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l="21288" r="21347"/>
            <a:stretch>
              <a:fillRect/>
            </a:stretch>
          </p:blipFill>
          <p:spPr bwMode="auto">
            <a:xfrm>
              <a:off x="597989" y="2702103"/>
              <a:ext cx="7939314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Rounded Rectangle 8"/>
          <p:cNvSpPr/>
          <p:nvPr/>
        </p:nvSpPr>
        <p:spPr>
          <a:xfrm>
            <a:off x="619665" y="4126901"/>
            <a:ext cx="2859656" cy="33886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014160" y="4112522"/>
            <a:ext cx="914400" cy="264543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/>
            <a:r>
              <a:rPr lang="en-GB" sz="1800" b="0" dirty="0" smtClean="0">
                <a:solidFill>
                  <a:srgbClr val="FF0000"/>
                </a:solidFill>
                <a:latin typeface="+mn-lt"/>
              </a:rPr>
              <a:t>Register Item URI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19665" y="4900401"/>
            <a:ext cx="2434086" cy="25879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186016" y="4840462"/>
            <a:ext cx="914400" cy="264543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/>
            <a:r>
              <a:rPr lang="en-GB" sz="1800" b="0" dirty="0" smtClean="0">
                <a:solidFill>
                  <a:srgbClr val="FF0000"/>
                </a:solidFill>
                <a:latin typeface="+mn-lt"/>
              </a:rPr>
              <a:t>Entity URI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>
                <a:cs typeface="+mj-cs"/>
              </a:rPr>
              <a:t>Externally managed Entities</a:t>
            </a:r>
            <a:endParaRPr lang="en-US" dirty="0">
              <a:cs typeface="+mj-cs"/>
            </a:endParaRP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46074" y="981075"/>
            <a:ext cx="8645525" cy="4891088"/>
          </a:xfrm>
        </p:spPr>
        <p:txBody>
          <a:bodyPr/>
          <a:lstStyle/>
          <a:p>
            <a:r>
              <a:rPr lang="en-GB" sz="1900" dirty="0" smtClean="0"/>
              <a:t>In some cases, the Entity that is registered is defined elsewhere in the Registry – or perhaps defined by some external authoritative source</a:t>
            </a:r>
          </a:p>
          <a:p>
            <a:r>
              <a:rPr lang="en-GB" sz="1900" dirty="0" smtClean="0"/>
              <a:t>In such cases the Register Item identifier is still allocated by appending the ‘notation’, prefixed with an underscore “_” character, to the identifier of the containing Register. However, the identifier of the Entity shall refer to the external definition</a:t>
            </a:r>
          </a:p>
          <a:p>
            <a:r>
              <a:rPr lang="en-GB" sz="1900" dirty="0" smtClean="0">
                <a:cs typeface="Courier New" pitchFamily="49" charset="0"/>
              </a:rPr>
              <a:t>For example, see the </a:t>
            </a:r>
            <a:r>
              <a:rPr lang="en-GB" sz="1900" dirty="0" smtClean="0">
                <a:latin typeface="Courier New" pitchFamily="49" charset="0"/>
                <a:cs typeface="Courier New" pitchFamily="49" charset="0"/>
              </a:rPr>
              <a:t>/common/nil</a:t>
            </a:r>
            <a:r>
              <a:rPr lang="en-GB" sz="1900" dirty="0" smtClean="0">
                <a:cs typeface="Courier New" pitchFamily="49" charset="0"/>
              </a:rPr>
              <a:t> Register that curates nil-reason codes:</a:t>
            </a:r>
          </a:p>
          <a:p>
            <a:pPr lvl="1"/>
            <a:r>
              <a:rPr lang="en-GB" sz="1500" dirty="0" smtClean="0">
                <a:cs typeface="Courier New" pitchFamily="49" charset="0"/>
              </a:rPr>
              <a:t>Register Item: 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</a:rPr>
              <a:t>http://codes.wmo.int/common/nil/_AboveDetectionRange</a:t>
            </a:r>
            <a:endParaRPr lang="en-GB" sz="1500" dirty="0" smtClean="0">
              <a:cs typeface="Courier New" pitchFamily="49" charset="0"/>
            </a:endParaRPr>
          </a:p>
          <a:p>
            <a:pPr lvl="1"/>
            <a:r>
              <a:rPr lang="en-GB" sz="1500" dirty="0" smtClean="0">
                <a:cs typeface="Courier New" pitchFamily="49" charset="0"/>
              </a:rPr>
              <a:t>Entity: 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</a:rPr>
              <a:t>http://www.opengis.net/def/nil/OGC/0/AboveDetectionRange</a:t>
            </a:r>
            <a:endParaRPr lang="en-US" sz="1500" dirty="0" smtClean="0">
              <a:cs typeface="Courier New" pitchFamily="49" charset="0"/>
            </a:endParaRPr>
          </a:p>
        </p:txBody>
      </p:sp>
      <p:grpSp>
        <p:nvGrpSpPr>
          <p:cNvPr id="3" name="Group 19"/>
          <p:cNvGrpSpPr/>
          <p:nvPr/>
        </p:nvGrpSpPr>
        <p:grpSpPr>
          <a:xfrm>
            <a:off x="350808" y="4003829"/>
            <a:ext cx="8640791" cy="1960332"/>
            <a:chOff x="350808" y="4164263"/>
            <a:chExt cx="8640791" cy="1960332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b="39757"/>
            <a:stretch>
              <a:fillRect/>
            </a:stretch>
          </p:blipFill>
          <p:spPr bwMode="auto">
            <a:xfrm>
              <a:off x="350808" y="4164263"/>
              <a:ext cx="8640791" cy="1960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l="20305" r="20560"/>
            <a:stretch>
              <a:fillRect/>
            </a:stretch>
          </p:blipFill>
          <p:spPr bwMode="auto">
            <a:xfrm>
              <a:off x="569941" y="5934095"/>
              <a:ext cx="8184333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Rounded Rectangle 15"/>
            <p:cNvSpPr/>
            <p:nvPr/>
          </p:nvSpPr>
          <p:spPr>
            <a:xfrm>
              <a:off x="593786" y="4477107"/>
              <a:ext cx="3184583" cy="338860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593786" y="5267859"/>
              <a:ext cx="3072439" cy="258793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WMO TDCF encoding details (</a:t>
            </a:r>
            <a:r>
              <a:rPr lang="en-GB" dirty="0" err="1" smtClean="0"/>
              <a:t>i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test footer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806FDB-9353-4B14-832B-E29ACA4D9A82}" type="slidenum">
              <a:rPr lang="en-GB" smtClean="0"/>
              <a:pPr/>
              <a:t>15</a:t>
            </a:fld>
            <a:endParaRPr lang="en-GB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346074" y="981075"/>
            <a:ext cx="8645525" cy="4891088"/>
          </a:xfrm>
        </p:spPr>
        <p:txBody>
          <a:bodyPr/>
          <a:lstStyle/>
          <a:p>
            <a:r>
              <a:rPr lang="en-GB" sz="1900" dirty="0" smtClean="0"/>
              <a:t>The Register Item provides </a:t>
            </a:r>
            <a:r>
              <a:rPr lang="en-GB" sz="2000" dirty="0" smtClean="0"/>
              <a:t>metadata about how an Entity is used in the context of a specific Register. </a:t>
            </a:r>
            <a:endParaRPr lang="en-GB" sz="2000" dirty="0" smtClean="0"/>
          </a:p>
          <a:p>
            <a:r>
              <a:rPr lang="en-GB" sz="2000" dirty="0" smtClean="0"/>
              <a:t>In </a:t>
            </a:r>
            <a:r>
              <a:rPr lang="en-GB" sz="2000" dirty="0" smtClean="0"/>
              <a:t>the WMO Codes Registry, the Register Item represents the </a:t>
            </a:r>
            <a:r>
              <a:rPr lang="en-GB" sz="2000" i="1" dirty="0" smtClean="0"/>
              <a:t>code</a:t>
            </a:r>
            <a:r>
              <a:rPr lang="en-GB" sz="2000" dirty="0" smtClean="0"/>
              <a:t> rather than the </a:t>
            </a:r>
            <a:r>
              <a:rPr lang="en-GB" sz="2000" i="1" dirty="0" smtClean="0"/>
              <a:t>concept</a:t>
            </a:r>
            <a:r>
              <a:rPr lang="en-GB" sz="2000" dirty="0" smtClean="0"/>
              <a:t> represented by that </a:t>
            </a:r>
            <a:r>
              <a:rPr lang="en-GB" sz="2000" dirty="0" smtClean="0"/>
              <a:t>code;</a:t>
            </a:r>
          </a:p>
          <a:p>
            <a:r>
              <a:rPr lang="en-GB" sz="2000" dirty="0" smtClean="0">
                <a:cs typeface="Courier New" pitchFamily="49" charset="0"/>
              </a:rPr>
              <a:t>For example, </a:t>
            </a:r>
            <a:r>
              <a:rPr lang="en-GB" sz="2000" dirty="0" smtClean="0"/>
              <a:t>in FM 94 BUFR (edition 4) table B, the concept “dew-point temperature” is referenced three times – each with different units of measurement and precision implied by the combination of ‘data-width’, ‘reference value’ and ‘scale</a:t>
            </a:r>
            <a:r>
              <a:rPr lang="en-GB" sz="2000" dirty="0" smtClean="0"/>
              <a:t>’.</a:t>
            </a:r>
          </a:p>
          <a:p>
            <a:pPr>
              <a:buNone/>
            </a:pPr>
            <a:endParaRPr lang="en-GB" sz="1900" dirty="0" smtClean="0">
              <a:cs typeface="Courier New" pitchFamily="49" charset="0"/>
            </a:endParaRPr>
          </a:p>
          <a:p>
            <a:pPr lvl="1"/>
            <a:r>
              <a:rPr lang="en-GB" sz="1500" dirty="0" smtClean="0">
                <a:cs typeface="Courier New" pitchFamily="49" charset="0"/>
              </a:rPr>
              <a:t>Concept: 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  <a:hlinkClick r:id="rId2"/>
              </a:rPr>
              <a:t>http://codes.wmo.int/common/c-15/me/dewPointTemperature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pPr>
              <a:buNone/>
            </a:pPr>
            <a:endParaRPr lang="en-GB" sz="1900" dirty="0" smtClean="0">
              <a:cs typeface="Courier New" pitchFamily="49" charset="0"/>
            </a:endParaRPr>
          </a:p>
          <a:p>
            <a:pPr lvl="1"/>
            <a:r>
              <a:rPr lang="en-GB" sz="1500" dirty="0" smtClean="0">
                <a:cs typeface="Courier New" pitchFamily="49" charset="0"/>
              </a:rPr>
              <a:t>Code: 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  <a:hlinkClick r:id="rId3"/>
              </a:rPr>
              <a:t>http://codes.wmo.int/bufr4/b/12/_003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</a:rPr>
              <a:t> </a:t>
            </a:r>
            <a:endParaRPr lang="en-GB" sz="1900" dirty="0" smtClean="0">
              <a:cs typeface="Courier New" pitchFamily="49" charset="0"/>
            </a:endParaRPr>
          </a:p>
          <a:p>
            <a:pPr lvl="1"/>
            <a:r>
              <a:rPr lang="en-GB" sz="1500" dirty="0" smtClean="0">
                <a:cs typeface="Courier New" pitchFamily="49" charset="0"/>
              </a:rPr>
              <a:t>Code: 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  <a:hlinkClick r:id="rId4"/>
              </a:rPr>
              <a:t>http://codes.wmo.int/bufr4/b/12/_024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</a:rPr>
              <a:t> </a:t>
            </a:r>
            <a:endParaRPr lang="en-GB" sz="1900" dirty="0" smtClean="0">
              <a:cs typeface="Courier New" pitchFamily="49" charset="0"/>
            </a:endParaRPr>
          </a:p>
          <a:p>
            <a:pPr lvl="1"/>
            <a:r>
              <a:rPr lang="en-GB" sz="1500" dirty="0" smtClean="0">
                <a:cs typeface="Courier New" pitchFamily="49" charset="0"/>
              </a:rPr>
              <a:t>Code: 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  <a:hlinkClick r:id="rId5"/>
              </a:rPr>
              <a:t>http://codes.wmo.int/bufr4/b/12/_103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endParaRPr lang="en-GB" sz="15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GB" sz="1900" dirty="0" smtClean="0">
                <a:cs typeface="Courier New" pitchFamily="49" charset="0"/>
              </a:rPr>
              <a:t>Note </a:t>
            </a:r>
            <a:r>
              <a:rPr lang="en-GB" sz="2000" dirty="0" smtClean="0"/>
              <a:t>the underscore “_” syntax designating them as Register </a:t>
            </a:r>
            <a:r>
              <a:rPr lang="en-GB" sz="2000" dirty="0" smtClean="0"/>
              <a:t>Items.</a:t>
            </a:r>
            <a:endParaRPr lang="en-GB" sz="1900" dirty="0" smtClean="0">
              <a:cs typeface="Courier New" pitchFamily="49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WMO TDCF encoding details (ii)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test footer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806FDB-9353-4B14-832B-E29ACA4D9A82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346074" y="981075"/>
            <a:ext cx="8645525" cy="4891088"/>
          </a:xfrm>
        </p:spPr>
        <p:txBody>
          <a:bodyPr/>
          <a:lstStyle/>
          <a:p>
            <a:r>
              <a:rPr lang="en-GB" sz="2000" dirty="0" smtClean="0"/>
              <a:t>Each of these Register Items are configured with details about how the concept “dew-point temperature” is used in each context; e.g. the specific encoding information associated with each code. That is:</a:t>
            </a:r>
          </a:p>
          <a:p>
            <a:pPr lvl="1"/>
            <a:r>
              <a:rPr lang="en-GB" sz="1600" dirty="0" err="1" smtClean="0"/>
              <a:t>BUFR_DataWidth_Bits</a:t>
            </a:r>
            <a:endParaRPr lang="en-GB" sz="1600" dirty="0" smtClean="0"/>
          </a:p>
          <a:p>
            <a:pPr lvl="1"/>
            <a:r>
              <a:rPr lang="en-GB" sz="1600" dirty="0" err="1" smtClean="0"/>
              <a:t>BUFR_ReferenceValue</a:t>
            </a:r>
            <a:endParaRPr lang="en-GB" sz="1600" dirty="0" smtClean="0"/>
          </a:p>
          <a:p>
            <a:pPr lvl="1"/>
            <a:r>
              <a:rPr lang="en-GB" sz="1600" dirty="0" err="1" smtClean="0"/>
              <a:t>BUFR_Scale</a:t>
            </a:r>
            <a:endParaRPr lang="en-GB" sz="1600" dirty="0" smtClean="0"/>
          </a:p>
          <a:p>
            <a:pPr lvl="1"/>
            <a:r>
              <a:rPr lang="en-GB" sz="1600" dirty="0" err="1" smtClean="0"/>
              <a:t>BUFR_Unit</a:t>
            </a:r>
            <a:endParaRPr lang="en-GB" sz="1600" dirty="0" smtClean="0"/>
          </a:p>
          <a:p>
            <a:r>
              <a:rPr lang="en-GB" sz="2000" dirty="0" smtClean="0"/>
              <a:t>These properties are defined in the FM 94 BUFR ‘schema’ Sub-register</a:t>
            </a:r>
            <a:r>
              <a:rPr lang="en-GB" sz="2000" dirty="0" smtClean="0"/>
              <a:t>:</a:t>
            </a:r>
          </a:p>
          <a:p>
            <a:endParaRPr lang="en-GB" sz="1000" dirty="0" smtClean="0"/>
          </a:p>
          <a:p>
            <a:pPr lvl="1">
              <a:buNone/>
            </a:pP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2"/>
              </a:rPr>
              <a:t>http://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2"/>
              </a:rPr>
              <a:t>codes.wmo.int/bufr4/schema/core/BUFR_DataWidth_Bits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</a:rPr>
              <a:t> </a:t>
            </a:r>
            <a:endParaRPr lang="en-GB" sz="1600" dirty="0" smtClean="0">
              <a:latin typeface="Courier New" pitchFamily="49" charset="0"/>
              <a:cs typeface="Courier New" pitchFamily="49" charset="0"/>
            </a:endParaRPr>
          </a:p>
          <a:p>
            <a:pPr lvl="1">
              <a:buNone/>
            </a:pP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3"/>
              </a:rPr>
              <a:t>http://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3"/>
              </a:rPr>
              <a:t>codes.wmo.int/bufr4/schema/core/BUFR_ReferenceValue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</a:rPr>
              <a:t> </a:t>
            </a:r>
            <a:endParaRPr lang="en-GB" sz="1600" dirty="0" smtClean="0">
              <a:latin typeface="Courier New" pitchFamily="49" charset="0"/>
              <a:cs typeface="Courier New" pitchFamily="49" charset="0"/>
            </a:endParaRPr>
          </a:p>
          <a:p>
            <a:pPr lvl="1">
              <a:buNone/>
            </a:pP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4"/>
              </a:rPr>
              <a:t>http://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4"/>
              </a:rPr>
              <a:t>codes.wmo.int/bufr4/schema/code/BUFR_Scale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</a:rPr>
              <a:t> </a:t>
            </a:r>
            <a:endParaRPr lang="en-GB" sz="1600" dirty="0" smtClean="0">
              <a:latin typeface="Courier New" pitchFamily="49" charset="0"/>
              <a:cs typeface="Courier New" pitchFamily="49" charset="0"/>
            </a:endParaRPr>
          </a:p>
          <a:p>
            <a:pPr lvl="1">
              <a:buNone/>
            </a:pP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5"/>
              </a:rPr>
              <a:t>http://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  <a:hlinkClick r:id="rId5"/>
              </a:rPr>
              <a:t>codes.wmo.int/bufr4/schema/code/BUFR_Unit</a:t>
            </a:r>
            <a:r>
              <a:rPr lang="en-GB" sz="1600" dirty="0" smtClean="0">
                <a:latin typeface="Courier New" pitchFamily="49" charset="0"/>
                <a:cs typeface="Courier New" pitchFamily="49" charset="0"/>
              </a:rPr>
              <a:t> </a:t>
            </a:r>
            <a:endParaRPr lang="en-GB" sz="1600" dirty="0" smtClean="0">
              <a:latin typeface="Courier New" pitchFamily="49" charset="0"/>
              <a:cs typeface="Courier New" pitchFamily="49" charset="0"/>
            </a:endParaRPr>
          </a:p>
          <a:p>
            <a:endParaRPr lang="en-GB" sz="1000" dirty="0" smtClean="0"/>
          </a:p>
          <a:p>
            <a:r>
              <a:rPr lang="en-GB" sz="2000" dirty="0" smtClean="0"/>
              <a:t>A </a:t>
            </a:r>
            <a:r>
              <a:rPr lang="en-GB" sz="2000" dirty="0" smtClean="0"/>
              <a:t>similar mechanism is provided for capturing WMO-specific metadata for codes within FM 92 GRIB (edition 2) and Common Features.</a:t>
            </a:r>
          </a:p>
          <a:p>
            <a:endParaRPr lang="en-GB" sz="2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>
                <a:cs typeface="+mj-cs"/>
              </a:rPr>
              <a:t>Register membership validation mechanisms</a:t>
            </a:r>
            <a:endParaRPr lang="en-US" dirty="0">
              <a:cs typeface="+mj-cs"/>
            </a:endParaRP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346074" y="981075"/>
            <a:ext cx="8645525" cy="4891088"/>
          </a:xfrm>
        </p:spPr>
        <p:txBody>
          <a:bodyPr/>
          <a:lstStyle/>
          <a:p>
            <a:r>
              <a:rPr lang="en-GB" sz="1900" dirty="0" smtClean="0"/>
              <a:t>The WMO Codes Registry provides validation via both web application and programmatic API</a:t>
            </a:r>
          </a:p>
          <a:p>
            <a:r>
              <a:rPr lang="en-GB" sz="2000" dirty="0" smtClean="0"/>
              <a:t>In the case of the web application, one simply enters the URI of the term to be validated in the form-field and selects “check” …</a:t>
            </a:r>
          </a:p>
          <a:p>
            <a:endParaRPr lang="en-GB" sz="2000" dirty="0" smtClean="0">
              <a:cs typeface="Courier New" pitchFamily="49" charset="0"/>
            </a:endParaRPr>
          </a:p>
          <a:p>
            <a:endParaRPr lang="en-GB" sz="2000" dirty="0" smtClean="0">
              <a:cs typeface="Courier New" pitchFamily="49" charset="0"/>
            </a:endParaRPr>
          </a:p>
          <a:p>
            <a:endParaRPr lang="en-GB" sz="2000" dirty="0" smtClean="0">
              <a:cs typeface="Courier New" pitchFamily="49" charset="0"/>
            </a:endParaRPr>
          </a:p>
          <a:p>
            <a:endParaRPr lang="en-GB" sz="2000" dirty="0" smtClean="0">
              <a:cs typeface="Courier New" pitchFamily="49" charset="0"/>
            </a:endParaRPr>
          </a:p>
          <a:p>
            <a:endParaRPr lang="en-GB" sz="2000" dirty="0" smtClean="0">
              <a:cs typeface="Courier New" pitchFamily="49" charset="0"/>
            </a:endParaRPr>
          </a:p>
          <a:p>
            <a:endParaRPr lang="en-GB" sz="2000" dirty="0" smtClean="0">
              <a:cs typeface="Courier New" pitchFamily="49" charset="0"/>
            </a:endParaRPr>
          </a:p>
          <a:p>
            <a:r>
              <a:rPr lang="en-GB" sz="1900" dirty="0" smtClean="0"/>
              <a:t>Alternatively, the programmatic API may be used to achieve the same result by way of a HTTP POST request; e.g.</a:t>
            </a:r>
          </a:p>
          <a:p>
            <a:pPr lvl="1"/>
            <a:r>
              <a:rPr lang="en-GB" sz="1600" b="1" dirty="0" smtClean="0"/>
              <a:t>[POST]</a:t>
            </a:r>
            <a:r>
              <a:rPr lang="en-GB" sz="1600" dirty="0" smtClean="0"/>
              <a:t> 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  <a:hlinkClick r:id="rId2"/>
              </a:rPr>
              <a:t>http://codes.wmo.int/bufr4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</a:rPr>
              <a:t>?</a:t>
            </a:r>
          </a:p>
          <a:p>
            <a:pPr lvl="1">
              <a:buNone/>
            </a:pPr>
            <a:r>
              <a:rPr lang="en-GB" sz="1500" dirty="0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</a:rPr>
              <a:t>validate=http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</a:rPr>
              <a:t>://codes.wmo.int/bufr4/codeflag/0-20-086/1</a:t>
            </a:r>
          </a:p>
          <a:p>
            <a:pPr lvl="1"/>
            <a:r>
              <a:rPr lang="en-GB" sz="1600" b="1" dirty="0" smtClean="0">
                <a:cs typeface="Courier New" pitchFamily="49" charset="0"/>
              </a:rPr>
              <a:t>[HTTP 200 OK]</a:t>
            </a:r>
            <a:r>
              <a:rPr lang="en-GB" sz="1500" dirty="0" smtClean="0">
                <a:cs typeface="Courier New" pitchFamily="49" charset="0"/>
              </a:rPr>
              <a:t> 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</a:rPr>
              <a:t>http://codes.wmo.int/bufr4/codeflag/0-20-086/1 is 		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</a:rPr>
              <a:t>http</a:t>
            </a:r>
            <a:r>
              <a:rPr lang="en-GB" sz="1500" dirty="0" smtClean="0">
                <a:latin typeface="Courier New" pitchFamily="49" charset="0"/>
                <a:cs typeface="Courier New" pitchFamily="49" charset="0"/>
              </a:rPr>
              <a:t>://codes.wmo.int/bufr4/codeflag/0-20-086/_1</a:t>
            </a:r>
          </a:p>
        </p:txBody>
      </p:sp>
      <p:pic>
        <p:nvPicPr>
          <p:cNvPr id="11" name="Picture 1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3327" y="2381696"/>
            <a:ext cx="7737346" cy="2065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4325611"/>
            <a:ext cx="8713788" cy="719137"/>
          </a:xfrm>
        </p:spPr>
        <p:txBody>
          <a:bodyPr/>
          <a:lstStyle/>
          <a:p>
            <a:pPr>
              <a:spcAft>
                <a:spcPts val="2000"/>
              </a:spcAft>
            </a:pPr>
            <a:r>
              <a:rPr lang="en-GB" dirty="0" smtClean="0"/>
              <a:t>Thank you for your </a:t>
            </a:r>
            <a:r>
              <a:rPr lang="en-GB" dirty="0" smtClean="0"/>
              <a:t>attention</a:t>
            </a:r>
            <a:br>
              <a:rPr lang="en-GB" dirty="0" smtClean="0"/>
            </a:br>
            <a:r>
              <a:rPr lang="en-GB" sz="3600" dirty="0" smtClean="0"/>
              <a:t>For further information </a:t>
            </a:r>
            <a:r>
              <a:rPr lang="en-US" sz="3600" dirty="0" smtClean="0"/>
              <a:t>please refer to the </a:t>
            </a:r>
            <a:r>
              <a:rPr lang="en-US" sz="3600" dirty="0" smtClean="0">
                <a:hlinkClick r:id="rId2"/>
              </a:rPr>
              <a:t>User Guide</a:t>
            </a:r>
            <a:r>
              <a:rPr lang="en-US" sz="3600" dirty="0" smtClean="0"/>
              <a:t>, </a:t>
            </a:r>
            <a:r>
              <a:rPr lang="en-US" sz="3600" dirty="0" smtClean="0">
                <a:hlinkClick r:id="rId3"/>
              </a:rPr>
              <a:t>FAQ</a:t>
            </a:r>
            <a:r>
              <a:rPr lang="en-US" sz="3600" dirty="0" smtClean="0"/>
              <a:t> and </a:t>
            </a:r>
            <a:r>
              <a:rPr lang="en-US" sz="3600" dirty="0" smtClean="0">
                <a:hlinkClick r:id="rId4"/>
              </a:rPr>
              <a:t>technical documentation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GB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29</TotalTime>
  <Words>1596</Words>
  <Application>Microsoft Office PowerPoint</Application>
  <PresentationFormat>On-screen Show (4:3)</PresentationFormat>
  <Paragraphs>135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Wingdings</vt:lpstr>
      <vt:lpstr>Times</vt:lpstr>
      <vt:lpstr>Arial Narrow</vt:lpstr>
      <vt:lpstr>Arial Black</vt:lpstr>
      <vt:lpstr>WMO_Powerpoint_template_en</vt:lpstr>
      <vt:lpstr>Closing slide</vt:lpstr>
      <vt:lpstr>WMO Codes Registry: http://codes.wmo.int</vt:lpstr>
      <vt:lpstr>Overview of WMO Codes Registry</vt:lpstr>
      <vt:lpstr>Overview of Registry concepts</vt:lpstr>
      <vt:lpstr>Registry information views</vt:lpstr>
      <vt:lpstr>Register Item status and lifecycle</vt:lpstr>
      <vt:lpstr>History and versioning</vt:lpstr>
      <vt:lpstr>WMO Codes Registry web application &amp; API</vt:lpstr>
      <vt:lpstr>Overview of web application navigation (i)</vt:lpstr>
      <vt:lpstr>Overview of web application navigation (ii)</vt:lpstr>
      <vt:lpstr>Top-level Registers</vt:lpstr>
      <vt:lpstr>Leaf Registers</vt:lpstr>
      <vt:lpstr>«CodeList» classes within AvXML</vt:lpstr>
      <vt:lpstr>Codes and associated concepts</vt:lpstr>
      <vt:lpstr>Externally managed Entities</vt:lpstr>
      <vt:lpstr>WMO TDCF encoding details (i)</vt:lpstr>
      <vt:lpstr>WMO TDCF encoding details (ii)</vt:lpstr>
      <vt:lpstr>Register membership validation mechanisms</vt:lpstr>
      <vt:lpstr>Thank you for your attention For further information please refer to the User Guide, FAQ and technical documentation </vt:lpstr>
    </vt:vector>
  </TitlesOfParts>
  <Company>Met Office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jeremy.tandy</dc:creator>
  <cp:lastModifiedBy>jeremy.tandy</cp:lastModifiedBy>
  <cp:revision>7</cp:revision>
  <dcterms:created xsi:type="dcterms:W3CDTF">2013-10-02T21:44:29Z</dcterms:created>
  <dcterms:modified xsi:type="dcterms:W3CDTF">2013-10-02T22:13:52Z</dcterms:modified>
</cp:coreProperties>
</file>