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24"/>
  </p:notesMasterIdLst>
  <p:handoutMasterIdLst>
    <p:handoutMasterId r:id="rId25"/>
  </p:handoutMasterIdLst>
  <p:sldIdLst>
    <p:sldId id="256" r:id="rId2"/>
    <p:sldId id="257" r:id="rId3"/>
    <p:sldId id="258" r:id="rId4"/>
    <p:sldId id="259" r:id="rId5"/>
    <p:sldId id="274" r:id="rId6"/>
    <p:sldId id="275" r:id="rId7"/>
    <p:sldId id="266" r:id="rId8"/>
    <p:sldId id="267" r:id="rId9"/>
    <p:sldId id="276" r:id="rId10"/>
    <p:sldId id="264" r:id="rId11"/>
    <p:sldId id="277" r:id="rId12"/>
    <p:sldId id="265" r:id="rId13"/>
    <p:sldId id="268" r:id="rId14"/>
    <p:sldId id="269" r:id="rId15"/>
    <p:sldId id="270" r:id="rId16"/>
    <p:sldId id="271" r:id="rId17"/>
    <p:sldId id="278" r:id="rId18"/>
    <p:sldId id="261" r:id="rId19"/>
    <p:sldId id="262" r:id="rId20"/>
    <p:sldId id="263" r:id="rId21"/>
    <p:sldId id="279" r:id="rId22"/>
    <p:sldId id="272" r:id="rId23"/>
  </p:sldIdLst>
  <p:sldSz cx="12188825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38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 frameSlides="1"/>
  <p:clrMru>
    <a:srgbClr val="064E83"/>
    <a:srgbClr val="6C8AAF"/>
    <a:srgbClr val="2E3F4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FF169446-ECFC-4CFB-8BB8-06CFD9BEE66D}" v="233" dt="2019-02-19T22:08:44.910"/>
    <p1510:client id="{4B0CD1D8-FDA8-009E-5910-84BF9F4001D6}" v="87" dt="2019-02-19T22:22:42.527"/>
    <p1510:client id="{C9304960-072A-4192-B89F-A176F105275D}" v="78" dt="2019-02-20T08:26:10.715"/>
    <p1510:client id="{A6B6514D-0BBA-FB89-90AC-8EB434E47076}" v="14" dt="2019-02-20T09:23:50.705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slideViewPr>
    <p:cSldViewPr snapToGrid="0">
      <p:cViewPr>
        <p:scale>
          <a:sx n="1" d="2"/>
          <a:sy n="1" d="2"/>
        </p:scale>
        <p:origin x="0" y="0"/>
      </p:cViewPr>
      <p:guideLst>
        <p:guide orient="horz" pos="2160"/>
        <p:guide pos="3838"/>
      </p:guideLst>
    </p:cSldViewPr>
  </p:slide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Relationship Id="rId30" Type="http://schemas.microsoft.com/office/2015/10/relationships/revisionInfo" Target="revisionInfo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57351A7-8A0E-BC4A-B507-BC9FBEDEB94D}" type="datetime1">
              <a:rPr lang="en-US" smtClean="0"/>
              <a:pPr/>
              <a:t>2/20/2019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EFFE683-3A33-1F4A-90D8-528147015F1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6121956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C0BA50B-6875-0F43-A70A-41BA2A188017}" type="datetime1">
              <a:rPr lang="en-US" smtClean="0"/>
              <a:pPr/>
              <a:t>2/20/2019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2588" y="685800"/>
            <a:ext cx="609282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D03270C-FB42-C54A-AC71-B4EEB4FA7F1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82967093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Date Placeholder 10"/>
          <p:cNvSpPr txBox="1">
            <a:spLocks/>
          </p:cNvSpPr>
          <p:nvPr userDrawn="1"/>
        </p:nvSpPr>
        <p:spPr>
          <a:xfrm>
            <a:off x="8076534" y="5984875"/>
            <a:ext cx="1953066" cy="365125"/>
          </a:xfrm>
          <a:prstGeom prst="rect">
            <a:avLst/>
          </a:prstGeom>
        </p:spPr>
        <p:txBody>
          <a:bodyPr vert="horz" lIns="0" tIns="0" rIns="0" bIns="0" rtlCol="0" anchor="b" anchorCtr="0"/>
          <a:lstStyle>
            <a:lvl1pPr algn="r">
              <a:defRPr>
                <a:solidFill>
                  <a:schemeClr val="bg1"/>
                </a:solidFill>
              </a:defRPr>
            </a:lvl1pPr>
          </a:lstStyle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900" b="0" i="0" u="none" strike="noStrike" kern="1200" cap="none" spc="0" normalizeH="0" baseline="0" noProof="0">
                <a:ln>
                  <a:noFill/>
                </a:ln>
                <a:solidFill>
                  <a:srgbClr val="064E83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© ECMWF </a:t>
            </a:r>
            <a:fld id="{D4C56AD5-C73F-B44A-96CB-E8BE2C5CB95A}" type="datetime4">
              <a:rPr kumimoji="0" lang="en-US" sz="900" b="0" i="0" u="none" strike="noStrike" kern="1200" cap="none" spc="0" normalizeH="0" baseline="0" noProof="0" smtClean="0">
                <a:ln>
                  <a:noFill/>
                </a:ln>
                <a:solidFill>
                  <a:srgbClr val="064E83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February 20, 2019</a:t>
            </a:fld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srgbClr val="064E83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3" name="Text Placeholder 12"/>
          <p:cNvSpPr>
            <a:spLocks noGrp="1"/>
          </p:cNvSpPr>
          <p:nvPr>
            <p:ph type="body" sz="quarter" idx="10" hasCustomPrompt="1"/>
          </p:nvPr>
        </p:nvSpPr>
        <p:spPr>
          <a:xfrm>
            <a:off x="2160000" y="1294198"/>
            <a:ext cx="7869600" cy="519800"/>
          </a:xfrm>
          <a:prstGeom prst="rect">
            <a:avLst/>
          </a:prstGeom>
        </p:spPr>
        <p:txBody>
          <a:bodyPr vert="horz" lIns="0" tIns="0" rIns="0" bIns="0" anchor="b" anchorCtr="0">
            <a:spAutoFit/>
          </a:bodyPr>
          <a:lstStyle>
            <a:lvl1pPr marL="0" indent="0">
              <a:lnSpc>
                <a:spcPts val="4000"/>
              </a:lnSpc>
              <a:spcBef>
                <a:spcPts val="0"/>
              </a:spcBef>
              <a:buNone/>
              <a:defRPr sz="3600" b="1">
                <a:solidFill>
                  <a:srgbClr val="064E83"/>
                </a:solidFill>
              </a:defRPr>
            </a:lvl1pPr>
          </a:lstStyle>
          <a:p>
            <a:pPr lvl="0"/>
            <a:r>
              <a:rPr lang="en-GB"/>
              <a:t>Title of Presentation</a:t>
            </a:r>
          </a:p>
        </p:txBody>
      </p:sp>
      <p:sp>
        <p:nvSpPr>
          <p:cNvPr id="14" name="Text Placeholder 12"/>
          <p:cNvSpPr>
            <a:spLocks noGrp="1"/>
          </p:cNvSpPr>
          <p:nvPr>
            <p:ph type="body" sz="quarter" idx="11" hasCustomPrompt="1"/>
          </p:nvPr>
        </p:nvSpPr>
        <p:spPr>
          <a:xfrm>
            <a:off x="2160000" y="1980000"/>
            <a:ext cx="7869600" cy="382156"/>
          </a:xfrm>
          <a:prstGeom prst="rect">
            <a:avLst/>
          </a:prstGeom>
        </p:spPr>
        <p:txBody>
          <a:bodyPr vert="horz" wrap="square" lIns="0" tIns="0" rIns="0" bIns="0">
            <a:spAutoFit/>
          </a:bodyPr>
          <a:lstStyle>
            <a:lvl1pPr marL="0" indent="0">
              <a:lnSpc>
                <a:spcPts val="3000"/>
              </a:lnSpc>
              <a:spcBef>
                <a:spcPts val="0"/>
              </a:spcBef>
              <a:buNone/>
              <a:defRPr sz="2400">
                <a:solidFill>
                  <a:srgbClr val="064E83"/>
                </a:solidFill>
              </a:defRPr>
            </a:lvl1pPr>
          </a:lstStyle>
          <a:p>
            <a:pPr lvl="0"/>
            <a:r>
              <a:rPr lang="en-GB"/>
              <a:t>Subtitle of Presentation</a:t>
            </a:r>
          </a:p>
        </p:txBody>
      </p:sp>
      <p:sp>
        <p:nvSpPr>
          <p:cNvPr id="15" name="Text Placeholder 12"/>
          <p:cNvSpPr>
            <a:spLocks noGrp="1"/>
          </p:cNvSpPr>
          <p:nvPr>
            <p:ph type="body" sz="quarter" idx="12" hasCustomPrompt="1"/>
          </p:nvPr>
        </p:nvSpPr>
        <p:spPr>
          <a:xfrm>
            <a:off x="2160000" y="2700001"/>
            <a:ext cx="7869600" cy="307777"/>
          </a:xfrm>
          <a:prstGeom prst="rect">
            <a:avLst/>
          </a:prstGeom>
        </p:spPr>
        <p:txBody>
          <a:bodyPr vert="horz" wrap="square" lIns="0" tIns="0" rIns="0" bIns="0">
            <a:spAutoFit/>
          </a:bodyPr>
          <a:lstStyle>
            <a:lvl1pPr marL="0" indent="0">
              <a:lnSpc>
                <a:spcPts val="2400"/>
              </a:lnSpc>
              <a:spcBef>
                <a:spcPts val="0"/>
              </a:spcBef>
              <a:buNone/>
              <a:defRPr sz="2000">
                <a:solidFill>
                  <a:srgbClr val="064E83"/>
                </a:solidFill>
              </a:defRPr>
            </a:lvl1pPr>
          </a:lstStyle>
          <a:p>
            <a:pPr lvl="0"/>
            <a:r>
              <a:rPr lang="en-GB"/>
              <a:t>Author’s Name</a:t>
            </a:r>
          </a:p>
        </p:txBody>
      </p:sp>
      <p:sp>
        <p:nvSpPr>
          <p:cNvPr id="16" name="Text Placeholder 12"/>
          <p:cNvSpPr>
            <a:spLocks noGrp="1"/>
          </p:cNvSpPr>
          <p:nvPr>
            <p:ph type="body" sz="quarter" idx="13" hasCustomPrompt="1"/>
          </p:nvPr>
        </p:nvSpPr>
        <p:spPr>
          <a:xfrm>
            <a:off x="2160000" y="3121224"/>
            <a:ext cx="7869600" cy="254771"/>
          </a:xfrm>
          <a:prstGeom prst="rect">
            <a:avLst/>
          </a:prstGeom>
        </p:spPr>
        <p:txBody>
          <a:bodyPr vert="horz" wrap="square" lIns="0" tIns="0" rIns="0" bIns="0">
            <a:spAutoFit/>
          </a:bodyPr>
          <a:lstStyle>
            <a:lvl1pPr marL="0" indent="0">
              <a:lnSpc>
                <a:spcPts val="2000"/>
              </a:lnSpc>
              <a:spcBef>
                <a:spcPts val="0"/>
              </a:spcBef>
              <a:buNone/>
              <a:defRPr sz="1600">
                <a:solidFill>
                  <a:srgbClr val="064E83"/>
                </a:solidFill>
              </a:defRPr>
            </a:lvl1pPr>
          </a:lstStyle>
          <a:p>
            <a:pPr lvl="0"/>
            <a:r>
              <a:rPr lang="en-GB"/>
              <a:t>Author’s Address</a:t>
            </a:r>
          </a:p>
        </p:txBody>
      </p:sp>
      <p:sp>
        <p:nvSpPr>
          <p:cNvPr id="17" name="Text Placeholder 12"/>
          <p:cNvSpPr>
            <a:spLocks noGrp="1"/>
          </p:cNvSpPr>
          <p:nvPr>
            <p:ph type="body" sz="quarter" idx="14" hasCustomPrompt="1"/>
          </p:nvPr>
        </p:nvSpPr>
        <p:spPr>
          <a:xfrm>
            <a:off x="2160000" y="3429000"/>
            <a:ext cx="7869600" cy="228268"/>
          </a:xfrm>
          <a:prstGeom prst="rect">
            <a:avLst/>
          </a:prstGeom>
        </p:spPr>
        <p:txBody>
          <a:bodyPr vert="horz" wrap="square" lIns="0" tIns="0" rIns="0" bIns="0">
            <a:spAutoFit/>
          </a:bodyPr>
          <a:lstStyle>
            <a:lvl1pPr marL="0" indent="0">
              <a:lnSpc>
                <a:spcPts val="1800"/>
              </a:lnSpc>
              <a:spcBef>
                <a:spcPts val="0"/>
              </a:spcBef>
              <a:buNone/>
              <a:defRPr sz="1400">
                <a:solidFill>
                  <a:srgbClr val="064E83"/>
                </a:solidFill>
              </a:defRPr>
            </a:lvl1pPr>
          </a:lstStyle>
          <a:p>
            <a:pPr lvl="0"/>
            <a:r>
              <a:rPr lang="en-GB" err="1"/>
              <a:t>email@ddress</a:t>
            </a:r>
            <a:endParaRPr lang="en-GB"/>
          </a:p>
        </p:txBody>
      </p:sp>
      <p:pic>
        <p:nvPicPr>
          <p:cNvPr id="10" name="Picture 9" descr="ECMWF_Master_Logo_RGB_nostrap.png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2160000" y="5984875"/>
            <a:ext cx="2135591" cy="366955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title"/>
          </p:nvPr>
        </p:nvSpPr>
        <p:spPr>
          <a:xfrm>
            <a:off x="2160000" y="360000"/>
            <a:ext cx="7869600" cy="369332"/>
          </a:xfrm>
          <a:prstGeom prst="rect">
            <a:avLst/>
          </a:prstGeom>
        </p:spPr>
        <p:txBody>
          <a:bodyPr lIns="0" tIns="0" rIns="0" bIns="0"/>
          <a:lstStyle>
            <a:lvl1pPr>
              <a:defRPr>
                <a:solidFill>
                  <a:srgbClr val="064E83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 hasCustomPrompt="1"/>
          </p:nvPr>
        </p:nvSpPr>
        <p:spPr>
          <a:xfrm>
            <a:off x="2159999" y="936000"/>
            <a:ext cx="7869601" cy="4986000"/>
          </a:xfrm>
          <a:prstGeom prst="rect">
            <a:avLst/>
          </a:prstGeom>
        </p:spPr>
        <p:txBody>
          <a:bodyPr lIns="0" tIns="0" rIns="0" bIns="0"/>
          <a:lstStyle>
            <a:lvl1pPr marL="0" indent="-180000">
              <a:lnSpc>
                <a:spcPts val="2200"/>
              </a:lnSpc>
              <a:spcBef>
                <a:spcPts val="1100"/>
              </a:spcBef>
              <a:buClr>
                <a:srgbClr val="064E83"/>
              </a:buClr>
              <a:defRPr sz="1800">
                <a:solidFill>
                  <a:schemeClr val="tx1"/>
                </a:solidFill>
              </a:defRPr>
            </a:lvl1pPr>
            <a:lvl2pPr marL="630000" indent="-270000">
              <a:lnSpc>
                <a:spcPts val="2000"/>
              </a:lnSpc>
              <a:spcBef>
                <a:spcPts val="1000"/>
              </a:spcBef>
              <a:buClr>
                <a:srgbClr val="064E83"/>
              </a:buClr>
              <a:defRPr sz="1600">
                <a:solidFill>
                  <a:schemeClr val="tx1"/>
                </a:solidFill>
              </a:defRPr>
            </a:lvl2pPr>
            <a:lvl3pPr marL="990000" indent="-270000">
              <a:lnSpc>
                <a:spcPts val="1800"/>
              </a:lnSpc>
              <a:spcBef>
                <a:spcPts val="900"/>
              </a:spcBef>
              <a:buClr>
                <a:srgbClr val="064E83"/>
              </a:buClr>
              <a:defRPr sz="1400">
                <a:solidFill>
                  <a:schemeClr val="tx1"/>
                </a:solidFill>
              </a:defRPr>
            </a:lvl3pPr>
            <a:lvl4pPr marL="1350000" indent="-270000">
              <a:lnSpc>
                <a:spcPts val="1600"/>
              </a:lnSpc>
              <a:spcBef>
                <a:spcPts val="800"/>
              </a:spcBef>
              <a:buClr>
                <a:srgbClr val="064E83"/>
              </a:buClr>
              <a:defRPr sz="1200">
                <a:solidFill>
                  <a:schemeClr val="tx1"/>
                </a:solidFill>
              </a:defRPr>
            </a:lvl4pPr>
            <a:lvl5pPr marL="1710000" indent="-270000">
              <a:lnSpc>
                <a:spcPts val="1400"/>
              </a:lnSpc>
              <a:spcBef>
                <a:spcPts val="700"/>
              </a:spcBef>
              <a:buClr>
                <a:srgbClr val="064E83"/>
              </a:buClr>
              <a:defRPr sz="1000">
                <a:solidFill>
                  <a:schemeClr val="tx1"/>
                </a:solidFill>
              </a:defRPr>
            </a:lvl5pPr>
          </a:lstStyle>
          <a:p>
            <a:pPr lvl="0"/>
            <a:r>
              <a:rPr lang="en-GB"/>
              <a:t>Top level text goes in here </a:t>
            </a:r>
          </a:p>
          <a:p>
            <a:pPr lvl="1"/>
            <a:r>
              <a:rPr lang="en-GB"/>
              <a:t>Second level text goes in here</a:t>
            </a:r>
          </a:p>
          <a:p>
            <a:pPr lvl="2"/>
            <a:r>
              <a:rPr lang="en-GB"/>
              <a:t>Third level text goes in here</a:t>
            </a:r>
          </a:p>
          <a:p>
            <a:pPr lvl="3"/>
            <a:r>
              <a:rPr lang="en-GB"/>
              <a:t>Fourth level text goes in here</a:t>
            </a:r>
          </a:p>
          <a:p>
            <a:pPr lvl="4"/>
            <a:r>
              <a:rPr lang="en-GB"/>
              <a:t>Fifth level text goes in here</a:t>
            </a:r>
            <a:endParaRPr lang="en-US"/>
          </a:p>
        </p:txBody>
      </p:sp>
      <p:sp>
        <p:nvSpPr>
          <p:cNvPr id="12" name="Slide Number Placeholder 2"/>
          <p:cNvSpPr>
            <a:spLocks noGrp="1"/>
          </p:cNvSpPr>
          <p:nvPr>
            <p:ph type="sldNum" sz="quarter" idx="10"/>
          </p:nvPr>
        </p:nvSpPr>
        <p:spPr>
          <a:xfrm>
            <a:off x="10029600" y="6308255"/>
            <a:ext cx="2159224" cy="216000"/>
          </a:xfrm>
          <a:prstGeom prst="rect">
            <a:avLst/>
          </a:prstGeom>
        </p:spPr>
        <p:txBody>
          <a:bodyPr lIns="0" tIns="0" rIns="0" bIns="0" anchor="b" anchorCtr="0"/>
          <a:lstStyle>
            <a:lvl1pPr algn="ctr">
              <a:defRPr sz="900" b="1">
                <a:solidFill>
                  <a:srgbClr val="064E83"/>
                </a:solidFill>
              </a:defRPr>
            </a:lvl1pPr>
          </a:lstStyle>
          <a:p>
            <a:fld id="{6B3B0B0F-E794-1244-9699-107C60B9C23A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6" name="Footer Placeholder 11"/>
          <p:cNvSpPr>
            <a:spLocks noGrp="1"/>
          </p:cNvSpPr>
          <p:nvPr>
            <p:ph type="ftr" sz="quarter" idx="3"/>
          </p:nvPr>
        </p:nvSpPr>
        <p:spPr>
          <a:xfrm>
            <a:off x="3502372" y="6308255"/>
            <a:ext cx="4053639" cy="230657"/>
          </a:xfrm>
          <a:prstGeom prst="rect">
            <a:avLst/>
          </a:prstGeom>
        </p:spPr>
        <p:txBody>
          <a:bodyPr vert="horz" lIns="0" tIns="0" rIns="0" bIns="0" rtlCol="0" anchor="b" anchorCtr="0">
            <a:noAutofit/>
          </a:bodyPr>
          <a:lstStyle>
            <a:lvl1pPr algn="l">
              <a:defRPr sz="900" b="1" cap="all" baseline="0">
                <a:solidFill>
                  <a:srgbClr val="064E83"/>
                </a:solidFill>
              </a:defRPr>
            </a:lvl1pPr>
          </a:lstStyle>
          <a:p>
            <a:pPr algn="ctr"/>
            <a:r>
              <a:rPr lang="en-US"/>
              <a:t>European Centre for Medium-Range Weather Forecasts</a:t>
            </a:r>
          </a:p>
        </p:txBody>
      </p:sp>
      <p:pic>
        <p:nvPicPr>
          <p:cNvPr id="8" name="Picture 7" descr="ECMWF_Master_Logo_RGB_nostrap.png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2160001" y="6293597"/>
            <a:ext cx="1342372" cy="230658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wide margi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title"/>
          </p:nvPr>
        </p:nvSpPr>
        <p:spPr>
          <a:xfrm>
            <a:off x="3240000" y="360000"/>
            <a:ext cx="5709600" cy="369332"/>
          </a:xfrm>
          <a:prstGeom prst="rect">
            <a:avLst/>
          </a:prstGeom>
        </p:spPr>
        <p:txBody>
          <a:bodyPr lIns="0" tIns="0" rIns="0" bIns="0"/>
          <a:lstStyle>
            <a:lvl1pPr>
              <a:defRPr>
                <a:solidFill>
                  <a:srgbClr val="064E83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 hasCustomPrompt="1"/>
          </p:nvPr>
        </p:nvSpPr>
        <p:spPr>
          <a:xfrm>
            <a:off x="3240000" y="936000"/>
            <a:ext cx="5709600" cy="4986000"/>
          </a:xfrm>
          <a:prstGeom prst="rect">
            <a:avLst/>
          </a:prstGeom>
        </p:spPr>
        <p:txBody>
          <a:bodyPr lIns="0" tIns="0" rIns="0" bIns="0"/>
          <a:lstStyle>
            <a:lvl1pPr marL="0" indent="-180000">
              <a:lnSpc>
                <a:spcPts val="2200"/>
              </a:lnSpc>
              <a:spcBef>
                <a:spcPts val="1100"/>
              </a:spcBef>
              <a:buClr>
                <a:srgbClr val="064E83"/>
              </a:buClr>
              <a:defRPr sz="1800">
                <a:solidFill>
                  <a:schemeClr val="tx1"/>
                </a:solidFill>
              </a:defRPr>
            </a:lvl1pPr>
            <a:lvl2pPr marL="630000" indent="-270000">
              <a:lnSpc>
                <a:spcPts val="2000"/>
              </a:lnSpc>
              <a:spcBef>
                <a:spcPts val="1000"/>
              </a:spcBef>
              <a:buClr>
                <a:srgbClr val="064E83"/>
              </a:buClr>
              <a:defRPr sz="1600">
                <a:solidFill>
                  <a:schemeClr val="tx1"/>
                </a:solidFill>
              </a:defRPr>
            </a:lvl2pPr>
            <a:lvl3pPr marL="990000" indent="-270000">
              <a:lnSpc>
                <a:spcPts val="1800"/>
              </a:lnSpc>
              <a:spcBef>
                <a:spcPts val="900"/>
              </a:spcBef>
              <a:buClr>
                <a:srgbClr val="064E83"/>
              </a:buClr>
              <a:defRPr sz="1400">
                <a:solidFill>
                  <a:schemeClr val="tx1"/>
                </a:solidFill>
              </a:defRPr>
            </a:lvl3pPr>
            <a:lvl4pPr marL="1350000" indent="-270000">
              <a:lnSpc>
                <a:spcPts val="1600"/>
              </a:lnSpc>
              <a:spcBef>
                <a:spcPts val="800"/>
              </a:spcBef>
              <a:buClr>
                <a:srgbClr val="064E83"/>
              </a:buClr>
              <a:defRPr sz="1200">
                <a:solidFill>
                  <a:schemeClr val="tx1"/>
                </a:solidFill>
              </a:defRPr>
            </a:lvl4pPr>
            <a:lvl5pPr marL="1710000" indent="-270000">
              <a:lnSpc>
                <a:spcPts val="1400"/>
              </a:lnSpc>
              <a:spcBef>
                <a:spcPts val="700"/>
              </a:spcBef>
              <a:buClr>
                <a:srgbClr val="064E83"/>
              </a:buClr>
              <a:defRPr sz="1000">
                <a:solidFill>
                  <a:schemeClr val="tx1"/>
                </a:solidFill>
              </a:defRPr>
            </a:lvl5pPr>
          </a:lstStyle>
          <a:p>
            <a:pPr lvl="0"/>
            <a:r>
              <a:rPr lang="en-GB"/>
              <a:t>Top level text goes in here </a:t>
            </a:r>
          </a:p>
          <a:p>
            <a:pPr lvl="1"/>
            <a:r>
              <a:rPr lang="en-GB"/>
              <a:t>Second level text goes in here</a:t>
            </a:r>
          </a:p>
          <a:p>
            <a:pPr lvl="2"/>
            <a:r>
              <a:rPr lang="en-GB"/>
              <a:t>Third level text goes in here</a:t>
            </a:r>
          </a:p>
          <a:p>
            <a:pPr lvl="3"/>
            <a:r>
              <a:rPr lang="en-GB"/>
              <a:t>Fourth level text goes in here</a:t>
            </a:r>
          </a:p>
          <a:p>
            <a:pPr lvl="4"/>
            <a:r>
              <a:rPr lang="en-GB"/>
              <a:t>Fifth level text goes in here</a:t>
            </a:r>
            <a:endParaRPr lang="en-US"/>
          </a:p>
        </p:txBody>
      </p:sp>
      <p:sp>
        <p:nvSpPr>
          <p:cNvPr id="12" name="Slide Number Placeholder 2"/>
          <p:cNvSpPr>
            <a:spLocks noGrp="1"/>
          </p:cNvSpPr>
          <p:nvPr>
            <p:ph type="sldNum" sz="quarter" idx="10"/>
          </p:nvPr>
        </p:nvSpPr>
        <p:spPr>
          <a:xfrm>
            <a:off x="10029600" y="6308255"/>
            <a:ext cx="2159224" cy="216000"/>
          </a:xfrm>
          <a:prstGeom prst="rect">
            <a:avLst/>
          </a:prstGeom>
        </p:spPr>
        <p:txBody>
          <a:bodyPr lIns="0" tIns="0" rIns="0" bIns="0" anchor="b" anchorCtr="0"/>
          <a:lstStyle>
            <a:lvl1pPr algn="ctr">
              <a:defRPr sz="900" b="1">
                <a:solidFill>
                  <a:srgbClr val="064E83"/>
                </a:solidFill>
              </a:defRPr>
            </a:lvl1pPr>
          </a:lstStyle>
          <a:p>
            <a:fld id="{05F19C50-BC3B-5841-9AFF-3A0443B66067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5" name="Date Placeholder 10"/>
          <p:cNvSpPr txBox="1">
            <a:spLocks/>
          </p:cNvSpPr>
          <p:nvPr userDrawn="1"/>
        </p:nvSpPr>
        <p:spPr>
          <a:xfrm>
            <a:off x="8564419" y="6308255"/>
            <a:ext cx="1465181" cy="230657"/>
          </a:xfrm>
          <a:prstGeom prst="rect">
            <a:avLst/>
          </a:prstGeom>
        </p:spPr>
        <p:txBody>
          <a:bodyPr vert="horz" lIns="0" tIns="0" rIns="0" bIns="0" rtlCol="0" anchor="b" anchorCtr="0"/>
          <a:lstStyle>
            <a:lvl1pPr algn="r">
              <a:defRPr>
                <a:solidFill>
                  <a:schemeClr val="bg1"/>
                </a:solidFill>
              </a:defRPr>
            </a:lvl1pPr>
          </a:lstStyle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900" b="0" i="0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October 29, 2014</a:t>
            </a:r>
          </a:p>
        </p:txBody>
      </p:sp>
      <p:sp>
        <p:nvSpPr>
          <p:cNvPr id="16" name="Footer Placeholder 11"/>
          <p:cNvSpPr>
            <a:spLocks noGrp="1"/>
          </p:cNvSpPr>
          <p:nvPr>
            <p:ph type="ftr" sz="quarter" idx="3"/>
          </p:nvPr>
        </p:nvSpPr>
        <p:spPr>
          <a:xfrm>
            <a:off x="4582373" y="6308255"/>
            <a:ext cx="4053639" cy="230657"/>
          </a:xfrm>
          <a:prstGeom prst="rect">
            <a:avLst/>
          </a:prstGeom>
        </p:spPr>
        <p:txBody>
          <a:bodyPr vert="horz" lIns="0" tIns="0" rIns="0" bIns="0" rtlCol="0" anchor="b" anchorCtr="0">
            <a:noAutofit/>
          </a:bodyPr>
          <a:lstStyle>
            <a:lvl1pPr algn="l">
              <a:defRPr sz="900" b="1" cap="all" baseline="0">
                <a:solidFill>
                  <a:srgbClr val="064E83"/>
                </a:solidFill>
              </a:defRPr>
            </a:lvl1pPr>
          </a:lstStyle>
          <a:p>
            <a:pPr algn="ctr"/>
            <a:r>
              <a:rPr lang="en-US"/>
              <a:t>European Centre for Medium-Range Weather Forecasts</a:t>
            </a:r>
          </a:p>
        </p:txBody>
      </p:sp>
      <p:pic>
        <p:nvPicPr>
          <p:cNvPr id="8" name="Picture 7" descr="ECMWF_Master_Logo_RGB_nostrap.png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3240001" y="6293597"/>
            <a:ext cx="1342372" cy="230658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narrow margi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title"/>
          </p:nvPr>
        </p:nvSpPr>
        <p:spPr>
          <a:xfrm>
            <a:off x="1080000" y="360000"/>
            <a:ext cx="10029600" cy="369332"/>
          </a:xfrm>
          <a:prstGeom prst="rect">
            <a:avLst/>
          </a:prstGeom>
        </p:spPr>
        <p:txBody>
          <a:bodyPr lIns="0" tIns="0" rIns="0" bIns="0"/>
          <a:lstStyle>
            <a:lvl1pPr>
              <a:defRPr>
                <a:solidFill>
                  <a:srgbClr val="064E83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 hasCustomPrompt="1"/>
          </p:nvPr>
        </p:nvSpPr>
        <p:spPr>
          <a:xfrm>
            <a:off x="1080000" y="936000"/>
            <a:ext cx="10029600" cy="4986000"/>
          </a:xfrm>
          <a:prstGeom prst="rect">
            <a:avLst/>
          </a:prstGeom>
        </p:spPr>
        <p:txBody>
          <a:bodyPr lIns="0" tIns="0" rIns="0" bIns="0"/>
          <a:lstStyle>
            <a:lvl1pPr marL="0" indent="-180000">
              <a:lnSpc>
                <a:spcPts val="2200"/>
              </a:lnSpc>
              <a:spcBef>
                <a:spcPts val="1100"/>
              </a:spcBef>
              <a:buClr>
                <a:srgbClr val="064E83"/>
              </a:buClr>
              <a:defRPr sz="1800">
                <a:solidFill>
                  <a:schemeClr val="tx1"/>
                </a:solidFill>
              </a:defRPr>
            </a:lvl1pPr>
            <a:lvl2pPr marL="630000" indent="-270000">
              <a:lnSpc>
                <a:spcPts val="2000"/>
              </a:lnSpc>
              <a:spcBef>
                <a:spcPts val="1000"/>
              </a:spcBef>
              <a:buClr>
                <a:srgbClr val="064E83"/>
              </a:buClr>
              <a:defRPr sz="1600">
                <a:solidFill>
                  <a:schemeClr val="tx1"/>
                </a:solidFill>
              </a:defRPr>
            </a:lvl2pPr>
            <a:lvl3pPr marL="990000" indent="-270000">
              <a:lnSpc>
                <a:spcPts val="1800"/>
              </a:lnSpc>
              <a:spcBef>
                <a:spcPts val="900"/>
              </a:spcBef>
              <a:buClr>
                <a:srgbClr val="064E83"/>
              </a:buClr>
              <a:defRPr sz="1400">
                <a:solidFill>
                  <a:schemeClr val="tx1"/>
                </a:solidFill>
              </a:defRPr>
            </a:lvl3pPr>
            <a:lvl4pPr marL="1350000" indent="-270000">
              <a:lnSpc>
                <a:spcPts val="1600"/>
              </a:lnSpc>
              <a:spcBef>
                <a:spcPts val="800"/>
              </a:spcBef>
              <a:buClr>
                <a:srgbClr val="064E83"/>
              </a:buClr>
              <a:defRPr sz="1200">
                <a:solidFill>
                  <a:schemeClr val="tx1"/>
                </a:solidFill>
              </a:defRPr>
            </a:lvl4pPr>
            <a:lvl5pPr marL="1710000" indent="-270000">
              <a:lnSpc>
                <a:spcPts val="1400"/>
              </a:lnSpc>
              <a:spcBef>
                <a:spcPts val="700"/>
              </a:spcBef>
              <a:buClr>
                <a:srgbClr val="064E83"/>
              </a:buClr>
              <a:defRPr sz="1000">
                <a:solidFill>
                  <a:schemeClr val="tx1"/>
                </a:solidFill>
              </a:defRPr>
            </a:lvl5pPr>
          </a:lstStyle>
          <a:p>
            <a:pPr lvl="0"/>
            <a:r>
              <a:rPr lang="en-GB"/>
              <a:t>Top level text goes in here </a:t>
            </a:r>
          </a:p>
          <a:p>
            <a:pPr lvl="1"/>
            <a:r>
              <a:rPr lang="en-GB"/>
              <a:t>Second level text goes in here</a:t>
            </a:r>
          </a:p>
          <a:p>
            <a:pPr lvl="2"/>
            <a:r>
              <a:rPr lang="en-GB"/>
              <a:t>Third level text goes in here</a:t>
            </a:r>
          </a:p>
          <a:p>
            <a:pPr lvl="3"/>
            <a:r>
              <a:rPr lang="en-GB"/>
              <a:t>Fourth level text goes in here</a:t>
            </a:r>
          </a:p>
          <a:p>
            <a:pPr lvl="4"/>
            <a:r>
              <a:rPr lang="en-GB"/>
              <a:t>Fifth level text goes in here</a:t>
            </a:r>
            <a:endParaRPr lang="en-US"/>
          </a:p>
        </p:txBody>
      </p:sp>
      <p:sp>
        <p:nvSpPr>
          <p:cNvPr id="12" name="Slide Number Placeholder 2"/>
          <p:cNvSpPr>
            <a:spLocks noGrp="1"/>
          </p:cNvSpPr>
          <p:nvPr>
            <p:ph type="sldNum" sz="quarter" idx="10"/>
          </p:nvPr>
        </p:nvSpPr>
        <p:spPr>
          <a:xfrm>
            <a:off x="10029600" y="6308255"/>
            <a:ext cx="2159224" cy="216000"/>
          </a:xfrm>
          <a:prstGeom prst="rect">
            <a:avLst/>
          </a:prstGeom>
        </p:spPr>
        <p:txBody>
          <a:bodyPr lIns="0" tIns="0" rIns="0" bIns="0" anchor="b" anchorCtr="0"/>
          <a:lstStyle>
            <a:lvl1pPr algn="ctr">
              <a:defRPr sz="900" b="1">
                <a:solidFill>
                  <a:srgbClr val="064E83"/>
                </a:solidFill>
              </a:defRPr>
            </a:lvl1pPr>
          </a:lstStyle>
          <a:p>
            <a:fld id="{E4AB80EA-DB86-D849-B86F-15DAF31F0474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5" name="Date Placeholder 10"/>
          <p:cNvSpPr txBox="1">
            <a:spLocks/>
          </p:cNvSpPr>
          <p:nvPr userDrawn="1"/>
        </p:nvSpPr>
        <p:spPr>
          <a:xfrm>
            <a:off x="8564419" y="6308255"/>
            <a:ext cx="1465181" cy="230657"/>
          </a:xfrm>
          <a:prstGeom prst="rect">
            <a:avLst/>
          </a:prstGeom>
        </p:spPr>
        <p:txBody>
          <a:bodyPr vert="horz" lIns="0" tIns="0" rIns="0" bIns="0" rtlCol="0" anchor="b" anchorCtr="0"/>
          <a:lstStyle>
            <a:lvl1pPr algn="r">
              <a:defRPr>
                <a:solidFill>
                  <a:schemeClr val="bg1"/>
                </a:solidFill>
              </a:defRPr>
            </a:lvl1pPr>
          </a:lstStyle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900" b="0" i="0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October 29, 2014</a:t>
            </a:r>
          </a:p>
        </p:txBody>
      </p:sp>
      <p:sp>
        <p:nvSpPr>
          <p:cNvPr id="16" name="Footer Placeholder 11"/>
          <p:cNvSpPr>
            <a:spLocks noGrp="1"/>
          </p:cNvSpPr>
          <p:nvPr>
            <p:ph type="ftr" sz="quarter" idx="3"/>
          </p:nvPr>
        </p:nvSpPr>
        <p:spPr>
          <a:xfrm>
            <a:off x="2422372" y="6308255"/>
            <a:ext cx="4053639" cy="230657"/>
          </a:xfrm>
          <a:prstGeom prst="rect">
            <a:avLst/>
          </a:prstGeom>
        </p:spPr>
        <p:txBody>
          <a:bodyPr vert="horz" lIns="0" tIns="0" rIns="0" bIns="0" rtlCol="0" anchor="b" anchorCtr="0">
            <a:noAutofit/>
          </a:bodyPr>
          <a:lstStyle>
            <a:lvl1pPr algn="l">
              <a:defRPr sz="900" b="1" cap="all" baseline="0">
                <a:solidFill>
                  <a:srgbClr val="064E83"/>
                </a:solidFill>
              </a:defRPr>
            </a:lvl1pPr>
          </a:lstStyle>
          <a:p>
            <a:pPr algn="ctr"/>
            <a:r>
              <a:rPr lang="en-US"/>
              <a:t>European Centre for Medium-Range Weather Forecasts</a:t>
            </a:r>
          </a:p>
        </p:txBody>
      </p:sp>
      <p:pic>
        <p:nvPicPr>
          <p:cNvPr id="8" name="Picture 7" descr="ECMWF_Master_Logo_RGB_nostrap.png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080000" y="6308254"/>
            <a:ext cx="1342372" cy="230658"/>
          </a:xfrm>
          <a:prstGeom prst="rect">
            <a:avLst/>
          </a:prstGeom>
        </p:spPr>
      </p:pic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png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PowerPoint_strip2.png"/>
          <p:cNvPicPr>
            <a:picLocks noChangeAspect="1"/>
          </p:cNvPicPr>
          <p:nvPr userDrawn="1"/>
        </p:nvPicPr>
        <p:blipFill>
          <a:blip r:embed="rId6"/>
          <a:stretch>
            <a:fillRect/>
          </a:stretch>
        </p:blipFill>
        <p:spPr>
          <a:xfrm>
            <a:off x="0" y="0"/>
            <a:ext cx="182880" cy="6858000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2" r:id="rId3"/>
    <p:sldLayoutId id="2147483651" r:id="rId4"/>
  </p:sldLayoutIdLst>
  <p:hf hdr="0" dt="0"/>
  <p:txStyles>
    <p:titleStyle>
      <a:lvl1pPr algn="l" defTabSz="457200" rtl="0" eaLnBrk="1" latinLnBrk="0" hangingPunct="1">
        <a:lnSpc>
          <a:spcPts val="2800"/>
        </a:lnSpc>
        <a:spcBef>
          <a:spcPct val="0"/>
        </a:spcBef>
        <a:buNone/>
        <a:defRPr sz="2400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Clr>
          <a:schemeClr val="bg1"/>
        </a:buClr>
        <a:buFont typeface="Arial"/>
        <a:buChar char="•"/>
        <a:defRPr sz="3200" kern="1200">
          <a:solidFill>
            <a:schemeClr val="bg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Clr>
          <a:schemeClr val="bg1"/>
        </a:buClr>
        <a:buFont typeface="Arial"/>
        <a:buChar char="–"/>
        <a:defRPr sz="2800" kern="1200">
          <a:solidFill>
            <a:schemeClr val="bg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Clr>
          <a:schemeClr val="bg1"/>
        </a:buClr>
        <a:buFont typeface="Arial"/>
        <a:buChar char="•"/>
        <a:defRPr sz="2400" kern="1200">
          <a:solidFill>
            <a:schemeClr val="bg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Clr>
          <a:schemeClr val="bg1"/>
        </a:buClr>
        <a:buFont typeface="Arial"/>
        <a:buChar char="–"/>
        <a:defRPr sz="2000" kern="1200">
          <a:solidFill>
            <a:schemeClr val="bg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Clr>
          <a:schemeClr val="bg1"/>
        </a:buClr>
        <a:buFont typeface="Arial"/>
        <a:buChar char="»"/>
        <a:defRPr sz="200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hyperlink" Target="https://confluence.ecmwf.int/display/DGOV/Metadata+recommendations+for+encoding+NetCDF+products+based+on+CF+convention" TargetMode="Externa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 Placeholder 9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/>
              <a:t>ECMWF </a:t>
            </a:r>
            <a:r>
              <a:rPr lang="en-US" err="1"/>
              <a:t>NetCDF</a:t>
            </a:r>
            <a:r>
              <a:rPr lang="en-US"/>
              <a:t> convention</a:t>
            </a:r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1"/>
          </p:nvPr>
        </p:nvSpPr>
        <p:spPr>
          <a:xfrm>
            <a:off x="2160000" y="1980000"/>
            <a:ext cx="7869600" cy="384721"/>
          </a:xfrm>
        </p:spPr>
        <p:txBody>
          <a:bodyPr/>
          <a:lstStyle/>
          <a:p>
            <a:r>
              <a:rPr lang="en-US"/>
              <a:t>overview and use cases</a:t>
            </a:r>
          </a:p>
        </p:txBody>
      </p:sp>
      <p:sp>
        <p:nvSpPr>
          <p:cNvPr id="12" name="Text Placeholder 11"/>
          <p:cNvSpPr>
            <a:spLocks noGrp="1"/>
          </p:cNvSpPr>
          <p:nvPr>
            <p:ph type="body" sz="quarter" idx="12"/>
          </p:nvPr>
        </p:nvSpPr>
        <p:spPr/>
        <p:txBody>
          <a:bodyPr vert="horz" wrap="square" lIns="0" tIns="0" rIns="0" bIns="0" anchor="t">
            <a:spAutoFit/>
          </a:bodyPr>
          <a:lstStyle/>
          <a:p>
            <a:r>
              <a:rPr lang="en-US"/>
              <a:t>Sébastien Villaume, Manuel Fuentes</a:t>
            </a:r>
            <a:endParaRPr lang="en-US">
              <a:cs typeface="Arial"/>
            </a:endParaRPr>
          </a:p>
        </p:txBody>
      </p:sp>
      <p:sp>
        <p:nvSpPr>
          <p:cNvPr id="13" name="Text Placeholder 12"/>
          <p:cNvSpPr>
            <a:spLocks noGrp="1"/>
          </p:cNvSpPr>
          <p:nvPr>
            <p:ph type="body" sz="quarter" idx="13"/>
          </p:nvPr>
        </p:nvSpPr>
        <p:spPr>
          <a:xfrm>
            <a:off x="2160000" y="3121224"/>
            <a:ext cx="7869600" cy="239040"/>
          </a:xfrm>
        </p:spPr>
        <p:txBody>
          <a:bodyPr/>
          <a:lstStyle/>
          <a:p>
            <a:r>
              <a:rPr lang="en-US"/>
              <a:t>Forecast Department, Products team ,ECMWF </a:t>
            </a:r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14"/>
          </p:nvPr>
        </p:nvSpPr>
        <p:spPr>
          <a:xfrm>
            <a:off x="2160000" y="3429000"/>
            <a:ext cx="7869600" cy="213969"/>
          </a:xfrm>
        </p:spPr>
        <p:txBody>
          <a:bodyPr/>
          <a:lstStyle/>
          <a:p>
            <a:r>
              <a:rPr lang="en-US"/>
              <a:t>sebastien.villaume@ecmwf.int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outline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4"/>
          </p:nvPr>
        </p:nvSpPr>
        <p:spPr/>
        <p:txBody>
          <a:bodyPr/>
          <a:lstStyle/>
          <a:p>
            <a:r>
              <a:rPr lang="en-US"/>
              <a:t>Background</a:t>
            </a:r>
          </a:p>
          <a:p>
            <a:r>
              <a:rPr lang="en-US"/>
              <a:t>Overview of the ECMWF </a:t>
            </a:r>
            <a:r>
              <a:rPr lang="en-US" err="1"/>
              <a:t>NetCDF</a:t>
            </a:r>
            <a:r>
              <a:rPr lang="en-US"/>
              <a:t> convention</a:t>
            </a:r>
          </a:p>
          <a:p>
            <a:pPr lvl="1"/>
            <a:r>
              <a:rPr lang="en-US"/>
              <a:t>Overview</a:t>
            </a:r>
          </a:p>
          <a:p>
            <a:pPr lvl="1"/>
            <a:r>
              <a:rPr lang="en-US"/>
              <a:t>Horizontal coordinates</a:t>
            </a:r>
          </a:p>
          <a:p>
            <a:pPr lvl="1"/>
            <a:r>
              <a:rPr lang="en-US"/>
              <a:t>Vertical coordinates</a:t>
            </a:r>
          </a:p>
          <a:p>
            <a:pPr lvl="1"/>
            <a:r>
              <a:rPr lang="en-US"/>
              <a:t>Time coordinates</a:t>
            </a:r>
          </a:p>
          <a:p>
            <a:pPr lvl="1"/>
            <a:r>
              <a:rPr lang="en-US"/>
              <a:t>Other types of coordinates (ensemble, reforecast, origin, etc.)</a:t>
            </a:r>
          </a:p>
          <a:p>
            <a:r>
              <a:rPr lang="en-US"/>
              <a:t>Use Cases</a:t>
            </a:r>
          </a:p>
          <a:p>
            <a:pPr lvl="1"/>
            <a:r>
              <a:rPr lang="en-US"/>
              <a:t>NWP</a:t>
            </a:r>
          </a:p>
          <a:p>
            <a:pPr lvl="1"/>
            <a:r>
              <a:rPr lang="en-US"/>
              <a:t>Ocean </a:t>
            </a:r>
          </a:p>
          <a:p>
            <a:pPr lvl="1"/>
            <a:r>
              <a:rPr lang="en-US"/>
              <a:t>C3S Seasonal</a:t>
            </a:r>
          </a:p>
          <a:p>
            <a:r>
              <a:rPr lang="en-US"/>
              <a:t>Where to go from here</a:t>
            </a:r>
          </a:p>
          <a:p>
            <a:r>
              <a:rPr lang="en-US"/>
              <a:t>Concluding remarks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B3B0B0F-E794-1244-9699-107C60B9C23A}" type="slidenum">
              <a:rPr lang="en-US" smtClean="0"/>
              <a:pPr/>
              <a:t>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pPr algn="ctr"/>
            <a:r>
              <a:rPr lang="en-US"/>
              <a:t>European Centre for Medium-Range Weather Forecasts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DC10A49-349C-4332-9788-287BBE6574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Background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6DAA0A-6605-4D92-A7B0-6A8AA0184393}"/>
              </a:ext>
            </a:extLst>
          </p:cNvPr>
          <p:cNvSpPr>
            <a:spLocks noGrp="1"/>
          </p:cNvSpPr>
          <p:nvPr>
            <p:ph sz="quarter" idx="14"/>
          </p:nvPr>
        </p:nvSpPr>
        <p:spPr/>
        <p:txBody>
          <a:bodyPr lIns="0" tIns="0" rIns="0" bIns="0" anchor="t"/>
          <a:lstStyle/>
          <a:p>
            <a:pPr indent="-179705"/>
            <a:r>
              <a:rPr lang="en-GB" err="1">
                <a:cs typeface="Arial"/>
              </a:rPr>
              <a:t>NetCDF</a:t>
            </a:r>
            <a:r>
              <a:rPr lang="en-GB">
                <a:cs typeface="Arial"/>
              </a:rPr>
              <a:t> is not the preferred data format at ECMWF.</a:t>
            </a:r>
            <a:endParaRPr lang="en-GB"/>
          </a:p>
          <a:p>
            <a:pPr indent="-179705"/>
            <a:r>
              <a:rPr lang="en-GB"/>
              <a:t>ECMWF produces meteorological data in WMO data formats (GRIB, BUFR) but we would like to serve data in the user’s preferred format.</a:t>
            </a:r>
            <a:endParaRPr lang="en-US">
              <a:cs typeface="Arial"/>
            </a:endParaRPr>
          </a:p>
          <a:p>
            <a:pPr indent="-179705"/>
            <a:r>
              <a:rPr lang="en-GB">
                <a:cs typeface="Arial"/>
              </a:rPr>
              <a:t>ECMWF needs to support </a:t>
            </a:r>
            <a:r>
              <a:rPr lang="en-GB" err="1">
                <a:cs typeface="Arial"/>
              </a:rPr>
              <a:t>NetCDF</a:t>
            </a:r>
            <a:r>
              <a:rPr lang="en-GB">
                <a:cs typeface="Arial"/>
              </a:rPr>
              <a:t> in the context of ocean modelling (NEMO).</a:t>
            </a:r>
          </a:p>
          <a:p>
            <a:pPr indent="-179705"/>
            <a:r>
              <a:rPr lang="en-GB"/>
              <a:t>Strong requirement from Copernicus to handle/merge datasets in various meteorological formats using </a:t>
            </a:r>
            <a:r>
              <a:rPr lang="en-GB" err="1"/>
              <a:t>cf-grib</a:t>
            </a:r>
            <a:r>
              <a:rPr lang="en-GB"/>
              <a:t>.</a:t>
            </a:r>
          </a:p>
          <a:p>
            <a:pPr indent="-179705"/>
            <a:r>
              <a:rPr lang="en-GB"/>
              <a:t>ECMWF plan to store some datasets in </a:t>
            </a:r>
            <a:r>
              <a:rPr lang="en-GB" err="1"/>
              <a:t>NetCDF</a:t>
            </a:r>
            <a:r>
              <a:rPr lang="en-GB"/>
              <a:t> in our archive and need proper metadata.</a:t>
            </a:r>
          </a:p>
          <a:p>
            <a:r>
              <a:rPr lang="en-GB"/>
              <a:t>Workshop on “Closing the GRIB/</a:t>
            </a:r>
            <a:r>
              <a:rPr lang="en-GB" err="1"/>
              <a:t>NetCDF</a:t>
            </a:r>
            <a:r>
              <a:rPr lang="en-GB"/>
              <a:t> gap” held at ECMWF in September 2014</a:t>
            </a:r>
          </a:p>
          <a:p>
            <a:pPr indent="-179705"/>
            <a:r>
              <a:rPr lang="en-GB">
                <a:cs typeface="Arial"/>
              </a:rPr>
              <a:t>Development of the ECMWF </a:t>
            </a:r>
            <a:r>
              <a:rPr lang="en-GB" err="1">
                <a:cs typeface="Arial"/>
              </a:rPr>
              <a:t>NetCDF</a:t>
            </a:r>
            <a:r>
              <a:rPr lang="en-GB">
                <a:cs typeface="Arial"/>
              </a:rPr>
              <a:t> convention to </a:t>
            </a:r>
            <a:r>
              <a:rPr lang="en-GB"/>
              <a:t>standardize the use of </a:t>
            </a:r>
            <a:r>
              <a:rPr lang="en-GB" err="1"/>
              <a:t>NetCDF</a:t>
            </a:r>
            <a:r>
              <a:rPr lang="en-GB"/>
              <a:t> across ECMWF and Copernicus.</a:t>
            </a:r>
            <a:endParaRPr lang="en-US"/>
          </a:p>
          <a:p>
            <a:pPr indent="-179705"/>
            <a:endParaRPr lang="en-GB">
              <a:cs typeface="Arial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7DC6E01-60DF-4EAA-B8A6-E2DF64FDD3FE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B3B0B0F-E794-1244-9699-107C60B9C23A}" type="slidenum">
              <a:rPr lang="en-US" smtClean="0"/>
              <a:pPr/>
              <a:t>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716C7AC-9911-4B57-9A80-412476F3CF5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pPr algn="ctr"/>
            <a:r>
              <a:rPr lang="en-US"/>
              <a:t>European Centre for Medium-Range Weather Forecasts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4BA56884-40ED-4456-B442-6CEB400B8F9B}"/>
              </a:ext>
            </a:extLst>
          </p:cNvPr>
          <p:cNvSpPr/>
          <p:nvPr/>
        </p:nvSpPr>
        <p:spPr>
          <a:xfrm>
            <a:off x="606491" y="5513930"/>
            <a:ext cx="1081418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0">
              <a:buNone/>
            </a:pPr>
            <a:r>
              <a:rPr lang="en-GB" sz="1400">
                <a:cs typeface="Arial"/>
                <a:hlinkClick r:id="rId2"/>
              </a:rPr>
              <a:t>https://confluence.ecmwf.int/display/DGOV/Metadata+recommendations+for+encoding+NetCDF+products+based+on+CF+convention</a:t>
            </a:r>
            <a:endParaRPr lang="en-GB" sz="1400">
              <a:cs typeface="Arial"/>
            </a:endParaRPr>
          </a:p>
          <a:p>
            <a:pPr indent="0">
              <a:buNone/>
            </a:pPr>
            <a:endParaRPr lang="en-GB" sz="1400"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8737352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4290E7D-AF90-4849-B9D6-1AE8D3F28E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The ECMWF </a:t>
            </a:r>
            <a:r>
              <a:rPr lang="en-GB" err="1"/>
              <a:t>NetCDF</a:t>
            </a:r>
            <a:r>
              <a:rPr lang="en-GB"/>
              <a:t> convention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2CDEE5B-55BC-4830-A37C-D41840D5E51E}"/>
              </a:ext>
            </a:extLst>
          </p:cNvPr>
          <p:cNvSpPr>
            <a:spLocks noGrp="1"/>
          </p:cNvSpPr>
          <p:nvPr>
            <p:ph sz="quarter" idx="14"/>
          </p:nvPr>
        </p:nvSpPr>
        <p:spPr/>
        <p:txBody>
          <a:bodyPr lIns="0" tIns="0" rIns="0" bIns="0" anchor="t"/>
          <a:lstStyle/>
          <a:p>
            <a:pPr indent="-269955"/>
            <a:r>
              <a:rPr lang="en-GB"/>
              <a:t>Adopt the principles of the CF convention</a:t>
            </a:r>
            <a:endParaRPr lang="en-GB">
              <a:cs typeface="Arial"/>
            </a:endParaRPr>
          </a:p>
          <a:p>
            <a:pPr indent="-269955"/>
            <a:r>
              <a:rPr lang="en-GB"/>
              <a:t>Enforce rules that are often optional in CF</a:t>
            </a:r>
            <a:endParaRPr lang="en-GB">
              <a:cs typeface="Arial"/>
            </a:endParaRPr>
          </a:p>
          <a:p>
            <a:pPr indent="-269955"/>
            <a:r>
              <a:rPr lang="en-GB"/>
              <a:t>Restrict some unwanted features of CF</a:t>
            </a:r>
          </a:p>
          <a:p>
            <a:pPr indent="-269955"/>
            <a:r>
              <a:rPr lang="en-GB"/>
              <a:t>Recommend one specific alternative when there are several ways to encode an information</a:t>
            </a:r>
            <a:endParaRPr lang="en-GB">
              <a:cs typeface="Arial"/>
            </a:endParaRPr>
          </a:p>
          <a:p>
            <a:pPr indent="-269955"/>
            <a:r>
              <a:rPr lang="en-GB"/>
              <a:t>Designed to facilitate metadata indexing and aggregation</a:t>
            </a:r>
            <a:endParaRPr lang="en-GB">
              <a:cs typeface="Arial"/>
            </a:endParaRPr>
          </a:p>
          <a:p>
            <a:pPr indent="-269955"/>
            <a:r>
              <a:rPr lang="en-GB"/>
              <a:t>Filenames do not carry an information necessary to understand the content</a:t>
            </a:r>
            <a:endParaRPr lang="en-GB">
              <a:cs typeface="Arial"/>
            </a:endParaRPr>
          </a:p>
          <a:p>
            <a:pPr indent="-269955"/>
            <a:r>
              <a:rPr lang="en-GB">
                <a:cs typeface="Arial"/>
              </a:rPr>
              <a:t>As generic as possible to be applicable to any dataset.</a:t>
            </a:r>
          </a:p>
          <a:p>
            <a:pPr lvl="2"/>
            <a:endParaRPr lang="en-GB">
              <a:cs typeface="Arial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B7C1CF4-F5A0-4718-80DB-A5A63EE0EC1B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B3B0B0F-E794-1244-9699-107C60B9C23A}" type="slidenum">
              <a:rPr lang="en-US" smtClean="0"/>
              <a:pPr/>
              <a:t>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C40961B-9C05-4A6C-A175-7D5A2097162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pPr algn="ctr"/>
            <a:r>
              <a:rPr lang="en-US"/>
              <a:t>European Centre for Medium-Range Weather Forecasts</a:t>
            </a:r>
          </a:p>
        </p:txBody>
      </p:sp>
    </p:spTree>
    <p:extLst>
      <p:ext uri="{BB962C8B-B14F-4D97-AF65-F5344CB8AC3E}">
        <p14:creationId xmlns:p14="http://schemas.microsoft.com/office/powerpoint/2010/main" val="399723554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8601CAB-F49C-47C4-A075-B8C3D2D282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lIns="0" tIns="0" rIns="0" bIns="0" anchor="t"/>
          <a:lstStyle/>
          <a:p>
            <a:r>
              <a:rPr lang="en-US">
                <a:cs typeface="Arial"/>
              </a:rPr>
              <a:t>Spatiotemporal Coordinates 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3040D4F-7765-49DC-89D7-0F89C51BD453}"/>
              </a:ext>
            </a:extLst>
          </p:cNvPr>
          <p:cNvSpPr>
            <a:spLocks noGrp="1"/>
          </p:cNvSpPr>
          <p:nvPr>
            <p:ph sz="quarter" idx="14"/>
          </p:nvPr>
        </p:nvSpPr>
        <p:spPr/>
        <p:txBody>
          <a:bodyPr lIns="0" tIns="0" rIns="0" bIns="0" anchor="t"/>
          <a:lstStyle/>
          <a:p>
            <a:pPr indent="-179705"/>
            <a:r>
              <a:rPr lang="en-GB">
                <a:cs typeface="Arial"/>
              </a:rPr>
              <a:t>The </a:t>
            </a:r>
            <a:r>
              <a:rPr lang="en-GB" b="1" i="1">
                <a:cs typeface="Arial"/>
              </a:rPr>
              <a:t>units</a:t>
            </a:r>
            <a:r>
              <a:rPr lang="en-GB">
                <a:cs typeface="Arial"/>
              </a:rPr>
              <a:t> attribute should not be used to identify coordinates</a:t>
            </a:r>
            <a:endParaRPr lang="en-US">
              <a:cs typeface="Arial"/>
            </a:endParaRPr>
          </a:p>
          <a:p>
            <a:pPr indent="-179705"/>
            <a:r>
              <a:rPr lang="en-GB" b="1" i="1" err="1">
                <a:cs typeface="Arial"/>
              </a:rPr>
              <a:t>standard_name</a:t>
            </a:r>
            <a:r>
              <a:rPr lang="en-GB" b="1" i="1">
                <a:cs typeface="Arial"/>
              </a:rPr>
              <a:t> </a:t>
            </a:r>
            <a:r>
              <a:rPr lang="en-GB">
                <a:cs typeface="Arial"/>
              </a:rPr>
              <a:t>and </a:t>
            </a:r>
            <a:r>
              <a:rPr lang="en-GB" b="1" i="1">
                <a:cs typeface="Arial"/>
              </a:rPr>
              <a:t>axis</a:t>
            </a:r>
            <a:r>
              <a:rPr lang="en-GB">
                <a:cs typeface="Arial"/>
              </a:rPr>
              <a:t> attributes are mandatory and are the primary way to identify coordinates</a:t>
            </a:r>
          </a:p>
          <a:p>
            <a:pPr indent="-179705"/>
            <a:r>
              <a:rPr lang="en-GB">
                <a:cs typeface="Arial"/>
              </a:rPr>
              <a:t>For vertical coordinates, the </a:t>
            </a:r>
            <a:r>
              <a:rPr lang="en-GB" b="1" i="1">
                <a:cs typeface="Arial"/>
              </a:rPr>
              <a:t>positive</a:t>
            </a:r>
            <a:r>
              <a:rPr lang="en-GB">
                <a:cs typeface="Arial"/>
              </a:rPr>
              <a:t> attribute is also mandatory.</a:t>
            </a:r>
          </a:p>
          <a:p>
            <a:pPr indent="-179705"/>
            <a:r>
              <a:rPr lang="en-GB">
                <a:cs typeface="Arial"/>
              </a:rPr>
              <a:t>An explicit dimension is recommended (but not mandatory) if the vertical coordinate is a scalar.</a:t>
            </a:r>
          </a:p>
          <a:p>
            <a:pPr indent="-179705"/>
            <a:r>
              <a:rPr lang="en-GB">
                <a:cs typeface="Arial"/>
              </a:rPr>
              <a:t>A coordinate and its associated dimension do not need to have matching name ( </a:t>
            </a:r>
            <a:r>
              <a:rPr lang="en-GB" err="1">
                <a:cs typeface="Arial"/>
              </a:rPr>
              <a:t>lat</a:t>
            </a:r>
            <a:r>
              <a:rPr lang="en-GB">
                <a:cs typeface="Arial"/>
              </a:rPr>
              <a:t>(</a:t>
            </a:r>
            <a:r>
              <a:rPr lang="en-GB" err="1">
                <a:cs typeface="Arial"/>
              </a:rPr>
              <a:t>lat</a:t>
            </a:r>
            <a:r>
              <a:rPr lang="en-GB">
                <a:cs typeface="Arial"/>
              </a:rPr>
              <a:t>), time(time), etc.)</a:t>
            </a:r>
          </a:p>
          <a:p>
            <a:pPr indent="-179705"/>
            <a:r>
              <a:rPr lang="en-GB">
                <a:cs typeface="Arial"/>
              </a:rPr>
              <a:t>Several sets of spatiotemporal coordinates can co-exist in an </a:t>
            </a:r>
            <a:r>
              <a:rPr lang="en-GB" err="1">
                <a:cs typeface="Arial"/>
              </a:rPr>
              <a:t>NetCDF</a:t>
            </a:r>
            <a:r>
              <a:rPr lang="en-GB">
                <a:cs typeface="Arial"/>
              </a:rPr>
              <a:t> file and may or may not be shared by several data variables.</a:t>
            </a:r>
          </a:p>
          <a:p>
            <a:pPr indent="-179705"/>
            <a:endParaRPr lang="en-GB">
              <a:cs typeface="Arial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0C1F1F4-C4CA-4122-928C-5D3758B89EAE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B3B0B0F-E794-1244-9699-107C60B9C23A}" type="slidenum">
              <a:rPr lang="en-US" smtClean="0"/>
              <a:pPr/>
              <a:t>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AFDFB0A-9B97-4CBA-AC70-3135CFBA9F8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pPr algn="ctr"/>
            <a:r>
              <a:rPr lang="en-US"/>
              <a:t>European Centre for Medium-Range Weather Forecasts</a:t>
            </a:r>
          </a:p>
        </p:txBody>
      </p:sp>
    </p:spTree>
    <p:extLst>
      <p:ext uri="{BB962C8B-B14F-4D97-AF65-F5344CB8AC3E}">
        <p14:creationId xmlns:p14="http://schemas.microsoft.com/office/powerpoint/2010/main" val="184610931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8F0B42-7C50-4F69-868F-726792FB2E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lIns="0" tIns="0" rIns="0" bIns="0" anchor="t"/>
          <a:lstStyle/>
          <a:p>
            <a:r>
              <a:rPr lang="en-US">
                <a:cs typeface="Arial"/>
              </a:rPr>
              <a:t>Regular Horizontal grid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0E6C48D-5579-4437-81AE-E763BA74FFDF}"/>
              </a:ext>
            </a:extLst>
          </p:cNvPr>
          <p:cNvSpPr>
            <a:spLocks noGrp="1"/>
          </p:cNvSpPr>
          <p:nvPr>
            <p:ph sz="quarter" idx="14"/>
          </p:nvPr>
        </p:nvSpPr>
        <p:spPr/>
        <p:txBody>
          <a:bodyPr lIns="0" tIns="0" rIns="0" bIns="0" anchor="t"/>
          <a:lstStyle/>
          <a:p>
            <a:pPr indent="-179705">
              <a:lnSpc>
                <a:spcPct val="100000"/>
              </a:lnSpc>
              <a:buNone/>
            </a:pPr>
            <a:r>
              <a:rPr lang="en-US" sz="1200">
                <a:cs typeface="Arial"/>
              </a:rPr>
              <a:t>dimensions:</a:t>
            </a:r>
          </a:p>
          <a:p>
            <a:pPr indent="-179705">
              <a:lnSpc>
                <a:spcPct val="100000"/>
              </a:lnSpc>
              <a:buNone/>
            </a:pPr>
            <a:r>
              <a:rPr lang="en-US" sz="1200">
                <a:cs typeface="Arial"/>
              </a:rPr>
              <a:t>    latitude = 180 ;</a:t>
            </a:r>
          </a:p>
          <a:p>
            <a:pPr indent="-179705">
              <a:lnSpc>
                <a:spcPct val="100000"/>
              </a:lnSpc>
              <a:buNone/>
            </a:pPr>
            <a:r>
              <a:rPr lang="en-US" sz="1200">
                <a:cs typeface="Arial"/>
              </a:rPr>
              <a:t>    longitude = 360 ;</a:t>
            </a:r>
          </a:p>
          <a:p>
            <a:pPr indent="-179705">
              <a:lnSpc>
                <a:spcPct val="100000"/>
              </a:lnSpc>
              <a:buNone/>
            </a:pPr>
            <a:r>
              <a:rPr lang="en-US" sz="1200">
                <a:cs typeface="Arial"/>
              </a:rPr>
              <a:t>variables:</a:t>
            </a:r>
          </a:p>
          <a:p>
            <a:pPr indent="-179705">
              <a:lnSpc>
                <a:spcPct val="100000"/>
              </a:lnSpc>
              <a:buNone/>
            </a:pPr>
            <a:r>
              <a:rPr lang="en-US" sz="1200">
                <a:cs typeface="Arial"/>
              </a:rPr>
              <a:t>  double </a:t>
            </a:r>
            <a:r>
              <a:rPr lang="en-US" sz="1200">
                <a:solidFill>
                  <a:schemeClr val="tx2"/>
                </a:solidFill>
                <a:cs typeface="Arial"/>
              </a:rPr>
              <a:t>latitude</a:t>
            </a:r>
            <a:r>
              <a:rPr lang="en-US" sz="1200">
                <a:cs typeface="Arial"/>
              </a:rPr>
              <a:t> (latitude) ;</a:t>
            </a:r>
          </a:p>
          <a:p>
            <a:pPr indent="-179705">
              <a:lnSpc>
                <a:spcPct val="100000"/>
              </a:lnSpc>
              <a:buNone/>
            </a:pPr>
            <a:r>
              <a:rPr lang="en-US" sz="1200">
                <a:cs typeface="Arial"/>
              </a:rPr>
              <a:t>    </a:t>
            </a:r>
            <a:r>
              <a:rPr lang="en-US" sz="1200" err="1">
                <a:cs typeface="Arial"/>
              </a:rPr>
              <a:t>latitude:</a:t>
            </a:r>
            <a:r>
              <a:rPr lang="en-US" sz="1200" err="1">
                <a:solidFill>
                  <a:schemeClr val="accent6">
                    <a:lumMod val="75000"/>
                  </a:schemeClr>
                </a:solidFill>
                <a:cs typeface="Arial"/>
              </a:rPr>
              <a:t>standard_name</a:t>
            </a:r>
            <a:r>
              <a:rPr lang="en-US" sz="1200">
                <a:solidFill>
                  <a:schemeClr val="accent6">
                    <a:lumMod val="75000"/>
                  </a:schemeClr>
                </a:solidFill>
                <a:cs typeface="Arial"/>
              </a:rPr>
              <a:t> </a:t>
            </a:r>
            <a:r>
              <a:rPr lang="en-US" sz="1200">
                <a:cs typeface="Arial"/>
              </a:rPr>
              <a:t>= "latitude" ;</a:t>
            </a:r>
          </a:p>
          <a:p>
            <a:pPr indent="-179705">
              <a:lnSpc>
                <a:spcPct val="100000"/>
              </a:lnSpc>
              <a:buNone/>
            </a:pPr>
            <a:r>
              <a:rPr lang="en-US" sz="1200">
                <a:cs typeface="Arial"/>
              </a:rPr>
              <a:t>    </a:t>
            </a:r>
            <a:r>
              <a:rPr lang="en-US" sz="1200" err="1">
                <a:cs typeface="Arial"/>
              </a:rPr>
              <a:t>latitude:</a:t>
            </a:r>
            <a:r>
              <a:rPr lang="en-US" sz="1200" err="1">
                <a:solidFill>
                  <a:schemeClr val="accent6">
                    <a:lumMod val="75000"/>
                  </a:schemeClr>
                </a:solidFill>
                <a:cs typeface="Arial"/>
              </a:rPr>
              <a:t>units</a:t>
            </a:r>
            <a:r>
              <a:rPr lang="en-US" sz="1200">
                <a:cs typeface="Arial"/>
              </a:rPr>
              <a:t> = "</a:t>
            </a:r>
            <a:r>
              <a:rPr lang="en-US" sz="1200" err="1">
                <a:cs typeface="Arial"/>
              </a:rPr>
              <a:t>degrees_north</a:t>
            </a:r>
            <a:r>
              <a:rPr lang="en-US" sz="1200">
                <a:cs typeface="Arial"/>
              </a:rPr>
              <a:t>" ;</a:t>
            </a:r>
          </a:p>
          <a:p>
            <a:pPr indent="-179705">
              <a:lnSpc>
                <a:spcPct val="100000"/>
              </a:lnSpc>
              <a:buNone/>
            </a:pPr>
            <a:r>
              <a:rPr lang="en-US" sz="1200">
                <a:cs typeface="Arial"/>
              </a:rPr>
              <a:t>    </a:t>
            </a:r>
            <a:r>
              <a:rPr lang="en-US" sz="1200" err="1">
                <a:cs typeface="Arial"/>
              </a:rPr>
              <a:t>latitude:</a:t>
            </a:r>
            <a:r>
              <a:rPr lang="en-US" sz="1200" err="1">
                <a:solidFill>
                  <a:schemeClr val="accent6">
                    <a:lumMod val="75000"/>
                  </a:schemeClr>
                </a:solidFill>
                <a:cs typeface="Arial"/>
              </a:rPr>
              <a:t>axis</a:t>
            </a:r>
            <a:r>
              <a:rPr lang="en-US" sz="1200">
                <a:cs typeface="Arial"/>
              </a:rPr>
              <a:t> = "Y" ;</a:t>
            </a:r>
          </a:p>
          <a:p>
            <a:pPr indent="-179705">
              <a:lnSpc>
                <a:spcPct val="100000"/>
              </a:lnSpc>
              <a:buNone/>
            </a:pPr>
            <a:r>
              <a:rPr lang="en-US" sz="1200">
                <a:cs typeface="Arial"/>
              </a:rPr>
              <a:t>  double </a:t>
            </a:r>
            <a:r>
              <a:rPr lang="en-US" sz="1200">
                <a:solidFill>
                  <a:schemeClr val="tx2"/>
                </a:solidFill>
                <a:cs typeface="Arial"/>
              </a:rPr>
              <a:t>longitude</a:t>
            </a:r>
            <a:r>
              <a:rPr lang="en-US" sz="1200">
                <a:cs typeface="Arial"/>
              </a:rPr>
              <a:t> (longitude) ;</a:t>
            </a:r>
          </a:p>
          <a:p>
            <a:pPr indent="-179705">
              <a:lnSpc>
                <a:spcPct val="100000"/>
              </a:lnSpc>
              <a:buNone/>
            </a:pPr>
            <a:r>
              <a:rPr lang="en-US" sz="1200">
                <a:cs typeface="Arial"/>
              </a:rPr>
              <a:t>    </a:t>
            </a:r>
            <a:r>
              <a:rPr lang="en-US" sz="1200" err="1">
                <a:cs typeface="Arial"/>
              </a:rPr>
              <a:t>longitude:</a:t>
            </a:r>
            <a:r>
              <a:rPr lang="en-US" sz="1200" err="1">
                <a:solidFill>
                  <a:schemeClr val="accent6">
                    <a:lumMod val="75000"/>
                  </a:schemeClr>
                </a:solidFill>
                <a:cs typeface="Arial"/>
              </a:rPr>
              <a:t>standard_name</a:t>
            </a:r>
            <a:r>
              <a:rPr lang="en-US" sz="1200">
                <a:solidFill>
                  <a:schemeClr val="accent6">
                    <a:lumMod val="75000"/>
                  </a:schemeClr>
                </a:solidFill>
                <a:cs typeface="Arial"/>
              </a:rPr>
              <a:t> </a:t>
            </a:r>
            <a:r>
              <a:rPr lang="en-US" sz="1200">
                <a:cs typeface="Arial"/>
              </a:rPr>
              <a:t>= "longitude" ;</a:t>
            </a:r>
          </a:p>
          <a:p>
            <a:pPr indent="-179705">
              <a:lnSpc>
                <a:spcPct val="100000"/>
              </a:lnSpc>
              <a:buNone/>
            </a:pPr>
            <a:r>
              <a:rPr lang="en-US" sz="1200">
                <a:cs typeface="Arial"/>
              </a:rPr>
              <a:t>    </a:t>
            </a:r>
            <a:r>
              <a:rPr lang="en-US" sz="1200" err="1">
                <a:cs typeface="Arial"/>
              </a:rPr>
              <a:t>longitude:</a:t>
            </a:r>
            <a:r>
              <a:rPr lang="en-US" sz="1200" err="1">
                <a:solidFill>
                  <a:schemeClr val="accent6">
                    <a:lumMod val="75000"/>
                  </a:schemeClr>
                </a:solidFill>
                <a:cs typeface="Arial"/>
              </a:rPr>
              <a:t>units</a:t>
            </a:r>
            <a:r>
              <a:rPr lang="en-US" sz="1200">
                <a:cs typeface="Arial"/>
              </a:rPr>
              <a:t> = "</a:t>
            </a:r>
            <a:r>
              <a:rPr lang="en-US" sz="1200" err="1">
                <a:cs typeface="Arial"/>
              </a:rPr>
              <a:t>degrees_east</a:t>
            </a:r>
            <a:r>
              <a:rPr lang="en-US" sz="1200">
                <a:cs typeface="Arial"/>
              </a:rPr>
              <a:t>" ;</a:t>
            </a:r>
          </a:p>
          <a:p>
            <a:pPr indent="-179705">
              <a:lnSpc>
                <a:spcPct val="100000"/>
              </a:lnSpc>
              <a:buNone/>
            </a:pPr>
            <a:r>
              <a:rPr lang="en-US" sz="1200">
                <a:cs typeface="Arial"/>
              </a:rPr>
              <a:t>    </a:t>
            </a:r>
            <a:r>
              <a:rPr lang="en-US" sz="1200" err="1">
                <a:cs typeface="Arial"/>
              </a:rPr>
              <a:t>longitude:</a:t>
            </a:r>
            <a:r>
              <a:rPr lang="en-US" sz="1200" err="1">
                <a:solidFill>
                  <a:schemeClr val="accent6">
                    <a:lumMod val="75000"/>
                  </a:schemeClr>
                </a:solidFill>
                <a:cs typeface="Arial"/>
              </a:rPr>
              <a:t>axis</a:t>
            </a:r>
            <a:r>
              <a:rPr lang="en-US" sz="1200">
                <a:cs typeface="Arial"/>
              </a:rPr>
              <a:t> = "X" ;</a:t>
            </a:r>
          </a:p>
          <a:p>
            <a:pPr indent="0">
              <a:buNone/>
            </a:pPr>
            <a:endParaRPr lang="en-US">
              <a:cs typeface="Arial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508E6A7-E59A-402F-B38D-3F2BA9B191D8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B3B0B0F-E794-1244-9699-107C60B9C23A}" type="slidenum">
              <a:rPr lang="en-US" smtClean="0"/>
              <a:pPr/>
              <a:t>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B77D31B-7A5B-42F0-B06F-E75CD62286E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pPr algn="ctr"/>
            <a:r>
              <a:rPr lang="en-US"/>
              <a:t>European Centre for Medium-Range Weather Forecasts</a:t>
            </a:r>
          </a:p>
        </p:txBody>
      </p:sp>
    </p:spTree>
    <p:extLst>
      <p:ext uri="{BB962C8B-B14F-4D97-AF65-F5344CB8AC3E}">
        <p14:creationId xmlns:p14="http://schemas.microsoft.com/office/powerpoint/2010/main" val="241413384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FFD1517-3776-490F-A15E-0728A1301A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lIns="0" tIns="0" rIns="0" bIns="0" anchor="t"/>
          <a:lstStyle/>
          <a:p>
            <a:r>
              <a:rPr lang="en-GB"/>
              <a:t>Horizontal coordinates for irregular grid (NEMO/ORCA)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F703A66-456D-4893-98F3-6038E4BD9237}"/>
              </a:ext>
            </a:extLst>
          </p:cNvPr>
          <p:cNvSpPr>
            <a:spLocks noGrp="1"/>
          </p:cNvSpPr>
          <p:nvPr>
            <p:ph sz="quarter" idx="14"/>
          </p:nvPr>
        </p:nvSpPr>
        <p:spPr/>
        <p:txBody>
          <a:bodyPr lIns="0" tIns="0" rIns="0" bIns="0" anchor="t"/>
          <a:lstStyle/>
          <a:p>
            <a:pPr indent="-179705">
              <a:lnSpc>
                <a:spcPct val="100000"/>
              </a:lnSpc>
              <a:buNone/>
            </a:pPr>
            <a:r>
              <a:rPr lang="en-GB" sz="1200">
                <a:cs typeface="Arial"/>
              </a:rPr>
              <a:t>dimensions:</a:t>
            </a:r>
            <a:endParaRPr lang="en-GB">
              <a:cs typeface="Arial"/>
            </a:endParaRPr>
          </a:p>
          <a:p>
            <a:pPr indent="-179705">
              <a:lnSpc>
                <a:spcPct val="100000"/>
              </a:lnSpc>
              <a:buNone/>
            </a:pPr>
            <a:r>
              <a:rPr lang="en-GB" sz="1200">
                <a:cs typeface="Arial"/>
              </a:rPr>
              <a:t>    j = 292;</a:t>
            </a:r>
            <a:endParaRPr lang="en-GB">
              <a:cs typeface="Arial"/>
            </a:endParaRPr>
          </a:p>
          <a:p>
            <a:pPr indent="-179705">
              <a:lnSpc>
                <a:spcPct val="100000"/>
              </a:lnSpc>
              <a:buNone/>
            </a:pPr>
            <a:r>
              <a:rPr lang="en-GB" sz="1200">
                <a:cs typeface="Arial"/>
              </a:rPr>
              <a:t>    </a:t>
            </a:r>
            <a:r>
              <a:rPr lang="en-GB" sz="1200" err="1">
                <a:cs typeface="Arial"/>
              </a:rPr>
              <a:t>i</a:t>
            </a:r>
            <a:r>
              <a:rPr lang="en-GB" sz="1200">
                <a:cs typeface="Arial"/>
              </a:rPr>
              <a:t> = 362;</a:t>
            </a:r>
          </a:p>
          <a:p>
            <a:pPr indent="-179705">
              <a:lnSpc>
                <a:spcPct val="100000"/>
              </a:lnSpc>
              <a:buNone/>
            </a:pPr>
            <a:r>
              <a:rPr lang="en-GB" sz="1200">
                <a:cs typeface="Arial"/>
              </a:rPr>
              <a:t>variables:</a:t>
            </a:r>
          </a:p>
          <a:p>
            <a:pPr indent="-179705">
              <a:lnSpc>
                <a:spcPct val="100000"/>
              </a:lnSpc>
              <a:buNone/>
            </a:pPr>
            <a:r>
              <a:rPr lang="en-GB" sz="1200">
                <a:cs typeface="Arial"/>
              </a:rPr>
              <a:t>  double </a:t>
            </a:r>
            <a:r>
              <a:rPr lang="en-GB" sz="1200">
                <a:solidFill>
                  <a:schemeClr val="tx2"/>
                </a:solidFill>
                <a:cs typeface="Arial"/>
              </a:rPr>
              <a:t>latitude </a:t>
            </a:r>
            <a:r>
              <a:rPr lang="en-GB" sz="1200">
                <a:cs typeface="Arial"/>
              </a:rPr>
              <a:t>(j, </a:t>
            </a:r>
            <a:r>
              <a:rPr lang="en-GB" sz="1200" err="1">
                <a:cs typeface="Arial"/>
              </a:rPr>
              <a:t>i</a:t>
            </a:r>
            <a:r>
              <a:rPr lang="en-GB" sz="1200">
                <a:cs typeface="Arial"/>
              </a:rPr>
              <a:t>) ;</a:t>
            </a:r>
          </a:p>
          <a:p>
            <a:pPr indent="-179705">
              <a:lnSpc>
                <a:spcPct val="100000"/>
              </a:lnSpc>
              <a:buNone/>
            </a:pPr>
            <a:r>
              <a:rPr lang="en-GB" sz="1200">
                <a:cs typeface="Arial"/>
              </a:rPr>
              <a:t>    </a:t>
            </a:r>
            <a:r>
              <a:rPr lang="en-GB" sz="1200" err="1">
                <a:cs typeface="Arial"/>
              </a:rPr>
              <a:t>latitude:</a:t>
            </a:r>
            <a:r>
              <a:rPr lang="en-GB" sz="1200" err="1">
                <a:solidFill>
                  <a:schemeClr val="accent6">
                    <a:lumMod val="75000"/>
                  </a:schemeClr>
                </a:solidFill>
                <a:cs typeface="Arial"/>
              </a:rPr>
              <a:t>standard_name</a:t>
            </a:r>
            <a:r>
              <a:rPr lang="en-GB" sz="1200">
                <a:cs typeface="Arial"/>
              </a:rPr>
              <a:t> = "latitude" ;</a:t>
            </a:r>
          </a:p>
          <a:p>
            <a:pPr indent="-179705">
              <a:lnSpc>
                <a:spcPct val="100000"/>
              </a:lnSpc>
              <a:buNone/>
            </a:pPr>
            <a:r>
              <a:rPr lang="en-GB" sz="1200">
                <a:cs typeface="Arial"/>
              </a:rPr>
              <a:t>    </a:t>
            </a:r>
            <a:r>
              <a:rPr lang="en-GB" sz="1200" err="1">
                <a:cs typeface="Arial"/>
              </a:rPr>
              <a:t>latitude:</a:t>
            </a:r>
            <a:r>
              <a:rPr lang="en-GB" sz="1200" err="1">
                <a:solidFill>
                  <a:schemeClr val="accent6">
                    <a:lumMod val="75000"/>
                  </a:schemeClr>
                </a:solidFill>
                <a:cs typeface="Arial"/>
              </a:rPr>
              <a:t>units</a:t>
            </a:r>
            <a:r>
              <a:rPr lang="en-GB" sz="1200">
                <a:cs typeface="Arial"/>
              </a:rPr>
              <a:t> = "</a:t>
            </a:r>
            <a:r>
              <a:rPr lang="en-GB" sz="1200" err="1">
                <a:cs typeface="Arial"/>
              </a:rPr>
              <a:t>degrees_north</a:t>
            </a:r>
            <a:r>
              <a:rPr lang="en-GB" sz="1200">
                <a:cs typeface="Arial"/>
              </a:rPr>
              <a:t>" ;</a:t>
            </a:r>
          </a:p>
          <a:p>
            <a:pPr indent="-179705">
              <a:lnSpc>
                <a:spcPct val="100000"/>
              </a:lnSpc>
              <a:buNone/>
            </a:pPr>
            <a:r>
              <a:rPr lang="en-GB" sz="1200">
                <a:cs typeface="Arial"/>
              </a:rPr>
              <a:t>    </a:t>
            </a:r>
            <a:r>
              <a:rPr lang="en-GB" sz="1200" err="1">
                <a:cs typeface="Arial"/>
              </a:rPr>
              <a:t>latitude:</a:t>
            </a:r>
            <a:r>
              <a:rPr lang="en-GB" sz="1200" err="1">
                <a:solidFill>
                  <a:schemeClr val="accent6">
                    <a:lumMod val="75000"/>
                  </a:schemeClr>
                </a:solidFill>
                <a:cs typeface="Arial"/>
              </a:rPr>
              <a:t>axis</a:t>
            </a:r>
            <a:r>
              <a:rPr lang="en-GB" sz="1200">
                <a:cs typeface="Arial"/>
              </a:rPr>
              <a:t> = "Y" ;</a:t>
            </a:r>
          </a:p>
          <a:p>
            <a:pPr indent="-179705">
              <a:lnSpc>
                <a:spcPct val="100000"/>
              </a:lnSpc>
              <a:buNone/>
            </a:pPr>
            <a:r>
              <a:rPr lang="en-GB" sz="1200">
                <a:cs typeface="Arial"/>
              </a:rPr>
              <a:t>  double </a:t>
            </a:r>
            <a:r>
              <a:rPr lang="en-GB" sz="1200">
                <a:solidFill>
                  <a:schemeClr val="tx2"/>
                </a:solidFill>
                <a:cs typeface="Arial"/>
              </a:rPr>
              <a:t>longitude</a:t>
            </a:r>
            <a:r>
              <a:rPr lang="en-GB" sz="1200">
                <a:cs typeface="Arial"/>
              </a:rPr>
              <a:t> (j, </a:t>
            </a:r>
            <a:r>
              <a:rPr lang="en-GB" sz="1200" err="1">
                <a:cs typeface="Arial"/>
              </a:rPr>
              <a:t>i</a:t>
            </a:r>
            <a:r>
              <a:rPr lang="en-GB" sz="1200">
                <a:cs typeface="Arial"/>
              </a:rPr>
              <a:t>) ;</a:t>
            </a:r>
          </a:p>
          <a:p>
            <a:pPr indent="-179705">
              <a:lnSpc>
                <a:spcPct val="100000"/>
              </a:lnSpc>
              <a:buNone/>
            </a:pPr>
            <a:r>
              <a:rPr lang="en-GB" sz="1200">
                <a:cs typeface="Arial"/>
              </a:rPr>
              <a:t>    </a:t>
            </a:r>
            <a:r>
              <a:rPr lang="en-GB" sz="1200" err="1">
                <a:cs typeface="Arial"/>
              </a:rPr>
              <a:t>longitude:</a:t>
            </a:r>
            <a:r>
              <a:rPr lang="en-GB" sz="1200" err="1">
                <a:solidFill>
                  <a:schemeClr val="accent6">
                    <a:lumMod val="75000"/>
                  </a:schemeClr>
                </a:solidFill>
                <a:cs typeface="Arial"/>
              </a:rPr>
              <a:t>standard_name</a:t>
            </a:r>
            <a:r>
              <a:rPr lang="en-GB" sz="1200">
                <a:solidFill>
                  <a:schemeClr val="accent6">
                    <a:lumMod val="75000"/>
                  </a:schemeClr>
                </a:solidFill>
                <a:cs typeface="Arial"/>
              </a:rPr>
              <a:t> </a:t>
            </a:r>
            <a:r>
              <a:rPr lang="en-GB" sz="1200">
                <a:cs typeface="Arial"/>
              </a:rPr>
              <a:t>= "longitude" ;</a:t>
            </a:r>
          </a:p>
          <a:p>
            <a:pPr indent="-179705">
              <a:lnSpc>
                <a:spcPct val="100000"/>
              </a:lnSpc>
              <a:buNone/>
            </a:pPr>
            <a:r>
              <a:rPr lang="en-GB" sz="1200">
                <a:cs typeface="Arial"/>
              </a:rPr>
              <a:t>    </a:t>
            </a:r>
            <a:r>
              <a:rPr lang="en-GB" sz="1200" err="1">
                <a:cs typeface="Arial"/>
              </a:rPr>
              <a:t>longitude:</a:t>
            </a:r>
            <a:r>
              <a:rPr lang="en-GB" sz="1200" err="1">
                <a:solidFill>
                  <a:schemeClr val="accent6">
                    <a:lumMod val="75000"/>
                  </a:schemeClr>
                </a:solidFill>
                <a:cs typeface="Arial"/>
              </a:rPr>
              <a:t>units</a:t>
            </a:r>
            <a:r>
              <a:rPr lang="en-GB" sz="1200">
                <a:cs typeface="Arial"/>
              </a:rPr>
              <a:t> = "</a:t>
            </a:r>
            <a:r>
              <a:rPr lang="en-GB" sz="1200" err="1">
                <a:cs typeface="Arial"/>
              </a:rPr>
              <a:t>degrees_east</a:t>
            </a:r>
            <a:r>
              <a:rPr lang="en-GB" sz="1200">
                <a:cs typeface="Arial"/>
              </a:rPr>
              <a:t>" ;</a:t>
            </a:r>
          </a:p>
          <a:p>
            <a:pPr indent="-179705">
              <a:lnSpc>
                <a:spcPct val="100000"/>
              </a:lnSpc>
              <a:buNone/>
            </a:pPr>
            <a:r>
              <a:rPr lang="en-GB" sz="1200">
                <a:cs typeface="Arial"/>
              </a:rPr>
              <a:t>    </a:t>
            </a:r>
            <a:r>
              <a:rPr lang="en-GB" sz="1200" err="1">
                <a:cs typeface="Arial"/>
              </a:rPr>
              <a:t>longitude:</a:t>
            </a:r>
            <a:r>
              <a:rPr lang="en-GB" sz="1200" err="1">
                <a:solidFill>
                  <a:schemeClr val="accent6">
                    <a:lumMod val="75000"/>
                  </a:schemeClr>
                </a:solidFill>
                <a:cs typeface="Arial"/>
              </a:rPr>
              <a:t>axis</a:t>
            </a:r>
            <a:r>
              <a:rPr lang="en-GB" sz="1200">
                <a:cs typeface="Arial"/>
              </a:rPr>
              <a:t> = "X" ;</a:t>
            </a:r>
          </a:p>
          <a:p>
            <a:pPr indent="0">
              <a:lnSpc>
                <a:spcPct val="100000"/>
              </a:lnSpc>
              <a:buNone/>
            </a:pPr>
            <a:endParaRPr lang="en-GB" sz="1200">
              <a:cs typeface="Arial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00163D0-893D-4412-9954-82A4E68F6F61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B3B0B0F-E794-1244-9699-107C60B9C23A}" type="slidenum">
              <a:rPr lang="en-US" smtClean="0"/>
              <a:pPr/>
              <a:t>7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564080D-C423-434F-854A-C2867210990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pPr algn="ctr"/>
            <a:r>
              <a:rPr lang="en-US"/>
              <a:t>European Centre for Medium-Range Weather Forecasts</a:t>
            </a:r>
          </a:p>
        </p:txBody>
      </p:sp>
    </p:spTree>
    <p:extLst>
      <p:ext uri="{BB962C8B-B14F-4D97-AF65-F5344CB8AC3E}">
        <p14:creationId xmlns:p14="http://schemas.microsoft.com/office/powerpoint/2010/main" val="283763628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52A1E17-970D-45D7-AF66-2FE574FF62F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Vertical coordinates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E1EE244-C878-4F39-8C11-54A59F2D8710}"/>
              </a:ext>
            </a:extLst>
          </p:cNvPr>
          <p:cNvSpPr>
            <a:spLocks noGrp="1"/>
          </p:cNvSpPr>
          <p:nvPr>
            <p:ph sz="quarter" idx="14"/>
          </p:nvPr>
        </p:nvSpPr>
        <p:spPr/>
        <p:txBody>
          <a:bodyPr lIns="0" tIns="0" rIns="0" bIns="0" anchor="t"/>
          <a:lstStyle/>
          <a:p>
            <a:pPr indent="0">
              <a:buNone/>
            </a:pPr>
            <a:r>
              <a:rPr lang="en-GB" sz="1200">
                <a:cs typeface="Arial"/>
              </a:rPr>
              <a:t>  double </a:t>
            </a:r>
            <a:r>
              <a:rPr lang="en-GB" sz="1200">
                <a:solidFill>
                  <a:schemeClr val="tx2"/>
                </a:solidFill>
                <a:cs typeface="Arial"/>
              </a:rPr>
              <a:t>height</a:t>
            </a:r>
            <a:r>
              <a:rPr lang="en-GB" sz="1200">
                <a:cs typeface="Arial"/>
              </a:rPr>
              <a:t> (k) ;</a:t>
            </a:r>
          </a:p>
          <a:p>
            <a:pPr indent="0">
              <a:buNone/>
            </a:pPr>
            <a:r>
              <a:rPr lang="en-GB" sz="1200">
                <a:cs typeface="Arial"/>
              </a:rPr>
              <a:t>    </a:t>
            </a:r>
            <a:r>
              <a:rPr lang="en-GB" sz="1200" err="1">
                <a:cs typeface="Arial"/>
              </a:rPr>
              <a:t>height:</a:t>
            </a:r>
            <a:r>
              <a:rPr lang="en-GB" sz="1200" err="1">
                <a:solidFill>
                  <a:schemeClr val="accent6">
                    <a:lumMod val="75000"/>
                  </a:schemeClr>
                </a:solidFill>
                <a:cs typeface="Arial"/>
              </a:rPr>
              <a:t>standard_name</a:t>
            </a:r>
            <a:r>
              <a:rPr lang="en-GB" sz="1200">
                <a:solidFill>
                  <a:schemeClr val="accent6">
                    <a:lumMod val="75000"/>
                  </a:schemeClr>
                </a:solidFill>
                <a:cs typeface="Arial"/>
              </a:rPr>
              <a:t> </a:t>
            </a:r>
            <a:r>
              <a:rPr lang="en-GB" sz="1200">
                <a:cs typeface="Arial"/>
              </a:rPr>
              <a:t>= "height";</a:t>
            </a:r>
          </a:p>
          <a:p>
            <a:pPr indent="0">
              <a:buNone/>
            </a:pPr>
            <a:r>
              <a:rPr lang="en-GB" sz="1200">
                <a:cs typeface="Arial"/>
              </a:rPr>
              <a:t>    </a:t>
            </a:r>
            <a:r>
              <a:rPr lang="en-GB" sz="1200" err="1">
                <a:cs typeface="Arial"/>
              </a:rPr>
              <a:t>height:</a:t>
            </a:r>
            <a:r>
              <a:rPr lang="en-GB" sz="1200" err="1">
                <a:solidFill>
                  <a:schemeClr val="accent6">
                    <a:lumMod val="75000"/>
                  </a:schemeClr>
                </a:solidFill>
                <a:cs typeface="Arial"/>
              </a:rPr>
              <a:t>units</a:t>
            </a:r>
            <a:r>
              <a:rPr lang="en-GB" sz="1200">
                <a:cs typeface="Arial"/>
              </a:rPr>
              <a:t> = "m";</a:t>
            </a:r>
          </a:p>
          <a:p>
            <a:pPr indent="0">
              <a:buNone/>
            </a:pPr>
            <a:r>
              <a:rPr lang="en-GB" sz="1200">
                <a:cs typeface="Arial"/>
              </a:rPr>
              <a:t>    </a:t>
            </a:r>
            <a:r>
              <a:rPr lang="en-GB" sz="1200" err="1">
                <a:cs typeface="Arial"/>
              </a:rPr>
              <a:t>height:</a:t>
            </a:r>
            <a:r>
              <a:rPr lang="en-GB" sz="1200" err="1">
                <a:solidFill>
                  <a:schemeClr val="accent6">
                    <a:lumMod val="75000"/>
                  </a:schemeClr>
                </a:solidFill>
                <a:cs typeface="Arial"/>
              </a:rPr>
              <a:t>axis</a:t>
            </a:r>
            <a:r>
              <a:rPr lang="en-GB" sz="1200">
                <a:cs typeface="Arial"/>
              </a:rPr>
              <a:t> = "Z";</a:t>
            </a:r>
          </a:p>
          <a:p>
            <a:pPr indent="0">
              <a:buNone/>
            </a:pPr>
            <a:r>
              <a:rPr lang="en-GB" sz="1200">
                <a:cs typeface="Arial"/>
              </a:rPr>
              <a:t>    </a:t>
            </a:r>
            <a:r>
              <a:rPr lang="en-GB" sz="1200" err="1">
                <a:cs typeface="Arial"/>
              </a:rPr>
              <a:t>height:</a:t>
            </a:r>
            <a:r>
              <a:rPr lang="en-GB" sz="1200" err="1">
                <a:solidFill>
                  <a:schemeClr val="accent6">
                    <a:lumMod val="75000"/>
                  </a:schemeClr>
                </a:solidFill>
                <a:cs typeface="Arial"/>
              </a:rPr>
              <a:t>positive</a:t>
            </a:r>
            <a:r>
              <a:rPr lang="en-GB" sz="1200">
                <a:cs typeface="Arial"/>
              </a:rPr>
              <a:t> = "up";</a:t>
            </a:r>
            <a:endParaRPr lang="en-GB"/>
          </a:p>
          <a:p>
            <a:pPr indent="0">
              <a:buNone/>
            </a:pPr>
            <a:endParaRPr lang="en-GB" sz="1200">
              <a:cs typeface="Arial"/>
            </a:endParaRPr>
          </a:p>
          <a:p>
            <a:pPr indent="-179705">
              <a:buNone/>
            </a:pPr>
            <a:r>
              <a:rPr lang="en-GB" sz="1200">
                <a:cs typeface="Arial"/>
              </a:rPr>
              <a:t>  double </a:t>
            </a:r>
            <a:r>
              <a:rPr lang="en-GB" sz="1200">
                <a:solidFill>
                  <a:schemeClr val="tx2"/>
                </a:solidFill>
                <a:cs typeface="Arial"/>
              </a:rPr>
              <a:t>depth</a:t>
            </a:r>
            <a:r>
              <a:rPr lang="en-GB" sz="1200">
                <a:cs typeface="Arial"/>
              </a:rPr>
              <a:t> (k) ;</a:t>
            </a:r>
          </a:p>
          <a:p>
            <a:pPr indent="-179705">
              <a:buNone/>
            </a:pPr>
            <a:r>
              <a:rPr lang="en-GB" sz="1200">
                <a:cs typeface="Arial"/>
              </a:rPr>
              <a:t>    </a:t>
            </a:r>
            <a:r>
              <a:rPr lang="en-GB" sz="1200" err="1">
                <a:cs typeface="Arial"/>
              </a:rPr>
              <a:t>depth:</a:t>
            </a:r>
            <a:r>
              <a:rPr lang="en-GB" sz="1200" err="1">
                <a:solidFill>
                  <a:schemeClr val="accent6">
                    <a:lumMod val="75000"/>
                  </a:schemeClr>
                </a:solidFill>
                <a:cs typeface="Arial"/>
              </a:rPr>
              <a:t>standard_name</a:t>
            </a:r>
            <a:r>
              <a:rPr lang="en-GB" sz="1200">
                <a:solidFill>
                  <a:schemeClr val="accent6">
                    <a:lumMod val="75000"/>
                  </a:schemeClr>
                </a:solidFill>
                <a:cs typeface="Arial"/>
              </a:rPr>
              <a:t> </a:t>
            </a:r>
            <a:r>
              <a:rPr lang="en-GB" sz="1200">
                <a:cs typeface="Arial"/>
              </a:rPr>
              <a:t>= "</a:t>
            </a:r>
            <a:r>
              <a:rPr lang="en-GB" sz="1200" err="1">
                <a:cs typeface="Arial"/>
              </a:rPr>
              <a:t>depth_below_geoid</a:t>
            </a:r>
            <a:r>
              <a:rPr lang="en-GB" sz="1200">
                <a:cs typeface="Arial"/>
              </a:rPr>
              <a:t>" ;</a:t>
            </a:r>
          </a:p>
          <a:p>
            <a:pPr indent="-179705">
              <a:buNone/>
            </a:pPr>
            <a:r>
              <a:rPr lang="en-GB" sz="1200">
                <a:cs typeface="Arial"/>
              </a:rPr>
              <a:t>    </a:t>
            </a:r>
            <a:r>
              <a:rPr lang="en-GB" sz="1200" err="1">
                <a:cs typeface="Arial"/>
              </a:rPr>
              <a:t>depth:</a:t>
            </a:r>
            <a:r>
              <a:rPr lang="en-GB" sz="1200" err="1">
                <a:solidFill>
                  <a:schemeClr val="accent6">
                    <a:lumMod val="75000"/>
                  </a:schemeClr>
                </a:solidFill>
                <a:cs typeface="Arial"/>
              </a:rPr>
              <a:t>units</a:t>
            </a:r>
            <a:r>
              <a:rPr lang="en-GB" sz="1200">
                <a:cs typeface="Arial"/>
              </a:rPr>
              <a:t> = "m" ;</a:t>
            </a:r>
          </a:p>
          <a:p>
            <a:pPr indent="-179705">
              <a:buNone/>
            </a:pPr>
            <a:r>
              <a:rPr lang="en-GB" sz="1200">
                <a:cs typeface="Arial"/>
              </a:rPr>
              <a:t>    </a:t>
            </a:r>
            <a:r>
              <a:rPr lang="en-GB" sz="1200" err="1">
                <a:cs typeface="Arial"/>
              </a:rPr>
              <a:t>depth:</a:t>
            </a:r>
            <a:r>
              <a:rPr lang="en-GB" sz="1200" err="1">
                <a:solidFill>
                  <a:schemeClr val="accent6">
                    <a:lumMod val="75000"/>
                  </a:schemeClr>
                </a:solidFill>
                <a:cs typeface="Arial"/>
              </a:rPr>
              <a:t>axis</a:t>
            </a:r>
            <a:r>
              <a:rPr lang="en-GB" sz="1200">
                <a:cs typeface="Arial"/>
              </a:rPr>
              <a:t> = "Z" ;</a:t>
            </a:r>
          </a:p>
          <a:p>
            <a:pPr indent="-179705">
              <a:buNone/>
            </a:pPr>
            <a:r>
              <a:rPr lang="en-GB" sz="1200">
                <a:cs typeface="Arial"/>
              </a:rPr>
              <a:t>    </a:t>
            </a:r>
            <a:r>
              <a:rPr lang="en-GB" sz="1200" err="1">
                <a:cs typeface="Arial"/>
              </a:rPr>
              <a:t>depth:</a:t>
            </a:r>
            <a:r>
              <a:rPr lang="en-GB" sz="1200" err="1">
                <a:solidFill>
                  <a:schemeClr val="accent6">
                    <a:lumMod val="75000"/>
                  </a:schemeClr>
                </a:solidFill>
                <a:cs typeface="Arial"/>
              </a:rPr>
              <a:t>positive</a:t>
            </a:r>
            <a:r>
              <a:rPr lang="en-GB" sz="1200">
                <a:cs typeface="Arial"/>
              </a:rPr>
              <a:t> = "down" ;</a:t>
            </a:r>
            <a:endParaRPr lang="en-GB"/>
          </a:p>
          <a:p>
            <a:pPr indent="0">
              <a:buNone/>
            </a:pPr>
            <a:endParaRPr lang="en-GB">
              <a:cs typeface="Arial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FFDC104-F32B-4AAC-8C1A-B829C1C146D0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B3B0B0F-E794-1244-9699-107C60B9C23A}" type="slidenum">
              <a:rPr lang="en-US" smtClean="0"/>
              <a:pPr/>
              <a:t>8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8E83BEC-0308-42A2-B35D-D68E4C905DC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pPr algn="ctr"/>
            <a:r>
              <a:rPr lang="en-US"/>
              <a:t>European Centre for Medium-Range Weather Forecasts</a:t>
            </a:r>
          </a:p>
        </p:txBody>
      </p:sp>
    </p:spTree>
    <p:extLst>
      <p:ext uri="{BB962C8B-B14F-4D97-AF65-F5344CB8AC3E}">
        <p14:creationId xmlns:p14="http://schemas.microsoft.com/office/powerpoint/2010/main" val="394891754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F55D93D-5BC9-4FA0-9EF7-65EA6B5933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lIns="0" tIns="0" rIns="0" bIns="0" anchor="t"/>
          <a:lstStyle/>
          <a:p>
            <a:r>
              <a:rPr lang="en-US">
                <a:cs typeface="Arial"/>
              </a:rPr>
              <a:t>Vertical coordinates (2)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294B5BD-4B36-42FA-B9DF-A5838D5CC078}"/>
              </a:ext>
            </a:extLst>
          </p:cNvPr>
          <p:cNvSpPr>
            <a:spLocks noGrp="1"/>
          </p:cNvSpPr>
          <p:nvPr>
            <p:ph sz="quarter" idx="14"/>
          </p:nvPr>
        </p:nvSpPr>
        <p:spPr/>
        <p:txBody>
          <a:bodyPr lIns="0" tIns="0" rIns="0" bIns="0" anchor="t"/>
          <a:lstStyle/>
          <a:p>
            <a:pPr indent="-179705">
              <a:buNone/>
            </a:pPr>
            <a:r>
              <a:rPr lang="en-US" sz="1200">
                <a:cs typeface="Arial"/>
              </a:rPr>
              <a:t>//scalar to set an isotherm level, here at 20 degree Celsius</a:t>
            </a:r>
          </a:p>
          <a:p>
            <a:pPr indent="-179705">
              <a:buNone/>
            </a:pPr>
            <a:r>
              <a:rPr lang="en-US" sz="1200">
                <a:cs typeface="Arial"/>
              </a:rPr>
              <a:t>  float </a:t>
            </a:r>
            <a:r>
              <a:rPr lang="en-US" sz="1200">
                <a:solidFill>
                  <a:schemeClr val="tx2"/>
                </a:solidFill>
                <a:cs typeface="Arial"/>
              </a:rPr>
              <a:t>swpt20</a:t>
            </a:r>
            <a:r>
              <a:rPr lang="en-US" sz="1200">
                <a:cs typeface="Arial"/>
              </a:rPr>
              <a:t> ;</a:t>
            </a:r>
          </a:p>
          <a:p>
            <a:pPr indent="-179705">
              <a:buNone/>
            </a:pPr>
            <a:r>
              <a:rPr lang="en-US" sz="1200">
                <a:cs typeface="Arial"/>
              </a:rPr>
              <a:t>    swpt20:</a:t>
            </a:r>
            <a:r>
              <a:rPr lang="en-US" sz="1200">
                <a:solidFill>
                  <a:schemeClr val="accent6">
                    <a:lumMod val="75000"/>
                  </a:schemeClr>
                </a:solidFill>
                <a:cs typeface="Arial"/>
              </a:rPr>
              <a:t>standard_name </a:t>
            </a:r>
            <a:r>
              <a:rPr lang="en-US" sz="1200">
                <a:cs typeface="Arial"/>
              </a:rPr>
              <a:t>= "</a:t>
            </a:r>
            <a:r>
              <a:rPr lang="en-US" sz="1200" err="1">
                <a:cs typeface="Arial"/>
              </a:rPr>
              <a:t>sea_water_potential_temperature</a:t>
            </a:r>
            <a:r>
              <a:rPr lang="en-US" sz="1200">
                <a:cs typeface="Arial"/>
              </a:rPr>
              <a:t>" ;</a:t>
            </a:r>
          </a:p>
          <a:p>
            <a:pPr indent="-179705">
              <a:buNone/>
            </a:pPr>
            <a:r>
              <a:rPr lang="en-US" sz="1200">
                <a:cs typeface="Arial"/>
              </a:rPr>
              <a:t>    swpt20:</a:t>
            </a:r>
            <a:r>
              <a:rPr lang="en-US" sz="1200">
                <a:solidFill>
                  <a:schemeClr val="accent6">
                    <a:lumMod val="75000"/>
                  </a:schemeClr>
                </a:solidFill>
                <a:cs typeface="Arial"/>
              </a:rPr>
              <a:t>units</a:t>
            </a:r>
            <a:r>
              <a:rPr lang="en-US" sz="1200">
                <a:cs typeface="Arial"/>
              </a:rPr>
              <a:t> = "</a:t>
            </a:r>
            <a:r>
              <a:rPr lang="en-US" sz="1200" err="1">
                <a:cs typeface="Arial"/>
              </a:rPr>
              <a:t>degC</a:t>
            </a:r>
            <a:r>
              <a:rPr lang="en-US" sz="1200">
                <a:cs typeface="Arial"/>
              </a:rPr>
              <a:t>" ;</a:t>
            </a:r>
          </a:p>
          <a:p>
            <a:pPr indent="-179705">
              <a:buNone/>
            </a:pPr>
            <a:r>
              <a:rPr lang="en-US" sz="1200">
                <a:cs typeface="Arial"/>
              </a:rPr>
              <a:t>    swpt20:</a:t>
            </a:r>
            <a:r>
              <a:rPr lang="en-US" sz="1200">
                <a:solidFill>
                  <a:schemeClr val="accent6">
                    <a:lumMod val="75000"/>
                  </a:schemeClr>
                </a:solidFill>
                <a:cs typeface="Arial"/>
              </a:rPr>
              <a:t>axis</a:t>
            </a:r>
            <a:r>
              <a:rPr lang="en-US" sz="1200">
                <a:cs typeface="Arial"/>
              </a:rPr>
              <a:t> = "Z" ;</a:t>
            </a:r>
          </a:p>
          <a:p>
            <a:pPr indent="-179705">
              <a:buNone/>
            </a:pPr>
            <a:r>
              <a:rPr lang="en-US" sz="1200">
                <a:cs typeface="Arial"/>
              </a:rPr>
              <a:t>    swpt20:</a:t>
            </a:r>
            <a:r>
              <a:rPr lang="en-US" sz="1200">
                <a:solidFill>
                  <a:schemeClr val="accent6">
                    <a:lumMod val="75000"/>
                  </a:schemeClr>
                </a:solidFill>
                <a:cs typeface="Arial"/>
              </a:rPr>
              <a:t>positive</a:t>
            </a:r>
            <a:r>
              <a:rPr lang="en-US" sz="1200">
                <a:cs typeface="Arial"/>
              </a:rPr>
              <a:t> = "up" ;</a:t>
            </a:r>
          </a:p>
          <a:p>
            <a:pPr indent="-179705">
              <a:buNone/>
            </a:pPr>
            <a:r>
              <a:rPr lang="en-US" sz="1200">
                <a:cs typeface="Arial"/>
              </a:rPr>
              <a:t>//scalar to set a mixed layer depth defined by a value of sigma theta of 0.10 kg m-3</a:t>
            </a:r>
          </a:p>
          <a:p>
            <a:pPr indent="-179705">
              <a:buNone/>
            </a:pPr>
            <a:r>
              <a:rPr lang="en-US" sz="1200">
                <a:cs typeface="Arial"/>
              </a:rPr>
              <a:t>  float </a:t>
            </a:r>
            <a:r>
              <a:rPr lang="en-US" sz="1200">
                <a:solidFill>
                  <a:schemeClr val="tx2"/>
                </a:solidFill>
                <a:cs typeface="Arial"/>
              </a:rPr>
              <a:t>swstd010</a:t>
            </a:r>
            <a:r>
              <a:rPr lang="en-US" sz="1200">
                <a:cs typeface="Arial"/>
              </a:rPr>
              <a:t> ;</a:t>
            </a:r>
          </a:p>
          <a:p>
            <a:pPr indent="-179705">
              <a:buNone/>
            </a:pPr>
            <a:r>
              <a:rPr lang="en-US" sz="1200">
                <a:cs typeface="Arial"/>
              </a:rPr>
              <a:t>    swstd010:</a:t>
            </a:r>
            <a:r>
              <a:rPr lang="en-US" sz="1200">
                <a:solidFill>
                  <a:schemeClr val="accent6">
                    <a:lumMod val="75000"/>
                  </a:schemeClr>
                </a:solidFill>
                <a:cs typeface="Arial"/>
              </a:rPr>
              <a:t>standard_name </a:t>
            </a:r>
            <a:r>
              <a:rPr lang="en-US" sz="1200">
                <a:cs typeface="Arial"/>
              </a:rPr>
              <a:t>= "</a:t>
            </a:r>
            <a:r>
              <a:rPr lang="en-US" sz="1200" err="1">
                <a:cs typeface="Arial"/>
              </a:rPr>
              <a:t>sea_water_sigma_theta</a:t>
            </a:r>
            <a:r>
              <a:rPr lang="en-US" sz="1200">
                <a:cs typeface="Arial"/>
              </a:rPr>
              <a:t>" ;</a:t>
            </a:r>
          </a:p>
          <a:p>
            <a:pPr indent="-179705">
              <a:buNone/>
            </a:pPr>
            <a:r>
              <a:rPr lang="en-US" sz="1200">
                <a:cs typeface="Arial"/>
              </a:rPr>
              <a:t>    swstd010:</a:t>
            </a:r>
            <a:r>
              <a:rPr lang="en-US" sz="1200">
                <a:solidFill>
                  <a:schemeClr val="accent6">
                    <a:lumMod val="75000"/>
                  </a:schemeClr>
                </a:solidFill>
                <a:cs typeface="Arial"/>
              </a:rPr>
              <a:t>units</a:t>
            </a:r>
            <a:r>
              <a:rPr lang="en-US" sz="1200">
                <a:cs typeface="Arial"/>
              </a:rPr>
              <a:t> = "kg m-3" ;</a:t>
            </a:r>
          </a:p>
          <a:p>
            <a:pPr indent="-179705">
              <a:buNone/>
            </a:pPr>
            <a:r>
              <a:rPr lang="en-US" sz="1200">
                <a:cs typeface="Arial"/>
              </a:rPr>
              <a:t>    swstd010:</a:t>
            </a:r>
            <a:r>
              <a:rPr lang="en-US" sz="1200">
                <a:solidFill>
                  <a:schemeClr val="accent6">
                    <a:lumMod val="75000"/>
                  </a:schemeClr>
                </a:solidFill>
                <a:cs typeface="Arial"/>
              </a:rPr>
              <a:t>axis</a:t>
            </a:r>
            <a:r>
              <a:rPr lang="en-US" sz="1200">
                <a:cs typeface="Arial"/>
              </a:rPr>
              <a:t> = "Z" ;</a:t>
            </a:r>
          </a:p>
          <a:p>
            <a:pPr indent="-179705">
              <a:buNone/>
            </a:pPr>
            <a:r>
              <a:rPr lang="en-US" sz="1200">
                <a:cs typeface="Arial"/>
              </a:rPr>
              <a:t>    swstd010:</a:t>
            </a:r>
            <a:r>
              <a:rPr lang="en-US" sz="1200">
                <a:solidFill>
                  <a:schemeClr val="accent6">
                    <a:lumMod val="75000"/>
                  </a:schemeClr>
                </a:solidFill>
                <a:cs typeface="Arial"/>
              </a:rPr>
              <a:t>positive</a:t>
            </a:r>
            <a:r>
              <a:rPr lang="en-US" sz="1200">
                <a:cs typeface="Arial"/>
              </a:rPr>
              <a:t> = "down" ;</a:t>
            </a:r>
          </a:p>
          <a:p>
            <a:pPr indent="0">
              <a:buNone/>
            </a:pPr>
            <a:endParaRPr lang="en-US">
              <a:cs typeface="Arial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FB12974-2D2C-4EB1-A60A-0E39F21A73D1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B3B0B0F-E794-1244-9699-107C60B9C23A}" type="slidenum">
              <a:rPr lang="en-US" smtClean="0"/>
              <a:pPr/>
              <a:t>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E2A59-6663-4AEC-B390-E153C9955C6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pPr algn="ctr"/>
            <a:r>
              <a:rPr lang="en-US"/>
              <a:t>European Centre for Medium-Range Weather Forecasts</a:t>
            </a:r>
          </a:p>
        </p:txBody>
      </p:sp>
    </p:spTree>
    <p:extLst>
      <p:ext uri="{BB962C8B-B14F-4D97-AF65-F5344CB8AC3E}">
        <p14:creationId xmlns:p14="http://schemas.microsoft.com/office/powerpoint/2010/main" val="109946973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8B75485-5E58-49DB-A475-489B3F33B1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lIns="0" tIns="0" rIns="0" bIns="0" anchor="t"/>
          <a:lstStyle/>
          <a:p>
            <a:r>
              <a:rPr lang="en-GB"/>
              <a:t>Time: 1 Time axis but several time coordinates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1AF07B4-9A36-429E-A4FE-B369599576FA}"/>
              </a:ext>
            </a:extLst>
          </p:cNvPr>
          <p:cNvSpPr>
            <a:spLocks noGrp="1"/>
          </p:cNvSpPr>
          <p:nvPr>
            <p:ph sz="quarter" idx="14"/>
          </p:nvPr>
        </p:nvSpPr>
        <p:spPr/>
        <p:txBody>
          <a:bodyPr lIns="0" tIns="0" rIns="0" bIns="0" anchor="t"/>
          <a:lstStyle/>
          <a:p>
            <a:pPr indent="-179705"/>
            <a:r>
              <a:rPr lang="en-GB">
                <a:cs typeface="Arial"/>
              </a:rPr>
              <a:t>In CF convention and CF community, axes and coordinates tend to be overlapping creating some confusion, particularly for the Time coordinates.</a:t>
            </a:r>
          </a:p>
          <a:p>
            <a:pPr indent="-179705"/>
            <a:r>
              <a:rPr lang="en-GB">
                <a:cs typeface="Arial"/>
              </a:rPr>
              <a:t>We define 2 absolute time coordinates and 1 time interval all on the same single time axis!</a:t>
            </a:r>
          </a:p>
          <a:p>
            <a:pPr indent="-179705"/>
            <a:r>
              <a:rPr lang="en-GB">
                <a:cs typeface="Arial"/>
              </a:rPr>
              <a:t>The time coordinates require the </a:t>
            </a:r>
            <a:r>
              <a:rPr lang="en-GB" b="1" i="1" err="1">
                <a:cs typeface="Arial"/>
              </a:rPr>
              <a:t>standard_name</a:t>
            </a:r>
            <a:r>
              <a:rPr lang="en-GB">
                <a:cs typeface="Arial"/>
              </a:rPr>
              <a:t>, </a:t>
            </a:r>
            <a:r>
              <a:rPr lang="en-GB" b="1" i="1">
                <a:cs typeface="Arial"/>
              </a:rPr>
              <a:t>units</a:t>
            </a:r>
            <a:r>
              <a:rPr lang="en-GB">
                <a:cs typeface="Arial"/>
              </a:rPr>
              <a:t> and </a:t>
            </a:r>
            <a:r>
              <a:rPr lang="en-GB" b="1" i="1">
                <a:cs typeface="Arial"/>
              </a:rPr>
              <a:t>calendar</a:t>
            </a:r>
            <a:r>
              <a:rPr lang="en-GB">
                <a:cs typeface="Arial"/>
              </a:rPr>
              <a:t> attributes. </a:t>
            </a:r>
          </a:p>
          <a:p>
            <a:pPr indent="-179705"/>
            <a:r>
              <a:rPr lang="en-GB">
                <a:cs typeface="Arial"/>
              </a:rPr>
              <a:t>The time interval variable only requires </a:t>
            </a:r>
            <a:r>
              <a:rPr lang="en-GB" b="1" i="1" err="1">
                <a:cs typeface="Arial"/>
              </a:rPr>
              <a:t>standard_name</a:t>
            </a:r>
            <a:r>
              <a:rPr lang="en-GB" b="1" i="1">
                <a:cs typeface="Arial"/>
              </a:rPr>
              <a:t> </a:t>
            </a:r>
            <a:r>
              <a:rPr lang="en-GB">
                <a:cs typeface="Arial"/>
              </a:rPr>
              <a:t>and </a:t>
            </a:r>
            <a:r>
              <a:rPr lang="en-GB" b="1" i="1">
                <a:cs typeface="Arial"/>
              </a:rPr>
              <a:t>units</a:t>
            </a:r>
            <a:r>
              <a:rPr lang="en-GB">
                <a:cs typeface="Arial"/>
              </a:rPr>
              <a:t>.</a:t>
            </a:r>
          </a:p>
          <a:p>
            <a:pPr indent="-179705"/>
            <a:r>
              <a:rPr lang="en-GB">
                <a:cs typeface="Arial"/>
              </a:rPr>
              <a:t>The </a:t>
            </a:r>
            <a:r>
              <a:rPr lang="en-GB" b="1" i="1">
                <a:cs typeface="Arial"/>
              </a:rPr>
              <a:t>axis</a:t>
            </a:r>
            <a:r>
              <a:rPr lang="en-GB">
                <a:cs typeface="Arial"/>
              </a:rPr>
              <a:t> attribute is associated to the time coordinate with </a:t>
            </a:r>
            <a:r>
              <a:rPr lang="en-GB" b="1" i="1" err="1">
                <a:cs typeface="Arial"/>
              </a:rPr>
              <a:t>standard_name</a:t>
            </a:r>
            <a:r>
              <a:rPr lang="en-GB">
                <a:cs typeface="Arial"/>
              </a:rPr>
              <a:t> "time".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A64A078-984C-4576-8E9A-22A049B5EE7B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xfrm>
            <a:off x="10029600" y="6304049"/>
            <a:ext cx="2085988" cy="220206"/>
          </a:xfrm>
        </p:spPr>
        <p:txBody>
          <a:bodyPr/>
          <a:lstStyle/>
          <a:p>
            <a:fld id="{6B3B0B0F-E794-1244-9699-107C60B9C23A}" type="slidenum">
              <a:rPr lang="en-US" smtClean="0"/>
              <a:pPr/>
              <a:t>10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9DCFFA1-3E75-4A9F-9A40-A8AE43B64D7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pPr algn="ctr"/>
            <a:r>
              <a:rPr lang="en-US"/>
              <a:t>European Centre for Medium-Range Weather Forecasts</a:t>
            </a:r>
          </a:p>
        </p:txBody>
      </p:sp>
      <p:cxnSp>
        <p:nvCxnSpPr>
          <p:cNvPr id="7" name="Straight Arrow Connector 6">
            <a:extLst>
              <a:ext uri="{FF2B5EF4-FFF2-40B4-BE49-F238E27FC236}">
                <a16:creationId xmlns:a16="http://schemas.microsoft.com/office/drawing/2014/main" id="{D25619A0-16FD-4FDF-881D-7C8ED4DB0B99}"/>
              </a:ext>
            </a:extLst>
          </p:cNvPr>
          <p:cNvCxnSpPr>
            <a:cxnSpLocks/>
          </p:cNvCxnSpPr>
          <p:nvPr/>
        </p:nvCxnSpPr>
        <p:spPr>
          <a:xfrm>
            <a:off x="882316" y="5618009"/>
            <a:ext cx="10295757" cy="0"/>
          </a:xfrm>
          <a:prstGeom prst="straightConnector1">
            <a:avLst/>
          </a:prstGeom>
          <a:ln w="38100">
            <a:tailEnd type="triangle" w="lg" len="lg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8" name="TextBox 7">
            <a:extLst>
              <a:ext uri="{FF2B5EF4-FFF2-40B4-BE49-F238E27FC236}">
                <a16:creationId xmlns:a16="http://schemas.microsoft.com/office/drawing/2014/main" id="{DF8480C2-0F10-4466-9A1B-CE5AFE3CA6DA}"/>
              </a:ext>
            </a:extLst>
          </p:cNvPr>
          <p:cNvSpPr txBox="1"/>
          <p:nvPr/>
        </p:nvSpPr>
        <p:spPr>
          <a:xfrm>
            <a:off x="11426553" y="5442098"/>
            <a:ext cx="689035" cy="369332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en-GB">
                <a:solidFill>
                  <a:schemeClr val="accent1"/>
                </a:solidFill>
              </a:rPr>
              <a:t>Time</a:t>
            </a:r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765EBE6E-E6C3-413D-B61A-1241CD3CCF57}"/>
              </a:ext>
            </a:extLst>
          </p:cNvPr>
          <p:cNvCxnSpPr/>
          <p:nvPr/>
        </p:nvCxnSpPr>
        <p:spPr>
          <a:xfrm>
            <a:off x="1451811" y="4391528"/>
            <a:ext cx="0" cy="200527"/>
          </a:xfrm>
          <a:prstGeom prst="line">
            <a:avLst/>
          </a:prstGeom>
        </p:spPr>
        <p:style>
          <a:lnRef idx="2">
            <a:schemeClr val="accent3"/>
          </a:lnRef>
          <a:fillRef idx="0">
            <a:schemeClr val="accent3"/>
          </a:fillRef>
          <a:effectRef idx="1">
            <a:schemeClr val="accent3"/>
          </a:effectRef>
          <a:fontRef idx="minor">
            <a:schemeClr val="tx1"/>
          </a:fontRef>
        </p:style>
      </p:cxn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0B15B357-0981-4B18-8B8F-EE6C9B925ACB}"/>
              </a:ext>
            </a:extLst>
          </p:cNvPr>
          <p:cNvCxnSpPr/>
          <p:nvPr/>
        </p:nvCxnSpPr>
        <p:spPr>
          <a:xfrm>
            <a:off x="5815285" y="4391528"/>
            <a:ext cx="0" cy="200527"/>
          </a:xfrm>
          <a:prstGeom prst="line">
            <a:avLst/>
          </a:prstGeom>
        </p:spPr>
        <p:style>
          <a:lnRef idx="2">
            <a:schemeClr val="accent3"/>
          </a:lnRef>
          <a:fillRef idx="0">
            <a:schemeClr val="accent3"/>
          </a:fillRef>
          <a:effectRef idx="1">
            <a:schemeClr val="accent3"/>
          </a:effectRef>
          <a:fontRef idx="minor">
            <a:schemeClr val="tx1"/>
          </a:fontRef>
        </p:style>
      </p:cxn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A9A1085A-29F9-4581-96B7-00FA23658F26}"/>
              </a:ext>
            </a:extLst>
          </p:cNvPr>
          <p:cNvCxnSpPr/>
          <p:nvPr/>
        </p:nvCxnSpPr>
        <p:spPr>
          <a:xfrm>
            <a:off x="10178758" y="4391528"/>
            <a:ext cx="0" cy="200527"/>
          </a:xfrm>
          <a:prstGeom prst="line">
            <a:avLst/>
          </a:prstGeom>
        </p:spPr>
        <p:style>
          <a:lnRef idx="2">
            <a:schemeClr val="accent3"/>
          </a:lnRef>
          <a:fillRef idx="0">
            <a:schemeClr val="accent3"/>
          </a:fillRef>
          <a:effectRef idx="1">
            <a:schemeClr val="accent3"/>
          </a:effectRef>
          <a:fontRef idx="minor">
            <a:schemeClr val="tx1"/>
          </a:fontRef>
        </p:style>
      </p:cxnSp>
      <p:sp>
        <p:nvSpPr>
          <p:cNvPr id="17" name="TextBox 16">
            <a:extLst>
              <a:ext uri="{FF2B5EF4-FFF2-40B4-BE49-F238E27FC236}">
                <a16:creationId xmlns:a16="http://schemas.microsoft.com/office/drawing/2014/main" id="{AD99840F-6208-42B5-9FDA-9FA567D49032}"/>
              </a:ext>
            </a:extLst>
          </p:cNvPr>
          <p:cNvSpPr txBox="1"/>
          <p:nvPr/>
        </p:nvSpPr>
        <p:spPr>
          <a:xfrm>
            <a:off x="9494358" y="3901344"/>
            <a:ext cx="262123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>
                <a:solidFill>
                  <a:srgbClr val="92D050"/>
                </a:solidFill>
              </a:rPr>
              <a:t>Forecast reference time</a:t>
            </a:r>
          </a:p>
        </p:txBody>
      </p: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0A69BE07-2975-45DC-BC69-BEFFA460F95B}"/>
              </a:ext>
            </a:extLst>
          </p:cNvPr>
          <p:cNvCxnSpPr/>
          <p:nvPr/>
        </p:nvCxnSpPr>
        <p:spPr>
          <a:xfrm>
            <a:off x="1451812" y="4876800"/>
            <a:ext cx="0" cy="200527"/>
          </a:xfrm>
          <a:prstGeom prst="line">
            <a:avLst/>
          </a:prstGeom>
          <a:ln>
            <a:solidFill>
              <a:schemeClr val="accent2"/>
            </a:solidFill>
          </a:ln>
        </p:spPr>
        <p:style>
          <a:lnRef idx="2">
            <a:schemeClr val="accent3"/>
          </a:lnRef>
          <a:fillRef idx="0">
            <a:schemeClr val="accent3"/>
          </a:fillRef>
          <a:effectRef idx="1">
            <a:schemeClr val="accent3"/>
          </a:effectRef>
          <a:fontRef idx="minor">
            <a:schemeClr val="tx1"/>
          </a:fontRef>
        </p:style>
      </p:cxnSp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8354F2A1-0DD4-4BA4-BC35-1EB1CAF5D220}"/>
              </a:ext>
            </a:extLst>
          </p:cNvPr>
          <p:cNvCxnSpPr/>
          <p:nvPr/>
        </p:nvCxnSpPr>
        <p:spPr>
          <a:xfrm>
            <a:off x="5815284" y="4876800"/>
            <a:ext cx="0" cy="200527"/>
          </a:xfrm>
          <a:prstGeom prst="line">
            <a:avLst/>
          </a:prstGeom>
          <a:ln>
            <a:solidFill>
              <a:schemeClr val="accent2"/>
            </a:solidFill>
          </a:ln>
        </p:spPr>
        <p:style>
          <a:lnRef idx="2">
            <a:schemeClr val="accent3"/>
          </a:lnRef>
          <a:fillRef idx="0">
            <a:schemeClr val="accent3"/>
          </a:fillRef>
          <a:effectRef idx="1">
            <a:schemeClr val="accent3"/>
          </a:effectRef>
          <a:fontRef idx="minor">
            <a:schemeClr val="tx1"/>
          </a:fontRef>
        </p:style>
      </p:cxnSp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51C4107E-19AF-4AD0-BEE9-BBBB8237D6A7}"/>
              </a:ext>
            </a:extLst>
          </p:cNvPr>
          <p:cNvCxnSpPr/>
          <p:nvPr/>
        </p:nvCxnSpPr>
        <p:spPr>
          <a:xfrm>
            <a:off x="10178759" y="4876800"/>
            <a:ext cx="0" cy="200527"/>
          </a:xfrm>
          <a:prstGeom prst="line">
            <a:avLst/>
          </a:prstGeom>
          <a:ln>
            <a:solidFill>
              <a:schemeClr val="accent2"/>
            </a:solidFill>
          </a:ln>
        </p:spPr>
        <p:style>
          <a:lnRef idx="2">
            <a:schemeClr val="accent3"/>
          </a:lnRef>
          <a:fillRef idx="0">
            <a:schemeClr val="accent3"/>
          </a:fillRef>
          <a:effectRef idx="1">
            <a:schemeClr val="accent3"/>
          </a:effectRef>
          <a:fontRef idx="minor">
            <a:schemeClr val="tx1"/>
          </a:fontRef>
        </p:style>
      </p:cxnSp>
      <p:cxnSp>
        <p:nvCxnSpPr>
          <p:cNvPr id="21" name="Straight Connector 20">
            <a:extLst>
              <a:ext uri="{FF2B5EF4-FFF2-40B4-BE49-F238E27FC236}">
                <a16:creationId xmlns:a16="http://schemas.microsoft.com/office/drawing/2014/main" id="{07D5BD52-7D1C-43A8-B999-17DCC823BD95}"/>
              </a:ext>
            </a:extLst>
          </p:cNvPr>
          <p:cNvCxnSpPr/>
          <p:nvPr/>
        </p:nvCxnSpPr>
        <p:spPr>
          <a:xfrm>
            <a:off x="3633548" y="4876800"/>
            <a:ext cx="0" cy="200527"/>
          </a:xfrm>
          <a:prstGeom prst="line">
            <a:avLst/>
          </a:prstGeom>
          <a:ln>
            <a:solidFill>
              <a:schemeClr val="accent2"/>
            </a:solidFill>
          </a:ln>
        </p:spPr>
        <p:style>
          <a:lnRef idx="2">
            <a:schemeClr val="accent3"/>
          </a:lnRef>
          <a:fillRef idx="0">
            <a:schemeClr val="accent3"/>
          </a:fillRef>
          <a:effectRef idx="1">
            <a:schemeClr val="accent3"/>
          </a:effectRef>
          <a:fontRef idx="minor">
            <a:schemeClr val="tx1"/>
          </a:fontRef>
        </p:style>
      </p:cxnSp>
      <p:cxnSp>
        <p:nvCxnSpPr>
          <p:cNvPr id="22" name="Straight Connector 21">
            <a:extLst>
              <a:ext uri="{FF2B5EF4-FFF2-40B4-BE49-F238E27FC236}">
                <a16:creationId xmlns:a16="http://schemas.microsoft.com/office/drawing/2014/main" id="{F0BBC253-9000-49E3-9D73-AA3915C2F84B}"/>
              </a:ext>
            </a:extLst>
          </p:cNvPr>
          <p:cNvCxnSpPr/>
          <p:nvPr/>
        </p:nvCxnSpPr>
        <p:spPr>
          <a:xfrm>
            <a:off x="7997020" y="4876800"/>
            <a:ext cx="0" cy="200527"/>
          </a:xfrm>
          <a:prstGeom prst="line">
            <a:avLst/>
          </a:prstGeom>
          <a:ln>
            <a:solidFill>
              <a:schemeClr val="accent2"/>
            </a:solidFill>
          </a:ln>
        </p:spPr>
        <p:style>
          <a:lnRef idx="2">
            <a:schemeClr val="accent3"/>
          </a:lnRef>
          <a:fillRef idx="0">
            <a:schemeClr val="accent3"/>
          </a:fillRef>
          <a:effectRef idx="1">
            <a:schemeClr val="accent3"/>
          </a:effectRef>
          <a:fontRef idx="minor">
            <a:schemeClr val="tx1"/>
          </a:fontRef>
        </p:style>
      </p:cxnSp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B86884FF-229C-4CE1-8C20-84B3E4F91CCF}"/>
              </a:ext>
            </a:extLst>
          </p:cNvPr>
          <p:cNvCxnSpPr/>
          <p:nvPr/>
        </p:nvCxnSpPr>
        <p:spPr>
          <a:xfrm>
            <a:off x="2542680" y="4876800"/>
            <a:ext cx="0" cy="200527"/>
          </a:xfrm>
          <a:prstGeom prst="line">
            <a:avLst/>
          </a:prstGeom>
          <a:ln>
            <a:solidFill>
              <a:schemeClr val="accent2"/>
            </a:solidFill>
          </a:ln>
        </p:spPr>
        <p:style>
          <a:lnRef idx="2">
            <a:schemeClr val="accent3"/>
          </a:lnRef>
          <a:fillRef idx="0">
            <a:schemeClr val="accent3"/>
          </a:fillRef>
          <a:effectRef idx="1">
            <a:schemeClr val="accent3"/>
          </a:effectRef>
          <a:fontRef idx="minor">
            <a:schemeClr val="tx1"/>
          </a:fontRef>
        </p:style>
      </p:cxnSp>
      <p:cxnSp>
        <p:nvCxnSpPr>
          <p:cNvPr id="25" name="Straight Connector 24">
            <a:extLst>
              <a:ext uri="{FF2B5EF4-FFF2-40B4-BE49-F238E27FC236}">
                <a16:creationId xmlns:a16="http://schemas.microsoft.com/office/drawing/2014/main" id="{2F0766C8-7F68-4BE0-8777-E5BEA8A4FC7C}"/>
              </a:ext>
            </a:extLst>
          </p:cNvPr>
          <p:cNvCxnSpPr/>
          <p:nvPr/>
        </p:nvCxnSpPr>
        <p:spPr>
          <a:xfrm>
            <a:off x="6906152" y="4876800"/>
            <a:ext cx="0" cy="200527"/>
          </a:xfrm>
          <a:prstGeom prst="line">
            <a:avLst/>
          </a:prstGeom>
          <a:ln>
            <a:solidFill>
              <a:schemeClr val="accent2"/>
            </a:solidFill>
          </a:ln>
        </p:spPr>
        <p:style>
          <a:lnRef idx="2">
            <a:schemeClr val="accent3"/>
          </a:lnRef>
          <a:fillRef idx="0">
            <a:schemeClr val="accent3"/>
          </a:fillRef>
          <a:effectRef idx="1">
            <a:schemeClr val="accent3"/>
          </a:effectRef>
          <a:fontRef idx="minor">
            <a:schemeClr val="tx1"/>
          </a:fontRef>
        </p:style>
      </p:cxnSp>
      <p:cxnSp>
        <p:nvCxnSpPr>
          <p:cNvPr id="27" name="Straight Connector 26">
            <a:extLst>
              <a:ext uri="{FF2B5EF4-FFF2-40B4-BE49-F238E27FC236}">
                <a16:creationId xmlns:a16="http://schemas.microsoft.com/office/drawing/2014/main" id="{ADD0B9FE-EDCA-44E3-BEA3-5D84478C7D1F}"/>
              </a:ext>
            </a:extLst>
          </p:cNvPr>
          <p:cNvCxnSpPr/>
          <p:nvPr/>
        </p:nvCxnSpPr>
        <p:spPr>
          <a:xfrm>
            <a:off x="4724416" y="4876800"/>
            <a:ext cx="0" cy="200527"/>
          </a:xfrm>
          <a:prstGeom prst="line">
            <a:avLst/>
          </a:prstGeom>
          <a:ln>
            <a:solidFill>
              <a:schemeClr val="accent2"/>
            </a:solidFill>
          </a:ln>
        </p:spPr>
        <p:style>
          <a:lnRef idx="2">
            <a:schemeClr val="accent3"/>
          </a:lnRef>
          <a:fillRef idx="0">
            <a:schemeClr val="accent3"/>
          </a:fillRef>
          <a:effectRef idx="1">
            <a:schemeClr val="accent3"/>
          </a:effectRef>
          <a:fontRef idx="minor">
            <a:schemeClr val="tx1"/>
          </a:fontRef>
        </p:style>
      </p:cxnSp>
      <p:cxnSp>
        <p:nvCxnSpPr>
          <p:cNvPr id="28" name="Straight Connector 27">
            <a:extLst>
              <a:ext uri="{FF2B5EF4-FFF2-40B4-BE49-F238E27FC236}">
                <a16:creationId xmlns:a16="http://schemas.microsoft.com/office/drawing/2014/main" id="{009EAA68-D3B3-48BC-A22E-F4015C9D969D}"/>
              </a:ext>
            </a:extLst>
          </p:cNvPr>
          <p:cNvCxnSpPr/>
          <p:nvPr/>
        </p:nvCxnSpPr>
        <p:spPr>
          <a:xfrm>
            <a:off x="9087888" y="4876800"/>
            <a:ext cx="0" cy="200527"/>
          </a:xfrm>
          <a:prstGeom prst="line">
            <a:avLst/>
          </a:prstGeom>
          <a:ln>
            <a:solidFill>
              <a:schemeClr val="accent2"/>
            </a:solidFill>
          </a:ln>
        </p:spPr>
        <p:style>
          <a:lnRef idx="2">
            <a:schemeClr val="accent3"/>
          </a:lnRef>
          <a:fillRef idx="0">
            <a:schemeClr val="accent3"/>
          </a:fillRef>
          <a:effectRef idx="1">
            <a:schemeClr val="accent3"/>
          </a:effectRef>
          <a:fontRef idx="minor">
            <a:schemeClr val="tx1"/>
          </a:fontRef>
        </p:style>
      </p:cxnSp>
      <p:cxnSp>
        <p:nvCxnSpPr>
          <p:cNvPr id="29" name="Straight Connector 28">
            <a:extLst>
              <a:ext uri="{FF2B5EF4-FFF2-40B4-BE49-F238E27FC236}">
                <a16:creationId xmlns:a16="http://schemas.microsoft.com/office/drawing/2014/main" id="{34C1C1D1-28C1-4A88-8CE3-BB47D3838486}"/>
              </a:ext>
            </a:extLst>
          </p:cNvPr>
          <p:cNvCxnSpPr/>
          <p:nvPr/>
        </p:nvCxnSpPr>
        <p:spPr>
          <a:xfrm>
            <a:off x="1451813" y="5526501"/>
            <a:ext cx="0" cy="200527"/>
          </a:xfrm>
          <a:prstGeom prst="line">
            <a:avLst/>
          </a:prstGeom>
          <a:ln>
            <a:solidFill>
              <a:schemeClr val="accent1"/>
            </a:solidFill>
          </a:ln>
        </p:spPr>
        <p:style>
          <a:lnRef idx="2">
            <a:schemeClr val="accent3"/>
          </a:lnRef>
          <a:fillRef idx="0">
            <a:schemeClr val="accent3"/>
          </a:fillRef>
          <a:effectRef idx="1">
            <a:schemeClr val="accent3"/>
          </a:effectRef>
          <a:fontRef idx="minor">
            <a:schemeClr val="tx1"/>
          </a:fontRef>
        </p:style>
      </p:cxnSp>
      <p:cxnSp>
        <p:nvCxnSpPr>
          <p:cNvPr id="30" name="Straight Connector 29">
            <a:extLst>
              <a:ext uri="{FF2B5EF4-FFF2-40B4-BE49-F238E27FC236}">
                <a16:creationId xmlns:a16="http://schemas.microsoft.com/office/drawing/2014/main" id="{BAE05CA3-CFA9-4FA3-AB46-8C8CC5F7E7ED}"/>
              </a:ext>
            </a:extLst>
          </p:cNvPr>
          <p:cNvCxnSpPr/>
          <p:nvPr/>
        </p:nvCxnSpPr>
        <p:spPr>
          <a:xfrm>
            <a:off x="5815285" y="5526501"/>
            <a:ext cx="0" cy="200527"/>
          </a:xfrm>
          <a:prstGeom prst="line">
            <a:avLst/>
          </a:prstGeom>
          <a:ln>
            <a:solidFill>
              <a:schemeClr val="accent1"/>
            </a:solidFill>
          </a:ln>
        </p:spPr>
        <p:style>
          <a:lnRef idx="2">
            <a:schemeClr val="accent3"/>
          </a:lnRef>
          <a:fillRef idx="0">
            <a:schemeClr val="accent3"/>
          </a:fillRef>
          <a:effectRef idx="1">
            <a:schemeClr val="accent3"/>
          </a:effectRef>
          <a:fontRef idx="minor">
            <a:schemeClr val="tx1"/>
          </a:fontRef>
        </p:style>
      </p:cxnSp>
      <p:cxnSp>
        <p:nvCxnSpPr>
          <p:cNvPr id="31" name="Straight Connector 30">
            <a:extLst>
              <a:ext uri="{FF2B5EF4-FFF2-40B4-BE49-F238E27FC236}">
                <a16:creationId xmlns:a16="http://schemas.microsoft.com/office/drawing/2014/main" id="{E2DC8563-9864-4BA3-96E6-3F648193A666}"/>
              </a:ext>
            </a:extLst>
          </p:cNvPr>
          <p:cNvCxnSpPr/>
          <p:nvPr/>
        </p:nvCxnSpPr>
        <p:spPr>
          <a:xfrm>
            <a:off x="10178760" y="5526501"/>
            <a:ext cx="0" cy="200527"/>
          </a:xfrm>
          <a:prstGeom prst="line">
            <a:avLst/>
          </a:prstGeom>
          <a:ln>
            <a:solidFill>
              <a:schemeClr val="accent1"/>
            </a:solidFill>
          </a:ln>
        </p:spPr>
        <p:style>
          <a:lnRef idx="2">
            <a:schemeClr val="accent3"/>
          </a:lnRef>
          <a:fillRef idx="0">
            <a:schemeClr val="accent3"/>
          </a:fillRef>
          <a:effectRef idx="1">
            <a:schemeClr val="accent3"/>
          </a:effectRef>
          <a:fontRef idx="minor">
            <a:schemeClr val="tx1"/>
          </a:fontRef>
        </p:style>
      </p:cxnSp>
      <p:cxnSp>
        <p:nvCxnSpPr>
          <p:cNvPr id="32" name="Straight Connector 31">
            <a:extLst>
              <a:ext uri="{FF2B5EF4-FFF2-40B4-BE49-F238E27FC236}">
                <a16:creationId xmlns:a16="http://schemas.microsoft.com/office/drawing/2014/main" id="{61874A2F-47BB-4E4A-B931-3AC500A1A5CC}"/>
              </a:ext>
            </a:extLst>
          </p:cNvPr>
          <p:cNvCxnSpPr/>
          <p:nvPr/>
        </p:nvCxnSpPr>
        <p:spPr>
          <a:xfrm>
            <a:off x="3633549" y="5526501"/>
            <a:ext cx="0" cy="200527"/>
          </a:xfrm>
          <a:prstGeom prst="line">
            <a:avLst/>
          </a:prstGeom>
          <a:ln>
            <a:solidFill>
              <a:schemeClr val="accent1"/>
            </a:solidFill>
          </a:ln>
        </p:spPr>
        <p:style>
          <a:lnRef idx="2">
            <a:schemeClr val="accent3"/>
          </a:lnRef>
          <a:fillRef idx="0">
            <a:schemeClr val="accent3"/>
          </a:fillRef>
          <a:effectRef idx="1">
            <a:schemeClr val="accent3"/>
          </a:effectRef>
          <a:fontRef idx="minor">
            <a:schemeClr val="tx1"/>
          </a:fontRef>
        </p:style>
      </p:cxnSp>
      <p:cxnSp>
        <p:nvCxnSpPr>
          <p:cNvPr id="33" name="Straight Connector 32">
            <a:extLst>
              <a:ext uri="{FF2B5EF4-FFF2-40B4-BE49-F238E27FC236}">
                <a16:creationId xmlns:a16="http://schemas.microsoft.com/office/drawing/2014/main" id="{A79B0B18-A379-4AD5-AEAC-313E96CE8568}"/>
              </a:ext>
            </a:extLst>
          </p:cNvPr>
          <p:cNvCxnSpPr/>
          <p:nvPr/>
        </p:nvCxnSpPr>
        <p:spPr>
          <a:xfrm>
            <a:off x="7997021" y="5526501"/>
            <a:ext cx="0" cy="200527"/>
          </a:xfrm>
          <a:prstGeom prst="line">
            <a:avLst/>
          </a:prstGeom>
          <a:ln>
            <a:solidFill>
              <a:schemeClr val="accent1"/>
            </a:solidFill>
          </a:ln>
        </p:spPr>
        <p:style>
          <a:lnRef idx="2">
            <a:schemeClr val="accent3"/>
          </a:lnRef>
          <a:fillRef idx="0">
            <a:schemeClr val="accent3"/>
          </a:fillRef>
          <a:effectRef idx="1">
            <a:schemeClr val="accent3"/>
          </a:effectRef>
          <a:fontRef idx="minor">
            <a:schemeClr val="tx1"/>
          </a:fontRef>
        </p:style>
      </p:cxnSp>
      <p:cxnSp>
        <p:nvCxnSpPr>
          <p:cNvPr id="34" name="Straight Connector 33">
            <a:extLst>
              <a:ext uri="{FF2B5EF4-FFF2-40B4-BE49-F238E27FC236}">
                <a16:creationId xmlns:a16="http://schemas.microsoft.com/office/drawing/2014/main" id="{BE2B7231-0D41-454A-83BE-8D1971477CB6}"/>
              </a:ext>
            </a:extLst>
          </p:cNvPr>
          <p:cNvCxnSpPr/>
          <p:nvPr/>
        </p:nvCxnSpPr>
        <p:spPr>
          <a:xfrm>
            <a:off x="2542681" y="5526501"/>
            <a:ext cx="0" cy="200527"/>
          </a:xfrm>
          <a:prstGeom prst="line">
            <a:avLst/>
          </a:prstGeom>
          <a:ln>
            <a:solidFill>
              <a:schemeClr val="accent1"/>
            </a:solidFill>
          </a:ln>
        </p:spPr>
        <p:style>
          <a:lnRef idx="2">
            <a:schemeClr val="accent3"/>
          </a:lnRef>
          <a:fillRef idx="0">
            <a:schemeClr val="accent3"/>
          </a:fillRef>
          <a:effectRef idx="1">
            <a:schemeClr val="accent3"/>
          </a:effectRef>
          <a:fontRef idx="minor">
            <a:schemeClr val="tx1"/>
          </a:fontRef>
        </p:style>
      </p:cxnSp>
      <p:cxnSp>
        <p:nvCxnSpPr>
          <p:cNvPr id="35" name="Straight Connector 34">
            <a:extLst>
              <a:ext uri="{FF2B5EF4-FFF2-40B4-BE49-F238E27FC236}">
                <a16:creationId xmlns:a16="http://schemas.microsoft.com/office/drawing/2014/main" id="{6C73DBF3-8020-4451-83B0-409BC22A62E3}"/>
              </a:ext>
            </a:extLst>
          </p:cNvPr>
          <p:cNvCxnSpPr/>
          <p:nvPr/>
        </p:nvCxnSpPr>
        <p:spPr>
          <a:xfrm>
            <a:off x="6906153" y="5526501"/>
            <a:ext cx="0" cy="200527"/>
          </a:xfrm>
          <a:prstGeom prst="line">
            <a:avLst/>
          </a:prstGeom>
          <a:ln>
            <a:solidFill>
              <a:schemeClr val="accent1"/>
            </a:solidFill>
          </a:ln>
        </p:spPr>
        <p:style>
          <a:lnRef idx="2">
            <a:schemeClr val="accent3"/>
          </a:lnRef>
          <a:fillRef idx="0">
            <a:schemeClr val="accent3"/>
          </a:fillRef>
          <a:effectRef idx="1">
            <a:schemeClr val="accent3"/>
          </a:effectRef>
          <a:fontRef idx="minor">
            <a:schemeClr val="tx1"/>
          </a:fontRef>
        </p:style>
      </p:cxnSp>
      <p:cxnSp>
        <p:nvCxnSpPr>
          <p:cNvPr id="36" name="Straight Connector 35">
            <a:extLst>
              <a:ext uri="{FF2B5EF4-FFF2-40B4-BE49-F238E27FC236}">
                <a16:creationId xmlns:a16="http://schemas.microsoft.com/office/drawing/2014/main" id="{63476F4D-31B6-46A4-80D3-865CE0B22D2D}"/>
              </a:ext>
            </a:extLst>
          </p:cNvPr>
          <p:cNvCxnSpPr/>
          <p:nvPr/>
        </p:nvCxnSpPr>
        <p:spPr>
          <a:xfrm>
            <a:off x="4724417" y="5526501"/>
            <a:ext cx="0" cy="200527"/>
          </a:xfrm>
          <a:prstGeom prst="line">
            <a:avLst/>
          </a:prstGeom>
          <a:ln>
            <a:solidFill>
              <a:schemeClr val="accent1"/>
            </a:solidFill>
          </a:ln>
        </p:spPr>
        <p:style>
          <a:lnRef idx="2">
            <a:schemeClr val="accent3"/>
          </a:lnRef>
          <a:fillRef idx="0">
            <a:schemeClr val="accent3"/>
          </a:fillRef>
          <a:effectRef idx="1">
            <a:schemeClr val="accent3"/>
          </a:effectRef>
          <a:fontRef idx="minor">
            <a:schemeClr val="tx1"/>
          </a:fontRef>
        </p:style>
      </p:cxnSp>
      <p:cxnSp>
        <p:nvCxnSpPr>
          <p:cNvPr id="37" name="Straight Connector 36">
            <a:extLst>
              <a:ext uri="{FF2B5EF4-FFF2-40B4-BE49-F238E27FC236}">
                <a16:creationId xmlns:a16="http://schemas.microsoft.com/office/drawing/2014/main" id="{36117D21-E9BD-48D7-A858-054315E74367}"/>
              </a:ext>
            </a:extLst>
          </p:cNvPr>
          <p:cNvCxnSpPr/>
          <p:nvPr/>
        </p:nvCxnSpPr>
        <p:spPr>
          <a:xfrm>
            <a:off x="9087889" y="5526501"/>
            <a:ext cx="0" cy="200527"/>
          </a:xfrm>
          <a:prstGeom prst="line">
            <a:avLst/>
          </a:prstGeom>
          <a:ln>
            <a:solidFill>
              <a:schemeClr val="accent1"/>
            </a:solidFill>
          </a:ln>
        </p:spPr>
        <p:style>
          <a:lnRef idx="2">
            <a:schemeClr val="accent3"/>
          </a:lnRef>
          <a:fillRef idx="0">
            <a:schemeClr val="accent3"/>
          </a:fillRef>
          <a:effectRef idx="1">
            <a:schemeClr val="accent3"/>
          </a:effectRef>
          <a:fontRef idx="minor">
            <a:schemeClr val="tx1"/>
          </a:fontRef>
        </p:style>
      </p:cxnSp>
      <p:sp>
        <p:nvSpPr>
          <p:cNvPr id="38" name="TextBox 37">
            <a:extLst>
              <a:ext uri="{FF2B5EF4-FFF2-40B4-BE49-F238E27FC236}">
                <a16:creationId xmlns:a16="http://schemas.microsoft.com/office/drawing/2014/main" id="{58B9D3E6-E68F-47B6-9408-AB8E97B7B7B8}"/>
              </a:ext>
            </a:extLst>
          </p:cNvPr>
          <p:cNvSpPr txBox="1"/>
          <p:nvPr/>
        </p:nvSpPr>
        <p:spPr>
          <a:xfrm>
            <a:off x="10853639" y="4756058"/>
            <a:ext cx="126194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>
                <a:solidFill>
                  <a:schemeClr val="accent2"/>
                </a:solidFill>
              </a:rPr>
              <a:t>Lead Time</a:t>
            </a:r>
          </a:p>
        </p:txBody>
      </p:sp>
      <p:cxnSp>
        <p:nvCxnSpPr>
          <p:cNvPr id="40" name="Straight Arrow Connector 39">
            <a:extLst>
              <a:ext uri="{FF2B5EF4-FFF2-40B4-BE49-F238E27FC236}">
                <a16:creationId xmlns:a16="http://schemas.microsoft.com/office/drawing/2014/main" id="{2AF7D0A3-717E-48AC-AD98-02B01F73053F}"/>
              </a:ext>
            </a:extLst>
          </p:cNvPr>
          <p:cNvCxnSpPr>
            <a:cxnSpLocks/>
          </p:cNvCxnSpPr>
          <p:nvPr/>
        </p:nvCxnSpPr>
        <p:spPr>
          <a:xfrm flipH="1">
            <a:off x="1451811" y="4981073"/>
            <a:ext cx="4363473" cy="0"/>
          </a:xfrm>
          <a:prstGeom prst="straightConnector1">
            <a:avLst/>
          </a:prstGeom>
          <a:ln>
            <a:tailEnd type="triangle" w="lg" len="med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42" name="Straight Arrow Connector 41">
            <a:extLst>
              <a:ext uri="{FF2B5EF4-FFF2-40B4-BE49-F238E27FC236}">
                <a16:creationId xmlns:a16="http://schemas.microsoft.com/office/drawing/2014/main" id="{2112A7D5-29E6-45A9-A902-58F34FB8A05F}"/>
              </a:ext>
            </a:extLst>
          </p:cNvPr>
          <p:cNvCxnSpPr>
            <a:cxnSpLocks/>
          </p:cNvCxnSpPr>
          <p:nvPr/>
        </p:nvCxnSpPr>
        <p:spPr>
          <a:xfrm flipH="1" flipV="1">
            <a:off x="5815286" y="4981073"/>
            <a:ext cx="4363474" cy="6383"/>
          </a:xfrm>
          <a:prstGeom prst="straightConnector1">
            <a:avLst/>
          </a:prstGeom>
          <a:ln>
            <a:tailEnd type="triangle" w="lg" len="med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sp>
        <p:nvSpPr>
          <p:cNvPr id="43" name="TextBox 42">
            <a:extLst>
              <a:ext uri="{FF2B5EF4-FFF2-40B4-BE49-F238E27FC236}">
                <a16:creationId xmlns:a16="http://schemas.microsoft.com/office/drawing/2014/main" id="{AEB70E99-DDB2-4A51-B9B7-DD67641C8984}"/>
              </a:ext>
            </a:extLst>
          </p:cNvPr>
          <p:cNvSpPr txBox="1"/>
          <p:nvPr/>
        </p:nvSpPr>
        <p:spPr>
          <a:xfrm>
            <a:off x="1160705" y="5669056"/>
            <a:ext cx="58221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>
                <a:solidFill>
                  <a:schemeClr val="accent1"/>
                </a:solidFill>
              </a:rPr>
              <a:t>00Z</a:t>
            </a:r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id="{AD9FE7DD-E277-4277-9414-97E289A272EF}"/>
              </a:ext>
            </a:extLst>
          </p:cNvPr>
          <p:cNvSpPr txBox="1"/>
          <p:nvPr/>
        </p:nvSpPr>
        <p:spPr>
          <a:xfrm>
            <a:off x="5529191" y="5669056"/>
            <a:ext cx="58221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>
                <a:solidFill>
                  <a:schemeClr val="accent1"/>
                </a:solidFill>
              </a:rPr>
              <a:t>12Z</a:t>
            </a:r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id="{D66522FB-F757-4A11-B621-A42E6E2AD4DD}"/>
              </a:ext>
            </a:extLst>
          </p:cNvPr>
          <p:cNvSpPr txBox="1"/>
          <p:nvPr/>
        </p:nvSpPr>
        <p:spPr>
          <a:xfrm>
            <a:off x="9887654" y="5669056"/>
            <a:ext cx="58221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>
                <a:solidFill>
                  <a:schemeClr val="accent1"/>
                </a:solidFill>
              </a:rPr>
              <a:t>00Z</a:t>
            </a:r>
          </a:p>
        </p:txBody>
      </p:sp>
    </p:spTree>
    <p:extLst>
      <p:ext uri="{BB962C8B-B14F-4D97-AF65-F5344CB8AC3E}">
        <p14:creationId xmlns:p14="http://schemas.microsoft.com/office/powerpoint/2010/main" val="254402967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B59134D-4D1D-46AE-ADF2-6FFC0C1B95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lIns="0" tIns="0" rIns="0" bIns="0" anchor="t"/>
          <a:lstStyle/>
          <a:p>
            <a:r>
              <a:rPr lang="en-GB"/>
              <a:t>Time coordinates (2)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0E9830C-AF64-4232-BBC3-5C56F3711350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1136094" y="936000"/>
            <a:ext cx="5255376" cy="4986000"/>
          </a:xfrm>
        </p:spPr>
        <p:txBody>
          <a:bodyPr lIns="0" tIns="0" rIns="0" bIns="0" anchor="t"/>
          <a:lstStyle/>
          <a:p>
            <a:pPr indent="0">
              <a:lnSpc>
                <a:spcPct val="100000"/>
              </a:lnSpc>
              <a:buNone/>
            </a:pPr>
            <a:r>
              <a:rPr lang="en-GB" sz="1200">
                <a:cs typeface="Arial"/>
              </a:rPr>
              <a:t>variables:
    double </a:t>
            </a:r>
            <a:r>
              <a:rPr lang="en-GB" sz="1200" err="1">
                <a:solidFill>
                  <a:schemeClr val="tx2"/>
                </a:solidFill>
                <a:cs typeface="Arial"/>
              </a:rPr>
              <a:t>forecast_reference_time</a:t>
            </a:r>
            <a:r>
              <a:rPr lang="en-GB" sz="1200">
                <a:cs typeface="Arial"/>
              </a:rPr>
              <a:t> (t);</a:t>
            </a:r>
          </a:p>
          <a:p>
            <a:pPr indent="0">
              <a:lnSpc>
                <a:spcPct val="100000"/>
              </a:lnSpc>
              <a:buNone/>
            </a:pPr>
            <a:r>
              <a:rPr lang="en-GB" sz="1200">
                <a:cs typeface="Arial"/>
              </a:rPr>
              <a:t>        </a:t>
            </a:r>
            <a:r>
              <a:rPr lang="en-GB" sz="1200" err="1">
                <a:cs typeface="Arial"/>
              </a:rPr>
              <a:t>forecast_reference_time:</a:t>
            </a:r>
            <a:r>
              <a:rPr lang="en-GB" sz="1200" err="1">
                <a:solidFill>
                  <a:schemeClr val="accent6">
                    <a:lumMod val="75000"/>
                  </a:schemeClr>
                </a:solidFill>
                <a:cs typeface="Arial"/>
              </a:rPr>
              <a:t>standard_name</a:t>
            </a:r>
            <a:r>
              <a:rPr lang="en-GB" sz="1200">
                <a:solidFill>
                  <a:schemeClr val="accent6">
                    <a:lumMod val="75000"/>
                  </a:schemeClr>
                </a:solidFill>
                <a:cs typeface="Arial"/>
              </a:rPr>
              <a:t> </a:t>
            </a:r>
            <a:r>
              <a:rPr lang="en-GB" sz="1200">
                <a:cs typeface="Arial"/>
              </a:rPr>
              <a:t>= "</a:t>
            </a:r>
            <a:r>
              <a:rPr lang="en-GB" sz="1200" err="1">
                <a:cs typeface="Arial"/>
              </a:rPr>
              <a:t>forecast_reference_time</a:t>
            </a:r>
            <a:r>
              <a:rPr lang="en-GB" sz="1200">
                <a:cs typeface="Arial"/>
              </a:rPr>
              <a:t>" ;
        </a:t>
            </a:r>
            <a:r>
              <a:rPr lang="en-GB" sz="1200" err="1">
                <a:cs typeface="Arial"/>
              </a:rPr>
              <a:t>forecast_reference_time:</a:t>
            </a:r>
            <a:r>
              <a:rPr lang="en-GB" sz="1200" err="1">
                <a:solidFill>
                  <a:schemeClr val="accent6">
                    <a:lumMod val="75000"/>
                  </a:schemeClr>
                </a:solidFill>
                <a:cs typeface="Arial"/>
              </a:rPr>
              <a:t>units</a:t>
            </a:r>
            <a:r>
              <a:rPr lang="en-GB" sz="1200">
                <a:cs typeface="Arial"/>
              </a:rPr>
              <a:t> = "hours since 2019-02-14 00:00:00" ;
        </a:t>
            </a:r>
            <a:r>
              <a:rPr lang="en-GB" sz="1200" err="1">
                <a:cs typeface="Arial"/>
              </a:rPr>
              <a:t>forecast_reference_time:</a:t>
            </a:r>
            <a:r>
              <a:rPr lang="en-GB" sz="1200" err="1">
                <a:solidFill>
                  <a:schemeClr val="accent6">
                    <a:lumMod val="75000"/>
                  </a:schemeClr>
                </a:solidFill>
                <a:cs typeface="Arial"/>
              </a:rPr>
              <a:t>calendar</a:t>
            </a:r>
            <a:r>
              <a:rPr lang="en-GB" sz="1200">
                <a:cs typeface="Arial"/>
              </a:rPr>
              <a:t> = "</a:t>
            </a:r>
            <a:r>
              <a:rPr lang="en-GB" sz="1200" err="1">
                <a:cs typeface="Arial"/>
              </a:rPr>
              <a:t>gregorian</a:t>
            </a:r>
            <a:r>
              <a:rPr lang="en-GB" sz="1200">
                <a:cs typeface="Arial"/>
              </a:rPr>
              <a:t>" ;
    double </a:t>
            </a:r>
            <a:r>
              <a:rPr lang="en-GB" sz="1200" err="1">
                <a:solidFill>
                  <a:schemeClr val="tx2"/>
                </a:solidFill>
                <a:cs typeface="Arial"/>
              </a:rPr>
              <a:t>leadtime</a:t>
            </a:r>
            <a:r>
              <a:rPr lang="en-GB" sz="1200">
                <a:solidFill>
                  <a:schemeClr val="tx2"/>
                </a:solidFill>
                <a:cs typeface="Arial"/>
              </a:rPr>
              <a:t> </a:t>
            </a:r>
            <a:r>
              <a:rPr lang="en-GB" sz="1200">
                <a:cs typeface="Arial"/>
              </a:rPr>
              <a:t>(s) ;</a:t>
            </a:r>
          </a:p>
          <a:p>
            <a:pPr indent="0">
              <a:lnSpc>
                <a:spcPct val="100000"/>
              </a:lnSpc>
              <a:buNone/>
            </a:pPr>
            <a:r>
              <a:rPr lang="en-GB" sz="1200">
                <a:cs typeface="Arial"/>
              </a:rPr>
              <a:t>        </a:t>
            </a:r>
            <a:r>
              <a:rPr lang="en-GB" sz="1200" err="1">
                <a:cs typeface="Arial"/>
              </a:rPr>
              <a:t>leadtime:</a:t>
            </a:r>
            <a:r>
              <a:rPr lang="en-GB" sz="1200" err="1">
                <a:solidFill>
                  <a:schemeClr val="accent6">
                    <a:lumMod val="75000"/>
                  </a:schemeClr>
                </a:solidFill>
                <a:cs typeface="Arial"/>
              </a:rPr>
              <a:t>standard_name</a:t>
            </a:r>
            <a:r>
              <a:rPr lang="en-GB" sz="1200">
                <a:solidFill>
                  <a:schemeClr val="accent6">
                    <a:lumMod val="75000"/>
                  </a:schemeClr>
                </a:solidFill>
                <a:cs typeface="Arial"/>
              </a:rPr>
              <a:t> </a:t>
            </a:r>
            <a:r>
              <a:rPr lang="en-GB" sz="1200">
                <a:cs typeface="Arial"/>
              </a:rPr>
              <a:t>= "</a:t>
            </a:r>
            <a:r>
              <a:rPr lang="en-GB" sz="1200" err="1">
                <a:cs typeface="Arial"/>
              </a:rPr>
              <a:t>forecast_period</a:t>
            </a:r>
            <a:r>
              <a:rPr lang="en-GB" sz="1200">
                <a:cs typeface="Arial"/>
              </a:rPr>
              <a:t>" ;
        </a:t>
            </a:r>
            <a:r>
              <a:rPr lang="en-GB" sz="1200" err="1">
                <a:cs typeface="Arial"/>
              </a:rPr>
              <a:t>leadtime:</a:t>
            </a:r>
            <a:r>
              <a:rPr lang="en-GB" sz="1200" err="1">
                <a:solidFill>
                  <a:schemeClr val="accent6">
                    <a:lumMod val="75000"/>
                  </a:schemeClr>
                </a:solidFill>
                <a:cs typeface="Arial"/>
              </a:rPr>
              <a:t>units</a:t>
            </a:r>
            <a:r>
              <a:rPr lang="en-GB" sz="1200">
                <a:solidFill>
                  <a:schemeClr val="accent6">
                    <a:lumMod val="75000"/>
                  </a:schemeClr>
                </a:solidFill>
                <a:cs typeface="Arial"/>
              </a:rPr>
              <a:t> </a:t>
            </a:r>
            <a:r>
              <a:rPr lang="en-GB" sz="1200">
                <a:cs typeface="Arial"/>
              </a:rPr>
              <a:t>= "hours" ;</a:t>
            </a:r>
          </a:p>
          <a:p>
            <a:pPr indent="0">
              <a:lnSpc>
                <a:spcPct val="100000"/>
              </a:lnSpc>
              <a:buNone/>
            </a:pPr>
            <a:r>
              <a:rPr lang="en-GB" sz="1200">
                <a:cs typeface="Arial"/>
              </a:rPr>
              <a:t>
    double </a:t>
            </a:r>
            <a:r>
              <a:rPr lang="en-GB" sz="1200" err="1">
                <a:solidFill>
                  <a:schemeClr val="tx2"/>
                </a:solidFill>
                <a:cs typeface="Arial"/>
              </a:rPr>
              <a:t>validtime</a:t>
            </a:r>
            <a:r>
              <a:rPr lang="en-GB" sz="1200">
                <a:cs typeface="Arial"/>
              </a:rPr>
              <a:t> (s, t) ;</a:t>
            </a:r>
          </a:p>
          <a:p>
            <a:pPr indent="0">
              <a:lnSpc>
                <a:spcPct val="100000"/>
              </a:lnSpc>
              <a:buNone/>
            </a:pPr>
            <a:r>
              <a:rPr lang="en-GB" sz="1200">
                <a:cs typeface="Arial"/>
              </a:rPr>
              <a:t>        </a:t>
            </a:r>
            <a:r>
              <a:rPr lang="en-GB" sz="1200" err="1">
                <a:cs typeface="Arial"/>
              </a:rPr>
              <a:t>validtime:</a:t>
            </a:r>
            <a:r>
              <a:rPr lang="en-GB" sz="1200" err="1">
                <a:solidFill>
                  <a:schemeClr val="accent6">
                    <a:lumMod val="75000"/>
                  </a:schemeClr>
                </a:solidFill>
                <a:cs typeface="Arial"/>
              </a:rPr>
              <a:t>standard_name</a:t>
            </a:r>
            <a:r>
              <a:rPr lang="en-GB" sz="1200">
                <a:solidFill>
                  <a:schemeClr val="accent6">
                    <a:lumMod val="75000"/>
                  </a:schemeClr>
                </a:solidFill>
                <a:cs typeface="Arial"/>
              </a:rPr>
              <a:t> </a:t>
            </a:r>
            <a:r>
              <a:rPr lang="en-GB" sz="1200">
                <a:cs typeface="Arial"/>
              </a:rPr>
              <a:t>= "time" ;
        </a:t>
            </a:r>
            <a:r>
              <a:rPr lang="en-GB" sz="1200" err="1">
                <a:cs typeface="Arial"/>
              </a:rPr>
              <a:t>validtime:</a:t>
            </a:r>
            <a:r>
              <a:rPr lang="en-GB" sz="1200" err="1">
                <a:solidFill>
                  <a:schemeClr val="accent6">
                    <a:lumMod val="75000"/>
                  </a:schemeClr>
                </a:solidFill>
                <a:cs typeface="Arial"/>
              </a:rPr>
              <a:t>units</a:t>
            </a:r>
            <a:r>
              <a:rPr lang="en-GB" sz="1200">
                <a:cs typeface="Arial"/>
              </a:rPr>
              <a:t> = "hours since 2019-02-14 00:00:00" ;
        </a:t>
            </a:r>
            <a:r>
              <a:rPr lang="en-GB" sz="1200" err="1">
                <a:cs typeface="Arial"/>
              </a:rPr>
              <a:t>validtime:</a:t>
            </a:r>
            <a:r>
              <a:rPr lang="en-GB" sz="1200" err="1">
                <a:solidFill>
                  <a:schemeClr val="accent6">
                    <a:lumMod val="75000"/>
                  </a:schemeClr>
                </a:solidFill>
                <a:cs typeface="Arial"/>
              </a:rPr>
              <a:t>calendar</a:t>
            </a:r>
            <a:r>
              <a:rPr lang="en-GB" sz="1200">
                <a:cs typeface="Arial"/>
              </a:rPr>
              <a:t> = "</a:t>
            </a:r>
            <a:r>
              <a:rPr lang="en-GB" sz="1200" err="1">
                <a:cs typeface="Arial"/>
              </a:rPr>
              <a:t>gregorian</a:t>
            </a:r>
            <a:r>
              <a:rPr lang="en-GB" sz="1200">
                <a:cs typeface="Arial"/>
              </a:rPr>
              <a:t>" ;
        </a:t>
            </a:r>
            <a:r>
              <a:rPr lang="en-GB" sz="1200" err="1">
                <a:cs typeface="Arial"/>
              </a:rPr>
              <a:t>validtime:</a:t>
            </a:r>
            <a:r>
              <a:rPr lang="en-GB" sz="1200" err="1">
                <a:solidFill>
                  <a:schemeClr val="accent6">
                    <a:lumMod val="75000"/>
                  </a:schemeClr>
                </a:solidFill>
                <a:cs typeface="Arial"/>
              </a:rPr>
              <a:t>axis</a:t>
            </a:r>
            <a:r>
              <a:rPr lang="en-GB" sz="1200">
                <a:cs typeface="Arial"/>
              </a:rPr>
              <a:t> = "T" ;</a:t>
            </a:r>
            <a:endParaRPr lang="en-GB">
              <a:cs typeface="Arial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4CD0B5A-3C81-4FE4-9866-884566076D7A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B3B0B0F-E794-1244-9699-107C60B9C23A}" type="slidenum">
              <a:rPr lang="en-US" smtClean="0"/>
              <a:pPr/>
              <a:t>11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40269E9-9409-4E9C-8A8D-4D178DD39B3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pPr algn="ctr"/>
            <a:r>
              <a:rPr lang="en-US"/>
              <a:t>European Centre for Medium-Range Weather Forecasts</a:t>
            </a:r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B767367C-9665-47E4-8150-2DE2900C19CB}"/>
              </a:ext>
            </a:extLst>
          </p:cNvPr>
          <p:cNvSpPr txBox="1">
            <a:spLocks/>
          </p:cNvSpPr>
          <p:nvPr/>
        </p:nvSpPr>
        <p:spPr>
          <a:xfrm>
            <a:off x="6669441" y="936000"/>
            <a:ext cx="5255376" cy="4986000"/>
          </a:xfrm>
          <a:prstGeom prst="rect">
            <a:avLst/>
          </a:prstGeom>
        </p:spPr>
        <p:txBody>
          <a:bodyPr lIns="0" tIns="0" rIns="0" bIns="0" anchor="t"/>
          <a:lstStyle>
            <a:lvl1pPr marL="0" indent="-180000" algn="l" defTabSz="457200" rtl="0" eaLnBrk="1" latinLnBrk="0" hangingPunct="1">
              <a:lnSpc>
                <a:spcPts val="2200"/>
              </a:lnSpc>
              <a:spcBef>
                <a:spcPts val="1100"/>
              </a:spcBef>
              <a:buClr>
                <a:srgbClr val="064E83"/>
              </a:buClr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30000" indent="-270000" algn="l" defTabSz="457200" rtl="0" eaLnBrk="1" latinLnBrk="0" hangingPunct="1">
              <a:lnSpc>
                <a:spcPts val="2000"/>
              </a:lnSpc>
              <a:spcBef>
                <a:spcPts val="1000"/>
              </a:spcBef>
              <a:buClr>
                <a:srgbClr val="064E83"/>
              </a:buClr>
              <a:buFont typeface="Arial"/>
              <a:buChar char="–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90000" indent="-270000" algn="l" defTabSz="457200" rtl="0" eaLnBrk="1" latinLnBrk="0" hangingPunct="1">
              <a:lnSpc>
                <a:spcPts val="1800"/>
              </a:lnSpc>
              <a:spcBef>
                <a:spcPts val="900"/>
              </a:spcBef>
              <a:buClr>
                <a:srgbClr val="064E83"/>
              </a:buClr>
              <a:buFont typeface="Arial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50000" indent="-270000" algn="l" defTabSz="457200" rtl="0" eaLnBrk="1" latinLnBrk="0" hangingPunct="1">
              <a:lnSpc>
                <a:spcPts val="1600"/>
              </a:lnSpc>
              <a:spcBef>
                <a:spcPts val="800"/>
              </a:spcBef>
              <a:buClr>
                <a:srgbClr val="064E83"/>
              </a:buClr>
              <a:buFont typeface="Arial"/>
              <a:buChar char="–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710000" indent="-270000" algn="l" defTabSz="457200" rtl="0" eaLnBrk="1" latinLnBrk="0" hangingPunct="1">
              <a:lnSpc>
                <a:spcPts val="1400"/>
              </a:lnSpc>
              <a:spcBef>
                <a:spcPts val="700"/>
              </a:spcBef>
              <a:buClr>
                <a:srgbClr val="064E83"/>
              </a:buClr>
              <a:buFont typeface="Arial"/>
              <a:buChar char="»"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indent="0">
              <a:lnSpc>
                <a:spcPct val="100000"/>
              </a:lnSpc>
              <a:buNone/>
            </a:pPr>
            <a:r>
              <a:rPr lang="en-GB" sz="1200">
                <a:cs typeface="Arial"/>
              </a:rPr>
              <a:t>data:
    </a:t>
            </a:r>
            <a:r>
              <a:rPr lang="en-GB" sz="1200" err="1">
                <a:solidFill>
                  <a:schemeClr val="tx2"/>
                </a:solidFill>
                <a:cs typeface="Arial"/>
              </a:rPr>
              <a:t>forecast_reference_time</a:t>
            </a:r>
            <a:r>
              <a:rPr lang="en-GB" sz="1200">
                <a:solidFill>
                  <a:schemeClr val="tx2"/>
                </a:solidFill>
                <a:cs typeface="Arial"/>
              </a:rPr>
              <a:t> </a:t>
            </a:r>
            <a:r>
              <a:rPr lang="en-GB" sz="1200">
                <a:cs typeface="Arial"/>
              </a:rPr>
              <a:t>= [  00,</a:t>
            </a:r>
            <a:endParaRPr lang="en-US">
              <a:cs typeface="Arial"/>
            </a:endParaRPr>
          </a:p>
          <a:p>
            <a:pPr indent="0">
              <a:lnSpc>
                <a:spcPct val="100000"/>
              </a:lnSpc>
              <a:buNone/>
            </a:pPr>
            <a:r>
              <a:rPr lang="en-GB" sz="1200">
                <a:cs typeface="Arial"/>
              </a:rPr>
              <a:t>                                                  24,
                                                  48,                                                  ...
                                                  720 ]
    </a:t>
            </a:r>
            <a:r>
              <a:rPr lang="en-GB" sz="1200" err="1">
                <a:solidFill>
                  <a:schemeClr val="tx2"/>
                </a:solidFill>
                <a:cs typeface="Arial"/>
              </a:rPr>
              <a:t>leadtime</a:t>
            </a:r>
            <a:r>
              <a:rPr lang="en-GB" sz="1200">
                <a:cs typeface="Arial"/>
              </a:rPr>
              <a:t> = [ 00, 06, 12, 18, 24 ]</a:t>
            </a:r>
            <a:endParaRPr lang="en-US">
              <a:cs typeface="Arial"/>
            </a:endParaRPr>
          </a:p>
          <a:p>
            <a:pPr indent="0">
              <a:lnSpc>
                <a:spcPct val="100000"/>
              </a:lnSpc>
              <a:buNone/>
            </a:pPr>
            <a:r>
              <a:rPr lang="en-GB" sz="1200">
                <a:cs typeface="Arial"/>
              </a:rPr>
              <a:t>
    </a:t>
            </a:r>
            <a:r>
              <a:rPr lang="en-GB" sz="1200" err="1">
                <a:solidFill>
                  <a:schemeClr val="tx2"/>
                </a:solidFill>
                <a:cs typeface="Arial"/>
              </a:rPr>
              <a:t>validtime</a:t>
            </a:r>
            <a:r>
              <a:rPr lang="en-GB" sz="1200">
                <a:cs typeface="Arial"/>
              </a:rPr>
              <a:t> = [ [ 00,  06,  12,  18,  24 ],
                        [ 24,  30,  36,  42,  48 ],
                        [ 48,  54,  60,  66,  72 ],
                          ...
                        [ 720, 726, 732, 738, 744 ] ]</a:t>
            </a:r>
            <a:endParaRPr lang="en-US"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410656873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B59134D-4D1D-46AE-ADF2-6FFC0C1B95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lIns="0" tIns="0" rIns="0" bIns="0" anchor="t"/>
          <a:lstStyle/>
          <a:p>
            <a:r>
              <a:rPr lang="en-GB"/>
              <a:t>Time coordinates (3)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0E9830C-AF64-4232-BBC3-5C56F3711350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1136094" y="936000"/>
            <a:ext cx="5255376" cy="4986000"/>
          </a:xfrm>
        </p:spPr>
        <p:txBody>
          <a:bodyPr lIns="0" tIns="0" rIns="0" bIns="0" anchor="t"/>
          <a:lstStyle/>
          <a:p>
            <a:pPr indent="0">
              <a:lnSpc>
                <a:spcPct val="100000"/>
              </a:lnSpc>
              <a:buNone/>
            </a:pPr>
            <a:r>
              <a:rPr lang="en-GB" sz="1200">
                <a:cs typeface="Arial"/>
              </a:rPr>
              <a:t>variables:
    double </a:t>
            </a:r>
            <a:r>
              <a:rPr lang="en-GB" sz="1200" err="1">
                <a:solidFill>
                  <a:schemeClr val="tx2"/>
                </a:solidFill>
                <a:cs typeface="Arial"/>
              </a:rPr>
              <a:t>forecast_reference_time</a:t>
            </a:r>
            <a:r>
              <a:rPr lang="en-GB" sz="1200">
                <a:solidFill>
                  <a:schemeClr val="tx2"/>
                </a:solidFill>
                <a:cs typeface="Arial"/>
              </a:rPr>
              <a:t> </a:t>
            </a:r>
            <a:r>
              <a:rPr lang="en-GB" sz="1200">
                <a:cs typeface="Arial"/>
              </a:rPr>
              <a:t>(t) ;
        </a:t>
            </a:r>
            <a:r>
              <a:rPr lang="en-GB" sz="1200" err="1">
                <a:cs typeface="Arial"/>
              </a:rPr>
              <a:t>forecast_reference_time:</a:t>
            </a:r>
            <a:r>
              <a:rPr lang="en-GB" sz="1200" err="1">
                <a:solidFill>
                  <a:schemeClr val="accent6">
                    <a:lumMod val="75000"/>
                  </a:schemeClr>
                </a:solidFill>
                <a:cs typeface="Arial"/>
              </a:rPr>
              <a:t>units</a:t>
            </a:r>
            <a:r>
              <a:rPr lang="en-GB" sz="1200">
                <a:cs typeface="Arial"/>
              </a:rPr>
              <a:t> = "hours since 2019-02-14 00:00:00" ;
        </a:t>
            </a:r>
            <a:r>
              <a:rPr lang="en-GB" sz="1200" err="1">
                <a:cs typeface="Arial"/>
              </a:rPr>
              <a:t>forecast_reference_time:</a:t>
            </a:r>
            <a:r>
              <a:rPr lang="en-GB" sz="1200" err="1">
                <a:solidFill>
                  <a:schemeClr val="accent6">
                    <a:lumMod val="75000"/>
                  </a:schemeClr>
                </a:solidFill>
                <a:cs typeface="Arial"/>
              </a:rPr>
              <a:t>standard_name</a:t>
            </a:r>
            <a:r>
              <a:rPr lang="en-GB" sz="1200">
                <a:solidFill>
                  <a:schemeClr val="accent6">
                    <a:lumMod val="75000"/>
                  </a:schemeClr>
                </a:solidFill>
                <a:cs typeface="Arial"/>
              </a:rPr>
              <a:t> </a:t>
            </a:r>
            <a:r>
              <a:rPr lang="en-GB" sz="1200">
                <a:cs typeface="Arial"/>
              </a:rPr>
              <a:t>= "</a:t>
            </a:r>
            <a:r>
              <a:rPr lang="en-GB" sz="1200" err="1">
                <a:cs typeface="Arial"/>
              </a:rPr>
              <a:t>forecast_reference_time</a:t>
            </a:r>
            <a:r>
              <a:rPr lang="en-GB" sz="1200">
                <a:cs typeface="Arial"/>
              </a:rPr>
              <a:t>" ;
        </a:t>
            </a:r>
            <a:r>
              <a:rPr lang="en-GB" sz="1200" err="1">
                <a:cs typeface="Arial"/>
              </a:rPr>
              <a:t>forecast_reference_time:</a:t>
            </a:r>
            <a:r>
              <a:rPr lang="en-GB" sz="1200" err="1">
                <a:solidFill>
                  <a:schemeClr val="accent6">
                    <a:lumMod val="75000"/>
                  </a:schemeClr>
                </a:solidFill>
                <a:cs typeface="Arial"/>
              </a:rPr>
              <a:t>calendar</a:t>
            </a:r>
            <a:r>
              <a:rPr lang="en-GB" sz="1200">
                <a:cs typeface="Arial"/>
              </a:rPr>
              <a:t> = "</a:t>
            </a:r>
            <a:r>
              <a:rPr lang="en-GB" sz="1200" err="1">
                <a:cs typeface="Arial"/>
              </a:rPr>
              <a:t>gregorian</a:t>
            </a:r>
            <a:r>
              <a:rPr lang="en-GB" sz="1200">
                <a:cs typeface="Arial"/>
              </a:rPr>
              <a:t>" ;
    double </a:t>
            </a:r>
            <a:r>
              <a:rPr lang="en-GB" sz="1200" err="1">
                <a:solidFill>
                  <a:schemeClr val="tx2"/>
                </a:solidFill>
                <a:cs typeface="Arial"/>
              </a:rPr>
              <a:t>leadtime</a:t>
            </a:r>
            <a:r>
              <a:rPr lang="en-GB" sz="1200">
                <a:cs typeface="Arial"/>
              </a:rPr>
              <a:t> (t) ;
        </a:t>
            </a:r>
            <a:r>
              <a:rPr lang="en-GB" sz="1200" err="1">
                <a:cs typeface="Arial"/>
              </a:rPr>
              <a:t>leadtime:</a:t>
            </a:r>
            <a:r>
              <a:rPr lang="en-GB" sz="1200" err="1">
                <a:solidFill>
                  <a:schemeClr val="accent6">
                    <a:lumMod val="75000"/>
                  </a:schemeClr>
                </a:solidFill>
                <a:cs typeface="Arial"/>
              </a:rPr>
              <a:t>units</a:t>
            </a:r>
            <a:r>
              <a:rPr lang="en-GB" sz="1200">
                <a:solidFill>
                  <a:schemeClr val="accent6">
                    <a:lumMod val="75000"/>
                  </a:schemeClr>
                </a:solidFill>
                <a:cs typeface="Arial"/>
              </a:rPr>
              <a:t> </a:t>
            </a:r>
            <a:r>
              <a:rPr lang="en-GB" sz="1200">
                <a:cs typeface="Arial"/>
              </a:rPr>
              <a:t>= “hours" ;
        </a:t>
            </a:r>
            <a:r>
              <a:rPr lang="en-GB" sz="1200" err="1">
                <a:cs typeface="Arial"/>
              </a:rPr>
              <a:t>leadtime:</a:t>
            </a:r>
            <a:r>
              <a:rPr lang="en-GB" sz="1200" err="1">
                <a:solidFill>
                  <a:schemeClr val="accent6">
                    <a:lumMod val="75000"/>
                  </a:schemeClr>
                </a:solidFill>
                <a:cs typeface="Arial"/>
              </a:rPr>
              <a:t>standard_name</a:t>
            </a:r>
            <a:r>
              <a:rPr lang="en-GB" sz="1200">
                <a:solidFill>
                  <a:schemeClr val="accent6">
                    <a:lumMod val="75000"/>
                  </a:schemeClr>
                </a:solidFill>
                <a:cs typeface="Arial"/>
              </a:rPr>
              <a:t> </a:t>
            </a:r>
            <a:r>
              <a:rPr lang="en-GB" sz="1200">
                <a:cs typeface="Arial"/>
              </a:rPr>
              <a:t>= "</a:t>
            </a:r>
            <a:r>
              <a:rPr lang="en-GB" sz="1200" err="1">
                <a:cs typeface="Arial"/>
              </a:rPr>
              <a:t>forecast_period</a:t>
            </a:r>
            <a:r>
              <a:rPr lang="en-GB" sz="1200">
                <a:cs typeface="Arial"/>
              </a:rPr>
              <a:t>" ;</a:t>
            </a:r>
            <a:endParaRPr lang="en-GB">
              <a:cs typeface="Arial"/>
            </a:endParaRPr>
          </a:p>
          <a:p>
            <a:pPr indent="0">
              <a:lnSpc>
                <a:spcPct val="100000"/>
              </a:lnSpc>
              <a:buNone/>
            </a:pPr>
            <a:r>
              <a:rPr lang="en-GB" sz="1200">
                <a:cs typeface="Arial"/>
              </a:rPr>
              <a:t>
    double </a:t>
            </a:r>
            <a:r>
              <a:rPr lang="en-GB" sz="1200" err="1">
                <a:solidFill>
                  <a:schemeClr val="tx2"/>
                </a:solidFill>
                <a:cs typeface="Arial"/>
              </a:rPr>
              <a:t>validtime</a:t>
            </a:r>
            <a:r>
              <a:rPr lang="en-GB" sz="1200">
                <a:cs typeface="Arial"/>
              </a:rPr>
              <a:t> (t) ;
        </a:t>
            </a:r>
            <a:r>
              <a:rPr lang="en-GB" sz="1200" err="1">
                <a:cs typeface="Arial"/>
              </a:rPr>
              <a:t>validtime:</a:t>
            </a:r>
            <a:r>
              <a:rPr lang="en-GB" sz="1200" err="1">
                <a:solidFill>
                  <a:schemeClr val="accent6">
                    <a:lumMod val="75000"/>
                  </a:schemeClr>
                </a:solidFill>
                <a:cs typeface="Arial"/>
              </a:rPr>
              <a:t>units</a:t>
            </a:r>
            <a:r>
              <a:rPr lang="en-GB" sz="1200">
                <a:cs typeface="Arial"/>
              </a:rPr>
              <a:t> = "hours since 2019-02-14 00:00:00" ;
        </a:t>
            </a:r>
            <a:r>
              <a:rPr lang="en-GB" sz="1200" err="1">
                <a:cs typeface="Arial"/>
              </a:rPr>
              <a:t>validtime:</a:t>
            </a:r>
            <a:r>
              <a:rPr lang="en-GB" sz="1200" err="1">
                <a:solidFill>
                  <a:schemeClr val="accent6">
                    <a:lumMod val="75000"/>
                  </a:schemeClr>
                </a:solidFill>
                <a:cs typeface="Arial"/>
              </a:rPr>
              <a:t>standard_name</a:t>
            </a:r>
            <a:r>
              <a:rPr lang="en-GB" sz="1200">
                <a:solidFill>
                  <a:schemeClr val="accent6">
                    <a:lumMod val="75000"/>
                  </a:schemeClr>
                </a:solidFill>
                <a:cs typeface="Arial"/>
              </a:rPr>
              <a:t> </a:t>
            </a:r>
            <a:r>
              <a:rPr lang="en-GB" sz="1200">
                <a:cs typeface="Arial"/>
              </a:rPr>
              <a:t>= "time" ;
        </a:t>
            </a:r>
            <a:r>
              <a:rPr lang="en-GB" sz="1200" err="1">
                <a:cs typeface="Arial"/>
              </a:rPr>
              <a:t>validtime:</a:t>
            </a:r>
            <a:r>
              <a:rPr lang="en-GB" sz="1200" err="1">
                <a:solidFill>
                  <a:schemeClr val="accent6">
                    <a:lumMod val="75000"/>
                  </a:schemeClr>
                </a:solidFill>
                <a:cs typeface="Arial"/>
              </a:rPr>
              <a:t>calendar</a:t>
            </a:r>
            <a:r>
              <a:rPr lang="en-GB" sz="1200">
                <a:cs typeface="Arial"/>
              </a:rPr>
              <a:t> = "</a:t>
            </a:r>
            <a:r>
              <a:rPr lang="en-GB" sz="1200" err="1">
                <a:cs typeface="Arial"/>
              </a:rPr>
              <a:t>gregorian</a:t>
            </a:r>
            <a:r>
              <a:rPr lang="en-GB" sz="1200">
                <a:cs typeface="Arial"/>
              </a:rPr>
              <a:t>" ;
        </a:t>
            </a:r>
            <a:r>
              <a:rPr lang="en-GB" sz="1200" err="1">
                <a:cs typeface="Arial"/>
              </a:rPr>
              <a:t>validtime:</a:t>
            </a:r>
            <a:r>
              <a:rPr lang="en-GB" sz="1200" err="1">
                <a:solidFill>
                  <a:schemeClr val="accent6">
                    <a:lumMod val="75000"/>
                  </a:schemeClr>
                </a:solidFill>
                <a:cs typeface="Arial"/>
              </a:rPr>
              <a:t>axis</a:t>
            </a:r>
            <a:r>
              <a:rPr lang="en-GB" sz="1200">
                <a:cs typeface="Arial"/>
              </a:rPr>
              <a:t> = "T" ;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4CD0B5A-3C81-4FE4-9866-884566076D7A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B3B0B0F-E794-1244-9699-107C60B9C23A}" type="slidenum">
              <a:rPr lang="en-US" smtClean="0"/>
              <a:pPr/>
              <a:t>12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40269E9-9409-4E9C-8A8D-4D178DD39B3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pPr algn="ctr"/>
            <a:r>
              <a:rPr lang="en-US"/>
              <a:t>European Centre for Medium-Range Weather Forecasts</a:t>
            </a:r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B767367C-9665-47E4-8150-2DE2900C19CB}"/>
              </a:ext>
            </a:extLst>
          </p:cNvPr>
          <p:cNvSpPr txBox="1">
            <a:spLocks/>
          </p:cNvSpPr>
          <p:nvPr/>
        </p:nvSpPr>
        <p:spPr>
          <a:xfrm>
            <a:off x="6669441" y="936000"/>
            <a:ext cx="5255376" cy="4986000"/>
          </a:xfrm>
          <a:prstGeom prst="rect">
            <a:avLst/>
          </a:prstGeom>
        </p:spPr>
        <p:txBody>
          <a:bodyPr lIns="0" tIns="0" rIns="0" bIns="0" anchor="t"/>
          <a:lstStyle>
            <a:lvl1pPr marL="0" indent="-180000" algn="l" defTabSz="457200" rtl="0" eaLnBrk="1" latinLnBrk="0" hangingPunct="1">
              <a:lnSpc>
                <a:spcPts val="2200"/>
              </a:lnSpc>
              <a:spcBef>
                <a:spcPts val="1100"/>
              </a:spcBef>
              <a:buClr>
                <a:srgbClr val="064E83"/>
              </a:buClr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30000" indent="-270000" algn="l" defTabSz="457200" rtl="0" eaLnBrk="1" latinLnBrk="0" hangingPunct="1">
              <a:lnSpc>
                <a:spcPts val="2000"/>
              </a:lnSpc>
              <a:spcBef>
                <a:spcPts val="1000"/>
              </a:spcBef>
              <a:buClr>
                <a:srgbClr val="064E83"/>
              </a:buClr>
              <a:buFont typeface="Arial"/>
              <a:buChar char="–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90000" indent="-270000" algn="l" defTabSz="457200" rtl="0" eaLnBrk="1" latinLnBrk="0" hangingPunct="1">
              <a:lnSpc>
                <a:spcPts val="1800"/>
              </a:lnSpc>
              <a:spcBef>
                <a:spcPts val="900"/>
              </a:spcBef>
              <a:buClr>
                <a:srgbClr val="064E83"/>
              </a:buClr>
              <a:buFont typeface="Arial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50000" indent="-270000" algn="l" defTabSz="457200" rtl="0" eaLnBrk="1" latinLnBrk="0" hangingPunct="1">
              <a:lnSpc>
                <a:spcPts val="1600"/>
              </a:lnSpc>
              <a:spcBef>
                <a:spcPts val="800"/>
              </a:spcBef>
              <a:buClr>
                <a:srgbClr val="064E83"/>
              </a:buClr>
              <a:buFont typeface="Arial"/>
              <a:buChar char="–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710000" indent="-270000" algn="l" defTabSz="457200" rtl="0" eaLnBrk="1" latinLnBrk="0" hangingPunct="1">
              <a:lnSpc>
                <a:spcPts val="1400"/>
              </a:lnSpc>
              <a:spcBef>
                <a:spcPts val="700"/>
              </a:spcBef>
              <a:buClr>
                <a:srgbClr val="064E83"/>
              </a:buClr>
              <a:buFont typeface="Arial"/>
              <a:buChar char="»"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indent="0">
              <a:lnSpc>
                <a:spcPct val="100000"/>
              </a:lnSpc>
              <a:buNone/>
            </a:pPr>
            <a:r>
              <a:rPr lang="en-GB" sz="1200">
                <a:cs typeface="Arial"/>
              </a:rPr>
              <a:t>data:
    </a:t>
            </a:r>
            <a:r>
              <a:rPr lang="en-GB" sz="1200" err="1">
                <a:solidFill>
                  <a:schemeClr val="tx2"/>
                </a:solidFill>
                <a:cs typeface="Arial"/>
              </a:rPr>
              <a:t>forecast_reference_time</a:t>
            </a:r>
            <a:r>
              <a:rPr lang="en-GB" sz="1200">
                <a:solidFill>
                  <a:schemeClr val="tx2"/>
                </a:solidFill>
                <a:cs typeface="Arial"/>
              </a:rPr>
              <a:t> </a:t>
            </a:r>
            <a:r>
              <a:rPr lang="en-GB" sz="1200">
                <a:cs typeface="Arial"/>
              </a:rPr>
              <a:t>= [  00,  00,  00,  00,  00,
                                                  24,  24,  24,  24,  24,
                                                  48,  48,  48,  48,  48,
                                                  ...
                                                  720, 720, 720, 720, 720 ]</a:t>
            </a:r>
            <a:endParaRPr lang="en-US">
              <a:cs typeface="Arial"/>
            </a:endParaRPr>
          </a:p>
          <a:p>
            <a:pPr indent="0">
              <a:lnSpc>
                <a:spcPct val="100000"/>
              </a:lnSpc>
              <a:buNone/>
            </a:pPr>
            <a:r>
              <a:rPr lang="en-GB" sz="1200">
                <a:cs typeface="Arial"/>
              </a:rPr>
              <a:t>
    </a:t>
            </a:r>
            <a:r>
              <a:rPr lang="en-GB" sz="1200">
                <a:solidFill>
                  <a:schemeClr val="tx2"/>
                </a:solidFill>
                <a:cs typeface="Arial"/>
              </a:rPr>
              <a:t>leadtime</a:t>
            </a:r>
            <a:r>
              <a:rPr lang="en-GB" sz="1200">
                <a:cs typeface="Arial"/>
              </a:rPr>
              <a:t> = [ 00, 06, 12, 18, 24,
                       00, 06, 12, 18, 24,
                       00, 06, 12, 18, 24,
                       ....
                       00, 06, 12, 18, 24 ]</a:t>
            </a:r>
            <a:endParaRPr lang="en-US">
              <a:cs typeface="Arial"/>
            </a:endParaRPr>
          </a:p>
          <a:p>
            <a:pPr indent="0">
              <a:lnSpc>
                <a:spcPct val="100000"/>
              </a:lnSpc>
              <a:buNone/>
            </a:pPr>
            <a:r>
              <a:rPr lang="en-GB" sz="1200">
                <a:cs typeface="Arial"/>
              </a:rPr>
              <a:t>
    </a:t>
            </a:r>
            <a:r>
              <a:rPr lang="en-GB" sz="1200">
                <a:solidFill>
                  <a:schemeClr val="tx2"/>
                </a:solidFill>
                <a:cs typeface="Arial"/>
              </a:rPr>
              <a:t>validtime</a:t>
            </a:r>
            <a:r>
              <a:rPr lang="en-GB" sz="1200">
                <a:cs typeface="Arial"/>
              </a:rPr>
              <a:t> = [  00,  06,  12,  18,  24,
                         24,  30,  36,  42,  48,
                         48,  54,  60,  66,  72,
                          ...
                         720, 726, 732, 738, 744 ]</a:t>
            </a:r>
            <a:endParaRPr lang="en-US"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66856820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60499A-17D1-45FD-8919-96E83AD41F7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lIns="0" tIns="0" rIns="0" bIns="0" anchor="t"/>
          <a:lstStyle/>
          <a:p>
            <a:r>
              <a:rPr lang="en-GB"/>
              <a:t>Other type of coordinates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348E8C8-A27A-46CD-9170-73FA6CEC7F8E}"/>
              </a:ext>
            </a:extLst>
          </p:cNvPr>
          <p:cNvSpPr>
            <a:spLocks noGrp="1"/>
          </p:cNvSpPr>
          <p:nvPr>
            <p:ph sz="quarter" idx="14"/>
          </p:nvPr>
        </p:nvSpPr>
        <p:spPr/>
        <p:txBody>
          <a:bodyPr lIns="0" tIns="0" rIns="0" bIns="0" anchor="t"/>
          <a:lstStyle/>
          <a:p>
            <a:pPr indent="-179705"/>
            <a:r>
              <a:rPr lang="en-GB">
                <a:cs typeface="Arial"/>
              </a:rPr>
              <a:t>We also defines other types of coordinates to represent ordered list or unordered collections</a:t>
            </a:r>
          </a:p>
          <a:p>
            <a:pPr indent="-179705"/>
            <a:r>
              <a:rPr lang="en-GB">
                <a:cs typeface="Arial"/>
              </a:rPr>
              <a:t>Few examples are:</a:t>
            </a:r>
          </a:p>
          <a:p>
            <a:pPr marL="629920" lvl="1" indent="-269875"/>
            <a:r>
              <a:rPr lang="en-GB">
                <a:cs typeface="Arial"/>
              </a:rPr>
              <a:t>Ensemble member</a:t>
            </a:r>
          </a:p>
          <a:p>
            <a:pPr marL="629920" lvl="1" indent="-269875"/>
            <a:r>
              <a:rPr lang="en-GB">
                <a:cs typeface="Arial"/>
              </a:rPr>
              <a:t>Reforecast model date or version</a:t>
            </a:r>
          </a:p>
          <a:p>
            <a:pPr marL="629920" lvl="1" indent="-269875"/>
            <a:r>
              <a:rPr lang="en-GB">
                <a:cs typeface="Arial"/>
              </a:rPr>
              <a:t>Model origin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16FF72F-A12E-4849-8DA7-F4713797822D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B3B0B0F-E794-1244-9699-107C60B9C23A}" type="slidenum">
              <a:rPr lang="en-US" smtClean="0"/>
              <a:pPr/>
              <a:t>13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8A5EA60-72E2-47E4-83B1-6C04CDD973D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pPr algn="ctr"/>
            <a:r>
              <a:rPr lang="en-US"/>
              <a:t>European Centre for Medium-Range Weather Forecasts</a:t>
            </a:r>
          </a:p>
        </p:txBody>
      </p:sp>
    </p:spTree>
    <p:extLst>
      <p:ext uri="{BB962C8B-B14F-4D97-AF65-F5344CB8AC3E}">
        <p14:creationId xmlns:p14="http://schemas.microsoft.com/office/powerpoint/2010/main" val="193553172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E58294E-FD2E-451D-AD57-B759738ABC3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Ensemble number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6BA57EF-1216-462E-84AE-EDB9BBCD3F76}"/>
              </a:ext>
            </a:extLst>
          </p:cNvPr>
          <p:cNvSpPr>
            <a:spLocks noGrp="1"/>
          </p:cNvSpPr>
          <p:nvPr>
            <p:ph sz="quarter" idx="14"/>
          </p:nvPr>
        </p:nvSpPr>
        <p:spPr/>
        <p:txBody>
          <a:bodyPr lIns="0" tIns="0" rIns="0" bIns="0" anchor="t"/>
          <a:lstStyle/>
          <a:p>
            <a:pPr indent="0">
              <a:buNone/>
            </a:pPr>
            <a:endParaRPr lang="en-GB">
              <a:cs typeface="Arial"/>
            </a:endParaRPr>
          </a:p>
          <a:p>
            <a:pPr indent="0">
              <a:buNone/>
            </a:pPr>
            <a:r>
              <a:rPr lang="en-GB">
                <a:cs typeface="Arial"/>
              </a:rPr>
              <a:t>int </a:t>
            </a:r>
            <a:r>
              <a:rPr lang="en-GB" err="1">
                <a:solidFill>
                  <a:schemeClr val="tx2"/>
                </a:solidFill>
                <a:cs typeface="Arial"/>
              </a:rPr>
              <a:t>ensemble_number</a:t>
            </a:r>
            <a:r>
              <a:rPr lang="en-GB">
                <a:solidFill>
                  <a:schemeClr val="tx2"/>
                </a:solidFill>
                <a:cs typeface="Arial"/>
              </a:rPr>
              <a:t> </a:t>
            </a:r>
            <a:r>
              <a:rPr lang="en-GB">
                <a:cs typeface="Arial"/>
              </a:rPr>
              <a:t>(e);</a:t>
            </a:r>
            <a:endParaRPr lang="en-US">
              <a:cs typeface="Arial"/>
            </a:endParaRPr>
          </a:p>
          <a:p>
            <a:pPr indent="0">
              <a:buNone/>
            </a:pPr>
            <a:r>
              <a:rPr lang="en-GB">
                <a:cs typeface="Arial"/>
              </a:rPr>
              <a:t>  </a:t>
            </a:r>
            <a:r>
              <a:rPr lang="en-GB" err="1">
                <a:cs typeface="Arial"/>
              </a:rPr>
              <a:t>realization:</a:t>
            </a:r>
            <a:r>
              <a:rPr lang="en-GB" err="1">
                <a:solidFill>
                  <a:schemeClr val="accent6">
                    <a:lumMod val="75000"/>
                  </a:schemeClr>
                </a:solidFill>
                <a:cs typeface="Arial"/>
              </a:rPr>
              <a:t>standard_name</a:t>
            </a:r>
            <a:r>
              <a:rPr lang="en-GB">
                <a:solidFill>
                  <a:schemeClr val="accent6">
                    <a:lumMod val="75000"/>
                  </a:schemeClr>
                </a:solidFill>
                <a:cs typeface="Arial"/>
              </a:rPr>
              <a:t> </a:t>
            </a:r>
            <a:r>
              <a:rPr lang="en-GB">
                <a:cs typeface="Arial"/>
              </a:rPr>
              <a:t>= "realization";</a:t>
            </a:r>
          </a:p>
          <a:p>
            <a:pPr indent="0">
              <a:buNone/>
            </a:pPr>
            <a:r>
              <a:rPr lang="en-GB">
                <a:cs typeface="Arial"/>
              </a:rPr>
              <a:t>  </a:t>
            </a:r>
            <a:r>
              <a:rPr lang="en-GB" err="1">
                <a:cs typeface="Arial"/>
              </a:rPr>
              <a:t>realization:</a:t>
            </a:r>
            <a:r>
              <a:rPr lang="en-GB" err="1">
                <a:solidFill>
                  <a:schemeClr val="accent6">
                    <a:lumMod val="75000"/>
                  </a:schemeClr>
                </a:solidFill>
                <a:cs typeface="Arial"/>
              </a:rPr>
              <a:t>units</a:t>
            </a:r>
            <a:r>
              <a:rPr lang="en-GB">
                <a:cs typeface="Arial"/>
              </a:rPr>
              <a:t> = "1";</a:t>
            </a:r>
          </a:p>
          <a:p>
            <a:pPr indent="0">
              <a:buNone/>
            </a:pPr>
            <a:r>
              <a:rPr lang="en-GB">
                <a:cs typeface="Arial"/>
              </a:rPr>
              <a:t>  </a:t>
            </a:r>
            <a:r>
              <a:rPr lang="en-GB" err="1">
                <a:cs typeface="Arial"/>
              </a:rPr>
              <a:t>realization:</a:t>
            </a:r>
            <a:r>
              <a:rPr lang="en-GB" err="1">
                <a:solidFill>
                  <a:schemeClr val="accent6">
                    <a:lumMod val="75000"/>
                  </a:schemeClr>
                </a:solidFill>
                <a:cs typeface="Arial"/>
              </a:rPr>
              <a:t>axis</a:t>
            </a:r>
            <a:r>
              <a:rPr lang="en-GB">
                <a:cs typeface="Arial"/>
              </a:rPr>
              <a:t> = "E";</a:t>
            </a:r>
          </a:p>
          <a:p>
            <a:pPr indent="-179705"/>
            <a:endParaRPr lang="en-GB">
              <a:cs typeface="Arial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109CAC0-7C0C-41FF-87AC-CB96FA7754B1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B3B0B0F-E794-1244-9699-107C60B9C23A}" type="slidenum">
              <a:rPr lang="en-US" smtClean="0"/>
              <a:pPr/>
              <a:t>14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143AB7F-1FFF-4E35-8DCB-8EE611CA472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pPr algn="ctr"/>
            <a:r>
              <a:rPr lang="en-US"/>
              <a:t>European Centre for Medium-Range Weather Forecasts</a:t>
            </a:r>
          </a:p>
        </p:txBody>
      </p:sp>
    </p:spTree>
    <p:extLst>
      <p:ext uri="{BB962C8B-B14F-4D97-AF65-F5344CB8AC3E}">
        <p14:creationId xmlns:p14="http://schemas.microsoft.com/office/powerpoint/2010/main" val="47234854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8AF130C-B53F-4616-A2A4-CD49CE862A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lIns="0" tIns="0" rIns="0" bIns="0" anchor="t"/>
          <a:lstStyle/>
          <a:p>
            <a:r>
              <a:rPr lang="en-GB"/>
              <a:t>Reforecasts (</a:t>
            </a:r>
            <a:r>
              <a:rPr lang="en-GB" err="1"/>
              <a:t>hincasts</a:t>
            </a:r>
            <a:r>
              <a:rPr lang="en-GB"/>
              <a:t>)</a:t>
            </a:r>
            <a:endParaRPr lang="en-GB">
              <a:cs typeface="Arial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4DE6D44-196C-43D2-8D3B-140E05FCF7C4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2159999" y="936000"/>
            <a:ext cx="7869601" cy="4986000"/>
          </a:xfrm>
        </p:spPr>
        <p:txBody>
          <a:bodyPr lIns="0" tIns="0" rIns="0" bIns="0" anchor="t"/>
          <a:lstStyle/>
          <a:p>
            <a:pPr indent="0">
              <a:buNone/>
            </a:pPr>
            <a:endParaRPr lang="en-GB">
              <a:cs typeface="Arial"/>
            </a:endParaRPr>
          </a:p>
          <a:p>
            <a:pPr indent="0">
              <a:buNone/>
            </a:pPr>
            <a:r>
              <a:rPr lang="en-GB">
                <a:cs typeface="Arial"/>
              </a:rPr>
              <a:t>  double </a:t>
            </a:r>
            <a:r>
              <a:rPr lang="en-GB" err="1">
                <a:solidFill>
                  <a:schemeClr val="tx2"/>
                </a:solidFill>
                <a:cs typeface="Arial"/>
              </a:rPr>
              <a:t>model_version</a:t>
            </a:r>
            <a:r>
              <a:rPr lang="en-GB">
                <a:solidFill>
                  <a:schemeClr val="tx2"/>
                </a:solidFill>
                <a:cs typeface="Arial"/>
              </a:rPr>
              <a:t> </a:t>
            </a:r>
            <a:r>
              <a:rPr lang="en-GB">
                <a:cs typeface="Arial"/>
              </a:rPr>
              <a:t>(t) ;</a:t>
            </a:r>
            <a:endParaRPr lang="en-GB"/>
          </a:p>
          <a:p>
            <a:pPr indent="0">
              <a:buNone/>
            </a:pPr>
            <a:r>
              <a:rPr lang="en-GB">
                <a:cs typeface="Arial"/>
              </a:rPr>
              <a:t>    </a:t>
            </a:r>
            <a:r>
              <a:rPr lang="en-GB" err="1">
                <a:cs typeface="Arial"/>
              </a:rPr>
              <a:t>model_date:</a:t>
            </a:r>
            <a:r>
              <a:rPr lang="en-GB" err="1">
                <a:solidFill>
                  <a:schemeClr val="accent6">
                    <a:lumMod val="75000"/>
                  </a:schemeClr>
                </a:solidFill>
                <a:cs typeface="Arial"/>
              </a:rPr>
              <a:t>standard_name</a:t>
            </a:r>
            <a:r>
              <a:rPr lang="en-GB">
                <a:solidFill>
                  <a:schemeClr val="accent6">
                    <a:lumMod val="75000"/>
                  </a:schemeClr>
                </a:solidFill>
                <a:cs typeface="Arial"/>
              </a:rPr>
              <a:t> </a:t>
            </a:r>
            <a:r>
              <a:rPr lang="en-GB">
                <a:cs typeface="Arial"/>
              </a:rPr>
              <a:t>= "</a:t>
            </a:r>
            <a:r>
              <a:rPr lang="en-GB" err="1">
                <a:cs typeface="Arial"/>
              </a:rPr>
              <a:t>source_id</a:t>
            </a:r>
            <a:r>
              <a:rPr lang="en-GB">
                <a:cs typeface="Arial"/>
              </a:rPr>
              <a:t>" ;</a:t>
            </a:r>
            <a:endParaRPr lang="en-GB"/>
          </a:p>
          <a:p>
            <a:pPr indent="0">
              <a:buNone/>
            </a:pPr>
            <a:r>
              <a:rPr lang="en-GB">
                <a:cs typeface="Arial"/>
              </a:rPr>
              <a:t>    </a:t>
            </a:r>
            <a:r>
              <a:rPr lang="en-GB" err="1">
                <a:cs typeface="Arial"/>
              </a:rPr>
              <a:t>model_date:</a:t>
            </a:r>
            <a:r>
              <a:rPr lang="en-GB" err="1">
                <a:solidFill>
                  <a:schemeClr val="accent6">
                    <a:lumMod val="75000"/>
                  </a:schemeClr>
                </a:solidFill>
                <a:cs typeface="Arial"/>
              </a:rPr>
              <a:t>long_name</a:t>
            </a:r>
            <a:r>
              <a:rPr lang="en-GB">
                <a:cs typeface="Arial"/>
              </a:rPr>
              <a:t> = "model version" ;</a:t>
            </a:r>
            <a:endParaRPr lang="en-GB"/>
          </a:p>
          <a:p>
            <a:pPr indent="-179705"/>
            <a:endParaRPr lang="en-GB">
              <a:cs typeface="Arial"/>
            </a:endParaRPr>
          </a:p>
          <a:p>
            <a:pPr indent="-179705"/>
            <a:endParaRPr lang="en-GB">
              <a:cs typeface="Arial"/>
            </a:endParaRPr>
          </a:p>
          <a:p>
            <a:pPr indent="-179705"/>
            <a:endParaRPr lang="en-GB">
              <a:cs typeface="Arial"/>
            </a:endParaRPr>
          </a:p>
          <a:p>
            <a:pPr indent="0">
              <a:buNone/>
            </a:pPr>
            <a:r>
              <a:rPr lang="en-GB" b="1" i="1" err="1">
                <a:cs typeface="Arial"/>
              </a:rPr>
              <a:t>standard_name</a:t>
            </a:r>
            <a:r>
              <a:rPr lang="en-GB" b="1" i="1">
                <a:cs typeface="Arial"/>
              </a:rPr>
              <a:t> “</a:t>
            </a:r>
            <a:r>
              <a:rPr lang="en-GB" err="1">
                <a:cs typeface="Arial"/>
              </a:rPr>
              <a:t>source_id</a:t>
            </a:r>
            <a:r>
              <a:rPr lang="en-GB">
                <a:cs typeface="Arial"/>
              </a:rPr>
              <a:t>” to be proposed to CF list (“source” exists)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FED7935-0389-4B44-92F2-DD0661E53239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B3B0B0F-E794-1244-9699-107C60B9C23A}" type="slidenum">
              <a:rPr lang="en-US" smtClean="0"/>
              <a:pPr/>
              <a:t>15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7CC1EC-7AAD-4590-8E2C-5A213F233C0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pPr algn="ctr"/>
            <a:r>
              <a:rPr lang="en-US"/>
              <a:t>European Centre for Medium-Range Weather Forecasts</a:t>
            </a:r>
          </a:p>
        </p:txBody>
      </p:sp>
    </p:spTree>
    <p:extLst>
      <p:ext uri="{BB962C8B-B14F-4D97-AF65-F5344CB8AC3E}">
        <p14:creationId xmlns:p14="http://schemas.microsoft.com/office/powerpoint/2010/main" val="205665762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DFA5971-9373-488F-9931-BC7AA24B910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lIns="0" tIns="0" rIns="0" bIns="0" anchor="t"/>
          <a:lstStyle/>
          <a:p>
            <a:r>
              <a:rPr lang="en-GB"/>
              <a:t>Model origin (to be proposed to standard name list)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D346D3A-F72F-4A6A-8E88-7336A123D6EB}"/>
              </a:ext>
            </a:extLst>
          </p:cNvPr>
          <p:cNvSpPr>
            <a:spLocks noGrp="1"/>
          </p:cNvSpPr>
          <p:nvPr>
            <p:ph sz="quarter" idx="14"/>
          </p:nvPr>
        </p:nvSpPr>
        <p:spPr/>
        <p:txBody>
          <a:bodyPr lIns="0" tIns="0" rIns="0" bIns="0" anchor="t"/>
          <a:lstStyle/>
          <a:p>
            <a:pPr indent="0">
              <a:buNone/>
            </a:pPr>
            <a:r>
              <a:rPr lang="en-GB">
                <a:cs typeface="Arial"/>
              </a:rPr>
              <a:t>  </a:t>
            </a:r>
            <a:endParaRPr lang="en-US">
              <a:cs typeface="Arial"/>
            </a:endParaRPr>
          </a:p>
          <a:p>
            <a:pPr indent="0">
              <a:buNone/>
            </a:pPr>
            <a:r>
              <a:rPr lang="en-GB">
                <a:cs typeface="Arial"/>
              </a:rPr>
              <a:t>  int </a:t>
            </a:r>
            <a:r>
              <a:rPr lang="en-GB">
                <a:solidFill>
                  <a:schemeClr val="tx2"/>
                </a:solidFill>
                <a:cs typeface="Arial"/>
              </a:rPr>
              <a:t>origin</a:t>
            </a:r>
            <a:r>
              <a:rPr lang="en-GB">
                <a:cs typeface="Arial"/>
              </a:rPr>
              <a:t> (t) ;</a:t>
            </a:r>
            <a:endParaRPr lang="en-US">
              <a:cs typeface="Arial"/>
            </a:endParaRPr>
          </a:p>
          <a:p>
            <a:pPr indent="0">
              <a:buNone/>
            </a:pPr>
            <a:r>
              <a:rPr lang="en-GB">
                <a:cs typeface="Arial"/>
              </a:rPr>
              <a:t>    </a:t>
            </a:r>
            <a:r>
              <a:rPr lang="en-GB" err="1">
                <a:cs typeface="Arial"/>
              </a:rPr>
              <a:t>model_date:</a:t>
            </a:r>
            <a:r>
              <a:rPr lang="en-GB" err="1">
                <a:solidFill>
                  <a:schemeClr val="accent6">
                    <a:lumMod val="75000"/>
                  </a:schemeClr>
                </a:solidFill>
                <a:cs typeface="Arial"/>
              </a:rPr>
              <a:t>standard_name</a:t>
            </a:r>
            <a:r>
              <a:rPr lang="en-GB">
                <a:solidFill>
                  <a:schemeClr val="accent6">
                    <a:lumMod val="75000"/>
                  </a:schemeClr>
                </a:solidFill>
                <a:cs typeface="Arial"/>
              </a:rPr>
              <a:t> </a:t>
            </a:r>
            <a:r>
              <a:rPr lang="en-GB">
                <a:cs typeface="Arial"/>
              </a:rPr>
              <a:t>= "</a:t>
            </a:r>
            <a:r>
              <a:rPr lang="en-GB" err="1">
                <a:cs typeface="Arial"/>
              </a:rPr>
              <a:t>institution_id</a:t>
            </a:r>
            <a:r>
              <a:rPr lang="en-GB">
                <a:cs typeface="Arial"/>
              </a:rPr>
              <a:t>" ;</a:t>
            </a:r>
          </a:p>
          <a:p>
            <a:pPr indent="0">
              <a:buNone/>
            </a:pPr>
            <a:r>
              <a:rPr lang="en-GB">
                <a:cs typeface="Arial"/>
              </a:rPr>
              <a:t>    </a:t>
            </a:r>
            <a:r>
              <a:rPr lang="en-GB" err="1">
                <a:cs typeface="Arial"/>
              </a:rPr>
              <a:t>model_date:</a:t>
            </a:r>
            <a:r>
              <a:rPr lang="en-GB" err="1">
                <a:solidFill>
                  <a:schemeClr val="accent6">
                    <a:lumMod val="75000"/>
                  </a:schemeClr>
                </a:solidFill>
                <a:cs typeface="Arial"/>
              </a:rPr>
              <a:t>long_name</a:t>
            </a:r>
            <a:r>
              <a:rPr lang="en-GB">
                <a:solidFill>
                  <a:schemeClr val="accent6">
                    <a:lumMod val="75000"/>
                  </a:schemeClr>
                </a:solidFill>
                <a:cs typeface="Arial"/>
              </a:rPr>
              <a:t> </a:t>
            </a:r>
            <a:r>
              <a:rPr lang="en-GB">
                <a:cs typeface="Arial"/>
              </a:rPr>
              <a:t>= “originating centre of the data" ;</a:t>
            </a:r>
          </a:p>
          <a:p>
            <a:pPr indent="0">
              <a:buNone/>
            </a:pPr>
            <a:endParaRPr lang="en-GB">
              <a:cs typeface="Arial"/>
            </a:endParaRPr>
          </a:p>
          <a:p>
            <a:pPr indent="0">
              <a:buNone/>
            </a:pPr>
            <a:endParaRPr lang="en-GB">
              <a:cs typeface="Arial"/>
            </a:endParaRPr>
          </a:p>
          <a:p>
            <a:pPr indent="0">
              <a:buNone/>
            </a:pPr>
            <a:endParaRPr lang="en-GB">
              <a:highlight>
                <a:srgbClr val="C0C0C0"/>
              </a:highlight>
              <a:cs typeface="Arial"/>
            </a:endParaRPr>
          </a:p>
          <a:p>
            <a:pPr indent="0">
              <a:buNone/>
            </a:pPr>
            <a:r>
              <a:rPr lang="en-GB" b="1" i="1" err="1">
                <a:cs typeface="Arial"/>
              </a:rPr>
              <a:t>standard_name</a:t>
            </a:r>
            <a:r>
              <a:rPr lang="en-GB" b="1" i="1">
                <a:cs typeface="Arial"/>
              </a:rPr>
              <a:t> </a:t>
            </a:r>
            <a:r>
              <a:rPr lang="en-GB">
                <a:cs typeface="Arial"/>
              </a:rPr>
              <a:t>“</a:t>
            </a:r>
            <a:r>
              <a:rPr lang="en-GB" err="1">
                <a:cs typeface="Arial"/>
              </a:rPr>
              <a:t>institution_id</a:t>
            </a:r>
            <a:r>
              <a:rPr lang="en-GB">
                <a:cs typeface="Arial"/>
              </a:rPr>
              <a:t>” to be proposed to CF list (“institution” already exists)</a:t>
            </a:r>
          </a:p>
          <a:p>
            <a:pPr indent="-179705"/>
            <a:endParaRPr lang="en-GB">
              <a:cs typeface="Arial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6A937DD-8FC0-4CF2-8B97-E73699B4A073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B3B0B0F-E794-1244-9699-107C60B9C23A}" type="slidenum">
              <a:rPr lang="en-US" smtClean="0"/>
              <a:pPr/>
              <a:t>16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02C474C-FCF7-41E6-A752-938DF8F48C1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pPr algn="ctr"/>
            <a:r>
              <a:rPr lang="en-US"/>
              <a:t>European Centre for Medium-Range Weather Forecasts</a:t>
            </a:r>
          </a:p>
        </p:txBody>
      </p:sp>
    </p:spTree>
    <p:extLst>
      <p:ext uri="{BB962C8B-B14F-4D97-AF65-F5344CB8AC3E}">
        <p14:creationId xmlns:p14="http://schemas.microsoft.com/office/powerpoint/2010/main" val="314961416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CF0FC57-C4A8-46EE-A84F-964659C174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lIns="0" tIns="0" rIns="0" bIns="0" anchor="t"/>
          <a:lstStyle/>
          <a:p>
            <a:r>
              <a:rPr lang="en-US">
                <a:cs typeface="Arial"/>
              </a:rPr>
              <a:t>Data variables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FB6C0A-93C3-4A72-877E-3074CCEABDDB}"/>
              </a:ext>
            </a:extLst>
          </p:cNvPr>
          <p:cNvSpPr>
            <a:spLocks noGrp="1"/>
          </p:cNvSpPr>
          <p:nvPr>
            <p:ph sz="quarter" idx="14"/>
          </p:nvPr>
        </p:nvSpPr>
        <p:spPr/>
        <p:txBody>
          <a:bodyPr lIns="0" tIns="0" rIns="0" bIns="0" anchor="t"/>
          <a:lstStyle/>
          <a:p>
            <a:pPr indent="0">
              <a:buNone/>
            </a:pPr>
            <a:r>
              <a:rPr lang="en-US">
                <a:cs typeface="Arial"/>
              </a:rPr>
              <a:t>  </a:t>
            </a:r>
          </a:p>
          <a:p>
            <a:pPr indent="0">
              <a:buNone/>
            </a:pPr>
            <a:r>
              <a:rPr lang="en-US">
                <a:cs typeface="Arial"/>
              </a:rPr>
              <a:t>  double </a:t>
            </a:r>
            <a:r>
              <a:rPr lang="en-US" err="1">
                <a:solidFill>
                  <a:schemeClr val="tx2"/>
                </a:solidFill>
                <a:cs typeface="Arial"/>
              </a:rPr>
              <a:t>iicethic</a:t>
            </a:r>
            <a:r>
              <a:rPr lang="en-US">
                <a:cs typeface="Arial"/>
              </a:rPr>
              <a:t> (t, j, </a:t>
            </a:r>
            <a:r>
              <a:rPr lang="en-US" err="1">
                <a:cs typeface="Arial"/>
              </a:rPr>
              <a:t>i</a:t>
            </a:r>
            <a:r>
              <a:rPr lang="en-US">
                <a:cs typeface="Arial"/>
              </a:rPr>
              <a:t>) ;</a:t>
            </a:r>
            <a:endParaRPr lang="en-US"/>
          </a:p>
          <a:p>
            <a:pPr indent="0">
              <a:buNone/>
            </a:pPr>
            <a:r>
              <a:rPr lang="en-US">
                <a:cs typeface="Arial"/>
              </a:rPr>
              <a:t>    </a:t>
            </a:r>
            <a:r>
              <a:rPr lang="en-US" err="1">
                <a:cs typeface="Arial"/>
              </a:rPr>
              <a:t>iicethic:</a:t>
            </a:r>
            <a:r>
              <a:rPr lang="en-US" err="1">
                <a:solidFill>
                  <a:schemeClr val="accent6">
                    <a:lumMod val="75000"/>
                  </a:schemeClr>
                </a:solidFill>
                <a:cs typeface="Arial"/>
              </a:rPr>
              <a:t>standard_name</a:t>
            </a:r>
            <a:r>
              <a:rPr lang="en-US">
                <a:solidFill>
                  <a:schemeClr val="accent6">
                    <a:lumMod val="75000"/>
                  </a:schemeClr>
                </a:solidFill>
                <a:cs typeface="Arial"/>
              </a:rPr>
              <a:t> </a:t>
            </a:r>
            <a:r>
              <a:rPr lang="en-US">
                <a:cs typeface="Arial"/>
              </a:rPr>
              <a:t>= "</a:t>
            </a:r>
            <a:r>
              <a:rPr lang="en-US" err="1">
                <a:cs typeface="Arial"/>
              </a:rPr>
              <a:t>sea_ice_thickness</a:t>
            </a:r>
            <a:r>
              <a:rPr lang="en-US">
                <a:cs typeface="Arial"/>
              </a:rPr>
              <a:t>" ;</a:t>
            </a:r>
          </a:p>
          <a:p>
            <a:pPr indent="0">
              <a:buNone/>
            </a:pPr>
            <a:r>
              <a:rPr lang="en-US">
                <a:cs typeface="Arial"/>
              </a:rPr>
              <a:t>    </a:t>
            </a:r>
            <a:r>
              <a:rPr lang="en-US" err="1">
                <a:cs typeface="Arial"/>
              </a:rPr>
              <a:t>iicethic:</a:t>
            </a:r>
            <a:r>
              <a:rPr lang="en-US" err="1">
                <a:solidFill>
                  <a:schemeClr val="accent6">
                    <a:lumMod val="75000"/>
                  </a:schemeClr>
                </a:solidFill>
                <a:cs typeface="Arial"/>
              </a:rPr>
              <a:t>units</a:t>
            </a:r>
            <a:r>
              <a:rPr lang="en-US">
                <a:cs typeface="Arial"/>
              </a:rPr>
              <a:t> = "m" ;</a:t>
            </a:r>
            <a:endParaRPr lang="en-US"/>
          </a:p>
          <a:p>
            <a:pPr indent="0">
              <a:buNone/>
            </a:pPr>
            <a:r>
              <a:rPr lang="en-US">
                <a:cs typeface="Arial"/>
              </a:rPr>
              <a:t>    </a:t>
            </a:r>
            <a:r>
              <a:rPr lang="en-US" err="1">
                <a:cs typeface="Arial"/>
              </a:rPr>
              <a:t>iicethic:</a:t>
            </a:r>
            <a:r>
              <a:rPr lang="en-US" err="1">
                <a:solidFill>
                  <a:schemeClr val="accent6">
                    <a:lumMod val="75000"/>
                  </a:schemeClr>
                </a:solidFill>
                <a:cs typeface="Arial"/>
              </a:rPr>
              <a:t>long_name</a:t>
            </a:r>
            <a:r>
              <a:rPr lang="en-US">
                <a:solidFill>
                  <a:schemeClr val="accent6">
                    <a:lumMod val="75000"/>
                  </a:schemeClr>
                </a:solidFill>
                <a:cs typeface="Arial"/>
              </a:rPr>
              <a:t> </a:t>
            </a:r>
            <a:r>
              <a:rPr lang="en-US">
                <a:cs typeface="Arial"/>
              </a:rPr>
              <a:t>= "Ice thickness at sea surface" ;</a:t>
            </a:r>
            <a:endParaRPr lang="en-US"/>
          </a:p>
          <a:p>
            <a:pPr indent="0">
              <a:buNone/>
            </a:pPr>
            <a:r>
              <a:rPr lang="en-US">
                <a:cs typeface="Arial"/>
              </a:rPr>
              <a:t>    </a:t>
            </a:r>
            <a:r>
              <a:rPr lang="en-US" err="1">
                <a:cs typeface="Arial"/>
              </a:rPr>
              <a:t>iicethic:</a:t>
            </a:r>
            <a:r>
              <a:rPr lang="en-US" err="1">
                <a:solidFill>
                  <a:schemeClr val="accent6">
                    <a:lumMod val="75000"/>
                  </a:schemeClr>
                </a:solidFill>
                <a:cs typeface="Arial"/>
              </a:rPr>
              <a:t>coordinates</a:t>
            </a:r>
            <a:r>
              <a:rPr lang="en-US">
                <a:cs typeface="Arial"/>
              </a:rPr>
              <a:t> = "time latitude longitude" ;</a:t>
            </a:r>
          </a:p>
          <a:p>
            <a:pPr indent="0">
              <a:buNone/>
            </a:pPr>
            <a:r>
              <a:rPr lang="en-US">
                <a:cs typeface="Arial"/>
              </a:rPr>
              <a:t>    </a:t>
            </a:r>
            <a:r>
              <a:rPr lang="en-US" err="1">
                <a:cs typeface="Arial"/>
              </a:rPr>
              <a:t>iicethic:</a:t>
            </a:r>
            <a:r>
              <a:rPr lang="en-US" err="1">
                <a:solidFill>
                  <a:schemeClr val="accent6">
                    <a:lumMod val="75000"/>
                  </a:schemeClr>
                </a:solidFill>
                <a:cs typeface="Arial"/>
              </a:rPr>
              <a:t>cell_methods</a:t>
            </a:r>
            <a:r>
              <a:rPr lang="en-US">
                <a:solidFill>
                  <a:schemeClr val="accent6">
                    <a:lumMod val="75000"/>
                  </a:schemeClr>
                </a:solidFill>
                <a:cs typeface="Arial"/>
              </a:rPr>
              <a:t> </a:t>
            </a:r>
            <a:r>
              <a:rPr lang="en-US">
                <a:cs typeface="Arial"/>
              </a:rPr>
              <a:t>= “</a:t>
            </a:r>
            <a:r>
              <a:rPr lang="en-GB">
                <a:cs typeface="Arial"/>
              </a:rPr>
              <a:t>area: mean where </a:t>
            </a:r>
            <a:r>
              <a:rPr lang="en-GB" err="1">
                <a:cs typeface="Arial"/>
              </a:rPr>
              <a:t>sea_ice</a:t>
            </a:r>
            <a:r>
              <a:rPr lang="en-GB">
                <a:cs typeface="Arial"/>
              </a:rPr>
              <a:t> over sea</a:t>
            </a:r>
            <a:r>
              <a:rPr lang="en-US">
                <a:cs typeface="Arial"/>
              </a:rPr>
              <a:t> \\</a:t>
            </a:r>
          </a:p>
          <a:p>
            <a:pPr indent="0">
              <a:buNone/>
            </a:pPr>
            <a:r>
              <a:rPr lang="en-US">
                <a:cs typeface="Arial"/>
              </a:rPr>
              <a:t>                                          </a:t>
            </a:r>
            <a:r>
              <a:rPr lang="en-US" err="1">
                <a:cs typeface="Arial"/>
              </a:rPr>
              <a:t>leadtime</a:t>
            </a:r>
            <a:r>
              <a:rPr lang="en-US">
                <a:cs typeface="Arial"/>
              </a:rPr>
              <a:t>: mean (interval: 1 hour) ;</a:t>
            </a:r>
          </a:p>
          <a:p>
            <a:pPr indent="0">
              <a:buNone/>
            </a:pPr>
            <a:endParaRPr lang="en-US">
              <a:cs typeface="Arial"/>
            </a:endParaRPr>
          </a:p>
          <a:p>
            <a:pPr indent="-179705"/>
            <a:r>
              <a:rPr lang="en-US">
                <a:cs typeface="Arial"/>
              </a:rPr>
              <a:t>The </a:t>
            </a:r>
            <a:r>
              <a:rPr lang="en-US" b="1" i="1">
                <a:cs typeface="Arial"/>
              </a:rPr>
              <a:t>coordinates</a:t>
            </a:r>
            <a:r>
              <a:rPr lang="en-US">
                <a:cs typeface="Arial"/>
              </a:rPr>
              <a:t> attribute should be present even when all the coordinates are primary coordinates.</a:t>
            </a:r>
          </a:p>
          <a:p>
            <a:pPr indent="-179705"/>
            <a:r>
              <a:rPr lang="en-US">
                <a:cs typeface="Arial"/>
              </a:rPr>
              <a:t>The </a:t>
            </a:r>
            <a:r>
              <a:rPr lang="en-US" b="1" i="1" err="1">
                <a:cs typeface="Arial"/>
              </a:rPr>
              <a:t>cell_methods</a:t>
            </a:r>
            <a:r>
              <a:rPr lang="en-US" b="1" i="1">
                <a:cs typeface="Arial"/>
              </a:rPr>
              <a:t> </a:t>
            </a:r>
            <a:r>
              <a:rPr lang="en-US">
                <a:cs typeface="Arial"/>
              </a:rPr>
              <a:t>is mandatory when the data is post-processed (but the model itself or by subsequent tools).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4814818-B859-4FC2-96D3-462EAABBA4E3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B3B0B0F-E794-1244-9699-107C60B9C23A}" type="slidenum">
              <a:rPr lang="en-US" smtClean="0"/>
              <a:pPr/>
              <a:t>17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EB3214F-8871-4865-A8EB-1342FADEE7F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pPr algn="ctr"/>
            <a:r>
              <a:rPr lang="en-US"/>
              <a:t>European Centre for Medium-Range Weather Forecasts</a:t>
            </a:r>
          </a:p>
        </p:txBody>
      </p:sp>
    </p:spTree>
    <p:extLst>
      <p:ext uri="{BB962C8B-B14F-4D97-AF65-F5344CB8AC3E}">
        <p14:creationId xmlns:p14="http://schemas.microsoft.com/office/powerpoint/2010/main" val="274372225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B45F7AF-9AB9-430D-8E2B-9A9A2490452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59999" y="360000"/>
            <a:ext cx="8668421" cy="369332"/>
          </a:xfrm>
        </p:spPr>
        <p:txBody>
          <a:bodyPr/>
          <a:lstStyle/>
          <a:p>
            <a:r>
              <a:rPr lang="en-GB"/>
              <a:t>Use case: Minimum temperature at 2 metres over a time period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89DD507-0391-4B91-B13D-8507A4F1C8C4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B3B0B0F-E794-1244-9699-107C60B9C23A}" type="slidenum">
              <a:rPr lang="en-US" smtClean="0"/>
              <a:pPr/>
              <a:t>18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24CD17B-A9F8-412E-9D2C-439D0B30BB6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pPr algn="ctr"/>
            <a:r>
              <a:rPr lang="en-US"/>
              <a:t>European Centre for Medium-Range Weather Forecasts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52BE499-5767-4C25-9335-1C84BC4293E5}"/>
              </a:ext>
            </a:extLst>
          </p:cNvPr>
          <p:cNvSpPr txBox="1"/>
          <p:nvPr/>
        </p:nvSpPr>
        <p:spPr>
          <a:xfrm>
            <a:off x="2168938" y="840259"/>
            <a:ext cx="4527201" cy="5478423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en-GB" sz="1000" dirty="0"/>
              <a:t>variables:</a:t>
            </a:r>
          </a:p>
          <a:p>
            <a:r>
              <a:rPr lang="en-GB" sz="1000" dirty="0"/>
              <a:t>   double </a:t>
            </a:r>
            <a:r>
              <a:rPr lang="en-GB" sz="1000" dirty="0">
                <a:solidFill>
                  <a:schemeClr val="tx2"/>
                </a:solidFill>
              </a:rPr>
              <a:t>t2m_mean </a:t>
            </a:r>
            <a:r>
              <a:rPr lang="en-GB" sz="1000" dirty="0"/>
              <a:t>(t, y, x) ;</a:t>
            </a:r>
            <a:endParaRPr lang="en-GB" sz="1000" dirty="0">
              <a:cs typeface="Arial"/>
            </a:endParaRPr>
          </a:p>
          <a:p>
            <a:r>
              <a:rPr lang="en-GB" sz="1000" dirty="0"/>
              <a:t>      t2m_mean</a:t>
            </a:r>
            <a:r>
              <a:rPr lang="en-GB" sz="1000" dirty="0">
                <a:solidFill>
                  <a:schemeClr val="accent6">
                    <a:lumMod val="75000"/>
                  </a:schemeClr>
                </a:solidFill>
              </a:rPr>
              <a:t>:standard_name </a:t>
            </a:r>
            <a:r>
              <a:rPr lang="en-GB" sz="1000" dirty="0"/>
              <a:t>= "</a:t>
            </a:r>
            <a:r>
              <a:rPr lang="en-GB" sz="1000" dirty="0" err="1"/>
              <a:t>air_temperature</a:t>
            </a:r>
            <a:r>
              <a:rPr lang="en-GB" sz="1000" dirty="0"/>
              <a:t>" ;</a:t>
            </a:r>
            <a:endParaRPr lang="en-GB" sz="1000" dirty="0">
              <a:cs typeface="Arial"/>
            </a:endParaRPr>
          </a:p>
          <a:p>
            <a:r>
              <a:rPr lang="en-GB" sz="1000" dirty="0"/>
              <a:t>      t2m_mean:</a:t>
            </a:r>
            <a:r>
              <a:rPr lang="en-GB" sz="1000" dirty="0">
                <a:solidFill>
                  <a:schemeClr val="accent6">
                    <a:lumMod val="75000"/>
                  </a:schemeClr>
                </a:solidFill>
              </a:rPr>
              <a:t>units</a:t>
            </a:r>
            <a:r>
              <a:rPr lang="en-GB" sz="1000" dirty="0"/>
              <a:t> = "K" ;</a:t>
            </a:r>
            <a:endParaRPr lang="en-GB" sz="1000" dirty="0">
              <a:cs typeface="Arial"/>
            </a:endParaRPr>
          </a:p>
          <a:p>
            <a:r>
              <a:rPr lang="en-GB" sz="1000" dirty="0"/>
              <a:t>      t2m_mean:</a:t>
            </a:r>
            <a:r>
              <a:rPr lang="en-GB" sz="1000" dirty="0">
                <a:solidFill>
                  <a:schemeClr val="accent6">
                    <a:lumMod val="75000"/>
                  </a:schemeClr>
                </a:solidFill>
              </a:rPr>
              <a:t>coordinates</a:t>
            </a:r>
            <a:r>
              <a:rPr lang="en-GB" sz="1000"/>
              <a:t> = "time height latitude longitude" ;</a:t>
            </a:r>
            <a:endParaRPr lang="en-GB" sz="1000">
              <a:cs typeface="Arial"/>
            </a:endParaRPr>
          </a:p>
          <a:p>
            <a:r>
              <a:rPr lang="en-GB" sz="1000" dirty="0"/>
              <a:t>      t2m_mean:</a:t>
            </a:r>
            <a:r>
              <a:rPr lang="en-GB" sz="1000" dirty="0">
                <a:solidFill>
                  <a:schemeClr val="accent6">
                    <a:lumMod val="75000"/>
                  </a:schemeClr>
                </a:solidFill>
              </a:rPr>
              <a:t>cell_methods </a:t>
            </a:r>
            <a:r>
              <a:rPr lang="en-GB" sz="1000" dirty="0"/>
              <a:t>= "</a:t>
            </a:r>
            <a:r>
              <a:rPr lang="en-GB" sz="1000" dirty="0" err="1"/>
              <a:t>forecast_period</a:t>
            </a:r>
            <a:r>
              <a:rPr lang="en-GB" sz="1000" dirty="0"/>
              <a:t>: minimum (interval: 1 hour)";</a:t>
            </a:r>
            <a:endParaRPr lang="en-GB" sz="1000" dirty="0">
              <a:cs typeface="Arial"/>
            </a:endParaRPr>
          </a:p>
          <a:p>
            <a:r>
              <a:rPr lang="en-GB" sz="1000" dirty="0"/>
              <a:t>   double </a:t>
            </a:r>
            <a:r>
              <a:rPr lang="en-GB" sz="1000" dirty="0" err="1">
                <a:solidFill>
                  <a:schemeClr val="tx2"/>
                </a:solidFill>
              </a:rPr>
              <a:t>time_bnds</a:t>
            </a:r>
            <a:r>
              <a:rPr lang="en-GB" sz="1000" dirty="0">
                <a:solidFill>
                  <a:schemeClr val="tx2"/>
                </a:solidFill>
              </a:rPr>
              <a:t> </a:t>
            </a:r>
            <a:r>
              <a:rPr lang="en-GB" sz="1000" dirty="0"/>
              <a:t>(t, bnd2) ;</a:t>
            </a:r>
            <a:endParaRPr lang="en-GB" sz="1000" dirty="0">
              <a:cs typeface="Arial"/>
            </a:endParaRPr>
          </a:p>
          <a:p>
            <a:r>
              <a:rPr lang="en-GB" sz="1000" dirty="0"/>
              <a:t>   double </a:t>
            </a:r>
            <a:r>
              <a:rPr lang="en-GB" sz="1000" dirty="0" err="1">
                <a:solidFill>
                  <a:schemeClr val="tx2"/>
                </a:solidFill>
              </a:rPr>
              <a:t>leadtime_bnds</a:t>
            </a:r>
            <a:r>
              <a:rPr lang="en-GB" sz="1000" dirty="0">
                <a:solidFill>
                  <a:schemeClr val="tx2"/>
                </a:solidFill>
              </a:rPr>
              <a:t> </a:t>
            </a:r>
            <a:r>
              <a:rPr lang="en-GB" sz="1000" dirty="0"/>
              <a:t>(t, bnd2) ;</a:t>
            </a:r>
            <a:endParaRPr lang="en-GB" sz="1000" dirty="0">
              <a:cs typeface="Arial"/>
            </a:endParaRPr>
          </a:p>
          <a:p>
            <a:r>
              <a:rPr lang="en-GB" sz="1000" dirty="0"/>
              <a:t>   double </a:t>
            </a:r>
            <a:r>
              <a:rPr lang="en-GB" sz="1000" dirty="0" err="1">
                <a:solidFill>
                  <a:schemeClr val="tx2"/>
                </a:solidFill>
              </a:rPr>
              <a:t>reftime</a:t>
            </a:r>
            <a:r>
              <a:rPr lang="en-GB" sz="1000" dirty="0"/>
              <a:t> ;</a:t>
            </a:r>
            <a:endParaRPr lang="en-GB" sz="1000" dirty="0">
              <a:cs typeface="Arial"/>
            </a:endParaRPr>
          </a:p>
          <a:p>
            <a:r>
              <a:rPr lang="en-GB" sz="1000" dirty="0"/>
              <a:t>      </a:t>
            </a:r>
            <a:r>
              <a:rPr lang="en-GB" sz="1000" dirty="0" err="1"/>
              <a:t>reftime:</a:t>
            </a:r>
            <a:r>
              <a:rPr lang="en-GB" sz="1000" dirty="0" err="1">
                <a:solidFill>
                  <a:schemeClr val="accent6">
                    <a:lumMod val="75000"/>
                  </a:schemeClr>
                </a:solidFill>
              </a:rPr>
              <a:t>units</a:t>
            </a:r>
            <a:r>
              <a:rPr lang="en-GB" sz="1000" dirty="0"/>
              <a:t> = "hours since 2006-01-01T00:00:00Z" ;</a:t>
            </a:r>
            <a:endParaRPr lang="en-GB" sz="1000" dirty="0">
              <a:cs typeface="Arial"/>
            </a:endParaRPr>
          </a:p>
          <a:p>
            <a:r>
              <a:rPr lang="en-GB" sz="1000" dirty="0"/>
              <a:t>      </a:t>
            </a:r>
            <a:r>
              <a:rPr lang="en-GB" sz="1000" dirty="0" err="1"/>
              <a:t>reftime:</a:t>
            </a:r>
            <a:r>
              <a:rPr lang="en-GB" sz="1000" dirty="0" err="1">
                <a:solidFill>
                  <a:schemeClr val="accent6">
                    <a:lumMod val="75000"/>
                  </a:schemeClr>
                </a:solidFill>
              </a:rPr>
              <a:t>standard_name</a:t>
            </a:r>
            <a:r>
              <a:rPr lang="en-GB" sz="1000" dirty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en-GB" sz="1000" dirty="0"/>
              <a:t>= "</a:t>
            </a:r>
            <a:r>
              <a:rPr lang="en-GB" sz="1000" dirty="0" err="1"/>
              <a:t>forecast_reference_time</a:t>
            </a:r>
            <a:r>
              <a:rPr lang="en-GB" sz="1000" dirty="0"/>
              <a:t>" ;</a:t>
            </a:r>
            <a:endParaRPr lang="en-GB" sz="1000" dirty="0">
              <a:cs typeface="Arial"/>
            </a:endParaRPr>
          </a:p>
          <a:p>
            <a:r>
              <a:rPr lang="en-GB" sz="1000" dirty="0"/>
              <a:t>      </a:t>
            </a:r>
            <a:r>
              <a:rPr lang="en-GB" sz="1000" dirty="0" err="1"/>
              <a:t>reftime:</a:t>
            </a:r>
            <a:r>
              <a:rPr lang="en-GB" sz="1000" dirty="0" err="1">
                <a:solidFill>
                  <a:schemeClr val="accent6">
                    <a:lumMod val="75000"/>
                  </a:schemeClr>
                </a:solidFill>
              </a:rPr>
              <a:t>calendar</a:t>
            </a:r>
            <a:r>
              <a:rPr lang="en-GB" sz="1000" dirty="0"/>
              <a:t> = "</a:t>
            </a:r>
            <a:r>
              <a:rPr lang="en-GB" sz="1000" dirty="0" err="1"/>
              <a:t>gregorian</a:t>
            </a:r>
            <a:r>
              <a:rPr lang="en-GB" sz="1000" dirty="0"/>
              <a:t>" ;</a:t>
            </a:r>
            <a:endParaRPr lang="en-GB" sz="1000" dirty="0">
              <a:cs typeface="Arial"/>
            </a:endParaRPr>
          </a:p>
          <a:p>
            <a:r>
              <a:rPr lang="en-GB" sz="1000" dirty="0"/>
              <a:t>   double </a:t>
            </a:r>
            <a:r>
              <a:rPr lang="en-GB" sz="1000" dirty="0">
                <a:solidFill>
                  <a:schemeClr val="tx2"/>
                </a:solidFill>
              </a:rPr>
              <a:t>time</a:t>
            </a:r>
            <a:r>
              <a:rPr lang="en-GB" sz="1000" dirty="0"/>
              <a:t> (t) ;</a:t>
            </a:r>
            <a:endParaRPr lang="en-GB" sz="1000" dirty="0">
              <a:cs typeface="Arial"/>
            </a:endParaRPr>
          </a:p>
          <a:p>
            <a:r>
              <a:rPr lang="en-GB" sz="1000" dirty="0"/>
              <a:t>      </a:t>
            </a:r>
            <a:r>
              <a:rPr lang="en-GB" sz="1000" dirty="0" err="1"/>
              <a:t>time:</a:t>
            </a:r>
            <a:r>
              <a:rPr lang="en-GB" sz="1000" dirty="0" err="1">
                <a:solidFill>
                  <a:schemeClr val="accent6">
                    <a:lumMod val="75000"/>
                  </a:schemeClr>
                </a:solidFill>
              </a:rPr>
              <a:t>units</a:t>
            </a:r>
            <a:r>
              <a:rPr lang="en-GB" sz="1000" dirty="0"/>
              <a:t> = "hours since 2006-01-01T00:00:00Z" ;</a:t>
            </a:r>
            <a:endParaRPr lang="en-GB" sz="1000" dirty="0">
              <a:cs typeface="Arial"/>
            </a:endParaRPr>
          </a:p>
          <a:p>
            <a:r>
              <a:rPr lang="en-GB" sz="1000" dirty="0"/>
              <a:t>      </a:t>
            </a:r>
            <a:r>
              <a:rPr lang="en-GB" sz="1000" dirty="0" err="1"/>
              <a:t>time:</a:t>
            </a:r>
            <a:r>
              <a:rPr lang="en-GB" sz="1000" dirty="0" err="1">
                <a:solidFill>
                  <a:schemeClr val="accent6">
                    <a:lumMod val="75000"/>
                  </a:schemeClr>
                </a:solidFill>
              </a:rPr>
              <a:t>standard_name</a:t>
            </a:r>
            <a:r>
              <a:rPr lang="en-GB" sz="1000" dirty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en-GB" sz="1000" dirty="0"/>
              <a:t>= "time" ;</a:t>
            </a:r>
            <a:endParaRPr lang="en-GB" sz="1000" dirty="0">
              <a:cs typeface="Arial"/>
            </a:endParaRPr>
          </a:p>
          <a:p>
            <a:r>
              <a:rPr lang="en-GB" sz="1000" dirty="0"/>
              <a:t>      </a:t>
            </a:r>
            <a:r>
              <a:rPr lang="en-GB" sz="1000" dirty="0" err="1"/>
              <a:t>time:</a:t>
            </a:r>
            <a:r>
              <a:rPr lang="en-GB" sz="1000" dirty="0" err="1">
                <a:solidFill>
                  <a:schemeClr val="accent6">
                    <a:lumMod val="75000"/>
                  </a:schemeClr>
                </a:solidFill>
              </a:rPr>
              <a:t>calendar</a:t>
            </a:r>
            <a:r>
              <a:rPr lang="en-GB" sz="1000" dirty="0"/>
              <a:t> = "</a:t>
            </a:r>
            <a:r>
              <a:rPr lang="en-GB" sz="1000" dirty="0" err="1"/>
              <a:t>gregorian</a:t>
            </a:r>
            <a:r>
              <a:rPr lang="en-GB" sz="1000" dirty="0"/>
              <a:t>" ;</a:t>
            </a:r>
            <a:endParaRPr lang="en-GB" sz="1000" dirty="0">
              <a:cs typeface="Arial"/>
            </a:endParaRPr>
          </a:p>
          <a:p>
            <a:r>
              <a:rPr lang="en-GB" sz="1000" dirty="0"/>
              <a:t>      </a:t>
            </a:r>
            <a:r>
              <a:rPr lang="en-GB" sz="1000" dirty="0" err="1"/>
              <a:t>time:</a:t>
            </a:r>
            <a:r>
              <a:rPr lang="en-GB" sz="1000" dirty="0" err="1">
                <a:solidFill>
                  <a:schemeClr val="accent6">
                    <a:lumMod val="75000"/>
                  </a:schemeClr>
                </a:solidFill>
              </a:rPr>
              <a:t>bounds</a:t>
            </a:r>
            <a:r>
              <a:rPr lang="en-GB" sz="1000" dirty="0"/>
              <a:t> = "</a:t>
            </a:r>
            <a:r>
              <a:rPr lang="en-GB" sz="1000" dirty="0" err="1"/>
              <a:t>time_bnds</a:t>
            </a:r>
            <a:r>
              <a:rPr lang="en-GB" sz="1000" dirty="0"/>
              <a:t>" ;</a:t>
            </a:r>
            <a:endParaRPr lang="en-GB" sz="1000" dirty="0">
              <a:cs typeface="Arial"/>
            </a:endParaRPr>
          </a:p>
          <a:p>
            <a:r>
              <a:rPr lang="en-GB" sz="1000" dirty="0"/>
              <a:t>      time: </a:t>
            </a:r>
            <a:r>
              <a:rPr lang="en-GB" sz="1000" dirty="0">
                <a:solidFill>
                  <a:schemeClr val="accent6">
                    <a:lumMod val="75000"/>
                  </a:schemeClr>
                </a:solidFill>
              </a:rPr>
              <a:t>axis</a:t>
            </a:r>
            <a:r>
              <a:rPr lang="en-GB" sz="1000" dirty="0"/>
              <a:t> = “T” ;</a:t>
            </a:r>
            <a:endParaRPr lang="en-GB" sz="1000" dirty="0">
              <a:cs typeface="Arial"/>
            </a:endParaRPr>
          </a:p>
          <a:p>
            <a:r>
              <a:rPr lang="en-GB" sz="1000" dirty="0"/>
              <a:t>   double </a:t>
            </a:r>
            <a:r>
              <a:rPr lang="en-GB" sz="1000" dirty="0" err="1">
                <a:solidFill>
                  <a:schemeClr val="tx2"/>
                </a:solidFill>
              </a:rPr>
              <a:t>leadtime</a:t>
            </a:r>
            <a:r>
              <a:rPr lang="en-GB" sz="1000" dirty="0"/>
              <a:t> (t) ;</a:t>
            </a:r>
            <a:endParaRPr lang="en-GB" sz="1000" dirty="0">
              <a:cs typeface="Arial"/>
            </a:endParaRPr>
          </a:p>
          <a:p>
            <a:r>
              <a:rPr lang="en-GB" sz="1000" dirty="0"/>
              <a:t>     </a:t>
            </a:r>
            <a:r>
              <a:rPr lang="en-GB" sz="1000" dirty="0" err="1"/>
              <a:t>leadtime:</a:t>
            </a:r>
            <a:r>
              <a:rPr lang="en-GB" sz="1000" dirty="0" err="1">
                <a:solidFill>
                  <a:schemeClr val="accent6">
                    <a:lumMod val="75000"/>
                  </a:schemeClr>
                </a:solidFill>
              </a:rPr>
              <a:t>units</a:t>
            </a:r>
            <a:r>
              <a:rPr lang="en-GB" sz="1000" dirty="0"/>
              <a:t> = "hours" ;</a:t>
            </a:r>
            <a:endParaRPr lang="en-GB" sz="1000" dirty="0">
              <a:cs typeface="Arial"/>
            </a:endParaRPr>
          </a:p>
          <a:p>
            <a:r>
              <a:rPr lang="en-GB" sz="1000" dirty="0"/>
              <a:t>     </a:t>
            </a:r>
            <a:r>
              <a:rPr lang="en-GB" sz="1000" dirty="0" err="1"/>
              <a:t>leadtime:</a:t>
            </a:r>
            <a:r>
              <a:rPr lang="en-GB" sz="1000" dirty="0" err="1">
                <a:solidFill>
                  <a:schemeClr val="accent6">
                    <a:lumMod val="75000"/>
                  </a:schemeClr>
                </a:solidFill>
              </a:rPr>
              <a:t>standard_name</a:t>
            </a:r>
            <a:r>
              <a:rPr lang="en-GB" sz="1000" dirty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en-GB" sz="1000" dirty="0"/>
              <a:t>= "</a:t>
            </a:r>
            <a:r>
              <a:rPr lang="en-GB" sz="1000" dirty="0" err="1"/>
              <a:t>forecast_period</a:t>
            </a:r>
            <a:r>
              <a:rPr lang="en-GB" sz="1000" dirty="0"/>
              <a:t>" ;</a:t>
            </a:r>
            <a:endParaRPr lang="en-GB" sz="1000" dirty="0">
              <a:cs typeface="Arial"/>
            </a:endParaRPr>
          </a:p>
          <a:p>
            <a:r>
              <a:rPr lang="en-GB" sz="1000" dirty="0"/>
              <a:t>     </a:t>
            </a:r>
            <a:r>
              <a:rPr lang="en-GB" sz="1000" dirty="0" err="1"/>
              <a:t>leadtime:</a:t>
            </a:r>
            <a:r>
              <a:rPr lang="en-GB" sz="1000" dirty="0" err="1">
                <a:solidFill>
                  <a:schemeClr val="accent6">
                    <a:lumMod val="75000"/>
                  </a:schemeClr>
                </a:solidFill>
              </a:rPr>
              <a:t>bounds</a:t>
            </a:r>
            <a:r>
              <a:rPr lang="en-GB" sz="1000" dirty="0"/>
              <a:t> = "</a:t>
            </a:r>
            <a:r>
              <a:rPr lang="en-GB" sz="1000" dirty="0" err="1"/>
              <a:t>leadtime_bnds</a:t>
            </a:r>
            <a:r>
              <a:rPr lang="en-GB" sz="1000" dirty="0"/>
              <a:t>" ;</a:t>
            </a:r>
            <a:endParaRPr lang="en-GB" sz="1000" dirty="0">
              <a:cs typeface="Arial"/>
            </a:endParaRPr>
          </a:p>
          <a:p>
            <a:r>
              <a:rPr lang="en-GB" sz="1000" dirty="0"/>
              <a:t>   double </a:t>
            </a:r>
            <a:r>
              <a:rPr lang="en-GB" sz="1000" dirty="0">
                <a:solidFill>
                  <a:schemeClr val="tx2"/>
                </a:solidFill>
              </a:rPr>
              <a:t>height</a:t>
            </a:r>
            <a:r>
              <a:rPr lang="en-GB" sz="1000" dirty="0"/>
              <a:t> ;</a:t>
            </a:r>
            <a:endParaRPr lang="en-GB" sz="1000" dirty="0">
              <a:cs typeface="Arial"/>
            </a:endParaRPr>
          </a:p>
          <a:p>
            <a:r>
              <a:rPr lang="en-GB" sz="1000" dirty="0"/>
              <a:t>      </a:t>
            </a:r>
            <a:r>
              <a:rPr lang="en-GB" sz="1000" dirty="0" err="1"/>
              <a:t>height:</a:t>
            </a:r>
            <a:r>
              <a:rPr lang="en-GB" sz="1000" dirty="0" err="1">
                <a:solidFill>
                  <a:schemeClr val="accent6">
                    <a:lumMod val="75000"/>
                  </a:schemeClr>
                </a:solidFill>
              </a:rPr>
              <a:t>standard_name</a:t>
            </a:r>
            <a:r>
              <a:rPr lang="en-GB" sz="1000" dirty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en-GB" sz="1000" dirty="0"/>
              <a:t>= "height";</a:t>
            </a:r>
            <a:endParaRPr lang="en-GB" sz="1000" dirty="0">
              <a:cs typeface="Arial"/>
            </a:endParaRPr>
          </a:p>
          <a:p>
            <a:r>
              <a:rPr lang="en-GB" sz="1000" dirty="0"/>
              <a:t>      </a:t>
            </a:r>
            <a:r>
              <a:rPr lang="en-GB" sz="1000" dirty="0" err="1"/>
              <a:t>height:</a:t>
            </a:r>
            <a:r>
              <a:rPr lang="en-GB" sz="1000" dirty="0" err="1">
                <a:solidFill>
                  <a:schemeClr val="accent6">
                    <a:lumMod val="75000"/>
                  </a:schemeClr>
                </a:solidFill>
              </a:rPr>
              <a:t>units</a:t>
            </a:r>
            <a:r>
              <a:rPr lang="en-GB" sz="1000" dirty="0"/>
              <a:t> = "m";</a:t>
            </a:r>
            <a:endParaRPr lang="en-GB" sz="1000" dirty="0">
              <a:cs typeface="Arial"/>
            </a:endParaRPr>
          </a:p>
          <a:p>
            <a:r>
              <a:rPr lang="en-GB" sz="1000" dirty="0"/>
              <a:t>      </a:t>
            </a:r>
            <a:r>
              <a:rPr lang="en-GB" sz="1000" dirty="0" err="1"/>
              <a:t>height:</a:t>
            </a:r>
            <a:r>
              <a:rPr lang="en-GB" sz="1000" dirty="0" err="1">
                <a:solidFill>
                  <a:schemeClr val="accent6">
                    <a:lumMod val="75000"/>
                  </a:schemeClr>
                </a:solidFill>
              </a:rPr>
              <a:t>positive</a:t>
            </a:r>
            <a:r>
              <a:rPr lang="en-GB" sz="1000" dirty="0"/>
              <a:t> = "up";</a:t>
            </a:r>
            <a:endParaRPr lang="en-GB" sz="1000" dirty="0">
              <a:cs typeface="Arial"/>
            </a:endParaRPr>
          </a:p>
          <a:p>
            <a:r>
              <a:rPr lang="en-GB" sz="1000" dirty="0"/>
              <a:t>      </a:t>
            </a:r>
            <a:r>
              <a:rPr lang="en-GB" sz="1000" dirty="0" err="1"/>
              <a:t>height:</a:t>
            </a:r>
            <a:r>
              <a:rPr lang="en-GB" sz="1000" dirty="0" err="1">
                <a:solidFill>
                  <a:schemeClr val="accent6">
                    <a:lumMod val="75000"/>
                  </a:schemeClr>
                </a:solidFill>
              </a:rPr>
              <a:t>axis</a:t>
            </a:r>
            <a:r>
              <a:rPr lang="en-GB" sz="1000" dirty="0"/>
              <a:t> = "Z";</a:t>
            </a:r>
            <a:endParaRPr lang="en-GB" sz="1000" dirty="0">
              <a:cs typeface="Arial"/>
            </a:endParaRPr>
          </a:p>
          <a:p>
            <a:r>
              <a:rPr lang="en-GB" sz="1000" dirty="0"/>
              <a:t>   double </a:t>
            </a:r>
            <a:r>
              <a:rPr lang="en-GB" sz="1000" dirty="0">
                <a:solidFill>
                  <a:schemeClr val="tx2"/>
                </a:solidFill>
              </a:rPr>
              <a:t>latitude</a:t>
            </a:r>
            <a:r>
              <a:rPr lang="en-GB" sz="1000" dirty="0"/>
              <a:t> (y) ;</a:t>
            </a:r>
            <a:endParaRPr lang="en-GB" sz="1000" dirty="0">
              <a:cs typeface="Arial"/>
            </a:endParaRPr>
          </a:p>
          <a:p>
            <a:r>
              <a:rPr lang="en-GB" sz="1000" dirty="0"/>
              <a:t>      </a:t>
            </a:r>
            <a:r>
              <a:rPr lang="en-GB" sz="1000" dirty="0" err="1"/>
              <a:t>latitude:</a:t>
            </a:r>
            <a:r>
              <a:rPr lang="en-GB" sz="1000" dirty="0" err="1">
                <a:solidFill>
                  <a:schemeClr val="accent6">
                    <a:lumMod val="75000"/>
                  </a:schemeClr>
                </a:solidFill>
              </a:rPr>
              <a:t>standard_name</a:t>
            </a:r>
            <a:r>
              <a:rPr lang="en-GB" sz="1000" dirty="0"/>
              <a:t> = "latitude" ;</a:t>
            </a:r>
            <a:endParaRPr lang="en-GB" sz="1000" dirty="0">
              <a:cs typeface="Arial"/>
            </a:endParaRPr>
          </a:p>
          <a:p>
            <a:r>
              <a:rPr lang="en-GB" sz="1000" dirty="0"/>
              <a:t>      </a:t>
            </a:r>
            <a:r>
              <a:rPr lang="en-GB" sz="1000" dirty="0" err="1"/>
              <a:t>latitude:</a:t>
            </a:r>
            <a:r>
              <a:rPr lang="en-GB" sz="1000" dirty="0" err="1">
                <a:solidFill>
                  <a:schemeClr val="accent6">
                    <a:lumMod val="75000"/>
                  </a:schemeClr>
                </a:solidFill>
              </a:rPr>
              <a:t>units</a:t>
            </a:r>
            <a:r>
              <a:rPr lang="en-GB" sz="1000" dirty="0"/>
              <a:t> = "</a:t>
            </a:r>
            <a:r>
              <a:rPr lang="en-GB" sz="1000" dirty="0" err="1"/>
              <a:t>degrees_north</a:t>
            </a:r>
            <a:r>
              <a:rPr lang="en-GB" sz="1000" dirty="0"/>
              <a:t>" ;</a:t>
            </a:r>
            <a:endParaRPr lang="en-GB" sz="1000" dirty="0">
              <a:cs typeface="Arial"/>
            </a:endParaRPr>
          </a:p>
          <a:p>
            <a:r>
              <a:rPr lang="en-GB" sz="1000" dirty="0"/>
              <a:t>      </a:t>
            </a:r>
            <a:r>
              <a:rPr lang="en-GB" sz="1000" dirty="0" err="1"/>
              <a:t>latitude:</a:t>
            </a:r>
            <a:r>
              <a:rPr lang="en-GB" sz="1000" dirty="0" err="1">
                <a:solidFill>
                  <a:schemeClr val="accent6">
                    <a:lumMod val="75000"/>
                  </a:schemeClr>
                </a:solidFill>
              </a:rPr>
              <a:t>axis</a:t>
            </a:r>
            <a:r>
              <a:rPr lang="en-GB" sz="1000" dirty="0"/>
              <a:t> = “Y” ;</a:t>
            </a:r>
            <a:endParaRPr lang="en-GB" sz="1000" dirty="0">
              <a:cs typeface="Arial"/>
            </a:endParaRPr>
          </a:p>
          <a:p>
            <a:r>
              <a:rPr lang="en-GB" sz="1000" dirty="0"/>
              <a:t>    double </a:t>
            </a:r>
            <a:r>
              <a:rPr lang="en-GB" sz="1000" dirty="0">
                <a:solidFill>
                  <a:schemeClr val="tx2"/>
                </a:solidFill>
              </a:rPr>
              <a:t>longitude</a:t>
            </a:r>
            <a:r>
              <a:rPr lang="en-GB" sz="1000" dirty="0"/>
              <a:t> (x) ;</a:t>
            </a:r>
            <a:endParaRPr lang="en-GB" sz="1000" dirty="0">
              <a:cs typeface="Arial"/>
            </a:endParaRPr>
          </a:p>
          <a:p>
            <a:r>
              <a:rPr lang="en-GB" sz="1000" dirty="0"/>
              <a:t>      </a:t>
            </a:r>
            <a:r>
              <a:rPr lang="en-GB" sz="1000" dirty="0" err="1"/>
              <a:t>longitude:</a:t>
            </a:r>
            <a:r>
              <a:rPr lang="en-GB" sz="1000" dirty="0" err="1">
                <a:solidFill>
                  <a:schemeClr val="accent6">
                    <a:lumMod val="75000"/>
                  </a:schemeClr>
                </a:solidFill>
              </a:rPr>
              <a:t>standard_name</a:t>
            </a:r>
            <a:r>
              <a:rPr lang="en-GB" sz="1000" dirty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en-GB" sz="1000" dirty="0"/>
              <a:t>= "longitude" ;</a:t>
            </a:r>
            <a:endParaRPr lang="en-GB" sz="1000" dirty="0">
              <a:cs typeface="Arial"/>
            </a:endParaRPr>
          </a:p>
          <a:p>
            <a:r>
              <a:rPr lang="en-GB" sz="1000" dirty="0"/>
              <a:t>      </a:t>
            </a:r>
            <a:r>
              <a:rPr lang="en-GB" sz="1000" dirty="0" err="1"/>
              <a:t>longitude:</a:t>
            </a:r>
            <a:r>
              <a:rPr lang="en-GB" sz="1000" dirty="0" err="1">
                <a:solidFill>
                  <a:schemeClr val="accent6">
                    <a:lumMod val="75000"/>
                  </a:schemeClr>
                </a:solidFill>
              </a:rPr>
              <a:t>units</a:t>
            </a:r>
            <a:r>
              <a:rPr lang="en-GB" sz="1000" dirty="0"/>
              <a:t> = "</a:t>
            </a:r>
            <a:r>
              <a:rPr lang="en-GB" sz="1000" dirty="0" err="1"/>
              <a:t>degrees_east</a:t>
            </a:r>
            <a:r>
              <a:rPr lang="en-GB" sz="1000" dirty="0"/>
              <a:t>" ;</a:t>
            </a:r>
            <a:endParaRPr lang="en-GB" sz="1000" dirty="0">
              <a:cs typeface="Arial"/>
            </a:endParaRPr>
          </a:p>
          <a:p>
            <a:r>
              <a:rPr lang="en-GB" sz="1000" dirty="0"/>
              <a:t>      </a:t>
            </a:r>
            <a:r>
              <a:rPr lang="en-GB" sz="1000" dirty="0" err="1"/>
              <a:t>longitude:</a:t>
            </a:r>
            <a:r>
              <a:rPr lang="en-GB" sz="1000" dirty="0" err="1">
                <a:solidFill>
                  <a:schemeClr val="accent6">
                    <a:lumMod val="75000"/>
                  </a:schemeClr>
                </a:solidFill>
              </a:rPr>
              <a:t>axis</a:t>
            </a:r>
            <a:r>
              <a:rPr lang="en-GB" sz="1000" dirty="0"/>
              <a:t> = “X” ;</a:t>
            </a:r>
            <a:endParaRPr lang="en-GB" sz="1000" dirty="0"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51429528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655D28-86DF-464B-9996-F79C1F089A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Use Case: Ocean data from Nemo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FF82F08-03DB-42A9-8A51-15B948953CA9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B3B0B0F-E794-1244-9699-107C60B9C23A}" type="slidenum">
              <a:rPr lang="en-US" smtClean="0"/>
              <a:pPr/>
              <a:t>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1825C99-846A-4A62-8A0A-50CD9F8A38A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pPr algn="ctr"/>
            <a:r>
              <a:rPr lang="en-US"/>
              <a:t>European Centre for Medium-Range Weather Forecasts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A5B9CF0-DD77-4475-BB2F-35C41DDA7C35}"/>
              </a:ext>
            </a:extLst>
          </p:cNvPr>
          <p:cNvSpPr txBox="1"/>
          <p:nvPr/>
        </p:nvSpPr>
        <p:spPr>
          <a:xfrm>
            <a:off x="1950794" y="747032"/>
            <a:ext cx="6849952" cy="517064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GB" sz="1000"/>
          </a:p>
          <a:p>
            <a:r>
              <a:rPr lang="en-GB" sz="1000"/>
              <a:t>variables:</a:t>
            </a:r>
          </a:p>
          <a:p>
            <a:r>
              <a:rPr lang="en-GB" sz="1000"/>
              <a:t>    double </a:t>
            </a:r>
            <a:r>
              <a:rPr lang="en-GB" sz="1000" err="1">
                <a:solidFill>
                  <a:schemeClr val="tx2"/>
                </a:solidFill>
              </a:rPr>
              <a:t>time_bnds</a:t>
            </a:r>
            <a:r>
              <a:rPr lang="en-GB" sz="1000">
                <a:solidFill>
                  <a:schemeClr val="tx2"/>
                </a:solidFill>
              </a:rPr>
              <a:t> </a:t>
            </a:r>
            <a:r>
              <a:rPr lang="en-GB" sz="1000"/>
              <a:t>(t, bnd2) ;</a:t>
            </a:r>
          </a:p>
          <a:p>
            <a:r>
              <a:rPr lang="en-GB" sz="1000"/>
              <a:t>    double </a:t>
            </a:r>
            <a:r>
              <a:rPr lang="en-GB" sz="1000" err="1">
                <a:solidFill>
                  <a:schemeClr val="tx2"/>
                </a:solidFill>
              </a:rPr>
              <a:t>forecast_reference_time_bnds</a:t>
            </a:r>
            <a:r>
              <a:rPr lang="en-GB" sz="1000">
                <a:solidFill>
                  <a:schemeClr val="tx2"/>
                </a:solidFill>
              </a:rPr>
              <a:t> </a:t>
            </a:r>
            <a:r>
              <a:rPr lang="en-GB" sz="1000"/>
              <a:t>(t, bnd2) ;</a:t>
            </a:r>
          </a:p>
          <a:p>
            <a:r>
              <a:rPr lang="en-GB" sz="1000"/>
              <a:t>    double </a:t>
            </a:r>
            <a:r>
              <a:rPr lang="en-GB" sz="1000" err="1">
                <a:solidFill>
                  <a:schemeClr val="tx2"/>
                </a:solidFill>
              </a:rPr>
              <a:t>leadtime_bnds</a:t>
            </a:r>
            <a:r>
              <a:rPr lang="en-GB" sz="1000">
                <a:solidFill>
                  <a:schemeClr val="tx2"/>
                </a:solidFill>
              </a:rPr>
              <a:t> </a:t>
            </a:r>
            <a:r>
              <a:rPr lang="en-GB" sz="1000"/>
              <a:t>(t, bnd2) ;</a:t>
            </a:r>
          </a:p>
          <a:p>
            <a:r>
              <a:rPr lang="en-GB" sz="1000"/>
              <a:t>    double </a:t>
            </a:r>
            <a:r>
              <a:rPr lang="en-GB" sz="1000">
                <a:solidFill>
                  <a:schemeClr val="tx2"/>
                </a:solidFill>
              </a:rPr>
              <a:t>time</a:t>
            </a:r>
            <a:r>
              <a:rPr lang="en-GB" sz="1000"/>
              <a:t> (t) ;</a:t>
            </a:r>
          </a:p>
          <a:p>
            <a:r>
              <a:rPr lang="en-GB" sz="1000"/>
              <a:t>      </a:t>
            </a:r>
            <a:r>
              <a:rPr lang="en-GB" sz="1000" err="1"/>
              <a:t>time:</a:t>
            </a:r>
            <a:r>
              <a:rPr lang="en-GB" sz="1000" err="1">
                <a:solidFill>
                  <a:schemeClr val="accent6">
                    <a:lumMod val="75000"/>
                  </a:schemeClr>
                </a:solidFill>
              </a:rPr>
              <a:t>bounds</a:t>
            </a:r>
            <a:r>
              <a:rPr lang="en-GB" sz="1000"/>
              <a:t> = "</a:t>
            </a:r>
            <a:r>
              <a:rPr lang="en-GB" sz="1000" err="1"/>
              <a:t>time_bnds</a:t>
            </a:r>
            <a:r>
              <a:rPr lang="en-GB" sz="1000"/>
              <a:t>" ;</a:t>
            </a:r>
          </a:p>
          <a:p>
            <a:r>
              <a:rPr lang="en-GB" sz="1000"/>
              <a:t>      </a:t>
            </a:r>
            <a:r>
              <a:rPr lang="en-GB" sz="1000" err="1"/>
              <a:t>time:</a:t>
            </a:r>
            <a:r>
              <a:rPr lang="en-GB" sz="1000" err="1">
                <a:solidFill>
                  <a:schemeClr val="accent6">
                    <a:lumMod val="75000"/>
                  </a:schemeClr>
                </a:solidFill>
              </a:rPr>
              <a:t>units</a:t>
            </a:r>
            <a:r>
              <a:rPr lang="en-GB" sz="1000"/>
              <a:t> = "hours since 2019-02-01 00:00:00" ;</a:t>
            </a:r>
          </a:p>
          <a:p>
            <a:r>
              <a:rPr lang="en-GB" sz="1000"/>
              <a:t>      </a:t>
            </a:r>
            <a:r>
              <a:rPr lang="en-GB" sz="1000" err="1"/>
              <a:t>time:</a:t>
            </a:r>
            <a:r>
              <a:rPr lang="en-GB" sz="1000" err="1">
                <a:solidFill>
                  <a:schemeClr val="accent6">
                    <a:lumMod val="75000"/>
                  </a:schemeClr>
                </a:solidFill>
              </a:rPr>
              <a:t>calendar</a:t>
            </a:r>
            <a:r>
              <a:rPr lang="en-GB" sz="1000"/>
              <a:t> = "</a:t>
            </a:r>
            <a:r>
              <a:rPr lang="en-GB" sz="1000" err="1"/>
              <a:t>gregorian</a:t>
            </a:r>
            <a:r>
              <a:rPr lang="en-GB" sz="1000"/>
              <a:t>" ;</a:t>
            </a:r>
          </a:p>
          <a:p>
            <a:r>
              <a:rPr lang="en-GB" sz="1000"/>
              <a:t>      </a:t>
            </a:r>
            <a:r>
              <a:rPr lang="en-GB" sz="1000" err="1"/>
              <a:t>time:</a:t>
            </a:r>
            <a:r>
              <a:rPr lang="en-GB" sz="1000" err="1">
                <a:solidFill>
                  <a:schemeClr val="accent6">
                    <a:lumMod val="75000"/>
                  </a:schemeClr>
                </a:solidFill>
              </a:rPr>
              <a:t>axis</a:t>
            </a:r>
            <a:r>
              <a:rPr lang="en-GB" sz="1000"/>
              <a:t> = "T" ;</a:t>
            </a:r>
          </a:p>
          <a:p>
            <a:r>
              <a:rPr lang="en-GB" sz="1000"/>
              <a:t>    double </a:t>
            </a:r>
            <a:r>
              <a:rPr lang="en-GB" sz="1000" err="1">
                <a:solidFill>
                  <a:schemeClr val="tx2"/>
                </a:solidFill>
              </a:rPr>
              <a:t>latitude_t</a:t>
            </a:r>
            <a:r>
              <a:rPr lang="en-GB" sz="1000">
                <a:solidFill>
                  <a:schemeClr val="tx2"/>
                </a:solidFill>
              </a:rPr>
              <a:t> </a:t>
            </a:r>
            <a:r>
              <a:rPr lang="en-GB" sz="1000"/>
              <a:t>(j, </a:t>
            </a:r>
            <a:r>
              <a:rPr lang="en-GB" sz="1000" err="1"/>
              <a:t>i</a:t>
            </a:r>
            <a:r>
              <a:rPr lang="en-GB" sz="1000"/>
              <a:t>) ;</a:t>
            </a:r>
          </a:p>
          <a:p>
            <a:r>
              <a:rPr lang="en-GB" sz="1000"/>
              <a:t>      </a:t>
            </a:r>
            <a:r>
              <a:rPr lang="en-GB" sz="1000" err="1"/>
              <a:t>latitude_t:</a:t>
            </a:r>
            <a:r>
              <a:rPr lang="en-GB" sz="1000" err="1">
                <a:solidFill>
                  <a:schemeClr val="accent6">
                    <a:lumMod val="75000"/>
                  </a:schemeClr>
                </a:solidFill>
              </a:rPr>
              <a:t>standard_name</a:t>
            </a:r>
            <a:r>
              <a:rPr lang="en-GB" sz="100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en-GB" sz="1000"/>
              <a:t>= "latitude" ;</a:t>
            </a:r>
          </a:p>
          <a:p>
            <a:r>
              <a:rPr lang="en-GB" sz="1000"/>
              <a:t>      </a:t>
            </a:r>
            <a:r>
              <a:rPr lang="en-GB" sz="1000" err="1"/>
              <a:t>latitude_t:</a:t>
            </a:r>
            <a:r>
              <a:rPr lang="en-GB" sz="1000" err="1">
                <a:solidFill>
                  <a:schemeClr val="accent6">
                    <a:lumMod val="75000"/>
                  </a:schemeClr>
                </a:solidFill>
              </a:rPr>
              <a:t>units</a:t>
            </a:r>
            <a:r>
              <a:rPr lang="en-GB" sz="1000"/>
              <a:t> = "</a:t>
            </a:r>
            <a:r>
              <a:rPr lang="en-GB" sz="1000" err="1"/>
              <a:t>degrees_north</a:t>
            </a:r>
            <a:r>
              <a:rPr lang="en-GB" sz="1000"/>
              <a:t>" ;</a:t>
            </a:r>
          </a:p>
          <a:p>
            <a:r>
              <a:rPr lang="en-GB" sz="1000"/>
              <a:t>      </a:t>
            </a:r>
            <a:r>
              <a:rPr lang="en-GB" sz="1000" err="1"/>
              <a:t>latitude_t:</a:t>
            </a:r>
            <a:r>
              <a:rPr lang="en-GB" sz="1000" err="1">
                <a:solidFill>
                  <a:schemeClr val="accent6">
                    <a:lumMod val="75000"/>
                  </a:schemeClr>
                </a:solidFill>
              </a:rPr>
              <a:t>axis</a:t>
            </a:r>
            <a:r>
              <a:rPr lang="en-GB" sz="1000"/>
              <a:t> = "Y" ;</a:t>
            </a:r>
          </a:p>
          <a:p>
            <a:r>
              <a:rPr lang="en-GB" sz="1000"/>
              <a:t>    double </a:t>
            </a:r>
            <a:r>
              <a:rPr lang="en-GB" sz="1000" err="1">
                <a:solidFill>
                  <a:schemeClr val="tx2"/>
                </a:solidFill>
              </a:rPr>
              <a:t>longitude_t</a:t>
            </a:r>
            <a:r>
              <a:rPr lang="en-GB" sz="1000">
                <a:solidFill>
                  <a:schemeClr val="tx2"/>
                </a:solidFill>
              </a:rPr>
              <a:t> </a:t>
            </a:r>
            <a:r>
              <a:rPr lang="en-GB" sz="1000"/>
              <a:t>(j, </a:t>
            </a:r>
            <a:r>
              <a:rPr lang="en-GB" sz="1000" err="1"/>
              <a:t>i</a:t>
            </a:r>
            <a:r>
              <a:rPr lang="en-GB" sz="1000"/>
              <a:t>) ;</a:t>
            </a:r>
          </a:p>
          <a:p>
            <a:r>
              <a:rPr lang="en-GB" sz="1000"/>
              <a:t>      </a:t>
            </a:r>
            <a:r>
              <a:rPr lang="en-GB" sz="1000" err="1"/>
              <a:t>longitude_t:</a:t>
            </a:r>
            <a:r>
              <a:rPr lang="en-GB" sz="1000" err="1">
                <a:solidFill>
                  <a:schemeClr val="accent6">
                    <a:lumMod val="75000"/>
                  </a:schemeClr>
                </a:solidFill>
              </a:rPr>
              <a:t>standard_name</a:t>
            </a:r>
            <a:r>
              <a:rPr lang="en-GB" sz="100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en-GB" sz="1000"/>
              <a:t>= "longitude" ;</a:t>
            </a:r>
          </a:p>
          <a:p>
            <a:r>
              <a:rPr lang="en-GB" sz="1000"/>
              <a:t>      </a:t>
            </a:r>
            <a:r>
              <a:rPr lang="en-GB" sz="1000" err="1"/>
              <a:t>longitude_t:</a:t>
            </a:r>
            <a:r>
              <a:rPr lang="en-GB" sz="1000" err="1">
                <a:solidFill>
                  <a:schemeClr val="accent6">
                    <a:lumMod val="75000"/>
                  </a:schemeClr>
                </a:solidFill>
              </a:rPr>
              <a:t>units</a:t>
            </a:r>
            <a:r>
              <a:rPr lang="en-GB" sz="1000"/>
              <a:t> = "</a:t>
            </a:r>
            <a:r>
              <a:rPr lang="en-GB" sz="1000" err="1"/>
              <a:t>degrees_east</a:t>
            </a:r>
            <a:r>
              <a:rPr lang="en-GB" sz="1000"/>
              <a:t>" ;</a:t>
            </a:r>
          </a:p>
          <a:p>
            <a:r>
              <a:rPr lang="en-GB" sz="1000"/>
              <a:t>      </a:t>
            </a:r>
            <a:r>
              <a:rPr lang="en-GB" sz="1000" err="1"/>
              <a:t>longitude_t:</a:t>
            </a:r>
            <a:r>
              <a:rPr lang="en-GB" sz="1000" err="1">
                <a:solidFill>
                  <a:schemeClr val="accent6">
                    <a:lumMod val="75000"/>
                  </a:schemeClr>
                </a:solidFill>
              </a:rPr>
              <a:t>axis</a:t>
            </a:r>
            <a:r>
              <a:rPr lang="en-GB" sz="1000"/>
              <a:t> = "X" ;</a:t>
            </a:r>
          </a:p>
          <a:p>
            <a:r>
              <a:rPr lang="en-GB" sz="1000"/>
              <a:t>    double </a:t>
            </a:r>
            <a:r>
              <a:rPr lang="en-GB" sz="1000" err="1">
                <a:solidFill>
                  <a:schemeClr val="tx2"/>
                </a:solidFill>
              </a:rPr>
              <a:t>forecast_reference_time</a:t>
            </a:r>
            <a:r>
              <a:rPr lang="en-GB" sz="1000">
                <a:solidFill>
                  <a:schemeClr val="tx2"/>
                </a:solidFill>
              </a:rPr>
              <a:t> </a:t>
            </a:r>
            <a:r>
              <a:rPr lang="en-GB" sz="1000"/>
              <a:t>(t) ;</a:t>
            </a:r>
          </a:p>
          <a:p>
            <a:r>
              <a:rPr lang="en-GB" sz="1000"/>
              <a:t>      </a:t>
            </a:r>
            <a:r>
              <a:rPr lang="en-GB" sz="1000" err="1"/>
              <a:t>forecast_reference_time:</a:t>
            </a:r>
            <a:r>
              <a:rPr lang="en-GB" sz="1000" err="1">
                <a:solidFill>
                  <a:schemeClr val="accent6">
                    <a:lumMod val="75000"/>
                  </a:schemeClr>
                </a:solidFill>
              </a:rPr>
              <a:t>bounds</a:t>
            </a:r>
            <a:r>
              <a:rPr lang="en-GB" sz="1000"/>
              <a:t> = "</a:t>
            </a:r>
            <a:r>
              <a:rPr lang="en-GB" sz="1000" err="1"/>
              <a:t>forecast_reference_time_bnds</a:t>
            </a:r>
            <a:r>
              <a:rPr lang="en-GB" sz="1000"/>
              <a:t>" ;</a:t>
            </a:r>
          </a:p>
          <a:p>
            <a:r>
              <a:rPr lang="en-GB" sz="1000"/>
              <a:t>      </a:t>
            </a:r>
            <a:r>
              <a:rPr lang="en-GB" sz="1000" err="1"/>
              <a:t>forecast_reference_time:</a:t>
            </a:r>
            <a:r>
              <a:rPr lang="en-GB" sz="1000" err="1">
                <a:solidFill>
                  <a:schemeClr val="accent6">
                    <a:lumMod val="75000"/>
                  </a:schemeClr>
                </a:solidFill>
              </a:rPr>
              <a:t>standard_name</a:t>
            </a:r>
            <a:r>
              <a:rPr lang="en-GB" sz="100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en-GB" sz="1000"/>
              <a:t>= "</a:t>
            </a:r>
            <a:r>
              <a:rPr lang="en-GB" sz="1000" err="1"/>
              <a:t>forecast_reference_time</a:t>
            </a:r>
            <a:r>
              <a:rPr lang="en-GB" sz="1000"/>
              <a:t>" ;</a:t>
            </a:r>
          </a:p>
          <a:p>
            <a:r>
              <a:rPr lang="en-GB" sz="1000"/>
              <a:t>      </a:t>
            </a:r>
            <a:r>
              <a:rPr lang="en-GB" sz="1000" err="1"/>
              <a:t>forecast_reference_time:</a:t>
            </a:r>
            <a:r>
              <a:rPr lang="en-GB" sz="1000" err="1">
                <a:solidFill>
                  <a:schemeClr val="accent6">
                    <a:lumMod val="75000"/>
                  </a:schemeClr>
                </a:solidFill>
              </a:rPr>
              <a:t>units</a:t>
            </a:r>
            <a:r>
              <a:rPr lang="en-GB" sz="1000"/>
              <a:t> = "hours since 2019-02-01 00:00:00" ;</a:t>
            </a:r>
          </a:p>
          <a:p>
            <a:r>
              <a:rPr lang="en-GB" sz="1000"/>
              <a:t>      </a:t>
            </a:r>
            <a:r>
              <a:rPr lang="en-GB" sz="1000" err="1"/>
              <a:t>forecast_reference_time:</a:t>
            </a:r>
            <a:r>
              <a:rPr lang="en-GB" sz="1000" err="1">
                <a:solidFill>
                  <a:schemeClr val="accent6">
                    <a:lumMod val="75000"/>
                  </a:schemeClr>
                </a:solidFill>
              </a:rPr>
              <a:t>calendar</a:t>
            </a:r>
            <a:r>
              <a:rPr lang="en-GB" sz="1000"/>
              <a:t> = "</a:t>
            </a:r>
            <a:r>
              <a:rPr lang="en-GB" sz="1000" err="1"/>
              <a:t>gregorian</a:t>
            </a:r>
            <a:r>
              <a:rPr lang="en-GB" sz="1000"/>
              <a:t>" ;</a:t>
            </a:r>
          </a:p>
          <a:p>
            <a:r>
              <a:rPr lang="en-GB" sz="1000"/>
              <a:t>    double </a:t>
            </a:r>
            <a:r>
              <a:rPr lang="en-GB" sz="1000" err="1">
                <a:solidFill>
                  <a:schemeClr val="tx2"/>
                </a:solidFill>
              </a:rPr>
              <a:t>leadtime</a:t>
            </a:r>
            <a:r>
              <a:rPr lang="en-GB" sz="1000"/>
              <a:t> (t) ;</a:t>
            </a:r>
          </a:p>
          <a:p>
            <a:r>
              <a:rPr lang="en-GB" sz="1000"/>
              <a:t>      </a:t>
            </a:r>
            <a:r>
              <a:rPr lang="en-GB" sz="1000" err="1"/>
              <a:t>leadtime:</a:t>
            </a:r>
            <a:r>
              <a:rPr lang="en-GB" sz="1000" err="1">
                <a:solidFill>
                  <a:schemeClr val="accent6">
                    <a:lumMod val="75000"/>
                  </a:schemeClr>
                </a:solidFill>
              </a:rPr>
              <a:t>bounds</a:t>
            </a:r>
            <a:r>
              <a:rPr lang="en-GB" sz="1000"/>
              <a:t> = "</a:t>
            </a:r>
            <a:r>
              <a:rPr lang="en-GB" sz="1000" err="1"/>
              <a:t>leadtime_bnds</a:t>
            </a:r>
            <a:r>
              <a:rPr lang="en-GB" sz="1000"/>
              <a:t>" ;</a:t>
            </a:r>
          </a:p>
          <a:p>
            <a:r>
              <a:rPr lang="en-GB" sz="1000"/>
              <a:t>      </a:t>
            </a:r>
            <a:r>
              <a:rPr lang="en-GB" sz="1000" err="1"/>
              <a:t>leadtime:</a:t>
            </a:r>
            <a:r>
              <a:rPr lang="en-GB" sz="1000" err="1">
                <a:solidFill>
                  <a:schemeClr val="accent6">
                    <a:lumMod val="75000"/>
                  </a:schemeClr>
                </a:solidFill>
              </a:rPr>
              <a:t>standard_name</a:t>
            </a:r>
            <a:r>
              <a:rPr lang="en-GB" sz="100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en-GB" sz="1000"/>
              <a:t>= "</a:t>
            </a:r>
            <a:r>
              <a:rPr lang="en-GB" sz="1000" err="1"/>
              <a:t>forecast_period</a:t>
            </a:r>
            <a:r>
              <a:rPr lang="en-GB" sz="1000"/>
              <a:t>" ;</a:t>
            </a:r>
          </a:p>
          <a:p>
            <a:r>
              <a:rPr lang="en-GB" sz="1000"/>
              <a:t>      </a:t>
            </a:r>
            <a:r>
              <a:rPr lang="en-GB" sz="1000" err="1"/>
              <a:t>leadtime:</a:t>
            </a:r>
            <a:r>
              <a:rPr lang="en-GB" sz="1000" err="1">
                <a:solidFill>
                  <a:schemeClr val="accent6">
                    <a:lumMod val="75000"/>
                  </a:schemeClr>
                </a:solidFill>
              </a:rPr>
              <a:t>units</a:t>
            </a:r>
            <a:r>
              <a:rPr lang="en-GB" sz="1000"/>
              <a:t> = "hours" ;</a:t>
            </a:r>
          </a:p>
          <a:p>
            <a:r>
              <a:rPr lang="en-GB" sz="1000"/>
              <a:t>    double </a:t>
            </a:r>
            <a:r>
              <a:rPr lang="en-GB" sz="1000" err="1">
                <a:solidFill>
                  <a:schemeClr val="tx2"/>
                </a:solidFill>
              </a:rPr>
              <a:t>sosaline</a:t>
            </a:r>
            <a:r>
              <a:rPr lang="en-GB" sz="1000"/>
              <a:t> (t, j, </a:t>
            </a:r>
            <a:r>
              <a:rPr lang="en-GB" sz="1000" err="1"/>
              <a:t>i</a:t>
            </a:r>
            <a:r>
              <a:rPr lang="en-GB" sz="1000"/>
              <a:t>) ;</a:t>
            </a:r>
          </a:p>
          <a:p>
            <a:r>
              <a:rPr lang="en-GB" sz="1000"/>
              <a:t>      </a:t>
            </a:r>
            <a:r>
              <a:rPr lang="en-GB" sz="1000" err="1"/>
              <a:t>sosaline:</a:t>
            </a:r>
            <a:r>
              <a:rPr lang="en-GB" sz="1000" err="1">
                <a:solidFill>
                  <a:schemeClr val="accent6">
                    <a:lumMod val="75000"/>
                  </a:schemeClr>
                </a:solidFill>
              </a:rPr>
              <a:t>coordinates</a:t>
            </a:r>
            <a:r>
              <a:rPr lang="en-GB" sz="1000"/>
              <a:t> = "time </a:t>
            </a:r>
            <a:r>
              <a:rPr lang="en-GB" sz="1000" err="1"/>
              <a:t>latitude_t</a:t>
            </a:r>
            <a:r>
              <a:rPr lang="en-GB" sz="1000"/>
              <a:t> </a:t>
            </a:r>
            <a:r>
              <a:rPr lang="en-GB" sz="1000" err="1"/>
              <a:t>longitude_t</a:t>
            </a:r>
            <a:r>
              <a:rPr lang="en-GB" sz="1000"/>
              <a:t>" ;</a:t>
            </a:r>
          </a:p>
          <a:p>
            <a:r>
              <a:rPr lang="en-GB" sz="1000"/>
              <a:t>      </a:t>
            </a:r>
            <a:r>
              <a:rPr lang="en-GB" sz="1000" err="1"/>
              <a:t>sosaline:</a:t>
            </a:r>
            <a:r>
              <a:rPr lang="en-GB" sz="1000" err="1">
                <a:solidFill>
                  <a:schemeClr val="accent6">
                    <a:lumMod val="75000"/>
                  </a:schemeClr>
                </a:solidFill>
              </a:rPr>
              <a:t>standard_name</a:t>
            </a:r>
            <a:r>
              <a:rPr lang="en-GB" sz="100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en-GB" sz="1000"/>
              <a:t>= "</a:t>
            </a:r>
            <a:r>
              <a:rPr lang="en-GB" sz="1000" err="1"/>
              <a:t>sea_surface_salinity</a:t>
            </a:r>
            <a:r>
              <a:rPr lang="en-GB" sz="1000"/>
              <a:t>" ;</a:t>
            </a:r>
          </a:p>
          <a:p>
            <a:r>
              <a:rPr lang="en-GB" sz="1000"/>
              <a:t>      </a:t>
            </a:r>
            <a:r>
              <a:rPr lang="en-GB" sz="1000" err="1"/>
              <a:t>sosaline:</a:t>
            </a:r>
            <a:r>
              <a:rPr lang="en-GB" sz="1000" err="1">
                <a:solidFill>
                  <a:schemeClr val="accent6">
                    <a:lumMod val="75000"/>
                  </a:schemeClr>
                </a:solidFill>
              </a:rPr>
              <a:t>cell_methods</a:t>
            </a:r>
            <a:r>
              <a:rPr lang="en-GB" sz="100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en-GB" sz="1000"/>
              <a:t>= "</a:t>
            </a:r>
            <a:r>
              <a:rPr lang="en-GB" sz="1000" err="1"/>
              <a:t>leadtime</a:t>
            </a:r>
            <a:r>
              <a:rPr lang="en-GB" sz="1000"/>
              <a:t>: mean within days (interval: 1 hour) </a:t>
            </a:r>
            <a:r>
              <a:rPr lang="en-GB" sz="1000" err="1"/>
              <a:t>forecast_reference_time</a:t>
            </a:r>
            <a:r>
              <a:rPr lang="en-GB" sz="1000"/>
              <a:t>: mean over days" ;</a:t>
            </a:r>
          </a:p>
          <a:p>
            <a:r>
              <a:rPr lang="en-GB" sz="1000"/>
              <a:t>      </a:t>
            </a:r>
            <a:r>
              <a:rPr lang="en-GB" sz="1000" err="1"/>
              <a:t>sosaline:</a:t>
            </a:r>
            <a:r>
              <a:rPr lang="en-GB" sz="1000" err="1">
                <a:solidFill>
                  <a:schemeClr val="accent6">
                    <a:lumMod val="75000"/>
                  </a:schemeClr>
                </a:solidFill>
              </a:rPr>
              <a:t>units</a:t>
            </a:r>
            <a:r>
              <a:rPr lang="en-GB" sz="1000"/>
              <a:t> = "0.001" ;</a:t>
            </a:r>
          </a:p>
          <a:p>
            <a:r>
              <a:rPr lang="en-GB" sz="1000"/>
              <a:t>      </a:t>
            </a:r>
          </a:p>
        </p:txBody>
      </p:sp>
    </p:spTree>
    <p:extLst>
      <p:ext uri="{BB962C8B-B14F-4D97-AF65-F5344CB8AC3E}">
        <p14:creationId xmlns:p14="http://schemas.microsoft.com/office/powerpoint/2010/main" val="404055976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A463479-0924-4880-9E12-D23E72E451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Use Case: C3S seasonal dataset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01226E6-292E-44C9-908B-0A5913E32E6D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B3B0B0F-E794-1244-9699-107C60B9C23A}" type="slidenum">
              <a:rPr lang="en-US" smtClean="0"/>
              <a:pPr/>
              <a:t>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047583D-114A-45B1-A0E9-163BC6F5274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pPr algn="ctr"/>
            <a:r>
              <a:rPr lang="en-US"/>
              <a:t>European Centre for Medium-Range Weather Forecasts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50A748E1-F200-460B-8B4D-42628B51E392}"/>
              </a:ext>
            </a:extLst>
          </p:cNvPr>
          <p:cNvSpPr txBox="1"/>
          <p:nvPr/>
        </p:nvSpPr>
        <p:spPr>
          <a:xfrm>
            <a:off x="2189745" y="938464"/>
            <a:ext cx="3485249" cy="529375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/>
              <a:t> </a:t>
            </a:r>
            <a:r>
              <a:rPr lang="en-GB" sz="1000"/>
              <a:t>variables:</a:t>
            </a:r>
          </a:p>
          <a:p>
            <a:r>
              <a:rPr lang="en-GB" sz="1000"/>
              <a:t>    double </a:t>
            </a:r>
            <a:r>
              <a:rPr lang="en-GB" sz="1000" err="1">
                <a:solidFill>
                  <a:schemeClr val="tx2"/>
                </a:solidFill>
              </a:rPr>
              <a:t>reftime</a:t>
            </a:r>
            <a:r>
              <a:rPr lang="en-GB" sz="1000"/>
              <a:t> ;</a:t>
            </a:r>
          </a:p>
          <a:p>
            <a:r>
              <a:rPr lang="en-GB" sz="1000"/>
              <a:t>      </a:t>
            </a:r>
            <a:r>
              <a:rPr lang="en-GB" sz="1000" err="1"/>
              <a:t>reftime:</a:t>
            </a:r>
            <a:r>
              <a:rPr lang="en-GB" sz="1000" err="1">
                <a:solidFill>
                  <a:schemeClr val="accent6">
                    <a:lumMod val="75000"/>
                  </a:schemeClr>
                </a:solidFill>
              </a:rPr>
              <a:t>units</a:t>
            </a:r>
            <a:r>
              <a:rPr lang="en-GB" sz="1000"/>
              <a:t> = "hours since 2017-03-01T00:00:00Z" ;</a:t>
            </a:r>
          </a:p>
          <a:p>
            <a:r>
              <a:rPr lang="en-GB" sz="1000"/>
              <a:t>      </a:t>
            </a:r>
            <a:r>
              <a:rPr lang="en-GB" sz="1000" err="1"/>
              <a:t>reftime:</a:t>
            </a:r>
            <a:r>
              <a:rPr lang="en-GB" sz="1000" err="1">
                <a:solidFill>
                  <a:schemeClr val="accent6">
                    <a:lumMod val="75000"/>
                  </a:schemeClr>
                </a:solidFill>
              </a:rPr>
              <a:t>standard_name</a:t>
            </a:r>
            <a:r>
              <a:rPr lang="en-GB" sz="100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en-GB" sz="1000"/>
              <a:t>= "</a:t>
            </a:r>
            <a:r>
              <a:rPr lang="en-GB" sz="1000" err="1"/>
              <a:t>forecast_reference_time</a:t>
            </a:r>
            <a:r>
              <a:rPr lang="en-GB" sz="1000"/>
              <a:t>" ;</a:t>
            </a:r>
          </a:p>
          <a:p>
            <a:r>
              <a:rPr lang="en-GB" sz="1000"/>
              <a:t>      </a:t>
            </a:r>
            <a:r>
              <a:rPr lang="en-GB" sz="1000" err="1"/>
              <a:t>reftime:</a:t>
            </a:r>
            <a:r>
              <a:rPr lang="en-GB" sz="1000" err="1">
                <a:solidFill>
                  <a:schemeClr val="accent6">
                    <a:lumMod val="75000"/>
                  </a:schemeClr>
                </a:solidFill>
              </a:rPr>
              <a:t>calendar</a:t>
            </a:r>
            <a:r>
              <a:rPr lang="en-GB" sz="1000"/>
              <a:t> = "</a:t>
            </a:r>
            <a:r>
              <a:rPr lang="en-GB" sz="1000" err="1"/>
              <a:t>gregorian</a:t>
            </a:r>
            <a:r>
              <a:rPr lang="en-GB" sz="1000"/>
              <a:t>" ;</a:t>
            </a:r>
          </a:p>
          <a:p>
            <a:r>
              <a:rPr lang="en-GB" sz="1000"/>
              <a:t>    double </a:t>
            </a:r>
            <a:r>
              <a:rPr lang="en-GB" sz="1000" err="1">
                <a:solidFill>
                  <a:schemeClr val="tx2"/>
                </a:solidFill>
              </a:rPr>
              <a:t>leadtime</a:t>
            </a:r>
            <a:r>
              <a:rPr lang="en-GB" sz="1000"/>
              <a:t> (</a:t>
            </a:r>
            <a:r>
              <a:rPr lang="en-GB" sz="1000" err="1"/>
              <a:t>leadtime</a:t>
            </a:r>
            <a:r>
              <a:rPr lang="en-GB" sz="1000"/>
              <a:t>) ;</a:t>
            </a:r>
          </a:p>
          <a:p>
            <a:r>
              <a:rPr lang="en-GB" sz="1000"/>
              <a:t>      </a:t>
            </a:r>
            <a:r>
              <a:rPr lang="en-GB" sz="1000" err="1"/>
              <a:t>leadtime:</a:t>
            </a:r>
            <a:r>
              <a:rPr lang="en-GB" sz="1000" err="1">
                <a:solidFill>
                  <a:schemeClr val="accent6">
                    <a:lumMod val="75000"/>
                  </a:schemeClr>
                </a:solidFill>
              </a:rPr>
              <a:t>bounds</a:t>
            </a:r>
            <a:r>
              <a:rPr lang="en-GB" sz="1000"/>
              <a:t> = "</a:t>
            </a:r>
            <a:r>
              <a:rPr lang="en-GB" sz="1000" err="1"/>
              <a:t>leadtime_bounds</a:t>
            </a:r>
            <a:r>
              <a:rPr lang="en-GB" sz="1000"/>
              <a:t>" ;</a:t>
            </a:r>
          </a:p>
          <a:p>
            <a:r>
              <a:rPr lang="en-GB" sz="1000"/>
              <a:t>      </a:t>
            </a:r>
            <a:r>
              <a:rPr lang="en-GB" sz="1000" err="1"/>
              <a:t>leadtime:</a:t>
            </a:r>
            <a:r>
              <a:rPr lang="en-GB" sz="1000" err="1">
                <a:solidFill>
                  <a:schemeClr val="accent6">
                    <a:lumMod val="75000"/>
                  </a:schemeClr>
                </a:solidFill>
              </a:rPr>
              <a:t>units</a:t>
            </a:r>
            <a:r>
              <a:rPr lang="en-GB" sz="1000"/>
              <a:t> = "hours" ;</a:t>
            </a:r>
          </a:p>
          <a:p>
            <a:r>
              <a:rPr lang="en-GB" sz="1000"/>
              <a:t>      </a:t>
            </a:r>
            <a:r>
              <a:rPr lang="en-GB" sz="1000" err="1"/>
              <a:t>leadtime:</a:t>
            </a:r>
            <a:r>
              <a:rPr lang="en-GB" sz="1000" err="1">
                <a:solidFill>
                  <a:schemeClr val="accent6">
                    <a:lumMod val="75000"/>
                  </a:schemeClr>
                </a:solidFill>
              </a:rPr>
              <a:t>standard_name</a:t>
            </a:r>
            <a:r>
              <a:rPr lang="en-GB" sz="100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en-GB" sz="1000"/>
              <a:t>= "</a:t>
            </a:r>
            <a:r>
              <a:rPr lang="en-GB" sz="1000" err="1"/>
              <a:t>forecast_period</a:t>
            </a:r>
            <a:r>
              <a:rPr lang="en-GB" sz="1000"/>
              <a:t>" ;</a:t>
            </a:r>
          </a:p>
          <a:p>
            <a:r>
              <a:rPr lang="en-GB" sz="1000"/>
              <a:t>    double </a:t>
            </a:r>
            <a:r>
              <a:rPr lang="en-GB" sz="1000" err="1">
                <a:solidFill>
                  <a:schemeClr val="tx2"/>
                </a:solidFill>
              </a:rPr>
              <a:t>leadtime_bounds</a:t>
            </a:r>
            <a:r>
              <a:rPr lang="en-GB" sz="1000">
                <a:solidFill>
                  <a:schemeClr val="tx2"/>
                </a:solidFill>
              </a:rPr>
              <a:t> </a:t>
            </a:r>
            <a:r>
              <a:rPr lang="en-GB" sz="1000"/>
              <a:t>(</a:t>
            </a:r>
            <a:r>
              <a:rPr lang="en-GB" sz="1000" err="1"/>
              <a:t>leadtime</a:t>
            </a:r>
            <a:r>
              <a:rPr lang="en-GB" sz="1000"/>
              <a:t>, bounds) ;</a:t>
            </a:r>
          </a:p>
          <a:p>
            <a:r>
              <a:rPr lang="en-GB" sz="1000"/>
              <a:t>    double </a:t>
            </a:r>
            <a:r>
              <a:rPr lang="en-GB" sz="1000">
                <a:solidFill>
                  <a:schemeClr val="tx2"/>
                </a:solidFill>
              </a:rPr>
              <a:t>time</a:t>
            </a:r>
            <a:r>
              <a:rPr lang="en-GB" sz="1000"/>
              <a:t> (</a:t>
            </a:r>
            <a:r>
              <a:rPr lang="en-GB" sz="1000" err="1"/>
              <a:t>leadtime</a:t>
            </a:r>
            <a:r>
              <a:rPr lang="en-GB" sz="1000"/>
              <a:t>) ;</a:t>
            </a:r>
          </a:p>
          <a:p>
            <a:r>
              <a:rPr lang="en-GB" sz="1000"/>
              <a:t>      </a:t>
            </a:r>
            <a:r>
              <a:rPr lang="en-GB" sz="1000" err="1"/>
              <a:t>time:</a:t>
            </a:r>
            <a:r>
              <a:rPr lang="en-GB" sz="1000" err="1">
                <a:solidFill>
                  <a:schemeClr val="accent6">
                    <a:lumMod val="75000"/>
                  </a:schemeClr>
                </a:solidFill>
              </a:rPr>
              <a:t>units</a:t>
            </a:r>
            <a:r>
              <a:rPr lang="en-GB" sz="1000"/>
              <a:t> = "hours since 2017-03-01T00:00:00Z" ;</a:t>
            </a:r>
          </a:p>
          <a:p>
            <a:r>
              <a:rPr lang="en-GB" sz="1000"/>
              <a:t>      </a:t>
            </a:r>
            <a:r>
              <a:rPr lang="en-GB" sz="1000" err="1"/>
              <a:t>time:</a:t>
            </a:r>
            <a:r>
              <a:rPr lang="en-GB" sz="1000" err="1">
                <a:solidFill>
                  <a:schemeClr val="accent6">
                    <a:lumMod val="75000"/>
                  </a:schemeClr>
                </a:solidFill>
              </a:rPr>
              <a:t>standard_name</a:t>
            </a:r>
            <a:r>
              <a:rPr lang="en-GB" sz="100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en-GB" sz="1000"/>
              <a:t>= "time" ;</a:t>
            </a:r>
          </a:p>
          <a:p>
            <a:r>
              <a:rPr lang="en-GB" sz="1000"/>
              <a:t>      </a:t>
            </a:r>
            <a:r>
              <a:rPr lang="en-GB" sz="1000" err="1"/>
              <a:t>time:</a:t>
            </a:r>
            <a:r>
              <a:rPr lang="en-GB" sz="1000" err="1">
                <a:solidFill>
                  <a:schemeClr val="accent6">
                    <a:lumMod val="75000"/>
                  </a:schemeClr>
                </a:solidFill>
              </a:rPr>
              <a:t>calendar</a:t>
            </a:r>
            <a:r>
              <a:rPr lang="en-GB" sz="1000"/>
              <a:t> = "</a:t>
            </a:r>
            <a:r>
              <a:rPr lang="en-GB" sz="1000" err="1"/>
              <a:t>gregorian</a:t>
            </a:r>
            <a:r>
              <a:rPr lang="en-GB" sz="1000"/>
              <a:t>" ;</a:t>
            </a:r>
          </a:p>
          <a:p>
            <a:r>
              <a:rPr lang="en-GB" sz="1000"/>
              <a:t>      </a:t>
            </a:r>
            <a:r>
              <a:rPr lang="en-GB" sz="1000" err="1"/>
              <a:t>time:</a:t>
            </a:r>
            <a:r>
              <a:rPr lang="en-GB" sz="1000" err="1">
                <a:solidFill>
                  <a:schemeClr val="accent6">
                    <a:lumMod val="75000"/>
                  </a:schemeClr>
                </a:solidFill>
              </a:rPr>
              <a:t>bounds</a:t>
            </a:r>
            <a:r>
              <a:rPr lang="en-GB" sz="1000"/>
              <a:t> = "</a:t>
            </a:r>
            <a:r>
              <a:rPr lang="en-GB" sz="1000" err="1"/>
              <a:t>time_bounds</a:t>
            </a:r>
            <a:r>
              <a:rPr lang="en-GB" sz="1000"/>
              <a:t>";</a:t>
            </a:r>
          </a:p>
          <a:p>
            <a:r>
              <a:rPr lang="en-GB" sz="1000"/>
              <a:t>      </a:t>
            </a:r>
            <a:r>
              <a:rPr lang="en-GB" sz="1000" err="1"/>
              <a:t>time:</a:t>
            </a:r>
            <a:r>
              <a:rPr lang="en-GB" sz="1000" err="1">
                <a:solidFill>
                  <a:schemeClr val="accent6">
                    <a:lumMod val="75000"/>
                  </a:schemeClr>
                </a:solidFill>
              </a:rPr>
              <a:t>axis</a:t>
            </a:r>
            <a:r>
              <a:rPr lang="en-GB" sz="1000"/>
              <a:t> = "T" ;</a:t>
            </a:r>
          </a:p>
          <a:p>
            <a:r>
              <a:rPr lang="en-GB" sz="1000"/>
              <a:t>    double </a:t>
            </a:r>
            <a:r>
              <a:rPr lang="en-GB" sz="1000" err="1">
                <a:solidFill>
                  <a:schemeClr val="tx2"/>
                </a:solidFill>
              </a:rPr>
              <a:t>time_bounds</a:t>
            </a:r>
            <a:r>
              <a:rPr lang="en-GB" sz="1000">
                <a:solidFill>
                  <a:schemeClr val="tx2"/>
                </a:solidFill>
              </a:rPr>
              <a:t> </a:t>
            </a:r>
            <a:r>
              <a:rPr lang="en-GB" sz="1000"/>
              <a:t>(</a:t>
            </a:r>
            <a:r>
              <a:rPr lang="en-GB" sz="1000" err="1"/>
              <a:t>leadtime</a:t>
            </a:r>
            <a:r>
              <a:rPr lang="en-GB" sz="1000"/>
              <a:t>, bounds) ;</a:t>
            </a:r>
          </a:p>
          <a:p>
            <a:r>
              <a:rPr lang="en-GB" sz="1000"/>
              <a:t>    double </a:t>
            </a:r>
            <a:r>
              <a:rPr lang="en-GB" sz="1000" err="1">
                <a:solidFill>
                  <a:schemeClr val="tx2"/>
                </a:solidFill>
              </a:rPr>
              <a:t>lat</a:t>
            </a:r>
            <a:r>
              <a:rPr lang="en-GB" sz="1000"/>
              <a:t> (</a:t>
            </a:r>
            <a:r>
              <a:rPr lang="en-GB" sz="1000" err="1"/>
              <a:t>lat</a:t>
            </a:r>
            <a:r>
              <a:rPr lang="en-GB" sz="1000"/>
              <a:t>) ;</a:t>
            </a:r>
          </a:p>
          <a:p>
            <a:r>
              <a:rPr lang="en-GB" sz="1000"/>
              <a:t>      </a:t>
            </a:r>
            <a:r>
              <a:rPr lang="en-GB" sz="1000" err="1"/>
              <a:t>lat:</a:t>
            </a:r>
            <a:r>
              <a:rPr lang="en-GB" sz="1000" err="1">
                <a:solidFill>
                  <a:schemeClr val="accent6">
                    <a:lumMod val="75000"/>
                  </a:schemeClr>
                </a:solidFill>
              </a:rPr>
              <a:t>axis</a:t>
            </a:r>
            <a:r>
              <a:rPr lang="en-GB" sz="1000"/>
              <a:t> = "Y" ;</a:t>
            </a:r>
          </a:p>
          <a:p>
            <a:r>
              <a:rPr lang="en-GB" sz="1000"/>
              <a:t>      </a:t>
            </a:r>
            <a:r>
              <a:rPr lang="en-GB" sz="1000" err="1"/>
              <a:t>lat:</a:t>
            </a:r>
            <a:r>
              <a:rPr lang="en-GB" sz="1000" err="1">
                <a:solidFill>
                  <a:schemeClr val="accent6">
                    <a:lumMod val="75000"/>
                  </a:schemeClr>
                </a:solidFill>
              </a:rPr>
              <a:t>units</a:t>
            </a:r>
            <a:r>
              <a:rPr lang="en-GB" sz="1000"/>
              <a:t> = "</a:t>
            </a:r>
            <a:r>
              <a:rPr lang="en-GB" sz="1000" err="1"/>
              <a:t>degrees_north</a:t>
            </a:r>
            <a:r>
              <a:rPr lang="en-GB" sz="1000"/>
              <a:t>" ;</a:t>
            </a:r>
          </a:p>
          <a:p>
            <a:r>
              <a:rPr lang="en-GB" sz="1000"/>
              <a:t>      </a:t>
            </a:r>
            <a:r>
              <a:rPr lang="en-GB" sz="1000" err="1"/>
              <a:t>lat:</a:t>
            </a:r>
            <a:r>
              <a:rPr lang="en-GB" sz="1000" err="1">
                <a:solidFill>
                  <a:schemeClr val="accent6">
                    <a:lumMod val="75000"/>
                  </a:schemeClr>
                </a:solidFill>
              </a:rPr>
              <a:t>standard_name</a:t>
            </a:r>
            <a:r>
              <a:rPr lang="en-GB" sz="100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en-GB" sz="1000"/>
              <a:t>= "latitude" ;</a:t>
            </a:r>
          </a:p>
          <a:p>
            <a:r>
              <a:rPr lang="en-GB" sz="1000"/>
              <a:t>    double </a:t>
            </a:r>
            <a:r>
              <a:rPr lang="en-GB" sz="1000" err="1">
                <a:solidFill>
                  <a:schemeClr val="tx2"/>
                </a:solidFill>
              </a:rPr>
              <a:t>lon</a:t>
            </a:r>
            <a:r>
              <a:rPr lang="en-GB" sz="1000"/>
              <a:t> (</a:t>
            </a:r>
            <a:r>
              <a:rPr lang="en-GB" sz="1000" err="1"/>
              <a:t>lon</a:t>
            </a:r>
            <a:r>
              <a:rPr lang="en-GB" sz="1000"/>
              <a:t>) ;</a:t>
            </a:r>
          </a:p>
          <a:p>
            <a:r>
              <a:rPr lang="en-GB" sz="1000"/>
              <a:t>      </a:t>
            </a:r>
            <a:r>
              <a:rPr lang="en-GB" sz="1000" err="1"/>
              <a:t>lon:</a:t>
            </a:r>
            <a:r>
              <a:rPr lang="en-GB" sz="1000" err="1">
                <a:solidFill>
                  <a:schemeClr val="accent6">
                    <a:lumMod val="75000"/>
                  </a:schemeClr>
                </a:solidFill>
              </a:rPr>
              <a:t>axis</a:t>
            </a:r>
            <a:r>
              <a:rPr lang="en-GB" sz="1000"/>
              <a:t> = "X" ;</a:t>
            </a:r>
          </a:p>
          <a:p>
            <a:r>
              <a:rPr lang="en-GB" sz="1000"/>
              <a:t>      </a:t>
            </a:r>
            <a:r>
              <a:rPr lang="en-GB" sz="1000" err="1"/>
              <a:t>lon:</a:t>
            </a:r>
            <a:r>
              <a:rPr lang="en-GB" sz="1000" err="1">
                <a:solidFill>
                  <a:schemeClr val="accent6">
                    <a:lumMod val="75000"/>
                  </a:schemeClr>
                </a:solidFill>
              </a:rPr>
              <a:t>units</a:t>
            </a:r>
            <a:r>
              <a:rPr lang="en-GB" sz="1000"/>
              <a:t> = "</a:t>
            </a:r>
            <a:r>
              <a:rPr lang="en-GB" sz="1000" err="1"/>
              <a:t>degrees_east</a:t>
            </a:r>
            <a:r>
              <a:rPr lang="en-GB" sz="1000"/>
              <a:t>" ;</a:t>
            </a:r>
          </a:p>
          <a:p>
            <a:r>
              <a:rPr lang="en-GB" sz="1000"/>
              <a:t>      </a:t>
            </a:r>
            <a:r>
              <a:rPr lang="en-GB" sz="1000" err="1"/>
              <a:t>lon:</a:t>
            </a:r>
            <a:r>
              <a:rPr lang="en-GB" sz="1000" err="1">
                <a:solidFill>
                  <a:schemeClr val="accent6">
                    <a:lumMod val="75000"/>
                  </a:schemeClr>
                </a:solidFill>
              </a:rPr>
              <a:t>standard_name</a:t>
            </a:r>
            <a:r>
              <a:rPr lang="en-GB" sz="100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en-GB" sz="1000"/>
              <a:t>= "longitude" ;</a:t>
            </a:r>
          </a:p>
          <a:p>
            <a:r>
              <a:rPr lang="en-GB" sz="1000"/>
              <a:t>    double </a:t>
            </a:r>
            <a:r>
              <a:rPr lang="en-GB" sz="1000" err="1">
                <a:solidFill>
                  <a:schemeClr val="tx2"/>
                </a:solidFill>
              </a:rPr>
              <a:t>tas</a:t>
            </a:r>
            <a:r>
              <a:rPr lang="en-GB" sz="1000"/>
              <a:t> (</a:t>
            </a:r>
            <a:r>
              <a:rPr lang="en-GB" sz="1000" err="1"/>
              <a:t>leadtime</a:t>
            </a:r>
            <a:r>
              <a:rPr lang="en-GB" sz="1000"/>
              <a:t>, </a:t>
            </a:r>
            <a:r>
              <a:rPr lang="en-GB" sz="1000" err="1"/>
              <a:t>reftime</a:t>
            </a:r>
            <a:r>
              <a:rPr lang="en-GB" sz="1000"/>
              <a:t>, </a:t>
            </a:r>
            <a:r>
              <a:rPr lang="en-GB" sz="1000" err="1"/>
              <a:t>lat</a:t>
            </a:r>
            <a:r>
              <a:rPr lang="en-GB" sz="1000"/>
              <a:t>, </a:t>
            </a:r>
            <a:r>
              <a:rPr lang="en-GB" sz="1000" err="1"/>
              <a:t>lon</a:t>
            </a:r>
            <a:r>
              <a:rPr lang="en-GB" sz="1000"/>
              <a:t>) ;</a:t>
            </a:r>
          </a:p>
          <a:p>
            <a:r>
              <a:rPr lang="en-GB" sz="1000"/>
              <a:t>      </a:t>
            </a:r>
            <a:r>
              <a:rPr lang="en-GB" sz="1000" err="1"/>
              <a:t>tas:</a:t>
            </a:r>
            <a:r>
              <a:rPr lang="en-GB" sz="1000" err="1">
                <a:solidFill>
                  <a:schemeClr val="accent6">
                    <a:lumMod val="75000"/>
                  </a:schemeClr>
                </a:solidFill>
              </a:rPr>
              <a:t>units</a:t>
            </a:r>
            <a:r>
              <a:rPr lang="en-GB" sz="1000"/>
              <a:t> = "m" ;</a:t>
            </a:r>
          </a:p>
          <a:p>
            <a:r>
              <a:rPr lang="en-GB" sz="1000"/>
              <a:t>      </a:t>
            </a:r>
            <a:r>
              <a:rPr lang="en-GB" sz="1000" err="1"/>
              <a:t>tas:</a:t>
            </a:r>
            <a:r>
              <a:rPr lang="en-GB" sz="1000" err="1">
                <a:solidFill>
                  <a:schemeClr val="accent6">
                    <a:lumMod val="75000"/>
                  </a:schemeClr>
                </a:solidFill>
              </a:rPr>
              <a:t>cell_methods</a:t>
            </a:r>
            <a:r>
              <a:rPr lang="en-GB" sz="100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en-GB" sz="1000"/>
              <a:t>= "</a:t>
            </a:r>
            <a:r>
              <a:rPr lang="en-GB" sz="1000" err="1"/>
              <a:t>leadtime</a:t>
            </a:r>
            <a:r>
              <a:rPr lang="en-GB" sz="1000"/>
              <a:t>: sum (interval: 1 hour)" ;</a:t>
            </a:r>
          </a:p>
          <a:p>
            <a:r>
              <a:rPr lang="en-GB" sz="1000"/>
              <a:t>      </a:t>
            </a:r>
            <a:r>
              <a:rPr lang="en-GB" sz="1000" err="1"/>
              <a:t>tas:</a:t>
            </a:r>
            <a:r>
              <a:rPr lang="en-GB" sz="1000" err="1">
                <a:solidFill>
                  <a:schemeClr val="accent6">
                    <a:lumMod val="75000"/>
                  </a:schemeClr>
                </a:solidFill>
              </a:rPr>
              <a:t>coordinates</a:t>
            </a:r>
            <a:r>
              <a:rPr lang="en-GB" sz="1000"/>
              <a:t> = "</a:t>
            </a:r>
            <a:r>
              <a:rPr lang="en-GB" sz="1000" err="1"/>
              <a:t>reftime</a:t>
            </a:r>
            <a:r>
              <a:rPr lang="en-GB" sz="1000"/>
              <a:t> </a:t>
            </a:r>
            <a:r>
              <a:rPr lang="en-GB" sz="1000" err="1"/>
              <a:t>leadtime</a:t>
            </a:r>
            <a:r>
              <a:rPr lang="en-GB" sz="1000"/>
              <a:t> realization </a:t>
            </a:r>
            <a:r>
              <a:rPr lang="en-GB" sz="1000" err="1"/>
              <a:t>lat</a:t>
            </a:r>
            <a:r>
              <a:rPr lang="en-GB" sz="1000"/>
              <a:t> </a:t>
            </a:r>
            <a:r>
              <a:rPr lang="en-GB" sz="1000" err="1"/>
              <a:t>lon</a:t>
            </a:r>
            <a:r>
              <a:rPr lang="en-GB" sz="1000"/>
              <a:t>" ;</a:t>
            </a:r>
          </a:p>
          <a:p>
            <a:r>
              <a:rPr lang="en-GB" sz="1000"/>
              <a:t>      </a:t>
            </a:r>
            <a:r>
              <a:rPr lang="en-GB" sz="1000" err="1"/>
              <a:t>tas:</a:t>
            </a:r>
            <a:r>
              <a:rPr lang="en-GB" sz="1000" err="1">
                <a:solidFill>
                  <a:schemeClr val="accent6">
                    <a:lumMod val="75000"/>
                  </a:schemeClr>
                </a:solidFill>
              </a:rPr>
              <a:t>standard_name</a:t>
            </a:r>
            <a:r>
              <a:rPr lang="en-GB" sz="100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en-GB" sz="1000"/>
              <a:t>= “</a:t>
            </a:r>
            <a:r>
              <a:rPr lang="en-GB" sz="1000" err="1"/>
              <a:t>air_temperature</a:t>
            </a:r>
            <a:r>
              <a:rPr lang="en-GB" sz="1000"/>
              <a:t>” ;</a:t>
            </a:r>
          </a:p>
          <a:p>
            <a:r>
              <a:rPr lang="en-GB" sz="1000"/>
              <a:t>    char </a:t>
            </a:r>
            <a:r>
              <a:rPr lang="en-GB" sz="1000">
                <a:solidFill>
                  <a:schemeClr val="tx2"/>
                </a:solidFill>
              </a:rPr>
              <a:t>realization</a:t>
            </a:r>
            <a:r>
              <a:rPr lang="en-GB" sz="1000"/>
              <a:t> (str31) ;</a:t>
            </a:r>
          </a:p>
          <a:p>
            <a:r>
              <a:rPr lang="en-GB" sz="1000"/>
              <a:t>      </a:t>
            </a:r>
            <a:r>
              <a:rPr lang="en-GB" sz="1000" err="1"/>
              <a:t>realization:</a:t>
            </a:r>
            <a:r>
              <a:rPr lang="en-GB" sz="1000" err="1">
                <a:solidFill>
                  <a:schemeClr val="accent6">
                    <a:lumMod val="75000"/>
                  </a:schemeClr>
                </a:solidFill>
              </a:rPr>
              <a:t>standard_name</a:t>
            </a:r>
            <a:r>
              <a:rPr lang="en-GB" sz="100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en-GB" sz="1000"/>
              <a:t>= "realization" ;</a:t>
            </a:r>
          </a:p>
          <a:p>
            <a:r>
              <a:rPr lang="en-GB" sz="1000"/>
              <a:t>      </a:t>
            </a:r>
            <a:r>
              <a:rPr lang="en-GB" sz="1000" err="1"/>
              <a:t>realization:</a:t>
            </a:r>
            <a:r>
              <a:rPr lang="en-GB" sz="1000" err="1">
                <a:solidFill>
                  <a:schemeClr val="accent6">
                    <a:lumMod val="75000"/>
                  </a:schemeClr>
                </a:solidFill>
              </a:rPr>
              <a:t>axis</a:t>
            </a:r>
            <a:r>
              <a:rPr lang="en-GB" sz="1000"/>
              <a:t> = "E" ;</a:t>
            </a:r>
          </a:p>
        </p:txBody>
      </p:sp>
    </p:spTree>
    <p:extLst>
      <p:ext uri="{BB962C8B-B14F-4D97-AF65-F5344CB8AC3E}">
        <p14:creationId xmlns:p14="http://schemas.microsoft.com/office/powerpoint/2010/main" val="103370334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985A0D-B229-4580-A07E-F2255BC993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Where to go from here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3655F7C-828B-4FD1-AC24-D1D1A0D26170}"/>
              </a:ext>
            </a:extLst>
          </p:cNvPr>
          <p:cNvSpPr>
            <a:spLocks noGrp="1"/>
          </p:cNvSpPr>
          <p:nvPr>
            <p:ph sz="quarter" idx="14"/>
          </p:nvPr>
        </p:nvSpPr>
        <p:spPr/>
        <p:txBody>
          <a:bodyPr/>
          <a:lstStyle/>
          <a:p>
            <a:r>
              <a:rPr lang="en-GB"/>
              <a:t>Improve how the various time concepts are encoded: it is not straightforward to determine if the content of a file is an analysis, a forecast, a reforecast, a collection of one of the previous type mentioned, or something else.</a:t>
            </a:r>
          </a:p>
          <a:p>
            <a:r>
              <a:rPr lang="en-GB"/>
              <a:t>Improve the consistency in the </a:t>
            </a:r>
            <a:r>
              <a:rPr lang="en-GB" b="1" i="1" err="1"/>
              <a:t>standard_name</a:t>
            </a:r>
            <a:r>
              <a:rPr lang="en-GB" b="1" i="1"/>
              <a:t> </a:t>
            </a:r>
            <a:r>
              <a:rPr lang="en-GB"/>
              <a:t>table: some standard names are really long and sometimes they contain post processing information that belong to the </a:t>
            </a:r>
            <a:r>
              <a:rPr lang="en-GB" b="1" i="1" err="1"/>
              <a:t>cell_methods</a:t>
            </a:r>
            <a:r>
              <a:rPr lang="en-GB" b="1" i="1"/>
              <a:t> </a:t>
            </a:r>
            <a:r>
              <a:rPr lang="en-GB"/>
              <a:t>attribute.</a:t>
            </a:r>
          </a:p>
          <a:p>
            <a:r>
              <a:rPr lang="en-GB"/>
              <a:t>Replace the </a:t>
            </a:r>
            <a:r>
              <a:rPr lang="en-GB" b="1" i="1" err="1"/>
              <a:t>cell_methods</a:t>
            </a:r>
            <a:r>
              <a:rPr lang="en-GB" b="1" i="1"/>
              <a:t> </a:t>
            </a:r>
            <a:r>
              <a:rPr lang="en-GB"/>
              <a:t>attribute by either a set of attributes or by an external dummy variable: one long string to fit it all is not working for complex or multiple post processing.</a:t>
            </a:r>
          </a:p>
          <a:p>
            <a:r>
              <a:rPr lang="en-GB"/>
              <a:t>Implement the convention in all areas at ECMWF starting with </a:t>
            </a:r>
            <a:r>
              <a:rPr lang="en-GB" err="1"/>
              <a:t>grib_to_netcdf</a:t>
            </a:r>
            <a:r>
              <a:rPr lang="en-GB"/>
              <a:t> in </a:t>
            </a:r>
            <a:r>
              <a:rPr lang="en-GB" err="1"/>
              <a:t>ecCodes</a:t>
            </a:r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4175882-CC02-4497-B19D-64BFDEF9CB1F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B3B0B0F-E794-1244-9699-107C60B9C23A}" type="slidenum">
              <a:rPr lang="en-US" smtClean="0"/>
              <a:pPr/>
              <a:t>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27E2D41-432B-47E4-8D91-B54834AA03A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pPr algn="ctr"/>
            <a:r>
              <a:rPr lang="en-US"/>
              <a:t>European Centre for Medium-Range Weather Forecasts</a:t>
            </a:r>
          </a:p>
        </p:txBody>
      </p:sp>
    </p:spTree>
    <p:extLst>
      <p:ext uri="{BB962C8B-B14F-4D97-AF65-F5344CB8AC3E}">
        <p14:creationId xmlns:p14="http://schemas.microsoft.com/office/powerpoint/2010/main" val="293196658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F280CC7-24F3-4EF4-91C5-DB1F8ACCB3B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Concluding remarks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BCAB124-257B-4691-8B3F-4AAF749B47DA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B3B0B0F-E794-1244-9699-107C60B9C23A}" type="slidenum">
              <a:rPr lang="en-US" smtClean="0"/>
              <a:pPr/>
              <a:t>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E9416DD-2895-4655-B8AA-0A8154B91F5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pPr algn="ctr"/>
            <a:r>
              <a:rPr lang="en-US"/>
              <a:t>European Centre for Medium-Range Weather Forecasts</a:t>
            </a:r>
          </a:p>
        </p:txBody>
      </p:sp>
      <p:sp>
        <p:nvSpPr>
          <p:cNvPr id="14" name="Content Placeholder 13">
            <a:extLst>
              <a:ext uri="{FF2B5EF4-FFF2-40B4-BE49-F238E27FC236}">
                <a16:creationId xmlns:a16="http://schemas.microsoft.com/office/drawing/2014/main" id="{D3547F62-1387-4F7B-B799-FC22EE1EEEDC}"/>
              </a:ext>
            </a:extLst>
          </p:cNvPr>
          <p:cNvSpPr>
            <a:spLocks noGrp="1"/>
          </p:cNvSpPr>
          <p:nvPr>
            <p:ph sz="quarter" idx="14"/>
          </p:nvPr>
        </p:nvSpPr>
        <p:spPr/>
        <p:txBody>
          <a:bodyPr/>
          <a:lstStyle/>
          <a:p>
            <a:r>
              <a:rPr lang="en-GB"/>
              <a:t>ECMWF </a:t>
            </a:r>
            <a:r>
              <a:rPr lang="en-GB" err="1"/>
              <a:t>NetCDF</a:t>
            </a:r>
            <a:r>
              <a:rPr lang="en-GB"/>
              <a:t> convention is not another attempt to create a new universal convention, it is meant to be complimentary to other conventions.</a:t>
            </a:r>
          </a:p>
          <a:p>
            <a:r>
              <a:rPr lang="en-GB"/>
              <a:t>Some work still to be done to bring all the basic concepts we need from the NWP community</a:t>
            </a: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BA1933B3-FCBE-44CC-9FC3-40A1CB51AEF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44200" y="3563080"/>
            <a:ext cx="4700423" cy="28531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8488220"/>
      </p:ext>
    </p:extLst>
  </p:cSld>
  <p:clrMapOvr>
    <a:masterClrMapping/>
  </p:clrMapOvr>
</p:sld>
</file>

<file path=ppt/theme/theme1.xml><?xml version="1.0" encoding="utf-8"?>
<a:theme xmlns:a="http://schemas.openxmlformats.org/drawingml/2006/main" name="ECMWF Light 16:9 blu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ECMWF_16.9_light_blue.potx" id="{6E553A05-1FF4-41A6-8DCD-4A16C4C52284}" vid="{CB9C2DB0-F904-43F7-8D0F-6F373F3FC069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ECMWF_16.9_light_blue</Template>
  <Application>Microsoft Office PowerPoint</Application>
  <PresentationFormat>Custom</PresentationFormat>
  <Slides>22</Slides>
  <Notes>0</Notes>
  <HiddenSlides>0</Hidden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23" baseType="lpstr">
      <vt:lpstr>ECMWF Light 16:9 blue</vt:lpstr>
      <vt:lpstr>PowerPoint Presentation</vt:lpstr>
      <vt:lpstr>outline</vt:lpstr>
      <vt:lpstr>Background</vt:lpstr>
      <vt:lpstr>The ECMWF NetCDF convention</vt:lpstr>
      <vt:lpstr>Spatiotemporal Coordinates </vt:lpstr>
      <vt:lpstr>Regular Horizontal grid</vt:lpstr>
      <vt:lpstr>Horizontal coordinates for irregular grid (NEMO/ORCA)</vt:lpstr>
      <vt:lpstr>Vertical coordinates</vt:lpstr>
      <vt:lpstr>Vertical coordinates (2)</vt:lpstr>
      <vt:lpstr>Time: 1 Time axis but several time coordinates</vt:lpstr>
      <vt:lpstr>Time coordinates (2)</vt:lpstr>
      <vt:lpstr>Time coordinates (3)</vt:lpstr>
      <vt:lpstr>Other type of coordinates</vt:lpstr>
      <vt:lpstr>Ensemble number</vt:lpstr>
      <vt:lpstr>Reforecasts (hincasts)</vt:lpstr>
      <vt:lpstr>Model origin (to be proposed to standard name list)</vt:lpstr>
      <vt:lpstr>Data variables</vt:lpstr>
      <vt:lpstr>Use case: Minimum temperature at 2 metres over a time period</vt:lpstr>
      <vt:lpstr>Use Case: Ocean data from Nemo</vt:lpstr>
      <vt:lpstr>Use Case: C3S seasonal dataset</vt:lpstr>
      <vt:lpstr>Where to go from here</vt:lpstr>
      <vt:lpstr>Concluding remarks</vt:lpstr>
    </vt:vector>
  </TitlesOfParts>
  <Company>ECMWF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Sebastien Villaume</dc:creator>
  <cp:revision>5</cp:revision>
  <cp:lastPrinted>2014-11-19T12:15:44Z</cp:lastPrinted>
  <dcterms:created xsi:type="dcterms:W3CDTF">2019-02-15T09:09:54Z</dcterms:created>
  <dcterms:modified xsi:type="dcterms:W3CDTF">2019-02-20T09:23:53Z</dcterms:modified>
</cp:coreProperties>
</file>