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58" r:id="rId5"/>
    <p:sldId id="257" r:id="rId6"/>
    <p:sldId id="265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517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544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580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68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94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094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850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617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544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542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27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8549-0B6E-4943-9982-E164E544296A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71AC9-CCAC-4869-960B-BEFB62141B8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881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47528" y="1484784"/>
            <a:ext cx="8229600" cy="230425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 eaLnBrk="0" fontAlgn="base" hangingPunct="0">
              <a:lnSpc>
                <a:spcPct val="120000"/>
              </a:lnSpc>
              <a:spcAft>
                <a:spcPct val="0"/>
              </a:spcAft>
            </a:pPr>
            <a:r>
              <a:rPr kumimoji="1" lang="en-US" altLang="zh-CN" sz="32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Review of the current status of implementation of TCP/IP procedures and applications </a:t>
            </a:r>
            <a:r>
              <a:rPr kumimoji="1" lang="en-US" altLang="zh-CN" sz="32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at  GISC Beijing</a:t>
            </a:r>
            <a:endParaRPr kumimoji="1" lang="zh-CN" altLang="en-US" sz="32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黑体" pitchFamily="49" charset="-122"/>
              <a:cs typeface="Arial" panose="020B0604020202020204" pitchFamily="34" charset="0"/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1847528" y="5126181"/>
            <a:ext cx="8229600" cy="773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0" fontAlgn="base" hangingPunct="0">
              <a:lnSpc>
                <a:spcPct val="120000"/>
              </a:lnSpc>
              <a:spcAft>
                <a:spcPct val="0"/>
              </a:spcAft>
            </a:pPr>
            <a:r>
              <a:rPr kumimoji="1" lang="en-US" altLang="zh-CN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ET-CTS 2019, SMN</a:t>
            </a:r>
            <a:r>
              <a:rPr kumimoji="1" lang="en-US" altLang="zh-CN" sz="2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,</a:t>
            </a:r>
            <a:r>
              <a:rPr kumimoji="1" lang="zh-CN" altLang="en-US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 </a:t>
            </a:r>
            <a:r>
              <a:rPr kumimoji="1" lang="en-US" altLang="zh-CN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Buenos </a:t>
            </a:r>
            <a:r>
              <a:rPr kumimoji="1" lang="en-US" altLang="zh-CN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Aires</a:t>
            </a:r>
            <a:r>
              <a:rPr kumimoji="1" lang="en-US" altLang="zh-CN" sz="20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, </a:t>
            </a:r>
            <a:r>
              <a:rPr kumimoji="1" lang="en-US" altLang="zh-CN" sz="2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黑体" pitchFamily="49" charset="-122"/>
                <a:cs typeface="Arial" panose="020B0604020202020204" pitchFamily="34" charset="0"/>
              </a:rPr>
              <a:t>11-15 Feb 2019</a:t>
            </a:r>
            <a:endParaRPr kumimoji="1" lang="zh-CN" altLang="en-US" sz="2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黑体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16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6214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latin typeface="Calibri" panose="020F0502020204030204" pitchFamily="34" charset="0"/>
                <a:ea typeface="宋体" panose="02010600030101010101" pitchFamily="2" charset="-122"/>
              </a:rPr>
              <a:t>New HPC installed in CMA</a:t>
            </a:r>
          </a:p>
        </p:txBody>
      </p:sp>
      <p:pic>
        <p:nvPicPr>
          <p:cNvPr id="78" name="Picture 4">
            <a:extLst>
              <a:ext uri="{FF2B5EF4-FFF2-40B4-BE49-F238E27FC236}">
                <a16:creationId xmlns:a16="http://schemas.microsoft.com/office/drawing/2014/main" id="{7A157833-B175-4B5D-923E-E2A12F0BB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1" t="19875" r="8043" b="26761"/>
          <a:stretch>
            <a:fillRect/>
          </a:stretch>
        </p:blipFill>
        <p:spPr bwMode="auto">
          <a:xfrm>
            <a:off x="6407050" y="4008583"/>
            <a:ext cx="5784950" cy="2849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矩形 78"/>
          <p:cNvSpPr/>
          <p:nvPr/>
        </p:nvSpPr>
        <p:spPr>
          <a:xfrm>
            <a:off x="84863" y="1224432"/>
            <a:ext cx="1092488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Draw (</a:t>
            </a:r>
            <a:r>
              <a:rPr lang="en-US" altLang="zh-CN" sz="2800" dirty="0" err="1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ShuGuang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) HPC system, install in 2018, and put into operation in January, 2019</a:t>
            </a:r>
          </a:p>
          <a:p>
            <a:pPr marL="1371600" lvl="2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Peak Computing Capacity:  8,189.5 TFLOPS</a:t>
            </a:r>
          </a:p>
          <a:p>
            <a:pPr marL="1371600" lvl="2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Storage Capacity:  23,088 TB</a:t>
            </a:r>
          </a:p>
          <a:p>
            <a:pPr marL="1371600" lvl="2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Based on Intel 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Xeon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Gold 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6142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processor, 2.6GHz</a:t>
            </a:r>
          </a:p>
          <a:p>
            <a:pPr marL="1371600" lvl="2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Interconnected Network</a:t>
            </a:r>
            <a:r>
              <a:rPr lang="zh-CN" altLang="en-US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：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IB(EDR)</a:t>
            </a:r>
            <a:r>
              <a:rPr lang="zh-CN" altLang="en-US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，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100Gb/s</a:t>
            </a:r>
          </a:p>
        </p:txBody>
      </p:sp>
    </p:spTree>
    <p:extLst>
      <p:ext uri="{BB962C8B-B14F-4D97-AF65-F5344CB8AC3E}">
        <p14:creationId xmlns:p14="http://schemas.microsoft.com/office/powerpoint/2010/main" val="235424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6977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latin typeface="Calibri" panose="020F0502020204030204" pitchFamily="34" charset="0"/>
                <a:ea typeface="宋体" panose="02010600030101010101" pitchFamily="2" charset="-122"/>
              </a:rPr>
              <a:t>New National Communication System</a:t>
            </a:r>
          </a:p>
        </p:txBody>
      </p:sp>
      <p:sp>
        <p:nvSpPr>
          <p:cNvPr id="79" name="矩形 78"/>
          <p:cNvSpPr/>
          <p:nvPr/>
        </p:nvSpPr>
        <p:spPr>
          <a:xfrm>
            <a:off x="84863" y="1224432"/>
            <a:ext cx="10924881" cy="4573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National communication system upgraded in January, 2019</a:t>
            </a:r>
          </a:p>
          <a:p>
            <a:pPr marL="914400" lvl="1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Supporting the transmission of:</a:t>
            </a:r>
          </a:p>
          <a:p>
            <a:pPr marL="1371600" lvl="2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BURF format observing data from 2400+ national observation stations to 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provincial center and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then to CMA, per minute.</a:t>
            </a:r>
          </a:p>
          <a:p>
            <a:pPr marL="1371600" lvl="2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Frame (several degree per angle of elevation) data from 190 radar stations to provincial center and to CMA, and produce base data of whole radar scan in 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provincial center and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 based on frame data.</a:t>
            </a:r>
          </a:p>
        </p:txBody>
      </p:sp>
    </p:spTree>
    <p:extLst>
      <p:ext uri="{BB962C8B-B14F-4D97-AF65-F5344CB8AC3E}">
        <p14:creationId xmlns:p14="http://schemas.microsoft.com/office/powerpoint/2010/main" val="153912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l="38130" t="13347" r="13634" b="21333"/>
          <a:stretch/>
        </p:blipFill>
        <p:spPr>
          <a:xfrm>
            <a:off x="2906425" y="897005"/>
            <a:ext cx="6379149" cy="4859048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6095999" y="1535135"/>
            <a:ext cx="6096000" cy="205198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 bwMode="auto">
          <a:xfrm>
            <a:off x="6636219" y="2113427"/>
            <a:ext cx="2081861" cy="917844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CMA</a:t>
            </a:r>
            <a:endParaRPr kumimoji="0" lang="zh-CN" alt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9575248" y="2113427"/>
            <a:ext cx="2178840" cy="91784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CMA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Communication</a:t>
            </a:r>
            <a:r>
              <a:rPr kumimoji="0" lang="en-US" altLang="zh-CN" sz="16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DR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11" name="直接连接符 10"/>
          <p:cNvCxnSpPr>
            <a:stCxn id="3" idx="3"/>
            <a:endCxn id="9" idx="1"/>
          </p:cNvCxnSpPr>
          <p:nvPr/>
        </p:nvCxnSpPr>
        <p:spPr>
          <a:xfrm>
            <a:off x="8718080" y="2572349"/>
            <a:ext cx="85716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8736150" y="2203016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20km</a:t>
            </a:r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0" y="26977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latin typeface="Calibri" panose="020F0502020204030204" pitchFamily="34" charset="0"/>
                <a:ea typeface="宋体" panose="02010600030101010101" pitchFamily="2" charset="-122"/>
              </a:rPr>
              <a:t>CMA’S DR Centers</a:t>
            </a:r>
            <a:endParaRPr lang="zh-CN" altLang="en-US" sz="3600" dirty="0">
              <a:latin typeface="Calibri" panose="020F050202020403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004204" y="3152026"/>
            <a:ext cx="4722545" cy="14260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Internal </a:t>
            </a:r>
            <a:r>
              <a:rPr lang="en-US" altLang="zh-CN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network and communication system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International </a:t>
            </a:r>
            <a:r>
              <a:rPr lang="en-US" altLang="zh-CN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network system and GISC </a:t>
            </a: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Beijing/DCPSs</a:t>
            </a:r>
            <a:endParaRPr lang="en-US" altLang="zh-CN" dirty="0"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Master station of </a:t>
            </a:r>
            <a:r>
              <a:rPr lang="en-US" altLang="zh-CN" dirty="0" err="1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CMACast</a:t>
            </a:r>
            <a:r>
              <a:rPr lang="en-US" altLang="zh-CN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 system</a:t>
            </a:r>
          </a:p>
        </p:txBody>
      </p:sp>
      <p:sp>
        <p:nvSpPr>
          <p:cNvPr id="39" name="矩形 38"/>
          <p:cNvSpPr/>
          <p:nvPr/>
        </p:nvSpPr>
        <p:spPr>
          <a:xfrm>
            <a:off x="3032" y="2105585"/>
            <a:ext cx="4704066" cy="17594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Internal and International network </a:t>
            </a:r>
            <a:r>
              <a:rPr lang="en-US" altLang="zh-CN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and communication </a:t>
            </a: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systems</a:t>
            </a:r>
            <a:endParaRPr lang="en-US" altLang="zh-CN" dirty="0"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Data Management Systems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Data and Products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CN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NWP and Forecasting Applications</a:t>
            </a:r>
            <a:endParaRPr lang="en-US" altLang="zh-CN" dirty="0"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pic>
        <p:nvPicPr>
          <p:cNvPr id="15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96" y="3847452"/>
            <a:ext cx="4684474" cy="301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任意多边形 15"/>
          <p:cNvSpPr/>
          <p:nvPr/>
        </p:nvSpPr>
        <p:spPr>
          <a:xfrm>
            <a:off x="4870450" y="1436554"/>
            <a:ext cx="2806700" cy="2957647"/>
          </a:xfrm>
          <a:custGeom>
            <a:avLst/>
            <a:gdLst>
              <a:gd name="connsiteX0" fmla="*/ 2673350 w 2673350"/>
              <a:gd name="connsiteY0" fmla="*/ 189329 h 3040479"/>
              <a:gd name="connsiteX1" fmla="*/ 965200 w 2673350"/>
              <a:gd name="connsiteY1" fmla="*/ 303629 h 3040479"/>
              <a:gd name="connsiteX2" fmla="*/ 0 w 2673350"/>
              <a:gd name="connsiteY2" fmla="*/ 3040479 h 3040479"/>
              <a:gd name="connsiteX0" fmla="*/ 2673350 w 2673350"/>
              <a:gd name="connsiteY0" fmla="*/ 72902 h 2924052"/>
              <a:gd name="connsiteX1" fmla="*/ 654050 w 2673350"/>
              <a:gd name="connsiteY1" fmla="*/ 523752 h 2924052"/>
              <a:gd name="connsiteX2" fmla="*/ 0 w 2673350"/>
              <a:gd name="connsiteY2" fmla="*/ 2924052 h 2924052"/>
              <a:gd name="connsiteX0" fmla="*/ 2673350 w 2673350"/>
              <a:gd name="connsiteY0" fmla="*/ 72902 h 2924052"/>
              <a:gd name="connsiteX1" fmla="*/ 654050 w 2673350"/>
              <a:gd name="connsiteY1" fmla="*/ 523752 h 2924052"/>
              <a:gd name="connsiteX2" fmla="*/ 215900 w 2673350"/>
              <a:gd name="connsiteY2" fmla="*/ 1736601 h 2924052"/>
              <a:gd name="connsiteX3" fmla="*/ 0 w 2673350"/>
              <a:gd name="connsiteY3" fmla="*/ 2924052 h 2924052"/>
              <a:gd name="connsiteX0" fmla="*/ 2673350 w 2673350"/>
              <a:gd name="connsiteY0" fmla="*/ 46779 h 2897929"/>
              <a:gd name="connsiteX1" fmla="*/ 654050 w 2673350"/>
              <a:gd name="connsiteY1" fmla="*/ 497629 h 2897929"/>
              <a:gd name="connsiteX2" fmla="*/ 69850 w 2673350"/>
              <a:gd name="connsiteY2" fmla="*/ 1539028 h 2897929"/>
              <a:gd name="connsiteX3" fmla="*/ 0 w 2673350"/>
              <a:gd name="connsiteY3" fmla="*/ 2897929 h 2897929"/>
              <a:gd name="connsiteX0" fmla="*/ 2673350 w 2673350"/>
              <a:gd name="connsiteY0" fmla="*/ 102766 h 2953916"/>
              <a:gd name="connsiteX1" fmla="*/ 1104900 w 2673350"/>
              <a:gd name="connsiteY1" fmla="*/ 236116 h 2953916"/>
              <a:gd name="connsiteX2" fmla="*/ 69850 w 2673350"/>
              <a:gd name="connsiteY2" fmla="*/ 1595015 h 2953916"/>
              <a:gd name="connsiteX3" fmla="*/ 0 w 2673350"/>
              <a:gd name="connsiteY3" fmla="*/ 2953916 h 2953916"/>
              <a:gd name="connsiteX0" fmla="*/ 2673350 w 2673350"/>
              <a:gd name="connsiteY0" fmla="*/ 101037 h 2952187"/>
              <a:gd name="connsiteX1" fmla="*/ 1104900 w 2673350"/>
              <a:gd name="connsiteY1" fmla="*/ 234387 h 2952187"/>
              <a:gd name="connsiteX2" fmla="*/ 69850 w 2673350"/>
              <a:gd name="connsiteY2" fmla="*/ 1593286 h 2952187"/>
              <a:gd name="connsiteX3" fmla="*/ 0 w 2673350"/>
              <a:gd name="connsiteY3" fmla="*/ 2952187 h 2952187"/>
              <a:gd name="connsiteX0" fmla="*/ 2806700 w 2806700"/>
              <a:gd name="connsiteY0" fmla="*/ 100970 h 2958470"/>
              <a:gd name="connsiteX1" fmla="*/ 1104900 w 2806700"/>
              <a:gd name="connsiteY1" fmla="*/ 240670 h 2958470"/>
              <a:gd name="connsiteX2" fmla="*/ 69850 w 2806700"/>
              <a:gd name="connsiteY2" fmla="*/ 1599569 h 2958470"/>
              <a:gd name="connsiteX3" fmla="*/ 0 w 2806700"/>
              <a:gd name="connsiteY3" fmla="*/ 2958470 h 2958470"/>
              <a:gd name="connsiteX0" fmla="*/ 2806700 w 2806700"/>
              <a:gd name="connsiteY0" fmla="*/ 100147 h 2957647"/>
              <a:gd name="connsiteX1" fmla="*/ 1104900 w 2806700"/>
              <a:gd name="connsiteY1" fmla="*/ 239847 h 2957647"/>
              <a:gd name="connsiteX2" fmla="*/ 106795 w 2806700"/>
              <a:gd name="connsiteY2" fmla="*/ 1580273 h 2957647"/>
              <a:gd name="connsiteX3" fmla="*/ 0 w 2806700"/>
              <a:gd name="connsiteY3" fmla="*/ 2957647 h 2957647"/>
              <a:gd name="connsiteX0" fmla="*/ 2806700 w 2806700"/>
              <a:gd name="connsiteY0" fmla="*/ 100147 h 2957647"/>
              <a:gd name="connsiteX1" fmla="*/ 1104900 w 2806700"/>
              <a:gd name="connsiteY1" fmla="*/ 239847 h 2957647"/>
              <a:gd name="connsiteX2" fmla="*/ 106795 w 2806700"/>
              <a:gd name="connsiteY2" fmla="*/ 1580273 h 2957647"/>
              <a:gd name="connsiteX3" fmla="*/ 0 w 2806700"/>
              <a:gd name="connsiteY3" fmla="*/ 2957647 h 2957647"/>
              <a:gd name="connsiteX0" fmla="*/ 2806700 w 2806700"/>
              <a:gd name="connsiteY0" fmla="*/ 100147 h 2957647"/>
              <a:gd name="connsiteX1" fmla="*/ 1104900 w 2806700"/>
              <a:gd name="connsiteY1" fmla="*/ 239847 h 2957647"/>
              <a:gd name="connsiteX2" fmla="*/ 106795 w 2806700"/>
              <a:gd name="connsiteY2" fmla="*/ 1580273 h 2957647"/>
              <a:gd name="connsiteX3" fmla="*/ 0 w 2806700"/>
              <a:gd name="connsiteY3" fmla="*/ 2957647 h 2957647"/>
              <a:gd name="connsiteX0" fmla="*/ 2806700 w 2806700"/>
              <a:gd name="connsiteY0" fmla="*/ 100147 h 2957647"/>
              <a:gd name="connsiteX1" fmla="*/ 1104900 w 2806700"/>
              <a:gd name="connsiteY1" fmla="*/ 239847 h 2957647"/>
              <a:gd name="connsiteX2" fmla="*/ 106795 w 2806700"/>
              <a:gd name="connsiteY2" fmla="*/ 1580273 h 2957647"/>
              <a:gd name="connsiteX3" fmla="*/ 0 w 2806700"/>
              <a:gd name="connsiteY3" fmla="*/ 2957647 h 2957647"/>
              <a:gd name="connsiteX0" fmla="*/ 2806700 w 2806700"/>
              <a:gd name="connsiteY0" fmla="*/ 100147 h 2957647"/>
              <a:gd name="connsiteX1" fmla="*/ 1104900 w 2806700"/>
              <a:gd name="connsiteY1" fmla="*/ 239847 h 2957647"/>
              <a:gd name="connsiteX2" fmla="*/ 106795 w 2806700"/>
              <a:gd name="connsiteY2" fmla="*/ 1580273 h 2957647"/>
              <a:gd name="connsiteX3" fmla="*/ 0 w 2806700"/>
              <a:gd name="connsiteY3" fmla="*/ 2957647 h 2957647"/>
              <a:gd name="connsiteX0" fmla="*/ 2806700 w 2806700"/>
              <a:gd name="connsiteY0" fmla="*/ 100147 h 2957647"/>
              <a:gd name="connsiteX1" fmla="*/ 1104900 w 2806700"/>
              <a:gd name="connsiteY1" fmla="*/ 239847 h 2957647"/>
              <a:gd name="connsiteX2" fmla="*/ 106795 w 2806700"/>
              <a:gd name="connsiteY2" fmla="*/ 1580273 h 2957647"/>
              <a:gd name="connsiteX3" fmla="*/ 0 w 2806700"/>
              <a:gd name="connsiteY3" fmla="*/ 2957647 h 2957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6700" h="2957647">
                <a:moveTo>
                  <a:pt x="2806700" y="100147"/>
                </a:moveTo>
                <a:cubicBezTo>
                  <a:pt x="2175404" y="-80299"/>
                  <a:pt x="1554884" y="-6841"/>
                  <a:pt x="1104900" y="239847"/>
                </a:cubicBezTo>
                <a:cubicBezTo>
                  <a:pt x="654916" y="486535"/>
                  <a:pt x="289694" y="829241"/>
                  <a:pt x="106795" y="1580273"/>
                </a:cubicBezTo>
                <a:cubicBezTo>
                  <a:pt x="53205" y="1980323"/>
                  <a:pt x="35983" y="2759739"/>
                  <a:pt x="0" y="2957647"/>
                </a:cubicBezTo>
              </a:path>
            </a:pathLst>
          </a:custGeom>
          <a:noFill/>
          <a:ln w="28575">
            <a:solidFill>
              <a:srgbClr val="00B050"/>
            </a:solidFill>
            <a:headEnd type="triangl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5096584" y="4129206"/>
            <a:ext cx="812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Xi’an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905742" y="1070081"/>
            <a:ext cx="1053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Beijing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701350" y="6016825"/>
            <a:ext cx="67418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Building will be finished in 2019, and the backup</a:t>
            </a:r>
          </a:p>
          <a:p>
            <a:r>
              <a:rPr lang="en-US" altLang="zh-CN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systems are under construction </a:t>
            </a:r>
            <a:endParaRPr lang="zh-CN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02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圆柱形 374"/>
          <p:cNvSpPr/>
          <p:nvPr/>
        </p:nvSpPr>
        <p:spPr>
          <a:xfrm>
            <a:off x="7061810" y="1846929"/>
            <a:ext cx="500063" cy="347206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60" name="圆柱形 359"/>
          <p:cNvSpPr/>
          <p:nvPr/>
        </p:nvSpPr>
        <p:spPr>
          <a:xfrm>
            <a:off x="6053731" y="1833804"/>
            <a:ext cx="500063" cy="357187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295" name="圆柱形 294"/>
          <p:cNvSpPr/>
          <p:nvPr/>
        </p:nvSpPr>
        <p:spPr>
          <a:xfrm>
            <a:off x="2490060" y="1845532"/>
            <a:ext cx="500063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0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296" name="圆柱形 295"/>
          <p:cNvSpPr/>
          <p:nvPr/>
        </p:nvSpPr>
        <p:spPr>
          <a:xfrm>
            <a:off x="9539619" y="3235577"/>
            <a:ext cx="357188" cy="5000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297" name="直接连接符 296"/>
          <p:cNvCxnSpPr/>
          <p:nvPr/>
        </p:nvCxnSpPr>
        <p:spPr>
          <a:xfrm>
            <a:off x="9718213" y="3092771"/>
            <a:ext cx="0" cy="902438"/>
          </a:xfrm>
          <a:prstGeom prst="line">
            <a:avLst/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298" name="矩形 297"/>
          <p:cNvSpPr/>
          <p:nvPr/>
        </p:nvSpPr>
        <p:spPr bwMode="auto">
          <a:xfrm>
            <a:off x="1751230" y="5833940"/>
            <a:ext cx="1000084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Bangkok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9" name="矩形 298"/>
          <p:cNvSpPr/>
          <p:nvPr/>
        </p:nvSpPr>
        <p:spPr bwMode="auto">
          <a:xfrm>
            <a:off x="3206629" y="5833941"/>
            <a:ext cx="1048577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Hanoi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0" name="矩形 299"/>
          <p:cNvSpPr/>
          <p:nvPr/>
        </p:nvSpPr>
        <p:spPr bwMode="auto">
          <a:xfrm>
            <a:off x="4603529" y="5833940"/>
            <a:ext cx="1168610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Pyongyang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1" name="矩形 300"/>
          <p:cNvSpPr/>
          <p:nvPr/>
        </p:nvSpPr>
        <p:spPr bwMode="auto">
          <a:xfrm>
            <a:off x="6094527" y="5833940"/>
            <a:ext cx="1130558" cy="3603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Ulan Bator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3" name="矩形 302"/>
          <p:cNvSpPr/>
          <p:nvPr/>
        </p:nvSpPr>
        <p:spPr bwMode="auto">
          <a:xfrm>
            <a:off x="2251702" y="1229640"/>
            <a:ext cx="960869" cy="35875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Offenbach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4" name="矩形 303"/>
          <p:cNvSpPr/>
          <p:nvPr/>
        </p:nvSpPr>
        <p:spPr bwMode="auto">
          <a:xfrm>
            <a:off x="3284014" y="1231205"/>
            <a:ext cx="642937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Tokyo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5" name="矩形 304"/>
          <p:cNvSpPr/>
          <p:nvPr/>
        </p:nvSpPr>
        <p:spPr bwMode="auto">
          <a:xfrm>
            <a:off x="3962671" y="1230773"/>
            <a:ext cx="839331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Moscow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6" name="矩形 305"/>
          <p:cNvSpPr/>
          <p:nvPr/>
        </p:nvSpPr>
        <p:spPr bwMode="auto">
          <a:xfrm>
            <a:off x="4855663" y="1229640"/>
            <a:ext cx="928685" cy="35875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New Delhi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07" name="组合 89"/>
          <p:cNvGrpSpPr>
            <a:grpSpLocks/>
          </p:cNvGrpSpPr>
          <p:nvPr/>
        </p:nvGrpSpPr>
        <p:grpSpPr bwMode="auto">
          <a:xfrm>
            <a:off x="2688060" y="2445847"/>
            <a:ext cx="4071934" cy="791064"/>
            <a:chOff x="831550" y="2113895"/>
            <a:chExt cx="1571712" cy="934580"/>
          </a:xfrm>
        </p:grpSpPr>
        <p:sp>
          <p:nvSpPr>
            <p:cNvPr id="308" name="云形 307"/>
            <p:cNvSpPr/>
            <p:nvPr/>
          </p:nvSpPr>
          <p:spPr>
            <a:xfrm rot="165387">
              <a:off x="831550" y="2113895"/>
              <a:ext cx="1571712" cy="928375"/>
            </a:xfrm>
            <a:prstGeom prst="cloud">
              <a:avLst/>
            </a:prstGeom>
            <a:solidFill>
              <a:srgbClr val="1F497D">
                <a:lumMod val="20000"/>
                <a:lumOff val="80000"/>
              </a:srgbClr>
            </a:solidFill>
            <a:ln w="25400" cap="flat" cmpd="sng" algn="ctr">
              <a:solidFill>
                <a:srgbClr val="003366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9" name="TextBox 88"/>
            <p:cNvSpPr txBox="1">
              <a:spLocks noChangeArrowheads="1"/>
            </p:cNvSpPr>
            <p:nvPr/>
          </p:nvSpPr>
          <p:spPr bwMode="auto">
            <a:xfrm>
              <a:off x="879878" y="2139441"/>
              <a:ext cx="1500269" cy="909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黑体" pitchFamily="49" charset="-122"/>
                </a:rPr>
                <a:t>RMDCN-NG </a:t>
              </a:r>
            </a:p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黑体" pitchFamily="49" charset="-122"/>
                </a:rPr>
                <a:t>MPLS VPN</a:t>
              </a:r>
            </a:p>
          </p:txBody>
        </p:sp>
      </p:grpSp>
      <p:grpSp>
        <p:nvGrpSpPr>
          <p:cNvPr id="310" name="组合 46"/>
          <p:cNvGrpSpPr>
            <a:grpSpLocks/>
          </p:cNvGrpSpPr>
          <p:nvPr/>
        </p:nvGrpSpPr>
        <p:grpSpPr bwMode="auto">
          <a:xfrm>
            <a:off x="2129154" y="4479809"/>
            <a:ext cx="214313" cy="1357312"/>
            <a:chOff x="1428728" y="3857628"/>
            <a:chExt cx="214314" cy="1357322"/>
          </a:xfrm>
        </p:grpSpPr>
        <p:sp>
          <p:nvSpPr>
            <p:cNvPr id="311" name="圆柱形 310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12" name="直接连接符 311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313" name="组合 47"/>
          <p:cNvGrpSpPr>
            <a:grpSpLocks/>
          </p:cNvGrpSpPr>
          <p:nvPr/>
        </p:nvGrpSpPr>
        <p:grpSpPr bwMode="auto">
          <a:xfrm>
            <a:off x="3584307" y="4481822"/>
            <a:ext cx="214312" cy="1357312"/>
            <a:chOff x="1428728" y="3857628"/>
            <a:chExt cx="214314" cy="1357322"/>
          </a:xfrm>
        </p:grpSpPr>
        <p:sp>
          <p:nvSpPr>
            <p:cNvPr id="314" name="圆柱形 313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15" name="直接连接符 314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316" name="组合 50"/>
          <p:cNvGrpSpPr>
            <a:grpSpLocks/>
          </p:cNvGrpSpPr>
          <p:nvPr/>
        </p:nvGrpSpPr>
        <p:grpSpPr bwMode="auto">
          <a:xfrm>
            <a:off x="5071376" y="4469022"/>
            <a:ext cx="214313" cy="1357312"/>
            <a:chOff x="1428728" y="3857628"/>
            <a:chExt cx="214314" cy="1357322"/>
          </a:xfrm>
        </p:grpSpPr>
        <p:sp>
          <p:nvSpPr>
            <p:cNvPr id="317" name="圆柱形 316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18" name="直接连接符 317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319" name="组合 53"/>
          <p:cNvGrpSpPr>
            <a:grpSpLocks/>
          </p:cNvGrpSpPr>
          <p:nvPr/>
        </p:nvGrpSpPr>
        <p:grpSpPr bwMode="auto">
          <a:xfrm>
            <a:off x="6548829" y="4469022"/>
            <a:ext cx="214312" cy="1357312"/>
            <a:chOff x="1428728" y="3857628"/>
            <a:chExt cx="214314" cy="1357322"/>
          </a:xfrm>
        </p:grpSpPr>
        <p:sp>
          <p:nvSpPr>
            <p:cNvPr id="320" name="圆柱形 319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21" name="直接连接符 320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sp>
        <p:nvSpPr>
          <p:cNvPr id="325" name="圆柱形 324"/>
          <p:cNvSpPr/>
          <p:nvPr/>
        </p:nvSpPr>
        <p:spPr>
          <a:xfrm>
            <a:off x="1540732" y="1845532"/>
            <a:ext cx="592138" cy="357188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6" name="圆柱形 325"/>
          <p:cNvSpPr/>
          <p:nvPr/>
        </p:nvSpPr>
        <p:spPr>
          <a:xfrm>
            <a:off x="3347316" y="1845532"/>
            <a:ext cx="500062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7" name="圆柱形 326"/>
          <p:cNvSpPr/>
          <p:nvPr/>
        </p:nvSpPr>
        <p:spPr>
          <a:xfrm>
            <a:off x="5069822" y="1844396"/>
            <a:ext cx="500063" cy="347206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8" name="圆柱形 327"/>
          <p:cNvSpPr/>
          <p:nvPr/>
        </p:nvSpPr>
        <p:spPr>
          <a:xfrm>
            <a:off x="4133134" y="1845532"/>
            <a:ext cx="500062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29" name="圆柱形 328"/>
          <p:cNvSpPr/>
          <p:nvPr/>
        </p:nvSpPr>
        <p:spPr>
          <a:xfrm>
            <a:off x="3545283" y="3374534"/>
            <a:ext cx="2428892" cy="357188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330" name="曲线连接符 329"/>
          <p:cNvCxnSpPr/>
          <p:nvPr/>
        </p:nvCxnSpPr>
        <p:spPr>
          <a:xfrm rot="16200000" flipH="1">
            <a:off x="2854281" y="2384796"/>
            <a:ext cx="2321713" cy="729315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1" name="曲线连接符 330"/>
          <p:cNvCxnSpPr/>
          <p:nvPr/>
        </p:nvCxnSpPr>
        <p:spPr>
          <a:xfrm rot="5400000">
            <a:off x="3987197" y="2648765"/>
            <a:ext cx="2349834" cy="229492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2" name="曲线连接符 331"/>
          <p:cNvCxnSpPr/>
          <p:nvPr/>
        </p:nvCxnSpPr>
        <p:spPr>
          <a:xfrm rot="16200000" flipH="1">
            <a:off x="2233292" y="2043363"/>
            <a:ext cx="2349833" cy="1440296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3" name="曲线连接符 332"/>
          <p:cNvCxnSpPr>
            <a:stCxn id="359" idx="2"/>
          </p:cNvCxnSpPr>
          <p:nvPr/>
        </p:nvCxnSpPr>
        <p:spPr>
          <a:xfrm rot="5400000">
            <a:off x="4692491" y="2284089"/>
            <a:ext cx="2334945" cy="943099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34" name="圆柱形 333"/>
          <p:cNvSpPr/>
          <p:nvPr/>
        </p:nvSpPr>
        <p:spPr>
          <a:xfrm>
            <a:off x="8440943" y="1802898"/>
            <a:ext cx="571500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35" name="矩形 334"/>
          <p:cNvSpPr/>
          <p:nvPr/>
        </p:nvSpPr>
        <p:spPr bwMode="auto">
          <a:xfrm>
            <a:off x="7964657" y="1229845"/>
            <a:ext cx="989142" cy="358321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Melbourne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6" name="矩形 335"/>
          <p:cNvSpPr/>
          <p:nvPr/>
        </p:nvSpPr>
        <p:spPr bwMode="auto">
          <a:xfrm>
            <a:off x="9069630" y="1227274"/>
            <a:ext cx="1032339" cy="358140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Islamabad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37" name="圆柱形 336"/>
          <p:cNvSpPr/>
          <p:nvPr/>
        </p:nvSpPr>
        <p:spPr>
          <a:xfrm>
            <a:off x="9376338" y="1802898"/>
            <a:ext cx="571500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338" name="形状 139"/>
          <p:cNvCxnSpPr>
            <a:stCxn id="336" idx="2"/>
            <a:endCxn id="358" idx="3"/>
          </p:cNvCxnSpPr>
          <p:nvPr/>
        </p:nvCxnSpPr>
        <p:spPr>
          <a:xfrm rot="16200000" flipH="1">
            <a:off x="9221848" y="1949366"/>
            <a:ext cx="766603" cy="38698"/>
          </a:xfrm>
          <a:prstGeom prst="curvedConnector3">
            <a:avLst>
              <a:gd name="adj1" fmla="val 48613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39" name="曲线连接符 338"/>
          <p:cNvCxnSpPr/>
          <p:nvPr/>
        </p:nvCxnSpPr>
        <p:spPr>
          <a:xfrm rot="16200000" flipH="1">
            <a:off x="8441743" y="1803698"/>
            <a:ext cx="785808" cy="355603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40" name="圆柱形 339"/>
          <p:cNvSpPr/>
          <p:nvPr/>
        </p:nvSpPr>
        <p:spPr>
          <a:xfrm>
            <a:off x="10512649" y="1802900"/>
            <a:ext cx="571500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41" name="TextBox 161"/>
          <p:cNvSpPr txBox="1">
            <a:spLocks noChangeArrowheads="1"/>
          </p:cNvSpPr>
          <p:nvPr/>
        </p:nvSpPr>
        <p:spPr bwMode="auto">
          <a:xfrm>
            <a:off x="2337396" y="4836996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2" name="TextBox 162"/>
          <p:cNvSpPr txBox="1">
            <a:spLocks noChangeArrowheads="1"/>
          </p:cNvSpPr>
          <p:nvPr/>
        </p:nvSpPr>
        <p:spPr bwMode="auto">
          <a:xfrm>
            <a:off x="3792549" y="4839009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3" name="TextBox 163"/>
          <p:cNvSpPr txBox="1">
            <a:spLocks noChangeArrowheads="1"/>
          </p:cNvSpPr>
          <p:nvPr/>
        </p:nvSpPr>
        <p:spPr bwMode="auto">
          <a:xfrm>
            <a:off x="5279618" y="4826209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4" name="TextBox 164"/>
          <p:cNvSpPr txBox="1">
            <a:spLocks noChangeArrowheads="1"/>
          </p:cNvSpPr>
          <p:nvPr/>
        </p:nvSpPr>
        <p:spPr bwMode="auto">
          <a:xfrm>
            <a:off x="6757071" y="4826209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64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Kbps</a:t>
            </a:r>
            <a:endParaRPr lang="zh-CN" altLang="en-US" sz="15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6" name="TextBox 166"/>
          <p:cNvSpPr txBox="1">
            <a:spLocks noChangeArrowheads="1"/>
          </p:cNvSpPr>
          <p:nvPr/>
        </p:nvSpPr>
        <p:spPr bwMode="auto">
          <a:xfrm>
            <a:off x="8460843" y="3682635"/>
            <a:ext cx="270262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450Mbps+150Mbps(DR)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1" name="TextBox 171"/>
          <p:cNvSpPr txBox="1">
            <a:spLocks noChangeArrowheads="1"/>
          </p:cNvSpPr>
          <p:nvPr/>
        </p:nvSpPr>
        <p:spPr bwMode="auto">
          <a:xfrm>
            <a:off x="3591669" y="3672374"/>
            <a:ext cx="233721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16 Mbps+16Mbps(DR)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2" name="矩形 351"/>
          <p:cNvSpPr/>
          <p:nvPr/>
        </p:nvSpPr>
        <p:spPr bwMode="auto">
          <a:xfrm>
            <a:off x="1121808" y="1231204"/>
            <a:ext cx="1072713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EUMETSAT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353" name="曲线连接符 352"/>
          <p:cNvCxnSpPr/>
          <p:nvPr/>
        </p:nvCxnSpPr>
        <p:spPr>
          <a:xfrm rot="5400000">
            <a:off x="9846873" y="1777703"/>
            <a:ext cx="1091040" cy="750071"/>
          </a:xfrm>
          <a:prstGeom prst="curvedConnector3">
            <a:avLst>
              <a:gd name="adj1" fmla="val 46102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354" name="曲线连接符 353"/>
          <p:cNvCxnSpPr>
            <a:stCxn id="305" idx="2"/>
          </p:cNvCxnSpPr>
          <p:nvPr/>
        </p:nvCxnSpPr>
        <p:spPr>
          <a:xfrm rot="16200000" flipH="1">
            <a:off x="3353130" y="2617167"/>
            <a:ext cx="2357665" cy="299251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55" name="矩形 354"/>
          <p:cNvSpPr/>
          <p:nvPr/>
        </p:nvSpPr>
        <p:spPr bwMode="auto">
          <a:xfrm>
            <a:off x="1540732" y="3945426"/>
            <a:ext cx="9543417" cy="50006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GISC Beijing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356" name="TextBox 166"/>
          <p:cNvSpPr txBox="1">
            <a:spLocks noChangeArrowheads="1"/>
          </p:cNvSpPr>
          <p:nvPr/>
        </p:nvSpPr>
        <p:spPr bwMode="auto">
          <a:xfrm>
            <a:off x="9941713" y="1562658"/>
            <a:ext cx="642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…</a:t>
            </a:r>
            <a:endParaRPr lang="zh-CN" altLang="en-US" sz="16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8" name="云形 357"/>
          <p:cNvSpPr/>
          <p:nvPr/>
        </p:nvSpPr>
        <p:spPr bwMode="auto">
          <a:xfrm rot="43660">
            <a:off x="8726708" y="2302972"/>
            <a:ext cx="1785937" cy="857250"/>
          </a:xfrm>
          <a:prstGeom prst="cloud">
            <a:avLst/>
          </a:prstGeom>
          <a:solidFill>
            <a:srgbClr val="9BBB59">
              <a:lumMod val="40000"/>
              <a:lumOff val="60000"/>
            </a:srgbClr>
          </a:solidFill>
          <a:ln w="25400" cap="flat" cmpd="sng" algn="ctr">
            <a:solidFill>
              <a:srgbClr val="9BBB59">
                <a:lumMod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黑体" pitchFamily="49" charset="-122"/>
                <a:cs typeface="+mn-cs"/>
              </a:rPr>
              <a:t>Internet</a:t>
            </a:r>
          </a:p>
        </p:txBody>
      </p:sp>
      <p:sp>
        <p:nvSpPr>
          <p:cNvPr id="359" name="矩形 358"/>
          <p:cNvSpPr/>
          <p:nvPr/>
        </p:nvSpPr>
        <p:spPr bwMode="auto">
          <a:xfrm>
            <a:off x="5867169" y="1230978"/>
            <a:ext cx="928685" cy="3571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Toulouse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361" name="曲线连接符 360"/>
          <p:cNvCxnSpPr>
            <a:stCxn id="374" idx="2"/>
          </p:cNvCxnSpPr>
          <p:nvPr/>
        </p:nvCxnSpPr>
        <p:spPr>
          <a:xfrm rot="5400000">
            <a:off x="5373118" y="1921776"/>
            <a:ext cx="2351903" cy="1681400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363" name="矩形 362"/>
          <p:cNvSpPr/>
          <p:nvPr/>
        </p:nvSpPr>
        <p:spPr>
          <a:xfrm>
            <a:off x="10155431" y="1232447"/>
            <a:ext cx="1143387" cy="353115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Washington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64" name="矩形 363"/>
          <p:cNvSpPr/>
          <p:nvPr/>
        </p:nvSpPr>
        <p:spPr bwMode="auto">
          <a:xfrm>
            <a:off x="7586042" y="5826334"/>
            <a:ext cx="1202777" cy="36036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Hong Kong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65" name="组合 56"/>
          <p:cNvGrpSpPr>
            <a:grpSpLocks/>
          </p:cNvGrpSpPr>
          <p:nvPr/>
        </p:nvGrpSpPr>
        <p:grpSpPr bwMode="auto">
          <a:xfrm>
            <a:off x="7989597" y="4489267"/>
            <a:ext cx="214313" cy="1357312"/>
            <a:chOff x="1428728" y="3857628"/>
            <a:chExt cx="214314" cy="1357322"/>
          </a:xfrm>
        </p:grpSpPr>
        <p:sp>
          <p:nvSpPr>
            <p:cNvPr id="366" name="圆柱形 365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67" name="直接连接符 366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sp>
        <p:nvSpPr>
          <p:cNvPr id="368" name="TextBox 165"/>
          <p:cNvSpPr txBox="1">
            <a:spLocks noChangeArrowheads="1"/>
          </p:cNvSpPr>
          <p:nvPr/>
        </p:nvSpPr>
        <p:spPr bwMode="auto">
          <a:xfrm>
            <a:off x="8197839" y="4846454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endParaRPr lang="en-US" altLang="zh-CN" sz="15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M</a:t>
            </a:r>
            <a:r>
              <a:rPr lang="en-US" altLang="zh-CN" sz="1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bps</a:t>
            </a:r>
            <a:endParaRPr lang="zh-CN" altLang="en-US" sz="15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9" name="矩形 368"/>
          <p:cNvSpPr/>
          <p:nvPr/>
        </p:nvSpPr>
        <p:spPr bwMode="auto">
          <a:xfrm>
            <a:off x="9211467" y="5826334"/>
            <a:ext cx="1202777" cy="36036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Macao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70" name="组合 56"/>
          <p:cNvGrpSpPr>
            <a:grpSpLocks/>
          </p:cNvGrpSpPr>
          <p:nvPr/>
        </p:nvGrpSpPr>
        <p:grpSpPr bwMode="auto">
          <a:xfrm>
            <a:off x="9603913" y="4489267"/>
            <a:ext cx="214313" cy="1357312"/>
            <a:chOff x="1428728" y="3857628"/>
            <a:chExt cx="214314" cy="1357322"/>
          </a:xfrm>
        </p:grpSpPr>
        <p:sp>
          <p:nvSpPr>
            <p:cNvPr id="371" name="圆柱形 370"/>
            <p:cNvSpPr/>
            <p:nvPr/>
          </p:nvSpPr>
          <p:spPr>
            <a:xfrm rot="10800000">
              <a:off x="1428728" y="4071942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endParaRPr>
            </a:p>
          </p:txBody>
        </p:sp>
        <p:cxnSp>
          <p:nvCxnSpPr>
            <p:cNvPr id="372" name="直接连接符 371"/>
            <p:cNvCxnSpPr/>
            <p:nvPr/>
          </p:nvCxnSpPr>
          <p:spPr>
            <a:xfrm rot="5400000">
              <a:off x="864368" y="4536289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sp>
        <p:nvSpPr>
          <p:cNvPr id="373" name="TextBox 165"/>
          <p:cNvSpPr txBox="1">
            <a:spLocks noChangeArrowheads="1"/>
          </p:cNvSpPr>
          <p:nvPr/>
        </p:nvSpPr>
        <p:spPr bwMode="auto">
          <a:xfrm>
            <a:off x="9812155" y="4846454"/>
            <a:ext cx="7143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endParaRPr lang="en-US" altLang="zh-CN" sz="15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M</a:t>
            </a:r>
            <a:r>
              <a:rPr lang="en-US" altLang="zh-CN" sz="1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bps</a:t>
            </a:r>
            <a:endParaRPr lang="zh-CN" altLang="en-US" sz="15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4" name="矩形 373"/>
          <p:cNvSpPr/>
          <p:nvPr/>
        </p:nvSpPr>
        <p:spPr bwMode="auto">
          <a:xfrm>
            <a:off x="6889487" y="1226163"/>
            <a:ext cx="1000563" cy="36036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Seoul</a:t>
            </a: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376" name="曲线连接符 375"/>
          <p:cNvCxnSpPr>
            <a:stCxn id="352" idx="2"/>
          </p:cNvCxnSpPr>
          <p:nvPr/>
        </p:nvCxnSpPr>
        <p:spPr>
          <a:xfrm rot="16200000" flipH="1">
            <a:off x="1589870" y="1656687"/>
            <a:ext cx="2350036" cy="2213446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2" name="矩形 1"/>
          <p:cNvSpPr/>
          <p:nvPr/>
        </p:nvSpPr>
        <p:spPr>
          <a:xfrm>
            <a:off x="0" y="26977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>
                <a:latin typeface="Calibri" panose="020F0502020204030204" pitchFamily="34" charset="0"/>
                <a:ea typeface="宋体" panose="02010600030101010101" pitchFamily="2" charset="-122"/>
              </a:rPr>
              <a:t>International Telecommunication Network of GISC Beijing</a:t>
            </a:r>
            <a:endParaRPr lang="zh-CN" altLang="en-US" sz="3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12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6977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latin typeface="Calibri" panose="020F0502020204030204" pitchFamily="34" charset="0"/>
                <a:ea typeface="宋体" panose="02010600030101010101" pitchFamily="2" charset="-122"/>
              </a:rPr>
              <a:t>Data Sharing System: </a:t>
            </a:r>
            <a:r>
              <a:rPr lang="en-US" altLang="zh-CN" sz="3600" dirty="0" err="1" smtClean="0">
                <a:latin typeface="Calibri" panose="020F0502020204030204" pitchFamily="34" charset="0"/>
                <a:ea typeface="宋体" panose="02010600030101010101" pitchFamily="2" charset="-122"/>
              </a:rPr>
              <a:t>CMACast</a:t>
            </a:r>
            <a:r>
              <a:rPr lang="en-US" altLang="zh-CN" sz="3600" dirty="0" smtClean="0">
                <a:latin typeface="Calibri" panose="020F0502020204030204" pitchFamily="34" charset="0"/>
                <a:ea typeface="宋体" panose="02010600030101010101" pitchFamily="2" charset="-122"/>
              </a:rPr>
              <a:t> + </a:t>
            </a:r>
            <a:r>
              <a:rPr lang="en-US" altLang="zh-CN" sz="3600" dirty="0" err="1" smtClean="0">
                <a:latin typeface="Calibri" panose="020F0502020204030204" pitchFamily="34" charset="0"/>
                <a:ea typeface="宋体" panose="02010600030101010101" pitchFamily="2" charset="-122"/>
              </a:rPr>
              <a:t>CMACloud</a:t>
            </a:r>
            <a:endParaRPr lang="zh-CN" altLang="en-US" sz="3600" dirty="0">
              <a:latin typeface="Calibri" panose="020F050202020403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2775"/>
            <a:ext cx="4400402" cy="179911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1406" y="915766"/>
            <a:ext cx="7410594" cy="359636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2330" y="3964900"/>
            <a:ext cx="1212734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For </a:t>
            </a:r>
            <a:r>
              <a:rPr lang="en-US" altLang="zh-CN" sz="2800" dirty="0" err="1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CMACast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 Users:</a:t>
            </a:r>
          </a:p>
          <a:p>
            <a:pPr marL="914400" lvl="1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Using </a:t>
            </a:r>
            <a:r>
              <a:rPr lang="en-US" altLang="zh-CN" sz="2800" dirty="0" err="1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CMACast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 receive data and work locally (traditional method)</a:t>
            </a:r>
          </a:p>
          <a:p>
            <a:pPr marL="914400" lvl="1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Using </a:t>
            </a:r>
            <a:r>
              <a:rPr lang="en-US" altLang="zh-CN" sz="2800" dirty="0" err="1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CMACloud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Client download data 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from </a:t>
            </a:r>
            <a:r>
              <a:rPr lang="en-US" altLang="zh-CN" sz="2800" dirty="0" err="1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CMACloud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 and work locally</a:t>
            </a:r>
          </a:p>
          <a:p>
            <a:pPr marL="914400" lvl="1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Using 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MICAPS4 Client directly access the data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from </a:t>
            </a:r>
            <a:r>
              <a:rPr lang="en-US" altLang="zh-CN" sz="2800" dirty="0" err="1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CMACloud</a:t>
            </a:r>
            <a:endParaRPr lang="en-US" altLang="zh-CN" sz="2800" dirty="0" smtClean="0"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marL="914400" lvl="1" indent="-457200">
              <a:lnSpc>
                <a:spcPct val="13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Using 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Browser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access </a:t>
            </a:r>
            <a:r>
              <a:rPr lang="en-US" altLang="zh-CN" sz="2800" dirty="0" err="1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WebMicaps</a:t>
            </a:r>
            <a:r>
              <a:rPr lang="en-US" altLang="zh-CN" sz="2800" dirty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 </a:t>
            </a:r>
            <a:r>
              <a:rPr lang="en-US" altLang="zh-CN" sz="2800" dirty="0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and work on </a:t>
            </a:r>
            <a:r>
              <a:rPr lang="en-US" altLang="zh-CN" sz="2800" dirty="0" err="1" smtClean="0"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CMACloud</a:t>
            </a:r>
            <a:endParaRPr lang="en-US" altLang="zh-CN" sz="2800" dirty="0"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4323481" y="2623128"/>
            <a:ext cx="457925" cy="32327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504880" y="4142455"/>
            <a:ext cx="4504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Data and application of process (</a:t>
            </a:r>
            <a:r>
              <a:rPr lang="en-US" altLang="zh-CN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WebMicaps</a:t>
            </a:r>
            <a:r>
              <a:rPr lang="en-US" altLang="zh-CN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zh-CN" alt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06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319</Words>
  <Application>Microsoft Office PowerPoint</Application>
  <PresentationFormat>宽屏</PresentationFormat>
  <Paragraphs>73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等线</vt:lpstr>
      <vt:lpstr>等线 Light</vt:lpstr>
      <vt:lpstr>黑体</vt:lpstr>
      <vt:lpstr>宋体</vt:lpstr>
      <vt:lpstr>微软雅黑</vt:lpstr>
      <vt:lpstr>Arial</vt:lpstr>
      <vt:lpstr>Calibri</vt:lpstr>
      <vt:lpstr>Wingdings</vt:lpstr>
      <vt:lpstr>Office 主题​​</vt:lpstr>
      <vt:lpstr>Review of the current status of implementation of TCP/IP procedures and applications at  GISC Beijing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lang</dc:creator>
  <cp:lastModifiedBy>user</cp:lastModifiedBy>
  <cp:revision>103</cp:revision>
  <dcterms:created xsi:type="dcterms:W3CDTF">2016-03-29T07:53:02Z</dcterms:created>
  <dcterms:modified xsi:type="dcterms:W3CDTF">2019-02-12T15:25:19Z</dcterms:modified>
</cp:coreProperties>
</file>