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72" r:id="rId3"/>
    <p:sldId id="335" r:id="rId4"/>
    <p:sldId id="266" r:id="rId5"/>
    <p:sldId id="275" r:id="rId6"/>
    <p:sldId id="268" r:id="rId7"/>
    <p:sldId id="269" r:id="rId8"/>
    <p:sldId id="344" r:id="rId9"/>
    <p:sldId id="340" r:id="rId10"/>
    <p:sldId id="273" r:id="rId11"/>
    <p:sldId id="270" r:id="rId12"/>
    <p:sldId id="274" r:id="rId13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3E4F"/>
    <a:srgbClr val="839DB2"/>
    <a:srgbClr val="6C8AAF"/>
    <a:srgbClr val="2E3F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38775C-F0A0-9945-9829-F76F11FFEE67}" v="43" dt="2019-02-12T13:04:44.8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58" autoAdjust="0"/>
    <p:restoredTop sz="94593" autoAdjust="0"/>
  </p:normalViewPr>
  <p:slideViewPr>
    <p:cSldViewPr snapToGrid="0" snapToObjects="1" showGuides="1">
      <p:cViewPr varScale="1">
        <p:scale>
          <a:sx n="124" d="100"/>
          <a:sy n="124" d="100"/>
        </p:scale>
        <p:origin x="440" y="176"/>
      </p:cViewPr>
      <p:guideLst>
        <p:guide orient="horz" pos="2160"/>
        <p:guide pos="38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\laurent\Chart_ECPDS_TDA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2">
                <a:tint val="54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RMDCN</c:v>
                </c:pt>
                <c:pt idx="1">
                  <c:v>EUMETCast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 formatCode="0.0">
                  <c:v>0.40870000000000001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25-488D-BBB1-D0E905A64E3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2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RMDCN</c:v>
                </c:pt>
                <c:pt idx="1">
                  <c:v>EUMETCast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 formatCode="0.0">
                  <c:v>0.46360000000000001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E25-488D-BBB1-D0E905A64E3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RMDCN</c:v>
                </c:pt>
                <c:pt idx="1">
                  <c:v>EUMETCast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 formatCode="0.0">
                  <c:v>0.50019999999999998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E25-488D-BBB1-D0E905A64E3B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2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RMDCN</c:v>
                </c:pt>
                <c:pt idx="1">
                  <c:v>EUMETCast</c:v>
                </c:pt>
              </c:strCache>
            </c:strRef>
          </c:cat>
          <c:val>
            <c:numRef>
              <c:f>Sheet1!$E$2:$E$3</c:f>
              <c:numCache>
                <c:formatCode>General</c:formatCode>
                <c:ptCount val="2"/>
                <c:pt idx="0" formatCode="0.0">
                  <c:v>0.55510000000000004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E25-488D-BBB1-D0E905A64E3B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2">
                <a:shade val="53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RMDCN</c:v>
                </c:pt>
                <c:pt idx="1">
                  <c:v>EUMETCast</c:v>
                </c:pt>
              </c:strCache>
            </c:strRef>
          </c:cat>
          <c:val>
            <c:numRef>
              <c:f>Sheet1!$F$2:$F$3</c:f>
              <c:numCache>
                <c:formatCode>0.0</c:formatCode>
                <c:ptCount val="2"/>
                <c:pt idx="0">
                  <c:v>0.61914999999999998</c:v>
                </c:pt>
                <c:pt idx="1">
                  <c:v>2.5924999999999998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E25-488D-BBB1-D0E905A64E3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076251215"/>
        <c:axId val="752126063"/>
      </c:barChart>
      <c:catAx>
        <c:axId val="107625121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52126063"/>
        <c:crosses val="autoZero"/>
        <c:auto val="1"/>
        <c:lblAlgn val="ctr"/>
        <c:lblOffset val="100"/>
        <c:noMultiLvlLbl val="0"/>
      </c:catAx>
      <c:valAx>
        <c:axId val="752126063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Volume [TB/mon]</a:t>
                </a:r>
              </a:p>
            </c:rich>
          </c:tx>
          <c:layout>
            <c:manualLayout>
              <c:xMode val="edge"/>
              <c:yMode val="edge"/>
              <c:x val="8.0693973253061248E-3"/>
              <c:y val="0.2587710517077085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7625121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908992842993714"/>
          <c:y val="0.92177170209945813"/>
          <c:w val="0.37428990892001346"/>
          <c:h val="4.90098801344099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 baseline="0">
          <a:solidFill>
            <a:schemeClr val="bg1"/>
          </a:solidFill>
        </a:defRPr>
      </a:pPr>
      <a:endParaRPr lang="en-US"/>
    </a:p>
  </c:tx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Sheet1!$B$5</c:f>
              <c:strCache>
                <c:ptCount val="1"/>
                <c:pt idx="0">
                  <c:v>2007</c:v>
                </c:pt>
              </c:strCache>
            </c:strRef>
          </c:tx>
          <c:spPr>
            <a:solidFill>
              <a:schemeClr val="accent2">
                <a:tint val="41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Sheet1!$C$4:$E$4</c:f>
              <c:strCache>
                <c:ptCount val="3"/>
                <c:pt idx="0">
                  <c:v>Internet</c:v>
                </c:pt>
                <c:pt idx="1">
                  <c:v>LAN</c:v>
                </c:pt>
                <c:pt idx="2">
                  <c:v>RMDCN</c:v>
                </c:pt>
              </c:strCache>
            </c:strRef>
          </c:cat>
          <c:val>
            <c:numRef>
              <c:f>Sheet1!$C$5:$E$5</c:f>
              <c:numCache>
                <c:formatCode>General</c:formatCode>
                <c:ptCount val="3"/>
                <c:pt idx="0">
                  <c:v>4</c:v>
                </c:pt>
                <c:pt idx="1">
                  <c:v>2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F6-FF4C-885B-CBF0BB93B7B1}"/>
            </c:ext>
          </c:extLst>
        </c:ser>
        <c:ser>
          <c:idx val="1"/>
          <c:order val="1"/>
          <c:tx>
            <c:strRef>
              <c:f>Sheet1!$B$6</c:f>
              <c:strCache>
                <c:ptCount val="1"/>
                <c:pt idx="0">
                  <c:v>2008</c:v>
                </c:pt>
              </c:strCache>
            </c:strRef>
          </c:tx>
          <c:spPr>
            <a:solidFill>
              <a:schemeClr val="accent2">
                <a:tint val="52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Sheet1!$C$4:$E$4</c:f>
              <c:strCache>
                <c:ptCount val="3"/>
                <c:pt idx="0">
                  <c:v>Internet</c:v>
                </c:pt>
                <c:pt idx="1">
                  <c:v>LAN</c:v>
                </c:pt>
                <c:pt idx="2">
                  <c:v>RMDCN</c:v>
                </c:pt>
              </c:strCache>
            </c:strRef>
          </c:cat>
          <c:val>
            <c:numRef>
              <c:f>Sheet1!$C$6:$E$6</c:f>
              <c:numCache>
                <c:formatCode>General</c:formatCode>
                <c:ptCount val="3"/>
                <c:pt idx="0">
                  <c:v>7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5F6-FF4C-885B-CBF0BB93B7B1}"/>
            </c:ext>
          </c:extLst>
        </c:ser>
        <c:ser>
          <c:idx val="2"/>
          <c:order val="2"/>
          <c:tx>
            <c:strRef>
              <c:f>Sheet1!$B$7</c:f>
              <c:strCache>
                <c:ptCount val="1"/>
                <c:pt idx="0">
                  <c:v>2009</c:v>
                </c:pt>
              </c:strCache>
            </c:strRef>
          </c:tx>
          <c:spPr>
            <a:solidFill>
              <a:schemeClr val="accent2">
                <a:tint val="63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Sheet1!$C$4:$E$4</c:f>
              <c:strCache>
                <c:ptCount val="3"/>
                <c:pt idx="0">
                  <c:v>Internet</c:v>
                </c:pt>
                <c:pt idx="1">
                  <c:v>LAN</c:v>
                </c:pt>
                <c:pt idx="2">
                  <c:v>RMDCN</c:v>
                </c:pt>
              </c:strCache>
            </c:strRef>
          </c:cat>
          <c:val>
            <c:numRef>
              <c:f>Sheet1!$C$7:$E$7</c:f>
              <c:numCache>
                <c:formatCode>General</c:formatCode>
                <c:ptCount val="3"/>
                <c:pt idx="0">
                  <c:v>10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5F6-FF4C-885B-CBF0BB93B7B1}"/>
            </c:ext>
          </c:extLst>
        </c:ser>
        <c:ser>
          <c:idx val="3"/>
          <c:order val="3"/>
          <c:tx>
            <c:strRef>
              <c:f>Sheet1!$B$8</c:f>
              <c:strCache>
                <c:ptCount val="1"/>
                <c:pt idx="0">
                  <c:v>2010</c:v>
                </c:pt>
              </c:strCache>
            </c:strRef>
          </c:tx>
          <c:spPr>
            <a:solidFill>
              <a:schemeClr val="accent2">
                <a:tint val="74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Sheet1!$C$4:$E$4</c:f>
              <c:strCache>
                <c:ptCount val="3"/>
                <c:pt idx="0">
                  <c:v>Internet</c:v>
                </c:pt>
                <c:pt idx="1">
                  <c:v>LAN</c:v>
                </c:pt>
                <c:pt idx="2">
                  <c:v>RMDCN</c:v>
                </c:pt>
              </c:strCache>
            </c:strRef>
          </c:cat>
          <c:val>
            <c:numRef>
              <c:f>Sheet1!$C$8:$E$8</c:f>
              <c:numCache>
                <c:formatCode>General</c:formatCode>
                <c:ptCount val="3"/>
                <c:pt idx="0">
                  <c:v>18</c:v>
                </c:pt>
                <c:pt idx="1">
                  <c:v>4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5F6-FF4C-885B-CBF0BB93B7B1}"/>
            </c:ext>
          </c:extLst>
        </c:ser>
        <c:ser>
          <c:idx val="4"/>
          <c:order val="4"/>
          <c:tx>
            <c:strRef>
              <c:f>Sheet1!$B$9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accent2">
                <a:tint val="84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Sheet1!$C$4:$E$4</c:f>
              <c:strCache>
                <c:ptCount val="3"/>
                <c:pt idx="0">
                  <c:v>Internet</c:v>
                </c:pt>
                <c:pt idx="1">
                  <c:v>LAN</c:v>
                </c:pt>
                <c:pt idx="2">
                  <c:v>RMDCN</c:v>
                </c:pt>
              </c:strCache>
            </c:strRef>
          </c:cat>
          <c:val>
            <c:numRef>
              <c:f>Sheet1!$C$9:$E$9</c:f>
              <c:numCache>
                <c:formatCode>General</c:formatCode>
                <c:ptCount val="3"/>
                <c:pt idx="0">
                  <c:v>27</c:v>
                </c:pt>
                <c:pt idx="1">
                  <c:v>13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5F6-FF4C-885B-CBF0BB93B7B1}"/>
            </c:ext>
          </c:extLst>
        </c:ser>
        <c:ser>
          <c:idx val="5"/>
          <c:order val="5"/>
          <c:tx>
            <c:strRef>
              <c:f>Sheet1!$B$10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2">
                <a:tint val="9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Sheet1!$C$4:$E$4</c:f>
              <c:strCache>
                <c:ptCount val="3"/>
                <c:pt idx="0">
                  <c:v>Internet</c:v>
                </c:pt>
                <c:pt idx="1">
                  <c:v>LAN</c:v>
                </c:pt>
                <c:pt idx="2">
                  <c:v>RMDCN</c:v>
                </c:pt>
              </c:strCache>
            </c:strRef>
          </c:cat>
          <c:val>
            <c:numRef>
              <c:f>Sheet1!$C$10:$E$10</c:f>
              <c:numCache>
                <c:formatCode>General</c:formatCode>
                <c:ptCount val="3"/>
                <c:pt idx="0">
                  <c:v>42</c:v>
                </c:pt>
                <c:pt idx="1">
                  <c:v>21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5F6-FF4C-885B-CBF0BB93B7B1}"/>
            </c:ext>
          </c:extLst>
        </c:ser>
        <c:ser>
          <c:idx val="6"/>
          <c:order val="6"/>
          <c:tx>
            <c:strRef>
              <c:f>Sheet1!$B$11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shade val="94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Sheet1!$C$4:$E$4</c:f>
              <c:strCache>
                <c:ptCount val="3"/>
                <c:pt idx="0">
                  <c:v>Internet</c:v>
                </c:pt>
                <c:pt idx="1">
                  <c:v>LAN</c:v>
                </c:pt>
                <c:pt idx="2">
                  <c:v>RMDCN</c:v>
                </c:pt>
              </c:strCache>
            </c:strRef>
          </c:cat>
          <c:val>
            <c:numRef>
              <c:f>Sheet1!$C$11:$E$11</c:f>
              <c:numCache>
                <c:formatCode>General</c:formatCode>
                <c:ptCount val="3"/>
                <c:pt idx="0">
                  <c:v>61</c:v>
                </c:pt>
                <c:pt idx="1">
                  <c:v>21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5F6-FF4C-885B-CBF0BB93B7B1}"/>
            </c:ext>
          </c:extLst>
        </c:ser>
        <c:ser>
          <c:idx val="7"/>
          <c:order val="7"/>
          <c:tx>
            <c:strRef>
              <c:f>Sheet1!$B$12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2">
                <a:shade val="83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Sheet1!$C$4:$E$4</c:f>
              <c:strCache>
                <c:ptCount val="3"/>
                <c:pt idx="0">
                  <c:v>Internet</c:v>
                </c:pt>
                <c:pt idx="1">
                  <c:v>LAN</c:v>
                </c:pt>
                <c:pt idx="2">
                  <c:v>RMDCN</c:v>
                </c:pt>
              </c:strCache>
            </c:strRef>
          </c:cat>
          <c:val>
            <c:numRef>
              <c:f>Sheet1!$C$12:$E$12</c:f>
              <c:numCache>
                <c:formatCode>General</c:formatCode>
                <c:ptCount val="3"/>
                <c:pt idx="0">
                  <c:v>100</c:v>
                </c:pt>
                <c:pt idx="1">
                  <c:v>82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A5F6-FF4C-885B-CBF0BB93B7B1}"/>
            </c:ext>
          </c:extLst>
        </c:ser>
        <c:ser>
          <c:idx val="8"/>
          <c:order val="8"/>
          <c:tx>
            <c:strRef>
              <c:f>Sheet1!$B$13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2">
                <a:shade val="73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Sheet1!$C$4:$E$4</c:f>
              <c:strCache>
                <c:ptCount val="3"/>
                <c:pt idx="0">
                  <c:v>Internet</c:v>
                </c:pt>
                <c:pt idx="1">
                  <c:v>LAN</c:v>
                </c:pt>
                <c:pt idx="2">
                  <c:v>RMDCN</c:v>
                </c:pt>
              </c:strCache>
            </c:strRef>
          </c:cat>
          <c:val>
            <c:numRef>
              <c:f>Sheet1!$C$13:$E$13</c:f>
              <c:numCache>
                <c:formatCode>General</c:formatCode>
                <c:ptCount val="3"/>
                <c:pt idx="0">
                  <c:v>139</c:v>
                </c:pt>
                <c:pt idx="1">
                  <c:v>136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5F6-FF4C-885B-CBF0BB93B7B1}"/>
            </c:ext>
          </c:extLst>
        </c:ser>
        <c:ser>
          <c:idx val="9"/>
          <c:order val="9"/>
          <c:tx>
            <c:strRef>
              <c:f>Sheet1!$B$14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2">
                <a:shade val="62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Sheet1!$C$4:$E$4</c:f>
              <c:strCache>
                <c:ptCount val="3"/>
                <c:pt idx="0">
                  <c:v>Internet</c:v>
                </c:pt>
                <c:pt idx="1">
                  <c:v>LAN</c:v>
                </c:pt>
                <c:pt idx="2">
                  <c:v>RMDCN</c:v>
                </c:pt>
              </c:strCache>
            </c:strRef>
          </c:cat>
          <c:val>
            <c:numRef>
              <c:f>Sheet1!$C$14:$E$14</c:f>
              <c:numCache>
                <c:formatCode>General</c:formatCode>
                <c:ptCount val="3"/>
                <c:pt idx="0">
                  <c:v>216</c:v>
                </c:pt>
                <c:pt idx="1">
                  <c:v>243</c:v>
                </c:pt>
                <c:pt idx="2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A5F6-FF4C-885B-CBF0BB93B7B1}"/>
            </c:ext>
          </c:extLst>
        </c:ser>
        <c:ser>
          <c:idx val="10"/>
          <c:order val="10"/>
          <c:tx>
            <c:strRef>
              <c:f>Sheet1!$B$15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2">
                <a:shade val="51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Sheet1!$C$4:$E$4</c:f>
              <c:strCache>
                <c:ptCount val="3"/>
                <c:pt idx="0">
                  <c:v>Internet</c:v>
                </c:pt>
                <c:pt idx="1">
                  <c:v>LAN</c:v>
                </c:pt>
                <c:pt idx="2">
                  <c:v>RMDCN</c:v>
                </c:pt>
              </c:strCache>
            </c:strRef>
          </c:cat>
          <c:val>
            <c:numRef>
              <c:f>Sheet1!$C$15:$E$15</c:f>
              <c:numCache>
                <c:formatCode>General</c:formatCode>
                <c:ptCount val="3"/>
                <c:pt idx="0">
                  <c:v>320</c:v>
                </c:pt>
                <c:pt idx="1">
                  <c:v>280</c:v>
                </c:pt>
                <c:pt idx="2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A5F6-FF4C-885B-CBF0BB93B7B1}"/>
            </c:ext>
          </c:extLst>
        </c:ser>
        <c:ser>
          <c:idx val="11"/>
          <c:order val="11"/>
          <c:tx>
            <c:strRef>
              <c:f>Sheet1!$B$16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2">
                <a:shade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Sheet1!$C$4:$E$4</c:f>
              <c:strCache>
                <c:ptCount val="3"/>
                <c:pt idx="0">
                  <c:v>Internet</c:v>
                </c:pt>
                <c:pt idx="1">
                  <c:v>LAN</c:v>
                </c:pt>
                <c:pt idx="2">
                  <c:v>RMDCN</c:v>
                </c:pt>
              </c:strCache>
            </c:strRef>
          </c:cat>
          <c:val>
            <c:numRef>
              <c:f>Sheet1!$C$16:$E$16</c:f>
              <c:numCache>
                <c:formatCode>General</c:formatCode>
                <c:ptCount val="3"/>
                <c:pt idx="0">
                  <c:v>492</c:v>
                </c:pt>
                <c:pt idx="1">
                  <c:v>343</c:v>
                </c:pt>
                <c:pt idx="2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A5F6-FF4C-885B-CBF0BB93B7B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67931904"/>
        <c:axId val="167933440"/>
      </c:barChart>
      <c:catAx>
        <c:axId val="167931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1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7933440"/>
        <c:crosses val="autoZero"/>
        <c:auto val="1"/>
        <c:lblAlgn val="ctr"/>
        <c:lblOffset val="100"/>
        <c:noMultiLvlLbl val="0"/>
      </c:catAx>
      <c:valAx>
        <c:axId val="167933440"/>
        <c:scaling>
          <c:orientation val="minMax"/>
          <c:max val="50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b="1" dirty="0">
                    <a:solidFill>
                      <a:schemeClr val="bg1"/>
                    </a:solidFill>
                  </a:rPr>
                  <a:t>Volume [TB/mon]</a:t>
                </a:r>
              </a:p>
            </c:rich>
          </c:tx>
          <c:layout>
            <c:manualLayout>
              <c:xMode val="edge"/>
              <c:yMode val="edge"/>
              <c:x val="8.4089179554455353E-3"/>
              <c:y val="0.2706313645621181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500" b="1" i="0" u="none" strike="noStrike" kern="1200" baseline="0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1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7931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500" baseline="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7351A7-8A0E-BC4A-B507-BC9FBEDEB94D}" type="datetime1">
              <a:rPr lang="en-US" smtClean="0"/>
              <a:pPr/>
              <a:t>2/12/19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FE683-3A33-1F4A-90D8-528147015F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97878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0BA50B-6875-0F43-A70A-41BA2A188017}" type="datetime1">
              <a:rPr lang="en-US" smtClean="0"/>
              <a:pPr/>
              <a:t>2/12/19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3270C-FB42-C54A-AC71-B4EEB4FA7F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02753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2021: factor = 2**2, 2025: 1.8**2~3.25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produced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ECMWF Strategy 2016-2025: global ensemble forecast at 5 kilometres resolution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volume of the real-time data produced by the ECMWF integrated forecasting system may increase by a factor of 12 by the year 2025 </a:t>
            </a:r>
          </a:p>
          <a:p>
            <a:pPr marL="0" indent="0">
              <a:buFontTx/>
              <a:buNone/>
            </a:pP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disseminated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gap between data produced and disseminated is large</a:t>
            </a:r>
          </a:p>
          <a:p>
            <a:pPr marL="171450" indent="-171450">
              <a:buFontTx/>
              <a:buChar char="-"/>
            </a:pP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projected increase taking into account the projected increases in ensemble resolution </a:t>
            </a:r>
          </a:p>
          <a:p>
            <a:pPr marL="171450" indent="-171450">
              <a:buFontTx/>
              <a:buChar char="-"/>
            </a:pP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neglected: increase in demand but broader use of ensemble data in future expected, example: number of maximum charge customers rose by 54% </a:t>
            </a:r>
          </a:p>
          <a:p>
            <a:pPr marL="171450" indent="-171450">
              <a:buFontTx/>
              <a:buChar char="-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03270C-FB42-C54A-AC71-B4EEB4FA7F12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0953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2373FAA-1FB3-4805-BB5F-655D3827DBA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09308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2373FAA-1FB3-4805-BB5F-655D3827DBA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01036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2373FAA-1FB3-4805-BB5F-655D3827DBA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6158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2373FAA-1FB3-4805-BB5F-655D3827DBA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98472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key </a:t>
            </a:r>
            <a:r>
              <a:rPr lang="en-GB" dirty="0" err="1"/>
              <a:t>insitu</a:t>
            </a:r>
            <a:r>
              <a:rPr lang="en-GB" dirty="0"/>
              <a:t> </a:t>
            </a:r>
            <a:r>
              <a:rPr lang="en-GB" dirty="0" err="1"/>
              <a:t>obs</a:t>
            </a:r>
            <a:r>
              <a:rPr lang="en-GB" dirty="0"/>
              <a:t>: SYNOP, SHIP, BUOY,TEMP, DROPSONDES, PROFILER. PILOT, AIRCRAFT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03270C-FB42-C54A-AC71-B4EEB4FA7F12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839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Increasing Exponential Trend for Internet</a:t>
            </a:r>
          </a:p>
          <a:p>
            <a:r>
              <a:rPr lang="en-GB" dirty="0"/>
              <a:t>Why are users using the Internet, and not just RMDCN?</a:t>
            </a:r>
          </a:p>
          <a:p>
            <a:r>
              <a:rPr lang="en-GB" dirty="0"/>
              <a:t>WMO Information System (WIS) dissemination:</a:t>
            </a:r>
          </a:p>
          <a:p>
            <a:pPr marL="162900" indent="-342900">
              <a:buFont typeface="+mj-lt"/>
              <a:buAutoNum type="arabicPeriod"/>
            </a:pPr>
            <a:r>
              <a:rPr lang="en-GB" dirty="0"/>
              <a:t>    GTS</a:t>
            </a:r>
          </a:p>
          <a:p>
            <a:pPr marL="162900" indent="-342900">
              <a:buFont typeface="+mj-lt"/>
              <a:buAutoNum type="arabicPeriod"/>
            </a:pPr>
            <a:r>
              <a:rPr lang="en-GB" dirty="0"/>
              <a:t>    </a:t>
            </a:r>
            <a:r>
              <a:rPr lang="en-GB" dirty="0" err="1"/>
              <a:t>EUMETCast</a:t>
            </a:r>
            <a:r>
              <a:rPr lang="en-GB" dirty="0"/>
              <a:t> dissemination route for RA VI and ACMAD</a:t>
            </a:r>
          </a:p>
          <a:p>
            <a:pPr marL="162900" indent="-342900">
              <a:buFont typeface="+mj-lt"/>
              <a:buAutoNum type="arabicPeriod"/>
            </a:pPr>
            <a:r>
              <a:rPr lang="en-GB" dirty="0"/>
              <a:t>    Data Collection or Production Centres (DCPC)</a:t>
            </a:r>
          </a:p>
          <a:p>
            <a:r>
              <a:rPr lang="en-GB" dirty="0"/>
              <a:t>- dissemination via </a:t>
            </a:r>
            <a:r>
              <a:rPr lang="en-GB" dirty="0" err="1"/>
              <a:t>ecCharts</a:t>
            </a:r>
            <a:r>
              <a:rPr lang="en-GB" dirty="0"/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03270C-FB42-C54A-AC71-B4EEB4FA7F12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1778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2373FAA-1FB3-4805-BB5F-655D3827DBA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2767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ECMWF_Master_Logo_WHITE_nostrap.png"/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0" y="5984875"/>
            <a:ext cx="2135591" cy="365125"/>
          </a:xfrm>
          <a:prstGeom prst="rect">
            <a:avLst/>
          </a:prstGeom>
        </p:spPr>
      </p:pic>
      <p:sp>
        <p:nvSpPr>
          <p:cNvPr id="11" name="Date Placeholder 10"/>
          <p:cNvSpPr txBox="1">
            <a:spLocks/>
          </p:cNvSpPr>
          <p:nvPr userDrawn="1"/>
        </p:nvSpPr>
        <p:spPr>
          <a:xfrm>
            <a:off x="8076534" y="5984875"/>
            <a:ext cx="1953066" cy="36512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© ECMWF </a:t>
            </a:r>
            <a:fld id="{D4C56AD5-C73F-B44A-96CB-E8BE2C5CB95A}" type="datetime4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February 12, 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2160000" y="1294198"/>
            <a:ext cx="7869600" cy="519800"/>
          </a:xfrm>
          <a:prstGeom prst="rect">
            <a:avLst/>
          </a:prstGeom>
        </p:spPr>
        <p:txBody>
          <a:bodyPr vert="horz" lIns="0" tIns="0" rIns="0" bIns="0" anchor="b" anchorCtr="0">
            <a:sp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3600" b="1"/>
            </a:lvl1pPr>
          </a:lstStyle>
          <a:p>
            <a:pPr lvl="0"/>
            <a:r>
              <a:rPr lang="en-GB" dirty="0"/>
              <a:t>Title of Presentation</a:t>
            </a:r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2160000" y="1980000"/>
            <a:ext cx="7869600" cy="382156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3000"/>
              </a:lnSpc>
              <a:spcBef>
                <a:spcPts val="0"/>
              </a:spcBef>
              <a:buNone/>
              <a:defRPr sz="2400"/>
            </a:lvl1pPr>
          </a:lstStyle>
          <a:p>
            <a:pPr lvl="0"/>
            <a:r>
              <a:rPr lang="en-GB" dirty="0"/>
              <a:t>Subtitle of Presentation</a:t>
            </a:r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2160000" y="2700001"/>
            <a:ext cx="7869600" cy="30777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2000"/>
            </a:lvl1pPr>
          </a:lstStyle>
          <a:p>
            <a:pPr lvl="0"/>
            <a:r>
              <a:rPr lang="en-GB" dirty="0"/>
              <a:t>Author’s Name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2160000" y="3121224"/>
            <a:ext cx="7869600" cy="254771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000"/>
              </a:lnSpc>
              <a:spcBef>
                <a:spcPts val="0"/>
              </a:spcBef>
              <a:buNone/>
              <a:defRPr sz="1600"/>
            </a:lvl1pPr>
          </a:lstStyle>
          <a:p>
            <a:pPr lvl="0"/>
            <a:r>
              <a:rPr lang="en-GB" dirty="0"/>
              <a:t>Author’s Address</a:t>
            </a:r>
          </a:p>
        </p:txBody>
      </p:sp>
      <p:sp>
        <p:nvSpPr>
          <p:cNvPr id="17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2160000" y="3429000"/>
            <a:ext cx="7869600" cy="22826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GB" dirty="0" err="1"/>
              <a:t>email@ddress</a:t>
            </a: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080000" y="360000"/>
            <a:ext cx="1002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 b="1"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1080000" y="936000"/>
            <a:ext cx="10029600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ct val="100000"/>
              </a:lnSpc>
              <a:spcBef>
                <a:spcPts val="1100"/>
              </a:spcBef>
              <a:buClr>
                <a:schemeClr val="bg1"/>
              </a:buClr>
              <a:defRPr sz="2800"/>
            </a:lvl1pPr>
            <a:lvl2pPr marL="630000" indent="-270000">
              <a:lnSpc>
                <a:spcPct val="100000"/>
              </a:lnSpc>
              <a:spcBef>
                <a:spcPts val="1000"/>
              </a:spcBef>
              <a:defRPr sz="2400"/>
            </a:lvl2pPr>
            <a:lvl3pPr marL="990000" indent="-270000">
              <a:lnSpc>
                <a:spcPct val="100000"/>
              </a:lnSpc>
              <a:spcBef>
                <a:spcPts val="900"/>
              </a:spcBef>
              <a:defRPr sz="2000"/>
            </a:lvl3pPr>
            <a:lvl4pPr marL="1350000" indent="-270000">
              <a:lnSpc>
                <a:spcPct val="100000"/>
              </a:lnSpc>
              <a:spcBef>
                <a:spcPts val="800"/>
              </a:spcBef>
              <a:defRPr sz="1800"/>
            </a:lvl4pPr>
            <a:lvl5pPr marL="1710000" indent="-270000">
              <a:lnSpc>
                <a:spcPct val="100000"/>
              </a:lnSpc>
              <a:spcBef>
                <a:spcPts val="700"/>
              </a:spcBef>
              <a:defRPr sz="1200"/>
            </a:lvl5pPr>
          </a:lstStyle>
          <a:p>
            <a:pPr lvl="0"/>
            <a:r>
              <a:rPr lang="en-GB" dirty="0"/>
              <a:t>Top level text goes in here </a:t>
            </a:r>
          </a:p>
          <a:p>
            <a:pPr lvl="1"/>
            <a:r>
              <a:rPr lang="en-GB" dirty="0"/>
              <a:t>Second level text goes in here</a:t>
            </a:r>
          </a:p>
          <a:p>
            <a:pPr lvl="2"/>
            <a:r>
              <a:rPr lang="en-GB" dirty="0"/>
              <a:t>Third level text goes in here</a:t>
            </a:r>
          </a:p>
          <a:p>
            <a:pPr lvl="3"/>
            <a:r>
              <a:rPr lang="en-GB" dirty="0"/>
              <a:t>Fourth level text goes in here</a:t>
            </a:r>
          </a:p>
          <a:p>
            <a:pPr lvl="4"/>
            <a:r>
              <a:rPr lang="en-GB" dirty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fld id="{E4AB80EA-DB86-D849-B86F-15DAF31F047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 descr="ECMWF_Master_Logo_WHITE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0" y="6308255"/>
            <a:ext cx="1342372" cy="230657"/>
          </a:xfrm>
          <a:prstGeom prst="rect">
            <a:avLst/>
          </a:prstGeom>
        </p:spPr>
      </p:pic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2422372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dirty="0"/>
              <a:t>European Centre for Medium-Range Weather Forecasts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narrow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080000" y="360000"/>
            <a:ext cx="1002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064E8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1080000" y="936000"/>
            <a:ext cx="10029600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defRPr sz="1800">
                <a:solidFill>
                  <a:schemeClr val="tx1"/>
                </a:solidFill>
              </a:defRPr>
            </a:lvl1pPr>
            <a:lvl2pPr marL="630000" indent="-270000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defRPr sz="1600">
                <a:solidFill>
                  <a:schemeClr val="tx1"/>
                </a:solidFill>
              </a:defRPr>
            </a:lvl2pPr>
            <a:lvl3pPr marL="990000" indent="-270000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defRPr sz="1400">
                <a:solidFill>
                  <a:schemeClr val="tx1"/>
                </a:solidFill>
              </a:defRPr>
            </a:lvl3pPr>
            <a:lvl4pPr marL="1350000" indent="-270000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defRPr sz="1200">
                <a:solidFill>
                  <a:schemeClr val="tx1"/>
                </a:solidFill>
              </a:defRPr>
            </a:lvl4pPr>
            <a:lvl5pPr marL="1710000" indent="-270000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Top level text goes in here </a:t>
            </a:r>
          </a:p>
          <a:p>
            <a:pPr lvl="1"/>
            <a:r>
              <a:rPr lang="en-GB"/>
              <a:t>Second level text goes in here</a:t>
            </a:r>
          </a:p>
          <a:p>
            <a:pPr lvl="2"/>
            <a:r>
              <a:rPr lang="en-GB"/>
              <a:t>Third level text goes in here</a:t>
            </a:r>
          </a:p>
          <a:p>
            <a:pPr lvl="3"/>
            <a:r>
              <a:rPr lang="en-GB"/>
              <a:t>Fourth level text goes in here</a:t>
            </a:r>
          </a:p>
          <a:p>
            <a:pPr lvl="4"/>
            <a:r>
              <a:rPr lang="en-GB"/>
              <a:t>Fifth level text goes in here</a:t>
            </a:r>
            <a:endParaRPr lang="en-US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rgbClr val="064E83"/>
                </a:solidFill>
              </a:defRPr>
            </a:lvl1pPr>
          </a:lstStyle>
          <a:p>
            <a:fld id="{E4AB80EA-DB86-D849-B86F-15DAF31F04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Date Placeholder 10"/>
          <p:cNvSpPr txBox="1">
            <a:spLocks/>
          </p:cNvSpPr>
          <p:nvPr userDrawn="1"/>
        </p:nvSpPr>
        <p:spPr>
          <a:xfrm>
            <a:off x="8564419" y="6308255"/>
            <a:ext cx="1465181" cy="230657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October 29, 2014</a:t>
            </a:r>
          </a:p>
        </p:txBody>
      </p:sp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2422372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rgbClr val="064E83"/>
                </a:solidFill>
              </a:defRPr>
            </a:lvl1pPr>
          </a:lstStyle>
          <a:p>
            <a:pPr algn="ctr"/>
            <a:r>
              <a:rPr lang="en-US"/>
              <a:t>European Centre for Medium-Range Weather Forecasts</a:t>
            </a:r>
          </a:p>
        </p:txBody>
      </p:sp>
      <p:pic>
        <p:nvPicPr>
          <p:cNvPr id="8" name="Picture 7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0" y="6308254"/>
            <a:ext cx="1342372" cy="230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851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E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owerPoint_strip.png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8288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</p:sldLayoutIdLst>
  <p:hf hdr="0" dt="0"/>
  <p:txStyles>
    <p:titleStyle>
      <a:lvl1pPr algn="l" defTabSz="457200" rtl="0" eaLnBrk="1" latinLnBrk="0" hangingPunct="1">
        <a:lnSpc>
          <a:spcPts val="2800"/>
        </a:lnSpc>
        <a:spcBef>
          <a:spcPct val="0"/>
        </a:spcBef>
        <a:buNone/>
        <a:defRPr sz="2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Current Status at ECMWF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2160000" y="1980000"/>
            <a:ext cx="7869600" cy="358560"/>
          </a:xfrm>
        </p:spPr>
        <p:txBody>
          <a:bodyPr/>
          <a:lstStyle/>
          <a:p>
            <a:r>
              <a:rPr lang="en-US" dirty="0"/>
              <a:t>ET-CTS 2019, SMN, Buenos Aires, Argentina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Oliver </a:t>
            </a:r>
            <a:r>
              <a:rPr lang="en-US" dirty="0" err="1"/>
              <a:t>Gorwits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2160000" y="3121224"/>
            <a:ext cx="7869600" cy="239040"/>
          </a:xfrm>
        </p:spPr>
        <p:txBody>
          <a:bodyPr/>
          <a:lstStyle/>
          <a:p>
            <a:r>
              <a:rPr lang="en-US" dirty="0"/>
              <a:t>Head of Platforms and Services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1848D77-8CD3-9A47-A056-BD0049A92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93C16F6C-27DF-DA45-BDE7-A457F7090BDD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188" y="936625"/>
            <a:ext cx="3739497" cy="4984750"/>
          </a:xfr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1A791A-6DFD-B946-96FB-F96AFDBB0D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 eaLnBrk="0" fontAlgn="base" hangingPunct="0">
              <a:spcAft>
                <a:spcPct val="0"/>
              </a:spcAft>
            </a:pPr>
            <a:fld id="{DEA80673-A73F-4D73-96A3-E05FA08B7613}" type="slidenum">
              <a:rPr lang="en-US" altLang="en-US">
                <a:solidFill>
                  <a:srgbClr val="000000"/>
                </a:solidFill>
                <a:latin typeface="Arial" charset="0"/>
              </a:rPr>
              <a:pPr defTabSz="914400" eaLnBrk="0" fontAlgn="base" hangingPunct="0">
                <a:spcAft>
                  <a:spcPct val="0"/>
                </a:spcAft>
              </a:pPr>
              <a:t>2</a:t>
            </a:fld>
            <a:endParaRPr lang="en-US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72F695-1888-BF4E-867C-34DE1AAB6C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defTabSz="914400" eaLnBrk="0" fontAlgn="base" hangingPunct="0">
              <a:spcAft>
                <a:spcPct val="0"/>
              </a:spcAft>
            </a:pPr>
            <a:r>
              <a:rPr lang="en-US" altLang="en-US">
                <a:solidFill>
                  <a:srgbClr val="000000"/>
                </a:solidFill>
                <a:latin typeface="Arial" charset="0"/>
              </a:rPr>
              <a:t>ET-CTS 2019</a:t>
            </a:r>
            <a:endParaRPr lang="en-US" altLang="en-US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" name="Oval Callout 5">
            <a:extLst>
              <a:ext uri="{FF2B5EF4-FFF2-40B4-BE49-F238E27FC236}">
                <a16:creationId xmlns:a16="http://schemas.microsoft.com/office/drawing/2014/main" id="{F52B40E7-9AF6-9C47-B976-BB4965BE3991}"/>
              </a:ext>
            </a:extLst>
          </p:cNvPr>
          <p:cNvSpPr/>
          <p:nvPr/>
        </p:nvSpPr>
        <p:spPr>
          <a:xfrm>
            <a:off x="6094412" y="1017142"/>
            <a:ext cx="2823557" cy="1993186"/>
          </a:xfrm>
          <a:prstGeom prst="wedgeEllipseCallout">
            <a:avLst>
              <a:gd name="adj1" fmla="val -71048"/>
              <a:gd name="adj2" fmla="val 8892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800" b="1" dirty="0"/>
              <a:t>Hello from ECMWF!</a:t>
            </a:r>
          </a:p>
        </p:txBody>
      </p:sp>
    </p:spTree>
    <p:extLst>
      <p:ext uri="{BB962C8B-B14F-4D97-AF65-F5344CB8AC3E}">
        <p14:creationId xmlns:p14="http://schemas.microsoft.com/office/powerpoint/2010/main" val="4721866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FF406-0D06-4AA9-B003-E0934DD4A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Real-time Data Volumes Growth Projections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FFF14ED-AEE8-456D-A452-13CCD82789C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0678" y="1423197"/>
            <a:ext cx="10029600" cy="4445660"/>
          </a:xfrm>
        </p:spPr>
        <p:txBody>
          <a:bodyPr/>
          <a:lstStyle/>
          <a:p>
            <a:pPr indent="0">
              <a:buNone/>
            </a:pPr>
            <a:r>
              <a:rPr lang="en-GB" sz="1800" b="1" dirty="0"/>
              <a:t>Real time data produced in ECMWF forecast system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5EEC8F-2298-4ABA-9A9A-DFD4C1E8915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B80EA-DB86-D849-B86F-15DAF31F0474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39F01-18C8-4450-964C-2C2ACFD25A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BA03D9-D034-483E-B8E9-56FFACE00C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6341" y="1809867"/>
            <a:ext cx="5168701" cy="36648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E054E21-B25B-45EF-B2C7-68E7BE32A5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172" y="1809867"/>
            <a:ext cx="5025197" cy="3619591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9BD7C54-D1BD-44E7-8BB7-36096410B312}"/>
              </a:ext>
            </a:extLst>
          </p:cNvPr>
          <p:cNvSpPr txBox="1">
            <a:spLocks/>
          </p:cNvSpPr>
          <p:nvPr/>
        </p:nvSpPr>
        <p:spPr>
          <a:xfrm>
            <a:off x="6900672" y="1423197"/>
            <a:ext cx="5710005" cy="266076"/>
          </a:xfrm>
          <a:prstGeom prst="rect">
            <a:avLst/>
          </a:prstGeom>
        </p:spPr>
        <p:txBody>
          <a:bodyPr lIns="0" tIns="0" rIns="0" bIns="0"/>
          <a:lstStyle>
            <a:lvl1pPr marL="0" indent="-180000" algn="l" defTabSz="457200" rtl="0" eaLnBrk="1" latinLnBrk="0" hangingPunct="1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0000" indent="-270000" algn="l" defTabSz="457200" rtl="0" eaLnBrk="1" latinLnBrk="0" hangingPunct="1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0000" indent="-270000" algn="l" defTabSz="457200" rtl="0" eaLnBrk="1" latinLnBrk="0" hangingPunct="1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buFont typeface="Arial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0000" indent="-270000" algn="l" defTabSz="457200" rtl="0" eaLnBrk="1" latinLnBrk="0" hangingPunct="1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buFont typeface="Arial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10000" indent="-270000" algn="l" defTabSz="457200" rtl="0" eaLnBrk="1" latinLnBrk="0" hangingPunct="1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buFont typeface="Arial"/>
              <a:buChar char="»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buFont typeface="Arial"/>
              <a:buNone/>
            </a:pPr>
            <a:r>
              <a:rPr lang="en-GB" b="1" dirty="0">
                <a:solidFill>
                  <a:schemeClr val="bg1"/>
                </a:solidFill>
              </a:rPr>
              <a:t>Real time data disseminated by ECMWF</a:t>
            </a:r>
          </a:p>
        </p:txBody>
      </p:sp>
    </p:spTree>
    <p:extLst>
      <p:ext uri="{BB962C8B-B14F-4D97-AF65-F5344CB8AC3E}">
        <p14:creationId xmlns:p14="http://schemas.microsoft.com/office/powerpoint/2010/main" val="1601143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Local area and Internet Networks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dirty="0"/>
              <a:t>Today, 4x 10GE with 15 Gbps IP bandwidth</a:t>
            </a:r>
          </a:p>
          <a:p>
            <a:pPr lvl="1"/>
            <a:r>
              <a:rPr lang="en-GB" dirty="0"/>
              <a:t>Peak at 12.5 Gbps</a:t>
            </a:r>
          </a:p>
          <a:p>
            <a:endParaRPr lang="en-GB" dirty="0"/>
          </a:p>
          <a:p>
            <a:r>
              <a:rPr lang="en-GB" dirty="0"/>
              <a:t>Preparing for a move to Bologna, Italy</a:t>
            </a:r>
          </a:p>
          <a:p>
            <a:pPr lvl="1"/>
            <a:r>
              <a:rPr lang="en-GB" dirty="0"/>
              <a:t>2x 100GE at each site</a:t>
            </a:r>
          </a:p>
          <a:p>
            <a:pPr lvl="2"/>
            <a:r>
              <a:rPr lang="en-GB" dirty="0"/>
              <a:t>100 Gbps IP b/w for two years to synchronise parallel HPCs</a:t>
            </a:r>
          </a:p>
          <a:p>
            <a:pPr lvl="2"/>
            <a:r>
              <a:rPr lang="en-GB" dirty="0"/>
              <a:t>2x 40 Gbps IP bandwidth thereafter</a:t>
            </a:r>
          </a:p>
          <a:p>
            <a:pPr lvl="1"/>
            <a:r>
              <a:rPr lang="en-GB" dirty="0"/>
              <a:t>Re-procure all infrastructure (green-field site) in 2019</a:t>
            </a:r>
          </a:p>
          <a:p>
            <a:pPr lvl="2"/>
            <a:endParaRPr lang="en-GB" dirty="0"/>
          </a:p>
          <a:p>
            <a:r>
              <a:rPr lang="en-GB" dirty="0"/>
              <a:t>IPv6? WAN-only today, perhaps more in Bologna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 eaLnBrk="0" fontAlgn="base" hangingPunct="0">
              <a:spcAft>
                <a:spcPct val="0"/>
              </a:spcAft>
            </a:pPr>
            <a:fld id="{DEA80673-A73F-4D73-96A3-E05FA08B7613}" type="slidenum">
              <a:rPr lang="en-US" altLang="en-US">
                <a:solidFill>
                  <a:srgbClr val="000000"/>
                </a:solidFill>
                <a:latin typeface="Arial" charset="0"/>
              </a:rPr>
              <a:pPr defTabSz="914400" eaLnBrk="0" fontAlgn="base" hangingPunct="0">
                <a:spcAft>
                  <a:spcPct val="0"/>
                </a:spcAft>
              </a:pPr>
              <a:t>4</a:t>
            </a:fld>
            <a:endParaRPr lang="en-US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defTabSz="914400" eaLnBrk="0" fontAlgn="base" hangingPunct="0">
              <a:spcAft>
                <a:spcPct val="0"/>
              </a:spcAft>
            </a:pP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ET-CTS 2019</a:t>
            </a:r>
          </a:p>
        </p:txBody>
      </p:sp>
    </p:spTree>
    <p:extLst>
      <p:ext uri="{BB962C8B-B14F-4D97-AF65-F5344CB8AC3E}">
        <p14:creationId xmlns:p14="http://schemas.microsoft.com/office/powerpoint/2010/main" val="32640961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Internet Connection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 eaLnBrk="0" fontAlgn="base" hangingPunct="0">
              <a:spcAft>
                <a:spcPct val="0"/>
              </a:spcAft>
            </a:pPr>
            <a:fld id="{DEA80673-A73F-4D73-96A3-E05FA08B7613}" type="slidenum">
              <a:rPr lang="en-US" altLang="en-US">
                <a:solidFill>
                  <a:srgbClr val="000000"/>
                </a:solidFill>
                <a:latin typeface="Arial" charset="0"/>
              </a:rPr>
              <a:pPr defTabSz="914400" eaLnBrk="0" fontAlgn="base" hangingPunct="0">
                <a:spcAft>
                  <a:spcPct val="0"/>
                </a:spcAft>
              </a:pPr>
              <a:t>5</a:t>
            </a:fld>
            <a:endParaRPr lang="en-US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defTabSz="914400" eaLnBrk="0" fontAlgn="base" hangingPunct="0">
              <a:spcAft>
                <a:spcPct val="0"/>
              </a:spcAft>
            </a:pP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ET-CTS 2019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9F00FE-5690-654F-96D3-47FA598051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598" y="1363357"/>
            <a:ext cx="10944277" cy="3711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651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RMDCN Connection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dirty="0"/>
              <a:t>500 Mbps</a:t>
            </a:r>
          </a:p>
          <a:p>
            <a:r>
              <a:rPr lang="en-GB" dirty="0"/>
              <a:t>Comfortably within this at ~220 Mbps daily peak</a:t>
            </a:r>
          </a:p>
          <a:p>
            <a:r>
              <a:rPr lang="en-GB" dirty="0"/>
              <a:t>Unlikely to upgrade following TCR2 and before Bologna</a:t>
            </a:r>
          </a:p>
          <a:p>
            <a:r>
              <a:rPr lang="en-GB" dirty="0"/>
              <a:t>Likely to be 1 Gbps in Bologna (simply easier)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 eaLnBrk="0" fontAlgn="base" hangingPunct="0">
              <a:spcAft>
                <a:spcPct val="0"/>
              </a:spcAft>
            </a:pPr>
            <a:fld id="{DEA80673-A73F-4D73-96A3-E05FA08B7613}" type="slidenum">
              <a:rPr lang="en-US" altLang="en-US">
                <a:solidFill>
                  <a:srgbClr val="000000"/>
                </a:solidFill>
                <a:latin typeface="Arial" charset="0"/>
              </a:rPr>
              <a:pPr defTabSz="914400" eaLnBrk="0" fontAlgn="base" hangingPunct="0">
                <a:spcAft>
                  <a:spcPct val="0"/>
                </a:spcAft>
              </a:pPr>
              <a:t>6</a:t>
            </a:fld>
            <a:endParaRPr lang="en-US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defTabSz="914400" eaLnBrk="0" fontAlgn="base" hangingPunct="0">
              <a:spcAft>
                <a:spcPct val="0"/>
              </a:spcAft>
            </a:pP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ET-CTS 2019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A541BE-609D-B043-A1C5-CD4837E095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2248" y="3239608"/>
            <a:ext cx="9106578" cy="3122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604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Acquisition, Dissemination, and Data Portal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dirty="0"/>
              <a:t>Single infrastructure/platform for all services</a:t>
            </a:r>
          </a:p>
          <a:p>
            <a:pPr lvl="1"/>
            <a:r>
              <a:rPr lang="en-GB" dirty="0"/>
              <a:t>Internet: 23 servers</a:t>
            </a:r>
          </a:p>
          <a:p>
            <a:pPr lvl="1"/>
            <a:r>
              <a:rPr lang="en-GB" dirty="0"/>
              <a:t>RMDCN: 4 servers, LAN: 8 servers</a:t>
            </a:r>
          </a:p>
          <a:p>
            <a:r>
              <a:rPr lang="en-GB" dirty="0"/>
              <a:t>Data transfer volumes are [always] increasing</a:t>
            </a:r>
          </a:p>
          <a:p>
            <a:pPr lvl="1"/>
            <a:r>
              <a:rPr lang="en-GB" dirty="0">
                <a:solidFill>
                  <a:schemeClr val="accent6"/>
                </a:solidFill>
              </a:rPr>
              <a:t>Internet: 23 TB / day </a:t>
            </a:r>
            <a:r>
              <a:rPr lang="en-GB" sz="2000" dirty="0"/>
              <a:t>(6.4 in 2016, 4.1 in 2015, 2.9 in 2014)</a:t>
            </a:r>
            <a:endParaRPr lang="en-GB" dirty="0"/>
          </a:p>
          <a:p>
            <a:pPr lvl="1"/>
            <a:r>
              <a:rPr lang="en-GB" dirty="0">
                <a:solidFill>
                  <a:schemeClr val="accent6"/>
                </a:solidFill>
              </a:rPr>
              <a:t>RMDCN: 738 GB / day </a:t>
            </a:r>
            <a:r>
              <a:rPr lang="en-GB" sz="2000" dirty="0"/>
              <a:t>(165 in 2016, 107 GB 2015)</a:t>
            </a:r>
            <a:endParaRPr lang="en-GB" sz="2400" dirty="0"/>
          </a:p>
          <a:p>
            <a:r>
              <a:rPr lang="en-GB" dirty="0"/>
              <a:t>Internet sources and destinations: 792 </a:t>
            </a:r>
            <a:r>
              <a:rPr lang="en-GB" sz="2000" dirty="0"/>
              <a:t>(488 in 2016, 254 in 2014)</a:t>
            </a:r>
          </a:p>
          <a:p>
            <a:r>
              <a:rPr lang="en-GB" dirty="0"/>
              <a:t>RMDCN destination hosts: 79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 eaLnBrk="0" fontAlgn="base" hangingPunct="0">
              <a:spcAft>
                <a:spcPct val="0"/>
              </a:spcAft>
            </a:pPr>
            <a:fld id="{DEA80673-A73F-4D73-96A3-E05FA08B7613}" type="slidenum">
              <a:rPr lang="en-US" altLang="en-US">
                <a:solidFill>
                  <a:srgbClr val="000000"/>
                </a:solidFill>
                <a:latin typeface="Arial" charset="0"/>
              </a:rPr>
              <a:pPr defTabSz="914400" eaLnBrk="0" fontAlgn="base" hangingPunct="0">
                <a:spcAft>
                  <a:spcPct val="0"/>
                </a:spcAft>
              </a:pPr>
              <a:t>7</a:t>
            </a:fld>
            <a:endParaRPr lang="en-US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defTabSz="914400" eaLnBrk="0" fontAlgn="base" hangingPunct="0">
              <a:spcAft>
                <a:spcPct val="0"/>
              </a:spcAft>
            </a:pP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ET-CTS 2019</a:t>
            </a:r>
          </a:p>
        </p:txBody>
      </p:sp>
    </p:spTree>
    <p:extLst>
      <p:ext uri="{BB962C8B-B14F-4D97-AF65-F5344CB8AC3E}">
        <p14:creationId xmlns:p14="http://schemas.microsoft.com/office/powerpoint/2010/main" val="11967944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524F3-CD4F-4D4B-BA23-861076AE1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0000" y="351072"/>
            <a:ext cx="7869600" cy="369332"/>
          </a:xfrm>
        </p:spPr>
        <p:txBody>
          <a:bodyPr/>
          <a:lstStyle/>
          <a:p>
            <a:r>
              <a:rPr lang="en-GB" dirty="0"/>
              <a:t>Observation Volumes per Network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93AC29-181B-4165-A8DA-54761E53A4D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B2C4B8-E0CD-48A6-B62D-9241A26962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id="{E70961A5-AEA0-4CDC-92CC-26018F0FE645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2372986429"/>
              </p:ext>
            </p:extLst>
          </p:nvPr>
        </p:nvGraphicFramePr>
        <p:xfrm>
          <a:off x="1181100" y="1562100"/>
          <a:ext cx="9577486" cy="4684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877FE7E-52C6-4981-A831-7DB0C6610115}"/>
              </a:ext>
            </a:extLst>
          </p:cNvPr>
          <p:cNvSpPr txBox="1">
            <a:spLocks/>
          </p:cNvSpPr>
          <p:nvPr/>
        </p:nvSpPr>
        <p:spPr>
          <a:xfrm>
            <a:off x="2159999" y="936000"/>
            <a:ext cx="7869601" cy="1014720"/>
          </a:xfrm>
          <a:prstGeom prst="rect">
            <a:avLst/>
          </a:prstGeom>
        </p:spPr>
        <p:txBody>
          <a:bodyPr lIns="0" tIns="0" rIns="0" bIns="0"/>
          <a:lstStyle>
            <a:lvl1pPr marL="0" indent="-180000" algn="l" defTabSz="457200" rtl="0" eaLnBrk="1" latinLnBrk="0" hangingPunct="1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0000" indent="-270000" algn="l" defTabSz="457200" rtl="0" eaLnBrk="1" latinLnBrk="0" hangingPunct="1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0000" indent="-270000" algn="l" defTabSz="457200" rtl="0" eaLnBrk="1" latinLnBrk="0" hangingPunct="1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buFont typeface="Arial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0000" indent="-270000" algn="l" defTabSz="457200" rtl="0" eaLnBrk="1" latinLnBrk="0" hangingPunct="1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buFont typeface="Arial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10000" indent="-270000" algn="l" defTabSz="457200" rtl="0" eaLnBrk="1" latinLnBrk="0" hangingPunct="1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buFont typeface="Arial"/>
              <a:buChar char="»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1"/>
                </a:solidFill>
              </a:rPr>
              <a:t>Monthly volume of data acquisition: 2.6 TB (~105 GB/day)</a:t>
            </a:r>
          </a:p>
          <a:p>
            <a:r>
              <a:rPr lang="en-GB" dirty="0">
                <a:solidFill>
                  <a:schemeClr val="bg1"/>
                </a:solidFill>
              </a:rPr>
              <a:t>Key in-situ observations are all available via RMDCN only</a:t>
            </a:r>
          </a:p>
        </p:txBody>
      </p:sp>
    </p:spTree>
    <p:extLst>
      <p:ext uri="{BB962C8B-B14F-4D97-AF65-F5344CB8AC3E}">
        <p14:creationId xmlns:p14="http://schemas.microsoft.com/office/powerpoint/2010/main" val="22201046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00000000-0008-0000-0000-00000404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5455331"/>
              </p:ext>
            </p:extLst>
          </p:nvPr>
        </p:nvGraphicFramePr>
        <p:xfrm>
          <a:off x="474785" y="1685059"/>
          <a:ext cx="11430000" cy="44369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CFE7547C-9AB1-8B43-91AD-920D7DEA5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0000" y="380390"/>
            <a:ext cx="7869600" cy="369332"/>
          </a:xfrm>
        </p:spPr>
        <p:txBody>
          <a:bodyPr/>
          <a:lstStyle/>
          <a:p>
            <a:r>
              <a:rPr lang="en-US" dirty="0"/>
              <a:t>Dissemination volumes per network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E4BAF-80B8-394F-93DD-5FBE35DF776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06867" y="821933"/>
            <a:ext cx="9849392" cy="863127"/>
          </a:xfrm>
        </p:spPr>
        <p:txBody>
          <a:bodyPr/>
          <a:lstStyle/>
          <a:p>
            <a:r>
              <a:rPr lang="en-GB" sz="2000" dirty="0"/>
              <a:t>Monthly volume of data transmission: 857 TB (~28.6 TB/day)</a:t>
            </a:r>
          </a:p>
          <a:p>
            <a:r>
              <a:rPr lang="en-GB" sz="2000" dirty="0"/>
              <a:t>Member and cooperating states use RMDCN as backup for most important products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C54ACE-8AE0-E44A-8458-3E415DD1A50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C6DBB-E38A-ED42-8926-251E1C0C25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543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09247-BDC8-C842-9C0D-E9CDC9D0E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Climate Data Store and </a:t>
            </a:r>
            <a:r>
              <a:rPr lang="en-US" dirty="0" err="1"/>
              <a:t>WEkEO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945557-688F-2340-ABFF-7484C61D5157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sz="2400" dirty="0"/>
              <a:t>“CDS provides </a:t>
            </a:r>
            <a:r>
              <a:rPr lang="en-GB" sz="2400" dirty="0"/>
              <a:t>access to a wide range of climate datasets via a searchable catalogue. An online toolbox is available that allows users to build workflows and applications suited to their needs.”</a:t>
            </a:r>
            <a:endParaRPr lang="en-US" sz="2400" dirty="0"/>
          </a:p>
          <a:p>
            <a:r>
              <a:rPr lang="en-US" sz="2400" dirty="0"/>
              <a:t>“</a:t>
            </a:r>
            <a:r>
              <a:rPr lang="en-GB" sz="2400" dirty="0" err="1"/>
              <a:t>WEkEO</a:t>
            </a:r>
            <a:r>
              <a:rPr lang="en-GB" sz="2400" dirty="0"/>
              <a:t> is the EU Copernicus DIAS reference service for environmental data, virtual processing environments and skilled user support.”</a:t>
            </a:r>
          </a:p>
          <a:p>
            <a:endParaRPr lang="en-GB" dirty="0"/>
          </a:p>
          <a:p>
            <a:r>
              <a:rPr lang="en-GB" dirty="0"/>
              <a:t>Virtual infrastructure IT hosted in ECMWF’s data centre</a:t>
            </a:r>
          </a:p>
          <a:p>
            <a:r>
              <a:rPr lang="en-GB" dirty="0"/>
              <a:t>OpenStack, 1800 CPUs, 6TB RAM, 100TB SSD + 900TB</a:t>
            </a:r>
          </a:p>
          <a:p>
            <a:r>
              <a:rPr lang="en-GB" dirty="0"/>
              <a:t>Procured by ECMWF (Copernicus), managed by contractor</a:t>
            </a:r>
          </a:p>
          <a:p>
            <a:r>
              <a:rPr lang="en-GB" dirty="0"/>
              <a:t>Hosting external (alien) users’ workload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8757FC-DFC1-FB43-AC08-7FC5380A9C8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B80EA-DB86-D849-B86F-15DAF31F0474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655F9-91EC-B14B-A7C5-827E44E79F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5241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Stress Points and Future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dirty="0"/>
              <a:t>One ECPDS (</a:t>
            </a:r>
            <a:r>
              <a:rPr lang="en-GB" dirty="0" err="1"/>
              <a:t>acq</a:t>
            </a:r>
            <a:r>
              <a:rPr lang="en-GB" dirty="0"/>
              <a:t>/</a:t>
            </a:r>
            <a:r>
              <a:rPr lang="en-GB" dirty="0" err="1"/>
              <a:t>diss</a:t>
            </a:r>
            <a:r>
              <a:rPr lang="en-GB" dirty="0"/>
              <a:t>/portal) infrastructure</a:t>
            </a:r>
            <a:r>
              <a:rPr lang="en-GB" baseline="0" dirty="0"/>
              <a:t> is problematic</a:t>
            </a:r>
          </a:p>
          <a:p>
            <a:pPr lvl="1"/>
            <a:r>
              <a:rPr lang="en-GB" baseline="0" dirty="0"/>
              <a:t>Single failure can affect three services</a:t>
            </a:r>
          </a:p>
          <a:p>
            <a:pPr lvl="0"/>
            <a:r>
              <a:rPr lang="en-GB" baseline="0" dirty="0"/>
              <a:t>Third party systems in the data centre</a:t>
            </a:r>
          </a:p>
          <a:p>
            <a:pPr lvl="1"/>
            <a:r>
              <a:rPr lang="en-GB" dirty="0"/>
              <a:t>We will make this (multi tenancy) easier in Bologna</a:t>
            </a:r>
          </a:p>
          <a:p>
            <a:pPr lvl="0"/>
            <a:r>
              <a:rPr lang="en-GB" baseline="0" dirty="0"/>
              <a:t>Lots of Access Management work: </a:t>
            </a:r>
            <a:r>
              <a:rPr lang="en-GB" baseline="0" dirty="0" err="1"/>
              <a:t>Keycloak</a:t>
            </a:r>
            <a:r>
              <a:rPr lang="en-GB" baseline="0"/>
              <a:t> users?</a:t>
            </a:r>
          </a:p>
          <a:p>
            <a:pPr lvl="0"/>
            <a:r>
              <a:rPr lang="en-GB" baseline="0" dirty="0"/>
              <a:t>Growing data volumes</a:t>
            </a:r>
          </a:p>
          <a:p>
            <a:pPr lvl="1"/>
            <a:r>
              <a:rPr lang="en-GB" dirty="0"/>
              <a:t>“European Weather Cloud”</a:t>
            </a:r>
            <a:br>
              <a:rPr lang="en-GB" dirty="0"/>
            </a:br>
            <a:r>
              <a:rPr lang="en-GB" dirty="0"/>
              <a:t>with EUMETSAT and other Member States</a:t>
            </a:r>
          </a:p>
          <a:p>
            <a:r>
              <a:rPr lang="en-GB" baseline="0" dirty="0"/>
              <a:t>Oh, and moving our data centre from UK to Italy!</a:t>
            </a:r>
          </a:p>
          <a:p>
            <a:pPr lvl="1"/>
            <a:r>
              <a:rPr lang="en-GB" dirty="0"/>
              <a:t>Design, purchase, and deploy everything again in 2019-2020</a:t>
            </a:r>
            <a:endParaRPr lang="en-GB" baseline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 eaLnBrk="0" fontAlgn="base" hangingPunct="0">
              <a:spcAft>
                <a:spcPct val="0"/>
              </a:spcAft>
            </a:pPr>
            <a:fld id="{DEA80673-A73F-4D73-96A3-E05FA08B7613}" type="slidenum">
              <a:rPr lang="en-US" altLang="en-US">
                <a:solidFill>
                  <a:srgbClr val="000000"/>
                </a:solidFill>
                <a:latin typeface="Arial" charset="0"/>
              </a:rPr>
              <a:pPr defTabSz="914400" eaLnBrk="0" fontAlgn="base" hangingPunct="0">
                <a:spcAft>
                  <a:spcPct val="0"/>
                </a:spcAft>
              </a:pPr>
              <a:t>11</a:t>
            </a:fld>
            <a:endParaRPr lang="en-US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defTabSz="914400" eaLnBrk="0" fontAlgn="base" hangingPunct="0">
              <a:spcAft>
                <a:spcPct val="0"/>
              </a:spcAft>
            </a:pPr>
            <a:r>
              <a:rPr lang="en-US" altLang="en-US" dirty="0">
                <a:solidFill>
                  <a:srgbClr val="000000"/>
                </a:solidFill>
                <a:latin typeface="Arial" charset="0"/>
              </a:rPr>
              <a:t>ET-CTS 2019</a:t>
            </a:r>
          </a:p>
        </p:txBody>
      </p:sp>
    </p:spTree>
    <p:extLst>
      <p:ext uri="{BB962C8B-B14F-4D97-AF65-F5344CB8AC3E}">
        <p14:creationId xmlns:p14="http://schemas.microsoft.com/office/powerpoint/2010/main" val="4215343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A18490F-77DF-C54A-A0DA-2BC6A265A5B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02E2EA-F159-1D4F-9A54-95C3A116DB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160000" y="1980000"/>
            <a:ext cx="7869600" cy="358560"/>
          </a:xfrm>
        </p:spPr>
        <p:txBody>
          <a:bodyPr/>
          <a:lstStyle/>
          <a:p>
            <a:r>
              <a:rPr lang="en-US" dirty="0"/>
              <a:t>Any questions?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79F2BE-A015-1F45-8A4A-FB0A4AD5DCD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FD3B6E-6269-074F-9D4E-60BF864E69A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5039EDF-6A05-8145-BE7E-12C2BAEF91F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545379"/>
      </p:ext>
    </p:extLst>
  </p:cSld>
  <p:clrMapOvr>
    <a:masterClrMapping/>
  </p:clrMapOvr>
</p:sld>
</file>

<file path=ppt/theme/theme1.xml><?xml version="1.0" encoding="utf-8"?>
<a:theme xmlns:a="http://schemas.openxmlformats.org/drawingml/2006/main" name="ECMWF Dark 16:9 colou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ECMWF_16.9_dark_colour" id="{86ACA113-5F6A-4B9A-98F0-1531EB43F60D}" vid="{1F9D1DC3-A712-46AC-BE28-D32713451E3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ECMWF Dark 16:9 colour</Template>
  <TotalTime>175</TotalTime>
  <Words>629</Words>
  <Application>Microsoft Macintosh PowerPoint</Application>
  <PresentationFormat>Custom</PresentationFormat>
  <Paragraphs>106</Paragraphs>
  <Slides>12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</vt:lpstr>
      <vt:lpstr>ECMWF Dark 16:9 colour</vt:lpstr>
      <vt:lpstr>PowerPoint Presentation</vt:lpstr>
      <vt:lpstr>PowerPoint Presentation</vt:lpstr>
      <vt:lpstr>Real-time Data Volumes Growth Projections</vt:lpstr>
      <vt:lpstr>Local area and Internet Networks</vt:lpstr>
      <vt:lpstr>Internet Connection</vt:lpstr>
      <vt:lpstr>RMDCN Connection</vt:lpstr>
      <vt:lpstr>Acquisition, Dissemination, and Data Portal</vt:lpstr>
      <vt:lpstr>Observation Volumes per Network</vt:lpstr>
      <vt:lpstr>Dissemination volumes per network </vt:lpstr>
      <vt:lpstr>Climate Data Store and WEkEO</vt:lpstr>
      <vt:lpstr>Stress Points and Future Development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Oliver Gorwits</dc:creator>
  <cp:lastModifiedBy>Oliver Gorwits</cp:lastModifiedBy>
  <cp:revision>1</cp:revision>
  <dcterms:created xsi:type="dcterms:W3CDTF">2019-02-12T10:49:12Z</dcterms:created>
  <dcterms:modified xsi:type="dcterms:W3CDTF">2019-02-12T13:44:47Z</dcterms:modified>
</cp:coreProperties>
</file>