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63" r:id="rId3"/>
    <p:sldId id="270" r:id="rId4"/>
    <p:sldId id="269" r:id="rId5"/>
    <p:sldId id="266" r:id="rId6"/>
    <p:sldId id="273" r:id="rId7"/>
    <p:sldId id="268" r:id="rId8"/>
    <p:sldId id="265" r:id="rId9"/>
    <p:sldId id="267" r:id="rId10"/>
    <p:sldId id="264" r:id="rId11"/>
    <p:sldId id="272" r:id="rId1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799B23B-EC83-4686-B30A-512413B5E67A}" styleName="淡色スタイル 3 - アクセント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淡色スタイル 3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淡色スタイル 3 - アクセント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171" autoAdjust="0"/>
  </p:normalViewPr>
  <p:slideViewPr>
    <p:cSldViewPr>
      <p:cViewPr varScale="1">
        <p:scale>
          <a:sx n="50" d="100"/>
          <a:sy n="50" d="100"/>
        </p:scale>
        <p:origin x="-19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601B0D-E3BD-4F00-94E3-5B21EBF4B049}" type="datetimeFigureOut">
              <a:rPr kumimoji="1" lang="ja-JP" altLang="en-US" smtClean="0"/>
              <a:t>2019/2/12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C72ECD-27AC-4092-B95E-1F58AAF17B2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07931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I’d like</a:t>
            </a:r>
            <a:r>
              <a:rPr kumimoji="1" lang="en-US" altLang="ja-JP" baseline="0" dirty="0" smtClean="0"/>
              <a:t> to introduce of GISC Tokyo’s pilot project.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72ECD-27AC-4092-B95E-1F58AAF17B21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7821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72ECD-27AC-4092-B95E-1F58AAF17B21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6730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This slide shows current status of GISC Tokyo’s AMDCN.</a:t>
            </a:r>
          </a:p>
          <a:p>
            <a:r>
              <a:rPr kumimoji="1" lang="en-US" altLang="ja-JP" dirty="0" smtClean="0"/>
              <a:t>4 Centre</a:t>
            </a:r>
            <a:r>
              <a:rPr kumimoji="1" lang="en-US" altLang="ja-JP" baseline="0" dirty="0" smtClean="0"/>
              <a:t> connecting to GISC Tokyo directly.</a:t>
            </a:r>
          </a:p>
          <a:p>
            <a:r>
              <a:rPr kumimoji="1" lang="en-US" altLang="ja-JP" dirty="0" smtClean="0"/>
              <a:t>And 2</a:t>
            </a:r>
            <a:r>
              <a:rPr kumimoji="1" lang="en-US" altLang="ja-JP" baseline="0" dirty="0" smtClean="0"/>
              <a:t> </a:t>
            </a:r>
            <a:r>
              <a:rPr kumimoji="1" lang="en-US" altLang="ja-JP" baseline="0" dirty="0" err="1" smtClean="0"/>
              <a:t>Centres</a:t>
            </a:r>
            <a:r>
              <a:rPr kumimoji="1" lang="en-US" altLang="ja-JP" baseline="0" dirty="0" smtClean="0"/>
              <a:t> are connecting with Tokyo through DCPC Bangkok.</a:t>
            </a:r>
          </a:p>
          <a:p>
            <a:r>
              <a:rPr kumimoji="1" lang="en-US" altLang="ja-JP" baseline="0" dirty="0" smtClean="0"/>
              <a:t>Tokyo has a plan to connect with their 2 </a:t>
            </a:r>
            <a:r>
              <a:rPr kumimoji="1" lang="en-US" altLang="ja-JP" baseline="0" dirty="0" err="1" smtClean="0"/>
              <a:t>centres</a:t>
            </a:r>
            <a:r>
              <a:rPr kumimoji="1" lang="en-US" altLang="ja-JP" baseline="0" dirty="0" smtClean="0"/>
              <a:t>. </a:t>
            </a:r>
          </a:p>
          <a:p>
            <a:r>
              <a:rPr kumimoji="1" lang="en-US" altLang="ja-JP" baseline="0" dirty="0" smtClean="0"/>
              <a:t>I think their two </a:t>
            </a:r>
            <a:r>
              <a:rPr kumimoji="1" lang="en-US" altLang="ja-JP" baseline="0" dirty="0" err="1" smtClean="0"/>
              <a:t>centres</a:t>
            </a:r>
            <a:r>
              <a:rPr kumimoji="1" lang="en-US" altLang="ja-JP" baseline="0" dirty="0" smtClean="0"/>
              <a:t> will connect with Tokyo through the Internet.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72ECD-27AC-4092-B95E-1F58AAF17B21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723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Expensive: Still</a:t>
            </a:r>
            <a:r>
              <a:rPr kumimoji="1" lang="en-US" altLang="ja-JP" baseline="0" dirty="0" smtClean="0"/>
              <a:t> in Asia region are not enough infrastructure for telecommunication.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72ECD-27AC-4092-B95E-1F58AAF17B21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79558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I think We</a:t>
            </a:r>
            <a:r>
              <a:rPr kumimoji="1" lang="en-US" altLang="ja-JP" baseline="0" dirty="0" smtClean="0"/>
              <a:t> would like to find best solution with our </a:t>
            </a:r>
            <a:r>
              <a:rPr kumimoji="1" lang="en-US" altLang="ja-JP" baseline="0" dirty="0" err="1" smtClean="0"/>
              <a:t>AoR.</a:t>
            </a:r>
            <a:endParaRPr kumimoji="1" lang="en-US" altLang="ja-JP" baseline="0" dirty="0" smtClean="0"/>
          </a:p>
          <a:p>
            <a:r>
              <a:rPr kumimoji="1" lang="en-US" altLang="ja-JP" baseline="0" dirty="0" smtClean="0"/>
              <a:t>Connection with NC will become to use Internet, or become other infrastructure.</a:t>
            </a:r>
          </a:p>
          <a:p>
            <a:r>
              <a:rPr kumimoji="1" lang="en-US" altLang="ja-JP" baseline="0" dirty="0" smtClean="0"/>
              <a:t>I think All NCs need backup system and backup connection.</a:t>
            </a:r>
          </a:p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72ECD-27AC-4092-B95E-1F58AAF17B21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9381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This</a:t>
            </a:r>
            <a:r>
              <a:rPr kumimoji="1" lang="en-US" altLang="ja-JP" baseline="0" dirty="0" smtClean="0"/>
              <a:t> slide shows test environment of Pilot project.</a:t>
            </a:r>
          </a:p>
          <a:p>
            <a:r>
              <a:rPr kumimoji="1" lang="en-US" altLang="ja-JP" baseline="0" dirty="0" smtClean="0"/>
              <a:t>I think basically this test server will be set up on the Internet.</a:t>
            </a:r>
          </a:p>
          <a:p>
            <a:r>
              <a:rPr kumimoji="1" lang="en-US" altLang="ja-JP" dirty="0" smtClean="0"/>
              <a:t>GISC</a:t>
            </a:r>
            <a:r>
              <a:rPr kumimoji="1" lang="en-US" altLang="ja-JP" baseline="0" dirty="0" smtClean="0"/>
              <a:t> Tokyo and our </a:t>
            </a:r>
            <a:r>
              <a:rPr kumimoji="1" lang="en-US" altLang="ja-JP" baseline="0" dirty="0" err="1" smtClean="0"/>
              <a:t>AoR</a:t>
            </a:r>
            <a:r>
              <a:rPr kumimoji="1" lang="en-US" altLang="ja-JP" baseline="0" dirty="0" smtClean="0"/>
              <a:t> will connect with this test server to evaluate several test items.</a:t>
            </a:r>
          </a:p>
          <a:p>
            <a:r>
              <a:rPr kumimoji="1" lang="en-US" altLang="ja-JP" baseline="0" dirty="0" smtClean="0"/>
              <a:t>I think in this test, we will use routine data to exchange data. These data will be included other GISC’s data (observational data and products).</a:t>
            </a:r>
          </a:p>
          <a:p>
            <a:r>
              <a:rPr kumimoji="1" lang="en-US" altLang="ja-JP" baseline="0" dirty="0" smtClean="0"/>
              <a:t>In the future, other GISCs will be able to connect with our test server to exchange data directly. </a:t>
            </a:r>
          </a:p>
          <a:p>
            <a:r>
              <a:rPr kumimoji="1" lang="en-US" altLang="ja-JP" baseline="0" dirty="0" smtClean="0"/>
              <a:t>It depends on budget. And it is not easy to get enough </a:t>
            </a:r>
            <a:r>
              <a:rPr kumimoji="1" lang="en-US" altLang="ja-JP" baseline="0" smtClean="0"/>
              <a:t>budget</a:t>
            </a:r>
            <a:r>
              <a:rPr kumimoji="1" lang="en-US" altLang="ja-JP" baseline="0" smtClean="0"/>
              <a:t>.</a:t>
            </a:r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72ECD-27AC-4092-B95E-1F58AAF17B21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8875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I’d like to show you our test items.</a:t>
            </a:r>
          </a:p>
          <a:p>
            <a:r>
              <a:rPr kumimoji="1" lang="en-US" altLang="ja-JP" dirty="0" smtClean="0"/>
              <a:t>These</a:t>
            </a:r>
            <a:r>
              <a:rPr kumimoji="1" lang="en-US" altLang="ja-JP" baseline="0" dirty="0" smtClean="0"/>
              <a:t> items are not fixed yet.</a:t>
            </a:r>
          </a:p>
          <a:p>
            <a:r>
              <a:rPr kumimoji="1" lang="en-US" altLang="ja-JP" baseline="0" dirty="0" smtClean="0"/>
              <a:t>I think if WIS2 implementation plan will be clarified more, our test items will be included related WIS2.</a:t>
            </a:r>
          </a:p>
          <a:p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72ECD-27AC-4092-B95E-1F58AAF17B21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26563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I</a:t>
            </a:r>
            <a:r>
              <a:rPr kumimoji="1" lang="en-US" altLang="ja-JP" baseline="0" dirty="0" smtClean="0"/>
              <a:t> think we will prepare the test environment in March 2020 at earliest.</a:t>
            </a:r>
          </a:p>
          <a:p>
            <a:r>
              <a:rPr kumimoji="1" lang="en-US" altLang="ja-JP" baseline="0" dirty="0" smtClean="0"/>
              <a:t>After that, JMA will be to announce to launch pilot project.</a:t>
            </a:r>
          </a:p>
          <a:p>
            <a:r>
              <a:rPr kumimoji="1" lang="en-US" altLang="ja-JP" baseline="0" dirty="0" smtClean="0"/>
              <a:t>If this project will be helpful for WMO members, we will invite other GISCs.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C72ECD-27AC-4092-B95E-1F58AAF17B21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7835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5071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wis-jma.go.jp/" TargetMode="External"/><Relationship Id="rId4" Type="http://schemas.openxmlformats.org/officeDocument/2006/relationships/hyperlink" Target="http://www.jma.go.jp/jma/index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784976" cy="1470025"/>
          </a:xfrm>
        </p:spPr>
        <p:txBody>
          <a:bodyPr/>
          <a:lstStyle/>
          <a:p>
            <a:r>
              <a:rPr kumimoji="1" lang="en-US" altLang="ja-JP" dirty="0" smtClean="0"/>
              <a:t>Pilot Project for GISC Tokyo’s </a:t>
            </a:r>
            <a:r>
              <a:rPr kumimoji="1" lang="en-US" altLang="ja-JP" dirty="0" err="1" smtClean="0"/>
              <a:t>AoR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691680" y="3356992"/>
            <a:ext cx="6400800" cy="1752600"/>
          </a:xfrm>
        </p:spPr>
        <p:txBody>
          <a:bodyPr>
            <a:noAutofit/>
          </a:bodyPr>
          <a:lstStyle/>
          <a:p>
            <a: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20"/>
            </a:pPr>
            <a:r>
              <a:rPr lang="en-US" altLang="ja-JP" sz="2400" dirty="0" err="1">
                <a:solidFill>
                  <a:schemeClr val="dk2"/>
                </a:solidFill>
                <a:ea typeface="Calibri"/>
                <a:cs typeface="Calibri"/>
                <a:sym typeface="Calibri"/>
              </a:rPr>
              <a:t>Yoritsugi</a:t>
            </a:r>
            <a:r>
              <a:rPr lang="en-US" altLang="ja-JP" sz="2400" dirty="0">
                <a:solidFill>
                  <a:schemeClr val="dk2"/>
                </a:solidFill>
                <a:ea typeface="Calibri"/>
                <a:cs typeface="Calibri"/>
                <a:sym typeface="Calibri"/>
              </a:rPr>
              <a:t> YUGE (OHNO)</a:t>
            </a:r>
            <a:endParaRPr lang="en-US" altLang="ja-JP" sz="2400" dirty="0"/>
          </a:p>
          <a:p>
            <a:pPr lvl="0">
              <a:lnSpc>
                <a:spcPct val="80000"/>
              </a:lnSpc>
              <a:spcBef>
                <a:spcPts val="544"/>
              </a:spcBef>
              <a:spcAft>
                <a:spcPts val="0"/>
              </a:spcAft>
              <a:buClr>
                <a:schemeClr val="dk2"/>
              </a:buClr>
              <a:buSzPts val="2720"/>
            </a:pPr>
            <a:r>
              <a:rPr lang="en-US" altLang="ja-JP" sz="2400" dirty="0">
                <a:solidFill>
                  <a:schemeClr val="dk2"/>
                </a:solidFill>
                <a:ea typeface="Calibri"/>
                <a:cs typeface="Calibri"/>
                <a:sym typeface="Calibri"/>
              </a:rPr>
              <a:t>ICT division</a:t>
            </a:r>
            <a:r>
              <a:rPr lang="en-US" altLang="ja-JP" sz="2400" dirty="0">
                <a:solidFill>
                  <a:schemeClr val="dk2"/>
                </a:solidFill>
              </a:rPr>
              <a:t/>
            </a:r>
            <a:br>
              <a:rPr lang="en-US" altLang="ja-JP" sz="2400" dirty="0">
                <a:solidFill>
                  <a:schemeClr val="dk2"/>
                </a:solidFill>
              </a:rPr>
            </a:br>
            <a:r>
              <a:rPr lang="en-US" altLang="ja-JP" sz="2400" dirty="0">
                <a:solidFill>
                  <a:schemeClr val="dk2"/>
                </a:solidFill>
                <a:ea typeface="Calibri"/>
                <a:cs typeface="Calibri"/>
                <a:sym typeface="Calibri"/>
              </a:rPr>
              <a:t>Japan Meteorological Agency (JMA)</a:t>
            </a:r>
            <a:endParaRPr lang="en-US" altLang="ja-JP" sz="2400" dirty="0"/>
          </a:p>
          <a:p>
            <a:pPr lvl="0">
              <a:lnSpc>
                <a:spcPct val="80000"/>
              </a:lnSpc>
              <a:spcBef>
                <a:spcPts val="544"/>
              </a:spcBef>
              <a:spcAft>
                <a:spcPts val="0"/>
              </a:spcAft>
              <a:buClr>
                <a:srgbClr val="888888"/>
              </a:buClr>
              <a:buSzPts val="2720"/>
            </a:pPr>
            <a:r>
              <a:rPr lang="en-US" altLang="ja-JP" sz="2400" dirty="0"/>
              <a:t>(Doc 3.2.1.2</a:t>
            </a:r>
            <a:r>
              <a:rPr lang="en-US" altLang="ja-JP" sz="2400" dirty="0" smtClean="0"/>
              <a:t>)</a:t>
            </a:r>
            <a:endParaRPr lang="en-US" altLang="ja-JP" sz="2400" dirty="0">
              <a:solidFill>
                <a:schemeClr val="dk2"/>
              </a:solidFill>
              <a:ea typeface="Calibri"/>
              <a:cs typeface="Calibri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544"/>
              </a:spcBef>
              <a:spcAft>
                <a:spcPts val="0"/>
              </a:spcAft>
              <a:buClr>
                <a:schemeClr val="dk2"/>
              </a:buClr>
              <a:buSzPts val="2720"/>
            </a:pPr>
            <a:r>
              <a:rPr lang="en-US" altLang="ja-JP" sz="2400" dirty="0">
                <a:solidFill>
                  <a:schemeClr val="dk2"/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altLang="ja-JP" sz="2400" dirty="0">
                <a:solidFill>
                  <a:schemeClr val="dk2"/>
                </a:solidFill>
              </a:rPr>
              <a:t>ET-CTS 2019, SMN, Buenos Aires, Argentina</a:t>
            </a:r>
          </a:p>
          <a:p>
            <a:pPr lvl="0">
              <a:lnSpc>
                <a:spcPct val="80000"/>
              </a:lnSpc>
              <a:spcBef>
                <a:spcPts val="544"/>
              </a:spcBef>
              <a:spcAft>
                <a:spcPts val="0"/>
              </a:spcAft>
              <a:buClr>
                <a:schemeClr val="dk2"/>
              </a:buClr>
              <a:buSzPts val="2720"/>
            </a:pPr>
            <a:r>
              <a:rPr lang="en-US" altLang="ja-JP" sz="2400" dirty="0">
                <a:solidFill>
                  <a:schemeClr val="dk2"/>
                </a:solidFill>
              </a:rPr>
              <a:t>Date: 11-15 February 2019</a:t>
            </a:r>
          </a:p>
        </p:txBody>
      </p:sp>
    </p:spTree>
    <p:extLst>
      <p:ext uri="{BB962C8B-B14F-4D97-AF65-F5344CB8AC3E}">
        <p14:creationId xmlns:p14="http://schemas.microsoft.com/office/powerpoint/2010/main" val="309481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Purpose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67544" y="1340768"/>
            <a:ext cx="8496944" cy="4525963"/>
          </a:xfrm>
        </p:spPr>
        <p:txBody>
          <a:bodyPr>
            <a:normAutofit lnSpcReduction="10000"/>
          </a:bodyPr>
          <a:lstStyle/>
          <a:p>
            <a:r>
              <a:rPr lang="en-US" altLang="ja-JP" dirty="0" smtClean="0"/>
              <a:t>The aim of …</a:t>
            </a:r>
          </a:p>
          <a:p>
            <a:pPr lvl="1"/>
            <a:r>
              <a:rPr lang="en-US" altLang="ja-JP" dirty="0" smtClean="0"/>
              <a:t>To address solution of some problems on </a:t>
            </a:r>
            <a:r>
              <a:rPr lang="en-US" altLang="ja-JP" dirty="0"/>
              <a:t>GISC Tokyo’s </a:t>
            </a:r>
            <a:r>
              <a:rPr lang="en-US" altLang="ja-JP" dirty="0" err="1" smtClean="0"/>
              <a:t>AoR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To assess infrastructure on GISC Tokyo’s </a:t>
            </a:r>
            <a:r>
              <a:rPr lang="en-US" altLang="ja-JP" dirty="0" err="1" smtClean="0"/>
              <a:t>AoR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Reliability, stability of Internet connection in Asia region</a:t>
            </a:r>
          </a:p>
          <a:p>
            <a:pPr lvl="1"/>
            <a:r>
              <a:rPr lang="en-US" altLang="ja-JP" dirty="0" smtClean="0"/>
              <a:t>To gather opinions in GISC Tokyo’s </a:t>
            </a:r>
            <a:r>
              <a:rPr lang="en-US" altLang="ja-JP" dirty="0" err="1" smtClean="0"/>
              <a:t>AoR</a:t>
            </a:r>
            <a:r>
              <a:rPr lang="en-US" altLang="ja-JP" dirty="0" smtClean="0"/>
              <a:t>, and analyze their needs.</a:t>
            </a:r>
          </a:p>
          <a:p>
            <a:pPr lvl="1"/>
            <a:r>
              <a:rPr lang="en-US" altLang="ja-JP" dirty="0" smtClean="0"/>
              <a:t>To assist NCs of GISC Tokyo’s </a:t>
            </a:r>
            <a:r>
              <a:rPr lang="en-US" altLang="ja-JP" dirty="0" err="1" smtClean="0"/>
              <a:t>AoR</a:t>
            </a:r>
            <a:r>
              <a:rPr lang="en-US" altLang="ja-JP" dirty="0" smtClean="0"/>
              <a:t> to be easy to practice implementation for WIS 2.0 strategy through this pilot project experiences.</a:t>
            </a:r>
          </a:p>
          <a:p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6180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496" y="188640"/>
            <a:ext cx="9011344" cy="114300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Current Status</a:t>
            </a:r>
            <a:r>
              <a:rPr lang="en-US" altLang="ja-JP" dirty="0"/>
              <a:t> </a:t>
            </a:r>
            <a:r>
              <a:rPr lang="en-US" altLang="ja-JP" dirty="0" smtClean="0"/>
              <a:t>of </a:t>
            </a:r>
            <a:r>
              <a:rPr kumimoji="1" lang="en-US" altLang="ja-JP" dirty="0" smtClean="0"/>
              <a:t>AMDCN of GISC Tokyo</a:t>
            </a:r>
            <a:endParaRPr kumimoji="1" lang="ja-JP" altLang="en-US" dirty="0"/>
          </a:p>
        </p:txBody>
      </p:sp>
      <p:cxnSp>
        <p:nvCxnSpPr>
          <p:cNvPr id="4" name="カギ線コネクタ 3"/>
          <p:cNvCxnSpPr>
            <a:stCxn id="34" idx="1"/>
            <a:endCxn id="7" idx="1"/>
          </p:cNvCxnSpPr>
          <p:nvPr/>
        </p:nvCxnSpPr>
        <p:spPr>
          <a:xfrm rot="16200000" flipH="1">
            <a:off x="1891647" y="4853103"/>
            <a:ext cx="1317686" cy="29860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角丸四角形 4"/>
          <p:cNvSpPr/>
          <p:nvPr/>
        </p:nvSpPr>
        <p:spPr>
          <a:xfrm>
            <a:off x="1331640" y="1484784"/>
            <a:ext cx="3960440" cy="963300"/>
          </a:xfrm>
          <a:prstGeom prst="roundRect">
            <a:avLst/>
          </a:prstGeom>
          <a:solidFill>
            <a:srgbClr val="FFFFCC"/>
          </a:solidFill>
          <a:ln w="3810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GISC/RTH Tokyo</a:t>
            </a:r>
          </a:p>
        </p:txBody>
      </p:sp>
      <p:sp>
        <p:nvSpPr>
          <p:cNvPr id="6" name="正方形/長方形 5"/>
          <p:cNvSpPr/>
          <p:nvPr/>
        </p:nvSpPr>
        <p:spPr>
          <a:xfrm>
            <a:off x="5940152" y="2924944"/>
            <a:ext cx="1663191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DCPC/RTH Bangkok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2699792" y="5517232"/>
            <a:ext cx="1481177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Manila</a:t>
            </a:r>
            <a:endParaRPr kumimoji="1" lang="en-US" altLang="ja-JP" sz="105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5947159" y="2132856"/>
            <a:ext cx="1481177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Hanoi</a:t>
            </a:r>
            <a:endParaRPr lang="en-US" altLang="ja-JP" sz="105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4682911" y="1846757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4513675" y="2175002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5508104" y="5949280"/>
            <a:ext cx="1512168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Nay </a:t>
            </a:r>
            <a:r>
              <a:rPr lang="en-US" altLang="ja-JP" sz="1050" b="1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Pyi</a:t>
            </a:r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Taw</a:t>
            </a:r>
            <a:endParaRPr kumimoji="1" lang="en-US" altLang="ja-JP" sz="105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2" name="グループ化 11"/>
          <p:cNvGrpSpPr/>
          <p:nvPr/>
        </p:nvGrpSpPr>
        <p:grpSpPr>
          <a:xfrm flipV="1">
            <a:off x="4781045" y="2386280"/>
            <a:ext cx="158002" cy="960295"/>
            <a:chOff x="4303927" y="3728784"/>
            <a:chExt cx="158002" cy="960295"/>
          </a:xfrm>
        </p:grpSpPr>
        <p:sp>
          <p:nvSpPr>
            <p:cNvPr id="13" name="正方形/長方形 12"/>
            <p:cNvSpPr/>
            <p:nvPr/>
          </p:nvSpPr>
          <p:spPr>
            <a:xfrm>
              <a:off x="4303927" y="4599897"/>
              <a:ext cx="158002" cy="8918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cxnSp>
          <p:nvCxnSpPr>
            <p:cNvPr id="14" name="直線コネクタ 13"/>
            <p:cNvCxnSpPr>
              <a:stCxn id="13" idx="0"/>
            </p:cNvCxnSpPr>
            <p:nvPr/>
          </p:nvCxnSpPr>
          <p:spPr>
            <a:xfrm flipH="1" flipV="1">
              <a:off x="4381002" y="3728784"/>
              <a:ext cx="1926" cy="87111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カギ線コネクタ 14"/>
          <p:cNvCxnSpPr>
            <a:endCxn id="11" idx="1"/>
          </p:cNvCxnSpPr>
          <p:nvPr/>
        </p:nvCxnSpPr>
        <p:spPr>
          <a:xfrm>
            <a:off x="1770697" y="4149082"/>
            <a:ext cx="3737407" cy="1944214"/>
          </a:xfrm>
          <a:prstGeom prst="bentConnector3">
            <a:avLst>
              <a:gd name="adj1" fmla="val 8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カギ線コネクタ 15"/>
          <p:cNvCxnSpPr>
            <a:endCxn id="6" idx="1"/>
          </p:cNvCxnSpPr>
          <p:nvPr/>
        </p:nvCxnSpPr>
        <p:spPr>
          <a:xfrm flipV="1">
            <a:off x="5212783" y="3068960"/>
            <a:ext cx="727369" cy="54185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カギ線コネクタ 16"/>
          <p:cNvCxnSpPr>
            <a:stCxn id="24" idx="1"/>
            <a:endCxn id="7" idx="3"/>
          </p:cNvCxnSpPr>
          <p:nvPr/>
        </p:nvCxnSpPr>
        <p:spPr>
          <a:xfrm rot="5400000">
            <a:off x="3863796" y="4639778"/>
            <a:ext cx="1338643" cy="704296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グループ化 17"/>
          <p:cNvGrpSpPr/>
          <p:nvPr/>
        </p:nvGrpSpPr>
        <p:grpSpPr>
          <a:xfrm flipV="1">
            <a:off x="1938695" y="2348880"/>
            <a:ext cx="158002" cy="1213719"/>
            <a:chOff x="4303927" y="3475360"/>
            <a:chExt cx="158002" cy="1213719"/>
          </a:xfrm>
        </p:grpSpPr>
        <p:sp>
          <p:nvSpPr>
            <p:cNvPr id="19" name="正方形/長方形 18"/>
            <p:cNvSpPr/>
            <p:nvPr/>
          </p:nvSpPr>
          <p:spPr>
            <a:xfrm>
              <a:off x="4303927" y="4599897"/>
              <a:ext cx="158002" cy="8918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cxnSp>
          <p:nvCxnSpPr>
            <p:cNvPr id="20" name="直線コネクタ 19"/>
            <p:cNvCxnSpPr>
              <a:stCxn id="19" idx="0"/>
            </p:cNvCxnSpPr>
            <p:nvPr/>
          </p:nvCxnSpPr>
          <p:spPr>
            <a:xfrm flipV="1">
              <a:off x="4382928" y="3475360"/>
              <a:ext cx="0" cy="112453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正方形/長方形 20"/>
          <p:cNvSpPr/>
          <p:nvPr/>
        </p:nvSpPr>
        <p:spPr>
          <a:xfrm>
            <a:off x="1650663" y="2132856"/>
            <a:ext cx="71686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正方形/長方形 21"/>
          <p:cNvSpPr/>
          <p:nvPr/>
        </p:nvSpPr>
        <p:spPr>
          <a:xfrm rot="16200000" flipV="1">
            <a:off x="5178371" y="1978168"/>
            <a:ext cx="158002" cy="8918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23" name="グループ化 22"/>
          <p:cNvGrpSpPr/>
          <p:nvPr/>
        </p:nvGrpSpPr>
        <p:grpSpPr>
          <a:xfrm>
            <a:off x="3707904" y="3202559"/>
            <a:ext cx="2354721" cy="1121240"/>
            <a:chOff x="4932040" y="2898324"/>
            <a:chExt cx="2770330" cy="1296144"/>
          </a:xfrm>
        </p:grpSpPr>
        <p:sp>
          <p:nvSpPr>
            <p:cNvPr id="24" name="雲 23"/>
            <p:cNvSpPr/>
            <p:nvPr/>
          </p:nvSpPr>
          <p:spPr>
            <a:xfrm>
              <a:off x="4932040" y="2898324"/>
              <a:ext cx="2770330" cy="1296144"/>
            </a:xfrm>
            <a:prstGeom prst="cloud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正方形/長方形 24"/>
            <p:cNvSpPr/>
            <p:nvPr/>
          </p:nvSpPr>
          <p:spPr>
            <a:xfrm>
              <a:off x="5056330" y="3254008"/>
              <a:ext cx="2646040" cy="6048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MPLS Network</a:t>
              </a:r>
            </a:p>
            <a:p>
              <a:pPr algn="ctr"/>
              <a:r>
                <a:rPr lang="en-US" altLang="ja-JP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en-US" altLang="ja-JP" sz="14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NTT Communications)</a:t>
              </a:r>
              <a:endParaRPr lang="en-US" altLang="ja-JP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6" name="正方形/長方形 25"/>
          <p:cNvSpPr/>
          <p:nvPr/>
        </p:nvSpPr>
        <p:spPr>
          <a:xfrm>
            <a:off x="4211960" y="5445224"/>
            <a:ext cx="61747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64Kbps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5252299" y="2823468"/>
            <a:ext cx="69121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128Kbps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正方形/長方形 27"/>
          <p:cNvSpPr/>
          <p:nvPr/>
        </p:nvSpPr>
        <p:spPr>
          <a:xfrm>
            <a:off x="5508104" y="5013176"/>
            <a:ext cx="1512168" cy="2880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Phnom </a:t>
            </a:r>
            <a:r>
              <a:rPr lang="en-US" altLang="ja-JP" sz="105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Penh</a:t>
            </a:r>
            <a:endParaRPr kumimoji="1" lang="en-US" altLang="ja-JP" sz="105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正方形/長方形 28"/>
          <p:cNvSpPr/>
          <p:nvPr/>
        </p:nvSpPr>
        <p:spPr>
          <a:xfrm>
            <a:off x="5515111" y="4581128"/>
            <a:ext cx="1512168" cy="2880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Vientiane</a:t>
            </a:r>
            <a:endParaRPr kumimoji="1" lang="en-US" altLang="ja-JP" sz="105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0" name="曲線コネクタ 29"/>
          <p:cNvCxnSpPr>
            <a:stCxn id="29" idx="3"/>
            <a:endCxn id="6" idx="3"/>
          </p:cNvCxnSpPr>
          <p:nvPr/>
        </p:nvCxnSpPr>
        <p:spPr>
          <a:xfrm flipV="1">
            <a:off x="7027279" y="3068960"/>
            <a:ext cx="576064" cy="1656184"/>
          </a:xfrm>
          <a:prstGeom prst="curvedConnector3">
            <a:avLst>
              <a:gd name="adj1" fmla="val 13968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曲線コネクタ 30"/>
          <p:cNvCxnSpPr>
            <a:stCxn id="28" idx="3"/>
            <a:endCxn id="6" idx="3"/>
          </p:cNvCxnSpPr>
          <p:nvPr/>
        </p:nvCxnSpPr>
        <p:spPr>
          <a:xfrm flipV="1">
            <a:off x="7020272" y="3068960"/>
            <a:ext cx="583071" cy="2088232"/>
          </a:xfrm>
          <a:prstGeom prst="curvedConnector3">
            <a:avLst>
              <a:gd name="adj1" fmla="val 15488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カギ線コネクタ 31"/>
          <p:cNvCxnSpPr>
            <a:stCxn id="22" idx="0"/>
            <a:endCxn id="8" idx="1"/>
          </p:cNvCxnSpPr>
          <p:nvPr/>
        </p:nvCxnSpPr>
        <p:spPr>
          <a:xfrm>
            <a:off x="5301963" y="2022759"/>
            <a:ext cx="645196" cy="25411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グループ化 32"/>
          <p:cNvGrpSpPr/>
          <p:nvPr/>
        </p:nvGrpSpPr>
        <p:grpSpPr>
          <a:xfrm>
            <a:off x="1331640" y="3284984"/>
            <a:ext cx="2139098" cy="1059706"/>
            <a:chOff x="4932040" y="2898324"/>
            <a:chExt cx="2376264" cy="925343"/>
          </a:xfrm>
        </p:grpSpPr>
        <p:sp>
          <p:nvSpPr>
            <p:cNvPr id="34" name="雲 33"/>
            <p:cNvSpPr/>
            <p:nvPr/>
          </p:nvSpPr>
          <p:spPr>
            <a:xfrm>
              <a:off x="4932040" y="2898324"/>
              <a:ext cx="2376264" cy="925343"/>
            </a:xfrm>
            <a:prstGeom prst="clou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5" name="正方形/長方形 34"/>
            <p:cNvSpPr/>
            <p:nvPr/>
          </p:nvSpPr>
          <p:spPr>
            <a:xfrm>
              <a:off x="5263392" y="3182839"/>
              <a:ext cx="1800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Internet</a:t>
              </a:r>
            </a:p>
          </p:txBody>
        </p:sp>
      </p:grpSp>
      <p:cxnSp>
        <p:nvCxnSpPr>
          <p:cNvPr id="36" name="曲線コネクタ 35"/>
          <p:cNvCxnSpPr>
            <a:stCxn id="6" idx="3"/>
            <a:endCxn id="11" idx="3"/>
          </p:cNvCxnSpPr>
          <p:nvPr/>
        </p:nvCxnSpPr>
        <p:spPr>
          <a:xfrm flipH="1">
            <a:off x="7020272" y="3068960"/>
            <a:ext cx="583071" cy="3024336"/>
          </a:xfrm>
          <a:prstGeom prst="curvedConnector3">
            <a:avLst>
              <a:gd name="adj1" fmla="val -7998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曲線コネクタ 36"/>
          <p:cNvCxnSpPr>
            <a:stCxn id="8" idx="3"/>
            <a:endCxn id="6" idx="3"/>
          </p:cNvCxnSpPr>
          <p:nvPr/>
        </p:nvCxnSpPr>
        <p:spPr>
          <a:xfrm>
            <a:off x="7428336" y="2276872"/>
            <a:ext cx="175007" cy="792088"/>
          </a:xfrm>
          <a:prstGeom prst="curvedConnector3">
            <a:avLst>
              <a:gd name="adj1" fmla="val 23062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曲線コネクタ 37"/>
          <p:cNvCxnSpPr>
            <a:stCxn id="19" idx="0"/>
            <a:endCxn id="28" idx="1"/>
          </p:cNvCxnSpPr>
          <p:nvPr/>
        </p:nvCxnSpPr>
        <p:spPr>
          <a:xfrm rot="16200000" flipH="1">
            <a:off x="2403335" y="2052423"/>
            <a:ext cx="2719130" cy="3490408"/>
          </a:xfrm>
          <a:prstGeom prst="curvedConnector2">
            <a:avLst/>
          </a:prstGeom>
          <a:ln w="19050"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曲線コネクタ 38"/>
          <p:cNvCxnSpPr>
            <a:stCxn id="19" idx="0"/>
            <a:endCxn id="29" idx="1"/>
          </p:cNvCxnSpPr>
          <p:nvPr/>
        </p:nvCxnSpPr>
        <p:spPr>
          <a:xfrm rot="16200000" flipH="1">
            <a:off x="2622862" y="1832895"/>
            <a:ext cx="2287082" cy="3497415"/>
          </a:xfrm>
          <a:prstGeom prst="curvedConnector2">
            <a:avLst/>
          </a:prstGeom>
          <a:ln w="19050"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正方形/長方形 39"/>
          <p:cNvSpPr/>
          <p:nvPr/>
        </p:nvSpPr>
        <p:spPr>
          <a:xfrm>
            <a:off x="1763688" y="5877272"/>
            <a:ext cx="95731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Internet-VPN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正方形/長方形 40"/>
          <p:cNvSpPr/>
          <p:nvPr/>
        </p:nvSpPr>
        <p:spPr>
          <a:xfrm>
            <a:off x="2418767" y="5229200"/>
            <a:ext cx="95731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Internet-VPN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2" name="グループ化 41"/>
          <p:cNvGrpSpPr/>
          <p:nvPr/>
        </p:nvGrpSpPr>
        <p:grpSpPr>
          <a:xfrm>
            <a:off x="7164288" y="6453336"/>
            <a:ext cx="1728192" cy="288032"/>
            <a:chOff x="251520" y="5949280"/>
            <a:chExt cx="1728192" cy="288032"/>
          </a:xfrm>
        </p:grpSpPr>
        <p:cxnSp>
          <p:nvCxnSpPr>
            <p:cNvPr id="43" name="直線矢印コネクタ 42"/>
            <p:cNvCxnSpPr/>
            <p:nvPr/>
          </p:nvCxnSpPr>
          <p:spPr>
            <a:xfrm>
              <a:off x="1115616" y="6093296"/>
              <a:ext cx="720080" cy="0"/>
            </a:xfrm>
            <a:prstGeom prst="straightConnector1">
              <a:avLst/>
            </a:prstGeom>
            <a:ln w="28575">
              <a:prstDash val="dash"/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正方形/長方形 43"/>
            <p:cNvSpPr/>
            <p:nvPr/>
          </p:nvSpPr>
          <p:spPr>
            <a:xfrm>
              <a:off x="254346" y="5949280"/>
              <a:ext cx="861134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ja-JP" sz="1050" dirty="0" smtClean="0">
                  <a:latin typeface="Tahoma" panose="020B0604030504040204" pitchFamily="34" charset="0"/>
                  <a:cs typeface="Tahoma" panose="020B0604030504040204" pitchFamily="34" charset="0"/>
                </a:rPr>
                <a:t>Future Plan</a:t>
              </a:r>
              <a:endParaRPr lang="ja-JP" altLang="en-US" sz="1050" dirty="0"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5" name="正方形/長方形 44"/>
            <p:cNvSpPr/>
            <p:nvPr/>
          </p:nvSpPr>
          <p:spPr>
            <a:xfrm>
              <a:off x="251520" y="5949280"/>
              <a:ext cx="1728192" cy="28803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cxnSp>
        <p:nvCxnSpPr>
          <p:cNvPr id="46" name="曲線コネクタ 45"/>
          <p:cNvCxnSpPr>
            <a:endCxn id="29" idx="0"/>
          </p:cNvCxnSpPr>
          <p:nvPr/>
        </p:nvCxnSpPr>
        <p:spPr>
          <a:xfrm>
            <a:off x="5731135" y="4077072"/>
            <a:ext cx="540060" cy="504056"/>
          </a:xfrm>
          <a:prstGeom prst="curvedConnector2">
            <a:avLst/>
          </a:prstGeom>
          <a:ln w="19050"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正方形/長方形 47"/>
          <p:cNvSpPr/>
          <p:nvPr/>
        </p:nvSpPr>
        <p:spPr>
          <a:xfrm>
            <a:off x="5364088" y="1772816"/>
            <a:ext cx="60144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IP-VPN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正方形/長方形 49"/>
          <p:cNvSpPr/>
          <p:nvPr/>
        </p:nvSpPr>
        <p:spPr>
          <a:xfrm>
            <a:off x="6948264" y="4293096"/>
            <a:ext cx="61747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64Kbps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正方形/長方形 50"/>
          <p:cNvSpPr/>
          <p:nvPr/>
        </p:nvSpPr>
        <p:spPr>
          <a:xfrm>
            <a:off x="7020272" y="5157192"/>
            <a:ext cx="66396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Internet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2" name="正方形/長方形 51"/>
          <p:cNvSpPr/>
          <p:nvPr/>
        </p:nvSpPr>
        <p:spPr>
          <a:xfrm>
            <a:off x="7020272" y="6093296"/>
            <a:ext cx="66396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Internet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01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Problems </a:t>
            </a:r>
            <a:r>
              <a:rPr lang="en-US" altLang="ja-JP" dirty="0" smtClean="0"/>
              <a:t>of </a:t>
            </a:r>
            <a:r>
              <a:rPr kumimoji="1" lang="en-US" altLang="ja-JP" dirty="0" smtClean="0"/>
              <a:t>GISC Tokyo’s AMDCN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07504" y="1556792"/>
            <a:ext cx="8964488" cy="4997152"/>
          </a:xfrm>
        </p:spPr>
        <p:txBody>
          <a:bodyPr>
            <a:normAutofit lnSpcReduction="10000"/>
          </a:bodyPr>
          <a:lstStyle/>
          <a:p>
            <a:r>
              <a:rPr lang="en-US" altLang="ja-JP" dirty="0" smtClean="0"/>
              <a:t>Accessibility</a:t>
            </a:r>
          </a:p>
          <a:p>
            <a:pPr lvl="1"/>
            <a:r>
              <a:rPr lang="en-US" altLang="ja-JP" dirty="0" smtClean="0"/>
              <a:t>Some countries and Tokyo cannot establish the direct link.</a:t>
            </a:r>
            <a:endParaRPr lang="en-US" altLang="ja-JP" dirty="0"/>
          </a:p>
          <a:p>
            <a:r>
              <a:rPr kumimoji="1" lang="en-US" altLang="ja-JP" dirty="0" smtClean="0"/>
              <a:t>Cost and Contract issue of MPLS (IP-VPN) link</a:t>
            </a:r>
          </a:p>
          <a:p>
            <a:pPr lvl="1"/>
            <a:r>
              <a:rPr lang="en-US" altLang="ja-JP" dirty="0" smtClean="0"/>
              <a:t>Expensive (there are a gap of cost in Asian countries)</a:t>
            </a:r>
          </a:p>
          <a:p>
            <a:pPr lvl="1"/>
            <a:r>
              <a:rPr lang="en-US" altLang="ja-JP" dirty="0" smtClean="0"/>
              <a:t>Currency problem</a:t>
            </a:r>
          </a:p>
          <a:p>
            <a:r>
              <a:rPr lang="en-US" altLang="ja-JP" dirty="0" smtClean="0"/>
              <a:t>Traffic jam on NC’s Internet connection</a:t>
            </a:r>
          </a:p>
          <a:p>
            <a:pPr lvl="1"/>
            <a:r>
              <a:rPr lang="en-US" altLang="ja-JP" dirty="0" smtClean="0"/>
              <a:t>Insufficient bandwidth. NCs are sharing Internet connection with data exchange, acquisition for product and general use of WEB surfing/E-mailing.</a:t>
            </a:r>
          </a:p>
          <a:p>
            <a:endParaRPr lang="en-US" altLang="ja-JP" dirty="0" smtClean="0"/>
          </a:p>
          <a:p>
            <a:endParaRPr lang="en-US" altLang="ja-JP" sz="4000" dirty="0" smtClean="0"/>
          </a:p>
        </p:txBody>
      </p:sp>
    </p:spTree>
    <p:extLst>
      <p:ext uri="{BB962C8B-B14F-4D97-AF65-F5344CB8AC3E}">
        <p14:creationId xmlns:p14="http://schemas.microsoft.com/office/powerpoint/2010/main" val="255568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1143000"/>
          </a:xfrm>
        </p:spPr>
        <p:txBody>
          <a:bodyPr/>
          <a:lstStyle/>
          <a:p>
            <a:r>
              <a:rPr kumimoji="1" lang="en-US" altLang="ja-JP" sz="4000" dirty="0" smtClean="0"/>
              <a:t>Improvements of AMDCN of </a:t>
            </a:r>
            <a:r>
              <a:rPr kumimoji="1" lang="en-US" altLang="ja-JP" sz="4000" smtClean="0"/>
              <a:t>GISC Tokyo</a:t>
            </a:r>
            <a:endParaRPr kumimoji="1" lang="ja-JP" alt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9512" y="1556792"/>
            <a:ext cx="8856984" cy="4525963"/>
          </a:xfrm>
        </p:spPr>
        <p:txBody>
          <a:bodyPr>
            <a:normAutofit lnSpcReduction="10000"/>
          </a:bodyPr>
          <a:lstStyle/>
          <a:p>
            <a:r>
              <a:rPr lang="en-US" altLang="ja-JP" dirty="0" smtClean="0"/>
              <a:t>Cost Assessment</a:t>
            </a:r>
          </a:p>
          <a:p>
            <a:pPr lvl="1"/>
            <a:r>
              <a:rPr lang="en-US" altLang="ja-JP" dirty="0" smtClean="0"/>
              <a:t>Leased line, IP-VPN and Internet</a:t>
            </a:r>
          </a:p>
          <a:p>
            <a:r>
              <a:rPr lang="en-US" altLang="ja-JP" dirty="0" smtClean="0"/>
              <a:t>Accessibility and Stability</a:t>
            </a:r>
            <a:endParaRPr lang="en-US" altLang="ja-JP" dirty="0"/>
          </a:p>
          <a:p>
            <a:pPr lvl="1"/>
            <a:r>
              <a:rPr lang="en-US" altLang="ja-JP" dirty="0"/>
              <a:t>Internet connections</a:t>
            </a:r>
          </a:p>
          <a:p>
            <a:r>
              <a:rPr lang="en-US" altLang="ja-JP" dirty="0" smtClean="0"/>
              <a:t>Reliability</a:t>
            </a:r>
            <a:endParaRPr lang="en-US" altLang="ja-JP" dirty="0"/>
          </a:p>
          <a:p>
            <a:pPr lvl="1"/>
            <a:r>
              <a:rPr lang="en-US" altLang="ja-JP" dirty="0"/>
              <a:t>Backup systems and </a:t>
            </a:r>
            <a:r>
              <a:rPr lang="en-US" altLang="ja-JP" dirty="0" smtClean="0"/>
              <a:t>connections</a:t>
            </a:r>
            <a:endParaRPr lang="en-US" altLang="ja-JP" dirty="0"/>
          </a:p>
          <a:p>
            <a:r>
              <a:rPr lang="en-US" altLang="ja-JP" dirty="0" smtClean="0"/>
              <a:t>Security</a:t>
            </a:r>
          </a:p>
          <a:p>
            <a:pPr lvl="1"/>
            <a:r>
              <a:rPr lang="en-US" altLang="ja-JP" dirty="0" smtClean="0"/>
              <a:t>Secure protocol (SFTP, FTPS, HTTPS and so on)</a:t>
            </a:r>
          </a:p>
          <a:p>
            <a:pPr lvl="1"/>
            <a:r>
              <a:rPr lang="en-US" altLang="ja-JP" dirty="0" smtClean="0"/>
              <a:t>Virtual Private Network (VPN)</a:t>
            </a:r>
          </a:p>
          <a:p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79270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角丸四角形 50"/>
          <p:cNvSpPr/>
          <p:nvPr/>
        </p:nvSpPr>
        <p:spPr>
          <a:xfrm>
            <a:off x="1187624" y="3068960"/>
            <a:ext cx="2016224" cy="2736304"/>
          </a:xfrm>
          <a:prstGeom prst="roundRect">
            <a:avLst>
              <a:gd name="adj" fmla="val 1701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雲 15"/>
          <p:cNvSpPr/>
          <p:nvPr/>
        </p:nvSpPr>
        <p:spPr>
          <a:xfrm>
            <a:off x="6156176" y="3717032"/>
            <a:ext cx="1512168" cy="894799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(Draft) GISC Tokyo Pilot </a:t>
            </a:r>
            <a:r>
              <a:rPr lang="en-US" altLang="ja-JP" dirty="0" smtClean="0"/>
              <a:t>Project</a:t>
            </a:r>
            <a:br>
              <a:rPr lang="en-US" altLang="ja-JP" dirty="0" smtClean="0"/>
            </a:br>
            <a:r>
              <a:rPr lang="en-US" altLang="ja-JP" dirty="0" smtClean="0"/>
              <a:t>Test </a:t>
            </a:r>
            <a:r>
              <a:rPr kumimoji="1" lang="en-US" altLang="ja-JP" dirty="0" smtClean="0"/>
              <a:t>environment</a:t>
            </a:r>
            <a:endParaRPr kumimoji="1" lang="ja-JP" altLang="en-US" dirty="0"/>
          </a:p>
        </p:txBody>
      </p:sp>
      <p:grpSp>
        <p:nvGrpSpPr>
          <p:cNvPr id="4" name="グループ化 3"/>
          <p:cNvGrpSpPr/>
          <p:nvPr/>
        </p:nvGrpSpPr>
        <p:grpSpPr>
          <a:xfrm>
            <a:off x="3563888" y="3068960"/>
            <a:ext cx="2931186" cy="2376264"/>
            <a:chOff x="4932040" y="2898324"/>
            <a:chExt cx="2376264" cy="925343"/>
          </a:xfrm>
        </p:grpSpPr>
        <p:sp>
          <p:nvSpPr>
            <p:cNvPr id="5" name="雲 4"/>
            <p:cNvSpPr/>
            <p:nvPr/>
          </p:nvSpPr>
          <p:spPr>
            <a:xfrm>
              <a:off x="4932040" y="2898324"/>
              <a:ext cx="2376264" cy="925343"/>
            </a:xfrm>
            <a:prstGeom prst="clou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正方形/長方形 5"/>
            <p:cNvSpPr/>
            <p:nvPr/>
          </p:nvSpPr>
          <p:spPr>
            <a:xfrm>
              <a:off x="5263392" y="3234812"/>
              <a:ext cx="1800200" cy="131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Internet</a:t>
              </a:r>
            </a:p>
          </p:txBody>
        </p:sp>
      </p:grpSp>
      <p:sp>
        <p:nvSpPr>
          <p:cNvPr id="7" name="正方形/長方形 6"/>
          <p:cNvSpPr/>
          <p:nvPr/>
        </p:nvSpPr>
        <p:spPr>
          <a:xfrm>
            <a:off x="1259632" y="3140968"/>
            <a:ext cx="1663191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DCPC/RTH Bangkok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1259632" y="5373216"/>
            <a:ext cx="1481177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Manila</a:t>
            </a:r>
            <a:endParaRPr kumimoji="1" lang="en-US" altLang="ja-JP" sz="105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1259632" y="3573016"/>
            <a:ext cx="1481177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Hanoi</a:t>
            </a:r>
            <a:endParaRPr lang="en-US" altLang="ja-JP" sz="105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1259632" y="4869160"/>
            <a:ext cx="1512168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Nay </a:t>
            </a:r>
            <a:r>
              <a:rPr lang="en-US" altLang="ja-JP" sz="1050" b="1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Pyi</a:t>
            </a:r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Taw</a:t>
            </a:r>
            <a:endParaRPr kumimoji="1" lang="en-US" altLang="ja-JP" sz="105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1259632" y="4437112"/>
            <a:ext cx="1512168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Phnom </a:t>
            </a:r>
            <a:r>
              <a:rPr lang="en-US" altLang="ja-JP" sz="105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Penh</a:t>
            </a:r>
            <a:endParaRPr kumimoji="1" lang="en-US" altLang="ja-JP" sz="105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1266639" y="4005064"/>
            <a:ext cx="1512168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NC Vientiane</a:t>
            </a:r>
            <a:endParaRPr kumimoji="1" lang="en-US" altLang="ja-JP" sz="105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1187624" y="2492896"/>
            <a:ext cx="1872208" cy="459244"/>
          </a:xfrm>
          <a:prstGeom prst="roundRect">
            <a:avLst/>
          </a:prstGeom>
          <a:solidFill>
            <a:srgbClr val="FFFFCC"/>
          </a:solidFill>
          <a:ln w="3810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GISC/RTH Tokyo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284984"/>
            <a:ext cx="792088" cy="1086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正方形/長方形 17"/>
          <p:cNvSpPr/>
          <p:nvPr/>
        </p:nvSpPr>
        <p:spPr>
          <a:xfrm>
            <a:off x="6564179" y="4581128"/>
            <a:ext cx="10946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Test server</a:t>
            </a:r>
          </a:p>
          <a:p>
            <a:pPr algn="ctr"/>
            <a:r>
              <a:rPr lang="en-US" altLang="ja-JP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GISC Tokyo</a:t>
            </a:r>
            <a:endParaRPr lang="en-US" altLang="ja-JP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0" name="直線矢印コネクタ 19"/>
          <p:cNvCxnSpPr>
            <a:stCxn id="13" idx="3"/>
          </p:cNvCxnSpPr>
          <p:nvPr/>
        </p:nvCxnSpPr>
        <p:spPr>
          <a:xfrm>
            <a:off x="3059832" y="2722518"/>
            <a:ext cx="3384376" cy="994514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>
            <a:stCxn id="7" idx="3"/>
          </p:cNvCxnSpPr>
          <p:nvPr/>
        </p:nvCxnSpPr>
        <p:spPr>
          <a:xfrm>
            <a:off x="2922823" y="3284984"/>
            <a:ext cx="3449377" cy="576064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>
            <a:stCxn id="9" idx="3"/>
          </p:cNvCxnSpPr>
          <p:nvPr/>
        </p:nvCxnSpPr>
        <p:spPr>
          <a:xfrm>
            <a:off x="2740809" y="3717032"/>
            <a:ext cx="3703399" cy="36004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>
            <a:stCxn id="12" idx="3"/>
          </p:cNvCxnSpPr>
          <p:nvPr/>
        </p:nvCxnSpPr>
        <p:spPr>
          <a:xfrm>
            <a:off x="2778807" y="4149080"/>
            <a:ext cx="3665401" cy="144016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>
            <a:stCxn id="11" idx="3"/>
          </p:cNvCxnSpPr>
          <p:nvPr/>
        </p:nvCxnSpPr>
        <p:spPr>
          <a:xfrm flipV="1">
            <a:off x="2771800" y="4365104"/>
            <a:ext cx="3744416" cy="216024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10" idx="3"/>
          </p:cNvCxnSpPr>
          <p:nvPr/>
        </p:nvCxnSpPr>
        <p:spPr>
          <a:xfrm flipV="1">
            <a:off x="2771800" y="4509120"/>
            <a:ext cx="3888432" cy="504056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stCxn id="8" idx="3"/>
          </p:cNvCxnSpPr>
          <p:nvPr/>
        </p:nvCxnSpPr>
        <p:spPr>
          <a:xfrm flipV="1">
            <a:off x="2740809" y="4725144"/>
            <a:ext cx="3919423" cy="792088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角丸四角形 45"/>
          <p:cNvSpPr/>
          <p:nvPr/>
        </p:nvSpPr>
        <p:spPr>
          <a:xfrm>
            <a:off x="6012160" y="1916832"/>
            <a:ext cx="1872208" cy="45924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Other GISCs</a:t>
            </a:r>
          </a:p>
        </p:txBody>
      </p:sp>
      <p:cxnSp>
        <p:nvCxnSpPr>
          <p:cNvPr id="47" name="直線矢印コネクタ 46"/>
          <p:cNvCxnSpPr>
            <a:endCxn id="46" idx="1"/>
          </p:cNvCxnSpPr>
          <p:nvPr/>
        </p:nvCxnSpPr>
        <p:spPr>
          <a:xfrm flipV="1">
            <a:off x="3203848" y="2146454"/>
            <a:ext cx="2808312" cy="41845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正方形/長方形 51"/>
          <p:cNvSpPr/>
          <p:nvPr/>
        </p:nvSpPr>
        <p:spPr>
          <a:xfrm>
            <a:off x="1331640" y="5805264"/>
            <a:ext cx="14681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GISC Tokyo </a:t>
            </a:r>
            <a:r>
              <a:rPr lang="en-US" altLang="ja-JP" sz="1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AoR</a:t>
            </a:r>
            <a:endParaRPr lang="en-US" altLang="ja-JP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3" name="直線矢印コネクタ 52"/>
          <p:cNvCxnSpPr>
            <a:stCxn id="14" idx="0"/>
            <a:endCxn id="46" idx="2"/>
          </p:cNvCxnSpPr>
          <p:nvPr/>
        </p:nvCxnSpPr>
        <p:spPr>
          <a:xfrm flipH="1" flipV="1">
            <a:off x="6948264" y="2376076"/>
            <a:ext cx="36004" cy="908908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prstDash val="sysDash"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749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(draft) TEST items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1268760"/>
            <a:ext cx="8820472" cy="5472608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r>
              <a:rPr kumimoji="1" lang="en-US" altLang="ja-JP" dirty="0" smtClean="0"/>
              <a:t>PUB/SUB technique (for WIS2)</a:t>
            </a:r>
          </a:p>
          <a:p>
            <a:r>
              <a:rPr lang="en-US" altLang="ja-JP" dirty="0" smtClean="0"/>
              <a:t>Data exchange by using FTP, SFTP, FTPS, HTTPS</a:t>
            </a:r>
          </a:p>
          <a:p>
            <a:pPr lvl="1"/>
            <a:r>
              <a:rPr lang="en-US" altLang="ja-JP" dirty="0" smtClean="0"/>
              <a:t>Utilization of Tool: AFD (DWD), </a:t>
            </a:r>
            <a:r>
              <a:rPr lang="en-US" altLang="ja-JP" dirty="0" err="1" smtClean="0"/>
              <a:t>MetPX</a:t>
            </a:r>
            <a:r>
              <a:rPr lang="en-US" altLang="ja-JP" dirty="0"/>
              <a:t> </a:t>
            </a:r>
            <a:r>
              <a:rPr lang="en-US" altLang="ja-JP" dirty="0" smtClean="0"/>
              <a:t>(Gov. of Canada) </a:t>
            </a:r>
            <a:endParaRPr kumimoji="1" lang="en-US" altLang="ja-JP" dirty="0" smtClean="0"/>
          </a:p>
          <a:p>
            <a:r>
              <a:rPr kumimoji="1" lang="en-US" altLang="ja-JP" dirty="0" smtClean="0"/>
              <a:t>Create 24 hours cache for GISC Tokyo’s </a:t>
            </a:r>
            <a:r>
              <a:rPr kumimoji="1" lang="en-US" altLang="ja-JP" dirty="0" err="1" smtClean="0"/>
              <a:t>AoR</a:t>
            </a:r>
            <a:endParaRPr kumimoji="1" lang="en-US" altLang="ja-JP" dirty="0" smtClean="0"/>
          </a:p>
          <a:p>
            <a:r>
              <a:rPr lang="en-US" altLang="ja-JP" dirty="0" smtClean="0"/>
              <a:t>Create data set for each NC (data packing)</a:t>
            </a:r>
          </a:p>
          <a:p>
            <a:pPr lvl="1"/>
            <a:r>
              <a:rPr lang="en-US" altLang="ja-JP" dirty="0" smtClean="0"/>
              <a:t>Time: hourly or daily</a:t>
            </a:r>
          </a:p>
          <a:p>
            <a:pPr lvl="1"/>
            <a:r>
              <a:rPr lang="en-US" altLang="ja-JP" dirty="0" smtClean="0"/>
              <a:t>Category: SYNOP, TEMP, CLIMATE and so on</a:t>
            </a:r>
          </a:p>
          <a:p>
            <a:pPr lvl="1"/>
            <a:r>
              <a:rPr lang="en-US" altLang="ja-JP" dirty="0" smtClean="0"/>
              <a:t>Area: country, WMO region</a:t>
            </a:r>
          </a:p>
          <a:p>
            <a:r>
              <a:rPr lang="en-US" altLang="ja-JP" dirty="0" smtClean="0"/>
              <a:t>Future Data identification (</a:t>
            </a:r>
            <a:r>
              <a:rPr lang="en-US" altLang="ja-JP" dirty="0" err="1" smtClean="0"/>
              <a:t>TTAAii</a:t>
            </a:r>
            <a:r>
              <a:rPr lang="en-US" altLang="ja-JP" dirty="0" smtClean="0"/>
              <a:t> -&gt; new one)</a:t>
            </a:r>
          </a:p>
          <a:p>
            <a:r>
              <a:rPr lang="en-US" altLang="ja-JP" dirty="0" smtClean="0"/>
              <a:t>Big data (e.g. satellite data)</a:t>
            </a:r>
          </a:p>
          <a:p>
            <a:r>
              <a:rPr lang="en-US" altLang="ja-JP" dirty="0" smtClean="0"/>
              <a:t>Data Visualization (future)</a:t>
            </a:r>
          </a:p>
          <a:p>
            <a:r>
              <a:rPr lang="en-US" altLang="ja-JP" dirty="0" smtClean="0"/>
              <a:t>Other: To be determined (for WIS2 items)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1811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US" altLang="ja-JP" dirty="0" smtClean="0"/>
              <a:t>Draft </a:t>
            </a:r>
            <a:r>
              <a:rPr kumimoji="1" lang="en-US" altLang="ja-JP" dirty="0" smtClean="0"/>
              <a:t>Schedules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772816"/>
            <a:ext cx="8640960" cy="5040560"/>
          </a:xfrm>
        </p:spPr>
        <p:txBody>
          <a:bodyPr/>
          <a:lstStyle/>
          <a:p>
            <a:r>
              <a:rPr kumimoji="1" lang="en-US" altLang="ja-JP" dirty="0" smtClean="0"/>
              <a:t>2019-2020: Launch Pilot project (1st Phase)</a:t>
            </a:r>
          </a:p>
          <a:p>
            <a:pPr lvl="1"/>
            <a:r>
              <a:rPr lang="en-US" altLang="ja-JP" dirty="0" smtClean="0"/>
              <a:t>Participant: Basically GISC Tokyo’s </a:t>
            </a:r>
            <a:r>
              <a:rPr lang="en-US" altLang="ja-JP" dirty="0" err="1" smtClean="0"/>
              <a:t>AoR</a:t>
            </a:r>
            <a:endParaRPr kumimoji="1" lang="en-US" altLang="ja-JP" dirty="0" smtClean="0"/>
          </a:p>
          <a:p>
            <a:r>
              <a:rPr lang="en-US" altLang="ja-JP" dirty="0" smtClean="0"/>
              <a:t>2021: Report outcome and review this project</a:t>
            </a:r>
          </a:p>
          <a:p>
            <a:r>
              <a:rPr kumimoji="1" lang="en-US" altLang="ja-JP" dirty="0" smtClean="0"/>
              <a:t>2021-2022: </a:t>
            </a:r>
            <a:r>
              <a:rPr lang="en-US" altLang="ja-JP" dirty="0" smtClean="0"/>
              <a:t>Invite </a:t>
            </a:r>
            <a:r>
              <a:rPr lang="en-US" altLang="ja-JP" dirty="0"/>
              <a:t>other GISCs (2nd Phase)</a:t>
            </a:r>
            <a:endParaRPr kumimoji="1" lang="en-US" altLang="ja-JP" dirty="0" smtClean="0"/>
          </a:p>
          <a:p>
            <a:r>
              <a:rPr lang="en-US" altLang="ja-JP" dirty="0" smtClean="0"/>
              <a:t>Future plan: …To Be Determined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46164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Recommended Text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charset="0"/>
              <a:buChar char="•"/>
            </a:pPr>
            <a:r>
              <a:rPr lang="en-US" altLang="ja-JP" sz="3200" dirty="0"/>
              <a:t>JMA has a plan to launch a pilot project for GISC Tokyo’s </a:t>
            </a:r>
            <a:r>
              <a:rPr lang="en-US" altLang="ja-JP" sz="3200" dirty="0" err="1"/>
              <a:t>AoR</a:t>
            </a:r>
            <a:r>
              <a:rPr lang="en-US" altLang="ja-JP" sz="3200" dirty="0"/>
              <a:t> in order to </a:t>
            </a:r>
            <a:r>
              <a:rPr lang="en-US" altLang="ja-JP" sz="3200" dirty="0" smtClean="0"/>
              <a:t>address solution </a:t>
            </a:r>
            <a:r>
              <a:rPr lang="en-US" altLang="ja-JP" sz="3200" dirty="0"/>
              <a:t>for some problems on AMDCN of GISC </a:t>
            </a:r>
            <a:r>
              <a:rPr lang="en-US" altLang="ja-JP" sz="3200" dirty="0" smtClean="0"/>
              <a:t>Tokyo.</a:t>
            </a:r>
          </a:p>
          <a:p>
            <a:r>
              <a:rPr lang="en-US" altLang="ja-JP" dirty="0" smtClean="0"/>
              <a:t>And </a:t>
            </a:r>
            <a:r>
              <a:rPr lang="en-US" altLang="ja-JP" dirty="0"/>
              <a:t>also JMA </a:t>
            </a:r>
            <a:r>
              <a:rPr lang="en-US" altLang="ja-JP" dirty="0" smtClean="0"/>
              <a:t>assists </a:t>
            </a:r>
            <a:r>
              <a:rPr lang="en-US" altLang="ja-JP" dirty="0"/>
              <a:t>NCs of GISC Tokyo's </a:t>
            </a:r>
            <a:r>
              <a:rPr lang="en-US" altLang="ja-JP" dirty="0" err="1"/>
              <a:t>AoR</a:t>
            </a:r>
            <a:r>
              <a:rPr lang="en-US" altLang="ja-JP" dirty="0"/>
              <a:t> </a:t>
            </a:r>
            <a:r>
              <a:rPr lang="en-US" altLang="ja-JP" dirty="0" smtClean="0"/>
              <a:t>in order to </a:t>
            </a:r>
            <a:r>
              <a:rPr lang="en-US" altLang="ja-JP" dirty="0"/>
              <a:t>be easy to practice implementation for WIS 2.0 strategy through this pilot project experiences.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6211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Document for reference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ja-JP" dirty="0" smtClean="0"/>
              <a:t>GISC Tokyo Cloud pilot project (TT-</a:t>
            </a:r>
            <a:r>
              <a:rPr lang="en-GB" altLang="ja-JP" dirty="0" err="1" smtClean="0"/>
              <a:t>eWIS</a:t>
            </a:r>
            <a:r>
              <a:rPr lang="en-GB" altLang="ja-JP" dirty="0" smtClean="0"/>
              <a:t>)</a:t>
            </a:r>
          </a:p>
          <a:p>
            <a:pPr lvl="1"/>
            <a:r>
              <a:rPr lang="en-GB" altLang="ja-JP" dirty="0" smtClean="0"/>
              <a:t>http</a:t>
            </a:r>
            <a:r>
              <a:rPr lang="en-GB" altLang="ja-JP" dirty="0"/>
              <a:t>://</a:t>
            </a:r>
            <a:r>
              <a:rPr lang="en-GB" altLang="ja-JP" dirty="0" smtClean="0"/>
              <a:t>wiswiki.wmo.int/tiki-download_file.php?fileId=4732</a:t>
            </a:r>
          </a:p>
          <a:p>
            <a:r>
              <a:rPr kumimoji="1" lang="en-US" altLang="ja-JP" dirty="0" smtClean="0"/>
              <a:t>Tools</a:t>
            </a:r>
          </a:p>
          <a:p>
            <a:pPr lvl="1"/>
            <a:r>
              <a:rPr kumimoji="1" lang="en-US" altLang="ja-JP" dirty="0" smtClean="0"/>
              <a:t>AFD (DWD)</a:t>
            </a:r>
          </a:p>
          <a:p>
            <a:pPr lvl="2"/>
            <a:r>
              <a:rPr lang="en-US" altLang="ja-JP" dirty="0"/>
              <a:t>https://download.dwd.de/pub/afd/doc/</a:t>
            </a:r>
            <a:endParaRPr kumimoji="1" lang="en-US" altLang="ja-JP" dirty="0" smtClean="0"/>
          </a:p>
          <a:p>
            <a:pPr lvl="1"/>
            <a:r>
              <a:rPr lang="en-US" altLang="ja-JP" dirty="0" err="1" smtClean="0"/>
              <a:t>MetPX</a:t>
            </a:r>
            <a:r>
              <a:rPr lang="en-US" altLang="ja-JP" dirty="0" smtClean="0"/>
              <a:t> (Government of Canada)</a:t>
            </a:r>
          </a:p>
          <a:p>
            <a:pPr lvl="2"/>
            <a:r>
              <a:rPr lang="en-GB" altLang="ja-JP" dirty="0"/>
              <a:t>http://metpx.sourceforge.net/index-e.html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9627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Gracias</a:t>
            </a:r>
            <a:endParaRPr lang="en-US" sz="4800" dirty="0">
              <a:solidFill>
                <a:srgbClr val="000090"/>
              </a:solidFill>
            </a:endParaRPr>
          </a:p>
        </p:txBody>
      </p:sp>
      <p:pic>
        <p:nvPicPr>
          <p:cNvPr id="4" name="Google Shape;324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5896" y="3861048"/>
            <a:ext cx="1872208" cy="73328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325;p25"/>
          <p:cNvSpPr/>
          <p:nvPr/>
        </p:nvSpPr>
        <p:spPr>
          <a:xfrm>
            <a:off x="2467960" y="5140279"/>
            <a:ext cx="591404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JMA HP: </a:t>
            </a:r>
            <a:r>
              <a:rPr lang="en-US" sz="1800" u="sng" dirty="0" smtClean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</a:t>
            </a:r>
            <a:r>
              <a:rPr lang="en-US" sz="1800" u="sng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www.jma.go.jp/jma/indexe.html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326;p25"/>
          <p:cNvSpPr/>
          <p:nvPr/>
        </p:nvSpPr>
        <p:spPr>
          <a:xfrm>
            <a:off x="2339752" y="4725144"/>
            <a:ext cx="551731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GISC Tokyo Web portal: </a:t>
            </a:r>
            <a:r>
              <a:rPr lang="en-US" sz="1800" u="sng" dirty="0" smtClean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http</a:t>
            </a:r>
            <a:r>
              <a:rPr lang="en-US" altLang="ja-JP" sz="1800" u="sng" dirty="0" smtClean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s</a:t>
            </a:r>
            <a:r>
              <a:rPr lang="en-US" sz="1800" u="sng" dirty="0" smtClean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://</a:t>
            </a:r>
            <a:r>
              <a:rPr lang="en-US" sz="1800" u="sng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www.wis-jma.go.jp/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2067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-ETCTS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WMO-ETCTS2019</Template>
  <TotalTime>1466</TotalTime>
  <Words>829</Words>
  <Application>Microsoft Office PowerPoint</Application>
  <PresentationFormat>画面に合わせる (4:3)</PresentationFormat>
  <Paragraphs>131</Paragraphs>
  <Slides>11</Slides>
  <Notes>8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2" baseType="lpstr">
      <vt:lpstr>WMO-ETCTS2019</vt:lpstr>
      <vt:lpstr>Pilot Project for GISC Tokyo’s AoR</vt:lpstr>
      <vt:lpstr>Purpose</vt:lpstr>
      <vt:lpstr>Current Status of AMDCN of GISC Tokyo</vt:lpstr>
      <vt:lpstr>Problems of GISC Tokyo’s AMDCN</vt:lpstr>
      <vt:lpstr>Improvements of AMDCN of GISC Tokyo</vt:lpstr>
      <vt:lpstr>(Draft) GISC Tokyo Pilot Project Test environment</vt:lpstr>
      <vt:lpstr>(draft) TEST items</vt:lpstr>
      <vt:lpstr>Draft Schedules</vt:lpstr>
      <vt:lpstr>Recommended Text</vt:lpstr>
      <vt:lpstr>Document for reference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大野 頼二</dc:creator>
  <cp:lastModifiedBy>yori</cp:lastModifiedBy>
  <cp:revision>76</cp:revision>
  <dcterms:created xsi:type="dcterms:W3CDTF">2019-01-31T04:18:15Z</dcterms:created>
  <dcterms:modified xsi:type="dcterms:W3CDTF">2019-02-12T11:19:33Z</dcterms:modified>
</cp:coreProperties>
</file>