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83" r:id="rId12"/>
    <p:sldId id="266" r:id="rId13"/>
    <p:sldId id="267" r:id="rId14"/>
    <p:sldId id="284"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9144000" cy="6858000" type="screen4x3"/>
  <p:notesSz cx="6735763" cy="9866313"/>
  <p:embeddedFontLst>
    <p:embeddedFont>
      <p:font typeface="Tahoma" panose="020B0604030504040204" pitchFamily="34" charset="0"/>
      <p:regular r:id="rId31"/>
      <p:bold r:id="rId32"/>
    </p:embeddedFont>
    <p:embeddedFont>
      <p:font typeface="Calibri" panose="020F0502020204030204" pitchFamily="34" charset="0"/>
      <p:regular r:id="rId33"/>
      <p:bold r:id="rId34"/>
      <p:italic r:id="rId35"/>
      <p:boldItalic r:id="rId3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1081" autoAdjust="0"/>
  </p:normalViewPr>
  <p:slideViewPr>
    <p:cSldViewPr snapToGrid="0">
      <p:cViewPr varScale="1">
        <p:scale>
          <a:sx n="58" d="100"/>
          <a:sy n="58" d="100"/>
        </p:scale>
        <p:origin x="-1716" y="-90"/>
      </p:cViewPr>
      <p:guideLst>
        <p:guide orient="horz" pos="2160"/>
        <p:guide pos="2880"/>
      </p:guideLst>
    </p:cSldViewPr>
  </p:slideViewPr>
  <p:notesTextViewPr>
    <p:cViewPr>
      <p:scale>
        <a:sx n="1" d="1"/>
        <a:sy n="1" d="1"/>
      </p:scale>
      <p:origin x="0" y="0"/>
    </p:cViewPr>
  </p:notesText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19413" cy="493713"/>
          </a:xfrm>
          <a:prstGeom prst="rect">
            <a:avLst/>
          </a:prstGeom>
          <a:noFill/>
          <a:ln>
            <a:noFill/>
          </a:ln>
        </p:spPr>
        <p:txBody>
          <a:bodyPr spcFirstLastPara="1" wrap="square" lIns="91425" tIns="45700" rIns="91425" bIns="45700" anchor="t" anchorCtr="0"/>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14763" y="0"/>
            <a:ext cx="2919412" cy="493713"/>
          </a:xfrm>
          <a:prstGeom prst="rect">
            <a:avLst/>
          </a:prstGeom>
          <a:noFill/>
          <a:ln>
            <a:noFill/>
          </a:ln>
        </p:spPr>
        <p:txBody>
          <a:bodyPr spcFirstLastPara="1" wrap="square" lIns="91425" tIns="45700" rIns="91425" bIns="45700" anchor="t" anchorCtr="0"/>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3100" y="4686300"/>
            <a:ext cx="5389563" cy="4440238"/>
          </a:xfrm>
          <a:prstGeom prst="rect">
            <a:avLst/>
          </a:prstGeom>
          <a:noFill/>
          <a:ln>
            <a:noFill/>
          </a:ln>
        </p:spPr>
        <p:txBody>
          <a:bodyPr spcFirstLastPara="1" wrap="square" lIns="91425" tIns="45700" rIns="91425" bIns="45700" anchor="t" anchorCtr="0"/>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371013"/>
            <a:ext cx="2919413" cy="493712"/>
          </a:xfrm>
          <a:prstGeom prst="rect">
            <a:avLst/>
          </a:prstGeom>
          <a:noFill/>
          <a:ln>
            <a:noFill/>
          </a:ln>
        </p:spPr>
        <p:txBody>
          <a:bodyPr spcFirstLastPara="1" wrap="square" lIns="91425" tIns="45700" rIns="91425" bIns="45700" anchor="b" anchorCtr="0"/>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14763" y="9371013"/>
            <a:ext cx="2919412" cy="493712"/>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0249157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73100" y="4686300"/>
            <a:ext cx="5389563" cy="444023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 name="Google Shape;87;p1:notes"/>
          <p:cNvSpPr txBox="1">
            <a:spLocks noGrp="1"/>
          </p:cNvSpPr>
          <p:nvPr>
            <p:ph type="sldNum" idx="12"/>
          </p:nvPr>
        </p:nvSpPr>
        <p:spPr>
          <a:xfrm>
            <a:off x="3814763" y="9371013"/>
            <a:ext cx="2919412" cy="49371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3: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smtClean="0"/>
              <a:t>This slide shows “Configuration of communication circuit</a:t>
            </a:r>
            <a:r>
              <a:rPr lang="en-US" baseline="0" dirty="0" smtClean="0"/>
              <a:t> (GTS) of GISC Tokyo”.</a:t>
            </a:r>
            <a:endParaRPr dirty="0"/>
          </a:p>
        </p:txBody>
      </p:sp>
      <p:sp>
        <p:nvSpPr>
          <p:cNvPr id="99" name="Google Shape;99;p3: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4: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ltLang="ja-JP" dirty="0" smtClean="0"/>
              <a:t>This slide shows</a:t>
            </a:r>
            <a:r>
              <a:rPr lang="en-US" altLang="ja-JP" baseline="0" dirty="0" smtClean="0"/>
              <a:t> “Implementation status of communication circuit (GTS) connected to GISC Tokyo”.</a:t>
            </a:r>
          </a:p>
        </p:txBody>
      </p:sp>
      <p:sp>
        <p:nvSpPr>
          <p:cNvPr id="189" name="Google Shape;189;p4: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5: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smtClean="0"/>
              <a:t>This slide shows “Daily volume</a:t>
            </a:r>
            <a:r>
              <a:rPr lang="en-US" baseline="0" dirty="0" smtClean="0"/>
              <a:t> on GTS circuit”. It is excluding Internet connection.</a:t>
            </a:r>
          </a:p>
          <a:p>
            <a:pPr marL="0" lvl="0" indent="0" algn="l" rtl="0">
              <a:spcBef>
                <a:spcPts val="0"/>
              </a:spcBef>
              <a:spcAft>
                <a:spcPts val="0"/>
              </a:spcAft>
              <a:buNone/>
            </a:pPr>
            <a:endParaRPr dirty="0"/>
          </a:p>
        </p:txBody>
      </p:sp>
      <p:sp>
        <p:nvSpPr>
          <p:cNvPr id="210" name="Google Shape;210;p5: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smtClean="0"/>
              <a:t>This slide shows occupancy</a:t>
            </a:r>
            <a:r>
              <a:rPr lang="en-US" baseline="0" dirty="0" smtClean="0"/>
              <a:t> rate on daily volume.</a:t>
            </a:r>
          </a:p>
          <a:p>
            <a:pPr marL="0" lvl="0" indent="0" algn="l" rtl="0">
              <a:spcBef>
                <a:spcPts val="0"/>
              </a:spcBef>
              <a:spcAft>
                <a:spcPts val="0"/>
              </a:spcAft>
              <a:buNone/>
            </a:pPr>
            <a:r>
              <a:rPr lang="en-US" baseline="0" dirty="0" smtClean="0"/>
              <a:t>As you can see, 97-98% is binary &amp; file (</a:t>
            </a:r>
            <a:r>
              <a:rPr lang="en-US" baseline="0" dirty="0" err="1" smtClean="0"/>
              <a:t>bufr</a:t>
            </a:r>
            <a:r>
              <a:rPr lang="en-US" baseline="0" dirty="0" smtClean="0"/>
              <a:t> &amp; </a:t>
            </a:r>
            <a:r>
              <a:rPr lang="en-US" baseline="0" dirty="0" err="1" smtClean="0"/>
              <a:t>grib</a:t>
            </a:r>
            <a:r>
              <a:rPr lang="en-US" baseline="0" dirty="0" smtClean="0"/>
              <a:t>) data.</a:t>
            </a:r>
          </a:p>
          <a:p>
            <a:pPr marL="0" lvl="0" indent="0" algn="l" rtl="0">
              <a:spcBef>
                <a:spcPts val="0"/>
              </a:spcBef>
              <a:spcAft>
                <a:spcPts val="0"/>
              </a:spcAft>
              <a:buNone/>
            </a:pPr>
            <a:endParaRPr dirty="0"/>
          </a:p>
        </p:txBody>
      </p:sp>
      <p:sp>
        <p:nvSpPr>
          <p:cNvPr id="217" name="Google Shape;217;p6: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7: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smtClean="0"/>
              <a:t>This slide</a:t>
            </a:r>
            <a:r>
              <a:rPr lang="en-US" baseline="0" dirty="0" smtClean="0"/>
              <a:t> shows average daily download volume on Internet service.</a:t>
            </a:r>
            <a:endParaRPr lang="en-US" baseline="0" dirty="0"/>
          </a:p>
          <a:p>
            <a:pPr marL="0" lvl="0" indent="0" algn="l" rtl="0">
              <a:spcBef>
                <a:spcPts val="0"/>
              </a:spcBef>
              <a:spcAft>
                <a:spcPts val="0"/>
              </a:spcAft>
              <a:buNone/>
            </a:pPr>
            <a:r>
              <a:rPr lang="en-US" baseline="0" dirty="0" smtClean="0"/>
              <a:t>In our Internet service, we are providing </a:t>
            </a:r>
            <a:r>
              <a:rPr lang="en-US" baseline="0" dirty="0" err="1" smtClean="0"/>
              <a:t>Himawari</a:t>
            </a:r>
            <a:r>
              <a:rPr lang="en-US" baseline="0" dirty="0" smtClean="0"/>
              <a:t>-satellite data and High resolution GSM data in addition to routing data.</a:t>
            </a:r>
          </a:p>
        </p:txBody>
      </p:sp>
      <p:sp>
        <p:nvSpPr>
          <p:cNvPr id="225" name="Google Shape;225;p7: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8: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smtClean="0"/>
              <a:t>This slide shows</a:t>
            </a:r>
            <a:r>
              <a:rPr lang="en-US" baseline="0" dirty="0" smtClean="0"/>
              <a:t> daily total downtime of Internet VPN connection.</a:t>
            </a:r>
          </a:p>
          <a:p>
            <a:pPr marL="0" marR="0" lvl="0" indent="0" algn="l" rtl="0">
              <a:spcBef>
                <a:spcPts val="0"/>
              </a:spcBef>
              <a:spcAft>
                <a:spcPts val="0"/>
              </a:spcAft>
              <a:buNone/>
            </a:pPr>
            <a:r>
              <a:rPr lang="en-US" altLang="ja-JP" sz="1200" dirty="0" smtClean="0">
                <a:solidFill>
                  <a:schemeClr val="dk1"/>
                </a:solidFill>
                <a:latin typeface="Calibri"/>
                <a:ea typeface="Calibri"/>
                <a:cs typeface="Calibri"/>
                <a:sym typeface="Calibri"/>
              </a:rPr>
              <a:t>GISC Tokyo has connected with three NC centers through Internet VPN link.</a:t>
            </a:r>
            <a:endParaRPr lang="en-US" altLang="ja-JP" dirty="0" smtClean="0"/>
          </a:p>
          <a:p>
            <a:pPr marL="0" marR="0" lvl="0" indent="0" algn="l" rtl="0">
              <a:spcBef>
                <a:spcPts val="0"/>
              </a:spcBef>
              <a:spcAft>
                <a:spcPts val="0"/>
              </a:spcAft>
              <a:buNone/>
            </a:pPr>
            <a:r>
              <a:rPr lang="en-US" altLang="ja-JP" sz="1200" dirty="0" smtClean="0">
                <a:solidFill>
                  <a:schemeClr val="dk1"/>
                </a:solidFill>
                <a:latin typeface="Calibri"/>
                <a:ea typeface="Calibri"/>
                <a:cs typeface="Calibri"/>
                <a:sym typeface="Calibri"/>
              </a:rPr>
              <a:t>Almost NCs have two or more data connections with their </a:t>
            </a:r>
            <a:r>
              <a:rPr lang="en-US" altLang="ja-JP" sz="1200" dirty="0" err="1" smtClean="0">
                <a:solidFill>
                  <a:schemeClr val="dk1"/>
                </a:solidFill>
                <a:latin typeface="Calibri"/>
                <a:ea typeface="Calibri"/>
                <a:cs typeface="Calibri"/>
                <a:sym typeface="Calibri"/>
              </a:rPr>
              <a:t>neighbouring</a:t>
            </a:r>
            <a:r>
              <a:rPr lang="en-US" altLang="ja-JP" sz="1200" dirty="0" smtClean="0">
                <a:solidFill>
                  <a:schemeClr val="dk1"/>
                </a:solidFill>
                <a:latin typeface="Calibri"/>
                <a:ea typeface="Calibri"/>
                <a:cs typeface="Calibri"/>
                <a:sym typeface="Calibri"/>
              </a:rPr>
              <a:t> WIS </a:t>
            </a:r>
            <a:r>
              <a:rPr lang="en-US" altLang="ja-JP" sz="1200" dirty="0" err="1" smtClean="0">
                <a:solidFill>
                  <a:schemeClr val="dk1"/>
                </a:solidFill>
                <a:latin typeface="Calibri"/>
                <a:ea typeface="Calibri"/>
                <a:cs typeface="Calibri"/>
                <a:sym typeface="Calibri"/>
              </a:rPr>
              <a:t>centres</a:t>
            </a:r>
            <a:r>
              <a:rPr lang="en-US" altLang="ja-JP" sz="1200" dirty="0" smtClean="0">
                <a:solidFill>
                  <a:schemeClr val="dk1"/>
                </a:solidFill>
                <a:latin typeface="Calibri"/>
                <a:ea typeface="Calibri"/>
                <a:cs typeface="Calibri"/>
                <a:sym typeface="Calibri"/>
              </a:rPr>
              <a:t>. </a:t>
            </a:r>
          </a:p>
          <a:p>
            <a:pPr marL="0" marR="0" lvl="0" indent="0" algn="l" rtl="0">
              <a:spcBef>
                <a:spcPts val="0"/>
              </a:spcBef>
              <a:spcAft>
                <a:spcPts val="0"/>
              </a:spcAft>
              <a:buNone/>
            </a:pPr>
            <a:r>
              <a:rPr lang="en-US" altLang="ja-JP" sz="1200" dirty="0" smtClean="0">
                <a:solidFill>
                  <a:schemeClr val="dk1"/>
                </a:solidFill>
                <a:latin typeface="Calibri"/>
                <a:ea typeface="Calibri"/>
                <a:cs typeface="Calibri"/>
                <a:sym typeface="Calibri"/>
              </a:rPr>
              <a:t>Internet connection is gradually stable operation in Asia region.</a:t>
            </a:r>
          </a:p>
          <a:p>
            <a:pPr marL="0" marR="0" lvl="0" indent="0" algn="l" rtl="0">
              <a:spcBef>
                <a:spcPts val="0"/>
              </a:spcBef>
              <a:spcAft>
                <a:spcPts val="0"/>
              </a:spcAft>
              <a:buNone/>
            </a:pPr>
            <a:r>
              <a:rPr lang="en-US" altLang="ja-JP" sz="1200" dirty="0" smtClean="0">
                <a:solidFill>
                  <a:schemeClr val="dk1"/>
                </a:solidFill>
                <a:latin typeface="Calibri"/>
                <a:ea typeface="Calibri"/>
                <a:cs typeface="Calibri"/>
                <a:sym typeface="Calibri"/>
              </a:rPr>
              <a:t>Before sometimes, NC's Internet connection had traffic jam due to their Internet was sharing to get product data. And also NC’s ISP was to be in down due to electric power problem for a few days.</a:t>
            </a:r>
            <a:endParaRPr lang="en-US" altLang="ja-JP" dirty="0" smtClean="0"/>
          </a:p>
          <a:p>
            <a:pPr marL="0" lvl="0" indent="0" algn="l" rtl="0">
              <a:spcBef>
                <a:spcPts val="0"/>
              </a:spcBef>
              <a:spcAft>
                <a:spcPts val="0"/>
              </a:spcAft>
              <a:buNone/>
            </a:pPr>
            <a:r>
              <a:rPr lang="en-US" dirty="0" smtClean="0"/>
              <a:t>I think</a:t>
            </a:r>
            <a:r>
              <a:rPr lang="en-US" baseline="0" dirty="0" smtClean="0"/>
              <a:t> recently, their Internet connection is stable operation.</a:t>
            </a:r>
            <a:endParaRPr dirty="0"/>
          </a:p>
        </p:txBody>
      </p:sp>
      <p:sp>
        <p:nvSpPr>
          <p:cNvPr id="235" name="Google Shape;235;p8: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9: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1" name="Google Shape;251;p9:notes"/>
          <p:cNvSpPr txBox="1">
            <a:spLocks noGrp="1"/>
          </p:cNvSpPr>
          <p:nvPr>
            <p:ph type="body" idx="1"/>
          </p:nvPr>
        </p:nvSpPr>
        <p:spPr>
          <a:xfrm>
            <a:off x="673100" y="4686300"/>
            <a:ext cx="5389563" cy="4440238"/>
          </a:xfrm>
          <a:prstGeom prst="rect">
            <a:avLst/>
          </a:prstGeom>
          <a:noFill/>
          <a:ln>
            <a:noFill/>
          </a:ln>
        </p:spPr>
        <p:txBody>
          <a:bodyPr spcFirstLastPara="1" wrap="square" lIns="91425" tIns="45700" rIns="91425" bIns="45700" anchor="t" anchorCtr="0">
            <a:noAutofit/>
          </a:bodyPr>
          <a:lstStyle/>
          <a:p>
            <a:r>
              <a:rPr lang="en-US" altLang="ja-JP" sz="1200" b="0" i="0" u="none" strike="noStrike" cap="none" dirty="0" smtClean="0">
                <a:solidFill>
                  <a:schemeClr val="dk1"/>
                </a:solidFill>
                <a:effectLst/>
                <a:latin typeface="Calibri"/>
                <a:ea typeface="Calibri"/>
                <a:cs typeface="Calibri"/>
                <a:sym typeface="Calibri"/>
              </a:rPr>
              <a:t>GISC Tokyo has bilateral agreements on GISC backup with GISC Offenbach, GISC Beijing and GISC Melbourne.</a:t>
            </a:r>
          </a:p>
          <a:p>
            <a:endParaRPr lang="ja-JP" altLang="ja-JP" sz="1200" b="0" i="0" u="none" strike="noStrike" cap="none" dirty="0" smtClean="0">
              <a:solidFill>
                <a:schemeClr val="dk1"/>
              </a:solidFill>
              <a:effectLst/>
              <a:latin typeface="Calibri"/>
              <a:ea typeface="Calibri"/>
              <a:cs typeface="Calibri"/>
              <a:sym typeface="Calibri"/>
            </a:endParaRPr>
          </a:p>
          <a:p>
            <a:r>
              <a:rPr lang="en-US" altLang="ja-JP" sz="1200" b="0" i="0" u="none" strike="noStrike" cap="none" dirty="0" smtClean="0">
                <a:solidFill>
                  <a:schemeClr val="dk1"/>
                </a:solidFill>
                <a:effectLst/>
                <a:latin typeface="Calibri"/>
                <a:ea typeface="Calibri"/>
                <a:cs typeface="Calibri"/>
                <a:sym typeface="Calibri"/>
              </a:rPr>
              <a:t>GISC Backup between Beijing and Tokyo is in operational by using GTS and Internet DAR service. </a:t>
            </a:r>
            <a:endParaRPr lang="ja-JP" altLang="ja-JP" sz="1200" b="0" i="0" u="none" strike="noStrike" cap="none" dirty="0" smtClean="0">
              <a:solidFill>
                <a:schemeClr val="dk1"/>
              </a:solidFill>
              <a:effectLst/>
              <a:latin typeface="Calibri"/>
              <a:ea typeface="Calibri"/>
              <a:cs typeface="Calibri"/>
              <a:sym typeface="Calibri"/>
            </a:endParaRPr>
          </a:p>
          <a:p>
            <a:r>
              <a:rPr lang="en-US" altLang="ja-JP" sz="1200" b="0" i="0" u="none" strike="noStrike" cap="none" dirty="0" smtClean="0">
                <a:solidFill>
                  <a:schemeClr val="dk1"/>
                </a:solidFill>
                <a:effectLst/>
                <a:latin typeface="Calibri"/>
                <a:ea typeface="Calibri"/>
                <a:cs typeface="Calibri"/>
                <a:sym typeface="Calibri"/>
              </a:rPr>
              <a:t>GISC Melbourne and Tokyo, GISC Tokyo has two options for the Centre of </a:t>
            </a:r>
            <a:r>
              <a:rPr lang="en-US" altLang="ja-JP" sz="1200" b="0" i="0" u="none" strike="noStrike" cap="none" dirty="0" err="1" smtClean="0">
                <a:solidFill>
                  <a:schemeClr val="dk1"/>
                </a:solidFill>
                <a:effectLst/>
                <a:latin typeface="Calibri"/>
                <a:ea typeface="Calibri"/>
                <a:cs typeface="Calibri"/>
                <a:sym typeface="Calibri"/>
              </a:rPr>
              <a:t>AoR</a:t>
            </a:r>
            <a:r>
              <a:rPr lang="en-US" altLang="ja-JP" sz="1200" b="0" i="0" u="none" strike="noStrike" cap="none" dirty="0" smtClean="0">
                <a:solidFill>
                  <a:schemeClr val="dk1"/>
                </a:solidFill>
                <a:effectLst/>
                <a:latin typeface="Calibri"/>
                <a:ea typeface="Calibri"/>
                <a:cs typeface="Calibri"/>
                <a:sym typeface="Calibri"/>
              </a:rPr>
              <a:t> of Melbourne. </a:t>
            </a:r>
          </a:p>
          <a:p>
            <a:r>
              <a:rPr lang="en-US" altLang="ja-JP" sz="1200" b="0" i="0" u="none" strike="noStrike" cap="none" dirty="0" smtClean="0">
                <a:solidFill>
                  <a:schemeClr val="dk1"/>
                </a:solidFill>
                <a:effectLst/>
                <a:latin typeface="Calibri"/>
                <a:ea typeface="Calibri"/>
                <a:cs typeface="Calibri"/>
                <a:sym typeface="Calibri"/>
              </a:rPr>
              <a:t>Option 1 is to use existing GTS based backup and option 2 is to use Internet based backup.</a:t>
            </a:r>
            <a:endParaRPr dirty="0"/>
          </a:p>
        </p:txBody>
      </p:sp>
      <p:sp>
        <p:nvSpPr>
          <p:cNvPr id="252" name="Google Shape;252;p9:notes"/>
          <p:cNvSpPr txBox="1">
            <a:spLocks noGrp="1"/>
          </p:cNvSpPr>
          <p:nvPr>
            <p:ph type="sldNum" idx="12"/>
          </p:nvPr>
        </p:nvSpPr>
        <p:spPr>
          <a:xfrm>
            <a:off x="3814763" y="9371013"/>
            <a:ext cx="2919412" cy="49371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0: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altLang="ja-JP" sz="1200" b="0" i="0" u="none" strike="noStrike" cap="none" dirty="0" smtClean="0">
                <a:solidFill>
                  <a:schemeClr val="dk1"/>
                </a:solidFill>
                <a:effectLst/>
                <a:latin typeface="Calibri"/>
                <a:ea typeface="Calibri"/>
                <a:cs typeface="Calibri"/>
                <a:sym typeface="Calibri"/>
              </a:rPr>
              <a:t>Between GISC Offenbach and Tokyo is in operational by using Internet. The </a:t>
            </a:r>
            <a:r>
              <a:rPr lang="en-US" altLang="ja-JP" sz="1200" b="0" i="0" u="none" strike="noStrike" cap="none" dirty="0" err="1" smtClean="0">
                <a:solidFill>
                  <a:schemeClr val="dk1"/>
                </a:solidFill>
                <a:effectLst/>
                <a:latin typeface="Calibri"/>
                <a:ea typeface="Calibri"/>
                <a:cs typeface="Calibri"/>
                <a:sym typeface="Calibri"/>
              </a:rPr>
              <a:t>centres</a:t>
            </a:r>
            <a:r>
              <a:rPr lang="en-US" altLang="ja-JP" sz="1200" b="0" i="0" u="none" strike="noStrike" cap="none" dirty="0" smtClean="0">
                <a:solidFill>
                  <a:schemeClr val="dk1"/>
                </a:solidFill>
                <a:effectLst/>
                <a:latin typeface="Calibri"/>
                <a:ea typeface="Calibri"/>
                <a:cs typeface="Calibri"/>
                <a:sym typeface="Calibri"/>
              </a:rPr>
              <a:t> of the Area of Responsibilities send data to Offenbach by using FTP_PUT and to Tokyo by using HTTPS file upload function. GISC Tokyo shows their received data on the Internet.</a:t>
            </a:r>
            <a:endParaRPr lang="ja-JP" altLang="ja-JP" sz="1200" b="0" i="0" u="none" strike="noStrike" cap="none" dirty="0" smtClean="0">
              <a:solidFill>
                <a:schemeClr val="dk1"/>
              </a:solidFill>
              <a:effectLst/>
              <a:latin typeface="Calibri"/>
              <a:ea typeface="Calibri"/>
              <a:cs typeface="Calibri"/>
              <a:sym typeface="Calibri"/>
            </a:endParaRPr>
          </a:p>
        </p:txBody>
      </p:sp>
      <p:sp>
        <p:nvSpPr>
          <p:cNvPr id="260" name="Google Shape;260;p10: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lvl="0"/>
            <a:r>
              <a:rPr kumimoji="1" lang="en-US" altLang="ja-JP" dirty="0" smtClean="0"/>
              <a:t>GISC Tokyo has been operating WIS Monitoring Dashboard. </a:t>
            </a:r>
          </a:p>
          <a:p>
            <a:pPr lvl="0"/>
            <a:r>
              <a:rPr kumimoji="1" lang="en-US" altLang="ja-JP" dirty="0" smtClean="0"/>
              <a:t>And the WIS Monitoring is a collective effort of all WIS </a:t>
            </a:r>
            <a:r>
              <a:rPr kumimoji="1" lang="en-US" altLang="ja-JP" dirty="0" err="1" smtClean="0"/>
              <a:t>Centres</a:t>
            </a:r>
            <a:r>
              <a:rPr kumimoji="1" lang="en-US" altLang="ja-JP" dirty="0" smtClean="0"/>
              <a:t> to provide comprehensive and </a:t>
            </a:r>
            <a:r>
              <a:rPr kumimoji="1" lang="en-US" altLang="ja-JP" dirty="0" smtClean="0">
                <a:solidFill>
                  <a:srgbClr val="FF0000"/>
                </a:solidFill>
              </a:rPr>
              <a:t>up-to-date</a:t>
            </a:r>
            <a:r>
              <a:rPr kumimoji="1" lang="en-US" altLang="ja-JP" dirty="0" smtClean="0"/>
              <a:t> information that enable reports on system status including availability, stability, integrity.</a:t>
            </a:r>
            <a:endParaRPr kumimoji="1" lang="ja-JP" altLang="en-US" dirty="0"/>
          </a:p>
        </p:txBody>
      </p:sp>
      <p:sp>
        <p:nvSpPr>
          <p:cNvPr id="4" name="スライド番号プレースホルダー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2483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1: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smtClean="0"/>
              <a:t>This slide shows our Disaster</a:t>
            </a:r>
            <a:r>
              <a:rPr lang="en-US" baseline="0" dirty="0" smtClean="0"/>
              <a:t> Recovery Site.</a:t>
            </a:r>
          </a:p>
          <a:p>
            <a:pPr marL="0" lvl="0" indent="0" algn="l" rtl="0">
              <a:spcBef>
                <a:spcPts val="0"/>
              </a:spcBef>
              <a:spcAft>
                <a:spcPts val="0"/>
              </a:spcAft>
              <a:buNone/>
            </a:pPr>
            <a:endParaRPr dirty="0"/>
          </a:p>
        </p:txBody>
      </p:sp>
      <p:sp>
        <p:nvSpPr>
          <p:cNvPr id="293" name="Google Shape;293;p11: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12: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5" name="Google Shape;315;p12: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14: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9" name="Google Shape;329;p14: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15: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9" name="Google Shape;339;p15: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p16: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9" name="Google Shape;349;p16: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17: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9" name="Google Shape;359;p17: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p18: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9" name="Google Shape;369;p18: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p19: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9" name="Google Shape;379;p19: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20: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9" name="Google Shape;389;p20: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21: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9" name="Google Shape;399;p21: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22: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9" name="Google Shape;409;p22: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23: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9" name="Google Shape;419;p23: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p24: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9" name="Google Shape;429;p24: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p25: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9" name="Google Shape;439;p25:notes"/>
          <p:cNvSpPr txBox="1">
            <a:spLocks noGrp="1"/>
          </p:cNvSpPr>
          <p:nvPr>
            <p:ph type="body" idx="1"/>
          </p:nvPr>
        </p:nvSpPr>
        <p:spPr>
          <a:xfrm>
            <a:off x="673100" y="4686300"/>
            <a:ext cx="5389563" cy="444023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0" name="Google Shape;440;p25:notes"/>
          <p:cNvSpPr txBox="1">
            <a:spLocks noGrp="1"/>
          </p:cNvSpPr>
          <p:nvPr>
            <p:ph type="sldNum" idx="12"/>
          </p:nvPr>
        </p:nvSpPr>
        <p:spPr>
          <a:xfrm>
            <a:off x="3814763" y="9371013"/>
            <a:ext cx="2919412" cy="49371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26</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26: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0" name="Google Shape;450;p26:notes"/>
          <p:cNvSpPr txBox="1">
            <a:spLocks noGrp="1"/>
          </p:cNvSpPr>
          <p:nvPr>
            <p:ph type="body" idx="1"/>
          </p:nvPr>
        </p:nvSpPr>
        <p:spPr>
          <a:xfrm>
            <a:off x="673100" y="4686300"/>
            <a:ext cx="5389563" cy="444023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1" name="Google Shape;451;p26:notes"/>
          <p:cNvSpPr txBox="1">
            <a:spLocks noGrp="1"/>
          </p:cNvSpPr>
          <p:nvPr>
            <p:ph type="sldNum" idx="12"/>
          </p:nvPr>
        </p:nvSpPr>
        <p:spPr>
          <a:xfrm>
            <a:off x="3814763" y="9371013"/>
            <a:ext cx="2919412" cy="49371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27</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9"/>
        <p:cNvGrpSpPr/>
        <p:nvPr/>
      </p:nvGrpSpPr>
      <p:grpSpPr>
        <a:xfrm>
          <a:off x="0" y="0"/>
          <a:ext cx="0" cy="0"/>
          <a:chOff x="0" y="0"/>
          <a:chExt cx="0" cy="0"/>
        </a:xfrm>
      </p:grpSpPr>
      <p:sp>
        <p:nvSpPr>
          <p:cNvPr id="460" name="Google Shape;460;p27: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1" name="Google Shape;461;p27:notes"/>
          <p:cNvSpPr>
            <a:spLocks noGrp="1" noRot="1" noChangeAspect="1"/>
          </p:cNvSpPr>
          <p:nvPr>
            <p:ph type="sldImg" idx="2"/>
          </p:nvPr>
        </p:nvSpPr>
        <p:spPr>
          <a:xfrm>
            <a:off x="901700" y="739775"/>
            <a:ext cx="493236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5" name="Picture 4"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ja-JP" altLang="en-US" smtClean="0"/>
              <a:t>マスター タイトルの書式設定</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pic>
        <p:nvPicPr>
          <p:cNvPr id="7" name="Picture 6"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マスター タイトルの書式設定</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6" name="Slide Number Placeholder 5"/>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ja-JP" altLang="en-US" smtClean="0"/>
              <a:t>マスター タイトルの書式設定</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マスター タイトルの書式設定</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マスター タイトルの書式設定</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アイコンをクリックして図を追加</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7" name="Slide Number Placeholder 6"/>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83484349"/>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1_Titel und Inhalt">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de-DE"/>
          </a:p>
        </p:txBody>
      </p:sp>
    </p:spTree>
    <p:extLst>
      <p:ext uri="{BB962C8B-B14F-4D97-AF65-F5344CB8AC3E}">
        <p14:creationId xmlns:p14="http://schemas.microsoft.com/office/powerpoint/2010/main" val="965071453"/>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smtClean="0"/>
              <a:t>Titelmasterformat durch Klicken bearbeiten</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sldNum="0" hdr="0" ftr="0" dt="0"/>
  <p:txStyles>
    <p:titleStyle>
      <a:lvl1pPr algn="ctr" defTabSz="4572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kumimoji="1"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kumimoji="1"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kumimoji="1"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9pPr>
    </p:bodyStyle>
    <p:otherStyle>
      <a:defPPr>
        <a:defRPr lang="en-US"/>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slide" Target="slide24.xml"/><Relationship Id="rId3" Type="http://schemas.openxmlformats.org/officeDocument/2006/relationships/image" Target="../media/image3.png"/><Relationship Id="rId7" Type="http://schemas.openxmlformats.org/officeDocument/2006/relationships/slide" Target="slide18.xml"/><Relationship Id="rId12" Type="http://schemas.openxmlformats.org/officeDocument/2006/relationships/slide" Target="slide23.xml"/><Relationship Id="rId17" Type="http://schemas.openxmlformats.org/officeDocument/2006/relationships/slide" Target="slide28.xml"/><Relationship Id="rId2" Type="http://schemas.openxmlformats.org/officeDocument/2006/relationships/notesSlide" Target="../notesSlides/notesSlide4.xml"/><Relationship Id="rId16" Type="http://schemas.openxmlformats.org/officeDocument/2006/relationships/slide" Target="slide27.xml"/><Relationship Id="rId1" Type="http://schemas.openxmlformats.org/officeDocument/2006/relationships/slideLayout" Target="../slideLayouts/slideLayout2.xml"/><Relationship Id="rId6" Type="http://schemas.openxmlformats.org/officeDocument/2006/relationships/slide" Target="slide17.xml"/><Relationship Id="rId11" Type="http://schemas.openxmlformats.org/officeDocument/2006/relationships/slide" Target="slide22.xml"/><Relationship Id="rId5" Type="http://schemas.openxmlformats.org/officeDocument/2006/relationships/slide" Target="slide16.xml"/><Relationship Id="rId15" Type="http://schemas.openxmlformats.org/officeDocument/2006/relationships/slide" Target="slide26.xml"/><Relationship Id="rId10" Type="http://schemas.openxmlformats.org/officeDocument/2006/relationships/slide" Target="slide21.xml"/><Relationship Id="rId4" Type="http://schemas.openxmlformats.org/officeDocument/2006/relationships/slide" Target="slide15.xml"/><Relationship Id="rId9" Type="http://schemas.openxmlformats.org/officeDocument/2006/relationships/slide" Target="slide20.xml"/><Relationship Id="rId14" Type="http://schemas.openxmlformats.org/officeDocument/2006/relationships/slide" Target="slide25.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2.xml"/><Relationship Id="rId5" Type="http://schemas.openxmlformats.org/officeDocument/2006/relationships/hyperlink" Target="http://www.wis-jma.go.jp/" TargetMode="External"/><Relationship Id="rId4" Type="http://schemas.openxmlformats.org/officeDocument/2006/relationships/hyperlink" Target="https://www.jma.go.jp/jma/indexe.html"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3"/>
          <p:cNvSpPr txBox="1">
            <a:spLocks noGrp="1"/>
          </p:cNvSpPr>
          <p:nvPr>
            <p:ph type="ctrTitle"/>
          </p:nvPr>
        </p:nvSpPr>
        <p:spPr>
          <a:xfrm>
            <a:off x="1204768" y="1561368"/>
            <a:ext cx="7052264" cy="18288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latin typeface="Calibri"/>
                <a:ea typeface="Calibri"/>
                <a:cs typeface="Calibri"/>
                <a:sym typeface="Calibri"/>
              </a:rPr>
              <a:t>Status Report of GISC Tokyo</a:t>
            </a:r>
            <a:endParaRPr>
              <a:latin typeface="Calibri"/>
              <a:ea typeface="Calibri"/>
              <a:cs typeface="Calibri"/>
              <a:sym typeface="Calibri"/>
            </a:endParaRPr>
          </a:p>
        </p:txBody>
      </p:sp>
      <p:sp>
        <p:nvSpPr>
          <p:cNvPr id="90" name="Google Shape;90;p13"/>
          <p:cNvSpPr txBox="1">
            <a:spLocks noGrp="1"/>
          </p:cNvSpPr>
          <p:nvPr>
            <p:ph type="subTitle" idx="1"/>
          </p:nvPr>
        </p:nvSpPr>
        <p:spPr>
          <a:xfrm>
            <a:off x="1293416" y="2963498"/>
            <a:ext cx="6944816" cy="2546608"/>
          </a:xfrm>
          <a:prstGeom prst="rect">
            <a:avLst/>
          </a:prstGeom>
          <a:noFill/>
          <a:ln>
            <a:noFill/>
          </a:ln>
        </p:spPr>
        <p:txBody>
          <a:bodyPr spcFirstLastPara="1" wrap="square" lIns="91425" tIns="45700" rIns="91425" bIns="45700" anchor="t" anchorCtr="0">
            <a:noAutofit/>
          </a:bodyPr>
          <a:lstStyle/>
          <a:p>
            <a:pPr marL="0" lvl="0" indent="0" algn="ctr" rtl="0">
              <a:lnSpc>
                <a:spcPct val="80000"/>
              </a:lnSpc>
              <a:spcBef>
                <a:spcPts val="0"/>
              </a:spcBef>
              <a:spcAft>
                <a:spcPts val="0"/>
              </a:spcAft>
              <a:buClr>
                <a:schemeClr val="dk2"/>
              </a:buClr>
              <a:buSzPts val="2720"/>
              <a:buNone/>
            </a:pPr>
            <a:r>
              <a:rPr lang="en-US" sz="2400" dirty="0" err="1">
                <a:solidFill>
                  <a:schemeClr val="dk2"/>
                </a:solidFill>
                <a:latin typeface="Calibri"/>
                <a:ea typeface="Calibri"/>
                <a:cs typeface="Calibri"/>
                <a:sym typeface="Calibri"/>
              </a:rPr>
              <a:t>Yoritsugi</a:t>
            </a:r>
            <a:r>
              <a:rPr lang="en-US" sz="2400" dirty="0">
                <a:solidFill>
                  <a:schemeClr val="dk2"/>
                </a:solidFill>
                <a:latin typeface="Calibri"/>
                <a:ea typeface="Calibri"/>
                <a:cs typeface="Calibri"/>
                <a:sym typeface="Calibri"/>
              </a:rPr>
              <a:t> YUGE (OHNO)</a:t>
            </a:r>
            <a:endParaRPr sz="2800" dirty="0"/>
          </a:p>
          <a:p>
            <a:pPr marL="0" lvl="0" indent="0" algn="ctr" rtl="0">
              <a:lnSpc>
                <a:spcPct val="80000"/>
              </a:lnSpc>
              <a:spcBef>
                <a:spcPts val="544"/>
              </a:spcBef>
              <a:spcAft>
                <a:spcPts val="0"/>
              </a:spcAft>
              <a:buClr>
                <a:schemeClr val="dk2"/>
              </a:buClr>
              <a:buSzPts val="2720"/>
              <a:buNone/>
            </a:pPr>
            <a:r>
              <a:rPr lang="en-US" sz="2400" dirty="0">
                <a:solidFill>
                  <a:schemeClr val="dk2"/>
                </a:solidFill>
                <a:latin typeface="Calibri"/>
                <a:ea typeface="Calibri"/>
                <a:cs typeface="Calibri"/>
                <a:sym typeface="Calibri"/>
              </a:rPr>
              <a:t>ICT division</a:t>
            </a:r>
            <a:r>
              <a:rPr lang="en-US" sz="2400" dirty="0">
                <a:solidFill>
                  <a:schemeClr val="dk2"/>
                </a:solidFill>
              </a:rPr>
              <a:t/>
            </a:r>
            <a:br>
              <a:rPr lang="en-US" sz="2400" dirty="0">
                <a:solidFill>
                  <a:schemeClr val="dk2"/>
                </a:solidFill>
              </a:rPr>
            </a:br>
            <a:r>
              <a:rPr lang="en-US" sz="2400" dirty="0">
                <a:solidFill>
                  <a:schemeClr val="dk2"/>
                </a:solidFill>
                <a:latin typeface="Calibri"/>
                <a:ea typeface="Calibri"/>
                <a:cs typeface="Calibri"/>
                <a:sym typeface="Calibri"/>
              </a:rPr>
              <a:t>Japan Meteorological Agency (JMA)</a:t>
            </a:r>
            <a:endParaRPr sz="2800" dirty="0"/>
          </a:p>
          <a:p>
            <a:pPr marL="0" lvl="0" indent="0" algn="ctr" rtl="0">
              <a:lnSpc>
                <a:spcPct val="80000"/>
              </a:lnSpc>
              <a:spcBef>
                <a:spcPts val="544"/>
              </a:spcBef>
              <a:spcAft>
                <a:spcPts val="0"/>
              </a:spcAft>
              <a:buClr>
                <a:srgbClr val="888888"/>
              </a:buClr>
              <a:buSzPts val="2720"/>
              <a:buNone/>
            </a:pPr>
            <a:r>
              <a:rPr lang="en-US" sz="2400" dirty="0"/>
              <a:t>(Doc </a:t>
            </a:r>
            <a:r>
              <a:rPr lang="en-US" sz="2400" dirty="0" smtClean="0"/>
              <a:t>2.x</a:t>
            </a:r>
            <a:r>
              <a:rPr lang="en-US" sz="2400" dirty="0"/>
              <a:t>)</a:t>
            </a:r>
            <a:endParaRPr sz="2400" dirty="0">
              <a:solidFill>
                <a:schemeClr val="dk2"/>
              </a:solidFill>
              <a:latin typeface="Calibri"/>
              <a:ea typeface="Calibri"/>
              <a:cs typeface="Calibri"/>
              <a:sym typeface="Calibri"/>
            </a:endParaRPr>
          </a:p>
          <a:p>
            <a:pPr marL="0" lvl="0" indent="0" algn="ctr" rtl="0">
              <a:lnSpc>
                <a:spcPct val="80000"/>
              </a:lnSpc>
              <a:spcBef>
                <a:spcPts val="544"/>
              </a:spcBef>
              <a:spcAft>
                <a:spcPts val="0"/>
              </a:spcAft>
              <a:buClr>
                <a:schemeClr val="dk2"/>
              </a:buClr>
              <a:buSzPts val="2720"/>
              <a:buNone/>
            </a:pPr>
            <a:r>
              <a:rPr lang="en-US" sz="2400" dirty="0">
                <a:solidFill>
                  <a:schemeClr val="dk2"/>
                </a:solidFill>
                <a:latin typeface="Calibri"/>
                <a:ea typeface="Calibri"/>
                <a:cs typeface="Calibri"/>
                <a:sym typeface="Calibri"/>
              </a:rPr>
              <a:t> </a:t>
            </a:r>
            <a:r>
              <a:rPr lang="en-US" sz="2400" dirty="0">
                <a:solidFill>
                  <a:schemeClr val="dk2"/>
                </a:solidFill>
              </a:rPr>
              <a:t>ET-CTS 2019, SMN, Buenos Aires, Argentina</a:t>
            </a:r>
            <a:endParaRPr sz="2400" dirty="0">
              <a:solidFill>
                <a:schemeClr val="dk2"/>
              </a:solidFill>
            </a:endParaRPr>
          </a:p>
          <a:p>
            <a:pPr marL="0" lvl="0" indent="0" algn="ctr" rtl="0">
              <a:lnSpc>
                <a:spcPct val="80000"/>
              </a:lnSpc>
              <a:spcBef>
                <a:spcPts val="544"/>
              </a:spcBef>
              <a:spcAft>
                <a:spcPts val="0"/>
              </a:spcAft>
              <a:buClr>
                <a:schemeClr val="dk2"/>
              </a:buClr>
              <a:buSzPts val="2720"/>
              <a:buNone/>
            </a:pPr>
            <a:r>
              <a:rPr lang="en-US" sz="2400" dirty="0">
                <a:solidFill>
                  <a:schemeClr val="dk2"/>
                </a:solidFill>
              </a:rPr>
              <a:t>Date: 11-15 February 2019</a:t>
            </a:r>
            <a:endParaRPr sz="2400" dirty="0">
              <a:solidFill>
                <a:schemeClr val="dk2"/>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4"/>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latin typeface="Calibri"/>
                <a:ea typeface="Calibri"/>
                <a:cs typeface="Calibri"/>
                <a:sym typeface="Calibri"/>
              </a:rPr>
              <a:t>Communication circuit (1)</a:t>
            </a:r>
            <a:endParaRPr>
              <a:latin typeface="Calibri"/>
              <a:ea typeface="Calibri"/>
              <a:cs typeface="Calibri"/>
              <a:sym typeface="Calibri"/>
            </a:endParaRPr>
          </a:p>
        </p:txBody>
      </p:sp>
      <p:sp>
        <p:nvSpPr>
          <p:cNvPr id="96" name="Google Shape;96;p14"/>
          <p:cNvSpPr txBox="1">
            <a:spLocks noGrp="1"/>
          </p:cNvSpPr>
          <p:nvPr>
            <p:ph idx="1"/>
          </p:nvPr>
        </p:nvSpPr>
        <p:spPr>
          <a:xfrm>
            <a:off x="179512" y="1268760"/>
            <a:ext cx="8856984" cy="4752528"/>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chemeClr val="dk1"/>
              </a:buClr>
              <a:buSzPts val="2400"/>
              <a:buChar char="•"/>
            </a:pPr>
            <a:r>
              <a:rPr lang="en-US" sz="2400">
                <a:latin typeface="Calibri"/>
                <a:ea typeface="Calibri"/>
                <a:cs typeface="Calibri"/>
                <a:sym typeface="Calibri"/>
              </a:rPr>
              <a:t>Topics:</a:t>
            </a:r>
            <a:endParaRPr/>
          </a:p>
          <a:p>
            <a:pPr marL="742950" lvl="1" indent="-285750" algn="l" rtl="0">
              <a:spcBef>
                <a:spcPts val="400"/>
              </a:spcBef>
              <a:spcAft>
                <a:spcPts val="0"/>
              </a:spcAft>
              <a:buClr>
                <a:schemeClr val="dk1"/>
              </a:buClr>
              <a:buSzPts val="2000"/>
              <a:buChar char="–"/>
            </a:pPr>
            <a:r>
              <a:rPr lang="en-US" sz="2000">
                <a:latin typeface="Calibri"/>
                <a:ea typeface="Calibri"/>
                <a:cs typeface="Calibri"/>
                <a:sym typeface="Calibri"/>
              </a:rPr>
              <a:t>Establishment of a new link (Internet VPN) </a:t>
            </a:r>
            <a:endParaRPr sz="2000">
              <a:latin typeface="Calibri"/>
              <a:ea typeface="Calibri"/>
              <a:cs typeface="Calibri"/>
              <a:sym typeface="Calibri"/>
            </a:endParaRPr>
          </a:p>
          <a:p>
            <a:pPr marL="1143000" lvl="2" indent="-228600" algn="l" rtl="0">
              <a:spcBef>
                <a:spcPts val="360"/>
              </a:spcBef>
              <a:spcAft>
                <a:spcPts val="0"/>
              </a:spcAft>
              <a:buClr>
                <a:schemeClr val="dk1"/>
              </a:buClr>
              <a:buSzPts val="1800"/>
              <a:buChar char="•"/>
            </a:pPr>
            <a:r>
              <a:rPr lang="en-US" sz="1800">
                <a:latin typeface="Calibri"/>
                <a:ea typeface="Calibri"/>
                <a:cs typeface="Calibri"/>
                <a:sym typeface="Calibri"/>
              </a:rPr>
              <a:t>with Nay Pyi Taw in November 2016</a:t>
            </a:r>
            <a:endParaRPr/>
          </a:p>
          <a:p>
            <a:pPr marL="1143000" lvl="2" indent="-228600" algn="l" rtl="0">
              <a:spcBef>
                <a:spcPts val="360"/>
              </a:spcBef>
              <a:spcAft>
                <a:spcPts val="0"/>
              </a:spcAft>
              <a:buClr>
                <a:schemeClr val="dk1"/>
              </a:buClr>
              <a:buSzPts val="1800"/>
              <a:buChar char="•"/>
            </a:pPr>
            <a:r>
              <a:rPr lang="en-US" sz="1800">
                <a:latin typeface="Calibri"/>
                <a:ea typeface="Calibri"/>
                <a:cs typeface="Calibri"/>
                <a:sym typeface="Calibri"/>
              </a:rPr>
              <a:t>with Dhaka in May 2017</a:t>
            </a:r>
            <a:endParaRPr/>
          </a:p>
          <a:p>
            <a:pPr marL="1143000" lvl="2" indent="-228600" algn="l" rtl="0">
              <a:spcBef>
                <a:spcPts val="360"/>
              </a:spcBef>
              <a:spcAft>
                <a:spcPts val="0"/>
              </a:spcAft>
              <a:buClr>
                <a:schemeClr val="dk1"/>
              </a:buClr>
              <a:buSzPts val="1800"/>
              <a:buChar char="•"/>
            </a:pPr>
            <a:r>
              <a:rPr lang="en-US" sz="1800">
                <a:latin typeface="Calibri"/>
                <a:ea typeface="Calibri"/>
                <a:cs typeface="Calibri"/>
                <a:sym typeface="Calibri"/>
              </a:rPr>
              <a:t>with Ulaanbaatar in October 2017</a:t>
            </a:r>
            <a:endParaRPr sz="1800">
              <a:latin typeface="Calibri"/>
              <a:ea typeface="Calibri"/>
              <a:cs typeface="Calibri"/>
              <a:sym typeface="Calibri"/>
            </a:endParaRPr>
          </a:p>
          <a:p>
            <a:pPr marL="742950" lvl="1" indent="-285750" algn="l" rtl="0">
              <a:spcBef>
                <a:spcPts val="400"/>
              </a:spcBef>
              <a:spcAft>
                <a:spcPts val="0"/>
              </a:spcAft>
              <a:buClr>
                <a:schemeClr val="dk1"/>
              </a:buClr>
              <a:buSzPts val="2000"/>
              <a:buChar char="–"/>
            </a:pPr>
            <a:r>
              <a:rPr lang="en-US" sz="2000">
                <a:latin typeface="Calibri"/>
                <a:ea typeface="Calibri"/>
                <a:cs typeface="Calibri"/>
                <a:sym typeface="Calibri"/>
              </a:rPr>
              <a:t>Migration from TCP socket to FTP connection</a:t>
            </a:r>
            <a:endParaRPr/>
          </a:p>
          <a:p>
            <a:pPr marL="1143000" lvl="2" indent="-228600" algn="l" rtl="0">
              <a:spcBef>
                <a:spcPts val="360"/>
              </a:spcBef>
              <a:spcAft>
                <a:spcPts val="0"/>
              </a:spcAft>
              <a:buClr>
                <a:schemeClr val="dk1"/>
              </a:buClr>
              <a:buSzPts val="1800"/>
              <a:buChar char="•"/>
            </a:pPr>
            <a:r>
              <a:rPr lang="en-US" sz="1800">
                <a:latin typeface="Calibri"/>
                <a:ea typeface="Calibri"/>
                <a:cs typeface="Calibri"/>
                <a:sym typeface="Calibri"/>
              </a:rPr>
              <a:t>with Exeter and Melbourne in March 2017</a:t>
            </a:r>
            <a:endParaRPr sz="1800">
              <a:latin typeface="Calibri"/>
              <a:ea typeface="Calibri"/>
              <a:cs typeface="Calibri"/>
              <a:sym typeface="Calibri"/>
            </a:endParaRPr>
          </a:p>
          <a:p>
            <a:pPr marL="1143000" lvl="2" indent="-228600" algn="l" rtl="0">
              <a:spcBef>
                <a:spcPts val="360"/>
              </a:spcBef>
              <a:spcAft>
                <a:spcPts val="0"/>
              </a:spcAft>
              <a:buClr>
                <a:schemeClr val="dk1"/>
              </a:buClr>
              <a:buSzPts val="1800"/>
              <a:buChar char="•"/>
            </a:pPr>
            <a:r>
              <a:rPr lang="en-US" sz="1800">
                <a:latin typeface="Calibri"/>
                <a:ea typeface="Calibri"/>
                <a:cs typeface="Calibri"/>
                <a:sym typeface="Calibri"/>
              </a:rPr>
              <a:t>with Khabarovsk  in January 2018</a:t>
            </a:r>
            <a:endParaRPr/>
          </a:p>
          <a:p>
            <a:pPr marL="742950" lvl="1" indent="-285750" algn="l" rtl="0">
              <a:spcBef>
                <a:spcPts val="400"/>
              </a:spcBef>
              <a:spcAft>
                <a:spcPts val="0"/>
              </a:spcAft>
              <a:buClr>
                <a:schemeClr val="dk1"/>
              </a:buClr>
              <a:buSzPts val="2000"/>
              <a:buChar char="–"/>
            </a:pPr>
            <a:r>
              <a:rPr lang="en-US" sz="2000">
                <a:latin typeface="Calibri"/>
                <a:ea typeface="Calibri"/>
                <a:cs typeface="Calibri"/>
                <a:sym typeface="Calibri"/>
              </a:rPr>
              <a:t>Establishment of a new link (IP-VPN) with Hanoi; September 2018</a:t>
            </a:r>
            <a:endParaRPr/>
          </a:p>
          <a:p>
            <a:pPr marL="742950" lvl="1" indent="-285750" algn="l" rtl="0">
              <a:spcBef>
                <a:spcPts val="400"/>
              </a:spcBef>
              <a:spcAft>
                <a:spcPts val="0"/>
              </a:spcAft>
              <a:buClr>
                <a:schemeClr val="dk1"/>
              </a:buClr>
              <a:buSzPts val="2000"/>
              <a:buChar char="–"/>
            </a:pPr>
            <a:r>
              <a:rPr lang="en-US" sz="2000">
                <a:latin typeface="Calibri"/>
                <a:ea typeface="Calibri"/>
                <a:cs typeface="Calibri"/>
                <a:sym typeface="Calibri"/>
              </a:rPr>
              <a:t>Upgrading the bandwidth of MPLS access link (NTT-COM) from 2 Mbps to 6 Mbps; December 2018</a:t>
            </a:r>
            <a:endParaRPr sz="2400">
              <a:latin typeface="Calibri"/>
              <a:ea typeface="Calibri"/>
              <a:cs typeface="Calibri"/>
              <a:sym typeface="Calibri"/>
            </a:endParaRPr>
          </a:p>
          <a:p>
            <a:pPr marL="342900" lvl="0" indent="-342900" algn="l" rtl="0">
              <a:spcBef>
                <a:spcPts val="480"/>
              </a:spcBef>
              <a:spcAft>
                <a:spcPts val="0"/>
              </a:spcAft>
              <a:buClr>
                <a:schemeClr val="dk1"/>
              </a:buClr>
              <a:buSzPts val="2400"/>
              <a:buChar char="•"/>
            </a:pPr>
            <a:r>
              <a:rPr lang="en-US" sz="2400">
                <a:latin typeface="Calibri"/>
                <a:ea typeface="Calibri"/>
                <a:cs typeface="Calibri"/>
                <a:sym typeface="Calibri"/>
              </a:rPr>
              <a:t>Plans:</a:t>
            </a:r>
            <a:endParaRPr sz="2400">
              <a:latin typeface="Calibri"/>
              <a:ea typeface="Calibri"/>
              <a:cs typeface="Calibri"/>
              <a:sym typeface="Calibri"/>
            </a:endParaRPr>
          </a:p>
          <a:p>
            <a:pPr marL="742950" lvl="1" indent="-285750" algn="l" rtl="0">
              <a:spcBef>
                <a:spcPts val="400"/>
              </a:spcBef>
              <a:spcAft>
                <a:spcPts val="0"/>
              </a:spcAft>
              <a:buClr>
                <a:schemeClr val="dk1"/>
              </a:buClr>
              <a:buSzPts val="2000"/>
              <a:buChar char="–"/>
            </a:pPr>
            <a:r>
              <a:rPr lang="en-US" sz="2000">
                <a:latin typeface="Calibri"/>
                <a:ea typeface="Calibri"/>
                <a:cs typeface="Calibri"/>
                <a:sym typeface="Calibri"/>
              </a:rPr>
              <a:t>Migration of the link with New Delhi, Bangkok, Hong Kong and Manila from the TCP socket to FTP connection in 2019-2020</a:t>
            </a:r>
            <a:endParaRPr/>
          </a:p>
          <a:p>
            <a:pPr marL="742950" lvl="1" indent="-285750" algn="l" rtl="0">
              <a:spcBef>
                <a:spcPts val="400"/>
              </a:spcBef>
              <a:spcAft>
                <a:spcPts val="0"/>
              </a:spcAft>
              <a:buClr>
                <a:schemeClr val="dk1"/>
              </a:buClr>
              <a:buSzPts val="2000"/>
              <a:buChar char="–"/>
            </a:pPr>
            <a:r>
              <a:rPr lang="en-US" sz="2000">
                <a:latin typeface="Calibri"/>
                <a:ea typeface="Calibri"/>
                <a:cs typeface="Calibri"/>
                <a:sym typeface="Calibri"/>
              </a:rPr>
              <a:t>Establishment of a new link (RMDCN) with GISC Jeddah in 2019</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5"/>
          <p:cNvSpPr txBox="1">
            <a:spLocks noGrp="1"/>
          </p:cNvSpPr>
          <p:nvPr>
            <p:ph type="title"/>
          </p:nvPr>
        </p:nvSpPr>
        <p:spPr>
          <a:xfrm>
            <a:off x="457200" y="274638"/>
            <a:ext cx="8229600" cy="922114"/>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latin typeface="Calibri"/>
                <a:ea typeface="Calibri"/>
                <a:cs typeface="Calibri"/>
                <a:sym typeface="Calibri"/>
              </a:rPr>
              <a:t>Communication circuit (2)</a:t>
            </a:r>
            <a:endParaRPr/>
          </a:p>
        </p:txBody>
      </p:sp>
      <p:cxnSp>
        <p:nvCxnSpPr>
          <p:cNvPr id="102" name="Google Shape;102;p15"/>
          <p:cNvCxnSpPr>
            <a:stCxn id="103" idx="3"/>
          </p:cNvCxnSpPr>
          <p:nvPr/>
        </p:nvCxnSpPr>
        <p:spPr>
          <a:xfrm rot="10800000" flipH="1">
            <a:off x="2020729" y="4581012"/>
            <a:ext cx="2335200" cy="1656300"/>
          </a:xfrm>
          <a:prstGeom prst="bentConnector3">
            <a:avLst>
              <a:gd name="adj1" fmla="val 99046"/>
            </a:avLst>
          </a:prstGeom>
          <a:noFill/>
          <a:ln w="9525" cap="flat" cmpd="sng">
            <a:solidFill>
              <a:schemeClr val="dk1"/>
            </a:solidFill>
            <a:prstDash val="solid"/>
            <a:round/>
            <a:headEnd type="none" w="sm" len="sm"/>
            <a:tailEnd type="none" w="sm" len="sm"/>
          </a:ln>
        </p:spPr>
      </p:cxnSp>
      <p:sp>
        <p:nvSpPr>
          <p:cNvPr id="104" name="Google Shape;104;p15"/>
          <p:cNvSpPr/>
          <p:nvPr/>
        </p:nvSpPr>
        <p:spPr>
          <a:xfrm>
            <a:off x="2267744" y="1196752"/>
            <a:ext cx="3960440" cy="963300"/>
          </a:xfrm>
          <a:prstGeom prst="roundRect">
            <a:avLst>
              <a:gd name="adj" fmla="val 16667"/>
            </a:avLst>
          </a:prstGeom>
          <a:solidFill>
            <a:srgbClr val="FFFFCC"/>
          </a:solidFill>
          <a:ln w="38100" cap="flat" cmpd="sng">
            <a:solidFill>
              <a:schemeClr val="dk1"/>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Tahoma"/>
                <a:ea typeface="Tahoma"/>
                <a:cs typeface="Tahoma"/>
                <a:sym typeface="Tahoma"/>
              </a:rPr>
              <a:t>GISC/RTH Tokyo</a:t>
            </a:r>
            <a:endParaRPr/>
          </a:p>
        </p:txBody>
      </p:sp>
      <p:sp>
        <p:nvSpPr>
          <p:cNvPr id="105" name="Google Shape;105;p15"/>
          <p:cNvSpPr/>
          <p:nvPr/>
        </p:nvSpPr>
        <p:spPr>
          <a:xfrm>
            <a:off x="6907247" y="4864291"/>
            <a:ext cx="1481177"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50">
                <a:solidFill>
                  <a:schemeClr val="dk1"/>
                </a:solidFill>
                <a:latin typeface="Tahoma"/>
                <a:ea typeface="Tahoma"/>
                <a:cs typeface="Tahoma"/>
                <a:sym typeface="Tahoma"/>
              </a:rPr>
              <a:t>GISC Washington</a:t>
            </a:r>
            <a:endParaRPr sz="1050">
              <a:solidFill>
                <a:schemeClr val="dk1"/>
              </a:solidFill>
              <a:latin typeface="Tahoma"/>
              <a:ea typeface="Tahoma"/>
              <a:cs typeface="Tahoma"/>
              <a:sym typeface="Tahoma"/>
            </a:endParaRPr>
          </a:p>
        </p:txBody>
      </p:sp>
      <p:sp>
        <p:nvSpPr>
          <p:cNvPr id="106" name="Google Shape;106;p15"/>
          <p:cNvSpPr/>
          <p:nvPr/>
        </p:nvSpPr>
        <p:spPr>
          <a:xfrm>
            <a:off x="539556" y="3821348"/>
            <a:ext cx="1481177"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50">
                <a:solidFill>
                  <a:schemeClr val="dk1"/>
                </a:solidFill>
                <a:latin typeface="Tahoma"/>
                <a:ea typeface="Tahoma"/>
                <a:cs typeface="Tahoma"/>
                <a:sym typeface="Tahoma"/>
              </a:rPr>
              <a:t>GISC Melbourne</a:t>
            </a:r>
            <a:endParaRPr sz="1050">
              <a:solidFill>
                <a:schemeClr val="dk1"/>
              </a:solidFill>
              <a:latin typeface="Tahoma"/>
              <a:ea typeface="Tahoma"/>
              <a:cs typeface="Tahoma"/>
              <a:sym typeface="Tahoma"/>
            </a:endParaRPr>
          </a:p>
        </p:txBody>
      </p:sp>
      <p:sp>
        <p:nvSpPr>
          <p:cNvPr id="107" name="Google Shape;107;p15"/>
          <p:cNvSpPr/>
          <p:nvPr/>
        </p:nvSpPr>
        <p:spPr>
          <a:xfrm>
            <a:off x="539556" y="4142007"/>
            <a:ext cx="1481177"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50">
                <a:solidFill>
                  <a:schemeClr val="dk1"/>
                </a:solidFill>
                <a:latin typeface="Tahoma"/>
                <a:ea typeface="Tahoma"/>
                <a:cs typeface="Tahoma"/>
                <a:sym typeface="Tahoma"/>
              </a:rPr>
              <a:t>GISC Beijing</a:t>
            </a:r>
            <a:endParaRPr sz="1050">
              <a:solidFill>
                <a:schemeClr val="dk1"/>
              </a:solidFill>
              <a:latin typeface="Tahoma"/>
              <a:ea typeface="Tahoma"/>
              <a:cs typeface="Tahoma"/>
              <a:sym typeface="Tahoma"/>
            </a:endParaRPr>
          </a:p>
        </p:txBody>
      </p:sp>
      <p:sp>
        <p:nvSpPr>
          <p:cNvPr id="108" name="Google Shape;108;p15"/>
          <p:cNvSpPr/>
          <p:nvPr/>
        </p:nvSpPr>
        <p:spPr>
          <a:xfrm>
            <a:off x="539556" y="4471575"/>
            <a:ext cx="1481177"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50">
                <a:solidFill>
                  <a:schemeClr val="dk1"/>
                </a:solidFill>
                <a:latin typeface="Tahoma"/>
                <a:ea typeface="Tahoma"/>
                <a:cs typeface="Tahoma"/>
                <a:sym typeface="Tahoma"/>
              </a:rPr>
              <a:t>GISC Offenbach</a:t>
            </a:r>
            <a:endParaRPr/>
          </a:p>
        </p:txBody>
      </p:sp>
      <p:sp>
        <p:nvSpPr>
          <p:cNvPr id="109" name="Google Shape;109;p15"/>
          <p:cNvSpPr/>
          <p:nvPr/>
        </p:nvSpPr>
        <p:spPr>
          <a:xfrm>
            <a:off x="539554" y="4794205"/>
            <a:ext cx="1481177"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50">
                <a:solidFill>
                  <a:schemeClr val="dk1"/>
                </a:solidFill>
                <a:latin typeface="Tahoma"/>
                <a:ea typeface="Tahoma"/>
                <a:cs typeface="Tahoma"/>
                <a:sym typeface="Tahoma"/>
              </a:rPr>
              <a:t>GISC Toulouse</a:t>
            </a:r>
            <a:endParaRPr/>
          </a:p>
        </p:txBody>
      </p:sp>
      <p:sp>
        <p:nvSpPr>
          <p:cNvPr id="110" name="Google Shape;110;p15"/>
          <p:cNvSpPr/>
          <p:nvPr/>
        </p:nvSpPr>
        <p:spPr>
          <a:xfrm>
            <a:off x="539553" y="5118480"/>
            <a:ext cx="1481177"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50">
                <a:solidFill>
                  <a:schemeClr val="dk1"/>
                </a:solidFill>
                <a:latin typeface="Tahoma"/>
                <a:ea typeface="Tahoma"/>
                <a:cs typeface="Tahoma"/>
                <a:sym typeface="Tahoma"/>
              </a:rPr>
              <a:t>GISC Exeter</a:t>
            </a:r>
            <a:endParaRPr/>
          </a:p>
        </p:txBody>
      </p:sp>
      <p:sp>
        <p:nvSpPr>
          <p:cNvPr id="111" name="Google Shape;111;p15"/>
          <p:cNvSpPr/>
          <p:nvPr/>
        </p:nvSpPr>
        <p:spPr>
          <a:xfrm>
            <a:off x="539556" y="5438151"/>
            <a:ext cx="1481177"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50">
                <a:solidFill>
                  <a:schemeClr val="dk1"/>
                </a:solidFill>
                <a:latin typeface="Tahoma"/>
                <a:ea typeface="Tahoma"/>
                <a:cs typeface="Tahoma"/>
                <a:sym typeface="Tahoma"/>
              </a:rPr>
              <a:t>GISC New Delhi</a:t>
            </a:r>
            <a:endParaRPr/>
          </a:p>
        </p:txBody>
      </p:sp>
      <p:sp>
        <p:nvSpPr>
          <p:cNvPr id="112" name="Google Shape;112;p15"/>
          <p:cNvSpPr/>
          <p:nvPr/>
        </p:nvSpPr>
        <p:spPr>
          <a:xfrm>
            <a:off x="6907247" y="1268760"/>
            <a:ext cx="1481177"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00">
                <a:solidFill>
                  <a:schemeClr val="dk1"/>
                </a:solidFill>
                <a:latin typeface="Tahoma"/>
                <a:ea typeface="Tahoma"/>
                <a:cs typeface="Tahoma"/>
                <a:sym typeface="Tahoma"/>
              </a:rPr>
              <a:t>DCPC/RTH Khabarovsk</a:t>
            </a:r>
            <a:endParaRPr/>
          </a:p>
        </p:txBody>
      </p:sp>
      <p:sp>
        <p:nvSpPr>
          <p:cNvPr id="113" name="Google Shape;113;p15"/>
          <p:cNvSpPr/>
          <p:nvPr/>
        </p:nvSpPr>
        <p:spPr>
          <a:xfrm>
            <a:off x="6908434" y="3789040"/>
            <a:ext cx="1481177"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50">
                <a:solidFill>
                  <a:schemeClr val="dk1"/>
                </a:solidFill>
                <a:latin typeface="Tahoma"/>
                <a:ea typeface="Tahoma"/>
                <a:cs typeface="Tahoma"/>
                <a:sym typeface="Tahoma"/>
              </a:rPr>
              <a:t>DCPC/RTH Bangkok</a:t>
            </a:r>
            <a:endParaRPr/>
          </a:p>
        </p:txBody>
      </p:sp>
      <p:sp>
        <p:nvSpPr>
          <p:cNvPr id="114" name="Google Shape;114;p15"/>
          <p:cNvSpPr/>
          <p:nvPr/>
        </p:nvSpPr>
        <p:spPr>
          <a:xfrm>
            <a:off x="6908434" y="4136175"/>
            <a:ext cx="1481177"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50">
                <a:solidFill>
                  <a:schemeClr val="dk1"/>
                </a:solidFill>
                <a:latin typeface="Tahoma"/>
                <a:ea typeface="Tahoma"/>
                <a:cs typeface="Tahoma"/>
                <a:sym typeface="Tahoma"/>
              </a:rPr>
              <a:t>DCPC Hong Kong</a:t>
            </a:r>
            <a:endParaRPr sz="1050">
              <a:solidFill>
                <a:schemeClr val="dk1"/>
              </a:solidFill>
              <a:latin typeface="Tahoma"/>
              <a:ea typeface="Tahoma"/>
              <a:cs typeface="Tahoma"/>
              <a:sym typeface="Tahoma"/>
            </a:endParaRPr>
          </a:p>
        </p:txBody>
      </p:sp>
      <p:sp>
        <p:nvSpPr>
          <p:cNvPr id="115" name="Google Shape;115;p15"/>
          <p:cNvSpPr/>
          <p:nvPr/>
        </p:nvSpPr>
        <p:spPr>
          <a:xfrm>
            <a:off x="539552" y="5758231"/>
            <a:ext cx="1481177"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50">
                <a:solidFill>
                  <a:schemeClr val="dk1"/>
                </a:solidFill>
                <a:latin typeface="Tahoma"/>
                <a:ea typeface="Tahoma"/>
                <a:cs typeface="Tahoma"/>
                <a:sym typeface="Tahoma"/>
              </a:rPr>
              <a:t>GISC Seoul</a:t>
            </a:r>
            <a:endParaRPr/>
          </a:p>
        </p:txBody>
      </p:sp>
      <p:sp>
        <p:nvSpPr>
          <p:cNvPr id="116" name="Google Shape;116;p15"/>
          <p:cNvSpPr/>
          <p:nvPr/>
        </p:nvSpPr>
        <p:spPr>
          <a:xfrm>
            <a:off x="6908434" y="4498703"/>
            <a:ext cx="1481177"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50">
                <a:solidFill>
                  <a:schemeClr val="dk1"/>
                </a:solidFill>
                <a:latin typeface="Tahoma"/>
                <a:ea typeface="Tahoma"/>
                <a:cs typeface="Tahoma"/>
                <a:sym typeface="Tahoma"/>
              </a:rPr>
              <a:t>NC Manila</a:t>
            </a:r>
            <a:endParaRPr sz="1050">
              <a:solidFill>
                <a:schemeClr val="dk1"/>
              </a:solidFill>
              <a:latin typeface="Tahoma"/>
              <a:ea typeface="Tahoma"/>
              <a:cs typeface="Tahoma"/>
              <a:sym typeface="Tahoma"/>
            </a:endParaRPr>
          </a:p>
        </p:txBody>
      </p:sp>
      <p:sp>
        <p:nvSpPr>
          <p:cNvPr id="117" name="Google Shape;117;p15"/>
          <p:cNvSpPr/>
          <p:nvPr/>
        </p:nvSpPr>
        <p:spPr>
          <a:xfrm>
            <a:off x="6907246" y="1640609"/>
            <a:ext cx="1481177"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50">
                <a:solidFill>
                  <a:schemeClr val="dk1"/>
                </a:solidFill>
                <a:latin typeface="Tahoma"/>
                <a:ea typeface="Tahoma"/>
                <a:cs typeface="Tahoma"/>
                <a:sym typeface="Tahoma"/>
              </a:rPr>
              <a:t>DCPC Doha</a:t>
            </a:r>
            <a:endParaRPr/>
          </a:p>
        </p:txBody>
      </p:sp>
      <p:sp>
        <p:nvSpPr>
          <p:cNvPr id="118" name="Google Shape;118;p15"/>
          <p:cNvSpPr/>
          <p:nvPr/>
        </p:nvSpPr>
        <p:spPr>
          <a:xfrm>
            <a:off x="6907245" y="2024846"/>
            <a:ext cx="1481177"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50">
                <a:solidFill>
                  <a:schemeClr val="dk1"/>
                </a:solidFill>
                <a:latin typeface="Tahoma"/>
                <a:ea typeface="Tahoma"/>
                <a:cs typeface="Tahoma"/>
                <a:sym typeface="Tahoma"/>
              </a:rPr>
              <a:t>NC Hanoi</a:t>
            </a:r>
            <a:endParaRPr sz="1050">
              <a:solidFill>
                <a:schemeClr val="dk1"/>
              </a:solidFill>
              <a:latin typeface="Tahoma"/>
              <a:ea typeface="Tahoma"/>
              <a:cs typeface="Tahoma"/>
              <a:sym typeface="Tahoma"/>
            </a:endParaRPr>
          </a:p>
        </p:txBody>
      </p:sp>
      <p:sp>
        <p:nvSpPr>
          <p:cNvPr id="119" name="Google Shape;119;p15"/>
          <p:cNvSpPr/>
          <p:nvPr/>
        </p:nvSpPr>
        <p:spPr>
          <a:xfrm>
            <a:off x="2627784" y="1862345"/>
            <a:ext cx="643125"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10Mbps</a:t>
            </a:r>
            <a:endParaRPr sz="1050">
              <a:solidFill>
                <a:schemeClr val="dk1"/>
              </a:solidFill>
              <a:latin typeface="Tahoma"/>
              <a:ea typeface="Tahoma"/>
              <a:cs typeface="Tahoma"/>
              <a:sym typeface="Tahoma"/>
            </a:endParaRPr>
          </a:p>
        </p:txBody>
      </p:sp>
      <p:sp>
        <p:nvSpPr>
          <p:cNvPr id="120" name="Google Shape;120;p15"/>
          <p:cNvSpPr/>
          <p:nvPr/>
        </p:nvSpPr>
        <p:spPr>
          <a:xfrm>
            <a:off x="5580112" y="1328219"/>
            <a:ext cx="617478"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64Kbps</a:t>
            </a:r>
            <a:endParaRPr sz="1050">
              <a:solidFill>
                <a:schemeClr val="dk1"/>
              </a:solidFill>
              <a:latin typeface="Tahoma"/>
              <a:ea typeface="Tahoma"/>
              <a:cs typeface="Tahoma"/>
              <a:sym typeface="Tahoma"/>
            </a:endParaRPr>
          </a:p>
        </p:txBody>
      </p:sp>
      <p:sp>
        <p:nvSpPr>
          <p:cNvPr id="121" name="Google Shape;121;p15"/>
          <p:cNvSpPr/>
          <p:nvPr/>
        </p:nvSpPr>
        <p:spPr>
          <a:xfrm>
            <a:off x="5619014" y="1784625"/>
            <a:ext cx="569388"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2Mbps</a:t>
            </a:r>
            <a:endParaRPr sz="1050">
              <a:solidFill>
                <a:schemeClr val="dk1"/>
              </a:solidFill>
              <a:latin typeface="Tahoma"/>
              <a:ea typeface="Tahoma"/>
              <a:cs typeface="Tahoma"/>
              <a:sym typeface="Tahoma"/>
            </a:endParaRPr>
          </a:p>
        </p:txBody>
      </p:sp>
      <p:sp>
        <p:nvSpPr>
          <p:cNvPr id="122" name="Google Shape;122;p15"/>
          <p:cNvSpPr/>
          <p:nvPr/>
        </p:nvSpPr>
        <p:spPr>
          <a:xfrm>
            <a:off x="5626715" y="1566668"/>
            <a:ext cx="569388"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2Mbps</a:t>
            </a:r>
            <a:endParaRPr sz="1050">
              <a:solidFill>
                <a:schemeClr val="dk1"/>
              </a:solidFill>
              <a:latin typeface="Tahoma"/>
              <a:ea typeface="Tahoma"/>
              <a:cs typeface="Tahoma"/>
              <a:sym typeface="Tahoma"/>
            </a:endParaRPr>
          </a:p>
        </p:txBody>
      </p:sp>
      <p:sp>
        <p:nvSpPr>
          <p:cNvPr id="123" name="Google Shape;123;p15"/>
          <p:cNvSpPr/>
          <p:nvPr/>
        </p:nvSpPr>
        <p:spPr>
          <a:xfrm>
            <a:off x="3174395" y="1859667"/>
            <a:ext cx="643125"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10Mbps</a:t>
            </a:r>
            <a:endParaRPr sz="1050">
              <a:solidFill>
                <a:schemeClr val="dk1"/>
              </a:solidFill>
              <a:latin typeface="Tahoma"/>
              <a:ea typeface="Tahoma"/>
              <a:cs typeface="Tahoma"/>
              <a:sym typeface="Tahoma"/>
            </a:endParaRPr>
          </a:p>
        </p:txBody>
      </p:sp>
      <p:sp>
        <p:nvSpPr>
          <p:cNvPr id="124" name="Google Shape;124;p15"/>
          <p:cNvSpPr/>
          <p:nvPr/>
        </p:nvSpPr>
        <p:spPr>
          <a:xfrm>
            <a:off x="4966676" y="1886970"/>
            <a:ext cx="569388"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6Mbps</a:t>
            </a:r>
            <a:endParaRPr sz="1050">
              <a:solidFill>
                <a:schemeClr val="dk1"/>
              </a:solidFill>
              <a:latin typeface="Tahoma"/>
              <a:ea typeface="Tahoma"/>
              <a:cs typeface="Tahoma"/>
              <a:sym typeface="Tahoma"/>
            </a:endParaRPr>
          </a:p>
        </p:txBody>
      </p:sp>
      <p:sp>
        <p:nvSpPr>
          <p:cNvPr id="125" name="Google Shape;125;p15"/>
          <p:cNvSpPr/>
          <p:nvPr/>
        </p:nvSpPr>
        <p:spPr>
          <a:xfrm>
            <a:off x="6907247" y="6093296"/>
            <a:ext cx="1481177"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50">
                <a:solidFill>
                  <a:schemeClr val="dk1"/>
                </a:solidFill>
                <a:latin typeface="Tahoma"/>
                <a:ea typeface="Tahoma"/>
                <a:cs typeface="Tahoma"/>
                <a:sym typeface="Tahoma"/>
              </a:rPr>
              <a:t>NC Dhaka</a:t>
            </a:r>
            <a:endParaRPr sz="1050">
              <a:solidFill>
                <a:schemeClr val="dk1"/>
              </a:solidFill>
              <a:latin typeface="Tahoma"/>
              <a:ea typeface="Tahoma"/>
              <a:cs typeface="Tahoma"/>
              <a:sym typeface="Tahoma"/>
            </a:endParaRPr>
          </a:p>
        </p:txBody>
      </p:sp>
      <p:sp>
        <p:nvSpPr>
          <p:cNvPr id="126" name="Google Shape;126;p15"/>
          <p:cNvSpPr/>
          <p:nvPr/>
        </p:nvSpPr>
        <p:spPr>
          <a:xfrm>
            <a:off x="6907247" y="5733256"/>
            <a:ext cx="1481177"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50">
                <a:solidFill>
                  <a:schemeClr val="dk1"/>
                </a:solidFill>
                <a:latin typeface="Tahoma"/>
                <a:ea typeface="Tahoma"/>
                <a:cs typeface="Tahoma"/>
                <a:sym typeface="Tahoma"/>
              </a:rPr>
              <a:t>NC Nay Pyi Taw</a:t>
            </a:r>
            <a:endParaRPr sz="1050">
              <a:solidFill>
                <a:schemeClr val="dk1"/>
              </a:solidFill>
              <a:latin typeface="Tahoma"/>
              <a:ea typeface="Tahoma"/>
              <a:cs typeface="Tahoma"/>
              <a:sym typeface="Tahoma"/>
            </a:endParaRPr>
          </a:p>
        </p:txBody>
      </p:sp>
      <p:grpSp>
        <p:nvGrpSpPr>
          <p:cNvPr id="127" name="Google Shape;127;p15"/>
          <p:cNvGrpSpPr/>
          <p:nvPr/>
        </p:nvGrpSpPr>
        <p:grpSpPr>
          <a:xfrm rot="10800000" flipH="1">
            <a:off x="5182182" y="2098248"/>
            <a:ext cx="158002" cy="583882"/>
            <a:chOff x="4303927" y="4105197"/>
            <a:chExt cx="158002" cy="583882"/>
          </a:xfrm>
        </p:grpSpPr>
        <p:sp>
          <p:nvSpPr>
            <p:cNvPr id="128" name="Google Shape;128;p15"/>
            <p:cNvSpPr/>
            <p:nvPr/>
          </p:nvSpPr>
          <p:spPr>
            <a:xfrm>
              <a:off x="4303927" y="4599897"/>
              <a:ext cx="158002" cy="89182"/>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050">
                <a:solidFill>
                  <a:schemeClr val="dk1"/>
                </a:solidFill>
                <a:latin typeface="Tahoma"/>
                <a:ea typeface="Tahoma"/>
                <a:cs typeface="Tahoma"/>
                <a:sym typeface="Tahoma"/>
              </a:endParaRPr>
            </a:p>
          </p:txBody>
        </p:sp>
        <p:cxnSp>
          <p:nvCxnSpPr>
            <p:cNvPr id="129" name="Google Shape;129;p15"/>
            <p:cNvCxnSpPr>
              <a:stCxn id="128" idx="0"/>
            </p:cNvCxnSpPr>
            <p:nvPr/>
          </p:nvCxnSpPr>
          <p:spPr>
            <a:xfrm rot="10800000">
              <a:off x="4382928" y="4105197"/>
              <a:ext cx="0" cy="494700"/>
            </a:xfrm>
            <a:prstGeom prst="straightConnector1">
              <a:avLst/>
            </a:prstGeom>
            <a:noFill/>
            <a:ln w="9525" cap="flat" cmpd="sng">
              <a:solidFill>
                <a:schemeClr val="dk1"/>
              </a:solidFill>
              <a:prstDash val="solid"/>
              <a:round/>
              <a:headEnd type="none" w="sm" len="sm"/>
              <a:tailEnd type="none" w="sm" len="sm"/>
            </a:ln>
          </p:spPr>
        </p:cxnSp>
      </p:grpSp>
      <p:cxnSp>
        <p:nvCxnSpPr>
          <p:cNvPr id="130" name="Google Shape;130;p15"/>
          <p:cNvCxnSpPr>
            <a:stCxn id="125" idx="1"/>
            <a:endCxn id="131" idx="1"/>
          </p:cNvCxnSpPr>
          <p:nvPr/>
        </p:nvCxnSpPr>
        <p:spPr>
          <a:xfrm rot="10800000">
            <a:off x="4530947" y="4919712"/>
            <a:ext cx="2376300" cy="1317600"/>
          </a:xfrm>
          <a:prstGeom prst="bentConnector2">
            <a:avLst/>
          </a:prstGeom>
          <a:noFill/>
          <a:ln w="9525" cap="flat" cmpd="sng">
            <a:solidFill>
              <a:schemeClr val="dk1"/>
            </a:solidFill>
            <a:prstDash val="solid"/>
            <a:round/>
            <a:headEnd type="none" w="sm" len="sm"/>
            <a:tailEnd type="none" w="sm" len="sm"/>
          </a:ln>
        </p:spPr>
      </p:cxnSp>
      <p:cxnSp>
        <p:nvCxnSpPr>
          <p:cNvPr id="132" name="Google Shape;132;p15"/>
          <p:cNvCxnSpPr>
            <a:endCxn id="126" idx="1"/>
          </p:cNvCxnSpPr>
          <p:nvPr/>
        </p:nvCxnSpPr>
        <p:spPr>
          <a:xfrm>
            <a:off x="4716047" y="4797272"/>
            <a:ext cx="2191200" cy="1080000"/>
          </a:xfrm>
          <a:prstGeom prst="bentConnector3">
            <a:avLst>
              <a:gd name="adj1" fmla="val 3934"/>
            </a:avLst>
          </a:prstGeom>
          <a:noFill/>
          <a:ln w="9525" cap="flat" cmpd="sng">
            <a:solidFill>
              <a:schemeClr val="dk1"/>
            </a:solidFill>
            <a:prstDash val="solid"/>
            <a:round/>
            <a:headEnd type="none" w="sm" len="sm"/>
            <a:tailEnd type="none" w="sm" len="sm"/>
          </a:ln>
        </p:spPr>
      </p:cxnSp>
      <p:grpSp>
        <p:nvGrpSpPr>
          <p:cNvPr id="133" name="Google Shape;133;p15"/>
          <p:cNvGrpSpPr/>
          <p:nvPr/>
        </p:nvGrpSpPr>
        <p:grpSpPr>
          <a:xfrm rot="10800000" flipH="1">
            <a:off x="3206043" y="2098248"/>
            <a:ext cx="158002" cy="583882"/>
            <a:chOff x="4303927" y="4105197"/>
            <a:chExt cx="158002" cy="583882"/>
          </a:xfrm>
        </p:grpSpPr>
        <p:sp>
          <p:nvSpPr>
            <p:cNvPr id="134" name="Google Shape;134;p15"/>
            <p:cNvSpPr/>
            <p:nvPr/>
          </p:nvSpPr>
          <p:spPr>
            <a:xfrm>
              <a:off x="4303927" y="4599897"/>
              <a:ext cx="158002" cy="89182"/>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050">
                <a:solidFill>
                  <a:schemeClr val="dk1"/>
                </a:solidFill>
                <a:latin typeface="Tahoma"/>
                <a:ea typeface="Tahoma"/>
                <a:cs typeface="Tahoma"/>
                <a:sym typeface="Tahoma"/>
              </a:endParaRPr>
            </a:p>
          </p:txBody>
        </p:sp>
        <p:cxnSp>
          <p:nvCxnSpPr>
            <p:cNvPr id="135" name="Google Shape;135;p15"/>
            <p:cNvCxnSpPr>
              <a:stCxn id="134" idx="0"/>
            </p:cNvCxnSpPr>
            <p:nvPr/>
          </p:nvCxnSpPr>
          <p:spPr>
            <a:xfrm rot="10800000">
              <a:off x="4382928" y="4105197"/>
              <a:ext cx="0" cy="494700"/>
            </a:xfrm>
            <a:prstGeom prst="straightConnector1">
              <a:avLst/>
            </a:prstGeom>
            <a:noFill/>
            <a:ln w="9525" cap="flat" cmpd="sng">
              <a:solidFill>
                <a:schemeClr val="dk1"/>
              </a:solidFill>
              <a:prstDash val="solid"/>
              <a:round/>
              <a:headEnd type="none" w="sm" len="sm"/>
              <a:tailEnd type="none" w="sm" len="sm"/>
            </a:ln>
          </p:spPr>
        </p:cxnSp>
      </p:grpSp>
      <p:grpSp>
        <p:nvGrpSpPr>
          <p:cNvPr id="136" name="Google Shape;136;p15"/>
          <p:cNvGrpSpPr/>
          <p:nvPr/>
        </p:nvGrpSpPr>
        <p:grpSpPr>
          <a:xfrm rot="10800000" flipH="1">
            <a:off x="3016393" y="2098248"/>
            <a:ext cx="158002" cy="583882"/>
            <a:chOff x="4303927" y="4105197"/>
            <a:chExt cx="158002" cy="583882"/>
          </a:xfrm>
        </p:grpSpPr>
        <p:sp>
          <p:nvSpPr>
            <p:cNvPr id="137" name="Google Shape;137;p15"/>
            <p:cNvSpPr/>
            <p:nvPr/>
          </p:nvSpPr>
          <p:spPr>
            <a:xfrm>
              <a:off x="4303927" y="4599897"/>
              <a:ext cx="158002" cy="89182"/>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050">
                <a:solidFill>
                  <a:schemeClr val="dk1"/>
                </a:solidFill>
                <a:latin typeface="Tahoma"/>
                <a:ea typeface="Tahoma"/>
                <a:cs typeface="Tahoma"/>
                <a:sym typeface="Tahoma"/>
              </a:endParaRPr>
            </a:p>
          </p:txBody>
        </p:sp>
        <p:cxnSp>
          <p:nvCxnSpPr>
            <p:cNvPr id="138" name="Google Shape;138;p15"/>
            <p:cNvCxnSpPr>
              <a:stCxn id="137" idx="0"/>
            </p:cNvCxnSpPr>
            <p:nvPr/>
          </p:nvCxnSpPr>
          <p:spPr>
            <a:xfrm rot="10800000">
              <a:off x="4382928" y="4105197"/>
              <a:ext cx="0" cy="494700"/>
            </a:xfrm>
            <a:prstGeom prst="straightConnector1">
              <a:avLst/>
            </a:prstGeom>
            <a:noFill/>
            <a:ln w="9525" cap="flat" cmpd="sng">
              <a:solidFill>
                <a:schemeClr val="dk1"/>
              </a:solidFill>
              <a:prstDash val="solid"/>
              <a:round/>
              <a:headEnd type="none" w="sm" len="sm"/>
              <a:tailEnd type="none" w="sm" len="sm"/>
            </a:ln>
          </p:spPr>
        </p:cxnSp>
      </p:grpSp>
      <p:cxnSp>
        <p:nvCxnSpPr>
          <p:cNvPr id="139" name="Google Shape;139;p15"/>
          <p:cNvCxnSpPr>
            <a:endCxn id="106" idx="3"/>
          </p:cNvCxnSpPr>
          <p:nvPr/>
        </p:nvCxnSpPr>
        <p:spPr>
          <a:xfrm rot="5400000">
            <a:off x="1947983" y="3429714"/>
            <a:ext cx="608400" cy="462900"/>
          </a:xfrm>
          <a:prstGeom prst="bentConnector2">
            <a:avLst/>
          </a:prstGeom>
          <a:noFill/>
          <a:ln w="9525" cap="flat" cmpd="sng">
            <a:solidFill>
              <a:schemeClr val="dk1"/>
            </a:solidFill>
            <a:prstDash val="solid"/>
            <a:round/>
            <a:headEnd type="none" w="sm" len="sm"/>
            <a:tailEnd type="none" w="sm" len="sm"/>
          </a:ln>
        </p:spPr>
      </p:cxnSp>
      <p:cxnSp>
        <p:nvCxnSpPr>
          <p:cNvPr id="140" name="Google Shape;140;p15"/>
          <p:cNvCxnSpPr>
            <a:endCxn id="107" idx="3"/>
          </p:cNvCxnSpPr>
          <p:nvPr/>
        </p:nvCxnSpPr>
        <p:spPr>
          <a:xfrm rot="5400000">
            <a:off x="1895783" y="3553873"/>
            <a:ext cx="857100" cy="607200"/>
          </a:xfrm>
          <a:prstGeom prst="bentConnector2">
            <a:avLst/>
          </a:prstGeom>
          <a:noFill/>
          <a:ln w="9525" cap="flat" cmpd="sng">
            <a:solidFill>
              <a:schemeClr val="dk1"/>
            </a:solidFill>
            <a:prstDash val="solid"/>
            <a:round/>
            <a:headEnd type="none" w="sm" len="sm"/>
            <a:tailEnd type="none" w="sm" len="sm"/>
          </a:ln>
        </p:spPr>
      </p:cxnSp>
      <p:cxnSp>
        <p:nvCxnSpPr>
          <p:cNvPr id="141" name="Google Shape;141;p15"/>
          <p:cNvCxnSpPr>
            <a:endCxn id="108" idx="3"/>
          </p:cNvCxnSpPr>
          <p:nvPr/>
        </p:nvCxnSpPr>
        <p:spPr>
          <a:xfrm rot="5400000">
            <a:off x="1839083" y="3682741"/>
            <a:ext cx="1114500" cy="751200"/>
          </a:xfrm>
          <a:prstGeom prst="bentConnector2">
            <a:avLst/>
          </a:prstGeom>
          <a:noFill/>
          <a:ln w="9525" cap="flat" cmpd="sng">
            <a:solidFill>
              <a:schemeClr val="dk1"/>
            </a:solidFill>
            <a:prstDash val="solid"/>
            <a:round/>
            <a:headEnd type="none" w="sm" len="sm"/>
            <a:tailEnd type="none" w="sm" len="sm"/>
          </a:ln>
        </p:spPr>
      </p:cxnSp>
      <p:cxnSp>
        <p:nvCxnSpPr>
          <p:cNvPr id="142" name="Google Shape;142;p15"/>
          <p:cNvCxnSpPr>
            <a:endCxn id="109" idx="3"/>
          </p:cNvCxnSpPr>
          <p:nvPr/>
        </p:nvCxnSpPr>
        <p:spPr>
          <a:xfrm rot="5400000">
            <a:off x="1749681" y="3771971"/>
            <a:ext cx="1437300" cy="895200"/>
          </a:xfrm>
          <a:prstGeom prst="bentConnector2">
            <a:avLst/>
          </a:prstGeom>
          <a:noFill/>
          <a:ln w="9525" cap="flat" cmpd="sng">
            <a:solidFill>
              <a:schemeClr val="dk1"/>
            </a:solidFill>
            <a:prstDash val="solid"/>
            <a:round/>
            <a:headEnd type="none" w="sm" len="sm"/>
            <a:tailEnd type="none" w="sm" len="sm"/>
          </a:ln>
        </p:spPr>
      </p:cxnSp>
      <p:cxnSp>
        <p:nvCxnSpPr>
          <p:cNvPr id="143" name="Google Shape;143;p15"/>
          <p:cNvCxnSpPr>
            <a:endCxn id="110" idx="3"/>
          </p:cNvCxnSpPr>
          <p:nvPr/>
        </p:nvCxnSpPr>
        <p:spPr>
          <a:xfrm rot="5400000">
            <a:off x="1695530" y="3898096"/>
            <a:ext cx="1689600" cy="1039200"/>
          </a:xfrm>
          <a:prstGeom prst="bentConnector2">
            <a:avLst/>
          </a:prstGeom>
          <a:noFill/>
          <a:ln w="9525" cap="flat" cmpd="sng">
            <a:solidFill>
              <a:schemeClr val="dk1"/>
            </a:solidFill>
            <a:prstDash val="solid"/>
            <a:round/>
            <a:headEnd type="none" w="sm" len="sm"/>
            <a:tailEnd type="none" w="sm" len="sm"/>
          </a:ln>
        </p:spPr>
      </p:cxnSp>
      <p:cxnSp>
        <p:nvCxnSpPr>
          <p:cNvPr id="144" name="Google Shape;144;p15"/>
          <p:cNvCxnSpPr>
            <a:stCxn id="145" idx="1"/>
            <a:endCxn id="111" idx="3"/>
          </p:cNvCxnSpPr>
          <p:nvPr/>
        </p:nvCxnSpPr>
        <p:spPr>
          <a:xfrm rot="5400000">
            <a:off x="1674947" y="4050244"/>
            <a:ext cx="1877700" cy="1186200"/>
          </a:xfrm>
          <a:prstGeom prst="bentConnector2">
            <a:avLst/>
          </a:prstGeom>
          <a:noFill/>
          <a:ln w="9525" cap="flat" cmpd="sng">
            <a:solidFill>
              <a:schemeClr val="dk1"/>
            </a:solidFill>
            <a:prstDash val="solid"/>
            <a:round/>
            <a:headEnd type="none" w="sm" len="sm"/>
            <a:tailEnd type="none" w="sm" len="sm"/>
          </a:ln>
        </p:spPr>
      </p:cxnSp>
      <p:cxnSp>
        <p:nvCxnSpPr>
          <p:cNvPr id="146" name="Google Shape;146;p15"/>
          <p:cNvCxnSpPr>
            <a:endCxn id="115" idx="3"/>
          </p:cNvCxnSpPr>
          <p:nvPr/>
        </p:nvCxnSpPr>
        <p:spPr>
          <a:xfrm rot="5400000">
            <a:off x="1483729" y="4038047"/>
            <a:ext cx="2401200" cy="1327200"/>
          </a:xfrm>
          <a:prstGeom prst="bentConnector2">
            <a:avLst/>
          </a:prstGeom>
          <a:noFill/>
          <a:ln w="9525" cap="flat" cmpd="sng">
            <a:solidFill>
              <a:schemeClr val="dk1"/>
            </a:solidFill>
            <a:prstDash val="solid"/>
            <a:round/>
            <a:headEnd type="none" w="sm" len="sm"/>
            <a:tailEnd type="none" w="sm" len="sm"/>
          </a:ln>
        </p:spPr>
      </p:cxnSp>
      <p:cxnSp>
        <p:nvCxnSpPr>
          <p:cNvPr id="147" name="Google Shape;147;p15"/>
          <p:cNvCxnSpPr>
            <a:endCxn id="105" idx="1"/>
          </p:cNvCxnSpPr>
          <p:nvPr/>
        </p:nvCxnSpPr>
        <p:spPr>
          <a:xfrm>
            <a:off x="5292047" y="3645107"/>
            <a:ext cx="1615200" cy="1363200"/>
          </a:xfrm>
          <a:prstGeom prst="bentConnector3">
            <a:avLst>
              <a:gd name="adj1" fmla="val -950"/>
            </a:avLst>
          </a:prstGeom>
          <a:noFill/>
          <a:ln w="9525" cap="flat" cmpd="sng">
            <a:solidFill>
              <a:schemeClr val="dk1"/>
            </a:solidFill>
            <a:prstDash val="solid"/>
            <a:round/>
            <a:headEnd type="none" w="sm" len="sm"/>
            <a:tailEnd type="none" w="sm" len="sm"/>
          </a:ln>
        </p:spPr>
      </p:cxnSp>
      <p:cxnSp>
        <p:nvCxnSpPr>
          <p:cNvPr id="148" name="Google Shape;148;p15"/>
          <p:cNvCxnSpPr>
            <a:endCxn id="113" idx="1"/>
          </p:cNvCxnSpPr>
          <p:nvPr/>
        </p:nvCxnSpPr>
        <p:spPr>
          <a:xfrm rot="-5400000" flipH="1">
            <a:off x="6028234" y="3052856"/>
            <a:ext cx="1008000" cy="752400"/>
          </a:xfrm>
          <a:prstGeom prst="bentConnector2">
            <a:avLst/>
          </a:prstGeom>
          <a:noFill/>
          <a:ln w="9525" cap="flat" cmpd="sng">
            <a:solidFill>
              <a:schemeClr val="dk1"/>
            </a:solidFill>
            <a:prstDash val="solid"/>
            <a:round/>
            <a:headEnd type="none" w="sm" len="sm"/>
            <a:tailEnd type="none" w="sm" len="sm"/>
          </a:ln>
        </p:spPr>
      </p:cxnSp>
      <p:cxnSp>
        <p:nvCxnSpPr>
          <p:cNvPr id="149" name="Google Shape;149;p15"/>
          <p:cNvCxnSpPr>
            <a:endCxn id="114" idx="1"/>
          </p:cNvCxnSpPr>
          <p:nvPr/>
        </p:nvCxnSpPr>
        <p:spPr>
          <a:xfrm rot="-5400000" flipH="1">
            <a:off x="5746684" y="3118441"/>
            <a:ext cx="1355100" cy="968400"/>
          </a:xfrm>
          <a:prstGeom prst="bentConnector2">
            <a:avLst/>
          </a:prstGeom>
          <a:noFill/>
          <a:ln w="9525" cap="flat" cmpd="sng">
            <a:solidFill>
              <a:schemeClr val="dk1"/>
            </a:solidFill>
            <a:prstDash val="solid"/>
            <a:round/>
            <a:headEnd type="none" w="sm" len="sm"/>
            <a:tailEnd type="none" w="sm" len="sm"/>
          </a:ln>
        </p:spPr>
      </p:cxnSp>
      <p:cxnSp>
        <p:nvCxnSpPr>
          <p:cNvPr id="150" name="Google Shape;150;p15"/>
          <p:cNvCxnSpPr>
            <a:endCxn id="116" idx="1"/>
          </p:cNvCxnSpPr>
          <p:nvPr/>
        </p:nvCxnSpPr>
        <p:spPr>
          <a:xfrm rot="-5400000" flipH="1">
            <a:off x="5601334" y="3335619"/>
            <a:ext cx="1429800" cy="1184400"/>
          </a:xfrm>
          <a:prstGeom prst="bentConnector2">
            <a:avLst/>
          </a:prstGeom>
          <a:noFill/>
          <a:ln w="9525" cap="flat" cmpd="sng">
            <a:solidFill>
              <a:schemeClr val="dk1"/>
            </a:solidFill>
            <a:prstDash val="solid"/>
            <a:round/>
            <a:headEnd type="none" w="sm" len="sm"/>
            <a:tailEnd type="none" w="sm" len="sm"/>
          </a:ln>
        </p:spPr>
      </p:cxnSp>
      <p:grpSp>
        <p:nvGrpSpPr>
          <p:cNvPr id="151" name="Google Shape;151;p15"/>
          <p:cNvGrpSpPr/>
          <p:nvPr/>
        </p:nvGrpSpPr>
        <p:grpSpPr>
          <a:xfrm rot="10800000" flipH="1">
            <a:off x="4498532" y="2090671"/>
            <a:ext cx="158002" cy="2096182"/>
            <a:chOff x="4303927" y="2592897"/>
            <a:chExt cx="158002" cy="2096182"/>
          </a:xfrm>
        </p:grpSpPr>
        <p:sp>
          <p:nvSpPr>
            <p:cNvPr id="152" name="Google Shape;152;p15"/>
            <p:cNvSpPr/>
            <p:nvPr/>
          </p:nvSpPr>
          <p:spPr>
            <a:xfrm>
              <a:off x="4303927" y="4599897"/>
              <a:ext cx="158002" cy="89182"/>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050">
                <a:solidFill>
                  <a:schemeClr val="dk1"/>
                </a:solidFill>
                <a:latin typeface="Tahoma"/>
                <a:ea typeface="Tahoma"/>
                <a:cs typeface="Tahoma"/>
                <a:sym typeface="Tahoma"/>
              </a:endParaRPr>
            </a:p>
          </p:txBody>
        </p:sp>
        <p:cxnSp>
          <p:nvCxnSpPr>
            <p:cNvPr id="153" name="Google Shape;153;p15"/>
            <p:cNvCxnSpPr>
              <a:stCxn id="152" idx="0"/>
              <a:endCxn id="154" idx="0"/>
            </p:cNvCxnSpPr>
            <p:nvPr/>
          </p:nvCxnSpPr>
          <p:spPr>
            <a:xfrm rot="10800000">
              <a:off x="4375428" y="2592897"/>
              <a:ext cx="7500" cy="2007000"/>
            </a:xfrm>
            <a:prstGeom prst="straightConnector1">
              <a:avLst/>
            </a:prstGeom>
            <a:noFill/>
            <a:ln w="9525" cap="flat" cmpd="sng">
              <a:solidFill>
                <a:schemeClr val="dk1"/>
              </a:solidFill>
              <a:prstDash val="solid"/>
              <a:round/>
              <a:headEnd type="none" w="sm" len="sm"/>
              <a:tailEnd type="none" w="sm" len="sm"/>
            </a:ln>
          </p:spPr>
        </p:cxnSp>
      </p:grpSp>
      <p:sp>
        <p:nvSpPr>
          <p:cNvPr id="155" name="Google Shape;155;p15"/>
          <p:cNvSpPr/>
          <p:nvPr/>
        </p:nvSpPr>
        <p:spPr>
          <a:xfrm>
            <a:off x="4280449" y="1874804"/>
            <a:ext cx="716863"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100Mbps</a:t>
            </a:r>
            <a:endParaRPr sz="1050">
              <a:solidFill>
                <a:schemeClr val="dk1"/>
              </a:solidFill>
              <a:latin typeface="Tahoma"/>
              <a:ea typeface="Tahoma"/>
              <a:cs typeface="Tahoma"/>
              <a:sym typeface="Tahoma"/>
            </a:endParaRPr>
          </a:p>
        </p:txBody>
      </p:sp>
      <p:sp>
        <p:nvSpPr>
          <p:cNvPr id="156" name="Google Shape;156;p15"/>
          <p:cNvSpPr/>
          <p:nvPr/>
        </p:nvSpPr>
        <p:spPr>
          <a:xfrm rot="5400000" flipH="1">
            <a:off x="6115000" y="1419084"/>
            <a:ext cx="158002" cy="90240"/>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050">
              <a:solidFill>
                <a:schemeClr val="dk1"/>
              </a:solidFill>
              <a:latin typeface="Tahoma"/>
              <a:ea typeface="Tahoma"/>
              <a:cs typeface="Tahoma"/>
              <a:sym typeface="Tahoma"/>
            </a:endParaRPr>
          </a:p>
        </p:txBody>
      </p:sp>
      <p:sp>
        <p:nvSpPr>
          <p:cNvPr id="157" name="Google Shape;157;p15"/>
          <p:cNvSpPr/>
          <p:nvPr/>
        </p:nvSpPr>
        <p:spPr>
          <a:xfrm rot="5400000" flipH="1">
            <a:off x="6121396" y="1661034"/>
            <a:ext cx="158002" cy="89182"/>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050">
              <a:solidFill>
                <a:schemeClr val="dk1"/>
              </a:solidFill>
              <a:latin typeface="Tahoma"/>
              <a:ea typeface="Tahoma"/>
              <a:cs typeface="Tahoma"/>
              <a:sym typeface="Tahoma"/>
            </a:endParaRPr>
          </a:p>
        </p:txBody>
      </p:sp>
      <p:sp>
        <p:nvSpPr>
          <p:cNvPr id="158" name="Google Shape;158;p15"/>
          <p:cNvSpPr/>
          <p:nvPr/>
        </p:nvSpPr>
        <p:spPr>
          <a:xfrm rot="5400000" flipH="1">
            <a:off x="6114474" y="1916036"/>
            <a:ext cx="158002" cy="89182"/>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050">
              <a:solidFill>
                <a:schemeClr val="dk1"/>
              </a:solidFill>
              <a:latin typeface="Tahoma"/>
              <a:ea typeface="Tahoma"/>
              <a:cs typeface="Tahoma"/>
              <a:sym typeface="Tahoma"/>
            </a:endParaRPr>
          </a:p>
        </p:txBody>
      </p:sp>
      <p:grpSp>
        <p:nvGrpSpPr>
          <p:cNvPr id="159" name="Google Shape;159;p15"/>
          <p:cNvGrpSpPr/>
          <p:nvPr/>
        </p:nvGrpSpPr>
        <p:grpSpPr>
          <a:xfrm>
            <a:off x="4683193" y="2569051"/>
            <a:ext cx="2354721" cy="1121240"/>
            <a:chOff x="4932040" y="2898324"/>
            <a:chExt cx="2770330" cy="1296144"/>
          </a:xfrm>
        </p:grpSpPr>
        <p:sp>
          <p:nvSpPr>
            <p:cNvPr id="160" name="Google Shape;160;p15"/>
            <p:cNvSpPr/>
            <p:nvPr/>
          </p:nvSpPr>
          <p:spPr>
            <a:xfrm>
              <a:off x="4932040" y="2898324"/>
              <a:ext cx="2770330" cy="1296144"/>
            </a:xfrm>
            <a:prstGeom prst="cloud">
              <a:avLst/>
            </a:prstGeom>
            <a:gradFill>
              <a:gsLst>
                <a:gs pos="0">
                  <a:srgbClr val="DAFEA4"/>
                </a:gs>
                <a:gs pos="35000">
                  <a:srgbClr val="E3FEBF"/>
                </a:gs>
                <a:gs pos="100000">
                  <a:srgbClr val="F4FEE6"/>
                </a:gs>
              </a:gsLst>
              <a:lin ang="16200000" scaled="0"/>
            </a:gradFill>
            <a:ln w="9525" cap="flat" cmpd="sng">
              <a:solidFill>
                <a:srgbClr val="97B853"/>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61" name="Google Shape;161;p15"/>
            <p:cNvSpPr/>
            <p:nvPr/>
          </p:nvSpPr>
          <p:spPr>
            <a:xfrm>
              <a:off x="5056330" y="3254008"/>
              <a:ext cx="2646040" cy="604838"/>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400">
                  <a:solidFill>
                    <a:schemeClr val="dk1"/>
                  </a:solidFill>
                  <a:latin typeface="Tahoma"/>
                  <a:ea typeface="Tahoma"/>
                  <a:cs typeface="Tahoma"/>
                  <a:sym typeface="Tahoma"/>
                </a:rPr>
                <a:t>MPLS Network</a:t>
              </a:r>
              <a:endParaRPr/>
            </a:p>
            <a:p>
              <a:pPr marL="0" marR="0" lvl="0" indent="0" algn="ctr" rtl="0">
                <a:spcBef>
                  <a:spcPts val="0"/>
                </a:spcBef>
                <a:spcAft>
                  <a:spcPts val="0"/>
                </a:spcAft>
                <a:buNone/>
              </a:pPr>
              <a:r>
                <a:rPr lang="en-US" sz="1400">
                  <a:solidFill>
                    <a:schemeClr val="dk1"/>
                  </a:solidFill>
                  <a:latin typeface="Tahoma"/>
                  <a:ea typeface="Tahoma"/>
                  <a:cs typeface="Tahoma"/>
                  <a:sym typeface="Tahoma"/>
                </a:rPr>
                <a:t>(NTT Communications)</a:t>
              </a:r>
              <a:endParaRPr sz="1400">
                <a:solidFill>
                  <a:schemeClr val="dk1"/>
                </a:solidFill>
                <a:latin typeface="Tahoma"/>
                <a:ea typeface="Tahoma"/>
                <a:cs typeface="Tahoma"/>
                <a:sym typeface="Tahoma"/>
              </a:endParaRPr>
            </a:p>
          </p:txBody>
        </p:sp>
      </p:grpSp>
      <p:grpSp>
        <p:nvGrpSpPr>
          <p:cNvPr id="162" name="Google Shape;162;p15"/>
          <p:cNvGrpSpPr/>
          <p:nvPr/>
        </p:nvGrpSpPr>
        <p:grpSpPr>
          <a:xfrm>
            <a:off x="1915261" y="2624027"/>
            <a:ext cx="2583271" cy="1081619"/>
            <a:chOff x="1740188" y="2898324"/>
            <a:chExt cx="2770330" cy="1296144"/>
          </a:xfrm>
        </p:grpSpPr>
        <p:sp>
          <p:nvSpPr>
            <p:cNvPr id="145" name="Google Shape;145;p15"/>
            <p:cNvSpPr/>
            <p:nvPr/>
          </p:nvSpPr>
          <p:spPr>
            <a:xfrm>
              <a:off x="1740188" y="2898324"/>
              <a:ext cx="2770330" cy="1296144"/>
            </a:xfrm>
            <a:prstGeom prst="cloud">
              <a:avLst/>
            </a:prstGeom>
            <a:gradFill>
              <a:gsLst>
                <a:gs pos="0">
                  <a:srgbClr val="FFBB82"/>
                </a:gs>
                <a:gs pos="35000">
                  <a:srgbClr val="FFCFA8"/>
                </a:gs>
                <a:gs pos="100000">
                  <a:srgbClr val="FFEBD9"/>
                </a:gs>
              </a:gsLst>
              <a:lin ang="16200000" scaled="0"/>
            </a:gradFill>
            <a:ln w="9525" cap="flat" cmpd="sng">
              <a:solidFill>
                <a:srgbClr val="F5913F"/>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63" name="Google Shape;163;p15"/>
            <p:cNvSpPr/>
            <p:nvPr/>
          </p:nvSpPr>
          <p:spPr>
            <a:xfrm>
              <a:off x="1877715" y="3021277"/>
              <a:ext cx="2554306" cy="101425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400">
                  <a:solidFill>
                    <a:schemeClr val="dk1"/>
                  </a:solidFill>
                  <a:latin typeface="Tahoma"/>
                  <a:ea typeface="Tahoma"/>
                  <a:cs typeface="Tahoma"/>
                  <a:sym typeface="Tahoma"/>
                </a:rPr>
                <a:t>MPLS Network</a:t>
              </a:r>
              <a:endParaRPr/>
            </a:p>
            <a:p>
              <a:pPr marL="0" marR="0" lvl="0" indent="0" algn="ctr" rtl="0">
                <a:spcBef>
                  <a:spcPts val="0"/>
                </a:spcBef>
                <a:spcAft>
                  <a:spcPts val="0"/>
                </a:spcAft>
                <a:buNone/>
              </a:pPr>
              <a:r>
                <a:rPr lang="en-US" sz="1050">
                  <a:solidFill>
                    <a:schemeClr val="dk1"/>
                  </a:solidFill>
                  <a:latin typeface="Tahoma"/>
                  <a:ea typeface="Tahoma"/>
                  <a:cs typeface="Tahoma"/>
                  <a:sym typeface="Tahoma"/>
                </a:rPr>
                <a:t>Regional Meteorological Data Communication Network (</a:t>
              </a:r>
              <a:r>
                <a:rPr lang="en-US" sz="1050" b="1">
                  <a:solidFill>
                    <a:schemeClr val="dk1"/>
                  </a:solidFill>
                  <a:latin typeface="Tahoma"/>
                  <a:ea typeface="Tahoma"/>
                  <a:cs typeface="Tahoma"/>
                  <a:sym typeface="Tahoma"/>
                </a:rPr>
                <a:t>RMDCN</a:t>
              </a:r>
              <a:r>
                <a:rPr lang="en-US" sz="1050">
                  <a:solidFill>
                    <a:schemeClr val="dk1"/>
                  </a:solidFill>
                  <a:latin typeface="Tahoma"/>
                  <a:ea typeface="Tahoma"/>
                  <a:cs typeface="Tahoma"/>
                  <a:sym typeface="Tahoma"/>
                </a:rPr>
                <a:t>)</a:t>
              </a:r>
              <a:endParaRPr/>
            </a:p>
            <a:p>
              <a:pPr marL="0" marR="0" lvl="0" indent="0" algn="ctr" rtl="0">
                <a:spcBef>
                  <a:spcPts val="0"/>
                </a:spcBef>
                <a:spcAft>
                  <a:spcPts val="0"/>
                </a:spcAft>
                <a:buNone/>
              </a:pPr>
              <a:r>
                <a:rPr lang="en-US" sz="1400">
                  <a:solidFill>
                    <a:schemeClr val="dk1"/>
                  </a:solidFill>
                  <a:latin typeface="Tahoma"/>
                  <a:ea typeface="Tahoma"/>
                  <a:cs typeface="Tahoma"/>
                  <a:sym typeface="Tahoma"/>
                </a:rPr>
                <a:t>(GTT communications)</a:t>
              </a:r>
              <a:endParaRPr sz="1400">
                <a:solidFill>
                  <a:schemeClr val="dk1"/>
                </a:solidFill>
                <a:latin typeface="Tahoma"/>
                <a:ea typeface="Tahoma"/>
                <a:cs typeface="Tahoma"/>
                <a:sym typeface="Tahoma"/>
              </a:endParaRPr>
            </a:p>
          </p:txBody>
        </p:sp>
      </p:grpSp>
      <p:sp>
        <p:nvSpPr>
          <p:cNvPr id="103" name="Google Shape;103;p15"/>
          <p:cNvSpPr/>
          <p:nvPr/>
        </p:nvSpPr>
        <p:spPr>
          <a:xfrm>
            <a:off x="539552" y="6093296"/>
            <a:ext cx="1481177"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50">
                <a:solidFill>
                  <a:schemeClr val="dk1"/>
                </a:solidFill>
                <a:latin typeface="Tahoma"/>
                <a:ea typeface="Tahoma"/>
                <a:cs typeface="Tahoma"/>
                <a:sym typeface="Tahoma"/>
              </a:rPr>
              <a:t>GISC Brasilia</a:t>
            </a:r>
            <a:endParaRPr/>
          </a:p>
        </p:txBody>
      </p:sp>
      <p:sp>
        <p:nvSpPr>
          <p:cNvPr id="164" name="Google Shape;164;p15"/>
          <p:cNvSpPr/>
          <p:nvPr/>
        </p:nvSpPr>
        <p:spPr>
          <a:xfrm>
            <a:off x="6300192" y="4437112"/>
            <a:ext cx="617478"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64Kbps</a:t>
            </a:r>
            <a:endParaRPr sz="1050">
              <a:solidFill>
                <a:schemeClr val="dk1"/>
              </a:solidFill>
              <a:latin typeface="Tahoma"/>
              <a:ea typeface="Tahoma"/>
              <a:cs typeface="Tahoma"/>
              <a:sym typeface="Tahoma"/>
            </a:endParaRPr>
          </a:p>
        </p:txBody>
      </p:sp>
      <p:sp>
        <p:nvSpPr>
          <p:cNvPr id="165" name="Google Shape;165;p15"/>
          <p:cNvSpPr/>
          <p:nvPr/>
        </p:nvSpPr>
        <p:spPr>
          <a:xfrm>
            <a:off x="6324237" y="4039180"/>
            <a:ext cx="569388"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1Mbps</a:t>
            </a:r>
            <a:endParaRPr sz="1050">
              <a:solidFill>
                <a:schemeClr val="dk1"/>
              </a:solidFill>
              <a:latin typeface="Tahoma"/>
              <a:ea typeface="Tahoma"/>
              <a:cs typeface="Tahoma"/>
              <a:sym typeface="Tahoma"/>
            </a:endParaRPr>
          </a:p>
        </p:txBody>
      </p:sp>
      <p:sp>
        <p:nvSpPr>
          <p:cNvPr id="166" name="Google Shape;166;p15"/>
          <p:cNvSpPr/>
          <p:nvPr/>
        </p:nvSpPr>
        <p:spPr>
          <a:xfrm>
            <a:off x="6300192" y="3717032"/>
            <a:ext cx="691216"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128Kbps</a:t>
            </a:r>
            <a:endParaRPr sz="1050">
              <a:solidFill>
                <a:schemeClr val="dk1"/>
              </a:solidFill>
              <a:latin typeface="Tahoma"/>
              <a:ea typeface="Tahoma"/>
              <a:cs typeface="Tahoma"/>
              <a:sym typeface="Tahoma"/>
            </a:endParaRPr>
          </a:p>
        </p:txBody>
      </p:sp>
      <p:sp>
        <p:nvSpPr>
          <p:cNvPr id="167" name="Google Shape;167;p15"/>
          <p:cNvSpPr/>
          <p:nvPr/>
        </p:nvSpPr>
        <p:spPr>
          <a:xfrm>
            <a:off x="1979712" y="3751148"/>
            <a:ext cx="569388"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4Mbps</a:t>
            </a:r>
            <a:endParaRPr sz="1050">
              <a:solidFill>
                <a:schemeClr val="dk1"/>
              </a:solidFill>
              <a:latin typeface="Tahoma"/>
              <a:ea typeface="Tahoma"/>
              <a:cs typeface="Tahoma"/>
              <a:sym typeface="Tahoma"/>
            </a:endParaRPr>
          </a:p>
        </p:txBody>
      </p:sp>
      <p:sp>
        <p:nvSpPr>
          <p:cNvPr id="168" name="Google Shape;168;p15"/>
          <p:cNvSpPr/>
          <p:nvPr/>
        </p:nvSpPr>
        <p:spPr>
          <a:xfrm>
            <a:off x="1979712" y="4077072"/>
            <a:ext cx="643126"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16Mbps</a:t>
            </a:r>
            <a:endParaRPr sz="1050">
              <a:solidFill>
                <a:schemeClr val="dk1"/>
              </a:solidFill>
              <a:latin typeface="Tahoma"/>
              <a:ea typeface="Tahoma"/>
              <a:cs typeface="Tahoma"/>
              <a:sym typeface="Tahoma"/>
            </a:endParaRPr>
          </a:p>
        </p:txBody>
      </p:sp>
      <p:sp>
        <p:nvSpPr>
          <p:cNvPr id="169" name="Google Shape;169;p15"/>
          <p:cNvSpPr/>
          <p:nvPr/>
        </p:nvSpPr>
        <p:spPr>
          <a:xfrm>
            <a:off x="1979712" y="4399220"/>
            <a:ext cx="643126"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50Mbps</a:t>
            </a:r>
            <a:endParaRPr sz="1050">
              <a:solidFill>
                <a:schemeClr val="dk1"/>
              </a:solidFill>
              <a:latin typeface="Tahoma"/>
              <a:ea typeface="Tahoma"/>
              <a:cs typeface="Tahoma"/>
              <a:sym typeface="Tahoma"/>
            </a:endParaRPr>
          </a:p>
        </p:txBody>
      </p:sp>
      <p:sp>
        <p:nvSpPr>
          <p:cNvPr id="170" name="Google Shape;170;p15"/>
          <p:cNvSpPr/>
          <p:nvPr/>
        </p:nvSpPr>
        <p:spPr>
          <a:xfrm>
            <a:off x="1982929" y="4725144"/>
            <a:ext cx="716863"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100Mbps</a:t>
            </a:r>
            <a:endParaRPr sz="1050">
              <a:solidFill>
                <a:schemeClr val="dk1"/>
              </a:solidFill>
              <a:latin typeface="Tahoma"/>
              <a:ea typeface="Tahoma"/>
              <a:cs typeface="Tahoma"/>
              <a:sym typeface="Tahoma"/>
            </a:endParaRPr>
          </a:p>
        </p:txBody>
      </p:sp>
      <p:sp>
        <p:nvSpPr>
          <p:cNvPr id="171" name="Google Shape;171;p15"/>
          <p:cNvSpPr/>
          <p:nvPr/>
        </p:nvSpPr>
        <p:spPr>
          <a:xfrm>
            <a:off x="1979712" y="5047292"/>
            <a:ext cx="643126"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20Mbps</a:t>
            </a:r>
            <a:endParaRPr sz="1050">
              <a:solidFill>
                <a:schemeClr val="dk1"/>
              </a:solidFill>
              <a:latin typeface="Tahoma"/>
              <a:ea typeface="Tahoma"/>
              <a:cs typeface="Tahoma"/>
              <a:sym typeface="Tahoma"/>
            </a:endParaRPr>
          </a:p>
        </p:txBody>
      </p:sp>
      <p:sp>
        <p:nvSpPr>
          <p:cNvPr id="172" name="Google Shape;172;p15"/>
          <p:cNvSpPr/>
          <p:nvPr/>
        </p:nvSpPr>
        <p:spPr>
          <a:xfrm>
            <a:off x="1979712" y="5373216"/>
            <a:ext cx="569388"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6Mbps</a:t>
            </a:r>
            <a:endParaRPr sz="1050">
              <a:solidFill>
                <a:schemeClr val="dk1"/>
              </a:solidFill>
              <a:latin typeface="Tahoma"/>
              <a:ea typeface="Tahoma"/>
              <a:cs typeface="Tahoma"/>
              <a:sym typeface="Tahoma"/>
            </a:endParaRPr>
          </a:p>
        </p:txBody>
      </p:sp>
      <p:sp>
        <p:nvSpPr>
          <p:cNvPr id="173" name="Google Shape;173;p15"/>
          <p:cNvSpPr/>
          <p:nvPr/>
        </p:nvSpPr>
        <p:spPr>
          <a:xfrm>
            <a:off x="1986388" y="5695364"/>
            <a:ext cx="569388"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6Mbps</a:t>
            </a:r>
            <a:endParaRPr sz="1050">
              <a:solidFill>
                <a:schemeClr val="dk1"/>
              </a:solidFill>
              <a:latin typeface="Tahoma"/>
              <a:ea typeface="Tahoma"/>
              <a:cs typeface="Tahoma"/>
              <a:sym typeface="Tahoma"/>
            </a:endParaRPr>
          </a:p>
        </p:txBody>
      </p:sp>
      <p:sp>
        <p:nvSpPr>
          <p:cNvPr id="174" name="Google Shape;174;p15"/>
          <p:cNvSpPr/>
          <p:nvPr/>
        </p:nvSpPr>
        <p:spPr>
          <a:xfrm>
            <a:off x="7092280" y="2996952"/>
            <a:ext cx="1296144"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50">
                <a:solidFill>
                  <a:schemeClr val="dk1"/>
                </a:solidFill>
                <a:latin typeface="Tahoma"/>
                <a:ea typeface="Tahoma"/>
                <a:cs typeface="Tahoma"/>
                <a:sym typeface="Tahoma"/>
              </a:rPr>
              <a:t>NC Phnom Penh</a:t>
            </a:r>
            <a:endParaRPr sz="1050">
              <a:solidFill>
                <a:schemeClr val="dk1"/>
              </a:solidFill>
              <a:latin typeface="Tahoma"/>
              <a:ea typeface="Tahoma"/>
              <a:cs typeface="Tahoma"/>
              <a:sym typeface="Tahoma"/>
            </a:endParaRPr>
          </a:p>
        </p:txBody>
      </p:sp>
      <p:sp>
        <p:nvSpPr>
          <p:cNvPr id="175" name="Google Shape;175;p15"/>
          <p:cNvSpPr/>
          <p:nvPr/>
        </p:nvSpPr>
        <p:spPr>
          <a:xfrm>
            <a:off x="7092280" y="3356992"/>
            <a:ext cx="1296144"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50">
                <a:solidFill>
                  <a:schemeClr val="dk1"/>
                </a:solidFill>
                <a:latin typeface="Tahoma"/>
                <a:ea typeface="Tahoma"/>
                <a:cs typeface="Tahoma"/>
                <a:sym typeface="Tahoma"/>
              </a:rPr>
              <a:t>NC Vientiane</a:t>
            </a:r>
            <a:endParaRPr sz="1050">
              <a:solidFill>
                <a:schemeClr val="dk1"/>
              </a:solidFill>
              <a:latin typeface="Tahoma"/>
              <a:ea typeface="Tahoma"/>
              <a:cs typeface="Tahoma"/>
              <a:sym typeface="Tahoma"/>
            </a:endParaRPr>
          </a:p>
        </p:txBody>
      </p:sp>
      <p:cxnSp>
        <p:nvCxnSpPr>
          <p:cNvPr id="176" name="Google Shape;176;p15"/>
          <p:cNvCxnSpPr>
            <a:stCxn id="175" idx="3"/>
            <a:endCxn id="113" idx="3"/>
          </p:cNvCxnSpPr>
          <p:nvPr/>
        </p:nvCxnSpPr>
        <p:spPr>
          <a:xfrm>
            <a:off x="8388424" y="3501008"/>
            <a:ext cx="1200" cy="432000"/>
          </a:xfrm>
          <a:prstGeom prst="curvedConnector3">
            <a:avLst>
              <a:gd name="adj1" fmla="val 19148916"/>
            </a:avLst>
          </a:prstGeom>
          <a:noFill/>
          <a:ln w="9525" cap="flat" cmpd="sng">
            <a:solidFill>
              <a:schemeClr val="dk1"/>
            </a:solidFill>
            <a:prstDash val="solid"/>
            <a:round/>
            <a:headEnd type="none" w="sm" len="sm"/>
            <a:tailEnd type="none" w="sm" len="sm"/>
          </a:ln>
        </p:spPr>
      </p:cxnSp>
      <p:cxnSp>
        <p:nvCxnSpPr>
          <p:cNvPr id="177" name="Google Shape;177;p15"/>
          <p:cNvCxnSpPr>
            <a:stCxn id="174" idx="3"/>
            <a:endCxn id="113" idx="3"/>
          </p:cNvCxnSpPr>
          <p:nvPr/>
        </p:nvCxnSpPr>
        <p:spPr>
          <a:xfrm>
            <a:off x="8388424" y="3140968"/>
            <a:ext cx="1200" cy="792000"/>
          </a:xfrm>
          <a:prstGeom prst="curvedConnector3">
            <a:avLst>
              <a:gd name="adj1" fmla="val 26076166"/>
            </a:avLst>
          </a:prstGeom>
          <a:noFill/>
          <a:ln w="9525" cap="flat" cmpd="sng">
            <a:solidFill>
              <a:schemeClr val="dk1"/>
            </a:solidFill>
            <a:prstDash val="solid"/>
            <a:round/>
            <a:headEnd type="none" w="sm" len="sm"/>
            <a:tailEnd type="none" w="sm" len="sm"/>
          </a:ln>
        </p:spPr>
      </p:cxnSp>
      <p:cxnSp>
        <p:nvCxnSpPr>
          <p:cNvPr id="178" name="Google Shape;178;p15"/>
          <p:cNvCxnSpPr>
            <a:stCxn id="156" idx="0"/>
            <a:endCxn id="112" idx="1"/>
          </p:cNvCxnSpPr>
          <p:nvPr/>
        </p:nvCxnSpPr>
        <p:spPr>
          <a:xfrm rot="10800000" flipH="1">
            <a:off x="6239121" y="1412904"/>
            <a:ext cx="668100" cy="51300"/>
          </a:xfrm>
          <a:prstGeom prst="bentConnector3">
            <a:avLst>
              <a:gd name="adj1" fmla="val 50002"/>
            </a:avLst>
          </a:prstGeom>
          <a:noFill/>
          <a:ln w="9525" cap="flat" cmpd="sng">
            <a:solidFill>
              <a:schemeClr val="dk1"/>
            </a:solidFill>
            <a:prstDash val="solid"/>
            <a:round/>
            <a:headEnd type="none" w="sm" len="sm"/>
            <a:tailEnd type="none" w="sm" len="sm"/>
          </a:ln>
        </p:spPr>
      </p:cxnSp>
      <p:cxnSp>
        <p:nvCxnSpPr>
          <p:cNvPr id="179" name="Google Shape;179;p15"/>
          <p:cNvCxnSpPr>
            <a:stCxn id="157" idx="0"/>
            <a:endCxn id="117" idx="1"/>
          </p:cNvCxnSpPr>
          <p:nvPr/>
        </p:nvCxnSpPr>
        <p:spPr>
          <a:xfrm>
            <a:off x="6244988" y="1705625"/>
            <a:ext cx="662400" cy="78900"/>
          </a:xfrm>
          <a:prstGeom prst="bentConnector3">
            <a:avLst>
              <a:gd name="adj1" fmla="val 49989"/>
            </a:avLst>
          </a:prstGeom>
          <a:noFill/>
          <a:ln w="9525" cap="flat" cmpd="sng">
            <a:solidFill>
              <a:schemeClr val="dk1"/>
            </a:solidFill>
            <a:prstDash val="solid"/>
            <a:round/>
            <a:headEnd type="none" w="sm" len="sm"/>
            <a:tailEnd type="none" w="sm" len="sm"/>
          </a:ln>
        </p:spPr>
      </p:cxnSp>
      <p:cxnSp>
        <p:nvCxnSpPr>
          <p:cNvPr id="180" name="Google Shape;180;p15"/>
          <p:cNvCxnSpPr>
            <a:stCxn id="158" idx="0"/>
            <a:endCxn id="118" idx="1"/>
          </p:cNvCxnSpPr>
          <p:nvPr/>
        </p:nvCxnSpPr>
        <p:spPr>
          <a:xfrm>
            <a:off x="6238066" y="1960627"/>
            <a:ext cx="669300" cy="208200"/>
          </a:xfrm>
          <a:prstGeom prst="bentConnector3">
            <a:avLst>
              <a:gd name="adj1" fmla="val 49991"/>
            </a:avLst>
          </a:prstGeom>
          <a:noFill/>
          <a:ln w="9525" cap="flat" cmpd="sng">
            <a:solidFill>
              <a:schemeClr val="dk1"/>
            </a:solidFill>
            <a:prstDash val="solid"/>
            <a:round/>
            <a:headEnd type="none" w="sm" len="sm"/>
            <a:tailEnd type="none" w="sm" len="sm"/>
          </a:ln>
        </p:spPr>
      </p:cxnSp>
      <p:sp>
        <p:nvSpPr>
          <p:cNvPr id="181" name="Google Shape;181;p15"/>
          <p:cNvSpPr/>
          <p:nvPr/>
        </p:nvSpPr>
        <p:spPr>
          <a:xfrm>
            <a:off x="6907247" y="5373216"/>
            <a:ext cx="1481177" cy="288032"/>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050">
                <a:solidFill>
                  <a:schemeClr val="dk1"/>
                </a:solidFill>
                <a:latin typeface="Tahoma"/>
                <a:ea typeface="Tahoma"/>
                <a:cs typeface="Tahoma"/>
                <a:sym typeface="Tahoma"/>
              </a:rPr>
              <a:t>NC Ulaanbaatar</a:t>
            </a:r>
            <a:endParaRPr sz="1050">
              <a:solidFill>
                <a:schemeClr val="dk1"/>
              </a:solidFill>
              <a:latin typeface="Tahoma"/>
              <a:ea typeface="Tahoma"/>
              <a:cs typeface="Tahoma"/>
              <a:sym typeface="Tahoma"/>
            </a:endParaRPr>
          </a:p>
        </p:txBody>
      </p:sp>
      <p:cxnSp>
        <p:nvCxnSpPr>
          <p:cNvPr id="182" name="Google Shape;182;p15"/>
          <p:cNvCxnSpPr>
            <a:endCxn id="181" idx="1"/>
          </p:cNvCxnSpPr>
          <p:nvPr/>
        </p:nvCxnSpPr>
        <p:spPr>
          <a:xfrm>
            <a:off x="4932047" y="4653232"/>
            <a:ext cx="1975200" cy="864000"/>
          </a:xfrm>
          <a:prstGeom prst="bentConnector3">
            <a:avLst>
              <a:gd name="adj1" fmla="val 4028"/>
            </a:avLst>
          </a:prstGeom>
          <a:noFill/>
          <a:ln w="9525" cap="flat" cmpd="sng">
            <a:solidFill>
              <a:schemeClr val="dk1"/>
            </a:solidFill>
            <a:prstDash val="solid"/>
            <a:round/>
            <a:headEnd type="none" w="sm" len="sm"/>
            <a:tailEnd type="none" w="sm" len="sm"/>
          </a:ln>
        </p:spPr>
      </p:cxnSp>
      <p:grpSp>
        <p:nvGrpSpPr>
          <p:cNvPr id="183" name="Google Shape;183;p15"/>
          <p:cNvGrpSpPr/>
          <p:nvPr/>
        </p:nvGrpSpPr>
        <p:grpSpPr>
          <a:xfrm>
            <a:off x="3461382" y="3861048"/>
            <a:ext cx="2139098" cy="1059706"/>
            <a:chOff x="4932040" y="2898324"/>
            <a:chExt cx="2376264" cy="925343"/>
          </a:xfrm>
        </p:grpSpPr>
        <p:sp>
          <p:nvSpPr>
            <p:cNvPr id="131" name="Google Shape;131;p15"/>
            <p:cNvSpPr/>
            <p:nvPr/>
          </p:nvSpPr>
          <p:spPr>
            <a:xfrm>
              <a:off x="4932040" y="2898324"/>
              <a:ext cx="2376264" cy="925343"/>
            </a:xfrm>
            <a:prstGeom prst="cloud">
              <a:avLst/>
            </a:prstGeom>
            <a:gradFill>
              <a:gsLst>
                <a:gs pos="0">
                  <a:srgbClr val="C8B2E9"/>
                </a:gs>
                <a:gs pos="35000">
                  <a:srgbClr val="D6CAED"/>
                </a:gs>
                <a:gs pos="100000">
                  <a:srgbClr val="EFE8FA"/>
                </a:gs>
              </a:gsLst>
              <a:lin ang="16200000" scaled="0"/>
            </a:gradFill>
            <a:ln w="9525" cap="flat" cmpd="sng">
              <a:solidFill>
                <a:srgbClr val="7C5F9F"/>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54" name="Google Shape;154;p15"/>
            <p:cNvSpPr/>
            <p:nvPr/>
          </p:nvSpPr>
          <p:spPr>
            <a:xfrm>
              <a:off x="5263392" y="3182839"/>
              <a:ext cx="1800200" cy="338554"/>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600">
                  <a:solidFill>
                    <a:schemeClr val="dk1"/>
                  </a:solidFill>
                  <a:latin typeface="Tahoma"/>
                  <a:ea typeface="Tahoma"/>
                  <a:cs typeface="Tahoma"/>
                  <a:sym typeface="Tahoma"/>
                </a:rPr>
                <a:t>Internet</a:t>
              </a:r>
              <a:endParaRPr/>
            </a:p>
          </p:txBody>
        </p:sp>
      </p:grpSp>
      <p:sp>
        <p:nvSpPr>
          <p:cNvPr id="184" name="Google Shape;184;p15"/>
          <p:cNvSpPr/>
          <p:nvPr/>
        </p:nvSpPr>
        <p:spPr>
          <a:xfrm>
            <a:off x="6156176" y="1734924"/>
            <a:ext cx="601447"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IP-VPN</a:t>
            </a:r>
            <a:endParaRPr sz="1050">
              <a:solidFill>
                <a:schemeClr val="dk1"/>
              </a:solidFill>
              <a:latin typeface="Tahoma"/>
              <a:ea typeface="Tahoma"/>
              <a:cs typeface="Tahoma"/>
              <a:sym typeface="Tahoma"/>
            </a:endParaRPr>
          </a:p>
        </p:txBody>
      </p:sp>
      <p:sp>
        <p:nvSpPr>
          <p:cNvPr id="185" name="Google Shape;185;p15"/>
          <p:cNvSpPr/>
          <p:nvPr/>
        </p:nvSpPr>
        <p:spPr>
          <a:xfrm>
            <a:off x="6181559" y="1484784"/>
            <a:ext cx="601447"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IP-VPN</a:t>
            </a:r>
            <a:endParaRPr sz="1050">
              <a:solidFill>
                <a:schemeClr val="dk1"/>
              </a:solidFill>
              <a:latin typeface="Tahoma"/>
              <a:ea typeface="Tahoma"/>
              <a:cs typeface="Tahoma"/>
              <a:sym typeface="Tahoma"/>
            </a:endParaRPr>
          </a:p>
        </p:txBody>
      </p:sp>
      <p:sp>
        <p:nvSpPr>
          <p:cNvPr id="186" name="Google Shape;186;p15"/>
          <p:cNvSpPr/>
          <p:nvPr/>
        </p:nvSpPr>
        <p:spPr>
          <a:xfrm>
            <a:off x="6175295" y="1158860"/>
            <a:ext cx="772969" cy="25391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050">
                <a:solidFill>
                  <a:schemeClr val="dk1"/>
                </a:solidFill>
                <a:latin typeface="Tahoma"/>
                <a:ea typeface="Tahoma"/>
                <a:cs typeface="Tahoma"/>
                <a:sym typeface="Tahoma"/>
              </a:rPr>
              <a:t>Dedicated</a:t>
            </a:r>
            <a:endParaRPr sz="1050">
              <a:solidFill>
                <a:schemeClr val="dk1"/>
              </a:solidFill>
              <a:latin typeface="Tahoma"/>
              <a:ea typeface="Tahoma"/>
              <a:cs typeface="Tahoma"/>
              <a:sym typeface="Tahom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16"/>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a:spcBef>
                <a:spcPts val="0"/>
              </a:spcBef>
            </a:pPr>
            <a:r>
              <a:rPr lang="en-US" dirty="0" smtClean="0"/>
              <a:t>Communication Circuit (3)</a:t>
            </a:r>
            <a:endParaRPr dirty="0"/>
          </a:p>
        </p:txBody>
      </p:sp>
      <p:sp>
        <p:nvSpPr>
          <p:cNvPr id="192" name="Google Shape;192;p16"/>
          <p:cNvSpPr/>
          <p:nvPr/>
        </p:nvSpPr>
        <p:spPr>
          <a:xfrm>
            <a:off x="6444208" y="1340768"/>
            <a:ext cx="1848135"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15</a:t>
            </a:r>
            <a:r>
              <a:rPr lang="en-US" sz="1800" baseline="30000">
                <a:solidFill>
                  <a:schemeClr val="dk1"/>
                </a:solidFill>
                <a:latin typeface="Calibri"/>
                <a:ea typeface="Calibri"/>
                <a:cs typeface="Calibri"/>
                <a:sym typeface="Calibri"/>
              </a:rPr>
              <a:t>th</a:t>
            </a:r>
            <a:r>
              <a:rPr lang="en-US" sz="1800">
                <a:solidFill>
                  <a:schemeClr val="dk1"/>
                </a:solidFill>
                <a:latin typeface="Calibri"/>
                <a:ea typeface="Calibri"/>
                <a:cs typeface="Calibri"/>
                <a:sym typeface="Calibri"/>
              </a:rPr>
              <a:t> January 2019</a:t>
            </a:r>
            <a:endParaRPr sz="1800">
              <a:solidFill>
                <a:schemeClr val="dk1"/>
              </a:solidFill>
              <a:latin typeface="Calibri"/>
              <a:ea typeface="Calibri"/>
              <a:cs typeface="Calibri"/>
              <a:sym typeface="Calibri"/>
            </a:endParaRPr>
          </a:p>
        </p:txBody>
      </p:sp>
      <p:pic>
        <p:nvPicPr>
          <p:cNvPr id="193" name="Google Shape;193;p16"/>
          <p:cNvPicPr preferRelativeResize="0"/>
          <p:nvPr/>
        </p:nvPicPr>
        <p:blipFill rotWithShape="1">
          <a:blip r:embed="rId3">
            <a:alphaModFix/>
          </a:blip>
          <a:srcRect/>
          <a:stretch/>
        </p:blipFill>
        <p:spPr>
          <a:xfrm>
            <a:off x="899592" y="1700808"/>
            <a:ext cx="7236296" cy="4527176"/>
          </a:xfrm>
          <a:prstGeom prst="rect">
            <a:avLst/>
          </a:prstGeom>
          <a:noFill/>
          <a:ln w="9525" cap="flat" cmpd="sng">
            <a:solidFill>
              <a:schemeClr val="dk1"/>
            </a:solidFill>
            <a:prstDash val="solid"/>
            <a:miter lim="800000"/>
            <a:headEnd type="none" w="sm" len="sm"/>
            <a:tailEnd type="none" w="sm" len="sm"/>
          </a:ln>
        </p:spPr>
      </p:pic>
      <p:sp>
        <p:nvSpPr>
          <p:cNvPr id="194" name="Google Shape;194;p16">
            <a:hlinkClick r:id="rId4" action="ppaction://hlinksldjump"/>
          </p:cNvPr>
          <p:cNvSpPr/>
          <p:nvPr/>
        </p:nvSpPr>
        <p:spPr>
          <a:xfrm rot="-5400000">
            <a:off x="8258457" y="2046799"/>
            <a:ext cx="157848" cy="185945"/>
          </a:xfrm>
          <a:prstGeom prst="flowChartMerge">
            <a:avLst/>
          </a:prstGeom>
          <a:gradFill>
            <a:gsLst>
              <a:gs pos="0">
                <a:srgbClr val="759336"/>
              </a:gs>
              <a:gs pos="80000">
                <a:srgbClr val="99C247"/>
              </a:gs>
              <a:gs pos="100000">
                <a:srgbClr val="9BC545"/>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5" name="Google Shape;195;p16">
            <a:hlinkClick r:id="rId5" action="ppaction://hlinksldjump"/>
          </p:cNvPr>
          <p:cNvSpPr/>
          <p:nvPr/>
        </p:nvSpPr>
        <p:spPr>
          <a:xfrm rot="-5400000">
            <a:off x="8261438" y="2370649"/>
            <a:ext cx="157848" cy="185945"/>
          </a:xfrm>
          <a:prstGeom prst="flowChartMerge">
            <a:avLst/>
          </a:prstGeom>
          <a:gradFill>
            <a:gsLst>
              <a:gs pos="0">
                <a:srgbClr val="759336"/>
              </a:gs>
              <a:gs pos="80000">
                <a:srgbClr val="99C247"/>
              </a:gs>
              <a:gs pos="100000">
                <a:srgbClr val="9BC545"/>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6" name="Google Shape;196;p16">
            <a:hlinkClick r:id="rId6" action="ppaction://hlinksldjump"/>
          </p:cNvPr>
          <p:cNvSpPr/>
          <p:nvPr/>
        </p:nvSpPr>
        <p:spPr>
          <a:xfrm rot="-5400000">
            <a:off x="8264419" y="2694499"/>
            <a:ext cx="157848" cy="185945"/>
          </a:xfrm>
          <a:prstGeom prst="flowChartMerge">
            <a:avLst/>
          </a:prstGeom>
          <a:gradFill>
            <a:gsLst>
              <a:gs pos="0">
                <a:srgbClr val="759336"/>
              </a:gs>
              <a:gs pos="80000">
                <a:srgbClr val="99C247"/>
              </a:gs>
              <a:gs pos="100000">
                <a:srgbClr val="9BC545"/>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7" name="Google Shape;197;p16">
            <a:hlinkClick r:id="rId7" action="ppaction://hlinksldjump"/>
          </p:cNvPr>
          <p:cNvSpPr/>
          <p:nvPr/>
        </p:nvSpPr>
        <p:spPr>
          <a:xfrm rot="-5400000">
            <a:off x="8267401" y="2948499"/>
            <a:ext cx="157848" cy="185945"/>
          </a:xfrm>
          <a:prstGeom prst="flowChartMerge">
            <a:avLst/>
          </a:prstGeom>
          <a:gradFill>
            <a:gsLst>
              <a:gs pos="0">
                <a:srgbClr val="759336"/>
              </a:gs>
              <a:gs pos="80000">
                <a:srgbClr val="99C247"/>
              </a:gs>
              <a:gs pos="100000">
                <a:srgbClr val="9BC545"/>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8" name="Google Shape;198;p16">
            <a:hlinkClick r:id="rId8" action="ppaction://hlinksldjump"/>
          </p:cNvPr>
          <p:cNvSpPr/>
          <p:nvPr/>
        </p:nvSpPr>
        <p:spPr>
          <a:xfrm rot="-5400000">
            <a:off x="8270382" y="3183449"/>
            <a:ext cx="157848" cy="185945"/>
          </a:xfrm>
          <a:prstGeom prst="flowChartMerge">
            <a:avLst/>
          </a:prstGeom>
          <a:gradFill>
            <a:gsLst>
              <a:gs pos="0">
                <a:srgbClr val="759336"/>
              </a:gs>
              <a:gs pos="80000">
                <a:srgbClr val="99C247"/>
              </a:gs>
              <a:gs pos="100000">
                <a:srgbClr val="9BC545"/>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9" name="Google Shape;199;p16">
            <a:hlinkClick r:id="rId9" action="ppaction://hlinksldjump"/>
          </p:cNvPr>
          <p:cNvSpPr/>
          <p:nvPr/>
        </p:nvSpPr>
        <p:spPr>
          <a:xfrm rot="-5400000">
            <a:off x="8270382" y="3462849"/>
            <a:ext cx="157848" cy="185945"/>
          </a:xfrm>
          <a:prstGeom prst="flowChartMerge">
            <a:avLst/>
          </a:prstGeom>
          <a:gradFill>
            <a:gsLst>
              <a:gs pos="0">
                <a:srgbClr val="759336"/>
              </a:gs>
              <a:gs pos="80000">
                <a:srgbClr val="99C247"/>
              </a:gs>
              <a:gs pos="100000">
                <a:srgbClr val="9BC545"/>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0" name="Google Shape;200;p16">
            <a:hlinkClick r:id="rId10" action="ppaction://hlinksldjump"/>
          </p:cNvPr>
          <p:cNvSpPr/>
          <p:nvPr/>
        </p:nvSpPr>
        <p:spPr>
          <a:xfrm rot="-5400000">
            <a:off x="8273363" y="3780349"/>
            <a:ext cx="157848" cy="185945"/>
          </a:xfrm>
          <a:prstGeom prst="flowChartMerge">
            <a:avLst/>
          </a:prstGeom>
          <a:gradFill>
            <a:gsLst>
              <a:gs pos="0">
                <a:srgbClr val="759336"/>
              </a:gs>
              <a:gs pos="80000">
                <a:srgbClr val="99C247"/>
              </a:gs>
              <a:gs pos="100000">
                <a:srgbClr val="9BC545"/>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1" name="Google Shape;201;p16">
            <a:hlinkClick r:id="rId11" action="ppaction://hlinksldjump"/>
          </p:cNvPr>
          <p:cNvSpPr/>
          <p:nvPr/>
        </p:nvSpPr>
        <p:spPr>
          <a:xfrm rot="-5400000">
            <a:off x="8267401" y="4066099"/>
            <a:ext cx="157848" cy="185945"/>
          </a:xfrm>
          <a:prstGeom prst="flowChartMerge">
            <a:avLst/>
          </a:prstGeom>
          <a:gradFill>
            <a:gsLst>
              <a:gs pos="0">
                <a:srgbClr val="759336"/>
              </a:gs>
              <a:gs pos="80000">
                <a:srgbClr val="99C247"/>
              </a:gs>
              <a:gs pos="100000">
                <a:srgbClr val="9BC545"/>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2" name="Google Shape;202;p16">
            <a:hlinkClick r:id="rId12" action="ppaction://hlinksldjump"/>
          </p:cNvPr>
          <p:cNvSpPr/>
          <p:nvPr/>
        </p:nvSpPr>
        <p:spPr>
          <a:xfrm rot="-5400000">
            <a:off x="8267401" y="4224849"/>
            <a:ext cx="157848" cy="185945"/>
          </a:xfrm>
          <a:prstGeom prst="flowChartMerge">
            <a:avLst/>
          </a:prstGeom>
          <a:gradFill>
            <a:gsLst>
              <a:gs pos="0">
                <a:srgbClr val="759336"/>
              </a:gs>
              <a:gs pos="80000">
                <a:srgbClr val="99C247"/>
              </a:gs>
              <a:gs pos="100000">
                <a:srgbClr val="9BC545"/>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3" name="Google Shape;203;p16">
            <a:hlinkClick r:id="rId13" action="ppaction://hlinksldjump"/>
          </p:cNvPr>
          <p:cNvSpPr/>
          <p:nvPr/>
        </p:nvSpPr>
        <p:spPr>
          <a:xfrm rot="-5400000">
            <a:off x="8267401" y="4402649"/>
            <a:ext cx="157848" cy="185945"/>
          </a:xfrm>
          <a:prstGeom prst="flowChartMerge">
            <a:avLst/>
          </a:prstGeom>
          <a:gradFill>
            <a:gsLst>
              <a:gs pos="0">
                <a:srgbClr val="759336"/>
              </a:gs>
              <a:gs pos="80000">
                <a:srgbClr val="99C247"/>
              </a:gs>
              <a:gs pos="100000">
                <a:srgbClr val="9BC545"/>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4" name="Google Shape;204;p16">
            <a:hlinkClick r:id="rId14" action="ppaction://hlinksldjump"/>
          </p:cNvPr>
          <p:cNvSpPr/>
          <p:nvPr/>
        </p:nvSpPr>
        <p:spPr>
          <a:xfrm rot="-5400000">
            <a:off x="8267401" y="4656649"/>
            <a:ext cx="157848" cy="185945"/>
          </a:xfrm>
          <a:prstGeom prst="flowChartMerge">
            <a:avLst/>
          </a:prstGeom>
          <a:gradFill>
            <a:gsLst>
              <a:gs pos="0">
                <a:srgbClr val="759336"/>
              </a:gs>
              <a:gs pos="80000">
                <a:srgbClr val="99C247"/>
              </a:gs>
              <a:gs pos="100000">
                <a:srgbClr val="9BC545"/>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5" name="Google Shape;205;p16">
            <a:hlinkClick r:id="rId15" action="ppaction://hlinksldjump"/>
          </p:cNvPr>
          <p:cNvSpPr/>
          <p:nvPr/>
        </p:nvSpPr>
        <p:spPr>
          <a:xfrm rot="-5400000">
            <a:off x="8264419" y="4891599"/>
            <a:ext cx="157848" cy="185945"/>
          </a:xfrm>
          <a:prstGeom prst="flowChartMerge">
            <a:avLst/>
          </a:prstGeom>
          <a:gradFill>
            <a:gsLst>
              <a:gs pos="0">
                <a:srgbClr val="759336"/>
              </a:gs>
              <a:gs pos="80000">
                <a:srgbClr val="99C247"/>
              </a:gs>
              <a:gs pos="100000">
                <a:srgbClr val="9BC545"/>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16">
            <a:hlinkClick r:id="rId16" action="ppaction://hlinksldjump"/>
          </p:cNvPr>
          <p:cNvSpPr/>
          <p:nvPr/>
        </p:nvSpPr>
        <p:spPr>
          <a:xfrm rot="-5400000">
            <a:off x="8267401" y="5056699"/>
            <a:ext cx="157848" cy="185945"/>
          </a:xfrm>
          <a:prstGeom prst="flowChartMerge">
            <a:avLst/>
          </a:prstGeom>
          <a:gradFill>
            <a:gsLst>
              <a:gs pos="0">
                <a:srgbClr val="759336"/>
              </a:gs>
              <a:gs pos="80000">
                <a:srgbClr val="99C247"/>
              </a:gs>
              <a:gs pos="100000">
                <a:srgbClr val="9BC545"/>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7" name="Google Shape;207;p16">
            <a:hlinkClick r:id="rId17" action="ppaction://hlinksldjump"/>
          </p:cNvPr>
          <p:cNvSpPr/>
          <p:nvPr/>
        </p:nvSpPr>
        <p:spPr>
          <a:xfrm rot="-5400000">
            <a:off x="8264419" y="5297999"/>
            <a:ext cx="157848" cy="185945"/>
          </a:xfrm>
          <a:prstGeom prst="flowChartMerge">
            <a:avLst/>
          </a:prstGeom>
          <a:gradFill>
            <a:gsLst>
              <a:gs pos="0">
                <a:srgbClr val="759336"/>
              </a:gs>
              <a:gs pos="80000">
                <a:srgbClr val="99C247"/>
              </a:gs>
              <a:gs pos="100000">
                <a:srgbClr val="9BC545"/>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正方形/長方形 2"/>
          <p:cNvSpPr/>
          <p:nvPr/>
        </p:nvSpPr>
        <p:spPr>
          <a:xfrm>
            <a:off x="758915" y="1186879"/>
            <a:ext cx="4572000" cy="400110"/>
          </a:xfrm>
          <a:prstGeom prst="rect">
            <a:avLst/>
          </a:prstGeom>
        </p:spPr>
        <p:txBody>
          <a:bodyPr>
            <a:spAutoFit/>
          </a:bodyPr>
          <a:lstStyle/>
          <a:p>
            <a:r>
              <a:rPr lang="en-US" altLang="ja-JP" sz="2000" dirty="0"/>
              <a:t>Implementation </a:t>
            </a:r>
            <a:r>
              <a:rPr lang="en-US" altLang="ja-JP" sz="2000" dirty="0" smtClean="0"/>
              <a:t>status</a:t>
            </a:r>
            <a:endParaRPr lang="ja-JP" alt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17"/>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latin typeface="Calibri"/>
                <a:ea typeface="Calibri"/>
                <a:cs typeface="Calibri"/>
                <a:sym typeface="Calibri"/>
              </a:rPr>
              <a:t>Daily Volume (1)</a:t>
            </a:r>
            <a:endParaRPr>
              <a:latin typeface="Calibri"/>
              <a:ea typeface="Calibri"/>
              <a:cs typeface="Calibri"/>
              <a:sym typeface="Calibri"/>
            </a:endParaRPr>
          </a:p>
        </p:txBody>
      </p:sp>
      <p:sp>
        <p:nvSpPr>
          <p:cNvPr id="213" name="Google Shape;213;p17"/>
          <p:cNvSpPr txBox="1">
            <a:spLocks noGrp="1"/>
          </p:cNvSpPr>
          <p:nvPr>
            <p:ph idx="1"/>
          </p:nvPr>
        </p:nvSpPr>
        <p:spPr>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chemeClr val="dk1"/>
              </a:buClr>
              <a:buSzPts val="2800"/>
              <a:buChar char="•"/>
            </a:pPr>
            <a:r>
              <a:rPr lang="en-US" sz="2800">
                <a:latin typeface="Calibri"/>
                <a:ea typeface="Calibri"/>
                <a:cs typeface="Calibri"/>
                <a:sym typeface="Calibri"/>
              </a:rPr>
              <a:t>Text, Binary, FAX message and File</a:t>
            </a:r>
            <a:endParaRPr sz="2800"/>
          </a:p>
        </p:txBody>
      </p:sp>
      <p:pic>
        <p:nvPicPr>
          <p:cNvPr id="214" name="Google Shape;214;p17"/>
          <p:cNvPicPr preferRelativeResize="0"/>
          <p:nvPr/>
        </p:nvPicPr>
        <p:blipFill rotWithShape="1">
          <a:blip r:embed="rId3">
            <a:alphaModFix/>
          </a:blip>
          <a:srcRect/>
          <a:stretch/>
        </p:blipFill>
        <p:spPr>
          <a:xfrm>
            <a:off x="762683" y="2276872"/>
            <a:ext cx="7625307" cy="394104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18"/>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latin typeface="Calibri"/>
                <a:ea typeface="Calibri"/>
                <a:cs typeface="Calibri"/>
                <a:sym typeface="Calibri"/>
              </a:rPr>
              <a:t>Daily Volume (2)</a:t>
            </a:r>
            <a:endParaRPr>
              <a:latin typeface="Calibri"/>
              <a:ea typeface="Calibri"/>
              <a:cs typeface="Calibri"/>
              <a:sym typeface="Calibri"/>
            </a:endParaRPr>
          </a:p>
        </p:txBody>
      </p:sp>
      <p:sp>
        <p:nvSpPr>
          <p:cNvPr id="220" name="Google Shape;220;p18"/>
          <p:cNvSpPr txBox="1">
            <a:spLocks noGrp="1"/>
          </p:cNvSpPr>
          <p:nvPr>
            <p:ph idx="1"/>
          </p:nvPr>
        </p:nvSpPr>
        <p:spPr>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chemeClr val="dk1"/>
              </a:buClr>
              <a:buSzPts val="2800"/>
              <a:buChar char="•"/>
            </a:pPr>
            <a:r>
              <a:rPr lang="en-US" sz="2800">
                <a:latin typeface="Calibri"/>
                <a:ea typeface="Calibri"/>
                <a:cs typeface="Calibri"/>
                <a:sym typeface="Calibri"/>
              </a:rPr>
              <a:t>Occupancy rate (each channel)</a:t>
            </a:r>
            <a:endParaRPr sz="2800">
              <a:latin typeface="Calibri"/>
              <a:ea typeface="Calibri"/>
              <a:cs typeface="Calibri"/>
              <a:sym typeface="Calibri"/>
            </a:endParaRPr>
          </a:p>
        </p:txBody>
      </p:sp>
      <p:sp>
        <p:nvSpPr>
          <p:cNvPr id="221" name="Google Shape;221;p18">
            <a:hlinkClick r:id="rId3" action="ppaction://hlinksldjump"/>
          </p:cNvPr>
          <p:cNvSpPr/>
          <p:nvPr/>
        </p:nvSpPr>
        <p:spPr>
          <a:xfrm>
            <a:off x="7956376" y="6133470"/>
            <a:ext cx="360040" cy="396044"/>
          </a:xfrm>
          <a:prstGeom prst="flowChartMerge">
            <a:avLst/>
          </a:pr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22" name="Google Shape;222;p18"/>
          <p:cNvPicPr preferRelativeResize="0"/>
          <p:nvPr/>
        </p:nvPicPr>
        <p:blipFill rotWithShape="1">
          <a:blip r:embed="rId4">
            <a:alphaModFix/>
          </a:blip>
          <a:srcRect/>
          <a:stretch/>
        </p:blipFill>
        <p:spPr>
          <a:xfrm>
            <a:off x="668052" y="2249660"/>
            <a:ext cx="8053892" cy="3359889"/>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pic>
        <p:nvPicPr>
          <p:cNvPr id="227" name="Google Shape;227;p19"/>
          <p:cNvPicPr preferRelativeResize="0"/>
          <p:nvPr/>
        </p:nvPicPr>
        <p:blipFill rotWithShape="1">
          <a:blip r:embed="rId3">
            <a:alphaModFix/>
          </a:blip>
          <a:srcRect/>
          <a:stretch/>
        </p:blipFill>
        <p:spPr>
          <a:xfrm>
            <a:off x="1120808" y="1988840"/>
            <a:ext cx="6608436" cy="3849252"/>
          </a:xfrm>
          <a:prstGeom prst="rect">
            <a:avLst/>
          </a:prstGeom>
          <a:noFill/>
          <a:ln>
            <a:noFill/>
          </a:ln>
        </p:spPr>
      </p:pic>
      <p:sp>
        <p:nvSpPr>
          <p:cNvPr id="228" name="Google Shape;228;p19"/>
          <p:cNvSpPr/>
          <p:nvPr/>
        </p:nvSpPr>
        <p:spPr>
          <a:xfrm>
            <a:off x="5767873" y="5838092"/>
            <a:ext cx="1961371" cy="33855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600">
                <a:solidFill>
                  <a:schemeClr val="dk1"/>
                </a:solidFill>
                <a:latin typeface="Calibri"/>
                <a:ea typeface="Calibri"/>
                <a:cs typeface="Calibri"/>
                <a:sym typeface="Calibri"/>
              </a:rPr>
              <a:t>Bandwidth 100Mbps</a:t>
            </a:r>
            <a:endParaRPr sz="1600">
              <a:solidFill>
                <a:schemeClr val="dk1"/>
              </a:solidFill>
              <a:latin typeface="Calibri"/>
              <a:ea typeface="Calibri"/>
              <a:cs typeface="Calibri"/>
              <a:sym typeface="Calibri"/>
            </a:endParaRPr>
          </a:p>
        </p:txBody>
      </p:sp>
      <p:sp>
        <p:nvSpPr>
          <p:cNvPr id="229" name="Google Shape;229;p19"/>
          <p:cNvSpPr/>
          <p:nvPr/>
        </p:nvSpPr>
        <p:spPr>
          <a:xfrm>
            <a:off x="611560" y="1482172"/>
            <a:ext cx="4536504" cy="46166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WIS part-B Internet Traffic</a:t>
            </a:r>
            <a:endParaRPr sz="2400" dirty="0">
              <a:solidFill>
                <a:schemeClr val="dk1"/>
              </a:solidFill>
              <a:latin typeface="Calibri"/>
              <a:ea typeface="Calibri"/>
              <a:cs typeface="Calibri"/>
              <a:sym typeface="Calibri"/>
            </a:endParaRPr>
          </a:p>
        </p:txBody>
      </p:sp>
      <p:sp>
        <p:nvSpPr>
          <p:cNvPr id="230" name="Google Shape;230;p19"/>
          <p:cNvSpPr/>
          <p:nvPr/>
        </p:nvSpPr>
        <p:spPr>
          <a:xfrm>
            <a:off x="7126244" y="1086659"/>
            <a:ext cx="1794781" cy="1252690"/>
          </a:xfrm>
          <a:prstGeom prst="horizontalScroll">
            <a:avLst>
              <a:gd name="adj" fmla="val 12500"/>
            </a:avLst>
          </a:prstGeom>
          <a:gradFill>
            <a:gsLst>
              <a:gs pos="0">
                <a:srgbClr val="8CDE9E"/>
              </a:gs>
              <a:gs pos="50000">
                <a:srgbClr val="BAE8C3"/>
              </a:gs>
              <a:gs pos="100000">
                <a:srgbClr val="DEF2E1"/>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Downloading data</a:t>
            </a:r>
            <a:endParaRPr/>
          </a:p>
          <a:p>
            <a:pPr marL="0" marR="0" lvl="0" indent="0" algn="ctr" rtl="0">
              <a:spcBef>
                <a:spcPts val="0"/>
              </a:spcBef>
              <a:spcAft>
                <a:spcPts val="0"/>
              </a:spcAft>
              <a:buNone/>
            </a:pPr>
            <a:r>
              <a:rPr lang="en-US" sz="2000">
                <a:solidFill>
                  <a:schemeClr val="dk1"/>
                </a:solidFill>
                <a:latin typeface="Calibri"/>
                <a:ea typeface="Calibri"/>
                <a:cs typeface="Calibri"/>
                <a:sym typeface="Calibri"/>
              </a:rPr>
              <a:t>240 GB/Day</a:t>
            </a:r>
            <a:endParaRPr sz="2000">
              <a:solidFill>
                <a:schemeClr val="dk1"/>
              </a:solidFill>
              <a:latin typeface="Calibri"/>
              <a:ea typeface="Calibri"/>
              <a:cs typeface="Calibri"/>
              <a:sym typeface="Calibri"/>
            </a:endParaRPr>
          </a:p>
        </p:txBody>
      </p:sp>
      <p:sp>
        <p:nvSpPr>
          <p:cNvPr id="231" name="Google Shape;231;p19"/>
          <p:cNvSpPr/>
          <p:nvPr/>
        </p:nvSpPr>
        <p:spPr>
          <a:xfrm>
            <a:off x="8413357" y="93849"/>
            <a:ext cx="648072" cy="576064"/>
          </a:xfrm>
          <a:custGeom>
            <a:avLst/>
            <a:gdLst/>
            <a:ahLst/>
            <a:cxnLst/>
            <a:rect l="l" t="t" r="r" b="b"/>
            <a:pathLst>
              <a:path w="120000" h="120000" extrusionOk="0">
                <a:moveTo>
                  <a:pt x="0" y="0"/>
                </a:moveTo>
                <a:lnTo>
                  <a:pt x="120000" y="0"/>
                </a:lnTo>
                <a:lnTo>
                  <a:pt x="120000" y="120000"/>
                </a:lnTo>
                <a:lnTo>
                  <a:pt x="0" y="120000"/>
                </a:lnTo>
                <a:close/>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darken" extrusionOk="0">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none" extrusionOk="0">
                <a:moveTo>
                  <a:pt x="100000" y="37500"/>
                </a:moveTo>
                <a:lnTo>
                  <a:pt x="90000" y="37500"/>
                </a:lnTo>
                <a:lnTo>
                  <a:pt x="90000" y="71250"/>
                </a:lnTo>
                <a:lnTo>
                  <a:pt x="90000" y="71250"/>
                </a:lnTo>
                <a:cubicBezTo>
                  <a:pt x="90000" y="89890"/>
                  <a:pt x="76569" y="105000"/>
                  <a:pt x="60000" y="105000"/>
                </a:cubicBezTo>
                <a:lnTo>
                  <a:pt x="50000" y="105000"/>
                </a:lnTo>
                <a:cubicBezTo>
                  <a:pt x="33431" y="105000"/>
                  <a:pt x="20000" y="89890"/>
                  <a:pt x="20000" y="71250"/>
                </a:cubicBezTo>
                <a:lnTo>
                  <a:pt x="20000" y="37500"/>
                </a:lnTo>
                <a:lnTo>
                  <a:pt x="40000" y="37500"/>
                </a:lnTo>
                <a:lnTo>
                  <a:pt x="40000" y="71250"/>
                </a:lnTo>
                <a:cubicBezTo>
                  <a:pt x="40000" y="77463"/>
                  <a:pt x="44477" y="82500"/>
                  <a:pt x="50000" y="82500"/>
                </a:cubicBezTo>
                <a:lnTo>
                  <a:pt x="60000" y="82500"/>
                </a:lnTo>
                <a:cubicBezTo>
                  <a:pt x="65523" y="82500"/>
                  <a:pt x="70000" y="77463"/>
                  <a:pt x="70000" y="71250"/>
                </a:cubicBezTo>
                <a:lnTo>
                  <a:pt x="70000" y="37500"/>
                </a:lnTo>
                <a:lnTo>
                  <a:pt x="60000" y="37500"/>
                </a:lnTo>
                <a:lnTo>
                  <a:pt x="80000" y="15000"/>
                </a:lnTo>
                <a:close/>
              </a:path>
              <a:path w="120000" h="120000" fill="none" extrusionOk="0">
                <a:moveTo>
                  <a:pt x="0" y="0"/>
                </a:moveTo>
                <a:lnTo>
                  <a:pt x="120000" y="0"/>
                </a:lnTo>
                <a:lnTo>
                  <a:pt x="120000" y="120000"/>
                </a:lnTo>
                <a:lnTo>
                  <a:pt x="0" y="120000"/>
                </a:lnTo>
                <a:close/>
              </a:path>
            </a:pathLst>
          </a:cu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32" name="Google Shape;232;p19"/>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lvl="0">
              <a:spcBef>
                <a:spcPts val="0"/>
              </a:spcBef>
            </a:pPr>
            <a:r>
              <a:rPr lang="en-US" altLang="ja-JP" sz="3200" dirty="0"/>
              <a:t>Average Daily Download Volume on the </a:t>
            </a:r>
            <a:r>
              <a:rPr lang="en-US" altLang="ja-JP" sz="3200" dirty="0" smtClean="0"/>
              <a:t>Internet</a:t>
            </a:r>
            <a:endParaRPr sz="3200" dirty="0">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pic>
        <p:nvPicPr>
          <p:cNvPr id="237" name="Google Shape;237;p20"/>
          <p:cNvPicPr preferRelativeResize="0"/>
          <p:nvPr/>
        </p:nvPicPr>
        <p:blipFill rotWithShape="1">
          <a:blip r:embed="rId3">
            <a:alphaModFix/>
          </a:blip>
          <a:srcRect/>
          <a:stretch/>
        </p:blipFill>
        <p:spPr>
          <a:xfrm>
            <a:off x="4494291" y="1585533"/>
            <a:ext cx="4649709" cy="3215068"/>
          </a:xfrm>
          <a:prstGeom prst="rect">
            <a:avLst/>
          </a:prstGeom>
          <a:noFill/>
          <a:ln>
            <a:noFill/>
          </a:ln>
        </p:spPr>
      </p:pic>
      <p:pic>
        <p:nvPicPr>
          <p:cNvPr id="238" name="Google Shape;238;p20"/>
          <p:cNvPicPr preferRelativeResize="0"/>
          <p:nvPr/>
        </p:nvPicPr>
        <p:blipFill rotWithShape="1">
          <a:blip r:embed="rId4">
            <a:alphaModFix/>
          </a:blip>
          <a:srcRect/>
          <a:stretch/>
        </p:blipFill>
        <p:spPr>
          <a:xfrm>
            <a:off x="0" y="1585533"/>
            <a:ext cx="4649708" cy="3215067"/>
          </a:xfrm>
          <a:prstGeom prst="rect">
            <a:avLst/>
          </a:prstGeom>
          <a:noFill/>
          <a:ln>
            <a:noFill/>
          </a:ln>
        </p:spPr>
      </p:pic>
      <p:sp>
        <p:nvSpPr>
          <p:cNvPr id="239" name="Google Shape;239;p20"/>
          <p:cNvSpPr/>
          <p:nvPr/>
        </p:nvSpPr>
        <p:spPr>
          <a:xfrm>
            <a:off x="347049" y="243670"/>
            <a:ext cx="8605317" cy="52322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800">
                <a:solidFill>
                  <a:schemeClr val="dk1"/>
                </a:solidFill>
                <a:latin typeface="Calibri"/>
                <a:ea typeface="Calibri"/>
                <a:cs typeface="Calibri"/>
                <a:sym typeface="Calibri"/>
              </a:rPr>
              <a:t>Internet VPN connection on AMDCN of GISC Tokyo</a:t>
            </a:r>
            <a:endParaRPr sz="2800">
              <a:solidFill>
                <a:schemeClr val="dk1"/>
              </a:solidFill>
              <a:latin typeface="Calibri"/>
              <a:ea typeface="Calibri"/>
              <a:cs typeface="Calibri"/>
              <a:sym typeface="Calibri"/>
            </a:endParaRPr>
          </a:p>
        </p:txBody>
      </p:sp>
      <p:sp>
        <p:nvSpPr>
          <p:cNvPr id="240" name="Google Shape;240;p20"/>
          <p:cNvSpPr/>
          <p:nvPr/>
        </p:nvSpPr>
        <p:spPr>
          <a:xfrm>
            <a:off x="0" y="5132225"/>
            <a:ext cx="9144000" cy="1323439"/>
          </a:xfrm>
          <a:prstGeom prst="rect">
            <a:avLst/>
          </a:prstGeom>
          <a:solidFill>
            <a:schemeClr val="l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600" dirty="0">
                <a:solidFill>
                  <a:schemeClr val="dk1"/>
                </a:solidFill>
                <a:latin typeface="Calibri"/>
                <a:ea typeface="Calibri"/>
                <a:cs typeface="Calibri"/>
                <a:sym typeface="Calibri"/>
              </a:rPr>
              <a:t>GISC Tokyo has connected with three NC centers through Internet VPN link.</a:t>
            </a:r>
            <a:endParaRPr dirty="0"/>
          </a:p>
          <a:p>
            <a:pPr marL="0" marR="0" lvl="0" indent="0" algn="l" rtl="0">
              <a:spcBef>
                <a:spcPts val="0"/>
              </a:spcBef>
              <a:spcAft>
                <a:spcPts val="0"/>
              </a:spcAft>
              <a:buNone/>
            </a:pPr>
            <a:r>
              <a:rPr lang="en-US" sz="1600" dirty="0">
                <a:solidFill>
                  <a:schemeClr val="dk1"/>
                </a:solidFill>
                <a:latin typeface="Calibri"/>
                <a:ea typeface="Calibri"/>
                <a:cs typeface="Calibri"/>
                <a:sym typeface="Calibri"/>
              </a:rPr>
              <a:t>Almost NCs have two or more data connections with their </a:t>
            </a:r>
            <a:r>
              <a:rPr lang="en-US" sz="1600" dirty="0" err="1">
                <a:solidFill>
                  <a:schemeClr val="dk1"/>
                </a:solidFill>
                <a:latin typeface="Calibri"/>
                <a:ea typeface="Calibri"/>
                <a:cs typeface="Calibri"/>
                <a:sym typeface="Calibri"/>
              </a:rPr>
              <a:t>neighbouring</a:t>
            </a:r>
            <a:r>
              <a:rPr lang="en-US" sz="1600" dirty="0">
                <a:solidFill>
                  <a:schemeClr val="dk1"/>
                </a:solidFill>
                <a:latin typeface="Calibri"/>
                <a:ea typeface="Calibri"/>
                <a:cs typeface="Calibri"/>
                <a:sym typeface="Calibri"/>
              </a:rPr>
              <a:t> WIS </a:t>
            </a:r>
            <a:r>
              <a:rPr lang="en-US" sz="1600" dirty="0" err="1">
                <a:solidFill>
                  <a:schemeClr val="dk1"/>
                </a:solidFill>
                <a:latin typeface="Calibri"/>
                <a:ea typeface="Calibri"/>
                <a:cs typeface="Calibri"/>
                <a:sym typeface="Calibri"/>
              </a:rPr>
              <a:t>centres</a:t>
            </a:r>
            <a:r>
              <a:rPr lang="en-US" sz="1600" dirty="0">
                <a:solidFill>
                  <a:schemeClr val="dk1"/>
                </a:solidFill>
                <a:latin typeface="Calibri"/>
                <a:ea typeface="Calibri"/>
                <a:cs typeface="Calibri"/>
                <a:sym typeface="Calibri"/>
              </a:rPr>
              <a:t>. </a:t>
            </a:r>
            <a:endParaRPr sz="16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1600" dirty="0">
                <a:solidFill>
                  <a:schemeClr val="dk1"/>
                </a:solidFill>
                <a:latin typeface="Calibri"/>
                <a:ea typeface="Calibri"/>
                <a:cs typeface="Calibri"/>
                <a:sym typeface="Calibri"/>
              </a:rPr>
              <a:t>Internet connection is gradually stable operation in Asia region.</a:t>
            </a:r>
            <a:endParaRPr sz="16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1600" dirty="0">
                <a:solidFill>
                  <a:schemeClr val="dk1"/>
                </a:solidFill>
                <a:latin typeface="Calibri"/>
                <a:ea typeface="Calibri"/>
                <a:cs typeface="Calibri"/>
                <a:sym typeface="Calibri"/>
              </a:rPr>
              <a:t>Before sometimes, NC's Internet connection had traffic jam due to their Internet was sharing to get product data. And also NC’s ISP was to be in down due to electric power problem for a few days.</a:t>
            </a:r>
            <a:endParaRPr dirty="0"/>
          </a:p>
        </p:txBody>
      </p:sp>
      <p:sp>
        <p:nvSpPr>
          <p:cNvPr id="241" name="Google Shape;241;p20"/>
          <p:cNvSpPr/>
          <p:nvPr/>
        </p:nvSpPr>
        <p:spPr>
          <a:xfrm>
            <a:off x="1673352" y="2240280"/>
            <a:ext cx="448056" cy="384048"/>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2" name="Google Shape;242;p20"/>
          <p:cNvSpPr/>
          <p:nvPr/>
        </p:nvSpPr>
        <p:spPr>
          <a:xfrm>
            <a:off x="2749296" y="2246376"/>
            <a:ext cx="448056" cy="384048"/>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3" name="Google Shape;243;p20"/>
          <p:cNvSpPr/>
          <p:nvPr/>
        </p:nvSpPr>
        <p:spPr>
          <a:xfrm>
            <a:off x="7778496" y="3905750"/>
            <a:ext cx="880872" cy="27699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1">
                <a:solidFill>
                  <a:srgbClr val="FF0000"/>
                </a:solidFill>
                <a:latin typeface="Calibri"/>
                <a:ea typeface="Calibri"/>
                <a:cs typeface="Calibri"/>
                <a:sym typeface="Calibri"/>
              </a:rPr>
              <a:t>90 min</a:t>
            </a:r>
            <a:endParaRPr sz="1200" b="1">
              <a:solidFill>
                <a:srgbClr val="FF0000"/>
              </a:solidFill>
              <a:latin typeface="Calibri"/>
              <a:ea typeface="Calibri"/>
              <a:cs typeface="Calibri"/>
              <a:sym typeface="Calibri"/>
            </a:endParaRPr>
          </a:p>
        </p:txBody>
      </p:sp>
      <p:sp>
        <p:nvSpPr>
          <p:cNvPr id="244" name="Google Shape;244;p20"/>
          <p:cNvSpPr/>
          <p:nvPr/>
        </p:nvSpPr>
        <p:spPr>
          <a:xfrm>
            <a:off x="4192172" y="2900459"/>
            <a:ext cx="681580" cy="585216"/>
          </a:xfrm>
          <a:prstGeom prst="rightArrow">
            <a:avLst>
              <a:gd name="adj1" fmla="val 50000"/>
              <a:gd name="adj2" fmla="val 50000"/>
            </a:avLst>
          </a:prstGeom>
          <a:gradFill>
            <a:gsLst>
              <a:gs pos="0">
                <a:srgbClr val="759336"/>
              </a:gs>
              <a:gs pos="80000">
                <a:srgbClr val="99C247"/>
              </a:gs>
              <a:gs pos="100000">
                <a:srgbClr val="9BC545"/>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5" name="Google Shape;245;p20"/>
          <p:cNvSpPr/>
          <p:nvPr/>
        </p:nvSpPr>
        <p:spPr>
          <a:xfrm>
            <a:off x="1722120" y="1982462"/>
            <a:ext cx="880872" cy="27699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1">
                <a:solidFill>
                  <a:srgbClr val="FF0000"/>
                </a:solidFill>
                <a:latin typeface="Calibri"/>
                <a:ea typeface="Calibri"/>
                <a:cs typeface="Calibri"/>
                <a:sym typeface="Calibri"/>
              </a:rPr>
              <a:t>2 days</a:t>
            </a:r>
            <a:endParaRPr sz="1200" b="1">
              <a:solidFill>
                <a:srgbClr val="FF0000"/>
              </a:solidFill>
              <a:latin typeface="Calibri"/>
              <a:ea typeface="Calibri"/>
              <a:cs typeface="Calibri"/>
              <a:sym typeface="Calibri"/>
            </a:endParaRPr>
          </a:p>
        </p:txBody>
      </p:sp>
      <p:sp>
        <p:nvSpPr>
          <p:cNvPr id="246" name="Google Shape;246;p20"/>
          <p:cNvSpPr/>
          <p:nvPr/>
        </p:nvSpPr>
        <p:spPr>
          <a:xfrm>
            <a:off x="2715768" y="1988558"/>
            <a:ext cx="880872" cy="27699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1">
                <a:solidFill>
                  <a:srgbClr val="FF0000"/>
                </a:solidFill>
                <a:latin typeface="Calibri"/>
                <a:ea typeface="Calibri"/>
                <a:cs typeface="Calibri"/>
                <a:sym typeface="Calibri"/>
              </a:rPr>
              <a:t>1 day</a:t>
            </a:r>
            <a:endParaRPr sz="1200" b="1">
              <a:solidFill>
                <a:srgbClr val="FF0000"/>
              </a:solidFill>
              <a:latin typeface="Calibri"/>
              <a:ea typeface="Calibri"/>
              <a:cs typeface="Calibri"/>
              <a:sym typeface="Calibri"/>
            </a:endParaRPr>
          </a:p>
        </p:txBody>
      </p:sp>
      <p:sp>
        <p:nvSpPr>
          <p:cNvPr id="247" name="Google Shape;247;p20"/>
          <p:cNvSpPr/>
          <p:nvPr/>
        </p:nvSpPr>
        <p:spPr>
          <a:xfrm>
            <a:off x="1104077" y="1216201"/>
            <a:ext cx="2753639"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Before (in Apr – May 2018)</a:t>
            </a:r>
            <a:endParaRPr sz="1800" b="1">
              <a:solidFill>
                <a:schemeClr val="dk1"/>
              </a:solidFill>
              <a:latin typeface="Calibri"/>
              <a:ea typeface="Calibri"/>
              <a:cs typeface="Calibri"/>
              <a:sym typeface="Calibri"/>
            </a:endParaRPr>
          </a:p>
        </p:txBody>
      </p:sp>
      <p:sp>
        <p:nvSpPr>
          <p:cNvPr id="248" name="Google Shape;248;p20"/>
          <p:cNvSpPr/>
          <p:nvPr/>
        </p:nvSpPr>
        <p:spPr>
          <a:xfrm>
            <a:off x="4759409" y="1213853"/>
            <a:ext cx="3437288"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Currently (in Dec 2018 – Jan 2019)</a:t>
            </a:r>
            <a:endParaRPr sz="1800" b="1">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21"/>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GISC Backup (1)</a:t>
            </a:r>
            <a:endParaRPr/>
          </a:p>
        </p:txBody>
      </p:sp>
      <p:sp>
        <p:nvSpPr>
          <p:cNvPr id="255" name="Google Shape;255;p21"/>
          <p:cNvSpPr txBox="1">
            <a:spLocks noGrp="1"/>
          </p:cNvSpPr>
          <p:nvPr>
            <p:ph idx="1"/>
          </p:nvPr>
        </p:nvSpPr>
        <p:spPr>
          <a:xfrm>
            <a:off x="228600" y="1143000"/>
            <a:ext cx="4910770" cy="2133600"/>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chemeClr val="dk1"/>
              </a:buClr>
              <a:buSzPts val="3200"/>
              <a:buChar char="•"/>
            </a:pPr>
            <a:r>
              <a:rPr lang="en-US"/>
              <a:t>GISC Beijing</a:t>
            </a:r>
            <a:endParaRPr/>
          </a:p>
          <a:p>
            <a:pPr marL="0" lvl="0" indent="0" algn="l" rtl="0">
              <a:spcBef>
                <a:spcPts val="480"/>
              </a:spcBef>
              <a:spcAft>
                <a:spcPts val="0"/>
              </a:spcAft>
              <a:buClr>
                <a:schemeClr val="dk1"/>
              </a:buClr>
              <a:buSzPts val="2400"/>
              <a:buNone/>
            </a:pPr>
            <a:r>
              <a:rPr lang="en-US" sz="2400"/>
              <a:t>GISC Backup between Beijing and Tokyo is in operational by using GTS and Internet DAR service.</a:t>
            </a:r>
            <a:endParaRPr sz="2000"/>
          </a:p>
        </p:txBody>
      </p:sp>
      <p:pic>
        <p:nvPicPr>
          <p:cNvPr id="256" name="Google Shape;256;p21"/>
          <p:cNvPicPr preferRelativeResize="0"/>
          <p:nvPr/>
        </p:nvPicPr>
        <p:blipFill rotWithShape="1">
          <a:blip r:embed="rId3">
            <a:alphaModFix/>
          </a:blip>
          <a:srcRect/>
          <a:stretch/>
        </p:blipFill>
        <p:spPr>
          <a:xfrm>
            <a:off x="5139370" y="1371600"/>
            <a:ext cx="3901653" cy="2133600"/>
          </a:xfrm>
          <a:prstGeom prst="rect">
            <a:avLst/>
          </a:prstGeom>
          <a:noFill/>
          <a:ln w="9525" cap="flat" cmpd="sng">
            <a:solidFill>
              <a:schemeClr val="dk1"/>
            </a:solidFill>
            <a:prstDash val="solid"/>
            <a:miter lim="800000"/>
            <a:headEnd type="none" w="sm" len="sm"/>
            <a:tailEnd type="none" w="sm" len="sm"/>
          </a:ln>
        </p:spPr>
      </p:pic>
      <p:sp>
        <p:nvSpPr>
          <p:cNvPr id="257" name="Google Shape;257;p21"/>
          <p:cNvSpPr txBox="1"/>
          <p:nvPr/>
        </p:nvSpPr>
        <p:spPr>
          <a:xfrm>
            <a:off x="76200" y="3789040"/>
            <a:ext cx="8382000" cy="2916560"/>
          </a:xfrm>
          <a:prstGeom prst="rect">
            <a:avLst/>
          </a:prstGeom>
          <a:noFill/>
          <a:ln>
            <a:noFill/>
          </a:ln>
        </p:spPr>
        <p:txBody>
          <a:bodyPr spcFirstLastPara="1" wrap="square" lIns="91425" tIns="45700" rIns="91425" bIns="45700" anchor="t" anchorCtr="0">
            <a:noAutofit/>
          </a:bodyPr>
          <a:lstStyle/>
          <a:p>
            <a:pPr marL="342900" marR="0" lvl="0" indent="-342900" algn="l" rtl="0">
              <a:spcBef>
                <a:spcPts val="0"/>
              </a:spcBef>
              <a:spcAft>
                <a:spcPts val="0"/>
              </a:spcAft>
              <a:buClr>
                <a:schemeClr val="dk1"/>
              </a:buClr>
              <a:buSzPts val="3200"/>
              <a:buFont typeface="Arial"/>
              <a:buChar char="•"/>
            </a:pPr>
            <a:r>
              <a:rPr lang="en-US" sz="3200" dirty="0">
                <a:solidFill>
                  <a:schemeClr val="dk1"/>
                </a:solidFill>
                <a:latin typeface="Calibri"/>
                <a:ea typeface="Calibri"/>
                <a:cs typeface="Calibri"/>
                <a:sym typeface="Calibri"/>
              </a:rPr>
              <a:t>GISC Melbourne</a:t>
            </a:r>
            <a:endParaRPr dirty="0"/>
          </a:p>
          <a:p>
            <a:pPr marL="457200" marR="0" lvl="1" indent="0" algn="l" rtl="0">
              <a:spcBef>
                <a:spcPts val="480"/>
              </a:spcBef>
              <a:spcAft>
                <a:spcPts val="0"/>
              </a:spcAft>
              <a:buClr>
                <a:schemeClr val="dk1"/>
              </a:buClr>
              <a:buSzPts val="2400"/>
              <a:buFont typeface="Arial"/>
              <a:buNone/>
            </a:pPr>
            <a:r>
              <a:rPr lang="en-US" sz="2400" b="0" i="0" u="none" strike="noStrike" cap="none" dirty="0">
                <a:solidFill>
                  <a:schemeClr val="dk1"/>
                </a:solidFill>
                <a:latin typeface="Calibri"/>
                <a:ea typeface="Calibri"/>
                <a:cs typeface="Calibri"/>
                <a:sym typeface="Calibri"/>
              </a:rPr>
              <a:t>Tokyo has two options for </a:t>
            </a:r>
            <a:r>
              <a:rPr lang="en-US" sz="2400" b="0" i="0" u="none" strike="noStrike" cap="none" dirty="0" err="1">
                <a:solidFill>
                  <a:schemeClr val="dk1"/>
                </a:solidFill>
                <a:latin typeface="Calibri"/>
                <a:ea typeface="Calibri"/>
                <a:cs typeface="Calibri"/>
                <a:sym typeface="Calibri"/>
              </a:rPr>
              <a:t>AoR</a:t>
            </a:r>
            <a:r>
              <a:rPr lang="en-US" sz="2400" b="0" i="0" u="none" strike="noStrike" cap="none" dirty="0">
                <a:solidFill>
                  <a:schemeClr val="dk1"/>
                </a:solidFill>
                <a:latin typeface="Calibri"/>
                <a:ea typeface="Calibri"/>
                <a:cs typeface="Calibri"/>
                <a:sym typeface="Calibri"/>
              </a:rPr>
              <a:t> of Melbourne;</a:t>
            </a:r>
            <a:br>
              <a:rPr lang="en-US" sz="2400" b="0" i="0" u="none" strike="noStrike" cap="none" dirty="0">
                <a:solidFill>
                  <a:schemeClr val="dk1"/>
                </a:solidFill>
                <a:latin typeface="Calibri"/>
                <a:ea typeface="Calibri"/>
                <a:cs typeface="Calibri"/>
                <a:sym typeface="Calibri"/>
              </a:rPr>
            </a:br>
            <a:r>
              <a:rPr lang="en-US" sz="2400" b="0" i="0" u="none" strike="noStrike" cap="none" dirty="0">
                <a:solidFill>
                  <a:schemeClr val="dk1"/>
                </a:solidFill>
                <a:latin typeface="Calibri"/>
                <a:ea typeface="Calibri"/>
                <a:cs typeface="Calibri"/>
                <a:sym typeface="Calibri"/>
              </a:rPr>
              <a:t> option 1: Existing GTS based backup</a:t>
            </a:r>
            <a:br>
              <a:rPr lang="en-US" sz="2400" b="0" i="0" u="none" strike="noStrike" cap="none" dirty="0">
                <a:solidFill>
                  <a:schemeClr val="dk1"/>
                </a:solidFill>
                <a:latin typeface="Calibri"/>
                <a:ea typeface="Calibri"/>
                <a:cs typeface="Calibri"/>
                <a:sym typeface="Calibri"/>
              </a:rPr>
            </a:br>
            <a:r>
              <a:rPr lang="en-US" sz="2400" b="0" i="0" u="none" strike="noStrike" cap="none" dirty="0">
                <a:solidFill>
                  <a:schemeClr val="dk1"/>
                </a:solidFill>
                <a:latin typeface="Calibri"/>
                <a:ea typeface="Calibri"/>
                <a:cs typeface="Calibri"/>
                <a:sym typeface="Calibri"/>
              </a:rPr>
              <a:t> option 2: Internet based backup</a:t>
            </a:r>
            <a:br>
              <a:rPr lang="en-US" sz="2400" b="0" i="0" u="none" strike="noStrike" cap="none" dirty="0">
                <a:solidFill>
                  <a:schemeClr val="dk1"/>
                </a:solidFill>
                <a:latin typeface="Calibri"/>
                <a:ea typeface="Calibri"/>
                <a:cs typeface="Calibri"/>
                <a:sym typeface="Calibri"/>
              </a:rPr>
            </a:br>
            <a:r>
              <a:rPr lang="en-US" sz="2400" b="0" i="0" u="none" strike="noStrike" cap="none" dirty="0">
                <a:solidFill>
                  <a:schemeClr val="dk1"/>
                </a:solidFill>
                <a:latin typeface="Calibri"/>
                <a:ea typeface="Calibri"/>
                <a:cs typeface="Calibri"/>
                <a:sym typeface="Calibri"/>
              </a:rPr>
              <a:t>Both options are already running in backup with Beijing and Offenbach.</a:t>
            </a:r>
            <a:endParaRPr sz="2000" b="0" i="0" u="none" strike="noStrike" cap="none" dirty="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22"/>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GISC Backup (2)</a:t>
            </a:r>
            <a:endParaRPr/>
          </a:p>
        </p:txBody>
      </p:sp>
      <p:sp>
        <p:nvSpPr>
          <p:cNvPr id="263" name="Google Shape;263;p22"/>
          <p:cNvSpPr txBox="1">
            <a:spLocks noGrp="1"/>
          </p:cNvSpPr>
          <p:nvPr>
            <p:ph idx="1"/>
          </p:nvPr>
        </p:nvSpPr>
        <p:spPr>
          <a:xfrm>
            <a:off x="335299" y="1116468"/>
            <a:ext cx="8763000" cy="47545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chemeClr val="dk1"/>
              </a:buClr>
              <a:buSzPts val="3200"/>
              <a:buChar char="•"/>
            </a:pPr>
            <a:r>
              <a:rPr lang="en-US"/>
              <a:t>GISC Offenbach</a:t>
            </a:r>
            <a:endParaRPr/>
          </a:p>
          <a:p>
            <a:pPr marL="457200" lvl="1" indent="0" algn="l" rtl="0">
              <a:spcBef>
                <a:spcPts val="560"/>
              </a:spcBef>
              <a:spcAft>
                <a:spcPts val="0"/>
              </a:spcAft>
              <a:buClr>
                <a:schemeClr val="dk1"/>
              </a:buClr>
              <a:buSzPts val="2800"/>
              <a:buNone/>
            </a:pPr>
            <a:r>
              <a:rPr lang="en-US"/>
              <a:t>GISC Backup between Offenbach and Tokyo is in operational by using Internet.</a:t>
            </a:r>
            <a:endParaRPr/>
          </a:p>
          <a:p>
            <a:pPr marL="1143000" lvl="2" indent="-228600" algn="l" rtl="0">
              <a:spcBef>
                <a:spcPts val="480"/>
              </a:spcBef>
              <a:spcAft>
                <a:spcPts val="0"/>
              </a:spcAft>
              <a:buClr>
                <a:schemeClr val="dk1"/>
              </a:buClr>
              <a:buSzPts val="2400"/>
              <a:buChar char="•"/>
            </a:pPr>
            <a:r>
              <a:rPr lang="en-US"/>
              <a:t>To Offenbach: using FTP put</a:t>
            </a:r>
            <a:endParaRPr/>
          </a:p>
          <a:p>
            <a:pPr marL="1143000" lvl="2" indent="-228600" algn="l" rtl="0">
              <a:spcBef>
                <a:spcPts val="480"/>
              </a:spcBef>
              <a:spcAft>
                <a:spcPts val="0"/>
              </a:spcAft>
              <a:buClr>
                <a:schemeClr val="dk1"/>
              </a:buClr>
              <a:buSzPts val="2400"/>
              <a:buChar char="•"/>
            </a:pPr>
            <a:r>
              <a:rPr lang="en-US"/>
              <a:t>To Tokyo : using HTTPS file upload</a:t>
            </a:r>
            <a:endParaRPr/>
          </a:p>
          <a:p>
            <a:pPr marL="457200" lvl="1" indent="0" algn="l" rtl="0">
              <a:spcBef>
                <a:spcPts val="560"/>
              </a:spcBef>
              <a:spcAft>
                <a:spcPts val="0"/>
              </a:spcAft>
              <a:buClr>
                <a:schemeClr val="dk1"/>
              </a:buClr>
              <a:buSzPts val="2800"/>
              <a:buNone/>
            </a:pPr>
            <a:r>
              <a:rPr lang="en-US"/>
              <a:t> </a:t>
            </a:r>
            <a:endParaRPr sz="2400"/>
          </a:p>
          <a:p>
            <a:pPr marL="457200" lvl="1" indent="0" algn="l" rtl="0">
              <a:spcBef>
                <a:spcPts val="560"/>
              </a:spcBef>
              <a:spcAft>
                <a:spcPts val="0"/>
              </a:spcAft>
              <a:buClr>
                <a:schemeClr val="dk1"/>
              </a:buClr>
              <a:buSzPts val="2800"/>
              <a:buNone/>
            </a:pPr>
            <a:endParaRPr/>
          </a:p>
        </p:txBody>
      </p:sp>
      <p:grpSp>
        <p:nvGrpSpPr>
          <p:cNvPr id="264" name="Google Shape;264;p22"/>
          <p:cNvGrpSpPr/>
          <p:nvPr/>
        </p:nvGrpSpPr>
        <p:grpSpPr>
          <a:xfrm>
            <a:off x="1447800" y="3564666"/>
            <a:ext cx="6329193" cy="3140934"/>
            <a:chOff x="1543976" y="3581400"/>
            <a:chExt cx="6218541" cy="3086022"/>
          </a:xfrm>
        </p:grpSpPr>
        <p:sp>
          <p:nvSpPr>
            <p:cNvPr id="265" name="Google Shape;265;p22"/>
            <p:cNvSpPr/>
            <p:nvPr/>
          </p:nvSpPr>
          <p:spPr>
            <a:xfrm>
              <a:off x="5791536" y="5260108"/>
              <a:ext cx="553171" cy="382650"/>
            </a:xfrm>
            <a:prstGeom prst="cube">
              <a:avLst>
                <a:gd name="adj" fmla="val 25000"/>
              </a:avLst>
            </a:prstGeom>
            <a:solidFill>
              <a:srgbClr val="C0C0C0"/>
            </a:solidFill>
            <a:ln w="9525" cap="flat" cmpd="sng">
              <a:solidFill>
                <a:srgbClr val="000000"/>
              </a:solidFill>
              <a:prstDash val="solid"/>
              <a:miter lim="800000"/>
              <a:headEnd type="none" w="sm" len="sm"/>
              <a:tailEnd type="none" w="sm" len="sm"/>
            </a:ln>
          </p:spPr>
          <p:txBody>
            <a:bodyPr spcFirstLastPara="1" wrap="square" lIns="0" tIns="45700" rIns="0" bIns="45700" anchor="t" anchorCtr="0">
              <a:noAutofit/>
            </a:bodyPr>
            <a:lstStyle/>
            <a:p>
              <a:pPr marL="0" marR="0" lvl="0" indent="0" algn="ctr" rtl="0">
                <a:lnSpc>
                  <a:spcPct val="96000"/>
                </a:lnSpc>
                <a:spcBef>
                  <a:spcPts val="0"/>
                </a:spcBef>
                <a:spcAft>
                  <a:spcPts val="0"/>
                </a:spcAft>
                <a:buNone/>
              </a:pPr>
              <a:r>
                <a:rPr lang="en-US" sz="1200" b="1">
                  <a:solidFill>
                    <a:schemeClr val="dk1"/>
                  </a:solidFill>
                  <a:latin typeface="Tahoma"/>
                  <a:ea typeface="Tahoma"/>
                  <a:cs typeface="Tahoma"/>
                  <a:sym typeface="Tahoma"/>
                </a:rPr>
                <a:t>DCPC</a:t>
              </a:r>
              <a:endParaRPr sz="1200">
                <a:solidFill>
                  <a:schemeClr val="dk1"/>
                </a:solidFill>
                <a:latin typeface="Tahoma"/>
                <a:ea typeface="Tahoma"/>
                <a:cs typeface="Tahoma"/>
                <a:sym typeface="Tahoma"/>
              </a:endParaRPr>
            </a:p>
          </p:txBody>
        </p:sp>
        <p:sp>
          <p:nvSpPr>
            <p:cNvPr id="266" name="Google Shape;266;p22"/>
            <p:cNvSpPr/>
            <p:nvPr/>
          </p:nvSpPr>
          <p:spPr>
            <a:xfrm>
              <a:off x="6511616" y="5260108"/>
              <a:ext cx="423093" cy="382216"/>
            </a:xfrm>
            <a:prstGeom prst="cube">
              <a:avLst>
                <a:gd name="adj" fmla="val 25000"/>
              </a:avLst>
            </a:prstGeom>
            <a:solidFill>
              <a:srgbClr val="FFFFFF"/>
            </a:solidFill>
            <a:ln w="9525" cap="flat" cmpd="sng">
              <a:solidFill>
                <a:srgbClr val="000000"/>
              </a:solidFill>
              <a:prstDash val="solid"/>
              <a:miter lim="800000"/>
              <a:headEnd type="none" w="sm" len="sm"/>
              <a:tailEnd type="none" w="sm" len="sm"/>
            </a:ln>
          </p:spPr>
          <p:txBody>
            <a:bodyPr spcFirstLastPara="1" wrap="square" lIns="0" tIns="45700" rIns="0" bIns="45700" anchor="t" anchorCtr="0">
              <a:noAutofit/>
            </a:bodyPr>
            <a:lstStyle/>
            <a:p>
              <a:pPr marL="0" marR="0" lvl="0" indent="0" algn="ctr" rtl="0">
                <a:lnSpc>
                  <a:spcPct val="96000"/>
                </a:lnSpc>
                <a:spcBef>
                  <a:spcPts val="0"/>
                </a:spcBef>
                <a:spcAft>
                  <a:spcPts val="0"/>
                </a:spcAft>
                <a:buNone/>
              </a:pPr>
              <a:r>
                <a:rPr lang="en-US" sz="1200" b="1">
                  <a:solidFill>
                    <a:srgbClr val="000000"/>
                  </a:solidFill>
                  <a:latin typeface="Tahoma"/>
                  <a:ea typeface="Tahoma"/>
                  <a:cs typeface="Tahoma"/>
                  <a:sym typeface="Tahoma"/>
                </a:rPr>
                <a:t>NC</a:t>
              </a:r>
              <a:endParaRPr sz="1200">
                <a:solidFill>
                  <a:schemeClr val="dk1"/>
                </a:solidFill>
                <a:latin typeface="Tahoma"/>
                <a:ea typeface="Tahoma"/>
                <a:cs typeface="Tahoma"/>
                <a:sym typeface="Tahoma"/>
              </a:endParaRPr>
            </a:p>
          </p:txBody>
        </p:sp>
        <p:sp>
          <p:nvSpPr>
            <p:cNvPr id="267" name="Google Shape;267;p22"/>
            <p:cNvSpPr/>
            <p:nvPr/>
          </p:nvSpPr>
          <p:spPr>
            <a:xfrm>
              <a:off x="5863544" y="5980188"/>
              <a:ext cx="423093" cy="382216"/>
            </a:xfrm>
            <a:prstGeom prst="cube">
              <a:avLst>
                <a:gd name="adj" fmla="val 25000"/>
              </a:avLst>
            </a:prstGeom>
            <a:solidFill>
              <a:srgbClr val="FFFFFF"/>
            </a:solidFill>
            <a:ln w="9525" cap="flat" cmpd="sng">
              <a:solidFill>
                <a:srgbClr val="000000"/>
              </a:solidFill>
              <a:prstDash val="solid"/>
              <a:miter lim="800000"/>
              <a:headEnd type="none" w="sm" len="sm"/>
              <a:tailEnd type="none" w="sm" len="sm"/>
            </a:ln>
          </p:spPr>
          <p:txBody>
            <a:bodyPr spcFirstLastPara="1" wrap="square" lIns="0" tIns="45700" rIns="0" bIns="45700" anchor="t" anchorCtr="0">
              <a:noAutofit/>
            </a:bodyPr>
            <a:lstStyle/>
            <a:p>
              <a:pPr marL="0" marR="0" lvl="0" indent="0" algn="ctr" rtl="0">
                <a:lnSpc>
                  <a:spcPct val="96000"/>
                </a:lnSpc>
                <a:spcBef>
                  <a:spcPts val="0"/>
                </a:spcBef>
                <a:spcAft>
                  <a:spcPts val="0"/>
                </a:spcAft>
                <a:buNone/>
              </a:pPr>
              <a:r>
                <a:rPr lang="en-US" sz="1200" b="1">
                  <a:solidFill>
                    <a:srgbClr val="000000"/>
                  </a:solidFill>
                  <a:latin typeface="Tahoma"/>
                  <a:ea typeface="Tahoma"/>
                  <a:cs typeface="Tahoma"/>
                  <a:sym typeface="Tahoma"/>
                </a:rPr>
                <a:t>NC</a:t>
              </a:r>
              <a:endParaRPr sz="1200">
                <a:solidFill>
                  <a:schemeClr val="dk1"/>
                </a:solidFill>
                <a:latin typeface="Tahoma"/>
                <a:ea typeface="Tahoma"/>
                <a:cs typeface="Tahoma"/>
                <a:sym typeface="Tahoma"/>
              </a:endParaRPr>
            </a:p>
          </p:txBody>
        </p:sp>
        <p:sp>
          <p:nvSpPr>
            <p:cNvPr id="268" name="Google Shape;268;p22"/>
            <p:cNvSpPr/>
            <p:nvPr/>
          </p:nvSpPr>
          <p:spPr>
            <a:xfrm>
              <a:off x="6727640" y="5404124"/>
              <a:ext cx="423093" cy="382216"/>
            </a:xfrm>
            <a:prstGeom prst="cube">
              <a:avLst>
                <a:gd name="adj" fmla="val 25000"/>
              </a:avLst>
            </a:prstGeom>
            <a:solidFill>
              <a:srgbClr val="FFFFFF"/>
            </a:solidFill>
            <a:ln w="9525" cap="flat" cmpd="sng">
              <a:solidFill>
                <a:srgbClr val="000000"/>
              </a:solidFill>
              <a:prstDash val="solid"/>
              <a:miter lim="800000"/>
              <a:headEnd type="none" w="sm" len="sm"/>
              <a:tailEnd type="none" w="sm" len="sm"/>
            </a:ln>
          </p:spPr>
          <p:txBody>
            <a:bodyPr spcFirstLastPara="1" wrap="square" lIns="0" tIns="45700" rIns="0" bIns="45700" anchor="t" anchorCtr="0">
              <a:noAutofit/>
            </a:bodyPr>
            <a:lstStyle/>
            <a:p>
              <a:pPr marL="0" marR="0" lvl="0" indent="0" algn="ctr" rtl="0">
                <a:lnSpc>
                  <a:spcPct val="96000"/>
                </a:lnSpc>
                <a:spcBef>
                  <a:spcPts val="0"/>
                </a:spcBef>
                <a:spcAft>
                  <a:spcPts val="0"/>
                </a:spcAft>
                <a:buNone/>
              </a:pPr>
              <a:r>
                <a:rPr lang="en-US" sz="1200" b="1">
                  <a:solidFill>
                    <a:srgbClr val="000000"/>
                  </a:solidFill>
                  <a:latin typeface="Tahoma"/>
                  <a:ea typeface="Tahoma"/>
                  <a:cs typeface="Tahoma"/>
                  <a:sym typeface="Tahoma"/>
                </a:rPr>
                <a:t>NC</a:t>
              </a:r>
              <a:endParaRPr sz="1200">
                <a:solidFill>
                  <a:schemeClr val="dk1"/>
                </a:solidFill>
                <a:latin typeface="Tahoma"/>
                <a:ea typeface="Tahoma"/>
                <a:cs typeface="Tahoma"/>
                <a:sym typeface="Tahoma"/>
              </a:endParaRPr>
            </a:p>
          </p:txBody>
        </p:sp>
        <p:cxnSp>
          <p:nvCxnSpPr>
            <p:cNvPr id="269" name="Google Shape;269;p22"/>
            <p:cNvCxnSpPr>
              <a:endCxn id="265" idx="3"/>
            </p:cNvCxnSpPr>
            <p:nvPr/>
          </p:nvCxnSpPr>
          <p:spPr>
            <a:xfrm rot="10800000" flipH="1">
              <a:off x="6007690" y="5642758"/>
              <a:ext cx="12600" cy="337500"/>
            </a:xfrm>
            <a:prstGeom prst="straightConnector1">
              <a:avLst/>
            </a:prstGeom>
            <a:noFill/>
            <a:ln w="50800" cap="flat" cmpd="sng">
              <a:solidFill>
                <a:srgbClr val="D99593">
                  <a:alpha val="80000"/>
                </a:srgbClr>
              </a:solidFill>
              <a:prstDash val="solid"/>
              <a:bevel/>
              <a:headEnd type="triangle" w="med" len="med"/>
              <a:tailEnd type="triangle" w="med" len="med"/>
            </a:ln>
          </p:spPr>
        </p:cxnSp>
        <p:sp>
          <p:nvSpPr>
            <p:cNvPr id="270" name="Google Shape;270;p22"/>
            <p:cNvSpPr/>
            <p:nvPr/>
          </p:nvSpPr>
          <p:spPr>
            <a:xfrm>
              <a:off x="5561795" y="5188100"/>
              <a:ext cx="1944216" cy="1296144"/>
            </a:xfrm>
            <a:prstGeom prst="roundRect">
              <a:avLst>
                <a:gd name="adj" fmla="val 7849"/>
              </a:avLst>
            </a:prstGeom>
            <a:solidFill>
              <a:schemeClr val="accent3">
                <a:alpha val="50980"/>
              </a:schemeClr>
            </a:solidFill>
            <a:ln w="25400" cap="flat" cmpd="sng">
              <a:solidFill>
                <a:srgbClr val="71884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1" name="Google Shape;271;p22"/>
            <p:cNvSpPr txBox="1"/>
            <p:nvPr/>
          </p:nvSpPr>
          <p:spPr>
            <a:xfrm>
              <a:off x="5993843" y="6340228"/>
              <a:ext cx="1768674" cy="327194"/>
            </a:xfrm>
            <a:prstGeom prst="rect">
              <a:avLst/>
            </a:prstGeom>
            <a:solidFill>
              <a:schemeClr val="lt1"/>
            </a:solidFill>
            <a:ln w="9525" cap="flat" cmpd="sng">
              <a:solidFill>
                <a:srgbClr val="76923C"/>
              </a:solidFill>
              <a:prstDash val="solid"/>
              <a:round/>
              <a:headEnd type="none" w="sm" len="sm"/>
              <a:tailEnd type="none" w="sm" len="sm"/>
            </a:ln>
          </p:spPr>
          <p:txBody>
            <a:bodyPr spcFirstLastPara="1" wrap="square" lIns="91425" tIns="45700" rIns="91425" bIns="45700" anchor="b" anchorCtr="0">
              <a:noAutofit/>
            </a:bodyPr>
            <a:lstStyle/>
            <a:p>
              <a:pPr marL="0" marR="0" lvl="0" indent="0" algn="l" rtl="0">
                <a:spcBef>
                  <a:spcPts val="0"/>
                </a:spcBef>
                <a:spcAft>
                  <a:spcPts val="0"/>
                </a:spcAft>
                <a:buClr>
                  <a:schemeClr val="dk1"/>
                </a:buClr>
                <a:buSzPts val="1200"/>
                <a:buFont typeface="Calibri"/>
                <a:buNone/>
              </a:pPr>
              <a:endParaRPr sz="1200" b="1">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1200"/>
                <a:buFont typeface="Calibri"/>
                <a:buNone/>
              </a:pPr>
              <a:endParaRPr sz="1200" b="1">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1200"/>
                <a:buFont typeface="Calibri"/>
                <a:buNone/>
              </a:pPr>
              <a:r>
                <a:rPr lang="en-US" sz="1200" b="1">
                  <a:solidFill>
                    <a:schemeClr val="dk1"/>
                  </a:solidFill>
                  <a:latin typeface="Calibri"/>
                  <a:ea typeface="Calibri"/>
                  <a:cs typeface="Calibri"/>
                  <a:sym typeface="Calibri"/>
                </a:rPr>
                <a:t>GISC Offenbach AMDCN</a:t>
              </a:r>
              <a:endParaRPr sz="1200" b="1" i="0" u="none" strike="noStrike" cap="none">
                <a:solidFill>
                  <a:schemeClr val="dk1"/>
                </a:solidFill>
                <a:latin typeface="Calibri"/>
                <a:ea typeface="Calibri"/>
                <a:cs typeface="Calibri"/>
                <a:sym typeface="Calibri"/>
              </a:endParaRPr>
            </a:p>
          </p:txBody>
        </p:sp>
        <p:sp>
          <p:nvSpPr>
            <p:cNvPr id="272" name="Google Shape;272;p22"/>
            <p:cNvSpPr/>
            <p:nvPr/>
          </p:nvSpPr>
          <p:spPr>
            <a:xfrm>
              <a:off x="1955393" y="5250583"/>
              <a:ext cx="553171" cy="382650"/>
            </a:xfrm>
            <a:prstGeom prst="cube">
              <a:avLst>
                <a:gd name="adj" fmla="val 25000"/>
              </a:avLst>
            </a:prstGeom>
            <a:solidFill>
              <a:srgbClr val="C0C0C0"/>
            </a:solidFill>
            <a:ln w="9525" cap="flat" cmpd="sng">
              <a:solidFill>
                <a:srgbClr val="000000"/>
              </a:solidFill>
              <a:prstDash val="solid"/>
              <a:miter lim="800000"/>
              <a:headEnd type="none" w="sm" len="sm"/>
              <a:tailEnd type="none" w="sm" len="sm"/>
            </a:ln>
          </p:spPr>
          <p:txBody>
            <a:bodyPr spcFirstLastPara="1" wrap="square" lIns="0" tIns="45700" rIns="0" bIns="45700" anchor="t" anchorCtr="0">
              <a:noAutofit/>
            </a:bodyPr>
            <a:lstStyle/>
            <a:p>
              <a:pPr marL="0" marR="0" lvl="0" indent="0" algn="ctr" rtl="0">
                <a:lnSpc>
                  <a:spcPct val="96000"/>
                </a:lnSpc>
                <a:spcBef>
                  <a:spcPts val="0"/>
                </a:spcBef>
                <a:spcAft>
                  <a:spcPts val="0"/>
                </a:spcAft>
                <a:buNone/>
              </a:pPr>
              <a:r>
                <a:rPr lang="en-US" sz="1200" b="1">
                  <a:solidFill>
                    <a:schemeClr val="dk1"/>
                  </a:solidFill>
                  <a:latin typeface="Tahoma"/>
                  <a:ea typeface="Tahoma"/>
                  <a:cs typeface="Tahoma"/>
                  <a:sym typeface="Tahoma"/>
                </a:rPr>
                <a:t>DCPC</a:t>
              </a:r>
              <a:endParaRPr sz="1200">
                <a:solidFill>
                  <a:schemeClr val="dk1"/>
                </a:solidFill>
                <a:latin typeface="Tahoma"/>
                <a:ea typeface="Tahoma"/>
                <a:cs typeface="Tahoma"/>
                <a:sym typeface="Tahoma"/>
              </a:endParaRPr>
            </a:p>
          </p:txBody>
        </p:sp>
        <p:sp>
          <p:nvSpPr>
            <p:cNvPr id="273" name="Google Shape;273;p22"/>
            <p:cNvSpPr/>
            <p:nvPr/>
          </p:nvSpPr>
          <p:spPr>
            <a:xfrm>
              <a:off x="2675473" y="5250583"/>
              <a:ext cx="423093" cy="382216"/>
            </a:xfrm>
            <a:prstGeom prst="cube">
              <a:avLst>
                <a:gd name="adj" fmla="val 25000"/>
              </a:avLst>
            </a:prstGeom>
            <a:solidFill>
              <a:srgbClr val="FFFFFF"/>
            </a:solidFill>
            <a:ln w="9525" cap="flat" cmpd="sng">
              <a:solidFill>
                <a:srgbClr val="000000"/>
              </a:solidFill>
              <a:prstDash val="solid"/>
              <a:miter lim="800000"/>
              <a:headEnd type="none" w="sm" len="sm"/>
              <a:tailEnd type="none" w="sm" len="sm"/>
            </a:ln>
          </p:spPr>
          <p:txBody>
            <a:bodyPr spcFirstLastPara="1" wrap="square" lIns="0" tIns="45700" rIns="0" bIns="45700" anchor="t" anchorCtr="0">
              <a:noAutofit/>
            </a:bodyPr>
            <a:lstStyle/>
            <a:p>
              <a:pPr marL="0" marR="0" lvl="0" indent="0" algn="ctr" rtl="0">
                <a:lnSpc>
                  <a:spcPct val="96000"/>
                </a:lnSpc>
                <a:spcBef>
                  <a:spcPts val="0"/>
                </a:spcBef>
                <a:spcAft>
                  <a:spcPts val="0"/>
                </a:spcAft>
                <a:buNone/>
              </a:pPr>
              <a:r>
                <a:rPr lang="en-US" sz="1200" b="1">
                  <a:solidFill>
                    <a:srgbClr val="000000"/>
                  </a:solidFill>
                  <a:latin typeface="Tahoma"/>
                  <a:ea typeface="Tahoma"/>
                  <a:cs typeface="Tahoma"/>
                  <a:sym typeface="Tahoma"/>
                </a:rPr>
                <a:t>NC</a:t>
              </a:r>
              <a:endParaRPr sz="1200">
                <a:solidFill>
                  <a:schemeClr val="dk1"/>
                </a:solidFill>
                <a:latin typeface="Tahoma"/>
                <a:ea typeface="Tahoma"/>
                <a:cs typeface="Tahoma"/>
                <a:sym typeface="Tahoma"/>
              </a:endParaRPr>
            </a:p>
          </p:txBody>
        </p:sp>
        <p:sp>
          <p:nvSpPr>
            <p:cNvPr id="274" name="Google Shape;274;p22"/>
            <p:cNvSpPr/>
            <p:nvPr/>
          </p:nvSpPr>
          <p:spPr>
            <a:xfrm>
              <a:off x="1820332" y="5905909"/>
              <a:ext cx="423093" cy="382216"/>
            </a:xfrm>
            <a:prstGeom prst="cube">
              <a:avLst>
                <a:gd name="adj" fmla="val 25000"/>
              </a:avLst>
            </a:prstGeom>
            <a:solidFill>
              <a:srgbClr val="FFFFFF"/>
            </a:solidFill>
            <a:ln w="9525" cap="flat" cmpd="sng">
              <a:solidFill>
                <a:srgbClr val="000000"/>
              </a:solidFill>
              <a:prstDash val="solid"/>
              <a:miter lim="800000"/>
              <a:headEnd type="none" w="sm" len="sm"/>
              <a:tailEnd type="none" w="sm" len="sm"/>
            </a:ln>
          </p:spPr>
          <p:txBody>
            <a:bodyPr spcFirstLastPara="1" wrap="square" lIns="0" tIns="45700" rIns="0" bIns="45700" anchor="t" anchorCtr="0">
              <a:noAutofit/>
            </a:bodyPr>
            <a:lstStyle/>
            <a:p>
              <a:pPr marL="0" marR="0" lvl="0" indent="0" algn="ctr" rtl="0">
                <a:lnSpc>
                  <a:spcPct val="96000"/>
                </a:lnSpc>
                <a:spcBef>
                  <a:spcPts val="0"/>
                </a:spcBef>
                <a:spcAft>
                  <a:spcPts val="0"/>
                </a:spcAft>
                <a:buNone/>
              </a:pPr>
              <a:r>
                <a:rPr lang="en-US" sz="1200" b="1">
                  <a:solidFill>
                    <a:srgbClr val="000000"/>
                  </a:solidFill>
                  <a:latin typeface="Tahoma"/>
                  <a:ea typeface="Tahoma"/>
                  <a:cs typeface="Tahoma"/>
                  <a:sym typeface="Tahoma"/>
                </a:rPr>
                <a:t>NC</a:t>
              </a:r>
              <a:endParaRPr sz="1200">
                <a:solidFill>
                  <a:schemeClr val="dk1"/>
                </a:solidFill>
                <a:latin typeface="Tahoma"/>
                <a:ea typeface="Tahoma"/>
                <a:cs typeface="Tahoma"/>
                <a:sym typeface="Tahoma"/>
              </a:endParaRPr>
            </a:p>
          </p:txBody>
        </p:sp>
        <p:sp>
          <p:nvSpPr>
            <p:cNvPr id="275" name="Google Shape;275;p22"/>
            <p:cNvSpPr/>
            <p:nvPr/>
          </p:nvSpPr>
          <p:spPr>
            <a:xfrm>
              <a:off x="2150892" y="5970663"/>
              <a:ext cx="423093" cy="382216"/>
            </a:xfrm>
            <a:prstGeom prst="cube">
              <a:avLst>
                <a:gd name="adj" fmla="val 25000"/>
              </a:avLst>
            </a:prstGeom>
            <a:solidFill>
              <a:srgbClr val="FFFFFF"/>
            </a:solidFill>
            <a:ln w="9525" cap="flat" cmpd="sng">
              <a:solidFill>
                <a:srgbClr val="000000"/>
              </a:solidFill>
              <a:prstDash val="solid"/>
              <a:miter lim="800000"/>
              <a:headEnd type="none" w="sm" len="sm"/>
              <a:tailEnd type="none" w="sm" len="sm"/>
            </a:ln>
          </p:spPr>
          <p:txBody>
            <a:bodyPr spcFirstLastPara="1" wrap="square" lIns="0" tIns="45700" rIns="0" bIns="45700" anchor="t" anchorCtr="0">
              <a:noAutofit/>
            </a:bodyPr>
            <a:lstStyle/>
            <a:p>
              <a:pPr marL="0" marR="0" lvl="0" indent="0" algn="ctr" rtl="0">
                <a:lnSpc>
                  <a:spcPct val="96000"/>
                </a:lnSpc>
                <a:spcBef>
                  <a:spcPts val="0"/>
                </a:spcBef>
                <a:spcAft>
                  <a:spcPts val="0"/>
                </a:spcAft>
                <a:buNone/>
              </a:pPr>
              <a:r>
                <a:rPr lang="en-US" sz="1200" b="1">
                  <a:solidFill>
                    <a:srgbClr val="000000"/>
                  </a:solidFill>
                  <a:latin typeface="Tahoma"/>
                  <a:ea typeface="Tahoma"/>
                  <a:cs typeface="Tahoma"/>
                  <a:sym typeface="Tahoma"/>
                </a:rPr>
                <a:t>NC</a:t>
              </a:r>
              <a:endParaRPr sz="1200">
                <a:solidFill>
                  <a:schemeClr val="dk1"/>
                </a:solidFill>
                <a:latin typeface="Tahoma"/>
                <a:ea typeface="Tahoma"/>
                <a:cs typeface="Tahoma"/>
                <a:sym typeface="Tahoma"/>
              </a:endParaRPr>
            </a:p>
          </p:txBody>
        </p:sp>
        <p:cxnSp>
          <p:nvCxnSpPr>
            <p:cNvPr id="276" name="Google Shape;276;p22"/>
            <p:cNvCxnSpPr/>
            <p:nvPr/>
          </p:nvCxnSpPr>
          <p:spPr>
            <a:xfrm rot="10800000" flipH="1">
              <a:off x="2135269" y="5608100"/>
              <a:ext cx="12730" cy="337430"/>
            </a:xfrm>
            <a:prstGeom prst="straightConnector1">
              <a:avLst/>
            </a:prstGeom>
            <a:noFill/>
            <a:ln w="50800" cap="flat" cmpd="sng">
              <a:solidFill>
                <a:srgbClr val="A5A5A5">
                  <a:alpha val="80000"/>
                </a:srgbClr>
              </a:solidFill>
              <a:prstDash val="solid"/>
              <a:bevel/>
              <a:headEnd type="triangle" w="med" len="med"/>
              <a:tailEnd type="triangle" w="med" len="med"/>
            </a:ln>
          </p:spPr>
        </p:cxnSp>
        <p:sp>
          <p:nvSpPr>
            <p:cNvPr id="277" name="Google Shape;277;p22"/>
            <p:cNvSpPr/>
            <p:nvPr/>
          </p:nvSpPr>
          <p:spPr>
            <a:xfrm>
              <a:off x="1543976" y="5153876"/>
              <a:ext cx="1944216" cy="1296144"/>
            </a:xfrm>
            <a:prstGeom prst="roundRect">
              <a:avLst>
                <a:gd name="adj" fmla="val 7849"/>
              </a:avLst>
            </a:prstGeom>
            <a:solidFill>
              <a:srgbClr val="93B3D7">
                <a:alpha val="49803"/>
              </a:srgbClr>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8" name="Google Shape;278;p22"/>
            <p:cNvSpPr txBox="1"/>
            <p:nvPr/>
          </p:nvSpPr>
          <p:spPr>
            <a:xfrm>
              <a:off x="2243425" y="6330703"/>
              <a:ext cx="1440160" cy="327194"/>
            </a:xfrm>
            <a:prstGeom prst="rect">
              <a:avLst/>
            </a:prstGeom>
            <a:solidFill>
              <a:schemeClr val="lt1"/>
            </a:solidFill>
            <a:ln w="9525" cap="flat" cmpd="sng">
              <a:solidFill>
                <a:srgbClr val="395E89"/>
              </a:solidFill>
              <a:prstDash val="solid"/>
              <a:round/>
              <a:headEnd type="none" w="sm" len="sm"/>
              <a:tailEnd type="none" w="sm" len="sm"/>
            </a:ln>
          </p:spPr>
          <p:txBody>
            <a:bodyPr spcFirstLastPara="1" wrap="square" lIns="91425" tIns="45700" rIns="91425" bIns="45700" anchor="b" anchorCtr="0">
              <a:noAutofit/>
            </a:bodyPr>
            <a:lstStyle/>
            <a:p>
              <a:pPr marL="0" marR="0" lvl="0" indent="0" algn="l" rtl="0">
                <a:spcBef>
                  <a:spcPts val="0"/>
                </a:spcBef>
                <a:spcAft>
                  <a:spcPts val="0"/>
                </a:spcAft>
                <a:buClr>
                  <a:schemeClr val="dk1"/>
                </a:buClr>
                <a:buSzPts val="1200"/>
                <a:buFont typeface="Calibri"/>
                <a:buNone/>
              </a:pPr>
              <a:endParaRPr sz="1200" b="1">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1200"/>
                <a:buFont typeface="Calibri"/>
                <a:buNone/>
              </a:pPr>
              <a:endParaRPr sz="1200" b="1">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1200"/>
                <a:buFont typeface="Calibri"/>
                <a:buNone/>
              </a:pPr>
              <a:r>
                <a:rPr lang="en-US" sz="1200" b="1">
                  <a:solidFill>
                    <a:schemeClr val="dk1"/>
                  </a:solidFill>
                  <a:latin typeface="Calibri"/>
                  <a:ea typeface="Calibri"/>
                  <a:cs typeface="Calibri"/>
                  <a:sym typeface="Calibri"/>
                </a:rPr>
                <a:t>GISC Tokyo AMDCN</a:t>
              </a:r>
              <a:endParaRPr sz="1200" b="1" i="0" u="none" strike="noStrike" cap="none">
                <a:solidFill>
                  <a:schemeClr val="dk1"/>
                </a:solidFill>
                <a:latin typeface="Calibri"/>
                <a:ea typeface="Calibri"/>
                <a:cs typeface="Calibri"/>
                <a:sym typeface="Calibri"/>
              </a:endParaRPr>
            </a:p>
          </p:txBody>
        </p:sp>
        <p:cxnSp>
          <p:nvCxnSpPr>
            <p:cNvPr id="279" name="Google Shape;279;p22"/>
            <p:cNvCxnSpPr/>
            <p:nvPr/>
          </p:nvCxnSpPr>
          <p:spPr>
            <a:xfrm rot="10800000">
              <a:off x="2362438" y="5648781"/>
              <a:ext cx="1216" cy="337430"/>
            </a:xfrm>
            <a:prstGeom prst="straightConnector1">
              <a:avLst/>
            </a:prstGeom>
            <a:noFill/>
            <a:ln w="50800" cap="flat" cmpd="sng">
              <a:solidFill>
                <a:srgbClr val="A5A5A5">
                  <a:alpha val="80000"/>
                </a:srgbClr>
              </a:solidFill>
              <a:prstDash val="solid"/>
              <a:bevel/>
              <a:headEnd type="triangle" w="med" len="med"/>
              <a:tailEnd type="triangle" w="med" len="med"/>
            </a:ln>
          </p:spPr>
        </p:cxnSp>
        <p:sp>
          <p:nvSpPr>
            <p:cNvPr id="280" name="Google Shape;280;p22"/>
            <p:cNvSpPr/>
            <p:nvPr/>
          </p:nvSpPr>
          <p:spPr>
            <a:xfrm>
              <a:off x="5624869" y="3581400"/>
              <a:ext cx="1800200" cy="360040"/>
            </a:xfrm>
            <a:prstGeom prst="roundRect">
              <a:avLst>
                <a:gd name="adj" fmla="val 12699"/>
              </a:avLst>
            </a:prstGeom>
            <a:gradFill>
              <a:gsLst>
                <a:gs pos="0">
                  <a:srgbClr val="759336"/>
                </a:gs>
                <a:gs pos="80000">
                  <a:srgbClr val="99C247"/>
                </a:gs>
                <a:gs pos="100000">
                  <a:srgbClr val="9BC545"/>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a:solidFill>
                    <a:schemeClr val="dk1"/>
                  </a:solidFill>
                  <a:latin typeface="Calibri"/>
                  <a:ea typeface="Calibri"/>
                  <a:cs typeface="Calibri"/>
                  <a:sym typeface="Calibri"/>
                </a:rPr>
                <a:t>GISC Offenbach</a:t>
              </a:r>
              <a:endParaRPr sz="1600" b="1">
                <a:solidFill>
                  <a:schemeClr val="dk1"/>
                </a:solidFill>
                <a:latin typeface="Calibri"/>
                <a:ea typeface="Calibri"/>
                <a:cs typeface="Calibri"/>
                <a:sym typeface="Calibri"/>
              </a:endParaRPr>
            </a:p>
          </p:txBody>
        </p:sp>
        <p:sp>
          <p:nvSpPr>
            <p:cNvPr id="281" name="Google Shape;281;p22"/>
            <p:cNvSpPr/>
            <p:nvPr/>
          </p:nvSpPr>
          <p:spPr>
            <a:xfrm>
              <a:off x="1615984" y="3581400"/>
              <a:ext cx="1800200" cy="360040"/>
            </a:xfrm>
            <a:prstGeom prst="roundRect">
              <a:avLst>
                <a:gd name="adj" fmla="val 12699"/>
              </a:avLst>
            </a:prstGeom>
            <a:gradFill>
              <a:gsLst>
                <a:gs pos="0">
                  <a:srgbClr val="2D5C97"/>
                </a:gs>
                <a:gs pos="80000">
                  <a:srgbClr val="3C7AC5"/>
                </a:gs>
                <a:gs pos="100000">
                  <a:srgbClr val="397BC9"/>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a:solidFill>
                    <a:schemeClr val="dk1"/>
                  </a:solidFill>
                  <a:latin typeface="Calibri"/>
                  <a:ea typeface="Calibri"/>
                  <a:cs typeface="Calibri"/>
                  <a:sym typeface="Calibri"/>
                </a:rPr>
                <a:t>GISC Tokyo</a:t>
              </a:r>
              <a:endParaRPr sz="1600" b="1">
                <a:solidFill>
                  <a:schemeClr val="dk1"/>
                </a:solidFill>
                <a:latin typeface="Calibri"/>
                <a:ea typeface="Calibri"/>
                <a:cs typeface="Calibri"/>
                <a:sym typeface="Calibri"/>
              </a:endParaRPr>
            </a:p>
          </p:txBody>
        </p:sp>
        <p:cxnSp>
          <p:nvCxnSpPr>
            <p:cNvPr id="282" name="Google Shape;282;p22"/>
            <p:cNvCxnSpPr/>
            <p:nvPr/>
          </p:nvCxnSpPr>
          <p:spPr>
            <a:xfrm rot="10800000">
              <a:off x="2887019" y="4013449"/>
              <a:ext cx="2912288" cy="1725266"/>
            </a:xfrm>
            <a:prstGeom prst="straightConnector1">
              <a:avLst/>
            </a:prstGeom>
            <a:noFill/>
            <a:ln w="57150" cap="flat" cmpd="sng">
              <a:solidFill>
                <a:schemeClr val="accent2"/>
              </a:solidFill>
              <a:prstDash val="dash"/>
              <a:round/>
              <a:headEnd type="none" w="sm" len="sm"/>
              <a:tailEnd type="stealth" w="med" len="med"/>
            </a:ln>
            <a:effectLst>
              <a:outerShdw blurRad="40000" dist="23000" dir="5400000" rotWithShape="0">
                <a:srgbClr val="000000">
                  <a:alpha val="34901"/>
                </a:srgbClr>
              </a:outerShdw>
            </a:effectLst>
          </p:spPr>
        </p:cxnSp>
        <p:cxnSp>
          <p:nvCxnSpPr>
            <p:cNvPr id="283" name="Google Shape;283;p22"/>
            <p:cNvCxnSpPr/>
            <p:nvPr/>
          </p:nvCxnSpPr>
          <p:spPr>
            <a:xfrm flipH="1">
              <a:off x="3303466" y="4013448"/>
              <a:ext cx="2904716" cy="1725267"/>
            </a:xfrm>
            <a:prstGeom prst="straightConnector1">
              <a:avLst/>
            </a:prstGeom>
            <a:noFill/>
            <a:ln w="57150" cap="flat" cmpd="sng">
              <a:solidFill>
                <a:schemeClr val="accent2"/>
              </a:solidFill>
              <a:prstDash val="dash"/>
              <a:round/>
              <a:headEnd type="stealth" w="med" len="med"/>
              <a:tailEnd type="none" w="sm" len="sm"/>
            </a:ln>
            <a:effectLst>
              <a:outerShdw blurRad="40000" dist="23000" dir="5400000" rotWithShape="0">
                <a:srgbClr val="000000">
                  <a:alpha val="34901"/>
                </a:srgbClr>
              </a:outerShdw>
            </a:effectLst>
          </p:spPr>
        </p:cxnSp>
        <p:sp>
          <p:nvSpPr>
            <p:cNvPr id="284" name="Google Shape;284;p22"/>
            <p:cNvSpPr/>
            <p:nvPr/>
          </p:nvSpPr>
          <p:spPr>
            <a:xfrm>
              <a:off x="3378365" y="4355047"/>
              <a:ext cx="2246504" cy="1606166"/>
            </a:xfrm>
            <a:prstGeom prst="cloud">
              <a:avLst/>
            </a:prstGeom>
            <a:solidFill>
              <a:srgbClr val="F2DADA">
                <a:alpha val="37647"/>
              </a:srgbClr>
            </a:solidFill>
            <a:ln w="9525" cap="flat" cmpd="sng">
              <a:solidFill>
                <a:srgbClr val="BD4B48"/>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Internet</a:t>
              </a:r>
              <a:endParaRPr sz="1800" b="1">
                <a:solidFill>
                  <a:schemeClr val="dk1"/>
                </a:solidFill>
                <a:latin typeface="Calibri"/>
                <a:ea typeface="Calibri"/>
                <a:cs typeface="Calibri"/>
                <a:sym typeface="Calibri"/>
              </a:endParaRPr>
            </a:p>
          </p:txBody>
        </p:sp>
        <p:sp>
          <p:nvSpPr>
            <p:cNvPr id="285" name="Google Shape;285;p22"/>
            <p:cNvSpPr txBox="1"/>
            <p:nvPr/>
          </p:nvSpPr>
          <p:spPr>
            <a:xfrm>
              <a:off x="2686860" y="4233977"/>
              <a:ext cx="1309016" cy="237041"/>
            </a:xfrm>
            <a:prstGeom prst="rect">
              <a:avLst/>
            </a:prstGeom>
            <a:solidFill>
              <a:schemeClr val="lt1"/>
            </a:solidFill>
            <a:ln w="9525" cap="flat" cmpd="sng">
              <a:solidFill>
                <a:schemeClr val="accent2"/>
              </a:solidFill>
              <a:prstDash val="solid"/>
              <a:round/>
              <a:headEnd type="none" w="sm" len="sm"/>
              <a:tailEnd type="none" w="sm" len="sm"/>
            </a:ln>
          </p:spPr>
          <p:txBody>
            <a:bodyPr spcFirstLastPara="1" wrap="square" lIns="91425" tIns="36000" rIns="91425" bIns="36000" anchor="b" anchorCtr="0">
              <a:noAutofit/>
            </a:bodyPr>
            <a:lstStyle/>
            <a:p>
              <a:pPr marL="0" marR="0" lvl="0" indent="0" algn="l" rtl="0">
                <a:spcBef>
                  <a:spcPts val="0"/>
                </a:spcBef>
                <a:spcAft>
                  <a:spcPts val="0"/>
                </a:spcAft>
                <a:buClr>
                  <a:schemeClr val="dk1"/>
                </a:buClr>
                <a:buSzPts val="1200"/>
                <a:buFont typeface="Calibri"/>
                <a:buNone/>
              </a:pPr>
              <a:endParaRPr sz="1200" b="1">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1200"/>
                <a:buFont typeface="Calibri"/>
                <a:buNone/>
              </a:pPr>
              <a:endParaRPr sz="1200" b="1">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1200"/>
                <a:buFont typeface="Calibri"/>
                <a:buNone/>
              </a:pPr>
              <a:r>
                <a:rPr lang="en-US" sz="1200" b="1">
                  <a:solidFill>
                    <a:schemeClr val="dk1"/>
                  </a:solidFill>
                  <a:latin typeface="Calibri"/>
                  <a:ea typeface="Calibri"/>
                  <a:cs typeface="Calibri"/>
                  <a:sym typeface="Calibri"/>
                </a:rPr>
                <a:t>HTTPS file upload</a:t>
              </a:r>
              <a:endParaRPr sz="1200" b="1" i="0" u="none" strike="noStrike" cap="none">
                <a:solidFill>
                  <a:schemeClr val="dk1"/>
                </a:solidFill>
                <a:latin typeface="Calibri"/>
                <a:ea typeface="Calibri"/>
                <a:cs typeface="Calibri"/>
                <a:sym typeface="Calibri"/>
              </a:endParaRPr>
            </a:p>
          </p:txBody>
        </p:sp>
        <p:sp>
          <p:nvSpPr>
            <p:cNvPr id="286" name="Google Shape;286;p22"/>
            <p:cNvSpPr txBox="1"/>
            <p:nvPr/>
          </p:nvSpPr>
          <p:spPr>
            <a:xfrm>
              <a:off x="5387452" y="4188237"/>
              <a:ext cx="682432" cy="237041"/>
            </a:xfrm>
            <a:prstGeom prst="rect">
              <a:avLst/>
            </a:prstGeom>
            <a:solidFill>
              <a:schemeClr val="lt1"/>
            </a:solidFill>
            <a:ln w="9525" cap="flat" cmpd="sng">
              <a:solidFill>
                <a:schemeClr val="accent2"/>
              </a:solidFill>
              <a:prstDash val="solid"/>
              <a:round/>
              <a:headEnd type="none" w="sm" len="sm"/>
              <a:tailEnd type="none" w="sm" len="sm"/>
            </a:ln>
          </p:spPr>
          <p:txBody>
            <a:bodyPr spcFirstLastPara="1" wrap="square" lIns="91425" tIns="36000" rIns="91425" bIns="36000" anchor="b" anchorCtr="0">
              <a:noAutofit/>
            </a:bodyPr>
            <a:lstStyle/>
            <a:p>
              <a:pPr marL="0" marR="0" lvl="0" indent="0" algn="l" rtl="0">
                <a:spcBef>
                  <a:spcPts val="0"/>
                </a:spcBef>
                <a:spcAft>
                  <a:spcPts val="0"/>
                </a:spcAft>
                <a:buClr>
                  <a:schemeClr val="dk1"/>
                </a:buClr>
                <a:buSzPts val="1200"/>
                <a:buFont typeface="Calibri"/>
                <a:buNone/>
              </a:pPr>
              <a:endParaRPr sz="1200" b="1">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1200"/>
                <a:buFont typeface="Calibri"/>
                <a:buNone/>
              </a:pPr>
              <a:endParaRPr sz="1200" b="1">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1200"/>
                <a:buFont typeface="Calibri"/>
                <a:buNone/>
              </a:pPr>
              <a:r>
                <a:rPr lang="en-US" sz="1200" b="1">
                  <a:solidFill>
                    <a:schemeClr val="dk1"/>
                  </a:solidFill>
                  <a:latin typeface="Calibri"/>
                  <a:ea typeface="Calibri"/>
                  <a:cs typeface="Calibri"/>
                  <a:sym typeface="Calibri"/>
                </a:rPr>
                <a:t>FTP put</a:t>
              </a:r>
              <a:endParaRPr sz="1200" b="1" i="0" u="none" strike="noStrike" cap="none">
                <a:solidFill>
                  <a:schemeClr val="dk1"/>
                </a:solidFill>
                <a:latin typeface="Calibri"/>
                <a:ea typeface="Calibri"/>
                <a:cs typeface="Calibri"/>
                <a:sym typeface="Calibri"/>
              </a:endParaRPr>
            </a:p>
          </p:txBody>
        </p:sp>
        <p:sp>
          <p:nvSpPr>
            <p:cNvPr id="287" name="Google Shape;287;p22"/>
            <p:cNvSpPr/>
            <p:nvPr/>
          </p:nvSpPr>
          <p:spPr>
            <a:xfrm>
              <a:off x="3054329" y="4499196"/>
              <a:ext cx="648072" cy="601219"/>
            </a:xfrm>
            <a:prstGeom prst="can">
              <a:avLst>
                <a:gd name="adj" fmla="val 25000"/>
              </a:avLst>
            </a:prstGeom>
            <a:gradFill>
              <a:gsLst>
                <a:gs pos="0">
                  <a:srgbClr val="2D5C97"/>
                </a:gs>
                <a:gs pos="80000">
                  <a:srgbClr val="3C7AC5"/>
                </a:gs>
                <a:gs pos="100000">
                  <a:srgbClr val="397BC9"/>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400">
                  <a:solidFill>
                    <a:schemeClr val="lt1"/>
                  </a:solidFill>
                  <a:latin typeface="Calibri"/>
                  <a:ea typeface="Calibri"/>
                  <a:cs typeface="Calibri"/>
                  <a:sym typeface="Calibri"/>
                </a:rPr>
                <a:t>cache</a:t>
              </a:r>
              <a:endParaRPr sz="1400">
                <a:solidFill>
                  <a:schemeClr val="lt1"/>
                </a:solidFill>
                <a:latin typeface="Calibri"/>
                <a:ea typeface="Calibri"/>
                <a:cs typeface="Calibri"/>
                <a:sym typeface="Calibri"/>
              </a:endParaRPr>
            </a:p>
          </p:txBody>
        </p:sp>
        <p:sp>
          <p:nvSpPr>
            <p:cNvPr id="288" name="Google Shape;288;p22"/>
            <p:cNvSpPr/>
            <p:nvPr/>
          </p:nvSpPr>
          <p:spPr>
            <a:xfrm>
              <a:off x="5420404" y="4471018"/>
              <a:ext cx="648072" cy="601219"/>
            </a:xfrm>
            <a:prstGeom prst="can">
              <a:avLst>
                <a:gd name="adj" fmla="val 25000"/>
              </a:avLst>
            </a:prstGeom>
            <a:gradFill>
              <a:gsLst>
                <a:gs pos="0">
                  <a:srgbClr val="759336"/>
                </a:gs>
                <a:gs pos="80000">
                  <a:srgbClr val="99C247"/>
                </a:gs>
                <a:gs pos="100000">
                  <a:srgbClr val="9BC545"/>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400">
                  <a:solidFill>
                    <a:schemeClr val="lt1"/>
                  </a:solidFill>
                  <a:latin typeface="Calibri"/>
                  <a:ea typeface="Calibri"/>
                  <a:cs typeface="Calibri"/>
                  <a:sym typeface="Calibri"/>
                </a:rPr>
                <a:t>cache</a:t>
              </a:r>
              <a:endParaRPr sz="1400">
                <a:solidFill>
                  <a:schemeClr val="lt1"/>
                </a:solidFill>
                <a:latin typeface="Calibri"/>
                <a:ea typeface="Calibri"/>
                <a:cs typeface="Calibri"/>
                <a:sym typeface="Calibri"/>
              </a:endParaRPr>
            </a:p>
          </p:txBody>
        </p:sp>
        <p:cxnSp>
          <p:nvCxnSpPr>
            <p:cNvPr id="289" name="Google Shape;289;p22"/>
            <p:cNvCxnSpPr>
              <a:endCxn id="287" idx="2"/>
            </p:cNvCxnSpPr>
            <p:nvPr/>
          </p:nvCxnSpPr>
          <p:spPr>
            <a:xfrm rot="-5400000" flipH="1">
              <a:off x="2356079" y="4101556"/>
              <a:ext cx="858300" cy="538200"/>
            </a:xfrm>
            <a:prstGeom prst="bentConnector2">
              <a:avLst/>
            </a:prstGeom>
            <a:noFill/>
            <a:ln w="25400" cap="flat" cmpd="sng">
              <a:solidFill>
                <a:schemeClr val="accent1"/>
              </a:solidFill>
              <a:prstDash val="solid"/>
              <a:round/>
              <a:headEnd type="none" w="sm" len="sm"/>
              <a:tailEnd type="stealth" w="med" len="med"/>
            </a:ln>
            <a:effectLst>
              <a:outerShdw blurRad="40000" dist="20000" dir="5400000" rotWithShape="0">
                <a:srgbClr val="000000">
                  <a:alpha val="37647"/>
                </a:srgbClr>
              </a:outerShdw>
            </a:effectLst>
          </p:spPr>
        </p:cxnSp>
        <p:cxnSp>
          <p:nvCxnSpPr>
            <p:cNvPr id="290" name="Google Shape;290;p22"/>
            <p:cNvCxnSpPr>
              <a:stCxn id="280" idx="2"/>
              <a:endCxn id="288" idx="4"/>
            </p:cNvCxnSpPr>
            <p:nvPr/>
          </p:nvCxnSpPr>
          <p:spPr>
            <a:xfrm rot="5400000">
              <a:off x="5881469" y="4128340"/>
              <a:ext cx="830400" cy="456600"/>
            </a:xfrm>
            <a:prstGeom prst="bentConnector2">
              <a:avLst/>
            </a:prstGeom>
            <a:noFill/>
            <a:ln w="25400" cap="flat" cmpd="sng">
              <a:solidFill>
                <a:schemeClr val="accent3"/>
              </a:solidFill>
              <a:prstDash val="solid"/>
              <a:round/>
              <a:headEnd type="none" w="sm" len="sm"/>
              <a:tailEnd type="stealth" w="med" len="med"/>
            </a:ln>
            <a:effectLst>
              <a:outerShdw blurRad="40000" dist="20000" dir="5400000" rotWithShape="0">
                <a:srgbClr val="000000">
                  <a:alpha val="37647"/>
                </a:srgbClr>
              </a:outerShdw>
            </a:effectLst>
          </p:spPr>
        </p:cxn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885295"/>
          </a:xfrm>
        </p:spPr>
        <p:txBody>
          <a:bodyPr/>
          <a:lstStyle/>
          <a:p>
            <a:r>
              <a:rPr lang="en-GB" altLang="ja-JP" dirty="0" smtClean="0"/>
              <a:t>WIS monitoring</a:t>
            </a:r>
            <a:endParaRPr kumimoji="1" lang="ja-JP" altLang="en-US"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560" y="1549408"/>
            <a:ext cx="9038638" cy="50842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正方形/長方形 3"/>
          <p:cNvSpPr/>
          <p:nvPr/>
        </p:nvSpPr>
        <p:spPr>
          <a:xfrm>
            <a:off x="2384446" y="1073777"/>
            <a:ext cx="4455066" cy="369332"/>
          </a:xfrm>
          <a:prstGeom prst="rect">
            <a:avLst/>
          </a:prstGeom>
        </p:spPr>
        <p:txBody>
          <a:bodyPr wrap="none">
            <a:spAutoFit/>
          </a:bodyPr>
          <a:lstStyle/>
          <a:p>
            <a:r>
              <a:rPr lang="en-GB" altLang="ja-JP" sz="1800" dirty="0" smtClean="0"/>
              <a:t>https://</a:t>
            </a:r>
            <a:r>
              <a:rPr lang="en-GB" altLang="ja-JP" sz="1800" dirty="0"/>
              <a:t>www.wis-jma.go.jp/wcd/v1/top.html</a:t>
            </a:r>
            <a:endParaRPr lang="ja-JP" altLang="en-US" sz="1800" dirty="0"/>
          </a:p>
        </p:txBody>
      </p:sp>
    </p:spTree>
    <p:extLst>
      <p:ext uri="{BB962C8B-B14F-4D97-AF65-F5344CB8AC3E}">
        <p14:creationId xmlns:p14="http://schemas.microsoft.com/office/powerpoint/2010/main" val="2516400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23"/>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latin typeface="Calibri"/>
                <a:ea typeface="Calibri"/>
                <a:cs typeface="Calibri"/>
                <a:sym typeface="Calibri"/>
              </a:rPr>
              <a:t>Disaster Recovery Site (DRS)</a:t>
            </a:r>
            <a:endParaRPr>
              <a:latin typeface="Calibri"/>
              <a:ea typeface="Calibri"/>
              <a:cs typeface="Calibri"/>
              <a:sym typeface="Calibri"/>
            </a:endParaRPr>
          </a:p>
        </p:txBody>
      </p:sp>
      <p:sp>
        <p:nvSpPr>
          <p:cNvPr id="296" name="Google Shape;296;p23"/>
          <p:cNvSpPr txBox="1">
            <a:spLocks noGrp="1"/>
          </p:cNvSpPr>
          <p:nvPr>
            <p:ph idx="1"/>
          </p:nvPr>
        </p:nvSpPr>
        <p:spPr>
          <a:xfrm>
            <a:off x="251520" y="1124743"/>
            <a:ext cx="8784976" cy="291520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chemeClr val="dk1"/>
              </a:buClr>
              <a:buSzPts val="2400"/>
              <a:buChar char="•"/>
            </a:pPr>
            <a:r>
              <a:rPr lang="en-US" sz="2400"/>
              <a:t>JMA's Disaster Recovery Site (DRS) on west side of Japan (Osaka city, 500km far from Tokyo) has been in operation since March 2015. </a:t>
            </a:r>
            <a:endParaRPr sz="2400"/>
          </a:p>
          <a:p>
            <a:pPr marL="342900" lvl="0" indent="-342900" algn="l" rtl="0">
              <a:spcBef>
                <a:spcPts val="480"/>
              </a:spcBef>
              <a:spcAft>
                <a:spcPts val="0"/>
              </a:spcAft>
              <a:buClr>
                <a:schemeClr val="dk1"/>
              </a:buClr>
              <a:buSzPts val="2400"/>
              <a:buChar char="•"/>
            </a:pPr>
            <a:r>
              <a:rPr lang="en-US" sz="2400"/>
              <a:t>If the Tokyo system has a failure, JMA will switch over to Message Switching System (MSS) of Osaka DRS to continue data exchange. </a:t>
            </a:r>
            <a:endParaRPr sz="2400"/>
          </a:p>
          <a:p>
            <a:pPr marL="342900" lvl="0" indent="-342900" algn="l" rtl="0">
              <a:spcBef>
                <a:spcPts val="480"/>
              </a:spcBef>
              <a:spcAft>
                <a:spcPts val="0"/>
              </a:spcAft>
              <a:buClr>
                <a:schemeClr val="dk1"/>
              </a:buClr>
              <a:buSzPts val="2400"/>
              <a:buChar char="•"/>
            </a:pPr>
            <a:r>
              <a:rPr lang="en-US" sz="2400"/>
              <a:t>The MSS of DRS has the same architecture of Tokyo's MSS and access lines of MPLS networks. Several centres finished a connectivity test and started backup operation.</a:t>
            </a:r>
            <a:endParaRPr sz="2400"/>
          </a:p>
        </p:txBody>
      </p:sp>
      <p:grpSp>
        <p:nvGrpSpPr>
          <p:cNvPr id="297" name="Google Shape;297;p23"/>
          <p:cNvGrpSpPr/>
          <p:nvPr/>
        </p:nvGrpSpPr>
        <p:grpSpPr>
          <a:xfrm>
            <a:off x="2843808" y="4437112"/>
            <a:ext cx="3600400" cy="2268252"/>
            <a:chOff x="2467368" y="2994839"/>
            <a:chExt cx="4150196" cy="3458497"/>
          </a:xfrm>
        </p:grpSpPr>
        <p:pic>
          <p:nvPicPr>
            <p:cNvPr id="298" name="Google Shape;298;p23"/>
            <p:cNvPicPr preferRelativeResize="0"/>
            <p:nvPr/>
          </p:nvPicPr>
          <p:blipFill rotWithShape="1">
            <a:blip r:embed="rId3">
              <a:alphaModFix/>
            </a:blip>
            <a:srcRect/>
            <a:stretch/>
          </p:blipFill>
          <p:spPr>
            <a:xfrm>
              <a:off x="2467368" y="2994839"/>
              <a:ext cx="4150196" cy="3458497"/>
            </a:xfrm>
            <a:prstGeom prst="rect">
              <a:avLst/>
            </a:prstGeom>
            <a:noFill/>
            <a:ln w="9525" cap="flat" cmpd="sng">
              <a:solidFill>
                <a:schemeClr val="dk1"/>
              </a:solidFill>
              <a:prstDash val="solid"/>
              <a:miter lim="800000"/>
              <a:headEnd type="none" w="sm" len="sm"/>
              <a:tailEnd type="none" w="sm" len="sm"/>
            </a:ln>
          </p:spPr>
        </p:pic>
        <p:sp>
          <p:nvSpPr>
            <p:cNvPr id="299" name="Google Shape;299;p23"/>
            <p:cNvSpPr/>
            <p:nvPr/>
          </p:nvSpPr>
          <p:spPr>
            <a:xfrm>
              <a:off x="4499992" y="4724087"/>
              <a:ext cx="144016" cy="157848"/>
            </a:xfrm>
            <a:prstGeom prst="triangle">
              <a:avLst>
                <a:gd name="adj" fmla="val 50000"/>
              </a:avLst>
            </a:prstGeom>
            <a:solidFill>
              <a:srgbClr val="FFC000"/>
            </a:solid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00" name="Google Shape;300;p23"/>
            <p:cNvSpPr txBox="1"/>
            <p:nvPr/>
          </p:nvSpPr>
          <p:spPr>
            <a:xfrm rot="-898063">
              <a:off x="4680012" y="4796459"/>
              <a:ext cx="1008112" cy="307777"/>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500Km</a:t>
              </a:r>
              <a:endParaRPr sz="1400">
                <a:solidFill>
                  <a:schemeClr val="dk1"/>
                </a:solidFill>
                <a:latin typeface="Calibri"/>
                <a:ea typeface="Calibri"/>
                <a:cs typeface="Calibri"/>
                <a:sym typeface="Calibri"/>
              </a:endParaRPr>
            </a:p>
          </p:txBody>
        </p:sp>
        <p:sp>
          <p:nvSpPr>
            <p:cNvPr id="301" name="Google Shape;301;p23"/>
            <p:cNvSpPr txBox="1"/>
            <p:nvPr/>
          </p:nvSpPr>
          <p:spPr>
            <a:xfrm>
              <a:off x="5389014" y="4510357"/>
              <a:ext cx="1152128"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Tokyo</a:t>
              </a:r>
              <a:endParaRPr sz="1800">
                <a:solidFill>
                  <a:schemeClr val="dk1"/>
                </a:solidFill>
                <a:latin typeface="Calibri"/>
                <a:ea typeface="Calibri"/>
                <a:cs typeface="Calibri"/>
                <a:sym typeface="Calibri"/>
              </a:endParaRPr>
            </a:p>
          </p:txBody>
        </p:sp>
        <p:cxnSp>
          <p:nvCxnSpPr>
            <p:cNvPr id="302" name="Google Shape;302;p23"/>
            <p:cNvCxnSpPr>
              <a:endCxn id="303" idx="5"/>
            </p:cNvCxnSpPr>
            <p:nvPr/>
          </p:nvCxnSpPr>
          <p:spPr>
            <a:xfrm rot="10800000">
              <a:off x="5256076" y="4622015"/>
              <a:ext cx="708900" cy="862800"/>
            </a:xfrm>
            <a:prstGeom prst="straightConnector1">
              <a:avLst/>
            </a:prstGeom>
            <a:noFill/>
            <a:ln w="19050" cap="flat" cmpd="sng">
              <a:solidFill>
                <a:srgbClr val="0000FF"/>
              </a:solidFill>
              <a:prstDash val="solid"/>
              <a:round/>
              <a:headEnd type="none" w="sm" len="sm"/>
              <a:tailEnd type="none" w="sm" len="sm"/>
            </a:ln>
          </p:spPr>
        </p:cxnSp>
        <p:cxnSp>
          <p:nvCxnSpPr>
            <p:cNvPr id="304" name="Google Shape;304;p23"/>
            <p:cNvCxnSpPr>
              <a:endCxn id="303" idx="1"/>
            </p:cNvCxnSpPr>
            <p:nvPr/>
          </p:nvCxnSpPr>
          <p:spPr>
            <a:xfrm>
              <a:off x="4500068" y="3428915"/>
              <a:ext cx="684000" cy="1193100"/>
            </a:xfrm>
            <a:prstGeom prst="straightConnector1">
              <a:avLst/>
            </a:prstGeom>
            <a:noFill/>
            <a:ln w="76200" cap="flat" cmpd="dbl">
              <a:solidFill>
                <a:srgbClr val="0000FF"/>
              </a:solidFill>
              <a:prstDash val="solid"/>
              <a:round/>
              <a:headEnd type="none" w="sm" len="sm"/>
              <a:tailEnd type="none" w="sm" len="sm"/>
            </a:ln>
          </p:spPr>
        </p:cxnSp>
        <p:cxnSp>
          <p:nvCxnSpPr>
            <p:cNvPr id="305" name="Google Shape;305;p23"/>
            <p:cNvCxnSpPr>
              <a:endCxn id="299" idx="1"/>
            </p:cNvCxnSpPr>
            <p:nvPr/>
          </p:nvCxnSpPr>
          <p:spPr>
            <a:xfrm>
              <a:off x="3707696" y="3535511"/>
              <a:ext cx="828300" cy="1267500"/>
            </a:xfrm>
            <a:prstGeom prst="straightConnector1">
              <a:avLst/>
            </a:prstGeom>
            <a:noFill/>
            <a:ln w="28575" cap="flat" cmpd="sng">
              <a:solidFill>
                <a:srgbClr val="FF0000"/>
              </a:solidFill>
              <a:prstDash val="solid"/>
              <a:round/>
              <a:headEnd type="none" w="sm" len="sm"/>
              <a:tailEnd type="none" w="sm" len="sm"/>
            </a:ln>
          </p:spPr>
        </p:cxnSp>
        <p:cxnSp>
          <p:nvCxnSpPr>
            <p:cNvPr id="306" name="Google Shape;306;p23"/>
            <p:cNvCxnSpPr>
              <a:stCxn id="299" idx="3"/>
            </p:cNvCxnSpPr>
            <p:nvPr/>
          </p:nvCxnSpPr>
          <p:spPr>
            <a:xfrm>
              <a:off x="4572000" y="4881935"/>
              <a:ext cx="504300" cy="707100"/>
            </a:xfrm>
            <a:prstGeom prst="straightConnector1">
              <a:avLst/>
            </a:prstGeom>
            <a:noFill/>
            <a:ln w="19050" cap="flat" cmpd="sng">
              <a:solidFill>
                <a:srgbClr val="FF0000"/>
              </a:solidFill>
              <a:prstDash val="solid"/>
              <a:round/>
              <a:headEnd type="none" w="sm" len="sm"/>
              <a:tailEnd type="none" w="sm" len="sm"/>
            </a:ln>
          </p:spPr>
        </p:cxnSp>
        <p:sp>
          <p:nvSpPr>
            <p:cNvPr id="307" name="Google Shape;307;p23"/>
            <p:cNvSpPr/>
            <p:nvPr/>
          </p:nvSpPr>
          <p:spPr>
            <a:xfrm>
              <a:off x="3012750" y="3310780"/>
              <a:ext cx="2376264" cy="810672"/>
            </a:xfrm>
            <a:prstGeom prst="cloud">
              <a:avLst/>
            </a:prstGeom>
            <a:gradFill>
              <a:gsLst>
                <a:gs pos="0">
                  <a:srgbClr val="FF7E7E"/>
                </a:gs>
                <a:gs pos="50000">
                  <a:srgbClr val="FFB1B1"/>
                </a:gs>
                <a:gs pos="100000">
                  <a:srgbClr val="FFD9D9"/>
                </a:gs>
              </a:gsLst>
              <a:path path="circle">
                <a:fillToRect l="50000" t="50000" r="50000" b="50000"/>
              </a:path>
              <a:tileRect/>
            </a:gra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RMDCN-NG</a:t>
              </a:r>
              <a:endParaRPr sz="1800">
                <a:solidFill>
                  <a:schemeClr val="dk1"/>
                </a:solidFill>
                <a:latin typeface="Calibri"/>
                <a:ea typeface="Calibri"/>
                <a:cs typeface="Calibri"/>
                <a:sym typeface="Calibri"/>
              </a:endParaRPr>
            </a:p>
          </p:txBody>
        </p:sp>
        <p:sp>
          <p:nvSpPr>
            <p:cNvPr id="308" name="Google Shape;308;p23"/>
            <p:cNvSpPr/>
            <p:nvPr/>
          </p:nvSpPr>
          <p:spPr>
            <a:xfrm>
              <a:off x="4123530" y="5006788"/>
              <a:ext cx="597491" cy="228798"/>
            </a:xfrm>
            <a:prstGeom prst="rect">
              <a:avLst/>
            </a:prstGeom>
            <a:solidFill>
              <a:schemeClr val="lt1">
                <a:alpha val="4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09" name="Google Shape;309;p23"/>
            <p:cNvSpPr txBox="1"/>
            <p:nvPr/>
          </p:nvSpPr>
          <p:spPr>
            <a:xfrm>
              <a:off x="4001291" y="4950756"/>
              <a:ext cx="1312152" cy="40603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a:solidFill>
                    <a:srgbClr val="FF0000"/>
                  </a:solidFill>
                  <a:latin typeface="Calibri"/>
                  <a:ea typeface="Calibri"/>
                  <a:cs typeface="Calibri"/>
                  <a:sym typeface="Calibri"/>
                </a:rPr>
                <a:t>Osaka</a:t>
              </a:r>
              <a:endParaRPr sz="1400">
                <a:solidFill>
                  <a:srgbClr val="FF0000"/>
                </a:solidFill>
                <a:latin typeface="Calibri"/>
                <a:ea typeface="Calibri"/>
                <a:cs typeface="Calibri"/>
                <a:sym typeface="Calibri"/>
              </a:endParaRPr>
            </a:p>
          </p:txBody>
        </p:sp>
        <p:sp>
          <p:nvSpPr>
            <p:cNvPr id="310" name="Google Shape;310;p23"/>
            <p:cNvSpPr/>
            <p:nvPr/>
          </p:nvSpPr>
          <p:spPr>
            <a:xfrm>
              <a:off x="4499992" y="5301208"/>
              <a:ext cx="2041150" cy="810672"/>
            </a:xfrm>
            <a:prstGeom prst="cloud">
              <a:avLst/>
            </a:prstGeom>
            <a:gradFill>
              <a:gsLst>
                <a:gs pos="0">
                  <a:srgbClr val="8CDE9E"/>
                </a:gs>
                <a:gs pos="50000">
                  <a:srgbClr val="BAE8C3"/>
                </a:gs>
                <a:gs pos="100000">
                  <a:srgbClr val="DEF2E1"/>
                </a:gs>
              </a:gsLst>
              <a:path path="circle">
                <a:fillToRect l="50000" t="50000" r="50000" b="50000"/>
              </a:path>
              <a:tileRect/>
            </a:gra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AMDCN</a:t>
              </a:r>
              <a:endParaRPr sz="1800">
                <a:solidFill>
                  <a:schemeClr val="dk1"/>
                </a:solidFill>
                <a:latin typeface="Calibri"/>
                <a:ea typeface="Calibri"/>
                <a:cs typeface="Calibri"/>
                <a:sym typeface="Calibri"/>
              </a:endParaRPr>
            </a:p>
          </p:txBody>
        </p:sp>
        <p:cxnSp>
          <p:nvCxnSpPr>
            <p:cNvPr id="311" name="Google Shape;311;p23"/>
            <p:cNvCxnSpPr>
              <a:stCxn id="303" idx="1"/>
              <a:endCxn id="299" idx="5"/>
            </p:cNvCxnSpPr>
            <p:nvPr/>
          </p:nvCxnSpPr>
          <p:spPr>
            <a:xfrm flipH="1">
              <a:off x="4608068" y="4622015"/>
              <a:ext cx="576000" cy="181200"/>
            </a:xfrm>
            <a:prstGeom prst="straightConnector1">
              <a:avLst/>
            </a:prstGeom>
            <a:noFill/>
            <a:ln w="28575" cap="flat" cmpd="sng">
              <a:solidFill>
                <a:schemeClr val="dk1"/>
              </a:solidFill>
              <a:prstDash val="solid"/>
              <a:round/>
              <a:headEnd type="none" w="sm" len="sm"/>
              <a:tailEnd type="none" w="sm" len="sm"/>
            </a:ln>
          </p:spPr>
        </p:cxnSp>
        <p:sp>
          <p:nvSpPr>
            <p:cNvPr id="303" name="Google Shape;303;p23"/>
            <p:cNvSpPr/>
            <p:nvPr/>
          </p:nvSpPr>
          <p:spPr>
            <a:xfrm>
              <a:off x="5148064" y="4539423"/>
              <a:ext cx="144016" cy="165184"/>
            </a:xfrm>
            <a:prstGeom prst="triangle">
              <a:avLst>
                <a:gd name="adj" fmla="val 50000"/>
              </a:avLst>
            </a:prstGeom>
            <a:solidFill>
              <a:srgbClr val="00B050"/>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12" name="Google Shape;312;p23"/>
            <p:cNvCxnSpPr/>
            <p:nvPr/>
          </p:nvCxnSpPr>
          <p:spPr>
            <a:xfrm rot="10800000" flipH="1">
              <a:off x="4719758" y="4810741"/>
              <a:ext cx="428306" cy="130427"/>
            </a:xfrm>
            <a:prstGeom prst="straightConnector1">
              <a:avLst/>
            </a:prstGeom>
            <a:noFill/>
            <a:ln w="19050" cap="flat" cmpd="sng">
              <a:solidFill>
                <a:schemeClr val="dk1"/>
              </a:solidFill>
              <a:prstDash val="solid"/>
              <a:round/>
              <a:headEnd type="stealth" w="med" len="med"/>
              <a:tailEnd type="stealth" w="med" len="med"/>
            </a:ln>
          </p:spPr>
        </p:cxn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24"/>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dirty="0" smtClean="0"/>
              <a:t>Recommended Text</a:t>
            </a:r>
            <a:endParaRPr dirty="0"/>
          </a:p>
        </p:txBody>
      </p:sp>
      <p:sp>
        <p:nvSpPr>
          <p:cNvPr id="318" name="Google Shape;318;p24"/>
          <p:cNvSpPr txBox="1">
            <a:spLocks noGrp="1"/>
          </p:cNvSpPr>
          <p:nvPr>
            <p:ph idx="1"/>
          </p:nvPr>
        </p:nvSpPr>
        <p:spPr>
          <a:xfrm>
            <a:off x="475488" y="1298448"/>
            <a:ext cx="8229600" cy="5212080"/>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chemeClr val="dk1"/>
              </a:buClr>
              <a:buSzPts val="2400"/>
              <a:buChar char="•"/>
            </a:pPr>
            <a:r>
              <a:rPr lang="en-US" sz="2400" dirty="0"/>
              <a:t>GISC Tokyo has a high availability connection to RMDCN-NG (10Mbps+10Mbps, Platinum Service), MPLS of the NTT-Communications (6Mbps) and Internet access (100Mbps Guaranteed bandwidth). </a:t>
            </a:r>
            <a:endParaRPr sz="2400" dirty="0"/>
          </a:p>
          <a:p>
            <a:pPr marL="342900" lvl="0" indent="-342900" algn="l" rtl="0">
              <a:spcBef>
                <a:spcPts val="480"/>
              </a:spcBef>
              <a:spcAft>
                <a:spcPts val="0"/>
              </a:spcAft>
              <a:buClr>
                <a:schemeClr val="dk1"/>
              </a:buClr>
              <a:buSzPts val="2400"/>
              <a:buChar char="•"/>
            </a:pPr>
            <a:r>
              <a:rPr lang="en-US" sz="2400" dirty="0"/>
              <a:t>And also GISC Tokyo has a Disaster Recovery Site (DRS) in Osaka city which is located in 500 km far west side of </a:t>
            </a:r>
            <a:r>
              <a:rPr lang="en-US" sz="2400" dirty="0" smtClean="0"/>
              <a:t>Tokyo. </a:t>
            </a:r>
            <a:endParaRPr dirty="0"/>
          </a:p>
          <a:p>
            <a:pPr marL="342900" lvl="0" indent="-342900" algn="l" rtl="0">
              <a:spcBef>
                <a:spcPts val="480"/>
              </a:spcBef>
              <a:spcAft>
                <a:spcPts val="0"/>
              </a:spcAft>
              <a:buClr>
                <a:schemeClr val="dk1"/>
              </a:buClr>
              <a:buSzPts val="2400"/>
              <a:buChar char="•"/>
            </a:pPr>
            <a:r>
              <a:rPr lang="en-US" sz="2400" dirty="0"/>
              <a:t>GISC Tokyo has bilateral agreements on GISC backup with GISC Offenbach, GISC Beijing and GISC Melbourne. Its backup procedures have been in operation.</a:t>
            </a:r>
            <a:endParaRPr dirty="0"/>
          </a:p>
          <a:p>
            <a:pPr marL="342900" lvl="0" indent="-342900" algn="l" rtl="0">
              <a:spcBef>
                <a:spcPts val="480"/>
              </a:spcBef>
              <a:spcAft>
                <a:spcPts val="0"/>
              </a:spcAft>
              <a:buClr>
                <a:schemeClr val="dk1"/>
              </a:buClr>
              <a:buSzPts val="2400"/>
              <a:buChar char="•"/>
            </a:pPr>
            <a:r>
              <a:rPr lang="en-US" sz="2400" dirty="0"/>
              <a:t>GISC Tokyo has a plan to migrate from TCP socket to FTP connection in </a:t>
            </a:r>
            <a:r>
              <a:rPr lang="en-US" sz="2400" dirty="0" smtClean="0"/>
              <a:t>2019-2020.</a:t>
            </a:r>
          </a:p>
          <a:p>
            <a:pPr marL="342900" lvl="0" indent="-342900" algn="l" rtl="0">
              <a:spcBef>
                <a:spcPts val="480"/>
              </a:spcBef>
              <a:spcAft>
                <a:spcPts val="0"/>
              </a:spcAft>
              <a:buClr>
                <a:schemeClr val="dk1"/>
              </a:buClr>
              <a:buSzPts val="2400"/>
              <a:buChar char="•"/>
            </a:pPr>
            <a:r>
              <a:rPr lang="en-US" sz="2400" dirty="0" smtClean="0"/>
              <a:t>GISC Tokyo has a plan to hold WIS Workshop in JMA HQ in 11</a:t>
            </a:r>
            <a:r>
              <a:rPr lang="en-US" sz="2400" baseline="30000" dirty="0" smtClean="0"/>
              <a:t>th</a:t>
            </a:r>
            <a:r>
              <a:rPr lang="en-US" sz="2400" dirty="0" smtClean="0"/>
              <a:t>-12</a:t>
            </a:r>
            <a:r>
              <a:rPr lang="en-US" sz="2400" baseline="30000" dirty="0" smtClean="0"/>
              <a:t>th</a:t>
            </a:r>
            <a:r>
              <a:rPr lang="en-US" sz="2400" dirty="0" smtClean="0"/>
              <a:t> March 2019.</a:t>
            </a:r>
            <a:endParaRPr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a:p>
            <a:r>
              <a:rPr lang="en-US" sz="4800" dirty="0" smtClean="0">
                <a:solidFill>
                  <a:srgbClr val="000090"/>
                </a:solidFill>
              </a:rPr>
              <a:t>Gracias</a:t>
            </a:r>
            <a:endParaRPr lang="en-US" sz="4800" dirty="0">
              <a:solidFill>
                <a:srgbClr val="000090"/>
              </a:solidFill>
            </a:endParaRPr>
          </a:p>
        </p:txBody>
      </p:sp>
      <p:pic>
        <p:nvPicPr>
          <p:cNvPr id="4" name="Google Shape;324;p25"/>
          <p:cNvPicPr preferRelativeResize="0"/>
          <p:nvPr/>
        </p:nvPicPr>
        <p:blipFill rotWithShape="1">
          <a:blip r:embed="rId3">
            <a:alphaModFix/>
          </a:blip>
          <a:srcRect/>
          <a:stretch/>
        </p:blipFill>
        <p:spPr>
          <a:xfrm>
            <a:off x="3635896" y="3861048"/>
            <a:ext cx="1872208" cy="733281"/>
          </a:xfrm>
          <a:prstGeom prst="rect">
            <a:avLst/>
          </a:prstGeom>
          <a:noFill/>
          <a:ln>
            <a:noFill/>
          </a:ln>
        </p:spPr>
      </p:pic>
      <p:sp>
        <p:nvSpPr>
          <p:cNvPr id="6" name="Google Shape;325;p25"/>
          <p:cNvSpPr/>
          <p:nvPr/>
        </p:nvSpPr>
        <p:spPr>
          <a:xfrm>
            <a:off x="2467960" y="5140279"/>
            <a:ext cx="591404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dirty="0">
                <a:solidFill>
                  <a:schemeClr val="dk1"/>
                </a:solidFill>
                <a:latin typeface="Calibri"/>
                <a:ea typeface="Calibri"/>
                <a:cs typeface="Calibri"/>
                <a:sym typeface="Calibri"/>
              </a:rPr>
              <a:t>JMA HP</a:t>
            </a:r>
            <a:r>
              <a:rPr lang="en-US" sz="1800">
                <a:solidFill>
                  <a:schemeClr val="dk1"/>
                </a:solidFill>
                <a:latin typeface="Calibri"/>
                <a:ea typeface="Calibri"/>
                <a:cs typeface="Calibri"/>
                <a:sym typeface="Calibri"/>
              </a:rPr>
              <a:t>: </a:t>
            </a:r>
            <a:r>
              <a:rPr lang="en-US" sz="1800" u="sng" smtClean="0">
                <a:solidFill>
                  <a:schemeClr val="hlink"/>
                </a:solidFill>
                <a:latin typeface="Calibri"/>
                <a:ea typeface="Calibri"/>
                <a:cs typeface="Calibri"/>
                <a:sym typeface="Calibri"/>
                <a:hlinkClick r:id="rId4"/>
              </a:rPr>
              <a:t>https://</a:t>
            </a:r>
            <a:r>
              <a:rPr lang="en-US" sz="1800" u="sng" dirty="0">
                <a:solidFill>
                  <a:schemeClr val="hlink"/>
                </a:solidFill>
                <a:latin typeface="Calibri"/>
                <a:ea typeface="Calibri"/>
                <a:cs typeface="Calibri"/>
                <a:sym typeface="Calibri"/>
                <a:hlinkClick r:id="rId4"/>
              </a:rPr>
              <a:t>www.jma.go.jp/jma/indexe.html</a:t>
            </a:r>
            <a:endParaRPr sz="1800" dirty="0">
              <a:solidFill>
                <a:schemeClr val="dk1"/>
              </a:solidFill>
              <a:latin typeface="Calibri"/>
              <a:ea typeface="Calibri"/>
              <a:cs typeface="Calibri"/>
              <a:sym typeface="Calibri"/>
            </a:endParaRPr>
          </a:p>
        </p:txBody>
      </p:sp>
      <p:sp>
        <p:nvSpPr>
          <p:cNvPr id="8" name="Google Shape;326;p25"/>
          <p:cNvSpPr/>
          <p:nvPr/>
        </p:nvSpPr>
        <p:spPr>
          <a:xfrm>
            <a:off x="2339752" y="4725144"/>
            <a:ext cx="5517315"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dirty="0">
                <a:solidFill>
                  <a:schemeClr val="dk1"/>
                </a:solidFill>
                <a:latin typeface="Calibri"/>
                <a:ea typeface="Calibri"/>
                <a:cs typeface="Calibri"/>
                <a:sym typeface="Calibri"/>
              </a:rPr>
              <a:t>GISC Tokyo Web portal: </a:t>
            </a:r>
            <a:r>
              <a:rPr lang="en-US" sz="1800" u="sng" dirty="0" smtClean="0">
                <a:solidFill>
                  <a:schemeClr val="hlink"/>
                </a:solidFill>
                <a:latin typeface="Calibri"/>
                <a:ea typeface="Calibri"/>
                <a:cs typeface="Calibri"/>
                <a:sym typeface="Calibri"/>
                <a:hlinkClick r:id="rId5"/>
              </a:rPr>
              <a:t>http</a:t>
            </a:r>
            <a:r>
              <a:rPr lang="en-US" altLang="ja-JP" sz="1800" u="sng" dirty="0" smtClean="0">
                <a:solidFill>
                  <a:schemeClr val="hlink"/>
                </a:solidFill>
                <a:latin typeface="Calibri"/>
                <a:ea typeface="Calibri"/>
                <a:cs typeface="Calibri"/>
                <a:sym typeface="Calibri"/>
                <a:hlinkClick r:id="rId5"/>
              </a:rPr>
              <a:t>s</a:t>
            </a:r>
            <a:r>
              <a:rPr lang="en-US" sz="1800" u="sng" dirty="0" smtClean="0">
                <a:solidFill>
                  <a:schemeClr val="hlink"/>
                </a:solidFill>
                <a:latin typeface="Calibri"/>
                <a:ea typeface="Calibri"/>
                <a:cs typeface="Calibri"/>
                <a:sym typeface="Calibri"/>
                <a:hlinkClick r:id="rId5"/>
              </a:rPr>
              <a:t>://</a:t>
            </a:r>
            <a:r>
              <a:rPr lang="en-US" sz="1800" u="sng" dirty="0">
                <a:solidFill>
                  <a:schemeClr val="hlink"/>
                </a:solidFill>
                <a:latin typeface="Calibri"/>
                <a:ea typeface="Calibri"/>
                <a:cs typeface="Calibri"/>
                <a:sym typeface="Calibri"/>
                <a:hlinkClick r:id="rId5"/>
              </a:rPr>
              <a:t>www.wis-jma.go.jp/</a:t>
            </a:r>
            <a:endParaRPr sz="1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588727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26"/>
          <p:cNvSpPr/>
          <p:nvPr/>
        </p:nvSpPr>
        <p:spPr>
          <a:xfrm>
            <a:off x="8413357" y="93849"/>
            <a:ext cx="648072" cy="576064"/>
          </a:xfrm>
          <a:custGeom>
            <a:avLst/>
            <a:gdLst/>
            <a:ahLst/>
            <a:cxnLst/>
            <a:rect l="l" t="t" r="r" b="b"/>
            <a:pathLst>
              <a:path w="120000" h="120000" extrusionOk="0">
                <a:moveTo>
                  <a:pt x="0" y="0"/>
                </a:moveTo>
                <a:lnTo>
                  <a:pt x="120000" y="0"/>
                </a:lnTo>
                <a:lnTo>
                  <a:pt x="120000" y="120000"/>
                </a:lnTo>
                <a:lnTo>
                  <a:pt x="0" y="120000"/>
                </a:lnTo>
                <a:close/>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darken" extrusionOk="0">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none" extrusionOk="0">
                <a:moveTo>
                  <a:pt x="100000" y="37500"/>
                </a:moveTo>
                <a:lnTo>
                  <a:pt x="90000" y="37500"/>
                </a:lnTo>
                <a:lnTo>
                  <a:pt x="90000" y="71250"/>
                </a:lnTo>
                <a:lnTo>
                  <a:pt x="90000" y="71250"/>
                </a:lnTo>
                <a:cubicBezTo>
                  <a:pt x="90000" y="89890"/>
                  <a:pt x="76569" y="105000"/>
                  <a:pt x="60000" y="105000"/>
                </a:cubicBezTo>
                <a:lnTo>
                  <a:pt x="50000" y="105000"/>
                </a:lnTo>
                <a:cubicBezTo>
                  <a:pt x="33431" y="105000"/>
                  <a:pt x="20000" y="89890"/>
                  <a:pt x="20000" y="71250"/>
                </a:cubicBezTo>
                <a:lnTo>
                  <a:pt x="20000" y="37500"/>
                </a:lnTo>
                <a:lnTo>
                  <a:pt x="40000" y="37500"/>
                </a:lnTo>
                <a:lnTo>
                  <a:pt x="40000" y="71250"/>
                </a:lnTo>
                <a:cubicBezTo>
                  <a:pt x="40000" y="77463"/>
                  <a:pt x="44477" y="82500"/>
                  <a:pt x="50000" y="82500"/>
                </a:cubicBezTo>
                <a:lnTo>
                  <a:pt x="60000" y="82500"/>
                </a:lnTo>
                <a:cubicBezTo>
                  <a:pt x="65523" y="82500"/>
                  <a:pt x="70000" y="77463"/>
                  <a:pt x="70000" y="71250"/>
                </a:cubicBezTo>
                <a:lnTo>
                  <a:pt x="70000" y="37500"/>
                </a:lnTo>
                <a:lnTo>
                  <a:pt x="60000" y="37500"/>
                </a:lnTo>
                <a:lnTo>
                  <a:pt x="80000" y="15000"/>
                </a:lnTo>
                <a:close/>
              </a:path>
              <a:path w="120000" h="120000" fill="none" extrusionOk="0">
                <a:moveTo>
                  <a:pt x="0" y="0"/>
                </a:moveTo>
                <a:lnTo>
                  <a:pt x="120000" y="0"/>
                </a:lnTo>
                <a:lnTo>
                  <a:pt x="120000" y="120000"/>
                </a:lnTo>
                <a:lnTo>
                  <a:pt x="0" y="120000"/>
                </a:lnTo>
                <a:close/>
              </a:path>
            </a:pathLst>
          </a:cu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32" name="Google Shape;332;p26"/>
          <p:cNvSpPr/>
          <p:nvPr/>
        </p:nvSpPr>
        <p:spPr>
          <a:xfrm>
            <a:off x="7126244" y="5485266"/>
            <a:ext cx="1794781" cy="936104"/>
          </a:xfrm>
          <a:prstGeom prst="horizontalScroll">
            <a:avLst>
              <a:gd name="adj" fmla="val 12500"/>
            </a:avLst>
          </a:prstGeom>
          <a:gradFill>
            <a:gsLst>
              <a:gs pos="0">
                <a:srgbClr val="8CDE9E"/>
              </a:gs>
              <a:gs pos="50000">
                <a:srgbClr val="BAE8C3"/>
              </a:gs>
              <a:gs pos="100000">
                <a:srgbClr val="DEF2E1"/>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1.5GB/Day</a:t>
            </a:r>
            <a:endParaRPr sz="2000">
              <a:solidFill>
                <a:schemeClr val="dk1"/>
              </a:solidFill>
              <a:latin typeface="Calibri"/>
              <a:ea typeface="Calibri"/>
              <a:cs typeface="Calibri"/>
              <a:sym typeface="Calibri"/>
            </a:endParaRPr>
          </a:p>
        </p:txBody>
      </p:sp>
      <p:sp>
        <p:nvSpPr>
          <p:cNvPr id="333" name="Google Shape;333;p26"/>
          <p:cNvSpPr/>
          <p:nvPr/>
        </p:nvSpPr>
        <p:spPr>
          <a:xfrm>
            <a:off x="7142958" y="1890765"/>
            <a:ext cx="1794781" cy="936104"/>
          </a:xfrm>
          <a:prstGeom prst="horizontalScroll">
            <a:avLst>
              <a:gd name="adj" fmla="val 12500"/>
            </a:avLst>
          </a:prstGeom>
          <a:gradFill>
            <a:gsLst>
              <a:gs pos="0">
                <a:srgbClr val="FFA383"/>
              </a:gs>
              <a:gs pos="50000">
                <a:srgbClr val="FFC6B4"/>
              </a:gs>
              <a:gs pos="100000">
                <a:srgbClr val="FFE1DB"/>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3.6GB/Day</a:t>
            </a:r>
            <a:endParaRPr sz="2000">
              <a:solidFill>
                <a:schemeClr val="dk1"/>
              </a:solidFill>
              <a:latin typeface="Calibri"/>
              <a:ea typeface="Calibri"/>
              <a:cs typeface="Calibri"/>
              <a:sym typeface="Calibri"/>
            </a:endParaRPr>
          </a:p>
        </p:txBody>
      </p:sp>
      <p:sp>
        <p:nvSpPr>
          <p:cNvPr id="334" name="Google Shape;334;p26"/>
          <p:cNvSpPr/>
          <p:nvPr/>
        </p:nvSpPr>
        <p:spPr>
          <a:xfrm>
            <a:off x="0" y="6651"/>
            <a:ext cx="3493392"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Beijing (16Mbps) – Tokyo (10Mbps)</a:t>
            </a:r>
            <a:endParaRPr sz="1800">
              <a:solidFill>
                <a:schemeClr val="dk1"/>
              </a:solidFill>
              <a:latin typeface="Calibri"/>
              <a:ea typeface="Calibri"/>
              <a:cs typeface="Calibri"/>
              <a:sym typeface="Calibri"/>
            </a:endParaRPr>
          </a:p>
        </p:txBody>
      </p:sp>
      <p:pic>
        <p:nvPicPr>
          <p:cNvPr id="335" name="Google Shape;335;p26"/>
          <p:cNvPicPr preferRelativeResize="0"/>
          <p:nvPr/>
        </p:nvPicPr>
        <p:blipFill rotWithShape="1">
          <a:blip r:embed="rId3">
            <a:alphaModFix/>
          </a:blip>
          <a:srcRect/>
          <a:stretch/>
        </p:blipFill>
        <p:spPr>
          <a:xfrm>
            <a:off x="1187624" y="548680"/>
            <a:ext cx="5612130" cy="2884170"/>
          </a:xfrm>
          <a:prstGeom prst="rect">
            <a:avLst/>
          </a:prstGeom>
          <a:noFill/>
          <a:ln>
            <a:noFill/>
          </a:ln>
        </p:spPr>
      </p:pic>
      <p:pic>
        <p:nvPicPr>
          <p:cNvPr id="336" name="Google Shape;336;p26"/>
          <p:cNvPicPr preferRelativeResize="0"/>
          <p:nvPr/>
        </p:nvPicPr>
        <p:blipFill rotWithShape="1">
          <a:blip r:embed="rId4">
            <a:alphaModFix/>
          </a:blip>
          <a:srcRect/>
          <a:stretch/>
        </p:blipFill>
        <p:spPr>
          <a:xfrm>
            <a:off x="1187624" y="3573016"/>
            <a:ext cx="5612130" cy="288417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27"/>
          <p:cNvSpPr/>
          <p:nvPr/>
        </p:nvSpPr>
        <p:spPr>
          <a:xfrm>
            <a:off x="7126244" y="5506499"/>
            <a:ext cx="1794781" cy="936104"/>
          </a:xfrm>
          <a:prstGeom prst="horizontalScroll">
            <a:avLst>
              <a:gd name="adj" fmla="val 12500"/>
            </a:avLst>
          </a:prstGeom>
          <a:gradFill>
            <a:gsLst>
              <a:gs pos="0">
                <a:srgbClr val="8CDE9E"/>
              </a:gs>
              <a:gs pos="50000">
                <a:srgbClr val="BAE8C3"/>
              </a:gs>
              <a:gs pos="100000">
                <a:srgbClr val="DEF2E1"/>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482MB/Day</a:t>
            </a:r>
            <a:endParaRPr sz="2000">
              <a:solidFill>
                <a:schemeClr val="dk1"/>
              </a:solidFill>
              <a:latin typeface="Calibri"/>
              <a:ea typeface="Calibri"/>
              <a:cs typeface="Calibri"/>
              <a:sym typeface="Calibri"/>
            </a:endParaRPr>
          </a:p>
        </p:txBody>
      </p:sp>
      <p:sp>
        <p:nvSpPr>
          <p:cNvPr id="342" name="Google Shape;342;p27"/>
          <p:cNvSpPr/>
          <p:nvPr/>
        </p:nvSpPr>
        <p:spPr>
          <a:xfrm>
            <a:off x="7142958" y="1896494"/>
            <a:ext cx="1794781" cy="936104"/>
          </a:xfrm>
          <a:prstGeom prst="horizontalScroll">
            <a:avLst>
              <a:gd name="adj" fmla="val 12500"/>
            </a:avLst>
          </a:prstGeom>
          <a:gradFill>
            <a:gsLst>
              <a:gs pos="0">
                <a:srgbClr val="FFA383"/>
              </a:gs>
              <a:gs pos="50000">
                <a:srgbClr val="FFC6B4"/>
              </a:gs>
              <a:gs pos="100000">
                <a:srgbClr val="FFE1DB"/>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6.8GB/Day</a:t>
            </a:r>
            <a:endParaRPr sz="2000">
              <a:solidFill>
                <a:schemeClr val="dk1"/>
              </a:solidFill>
              <a:latin typeface="Calibri"/>
              <a:ea typeface="Calibri"/>
              <a:cs typeface="Calibri"/>
              <a:sym typeface="Calibri"/>
            </a:endParaRPr>
          </a:p>
        </p:txBody>
      </p:sp>
      <p:sp>
        <p:nvSpPr>
          <p:cNvPr id="343" name="Google Shape;343;p27"/>
          <p:cNvSpPr/>
          <p:nvPr/>
        </p:nvSpPr>
        <p:spPr>
          <a:xfrm>
            <a:off x="-8683" y="-8765"/>
            <a:ext cx="3584571"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Exeter (20Mbps) – Tokyo (10Mbps)</a:t>
            </a:r>
            <a:endParaRPr sz="1800">
              <a:solidFill>
                <a:schemeClr val="dk1"/>
              </a:solidFill>
              <a:latin typeface="Calibri"/>
              <a:ea typeface="Calibri"/>
              <a:cs typeface="Calibri"/>
              <a:sym typeface="Calibri"/>
            </a:endParaRPr>
          </a:p>
        </p:txBody>
      </p:sp>
      <p:pic>
        <p:nvPicPr>
          <p:cNvPr id="344" name="Google Shape;344;p27"/>
          <p:cNvPicPr preferRelativeResize="0"/>
          <p:nvPr/>
        </p:nvPicPr>
        <p:blipFill rotWithShape="1">
          <a:blip r:embed="rId3">
            <a:alphaModFix/>
          </a:blip>
          <a:srcRect/>
          <a:stretch/>
        </p:blipFill>
        <p:spPr>
          <a:xfrm>
            <a:off x="1192118" y="548680"/>
            <a:ext cx="5612130" cy="2884170"/>
          </a:xfrm>
          <a:prstGeom prst="rect">
            <a:avLst/>
          </a:prstGeom>
          <a:noFill/>
          <a:ln>
            <a:noFill/>
          </a:ln>
        </p:spPr>
      </p:pic>
      <p:pic>
        <p:nvPicPr>
          <p:cNvPr id="345" name="Google Shape;345;p27"/>
          <p:cNvPicPr preferRelativeResize="0"/>
          <p:nvPr/>
        </p:nvPicPr>
        <p:blipFill rotWithShape="1">
          <a:blip r:embed="rId4">
            <a:alphaModFix/>
          </a:blip>
          <a:srcRect/>
          <a:stretch/>
        </p:blipFill>
        <p:spPr>
          <a:xfrm>
            <a:off x="1192118" y="3573016"/>
            <a:ext cx="5612130" cy="2884170"/>
          </a:xfrm>
          <a:prstGeom prst="rect">
            <a:avLst/>
          </a:prstGeom>
          <a:noFill/>
          <a:ln>
            <a:noFill/>
          </a:ln>
        </p:spPr>
      </p:pic>
      <p:sp>
        <p:nvSpPr>
          <p:cNvPr id="346" name="Google Shape;346;p27"/>
          <p:cNvSpPr/>
          <p:nvPr/>
        </p:nvSpPr>
        <p:spPr>
          <a:xfrm>
            <a:off x="8413357" y="93849"/>
            <a:ext cx="648072" cy="576064"/>
          </a:xfrm>
          <a:custGeom>
            <a:avLst/>
            <a:gdLst/>
            <a:ahLst/>
            <a:cxnLst/>
            <a:rect l="l" t="t" r="r" b="b"/>
            <a:pathLst>
              <a:path w="120000" h="120000" extrusionOk="0">
                <a:moveTo>
                  <a:pt x="0" y="0"/>
                </a:moveTo>
                <a:lnTo>
                  <a:pt x="120000" y="0"/>
                </a:lnTo>
                <a:lnTo>
                  <a:pt x="120000" y="120000"/>
                </a:lnTo>
                <a:lnTo>
                  <a:pt x="0" y="120000"/>
                </a:lnTo>
                <a:close/>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darken" extrusionOk="0">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none" extrusionOk="0">
                <a:moveTo>
                  <a:pt x="100000" y="37500"/>
                </a:moveTo>
                <a:lnTo>
                  <a:pt x="90000" y="37500"/>
                </a:lnTo>
                <a:lnTo>
                  <a:pt x="90000" y="71250"/>
                </a:lnTo>
                <a:lnTo>
                  <a:pt x="90000" y="71250"/>
                </a:lnTo>
                <a:cubicBezTo>
                  <a:pt x="90000" y="89890"/>
                  <a:pt x="76569" y="105000"/>
                  <a:pt x="60000" y="105000"/>
                </a:cubicBezTo>
                <a:lnTo>
                  <a:pt x="50000" y="105000"/>
                </a:lnTo>
                <a:cubicBezTo>
                  <a:pt x="33431" y="105000"/>
                  <a:pt x="20000" y="89890"/>
                  <a:pt x="20000" y="71250"/>
                </a:cubicBezTo>
                <a:lnTo>
                  <a:pt x="20000" y="37500"/>
                </a:lnTo>
                <a:lnTo>
                  <a:pt x="40000" y="37500"/>
                </a:lnTo>
                <a:lnTo>
                  <a:pt x="40000" y="71250"/>
                </a:lnTo>
                <a:cubicBezTo>
                  <a:pt x="40000" y="77463"/>
                  <a:pt x="44477" y="82500"/>
                  <a:pt x="50000" y="82500"/>
                </a:cubicBezTo>
                <a:lnTo>
                  <a:pt x="60000" y="82500"/>
                </a:lnTo>
                <a:cubicBezTo>
                  <a:pt x="65523" y="82500"/>
                  <a:pt x="70000" y="77463"/>
                  <a:pt x="70000" y="71250"/>
                </a:cubicBezTo>
                <a:lnTo>
                  <a:pt x="70000" y="37500"/>
                </a:lnTo>
                <a:lnTo>
                  <a:pt x="60000" y="37500"/>
                </a:lnTo>
                <a:lnTo>
                  <a:pt x="80000" y="15000"/>
                </a:lnTo>
                <a:close/>
              </a:path>
              <a:path w="120000" h="120000" fill="none" extrusionOk="0">
                <a:moveTo>
                  <a:pt x="0" y="0"/>
                </a:moveTo>
                <a:lnTo>
                  <a:pt x="120000" y="0"/>
                </a:lnTo>
                <a:lnTo>
                  <a:pt x="120000" y="120000"/>
                </a:lnTo>
                <a:lnTo>
                  <a:pt x="0" y="120000"/>
                </a:lnTo>
                <a:close/>
              </a:path>
            </a:pathLst>
          </a:cu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28"/>
          <p:cNvSpPr/>
          <p:nvPr/>
        </p:nvSpPr>
        <p:spPr>
          <a:xfrm>
            <a:off x="7126244" y="5394325"/>
            <a:ext cx="1794781" cy="936104"/>
          </a:xfrm>
          <a:prstGeom prst="horizontalScroll">
            <a:avLst>
              <a:gd name="adj" fmla="val 12500"/>
            </a:avLst>
          </a:prstGeom>
          <a:gradFill>
            <a:gsLst>
              <a:gs pos="0">
                <a:srgbClr val="8CDE9E"/>
              </a:gs>
              <a:gs pos="50000">
                <a:srgbClr val="BAE8C3"/>
              </a:gs>
              <a:gs pos="100000">
                <a:srgbClr val="DEF2E1"/>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1.3GB/Day</a:t>
            </a:r>
            <a:endParaRPr sz="2000">
              <a:solidFill>
                <a:schemeClr val="dk1"/>
              </a:solidFill>
              <a:latin typeface="Calibri"/>
              <a:ea typeface="Calibri"/>
              <a:cs typeface="Calibri"/>
              <a:sym typeface="Calibri"/>
            </a:endParaRPr>
          </a:p>
        </p:txBody>
      </p:sp>
      <p:sp>
        <p:nvSpPr>
          <p:cNvPr id="352" name="Google Shape;352;p28"/>
          <p:cNvSpPr/>
          <p:nvPr/>
        </p:nvSpPr>
        <p:spPr>
          <a:xfrm>
            <a:off x="7150289" y="1814907"/>
            <a:ext cx="1794781" cy="936104"/>
          </a:xfrm>
          <a:prstGeom prst="horizontalScroll">
            <a:avLst>
              <a:gd name="adj" fmla="val 12500"/>
            </a:avLst>
          </a:prstGeom>
          <a:gradFill>
            <a:gsLst>
              <a:gs pos="0">
                <a:srgbClr val="FFA383"/>
              </a:gs>
              <a:gs pos="50000">
                <a:srgbClr val="FFC6B4"/>
              </a:gs>
              <a:gs pos="100000">
                <a:srgbClr val="FFE1DB"/>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228MB/Day</a:t>
            </a:r>
            <a:endParaRPr sz="2000">
              <a:solidFill>
                <a:schemeClr val="dk1"/>
              </a:solidFill>
              <a:latin typeface="Calibri"/>
              <a:ea typeface="Calibri"/>
              <a:cs typeface="Calibri"/>
              <a:sym typeface="Calibri"/>
            </a:endParaRPr>
          </a:p>
        </p:txBody>
      </p:sp>
      <p:sp>
        <p:nvSpPr>
          <p:cNvPr id="353" name="Google Shape;353;p28"/>
          <p:cNvSpPr/>
          <p:nvPr/>
        </p:nvSpPr>
        <p:spPr>
          <a:xfrm>
            <a:off x="0" y="3974"/>
            <a:ext cx="3793154"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Melbourne (4Mbps) – Tokyo (10Mbps)</a:t>
            </a:r>
            <a:endParaRPr sz="1800">
              <a:solidFill>
                <a:schemeClr val="dk1"/>
              </a:solidFill>
              <a:latin typeface="Calibri"/>
              <a:ea typeface="Calibri"/>
              <a:cs typeface="Calibri"/>
              <a:sym typeface="Calibri"/>
            </a:endParaRPr>
          </a:p>
        </p:txBody>
      </p:sp>
      <p:pic>
        <p:nvPicPr>
          <p:cNvPr id="354" name="Google Shape;354;p28"/>
          <p:cNvPicPr preferRelativeResize="0"/>
          <p:nvPr/>
        </p:nvPicPr>
        <p:blipFill rotWithShape="1">
          <a:blip r:embed="rId3">
            <a:alphaModFix/>
          </a:blip>
          <a:srcRect/>
          <a:stretch/>
        </p:blipFill>
        <p:spPr>
          <a:xfrm>
            <a:off x="1187624" y="548680"/>
            <a:ext cx="5612130" cy="2884170"/>
          </a:xfrm>
          <a:prstGeom prst="rect">
            <a:avLst/>
          </a:prstGeom>
          <a:noFill/>
          <a:ln>
            <a:noFill/>
          </a:ln>
        </p:spPr>
      </p:pic>
      <p:pic>
        <p:nvPicPr>
          <p:cNvPr id="355" name="Google Shape;355;p28"/>
          <p:cNvPicPr preferRelativeResize="0"/>
          <p:nvPr/>
        </p:nvPicPr>
        <p:blipFill rotWithShape="1">
          <a:blip r:embed="rId4">
            <a:alphaModFix/>
          </a:blip>
          <a:srcRect/>
          <a:stretch/>
        </p:blipFill>
        <p:spPr>
          <a:xfrm>
            <a:off x="1187624" y="3573016"/>
            <a:ext cx="5612130" cy="2884170"/>
          </a:xfrm>
          <a:prstGeom prst="rect">
            <a:avLst/>
          </a:prstGeom>
          <a:noFill/>
          <a:ln>
            <a:noFill/>
          </a:ln>
        </p:spPr>
      </p:pic>
      <p:sp>
        <p:nvSpPr>
          <p:cNvPr id="356" name="Google Shape;356;p28"/>
          <p:cNvSpPr/>
          <p:nvPr/>
        </p:nvSpPr>
        <p:spPr>
          <a:xfrm>
            <a:off x="8413357" y="93849"/>
            <a:ext cx="648072" cy="576064"/>
          </a:xfrm>
          <a:custGeom>
            <a:avLst/>
            <a:gdLst/>
            <a:ahLst/>
            <a:cxnLst/>
            <a:rect l="l" t="t" r="r" b="b"/>
            <a:pathLst>
              <a:path w="120000" h="120000" extrusionOk="0">
                <a:moveTo>
                  <a:pt x="0" y="0"/>
                </a:moveTo>
                <a:lnTo>
                  <a:pt x="120000" y="0"/>
                </a:lnTo>
                <a:lnTo>
                  <a:pt x="120000" y="120000"/>
                </a:lnTo>
                <a:lnTo>
                  <a:pt x="0" y="120000"/>
                </a:lnTo>
                <a:close/>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darken" extrusionOk="0">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none" extrusionOk="0">
                <a:moveTo>
                  <a:pt x="100000" y="37500"/>
                </a:moveTo>
                <a:lnTo>
                  <a:pt x="90000" y="37500"/>
                </a:lnTo>
                <a:lnTo>
                  <a:pt x="90000" y="71250"/>
                </a:lnTo>
                <a:lnTo>
                  <a:pt x="90000" y="71250"/>
                </a:lnTo>
                <a:cubicBezTo>
                  <a:pt x="90000" y="89890"/>
                  <a:pt x="76569" y="105000"/>
                  <a:pt x="60000" y="105000"/>
                </a:cubicBezTo>
                <a:lnTo>
                  <a:pt x="50000" y="105000"/>
                </a:lnTo>
                <a:cubicBezTo>
                  <a:pt x="33431" y="105000"/>
                  <a:pt x="20000" y="89890"/>
                  <a:pt x="20000" y="71250"/>
                </a:cubicBezTo>
                <a:lnTo>
                  <a:pt x="20000" y="37500"/>
                </a:lnTo>
                <a:lnTo>
                  <a:pt x="40000" y="37500"/>
                </a:lnTo>
                <a:lnTo>
                  <a:pt x="40000" y="71250"/>
                </a:lnTo>
                <a:cubicBezTo>
                  <a:pt x="40000" y="77463"/>
                  <a:pt x="44477" y="82500"/>
                  <a:pt x="50000" y="82500"/>
                </a:cubicBezTo>
                <a:lnTo>
                  <a:pt x="60000" y="82500"/>
                </a:lnTo>
                <a:cubicBezTo>
                  <a:pt x="65523" y="82500"/>
                  <a:pt x="70000" y="77463"/>
                  <a:pt x="70000" y="71250"/>
                </a:cubicBezTo>
                <a:lnTo>
                  <a:pt x="70000" y="37500"/>
                </a:lnTo>
                <a:lnTo>
                  <a:pt x="60000" y="37500"/>
                </a:lnTo>
                <a:lnTo>
                  <a:pt x="80000" y="15000"/>
                </a:lnTo>
                <a:close/>
              </a:path>
              <a:path w="120000" h="120000" fill="none" extrusionOk="0">
                <a:moveTo>
                  <a:pt x="0" y="0"/>
                </a:moveTo>
                <a:lnTo>
                  <a:pt x="120000" y="0"/>
                </a:lnTo>
                <a:lnTo>
                  <a:pt x="120000" y="120000"/>
                </a:lnTo>
                <a:lnTo>
                  <a:pt x="0" y="120000"/>
                </a:lnTo>
                <a:close/>
              </a:path>
            </a:pathLst>
          </a:cu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29"/>
          <p:cNvSpPr/>
          <p:nvPr/>
        </p:nvSpPr>
        <p:spPr>
          <a:xfrm>
            <a:off x="7139685" y="5417359"/>
            <a:ext cx="1794781" cy="936104"/>
          </a:xfrm>
          <a:prstGeom prst="horizontalScroll">
            <a:avLst>
              <a:gd name="adj" fmla="val 12500"/>
            </a:avLst>
          </a:prstGeom>
          <a:gradFill>
            <a:gsLst>
              <a:gs pos="0">
                <a:srgbClr val="8CDE9E"/>
              </a:gs>
              <a:gs pos="50000">
                <a:srgbClr val="BAE8C3"/>
              </a:gs>
              <a:gs pos="100000">
                <a:srgbClr val="DEF2E1"/>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709MB/Day</a:t>
            </a:r>
            <a:endParaRPr sz="2000">
              <a:solidFill>
                <a:schemeClr val="dk1"/>
              </a:solidFill>
              <a:latin typeface="Calibri"/>
              <a:ea typeface="Calibri"/>
              <a:cs typeface="Calibri"/>
              <a:sym typeface="Calibri"/>
            </a:endParaRPr>
          </a:p>
        </p:txBody>
      </p:sp>
      <p:sp>
        <p:nvSpPr>
          <p:cNvPr id="362" name="Google Shape;362;p29"/>
          <p:cNvSpPr/>
          <p:nvPr/>
        </p:nvSpPr>
        <p:spPr>
          <a:xfrm>
            <a:off x="7142958" y="1888840"/>
            <a:ext cx="1794781" cy="936104"/>
          </a:xfrm>
          <a:prstGeom prst="horizontalScroll">
            <a:avLst>
              <a:gd name="adj" fmla="val 12500"/>
            </a:avLst>
          </a:prstGeom>
          <a:gradFill>
            <a:gsLst>
              <a:gs pos="0">
                <a:srgbClr val="FFA383"/>
              </a:gs>
              <a:gs pos="50000">
                <a:srgbClr val="FFC6B4"/>
              </a:gs>
              <a:gs pos="100000">
                <a:srgbClr val="FFE1DB"/>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395MB/Day</a:t>
            </a:r>
            <a:endParaRPr sz="2000">
              <a:solidFill>
                <a:schemeClr val="dk1"/>
              </a:solidFill>
              <a:latin typeface="Calibri"/>
              <a:ea typeface="Calibri"/>
              <a:cs typeface="Calibri"/>
              <a:sym typeface="Calibri"/>
            </a:endParaRPr>
          </a:p>
        </p:txBody>
      </p:sp>
      <p:sp>
        <p:nvSpPr>
          <p:cNvPr id="363" name="Google Shape;363;p29"/>
          <p:cNvSpPr/>
          <p:nvPr/>
        </p:nvSpPr>
        <p:spPr>
          <a:xfrm>
            <a:off x="0" y="1781"/>
            <a:ext cx="371185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New Delhi (4Mbps) – Tokyo (10Mbps)</a:t>
            </a:r>
            <a:endParaRPr sz="1800">
              <a:solidFill>
                <a:schemeClr val="dk1"/>
              </a:solidFill>
              <a:latin typeface="Calibri"/>
              <a:ea typeface="Calibri"/>
              <a:cs typeface="Calibri"/>
              <a:sym typeface="Calibri"/>
            </a:endParaRPr>
          </a:p>
        </p:txBody>
      </p:sp>
      <p:pic>
        <p:nvPicPr>
          <p:cNvPr id="364" name="Google Shape;364;p29"/>
          <p:cNvPicPr preferRelativeResize="0"/>
          <p:nvPr/>
        </p:nvPicPr>
        <p:blipFill rotWithShape="1">
          <a:blip r:embed="rId3">
            <a:alphaModFix/>
          </a:blip>
          <a:srcRect/>
          <a:stretch/>
        </p:blipFill>
        <p:spPr>
          <a:xfrm>
            <a:off x="1187624" y="548680"/>
            <a:ext cx="5612130" cy="2884170"/>
          </a:xfrm>
          <a:prstGeom prst="rect">
            <a:avLst/>
          </a:prstGeom>
          <a:noFill/>
          <a:ln>
            <a:noFill/>
          </a:ln>
        </p:spPr>
      </p:pic>
      <p:pic>
        <p:nvPicPr>
          <p:cNvPr id="365" name="Google Shape;365;p29"/>
          <p:cNvPicPr preferRelativeResize="0"/>
          <p:nvPr/>
        </p:nvPicPr>
        <p:blipFill rotWithShape="1">
          <a:blip r:embed="rId4">
            <a:alphaModFix/>
          </a:blip>
          <a:srcRect/>
          <a:stretch/>
        </p:blipFill>
        <p:spPr>
          <a:xfrm>
            <a:off x="1187624" y="3573016"/>
            <a:ext cx="5612130" cy="2884170"/>
          </a:xfrm>
          <a:prstGeom prst="rect">
            <a:avLst/>
          </a:prstGeom>
          <a:noFill/>
          <a:ln>
            <a:noFill/>
          </a:ln>
        </p:spPr>
      </p:pic>
      <p:sp>
        <p:nvSpPr>
          <p:cNvPr id="366" name="Google Shape;366;p29"/>
          <p:cNvSpPr/>
          <p:nvPr/>
        </p:nvSpPr>
        <p:spPr>
          <a:xfrm>
            <a:off x="8413357" y="93849"/>
            <a:ext cx="648072" cy="576064"/>
          </a:xfrm>
          <a:custGeom>
            <a:avLst/>
            <a:gdLst/>
            <a:ahLst/>
            <a:cxnLst/>
            <a:rect l="l" t="t" r="r" b="b"/>
            <a:pathLst>
              <a:path w="120000" h="120000" extrusionOk="0">
                <a:moveTo>
                  <a:pt x="0" y="0"/>
                </a:moveTo>
                <a:lnTo>
                  <a:pt x="120000" y="0"/>
                </a:lnTo>
                <a:lnTo>
                  <a:pt x="120000" y="120000"/>
                </a:lnTo>
                <a:lnTo>
                  <a:pt x="0" y="120000"/>
                </a:lnTo>
                <a:close/>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darken" extrusionOk="0">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none" extrusionOk="0">
                <a:moveTo>
                  <a:pt x="100000" y="37500"/>
                </a:moveTo>
                <a:lnTo>
                  <a:pt x="90000" y="37500"/>
                </a:lnTo>
                <a:lnTo>
                  <a:pt x="90000" y="71250"/>
                </a:lnTo>
                <a:lnTo>
                  <a:pt x="90000" y="71250"/>
                </a:lnTo>
                <a:cubicBezTo>
                  <a:pt x="90000" y="89890"/>
                  <a:pt x="76569" y="105000"/>
                  <a:pt x="60000" y="105000"/>
                </a:cubicBezTo>
                <a:lnTo>
                  <a:pt x="50000" y="105000"/>
                </a:lnTo>
                <a:cubicBezTo>
                  <a:pt x="33431" y="105000"/>
                  <a:pt x="20000" y="89890"/>
                  <a:pt x="20000" y="71250"/>
                </a:cubicBezTo>
                <a:lnTo>
                  <a:pt x="20000" y="37500"/>
                </a:lnTo>
                <a:lnTo>
                  <a:pt x="40000" y="37500"/>
                </a:lnTo>
                <a:lnTo>
                  <a:pt x="40000" y="71250"/>
                </a:lnTo>
                <a:cubicBezTo>
                  <a:pt x="40000" y="77463"/>
                  <a:pt x="44477" y="82500"/>
                  <a:pt x="50000" y="82500"/>
                </a:cubicBezTo>
                <a:lnTo>
                  <a:pt x="60000" y="82500"/>
                </a:lnTo>
                <a:cubicBezTo>
                  <a:pt x="65523" y="82500"/>
                  <a:pt x="70000" y="77463"/>
                  <a:pt x="70000" y="71250"/>
                </a:cubicBezTo>
                <a:lnTo>
                  <a:pt x="70000" y="37500"/>
                </a:lnTo>
                <a:lnTo>
                  <a:pt x="60000" y="37500"/>
                </a:lnTo>
                <a:lnTo>
                  <a:pt x="80000" y="15000"/>
                </a:lnTo>
                <a:close/>
              </a:path>
              <a:path w="120000" h="120000" fill="none" extrusionOk="0">
                <a:moveTo>
                  <a:pt x="0" y="0"/>
                </a:moveTo>
                <a:lnTo>
                  <a:pt x="120000" y="0"/>
                </a:lnTo>
                <a:lnTo>
                  <a:pt x="120000" y="120000"/>
                </a:lnTo>
                <a:lnTo>
                  <a:pt x="0" y="120000"/>
                </a:lnTo>
                <a:close/>
              </a:path>
            </a:pathLst>
          </a:cu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1" name="Google Shape;371;p30"/>
          <p:cNvSpPr/>
          <p:nvPr/>
        </p:nvSpPr>
        <p:spPr>
          <a:xfrm>
            <a:off x="7126243" y="5445224"/>
            <a:ext cx="1794781" cy="936104"/>
          </a:xfrm>
          <a:prstGeom prst="horizontalScroll">
            <a:avLst>
              <a:gd name="adj" fmla="val 12500"/>
            </a:avLst>
          </a:prstGeom>
          <a:gradFill>
            <a:gsLst>
              <a:gs pos="0">
                <a:srgbClr val="8CDE9E"/>
              </a:gs>
              <a:gs pos="50000">
                <a:srgbClr val="BAE8C3"/>
              </a:gs>
              <a:gs pos="100000">
                <a:srgbClr val="DEF2E1"/>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203MB/Day</a:t>
            </a:r>
            <a:endParaRPr sz="2000">
              <a:solidFill>
                <a:schemeClr val="dk1"/>
              </a:solidFill>
              <a:latin typeface="Calibri"/>
              <a:ea typeface="Calibri"/>
              <a:cs typeface="Calibri"/>
              <a:sym typeface="Calibri"/>
            </a:endParaRPr>
          </a:p>
        </p:txBody>
      </p:sp>
      <p:sp>
        <p:nvSpPr>
          <p:cNvPr id="372" name="Google Shape;372;p30"/>
          <p:cNvSpPr/>
          <p:nvPr/>
        </p:nvSpPr>
        <p:spPr>
          <a:xfrm>
            <a:off x="7142958" y="1918757"/>
            <a:ext cx="1794781" cy="936104"/>
          </a:xfrm>
          <a:prstGeom prst="horizontalScroll">
            <a:avLst>
              <a:gd name="adj" fmla="val 12500"/>
            </a:avLst>
          </a:prstGeom>
          <a:gradFill>
            <a:gsLst>
              <a:gs pos="0">
                <a:srgbClr val="FFA383"/>
              </a:gs>
              <a:gs pos="50000">
                <a:srgbClr val="FFC6B4"/>
              </a:gs>
              <a:gs pos="100000">
                <a:srgbClr val="FFE1DB"/>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1.2GB/Day</a:t>
            </a:r>
            <a:endParaRPr sz="2000">
              <a:solidFill>
                <a:schemeClr val="dk1"/>
              </a:solidFill>
              <a:latin typeface="Calibri"/>
              <a:ea typeface="Calibri"/>
              <a:cs typeface="Calibri"/>
              <a:sym typeface="Calibri"/>
            </a:endParaRPr>
          </a:p>
        </p:txBody>
      </p:sp>
      <p:sp>
        <p:nvSpPr>
          <p:cNvPr id="373" name="Google Shape;373;p30"/>
          <p:cNvSpPr/>
          <p:nvPr/>
        </p:nvSpPr>
        <p:spPr>
          <a:xfrm>
            <a:off x="0" y="-2476"/>
            <a:ext cx="3836435"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Offenbach (50Mbps) – Tokyo (10Mbps)</a:t>
            </a:r>
            <a:endParaRPr sz="1800">
              <a:solidFill>
                <a:schemeClr val="dk1"/>
              </a:solidFill>
              <a:latin typeface="Calibri"/>
              <a:ea typeface="Calibri"/>
              <a:cs typeface="Calibri"/>
              <a:sym typeface="Calibri"/>
            </a:endParaRPr>
          </a:p>
        </p:txBody>
      </p:sp>
      <p:pic>
        <p:nvPicPr>
          <p:cNvPr id="374" name="Google Shape;374;p30"/>
          <p:cNvPicPr preferRelativeResize="0"/>
          <p:nvPr/>
        </p:nvPicPr>
        <p:blipFill rotWithShape="1">
          <a:blip r:embed="rId3">
            <a:alphaModFix/>
          </a:blip>
          <a:srcRect/>
          <a:stretch/>
        </p:blipFill>
        <p:spPr>
          <a:xfrm>
            <a:off x="1187624" y="548680"/>
            <a:ext cx="5612130" cy="2884170"/>
          </a:xfrm>
          <a:prstGeom prst="rect">
            <a:avLst/>
          </a:prstGeom>
          <a:noFill/>
          <a:ln>
            <a:noFill/>
          </a:ln>
        </p:spPr>
      </p:pic>
      <p:pic>
        <p:nvPicPr>
          <p:cNvPr id="375" name="Google Shape;375;p30"/>
          <p:cNvPicPr preferRelativeResize="0"/>
          <p:nvPr/>
        </p:nvPicPr>
        <p:blipFill rotWithShape="1">
          <a:blip r:embed="rId4">
            <a:alphaModFix/>
          </a:blip>
          <a:srcRect/>
          <a:stretch/>
        </p:blipFill>
        <p:spPr>
          <a:xfrm>
            <a:off x="1187624" y="3573016"/>
            <a:ext cx="5612130" cy="2884170"/>
          </a:xfrm>
          <a:prstGeom prst="rect">
            <a:avLst/>
          </a:prstGeom>
          <a:noFill/>
          <a:ln>
            <a:noFill/>
          </a:ln>
        </p:spPr>
      </p:pic>
      <p:sp>
        <p:nvSpPr>
          <p:cNvPr id="376" name="Google Shape;376;p30"/>
          <p:cNvSpPr/>
          <p:nvPr/>
        </p:nvSpPr>
        <p:spPr>
          <a:xfrm>
            <a:off x="8413357" y="93849"/>
            <a:ext cx="648072" cy="576064"/>
          </a:xfrm>
          <a:custGeom>
            <a:avLst/>
            <a:gdLst/>
            <a:ahLst/>
            <a:cxnLst/>
            <a:rect l="l" t="t" r="r" b="b"/>
            <a:pathLst>
              <a:path w="120000" h="120000" extrusionOk="0">
                <a:moveTo>
                  <a:pt x="0" y="0"/>
                </a:moveTo>
                <a:lnTo>
                  <a:pt x="120000" y="0"/>
                </a:lnTo>
                <a:lnTo>
                  <a:pt x="120000" y="120000"/>
                </a:lnTo>
                <a:lnTo>
                  <a:pt x="0" y="120000"/>
                </a:lnTo>
                <a:close/>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darken" extrusionOk="0">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none" extrusionOk="0">
                <a:moveTo>
                  <a:pt x="100000" y="37500"/>
                </a:moveTo>
                <a:lnTo>
                  <a:pt x="90000" y="37500"/>
                </a:lnTo>
                <a:lnTo>
                  <a:pt x="90000" y="71250"/>
                </a:lnTo>
                <a:lnTo>
                  <a:pt x="90000" y="71250"/>
                </a:lnTo>
                <a:cubicBezTo>
                  <a:pt x="90000" y="89890"/>
                  <a:pt x="76569" y="105000"/>
                  <a:pt x="60000" y="105000"/>
                </a:cubicBezTo>
                <a:lnTo>
                  <a:pt x="50000" y="105000"/>
                </a:lnTo>
                <a:cubicBezTo>
                  <a:pt x="33431" y="105000"/>
                  <a:pt x="20000" y="89890"/>
                  <a:pt x="20000" y="71250"/>
                </a:cubicBezTo>
                <a:lnTo>
                  <a:pt x="20000" y="37500"/>
                </a:lnTo>
                <a:lnTo>
                  <a:pt x="40000" y="37500"/>
                </a:lnTo>
                <a:lnTo>
                  <a:pt x="40000" y="71250"/>
                </a:lnTo>
                <a:cubicBezTo>
                  <a:pt x="40000" y="77463"/>
                  <a:pt x="44477" y="82500"/>
                  <a:pt x="50000" y="82500"/>
                </a:cubicBezTo>
                <a:lnTo>
                  <a:pt x="60000" y="82500"/>
                </a:lnTo>
                <a:cubicBezTo>
                  <a:pt x="65523" y="82500"/>
                  <a:pt x="70000" y="77463"/>
                  <a:pt x="70000" y="71250"/>
                </a:cubicBezTo>
                <a:lnTo>
                  <a:pt x="70000" y="37500"/>
                </a:lnTo>
                <a:lnTo>
                  <a:pt x="60000" y="37500"/>
                </a:lnTo>
                <a:lnTo>
                  <a:pt x="80000" y="15000"/>
                </a:lnTo>
                <a:close/>
              </a:path>
              <a:path w="120000" h="120000" fill="none" extrusionOk="0">
                <a:moveTo>
                  <a:pt x="0" y="0"/>
                </a:moveTo>
                <a:lnTo>
                  <a:pt x="120000" y="0"/>
                </a:lnTo>
                <a:lnTo>
                  <a:pt x="120000" y="120000"/>
                </a:lnTo>
                <a:lnTo>
                  <a:pt x="0" y="120000"/>
                </a:lnTo>
                <a:close/>
              </a:path>
            </a:pathLst>
          </a:cu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sp>
        <p:nvSpPr>
          <p:cNvPr id="381" name="Google Shape;381;p31"/>
          <p:cNvSpPr/>
          <p:nvPr/>
        </p:nvSpPr>
        <p:spPr>
          <a:xfrm>
            <a:off x="7138401" y="5534491"/>
            <a:ext cx="1794781" cy="936104"/>
          </a:xfrm>
          <a:prstGeom prst="horizontalScroll">
            <a:avLst>
              <a:gd name="adj" fmla="val 12500"/>
            </a:avLst>
          </a:prstGeom>
          <a:gradFill>
            <a:gsLst>
              <a:gs pos="0">
                <a:srgbClr val="8CDE9E"/>
              </a:gs>
              <a:gs pos="50000">
                <a:srgbClr val="BAE8C3"/>
              </a:gs>
              <a:gs pos="100000">
                <a:srgbClr val="DEF2E1"/>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2.4GB/Day</a:t>
            </a:r>
            <a:endParaRPr sz="2000">
              <a:solidFill>
                <a:schemeClr val="dk1"/>
              </a:solidFill>
              <a:latin typeface="Calibri"/>
              <a:ea typeface="Calibri"/>
              <a:cs typeface="Calibri"/>
              <a:sym typeface="Calibri"/>
            </a:endParaRPr>
          </a:p>
        </p:txBody>
      </p:sp>
      <p:sp>
        <p:nvSpPr>
          <p:cNvPr id="382" name="Google Shape;382;p31"/>
          <p:cNvSpPr/>
          <p:nvPr/>
        </p:nvSpPr>
        <p:spPr>
          <a:xfrm>
            <a:off x="7142958" y="1886915"/>
            <a:ext cx="1794781" cy="936104"/>
          </a:xfrm>
          <a:prstGeom prst="horizontalScroll">
            <a:avLst>
              <a:gd name="adj" fmla="val 12500"/>
            </a:avLst>
          </a:prstGeom>
          <a:gradFill>
            <a:gsLst>
              <a:gs pos="0">
                <a:srgbClr val="FFA383"/>
              </a:gs>
              <a:gs pos="50000">
                <a:srgbClr val="FFC6B4"/>
              </a:gs>
              <a:gs pos="100000">
                <a:srgbClr val="FFE1DB"/>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147MB/Day</a:t>
            </a:r>
            <a:endParaRPr sz="2000">
              <a:solidFill>
                <a:schemeClr val="dk1"/>
              </a:solidFill>
              <a:latin typeface="Calibri"/>
              <a:ea typeface="Calibri"/>
              <a:cs typeface="Calibri"/>
              <a:sym typeface="Calibri"/>
            </a:endParaRPr>
          </a:p>
        </p:txBody>
      </p:sp>
      <p:sp>
        <p:nvSpPr>
          <p:cNvPr id="383" name="Google Shape;383;p31"/>
          <p:cNvSpPr/>
          <p:nvPr/>
        </p:nvSpPr>
        <p:spPr>
          <a:xfrm>
            <a:off x="0" y="0"/>
            <a:ext cx="326256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Seoul (4Mbps) – Tokyo (10Mbps)</a:t>
            </a:r>
            <a:endParaRPr sz="1800">
              <a:solidFill>
                <a:schemeClr val="dk1"/>
              </a:solidFill>
              <a:latin typeface="Calibri"/>
              <a:ea typeface="Calibri"/>
              <a:cs typeface="Calibri"/>
              <a:sym typeface="Calibri"/>
            </a:endParaRPr>
          </a:p>
        </p:txBody>
      </p:sp>
      <p:pic>
        <p:nvPicPr>
          <p:cNvPr id="384" name="Google Shape;384;p31"/>
          <p:cNvPicPr preferRelativeResize="0"/>
          <p:nvPr/>
        </p:nvPicPr>
        <p:blipFill rotWithShape="1">
          <a:blip r:embed="rId3">
            <a:alphaModFix/>
          </a:blip>
          <a:srcRect/>
          <a:stretch/>
        </p:blipFill>
        <p:spPr>
          <a:xfrm>
            <a:off x="1192118" y="548680"/>
            <a:ext cx="5612130" cy="2884170"/>
          </a:xfrm>
          <a:prstGeom prst="rect">
            <a:avLst/>
          </a:prstGeom>
          <a:noFill/>
          <a:ln>
            <a:noFill/>
          </a:ln>
        </p:spPr>
      </p:pic>
      <p:pic>
        <p:nvPicPr>
          <p:cNvPr id="385" name="Google Shape;385;p31"/>
          <p:cNvPicPr preferRelativeResize="0"/>
          <p:nvPr/>
        </p:nvPicPr>
        <p:blipFill rotWithShape="1">
          <a:blip r:embed="rId4">
            <a:alphaModFix/>
          </a:blip>
          <a:srcRect/>
          <a:stretch/>
        </p:blipFill>
        <p:spPr>
          <a:xfrm>
            <a:off x="1192118" y="3573016"/>
            <a:ext cx="5612130" cy="2884170"/>
          </a:xfrm>
          <a:prstGeom prst="rect">
            <a:avLst/>
          </a:prstGeom>
          <a:noFill/>
          <a:ln>
            <a:noFill/>
          </a:ln>
        </p:spPr>
      </p:pic>
      <p:sp>
        <p:nvSpPr>
          <p:cNvPr id="386" name="Google Shape;386;p31"/>
          <p:cNvSpPr/>
          <p:nvPr/>
        </p:nvSpPr>
        <p:spPr>
          <a:xfrm>
            <a:off x="8413357" y="93849"/>
            <a:ext cx="648072" cy="576064"/>
          </a:xfrm>
          <a:custGeom>
            <a:avLst/>
            <a:gdLst/>
            <a:ahLst/>
            <a:cxnLst/>
            <a:rect l="l" t="t" r="r" b="b"/>
            <a:pathLst>
              <a:path w="120000" h="120000" extrusionOk="0">
                <a:moveTo>
                  <a:pt x="0" y="0"/>
                </a:moveTo>
                <a:lnTo>
                  <a:pt x="120000" y="0"/>
                </a:lnTo>
                <a:lnTo>
                  <a:pt x="120000" y="120000"/>
                </a:lnTo>
                <a:lnTo>
                  <a:pt x="0" y="120000"/>
                </a:lnTo>
                <a:close/>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darken" extrusionOk="0">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none" extrusionOk="0">
                <a:moveTo>
                  <a:pt x="100000" y="37500"/>
                </a:moveTo>
                <a:lnTo>
                  <a:pt x="90000" y="37500"/>
                </a:lnTo>
                <a:lnTo>
                  <a:pt x="90000" y="71250"/>
                </a:lnTo>
                <a:lnTo>
                  <a:pt x="90000" y="71250"/>
                </a:lnTo>
                <a:cubicBezTo>
                  <a:pt x="90000" y="89890"/>
                  <a:pt x="76569" y="105000"/>
                  <a:pt x="60000" y="105000"/>
                </a:cubicBezTo>
                <a:lnTo>
                  <a:pt x="50000" y="105000"/>
                </a:lnTo>
                <a:cubicBezTo>
                  <a:pt x="33431" y="105000"/>
                  <a:pt x="20000" y="89890"/>
                  <a:pt x="20000" y="71250"/>
                </a:cubicBezTo>
                <a:lnTo>
                  <a:pt x="20000" y="37500"/>
                </a:lnTo>
                <a:lnTo>
                  <a:pt x="40000" y="37500"/>
                </a:lnTo>
                <a:lnTo>
                  <a:pt x="40000" y="71250"/>
                </a:lnTo>
                <a:cubicBezTo>
                  <a:pt x="40000" y="77463"/>
                  <a:pt x="44477" y="82500"/>
                  <a:pt x="50000" y="82500"/>
                </a:cubicBezTo>
                <a:lnTo>
                  <a:pt x="60000" y="82500"/>
                </a:lnTo>
                <a:cubicBezTo>
                  <a:pt x="65523" y="82500"/>
                  <a:pt x="70000" y="77463"/>
                  <a:pt x="70000" y="71250"/>
                </a:cubicBezTo>
                <a:lnTo>
                  <a:pt x="70000" y="37500"/>
                </a:lnTo>
                <a:lnTo>
                  <a:pt x="60000" y="37500"/>
                </a:lnTo>
                <a:lnTo>
                  <a:pt x="80000" y="15000"/>
                </a:lnTo>
                <a:close/>
              </a:path>
              <a:path w="120000" h="120000" fill="none" extrusionOk="0">
                <a:moveTo>
                  <a:pt x="0" y="0"/>
                </a:moveTo>
                <a:lnTo>
                  <a:pt x="120000" y="0"/>
                </a:lnTo>
                <a:lnTo>
                  <a:pt x="120000" y="120000"/>
                </a:lnTo>
                <a:lnTo>
                  <a:pt x="0" y="120000"/>
                </a:lnTo>
                <a:close/>
              </a:path>
            </a:pathLst>
          </a:cu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Google Shape;391;p32"/>
          <p:cNvSpPr/>
          <p:nvPr/>
        </p:nvSpPr>
        <p:spPr>
          <a:xfrm>
            <a:off x="7126243" y="5445224"/>
            <a:ext cx="1794781" cy="936104"/>
          </a:xfrm>
          <a:prstGeom prst="horizontalScroll">
            <a:avLst>
              <a:gd name="adj" fmla="val 12500"/>
            </a:avLst>
          </a:prstGeom>
          <a:gradFill>
            <a:gsLst>
              <a:gs pos="0">
                <a:srgbClr val="8CDE9E"/>
              </a:gs>
              <a:gs pos="50000">
                <a:srgbClr val="BAE8C3"/>
              </a:gs>
              <a:gs pos="100000">
                <a:srgbClr val="DEF2E1"/>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203MB/Day</a:t>
            </a:r>
            <a:endParaRPr sz="2000">
              <a:solidFill>
                <a:schemeClr val="dk1"/>
              </a:solidFill>
              <a:latin typeface="Calibri"/>
              <a:ea typeface="Calibri"/>
              <a:cs typeface="Calibri"/>
              <a:sym typeface="Calibri"/>
            </a:endParaRPr>
          </a:p>
        </p:txBody>
      </p:sp>
      <p:sp>
        <p:nvSpPr>
          <p:cNvPr id="392" name="Google Shape;392;p32"/>
          <p:cNvSpPr/>
          <p:nvPr/>
        </p:nvSpPr>
        <p:spPr>
          <a:xfrm>
            <a:off x="7142958" y="1918757"/>
            <a:ext cx="1794781" cy="936104"/>
          </a:xfrm>
          <a:prstGeom prst="horizontalScroll">
            <a:avLst>
              <a:gd name="adj" fmla="val 12500"/>
            </a:avLst>
          </a:prstGeom>
          <a:gradFill>
            <a:gsLst>
              <a:gs pos="0">
                <a:srgbClr val="FFA383"/>
              </a:gs>
              <a:gs pos="50000">
                <a:srgbClr val="FFC6B4"/>
              </a:gs>
              <a:gs pos="100000">
                <a:srgbClr val="FFE1DB"/>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78MB/Day</a:t>
            </a:r>
            <a:endParaRPr sz="2000">
              <a:solidFill>
                <a:schemeClr val="dk1"/>
              </a:solidFill>
              <a:latin typeface="Calibri"/>
              <a:ea typeface="Calibri"/>
              <a:cs typeface="Calibri"/>
              <a:sym typeface="Calibri"/>
            </a:endParaRPr>
          </a:p>
        </p:txBody>
      </p:sp>
      <p:sp>
        <p:nvSpPr>
          <p:cNvPr id="393" name="Google Shape;393;p32"/>
          <p:cNvSpPr/>
          <p:nvPr/>
        </p:nvSpPr>
        <p:spPr>
          <a:xfrm>
            <a:off x="0" y="-2476"/>
            <a:ext cx="3698898"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Toulouse (50Mbps) – Tokyo (10Mbps)</a:t>
            </a:r>
            <a:endParaRPr sz="1800">
              <a:solidFill>
                <a:schemeClr val="dk1"/>
              </a:solidFill>
              <a:latin typeface="Calibri"/>
              <a:ea typeface="Calibri"/>
              <a:cs typeface="Calibri"/>
              <a:sym typeface="Calibri"/>
            </a:endParaRPr>
          </a:p>
        </p:txBody>
      </p:sp>
      <p:pic>
        <p:nvPicPr>
          <p:cNvPr id="394" name="Google Shape;394;p32"/>
          <p:cNvPicPr preferRelativeResize="0"/>
          <p:nvPr/>
        </p:nvPicPr>
        <p:blipFill rotWithShape="1">
          <a:blip r:embed="rId3">
            <a:alphaModFix/>
          </a:blip>
          <a:srcRect/>
          <a:stretch/>
        </p:blipFill>
        <p:spPr>
          <a:xfrm>
            <a:off x="1187624" y="548680"/>
            <a:ext cx="5612130" cy="2884170"/>
          </a:xfrm>
          <a:prstGeom prst="rect">
            <a:avLst/>
          </a:prstGeom>
          <a:noFill/>
          <a:ln>
            <a:noFill/>
          </a:ln>
        </p:spPr>
      </p:pic>
      <p:pic>
        <p:nvPicPr>
          <p:cNvPr id="395" name="Google Shape;395;p32"/>
          <p:cNvPicPr preferRelativeResize="0"/>
          <p:nvPr/>
        </p:nvPicPr>
        <p:blipFill rotWithShape="1">
          <a:blip r:embed="rId4">
            <a:alphaModFix/>
          </a:blip>
          <a:srcRect/>
          <a:stretch/>
        </p:blipFill>
        <p:spPr>
          <a:xfrm>
            <a:off x="1187624" y="3573016"/>
            <a:ext cx="5612130" cy="2884170"/>
          </a:xfrm>
          <a:prstGeom prst="rect">
            <a:avLst/>
          </a:prstGeom>
          <a:noFill/>
          <a:ln>
            <a:noFill/>
          </a:ln>
        </p:spPr>
      </p:pic>
      <p:sp>
        <p:nvSpPr>
          <p:cNvPr id="396" name="Google Shape;396;p32"/>
          <p:cNvSpPr/>
          <p:nvPr/>
        </p:nvSpPr>
        <p:spPr>
          <a:xfrm>
            <a:off x="8413357" y="93849"/>
            <a:ext cx="648072" cy="576064"/>
          </a:xfrm>
          <a:custGeom>
            <a:avLst/>
            <a:gdLst/>
            <a:ahLst/>
            <a:cxnLst/>
            <a:rect l="l" t="t" r="r" b="b"/>
            <a:pathLst>
              <a:path w="120000" h="120000" extrusionOk="0">
                <a:moveTo>
                  <a:pt x="0" y="0"/>
                </a:moveTo>
                <a:lnTo>
                  <a:pt x="120000" y="0"/>
                </a:lnTo>
                <a:lnTo>
                  <a:pt x="120000" y="120000"/>
                </a:lnTo>
                <a:lnTo>
                  <a:pt x="0" y="120000"/>
                </a:lnTo>
                <a:close/>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darken" extrusionOk="0">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none" extrusionOk="0">
                <a:moveTo>
                  <a:pt x="100000" y="37500"/>
                </a:moveTo>
                <a:lnTo>
                  <a:pt x="90000" y="37500"/>
                </a:lnTo>
                <a:lnTo>
                  <a:pt x="90000" y="71250"/>
                </a:lnTo>
                <a:lnTo>
                  <a:pt x="90000" y="71250"/>
                </a:lnTo>
                <a:cubicBezTo>
                  <a:pt x="90000" y="89890"/>
                  <a:pt x="76569" y="105000"/>
                  <a:pt x="60000" y="105000"/>
                </a:cubicBezTo>
                <a:lnTo>
                  <a:pt x="50000" y="105000"/>
                </a:lnTo>
                <a:cubicBezTo>
                  <a:pt x="33431" y="105000"/>
                  <a:pt x="20000" y="89890"/>
                  <a:pt x="20000" y="71250"/>
                </a:cubicBezTo>
                <a:lnTo>
                  <a:pt x="20000" y="37500"/>
                </a:lnTo>
                <a:lnTo>
                  <a:pt x="40000" y="37500"/>
                </a:lnTo>
                <a:lnTo>
                  <a:pt x="40000" y="71250"/>
                </a:lnTo>
                <a:cubicBezTo>
                  <a:pt x="40000" y="77463"/>
                  <a:pt x="44477" y="82500"/>
                  <a:pt x="50000" y="82500"/>
                </a:cubicBezTo>
                <a:lnTo>
                  <a:pt x="60000" y="82500"/>
                </a:lnTo>
                <a:cubicBezTo>
                  <a:pt x="65523" y="82500"/>
                  <a:pt x="70000" y="77463"/>
                  <a:pt x="70000" y="71250"/>
                </a:cubicBezTo>
                <a:lnTo>
                  <a:pt x="70000" y="37500"/>
                </a:lnTo>
                <a:lnTo>
                  <a:pt x="60000" y="37500"/>
                </a:lnTo>
                <a:lnTo>
                  <a:pt x="80000" y="15000"/>
                </a:lnTo>
                <a:close/>
              </a:path>
              <a:path w="120000" h="120000" fill="none" extrusionOk="0">
                <a:moveTo>
                  <a:pt x="0" y="0"/>
                </a:moveTo>
                <a:lnTo>
                  <a:pt x="120000" y="0"/>
                </a:lnTo>
                <a:lnTo>
                  <a:pt x="120000" y="120000"/>
                </a:lnTo>
                <a:lnTo>
                  <a:pt x="0" y="120000"/>
                </a:lnTo>
                <a:close/>
              </a:path>
            </a:pathLst>
          </a:cu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1" name="Google Shape;401;p33"/>
          <p:cNvSpPr/>
          <p:nvPr/>
        </p:nvSpPr>
        <p:spPr>
          <a:xfrm>
            <a:off x="7126244" y="5468258"/>
            <a:ext cx="1794781" cy="936104"/>
          </a:xfrm>
          <a:prstGeom prst="horizontalScroll">
            <a:avLst>
              <a:gd name="adj" fmla="val 12500"/>
            </a:avLst>
          </a:prstGeom>
          <a:gradFill>
            <a:gsLst>
              <a:gs pos="0">
                <a:srgbClr val="8CDE9E"/>
              </a:gs>
              <a:gs pos="50000">
                <a:srgbClr val="BAE8C3"/>
              </a:gs>
              <a:gs pos="100000">
                <a:srgbClr val="DEF2E1"/>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174MB/Day</a:t>
            </a:r>
            <a:endParaRPr sz="2000">
              <a:solidFill>
                <a:schemeClr val="dk1"/>
              </a:solidFill>
              <a:latin typeface="Calibri"/>
              <a:ea typeface="Calibri"/>
              <a:cs typeface="Calibri"/>
              <a:sym typeface="Calibri"/>
            </a:endParaRPr>
          </a:p>
        </p:txBody>
      </p:sp>
      <p:sp>
        <p:nvSpPr>
          <p:cNvPr id="402" name="Google Shape;402;p33"/>
          <p:cNvSpPr/>
          <p:nvPr/>
        </p:nvSpPr>
        <p:spPr>
          <a:xfrm>
            <a:off x="7141981" y="1888840"/>
            <a:ext cx="1794781" cy="936104"/>
          </a:xfrm>
          <a:prstGeom prst="horizontalScroll">
            <a:avLst>
              <a:gd name="adj" fmla="val 12500"/>
            </a:avLst>
          </a:prstGeom>
          <a:gradFill>
            <a:gsLst>
              <a:gs pos="0">
                <a:srgbClr val="FFA383"/>
              </a:gs>
              <a:gs pos="50000">
                <a:srgbClr val="FFC6B4"/>
              </a:gs>
              <a:gs pos="100000">
                <a:srgbClr val="FFE1DB"/>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4MB/Day</a:t>
            </a:r>
            <a:endParaRPr sz="2000">
              <a:solidFill>
                <a:schemeClr val="dk1"/>
              </a:solidFill>
              <a:latin typeface="Calibri"/>
              <a:ea typeface="Calibri"/>
              <a:cs typeface="Calibri"/>
              <a:sym typeface="Calibri"/>
            </a:endParaRPr>
          </a:p>
        </p:txBody>
      </p:sp>
      <p:sp>
        <p:nvSpPr>
          <p:cNvPr id="403" name="Google Shape;403;p33"/>
          <p:cNvSpPr/>
          <p:nvPr/>
        </p:nvSpPr>
        <p:spPr>
          <a:xfrm>
            <a:off x="0" y="0"/>
            <a:ext cx="3573799"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Bangkok (128Kbps) – Tokyo (2Mbps)</a:t>
            </a:r>
            <a:endParaRPr sz="1800">
              <a:solidFill>
                <a:schemeClr val="dk1"/>
              </a:solidFill>
              <a:latin typeface="Calibri"/>
              <a:ea typeface="Calibri"/>
              <a:cs typeface="Calibri"/>
              <a:sym typeface="Calibri"/>
            </a:endParaRPr>
          </a:p>
        </p:txBody>
      </p:sp>
      <p:pic>
        <p:nvPicPr>
          <p:cNvPr id="404" name="Google Shape;404;p33"/>
          <p:cNvPicPr preferRelativeResize="0"/>
          <p:nvPr/>
        </p:nvPicPr>
        <p:blipFill rotWithShape="1">
          <a:blip r:embed="rId3">
            <a:alphaModFix/>
          </a:blip>
          <a:srcRect/>
          <a:stretch/>
        </p:blipFill>
        <p:spPr>
          <a:xfrm>
            <a:off x="1187624" y="544830"/>
            <a:ext cx="5612130" cy="2884170"/>
          </a:xfrm>
          <a:prstGeom prst="rect">
            <a:avLst/>
          </a:prstGeom>
          <a:noFill/>
          <a:ln>
            <a:noFill/>
          </a:ln>
        </p:spPr>
      </p:pic>
      <p:pic>
        <p:nvPicPr>
          <p:cNvPr id="405" name="Google Shape;405;p33"/>
          <p:cNvPicPr preferRelativeResize="0"/>
          <p:nvPr/>
        </p:nvPicPr>
        <p:blipFill rotWithShape="1">
          <a:blip r:embed="rId4">
            <a:alphaModFix/>
          </a:blip>
          <a:srcRect/>
          <a:stretch/>
        </p:blipFill>
        <p:spPr>
          <a:xfrm>
            <a:off x="1187624" y="3569166"/>
            <a:ext cx="5612130" cy="2884170"/>
          </a:xfrm>
          <a:prstGeom prst="rect">
            <a:avLst/>
          </a:prstGeom>
          <a:noFill/>
          <a:ln>
            <a:noFill/>
          </a:ln>
        </p:spPr>
      </p:pic>
      <p:sp>
        <p:nvSpPr>
          <p:cNvPr id="406" name="Google Shape;406;p33"/>
          <p:cNvSpPr/>
          <p:nvPr/>
        </p:nvSpPr>
        <p:spPr>
          <a:xfrm>
            <a:off x="8413357" y="93849"/>
            <a:ext cx="648072" cy="576064"/>
          </a:xfrm>
          <a:custGeom>
            <a:avLst/>
            <a:gdLst/>
            <a:ahLst/>
            <a:cxnLst/>
            <a:rect l="l" t="t" r="r" b="b"/>
            <a:pathLst>
              <a:path w="120000" h="120000" extrusionOk="0">
                <a:moveTo>
                  <a:pt x="0" y="0"/>
                </a:moveTo>
                <a:lnTo>
                  <a:pt x="120000" y="0"/>
                </a:lnTo>
                <a:lnTo>
                  <a:pt x="120000" y="120000"/>
                </a:lnTo>
                <a:lnTo>
                  <a:pt x="0" y="120000"/>
                </a:lnTo>
                <a:close/>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darken" extrusionOk="0">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none" extrusionOk="0">
                <a:moveTo>
                  <a:pt x="100000" y="37500"/>
                </a:moveTo>
                <a:lnTo>
                  <a:pt x="90000" y="37500"/>
                </a:lnTo>
                <a:lnTo>
                  <a:pt x="90000" y="71250"/>
                </a:lnTo>
                <a:lnTo>
                  <a:pt x="90000" y="71250"/>
                </a:lnTo>
                <a:cubicBezTo>
                  <a:pt x="90000" y="89890"/>
                  <a:pt x="76569" y="105000"/>
                  <a:pt x="60000" y="105000"/>
                </a:cubicBezTo>
                <a:lnTo>
                  <a:pt x="50000" y="105000"/>
                </a:lnTo>
                <a:cubicBezTo>
                  <a:pt x="33431" y="105000"/>
                  <a:pt x="20000" y="89890"/>
                  <a:pt x="20000" y="71250"/>
                </a:cubicBezTo>
                <a:lnTo>
                  <a:pt x="20000" y="37500"/>
                </a:lnTo>
                <a:lnTo>
                  <a:pt x="40000" y="37500"/>
                </a:lnTo>
                <a:lnTo>
                  <a:pt x="40000" y="71250"/>
                </a:lnTo>
                <a:cubicBezTo>
                  <a:pt x="40000" y="77463"/>
                  <a:pt x="44477" y="82500"/>
                  <a:pt x="50000" y="82500"/>
                </a:cubicBezTo>
                <a:lnTo>
                  <a:pt x="60000" y="82500"/>
                </a:lnTo>
                <a:cubicBezTo>
                  <a:pt x="65523" y="82500"/>
                  <a:pt x="70000" y="77463"/>
                  <a:pt x="70000" y="71250"/>
                </a:cubicBezTo>
                <a:lnTo>
                  <a:pt x="70000" y="37500"/>
                </a:lnTo>
                <a:lnTo>
                  <a:pt x="60000" y="37500"/>
                </a:lnTo>
                <a:lnTo>
                  <a:pt x="80000" y="15000"/>
                </a:lnTo>
                <a:close/>
              </a:path>
              <a:path w="120000" h="120000" fill="none" extrusionOk="0">
                <a:moveTo>
                  <a:pt x="0" y="0"/>
                </a:moveTo>
                <a:lnTo>
                  <a:pt x="120000" y="0"/>
                </a:lnTo>
                <a:lnTo>
                  <a:pt x="120000" y="120000"/>
                </a:lnTo>
                <a:lnTo>
                  <a:pt x="0" y="120000"/>
                </a:lnTo>
                <a:close/>
              </a:path>
            </a:pathLst>
          </a:cu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sp>
        <p:nvSpPr>
          <p:cNvPr id="411" name="Google Shape;411;p34"/>
          <p:cNvSpPr/>
          <p:nvPr/>
        </p:nvSpPr>
        <p:spPr>
          <a:xfrm>
            <a:off x="7154978" y="5534491"/>
            <a:ext cx="1794781" cy="936104"/>
          </a:xfrm>
          <a:prstGeom prst="horizontalScroll">
            <a:avLst>
              <a:gd name="adj" fmla="val 12500"/>
            </a:avLst>
          </a:prstGeom>
          <a:gradFill>
            <a:gsLst>
              <a:gs pos="0">
                <a:srgbClr val="8CDE9E"/>
              </a:gs>
              <a:gs pos="50000">
                <a:srgbClr val="BAE8C3"/>
              </a:gs>
              <a:gs pos="100000">
                <a:srgbClr val="DEF2E1"/>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1.7GB/Day</a:t>
            </a:r>
            <a:endParaRPr sz="2000">
              <a:solidFill>
                <a:schemeClr val="dk1"/>
              </a:solidFill>
              <a:latin typeface="Calibri"/>
              <a:ea typeface="Calibri"/>
              <a:cs typeface="Calibri"/>
              <a:sym typeface="Calibri"/>
            </a:endParaRPr>
          </a:p>
        </p:txBody>
      </p:sp>
      <p:sp>
        <p:nvSpPr>
          <p:cNvPr id="412" name="Google Shape;412;p34"/>
          <p:cNvSpPr/>
          <p:nvPr/>
        </p:nvSpPr>
        <p:spPr>
          <a:xfrm>
            <a:off x="7142958" y="1890765"/>
            <a:ext cx="1794781" cy="936104"/>
          </a:xfrm>
          <a:prstGeom prst="horizontalScroll">
            <a:avLst>
              <a:gd name="adj" fmla="val 12500"/>
            </a:avLst>
          </a:prstGeom>
          <a:gradFill>
            <a:gsLst>
              <a:gs pos="0">
                <a:srgbClr val="FFA383"/>
              </a:gs>
              <a:gs pos="50000">
                <a:srgbClr val="FFC6B4"/>
              </a:gs>
              <a:gs pos="100000">
                <a:srgbClr val="FFE1DB"/>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16MB/Day</a:t>
            </a:r>
            <a:endParaRPr sz="2000">
              <a:solidFill>
                <a:schemeClr val="dk1"/>
              </a:solidFill>
              <a:latin typeface="Calibri"/>
              <a:ea typeface="Calibri"/>
              <a:cs typeface="Calibri"/>
              <a:sym typeface="Calibri"/>
            </a:endParaRPr>
          </a:p>
        </p:txBody>
      </p:sp>
      <p:sp>
        <p:nvSpPr>
          <p:cNvPr id="413" name="Google Shape;413;p34"/>
          <p:cNvSpPr/>
          <p:nvPr/>
        </p:nvSpPr>
        <p:spPr>
          <a:xfrm>
            <a:off x="0" y="0"/>
            <a:ext cx="3646319"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Hong Kong (1Mbps) – Tokyo (2Mbps)</a:t>
            </a:r>
            <a:endParaRPr sz="1800">
              <a:solidFill>
                <a:schemeClr val="dk1"/>
              </a:solidFill>
              <a:latin typeface="Calibri"/>
              <a:ea typeface="Calibri"/>
              <a:cs typeface="Calibri"/>
              <a:sym typeface="Calibri"/>
            </a:endParaRPr>
          </a:p>
        </p:txBody>
      </p:sp>
      <p:pic>
        <p:nvPicPr>
          <p:cNvPr id="414" name="Google Shape;414;p34"/>
          <p:cNvPicPr preferRelativeResize="0"/>
          <p:nvPr/>
        </p:nvPicPr>
        <p:blipFill rotWithShape="1">
          <a:blip r:embed="rId3">
            <a:alphaModFix/>
          </a:blip>
          <a:srcRect/>
          <a:stretch/>
        </p:blipFill>
        <p:spPr>
          <a:xfrm>
            <a:off x="1187624" y="548680"/>
            <a:ext cx="5612130" cy="2884170"/>
          </a:xfrm>
          <a:prstGeom prst="rect">
            <a:avLst/>
          </a:prstGeom>
          <a:noFill/>
          <a:ln>
            <a:noFill/>
          </a:ln>
        </p:spPr>
      </p:pic>
      <p:pic>
        <p:nvPicPr>
          <p:cNvPr id="415" name="Google Shape;415;p34"/>
          <p:cNvPicPr preferRelativeResize="0"/>
          <p:nvPr/>
        </p:nvPicPr>
        <p:blipFill rotWithShape="1">
          <a:blip r:embed="rId4">
            <a:alphaModFix/>
          </a:blip>
          <a:srcRect/>
          <a:stretch/>
        </p:blipFill>
        <p:spPr>
          <a:xfrm>
            <a:off x="1187624" y="3573016"/>
            <a:ext cx="5612130" cy="2884170"/>
          </a:xfrm>
          <a:prstGeom prst="rect">
            <a:avLst/>
          </a:prstGeom>
          <a:noFill/>
          <a:ln>
            <a:noFill/>
          </a:ln>
        </p:spPr>
      </p:pic>
      <p:sp>
        <p:nvSpPr>
          <p:cNvPr id="416" name="Google Shape;416;p34"/>
          <p:cNvSpPr/>
          <p:nvPr/>
        </p:nvSpPr>
        <p:spPr>
          <a:xfrm>
            <a:off x="8413357" y="93849"/>
            <a:ext cx="648072" cy="576064"/>
          </a:xfrm>
          <a:custGeom>
            <a:avLst/>
            <a:gdLst/>
            <a:ahLst/>
            <a:cxnLst/>
            <a:rect l="l" t="t" r="r" b="b"/>
            <a:pathLst>
              <a:path w="120000" h="120000" extrusionOk="0">
                <a:moveTo>
                  <a:pt x="0" y="0"/>
                </a:moveTo>
                <a:lnTo>
                  <a:pt x="120000" y="0"/>
                </a:lnTo>
                <a:lnTo>
                  <a:pt x="120000" y="120000"/>
                </a:lnTo>
                <a:lnTo>
                  <a:pt x="0" y="120000"/>
                </a:lnTo>
                <a:close/>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darken" extrusionOk="0">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none" extrusionOk="0">
                <a:moveTo>
                  <a:pt x="100000" y="37500"/>
                </a:moveTo>
                <a:lnTo>
                  <a:pt x="90000" y="37500"/>
                </a:lnTo>
                <a:lnTo>
                  <a:pt x="90000" y="71250"/>
                </a:lnTo>
                <a:lnTo>
                  <a:pt x="90000" y="71250"/>
                </a:lnTo>
                <a:cubicBezTo>
                  <a:pt x="90000" y="89890"/>
                  <a:pt x="76569" y="105000"/>
                  <a:pt x="60000" y="105000"/>
                </a:cubicBezTo>
                <a:lnTo>
                  <a:pt x="50000" y="105000"/>
                </a:lnTo>
                <a:cubicBezTo>
                  <a:pt x="33431" y="105000"/>
                  <a:pt x="20000" y="89890"/>
                  <a:pt x="20000" y="71250"/>
                </a:cubicBezTo>
                <a:lnTo>
                  <a:pt x="20000" y="37500"/>
                </a:lnTo>
                <a:lnTo>
                  <a:pt x="40000" y="37500"/>
                </a:lnTo>
                <a:lnTo>
                  <a:pt x="40000" y="71250"/>
                </a:lnTo>
                <a:cubicBezTo>
                  <a:pt x="40000" y="77463"/>
                  <a:pt x="44477" y="82500"/>
                  <a:pt x="50000" y="82500"/>
                </a:cubicBezTo>
                <a:lnTo>
                  <a:pt x="60000" y="82500"/>
                </a:lnTo>
                <a:cubicBezTo>
                  <a:pt x="65523" y="82500"/>
                  <a:pt x="70000" y="77463"/>
                  <a:pt x="70000" y="71250"/>
                </a:cubicBezTo>
                <a:lnTo>
                  <a:pt x="70000" y="37500"/>
                </a:lnTo>
                <a:lnTo>
                  <a:pt x="60000" y="37500"/>
                </a:lnTo>
                <a:lnTo>
                  <a:pt x="80000" y="15000"/>
                </a:lnTo>
                <a:close/>
              </a:path>
              <a:path w="120000" h="120000" fill="none" extrusionOk="0">
                <a:moveTo>
                  <a:pt x="0" y="0"/>
                </a:moveTo>
                <a:lnTo>
                  <a:pt x="120000" y="0"/>
                </a:lnTo>
                <a:lnTo>
                  <a:pt x="120000" y="120000"/>
                </a:lnTo>
                <a:lnTo>
                  <a:pt x="0" y="120000"/>
                </a:lnTo>
                <a:close/>
              </a:path>
            </a:pathLst>
          </a:cu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1" name="Google Shape;421;p35"/>
          <p:cNvSpPr/>
          <p:nvPr/>
        </p:nvSpPr>
        <p:spPr>
          <a:xfrm>
            <a:off x="7126244" y="5557490"/>
            <a:ext cx="1794781" cy="936104"/>
          </a:xfrm>
          <a:prstGeom prst="horizontalScroll">
            <a:avLst>
              <a:gd name="adj" fmla="val 12500"/>
            </a:avLst>
          </a:prstGeom>
          <a:gradFill>
            <a:gsLst>
              <a:gs pos="0">
                <a:srgbClr val="8CDE9E"/>
              </a:gs>
              <a:gs pos="50000">
                <a:srgbClr val="BAE8C3"/>
              </a:gs>
              <a:gs pos="100000">
                <a:srgbClr val="DEF2E1"/>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185MB/Day</a:t>
            </a:r>
            <a:endParaRPr sz="2000">
              <a:solidFill>
                <a:schemeClr val="dk1"/>
              </a:solidFill>
              <a:latin typeface="Calibri"/>
              <a:ea typeface="Calibri"/>
              <a:cs typeface="Calibri"/>
              <a:sym typeface="Calibri"/>
            </a:endParaRPr>
          </a:p>
        </p:txBody>
      </p:sp>
      <p:sp>
        <p:nvSpPr>
          <p:cNvPr id="422" name="Google Shape;422;p35"/>
          <p:cNvSpPr/>
          <p:nvPr/>
        </p:nvSpPr>
        <p:spPr>
          <a:xfrm>
            <a:off x="7142958" y="1886915"/>
            <a:ext cx="1794781" cy="936104"/>
          </a:xfrm>
          <a:prstGeom prst="horizontalScroll">
            <a:avLst>
              <a:gd name="adj" fmla="val 12500"/>
            </a:avLst>
          </a:prstGeom>
          <a:gradFill>
            <a:gsLst>
              <a:gs pos="0">
                <a:srgbClr val="FFA383"/>
              </a:gs>
              <a:gs pos="50000">
                <a:srgbClr val="FFC6B4"/>
              </a:gs>
              <a:gs pos="100000">
                <a:srgbClr val="FFE1DB"/>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0.3MB/Day</a:t>
            </a:r>
            <a:endParaRPr sz="2000">
              <a:solidFill>
                <a:schemeClr val="dk1"/>
              </a:solidFill>
              <a:latin typeface="Calibri"/>
              <a:ea typeface="Calibri"/>
              <a:cs typeface="Calibri"/>
              <a:sym typeface="Calibri"/>
            </a:endParaRPr>
          </a:p>
        </p:txBody>
      </p:sp>
      <p:sp>
        <p:nvSpPr>
          <p:cNvPr id="423" name="Google Shape;423;p35"/>
          <p:cNvSpPr/>
          <p:nvPr/>
        </p:nvSpPr>
        <p:spPr>
          <a:xfrm>
            <a:off x="0" y="0"/>
            <a:ext cx="3313856"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Manila (64Kbps) – Tokyo (2Mbps)</a:t>
            </a:r>
            <a:endParaRPr sz="1800">
              <a:solidFill>
                <a:schemeClr val="dk1"/>
              </a:solidFill>
              <a:latin typeface="Calibri"/>
              <a:ea typeface="Calibri"/>
              <a:cs typeface="Calibri"/>
              <a:sym typeface="Calibri"/>
            </a:endParaRPr>
          </a:p>
        </p:txBody>
      </p:sp>
      <p:pic>
        <p:nvPicPr>
          <p:cNvPr id="424" name="Google Shape;424;p35"/>
          <p:cNvPicPr preferRelativeResize="0"/>
          <p:nvPr/>
        </p:nvPicPr>
        <p:blipFill rotWithShape="1">
          <a:blip r:embed="rId3">
            <a:alphaModFix/>
          </a:blip>
          <a:srcRect/>
          <a:stretch/>
        </p:blipFill>
        <p:spPr>
          <a:xfrm>
            <a:off x="1187624" y="548680"/>
            <a:ext cx="5612130" cy="2884170"/>
          </a:xfrm>
          <a:prstGeom prst="rect">
            <a:avLst/>
          </a:prstGeom>
          <a:noFill/>
          <a:ln>
            <a:noFill/>
          </a:ln>
        </p:spPr>
      </p:pic>
      <p:pic>
        <p:nvPicPr>
          <p:cNvPr id="425" name="Google Shape;425;p35"/>
          <p:cNvPicPr preferRelativeResize="0"/>
          <p:nvPr/>
        </p:nvPicPr>
        <p:blipFill rotWithShape="1">
          <a:blip r:embed="rId4">
            <a:alphaModFix/>
          </a:blip>
          <a:srcRect/>
          <a:stretch/>
        </p:blipFill>
        <p:spPr>
          <a:xfrm>
            <a:off x="1187624" y="3573016"/>
            <a:ext cx="5612130" cy="2884170"/>
          </a:xfrm>
          <a:prstGeom prst="rect">
            <a:avLst/>
          </a:prstGeom>
          <a:noFill/>
          <a:ln>
            <a:noFill/>
          </a:ln>
        </p:spPr>
      </p:pic>
      <p:sp>
        <p:nvSpPr>
          <p:cNvPr id="426" name="Google Shape;426;p35"/>
          <p:cNvSpPr/>
          <p:nvPr/>
        </p:nvSpPr>
        <p:spPr>
          <a:xfrm>
            <a:off x="8413357" y="93849"/>
            <a:ext cx="648072" cy="576064"/>
          </a:xfrm>
          <a:custGeom>
            <a:avLst/>
            <a:gdLst/>
            <a:ahLst/>
            <a:cxnLst/>
            <a:rect l="l" t="t" r="r" b="b"/>
            <a:pathLst>
              <a:path w="120000" h="120000" extrusionOk="0">
                <a:moveTo>
                  <a:pt x="0" y="0"/>
                </a:moveTo>
                <a:lnTo>
                  <a:pt x="120000" y="0"/>
                </a:lnTo>
                <a:lnTo>
                  <a:pt x="120000" y="120000"/>
                </a:lnTo>
                <a:lnTo>
                  <a:pt x="0" y="120000"/>
                </a:lnTo>
                <a:close/>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darken" extrusionOk="0">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none" extrusionOk="0">
                <a:moveTo>
                  <a:pt x="100000" y="37500"/>
                </a:moveTo>
                <a:lnTo>
                  <a:pt x="90000" y="37500"/>
                </a:lnTo>
                <a:lnTo>
                  <a:pt x="90000" y="71250"/>
                </a:lnTo>
                <a:lnTo>
                  <a:pt x="90000" y="71250"/>
                </a:lnTo>
                <a:cubicBezTo>
                  <a:pt x="90000" y="89890"/>
                  <a:pt x="76569" y="105000"/>
                  <a:pt x="60000" y="105000"/>
                </a:cubicBezTo>
                <a:lnTo>
                  <a:pt x="50000" y="105000"/>
                </a:lnTo>
                <a:cubicBezTo>
                  <a:pt x="33431" y="105000"/>
                  <a:pt x="20000" y="89890"/>
                  <a:pt x="20000" y="71250"/>
                </a:cubicBezTo>
                <a:lnTo>
                  <a:pt x="20000" y="37500"/>
                </a:lnTo>
                <a:lnTo>
                  <a:pt x="40000" y="37500"/>
                </a:lnTo>
                <a:lnTo>
                  <a:pt x="40000" y="71250"/>
                </a:lnTo>
                <a:cubicBezTo>
                  <a:pt x="40000" y="77463"/>
                  <a:pt x="44477" y="82500"/>
                  <a:pt x="50000" y="82500"/>
                </a:cubicBezTo>
                <a:lnTo>
                  <a:pt x="60000" y="82500"/>
                </a:lnTo>
                <a:cubicBezTo>
                  <a:pt x="65523" y="82500"/>
                  <a:pt x="70000" y="77463"/>
                  <a:pt x="70000" y="71250"/>
                </a:cubicBezTo>
                <a:lnTo>
                  <a:pt x="70000" y="37500"/>
                </a:lnTo>
                <a:lnTo>
                  <a:pt x="60000" y="37500"/>
                </a:lnTo>
                <a:lnTo>
                  <a:pt x="80000" y="15000"/>
                </a:lnTo>
                <a:close/>
              </a:path>
              <a:path w="120000" h="120000" fill="none" extrusionOk="0">
                <a:moveTo>
                  <a:pt x="0" y="0"/>
                </a:moveTo>
                <a:lnTo>
                  <a:pt x="120000" y="0"/>
                </a:lnTo>
                <a:lnTo>
                  <a:pt x="120000" y="120000"/>
                </a:lnTo>
                <a:lnTo>
                  <a:pt x="0" y="120000"/>
                </a:lnTo>
                <a:close/>
              </a:path>
            </a:pathLst>
          </a:cu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30"/>
        <p:cNvGrpSpPr/>
        <p:nvPr/>
      </p:nvGrpSpPr>
      <p:grpSpPr>
        <a:xfrm>
          <a:off x="0" y="0"/>
          <a:ext cx="0" cy="0"/>
          <a:chOff x="0" y="0"/>
          <a:chExt cx="0" cy="0"/>
        </a:xfrm>
      </p:grpSpPr>
      <p:sp>
        <p:nvSpPr>
          <p:cNvPr id="431" name="Google Shape;431;p36"/>
          <p:cNvSpPr/>
          <p:nvPr/>
        </p:nvSpPr>
        <p:spPr>
          <a:xfrm>
            <a:off x="7142957" y="5445224"/>
            <a:ext cx="1794781" cy="936104"/>
          </a:xfrm>
          <a:prstGeom prst="horizontalScroll">
            <a:avLst>
              <a:gd name="adj" fmla="val 12500"/>
            </a:avLst>
          </a:prstGeom>
          <a:gradFill>
            <a:gsLst>
              <a:gs pos="0">
                <a:srgbClr val="8CDE9E"/>
              </a:gs>
              <a:gs pos="50000">
                <a:srgbClr val="BAE8C3"/>
              </a:gs>
              <a:gs pos="100000">
                <a:srgbClr val="DEF2E1"/>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140MB/Day</a:t>
            </a:r>
            <a:endParaRPr sz="2000">
              <a:solidFill>
                <a:schemeClr val="dk1"/>
              </a:solidFill>
              <a:latin typeface="Calibri"/>
              <a:ea typeface="Calibri"/>
              <a:cs typeface="Calibri"/>
              <a:sym typeface="Calibri"/>
            </a:endParaRPr>
          </a:p>
        </p:txBody>
      </p:sp>
      <p:sp>
        <p:nvSpPr>
          <p:cNvPr id="432" name="Google Shape;432;p36"/>
          <p:cNvSpPr/>
          <p:nvPr/>
        </p:nvSpPr>
        <p:spPr>
          <a:xfrm>
            <a:off x="7142958" y="1902036"/>
            <a:ext cx="1794781" cy="936104"/>
          </a:xfrm>
          <a:prstGeom prst="horizontalScroll">
            <a:avLst>
              <a:gd name="adj" fmla="val 12500"/>
            </a:avLst>
          </a:prstGeom>
          <a:gradFill>
            <a:gsLst>
              <a:gs pos="0">
                <a:srgbClr val="FFA383"/>
              </a:gs>
              <a:gs pos="50000">
                <a:srgbClr val="FFC6B4"/>
              </a:gs>
              <a:gs pos="100000">
                <a:srgbClr val="FFE1DB"/>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3MB/Day</a:t>
            </a:r>
            <a:endParaRPr sz="2000">
              <a:solidFill>
                <a:schemeClr val="dk1"/>
              </a:solidFill>
              <a:latin typeface="Calibri"/>
              <a:ea typeface="Calibri"/>
              <a:cs typeface="Calibri"/>
              <a:sym typeface="Calibri"/>
            </a:endParaRPr>
          </a:p>
        </p:txBody>
      </p:sp>
      <p:sp>
        <p:nvSpPr>
          <p:cNvPr id="433" name="Google Shape;433;p36"/>
          <p:cNvSpPr/>
          <p:nvPr/>
        </p:nvSpPr>
        <p:spPr>
          <a:xfrm>
            <a:off x="25579" y="0"/>
            <a:ext cx="3887796"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Khabarovsk (dedicated 64Kbps) – Tokyo</a:t>
            </a:r>
            <a:endParaRPr sz="1800">
              <a:solidFill>
                <a:schemeClr val="dk1"/>
              </a:solidFill>
              <a:latin typeface="Calibri"/>
              <a:ea typeface="Calibri"/>
              <a:cs typeface="Calibri"/>
              <a:sym typeface="Calibri"/>
            </a:endParaRPr>
          </a:p>
        </p:txBody>
      </p:sp>
      <p:pic>
        <p:nvPicPr>
          <p:cNvPr id="434" name="Google Shape;434;p36"/>
          <p:cNvPicPr preferRelativeResize="0"/>
          <p:nvPr/>
        </p:nvPicPr>
        <p:blipFill rotWithShape="1">
          <a:blip r:embed="rId3">
            <a:alphaModFix/>
          </a:blip>
          <a:srcRect/>
          <a:stretch/>
        </p:blipFill>
        <p:spPr>
          <a:xfrm>
            <a:off x="1192118" y="548680"/>
            <a:ext cx="5612130" cy="2884170"/>
          </a:xfrm>
          <a:prstGeom prst="rect">
            <a:avLst/>
          </a:prstGeom>
          <a:noFill/>
          <a:ln>
            <a:noFill/>
          </a:ln>
        </p:spPr>
      </p:pic>
      <p:pic>
        <p:nvPicPr>
          <p:cNvPr id="435" name="Google Shape;435;p36"/>
          <p:cNvPicPr preferRelativeResize="0"/>
          <p:nvPr/>
        </p:nvPicPr>
        <p:blipFill rotWithShape="1">
          <a:blip r:embed="rId4">
            <a:alphaModFix/>
          </a:blip>
          <a:srcRect/>
          <a:stretch/>
        </p:blipFill>
        <p:spPr>
          <a:xfrm>
            <a:off x="1192118" y="3573016"/>
            <a:ext cx="5612130" cy="2884170"/>
          </a:xfrm>
          <a:prstGeom prst="rect">
            <a:avLst/>
          </a:prstGeom>
          <a:noFill/>
          <a:ln>
            <a:noFill/>
          </a:ln>
        </p:spPr>
      </p:pic>
      <p:sp>
        <p:nvSpPr>
          <p:cNvPr id="436" name="Google Shape;436;p36"/>
          <p:cNvSpPr/>
          <p:nvPr/>
        </p:nvSpPr>
        <p:spPr>
          <a:xfrm>
            <a:off x="8413357" y="93849"/>
            <a:ext cx="648072" cy="576064"/>
          </a:xfrm>
          <a:custGeom>
            <a:avLst/>
            <a:gdLst/>
            <a:ahLst/>
            <a:cxnLst/>
            <a:rect l="l" t="t" r="r" b="b"/>
            <a:pathLst>
              <a:path w="120000" h="120000" extrusionOk="0">
                <a:moveTo>
                  <a:pt x="0" y="0"/>
                </a:moveTo>
                <a:lnTo>
                  <a:pt x="120000" y="0"/>
                </a:lnTo>
                <a:lnTo>
                  <a:pt x="120000" y="120000"/>
                </a:lnTo>
                <a:lnTo>
                  <a:pt x="0" y="120000"/>
                </a:lnTo>
                <a:close/>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darken" extrusionOk="0">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none" extrusionOk="0">
                <a:moveTo>
                  <a:pt x="100000" y="37500"/>
                </a:moveTo>
                <a:lnTo>
                  <a:pt x="90000" y="37500"/>
                </a:lnTo>
                <a:lnTo>
                  <a:pt x="90000" y="71250"/>
                </a:lnTo>
                <a:lnTo>
                  <a:pt x="90000" y="71250"/>
                </a:lnTo>
                <a:cubicBezTo>
                  <a:pt x="90000" y="89890"/>
                  <a:pt x="76569" y="105000"/>
                  <a:pt x="60000" y="105000"/>
                </a:cubicBezTo>
                <a:lnTo>
                  <a:pt x="50000" y="105000"/>
                </a:lnTo>
                <a:cubicBezTo>
                  <a:pt x="33431" y="105000"/>
                  <a:pt x="20000" y="89890"/>
                  <a:pt x="20000" y="71250"/>
                </a:cubicBezTo>
                <a:lnTo>
                  <a:pt x="20000" y="37500"/>
                </a:lnTo>
                <a:lnTo>
                  <a:pt x="40000" y="37500"/>
                </a:lnTo>
                <a:lnTo>
                  <a:pt x="40000" y="71250"/>
                </a:lnTo>
                <a:cubicBezTo>
                  <a:pt x="40000" y="77463"/>
                  <a:pt x="44477" y="82500"/>
                  <a:pt x="50000" y="82500"/>
                </a:cubicBezTo>
                <a:lnTo>
                  <a:pt x="60000" y="82500"/>
                </a:lnTo>
                <a:cubicBezTo>
                  <a:pt x="65523" y="82500"/>
                  <a:pt x="70000" y="77463"/>
                  <a:pt x="70000" y="71250"/>
                </a:cubicBezTo>
                <a:lnTo>
                  <a:pt x="70000" y="37500"/>
                </a:lnTo>
                <a:lnTo>
                  <a:pt x="60000" y="37500"/>
                </a:lnTo>
                <a:lnTo>
                  <a:pt x="80000" y="15000"/>
                </a:lnTo>
                <a:close/>
              </a:path>
              <a:path w="120000" h="120000" fill="none" extrusionOk="0">
                <a:moveTo>
                  <a:pt x="0" y="0"/>
                </a:moveTo>
                <a:lnTo>
                  <a:pt x="120000" y="0"/>
                </a:lnTo>
                <a:lnTo>
                  <a:pt x="120000" y="120000"/>
                </a:lnTo>
                <a:lnTo>
                  <a:pt x="0" y="120000"/>
                </a:lnTo>
                <a:close/>
              </a:path>
            </a:pathLst>
          </a:cu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41"/>
        <p:cNvGrpSpPr/>
        <p:nvPr/>
      </p:nvGrpSpPr>
      <p:grpSpPr>
        <a:xfrm>
          <a:off x="0" y="0"/>
          <a:ext cx="0" cy="0"/>
          <a:chOff x="0" y="0"/>
          <a:chExt cx="0" cy="0"/>
        </a:xfrm>
      </p:grpSpPr>
      <p:sp>
        <p:nvSpPr>
          <p:cNvPr id="442" name="Google Shape;442;p37"/>
          <p:cNvSpPr/>
          <p:nvPr/>
        </p:nvSpPr>
        <p:spPr>
          <a:xfrm>
            <a:off x="7126244" y="5557490"/>
            <a:ext cx="1794781" cy="936104"/>
          </a:xfrm>
          <a:prstGeom prst="horizontalScroll">
            <a:avLst>
              <a:gd name="adj" fmla="val 12500"/>
            </a:avLst>
          </a:prstGeom>
          <a:gradFill>
            <a:gsLst>
              <a:gs pos="0">
                <a:srgbClr val="8CDE9E"/>
              </a:gs>
              <a:gs pos="50000">
                <a:srgbClr val="BAE8C3"/>
              </a:gs>
              <a:gs pos="100000">
                <a:srgbClr val="DEF2E1"/>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438MB/Day</a:t>
            </a:r>
            <a:endParaRPr sz="2000">
              <a:solidFill>
                <a:schemeClr val="dk1"/>
              </a:solidFill>
              <a:latin typeface="Calibri"/>
              <a:ea typeface="Calibri"/>
              <a:cs typeface="Calibri"/>
              <a:sym typeface="Calibri"/>
            </a:endParaRPr>
          </a:p>
        </p:txBody>
      </p:sp>
      <p:sp>
        <p:nvSpPr>
          <p:cNvPr id="443" name="Google Shape;443;p37"/>
          <p:cNvSpPr/>
          <p:nvPr/>
        </p:nvSpPr>
        <p:spPr>
          <a:xfrm>
            <a:off x="7142958" y="1886915"/>
            <a:ext cx="1794781" cy="936104"/>
          </a:xfrm>
          <a:prstGeom prst="horizontalScroll">
            <a:avLst>
              <a:gd name="adj" fmla="val 12500"/>
            </a:avLst>
          </a:prstGeom>
          <a:gradFill>
            <a:gsLst>
              <a:gs pos="0">
                <a:srgbClr val="FFA383"/>
              </a:gs>
              <a:gs pos="50000">
                <a:srgbClr val="FFC6B4"/>
              </a:gs>
              <a:gs pos="100000">
                <a:srgbClr val="FFE1DB"/>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0.4MB/Day</a:t>
            </a:r>
            <a:endParaRPr sz="2000">
              <a:solidFill>
                <a:schemeClr val="dk1"/>
              </a:solidFill>
              <a:latin typeface="Calibri"/>
              <a:ea typeface="Calibri"/>
              <a:cs typeface="Calibri"/>
              <a:sym typeface="Calibri"/>
            </a:endParaRPr>
          </a:p>
        </p:txBody>
      </p:sp>
      <p:sp>
        <p:nvSpPr>
          <p:cNvPr id="444" name="Google Shape;444;p37"/>
          <p:cNvSpPr/>
          <p:nvPr/>
        </p:nvSpPr>
        <p:spPr>
          <a:xfrm>
            <a:off x="12636" y="0"/>
            <a:ext cx="2858603"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Doha (IPVPN 2Mbps)– Tokyo</a:t>
            </a:r>
            <a:endParaRPr sz="1800">
              <a:solidFill>
                <a:schemeClr val="dk1"/>
              </a:solidFill>
              <a:latin typeface="Calibri"/>
              <a:ea typeface="Calibri"/>
              <a:cs typeface="Calibri"/>
              <a:sym typeface="Calibri"/>
            </a:endParaRPr>
          </a:p>
        </p:txBody>
      </p:sp>
      <p:pic>
        <p:nvPicPr>
          <p:cNvPr id="445" name="Google Shape;445;p37"/>
          <p:cNvPicPr preferRelativeResize="0"/>
          <p:nvPr/>
        </p:nvPicPr>
        <p:blipFill rotWithShape="1">
          <a:blip r:embed="rId3">
            <a:alphaModFix/>
          </a:blip>
          <a:srcRect/>
          <a:stretch/>
        </p:blipFill>
        <p:spPr>
          <a:xfrm>
            <a:off x="1187624" y="548680"/>
            <a:ext cx="5612130" cy="2884170"/>
          </a:xfrm>
          <a:prstGeom prst="rect">
            <a:avLst/>
          </a:prstGeom>
          <a:noFill/>
          <a:ln>
            <a:noFill/>
          </a:ln>
        </p:spPr>
      </p:pic>
      <p:pic>
        <p:nvPicPr>
          <p:cNvPr id="446" name="Google Shape;446;p37"/>
          <p:cNvPicPr preferRelativeResize="0"/>
          <p:nvPr/>
        </p:nvPicPr>
        <p:blipFill rotWithShape="1">
          <a:blip r:embed="rId4">
            <a:alphaModFix/>
          </a:blip>
          <a:srcRect/>
          <a:stretch/>
        </p:blipFill>
        <p:spPr>
          <a:xfrm>
            <a:off x="1187624" y="3573016"/>
            <a:ext cx="5612130" cy="2884170"/>
          </a:xfrm>
          <a:prstGeom prst="rect">
            <a:avLst/>
          </a:prstGeom>
          <a:noFill/>
          <a:ln>
            <a:noFill/>
          </a:ln>
        </p:spPr>
      </p:pic>
      <p:sp>
        <p:nvSpPr>
          <p:cNvPr id="447" name="Google Shape;447;p37"/>
          <p:cNvSpPr/>
          <p:nvPr/>
        </p:nvSpPr>
        <p:spPr>
          <a:xfrm>
            <a:off x="8413357" y="93849"/>
            <a:ext cx="648072" cy="576064"/>
          </a:xfrm>
          <a:custGeom>
            <a:avLst/>
            <a:gdLst/>
            <a:ahLst/>
            <a:cxnLst/>
            <a:rect l="l" t="t" r="r" b="b"/>
            <a:pathLst>
              <a:path w="120000" h="120000" extrusionOk="0">
                <a:moveTo>
                  <a:pt x="0" y="0"/>
                </a:moveTo>
                <a:lnTo>
                  <a:pt x="120000" y="0"/>
                </a:lnTo>
                <a:lnTo>
                  <a:pt x="120000" y="120000"/>
                </a:lnTo>
                <a:lnTo>
                  <a:pt x="0" y="120000"/>
                </a:lnTo>
                <a:close/>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darken" extrusionOk="0">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none" extrusionOk="0">
                <a:moveTo>
                  <a:pt x="100000" y="37500"/>
                </a:moveTo>
                <a:lnTo>
                  <a:pt x="90000" y="37500"/>
                </a:lnTo>
                <a:lnTo>
                  <a:pt x="90000" y="71250"/>
                </a:lnTo>
                <a:lnTo>
                  <a:pt x="90000" y="71250"/>
                </a:lnTo>
                <a:cubicBezTo>
                  <a:pt x="90000" y="89890"/>
                  <a:pt x="76569" y="105000"/>
                  <a:pt x="60000" y="105000"/>
                </a:cubicBezTo>
                <a:lnTo>
                  <a:pt x="50000" y="105000"/>
                </a:lnTo>
                <a:cubicBezTo>
                  <a:pt x="33431" y="105000"/>
                  <a:pt x="20000" y="89890"/>
                  <a:pt x="20000" y="71250"/>
                </a:cubicBezTo>
                <a:lnTo>
                  <a:pt x="20000" y="37500"/>
                </a:lnTo>
                <a:lnTo>
                  <a:pt x="40000" y="37500"/>
                </a:lnTo>
                <a:lnTo>
                  <a:pt x="40000" y="71250"/>
                </a:lnTo>
                <a:cubicBezTo>
                  <a:pt x="40000" y="77463"/>
                  <a:pt x="44477" y="82500"/>
                  <a:pt x="50000" y="82500"/>
                </a:cubicBezTo>
                <a:lnTo>
                  <a:pt x="60000" y="82500"/>
                </a:lnTo>
                <a:cubicBezTo>
                  <a:pt x="65523" y="82500"/>
                  <a:pt x="70000" y="77463"/>
                  <a:pt x="70000" y="71250"/>
                </a:cubicBezTo>
                <a:lnTo>
                  <a:pt x="70000" y="37500"/>
                </a:lnTo>
                <a:lnTo>
                  <a:pt x="60000" y="37500"/>
                </a:lnTo>
                <a:lnTo>
                  <a:pt x="80000" y="15000"/>
                </a:lnTo>
                <a:close/>
              </a:path>
              <a:path w="120000" h="120000" fill="none" extrusionOk="0">
                <a:moveTo>
                  <a:pt x="0" y="0"/>
                </a:moveTo>
                <a:lnTo>
                  <a:pt x="120000" y="0"/>
                </a:lnTo>
                <a:lnTo>
                  <a:pt x="120000" y="120000"/>
                </a:lnTo>
                <a:lnTo>
                  <a:pt x="0" y="120000"/>
                </a:lnTo>
                <a:close/>
              </a:path>
            </a:pathLst>
          </a:cu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sp>
        <p:nvSpPr>
          <p:cNvPr id="453" name="Google Shape;453;p38"/>
          <p:cNvSpPr/>
          <p:nvPr/>
        </p:nvSpPr>
        <p:spPr>
          <a:xfrm>
            <a:off x="7126244" y="5515399"/>
            <a:ext cx="1794781" cy="936104"/>
          </a:xfrm>
          <a:prstGeom prst="horizontalScroll">
            <a:avLst>
              <a:gd name="adj" fmla="val 12500"/>
            </a:avLst>
          </a:prstGeom>
          <a:gradFill>
            <a:gsLst>
              <a:gs pos="0">
                <a:srgbClr val="8CDE9E"/>
              </a:gs>
              <a:gs pos="50000">
                <a:srgbClr val="BAE8C3"/>
              </a:gs>
              <a:gs pos="100000">
                <a:srgbClr val="DEF2E1"/>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198MB/Day</a:t>
            </a:r>
            <a:endParaRPr sz="2000">
              <a:solidFill>
                <a:schemeClr val="dk1"/>
              </a:solidFill>
              <a:latin typeface="Calibri"/>
              <a:ea typeface="Calibri"/>
              <a:cs typeface="Calibri"/>
              <a:sym typeface="Calibri"/>
            </a:endParaRPr>
          </a:p>
        </p:txBody>
      </p:sp>
      <p:sp>
        <p:nvSpPr>
          <p:cNvPr id="454" name="Google Shape;454;p38"/>
          <p:cNvSpPr/>
          <p:nvPr/>
        </p:nvSpPr>
        <p:spPr>
          <a:xfrm>
            <a:off x="7142958" y="1844824"/>
            <a:ext cx="1794781" cy="936104"/>
          </a:xfrm>
          <a:prstGeom prst="horizontalScroll">
            <a:avLst>
              <a:gd name="adj" fmla="val 12500"/>
            </a:avLst>
          </a:prstGeom>
          <a:gradFill>
            <a:gsLst>
              <a:gs pos="0">
                <a:srgbClr val="FFA383"/>
              </a:gs>
              <a:gs pos="50000">
                <a:srgbClr val="FFC6B4"/>
              </a:gs>
              <a:gs pos="100000">
                <a:srgbClr val="FFE1DB"/>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0.1MB/Day</a:t>
            </a:r>
            <a:endParaRPr sz="2000">
              <a:solidFill>
                <a:schemeClr val="dk1"/>
              </a:solidFill>
              <a:latin typeface="Calibri"/>
              <a:ea typeface="Calibri"/>
              <a:cs typeface="Calibri"/>
              <a:sym typeface="Calibri"/>
            </a:endParaRPr>
          </a:p>
        </p:txBody>
      </p:sp>
      <p:sp>
        <p:nvSpPr>
          <p:cNvPr id="455" name="Google Shape;455;p38"/>
          <p:cNvSpPr/>
          <p:nvPr/>
        </p:nvSpPr>
        <p:spPr>
          <a:xfrm>
            <a:off x="12636" y="0"/>
            <a:ext cx="2913105"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Hanoi (IPVPN 2Mbps)– Tokyo</a:t>
            </a:r>
            <a:endParaRPr sz="1800">
              <a:solidFill>
                <a:schemeClr val="dk1"/>
              </a:solidFill>
              <a:latin typeface="Calibri"/>
              <a:ea typeface="Calibri"/>
              <a:cs typeface="Calibri"/>
              <a:sym typeface="Calibri"/>
            </a:endParaRPr>
          </a:p>
        </p:txBody>
      </p:sp>
      <p:pic>
        <p:nvPicPr>
          <p:cNvPr id="456" name="Google Shape;456;p38"/>
          <p:cNvPicPr preferRelativeResize="0"/>
          <p:nvPr/>
        </p:nvPicPr>
        <p:blipFill rotWithShape="1">
          <a:blip r:embed="rId3">
            <a:alphaModFix/>
          </a:blip>
          <a:srcRect/>
          <a:stretch/>
        </p:blipFill>
        <p:spPr>
          <a:xfrm>
            <a:off x="1192118" y="548680"/>
            <a:ext cx="5612130" cy="2884170"/>
          </a:xfrm>
          <a:prstGeom prst="rect">
            <a:avLst/>
          </a:prstGeom>
          <a:noFill/>
          <a:ln>
            <a:noFill/>
          </a:ln>
        </p:spPr>
      </p:pic>
      <p:pic>
        <p:nvPicPr>
          <p:cNvPr id="457" name="Google Shape;457;p38"/>
          <p:cNvPicPr preferRelativeResize="0"/>
          <p:nvPr/>
        </p:nvPicPr>
        <p:blipFill rotWithShape="1">
          <a:blip r:embed="rId4">
            <a:alphaModFix/>
          </a:blip>
          <a:srcRect/>
          <a:stretch/>
        </p:blipFill>
        <p:spPr>
          <a:xfrm>
            <a:off x="1192118" y="3573016"/>
            <a:ext cx="5612130" cy="2884170"/>
          </a:xfrm>
          <a:prstGeom prst="rect">
            <a:avLst/>
          </a:prstGeom>
          <a:noFill/>
          <a:ln>
            <a:noFill/>
          </a:ln>
        </p:spPr>
      </p:pic>
      <p:sp>
        <p:nvSpPr>
          <p:cNvPr id="458" name="Google Shape;458;p38"/>
          <p:cNvSpPr/>
          <p:nvPr/>
        </p:nvSpPr>
        <p:spPr>
          <a:xfrm>
            <a:off x="8413357" y="93849"/>
            <a:ext cx="648072" cy="576064"/>
          </a:xfrm>
          <a:custGeom>
            <a:avLst/>
            <a:gdLst/>
            <a:ahLst/>
            <a:cxnLst/>
            <a:rect l="l" t="t" r="r" b="b"/>
            <a:pathLst>
              <a:path w="120000" h="120000" extrusionOk="0">
                <a:moveTo>
                  <a:pt x="0" y="0"/>
                </a:moveTo>
                <a:lnTo>
                  <a:pt x="120000" y="0"/>
                </a:lnTo>
                <a:lnTo>
                  <a:pt x="120000" y="120000"/>
                </a:lnTo>
                <a:lnTo>
                  <a:pt x="0" y="120000"/>
                </a:lnTo>
                <a:close/>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darken" extrusionOk="0">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none" extrusionOk="0">
                <a:moveTo>
                  <a:pt x="100000" y="37500"/>
                </a:moveTo>
                <a:lnTo>
                  <a:pt x="90000" y="37500"/>
                </a:lnTo>
                <a:lnTo>
                  <a:pt x="90000" y="71250"/>
                </a:lnTo>
                <a:lnTo>
                  <a:pt x="90000" y="71250"/>
                </a:lnTo>
                <a:cubicBezTo>
                  <a:pt x="90000" y="89890"/>
                  <a:pt x="76569" y="105000"/>
                  <a:pt x="60000" y="105000"/>
                </a:cubicBezTo>
                <a:lnTo>
                  <a:pt x="50000" y="105000"/>
                </a:lnTo>
                <a:cubicBezTo>
                  <a:pt x="33431" y="105000"/>
                  <a:pt x="20000" y="89890"/>
                  <a:pt x="20000" y="71250"/>
                </a:cubicBezTo>
                <a:lnTo>
                  <a:pt x="20000" y="37500"/>
                </a:lnTo>
                <a:lnTo>
                  <a:pt x="40000" y="37500"/>
                </a:lnTo>
                <a:lnTo>
                  <a:pt x="40000" y="71250"/>
                </a:lnTo>
                <a:cubicBezTo>
                  <a:pt x="40000" y="77463"/>
                  <a:pt x="44477" y="82500"/>
                  <a:pt x="50000" y="82500"/>
                </a:cubicBezTo>
                <a:lnTo>
                  <a:pt x="60000" y="82500"/>
                </a:lnTo>
                <a:cubicBezTo>
                  <a:pt x="65523" y="82500"/>
                  <a:pt x="70000" y="77463"/>
                  <a:pt x="70000" y="71250"/>
                </a:cubicBezTo>
                <a:lnTo>
                  <a:pt x="70000" y="37500"/>
                </a:lnTo>
                <a:lnTo>
                  <a:pt x="60000" y="37500"/>
                </a:lnTo>
                <a:lnTo>
                  <a:pt x="80000" y="15000"/>
                </a:lnTo>
                <a:close/>
              </a:path>
              <a:path w="120000" h="120000" fill="none" extrusionOk="0">
                <a:moveTo>
                  <a:pt x="0" y="0"/>
                </a:moveTo>
                <a:lnTo>
                  <a:pt x="120000" y="0"/>
                </a:lnTo>
                <a:lnTo>
                  <a:pt x="120000" y="120000"/>
                </a:lnTo>
                <a:lnTo>
                  <a:pt x="0" y="120000"/>
                </a:lnTo>
                <a:close/>
              </a:path>
            </a:pathLst>
          </a:cu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62"/>
        <p:cNvGrpSpPr/>
        <p:nvPr/>
      </p:nvGrpSpPr>
      <p:grpSpPr>
        <a:xfrm>
          <a:off x="0" y="0"/>
          <a:ext cx="0" cy="0"/>
          <a:chOff x="0" y="0"/>
          <a:chExt cx="0" cy="0"/>
        </a:xfrm>
      </p:grpSpPr>
      <p:sp>
        <p:nvSpPr>
          <p:cNvPr id="463" name="Google Shape;463;p39"/>
          <p:cNvSpPr/>
          <p:nvPr/>
        </p:nvSpPr>
        <p:spPr>
          <a:xfrm>
            <a:off x="7169707" y="5394325"/>
            <a:ext cx="1794781" cy="936104"/>
          </a:xfrm>
          <a:prstGeom prst="horizontalScroll">
            <a:avLst>
              <a:gd name="adj" fmla="val 12500"/>
            </a:avLst>
          </a:prstGeom>
          <a:gradFill>
            <a:gsLst>
              <a:gs pos="0">
                <a:srgbClr val="8CDE9E"/>
              </a:gs>
              <a:gs pos="50000">
                <a:srgbClr val="BAE8C3"/>
              </a:gs>
              <a:gs pos="100000">
                <a:srgbClr val="DEF2E1"/>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490MB/Day</a:t>
            </a:r>
            <a:endParaRPr sz="2000">
              <a:solidFill>
                <a:schemeClr val="dk1"/>
              </a:solidFill>
              <a:latin typeface="Calibri"/>
              <a:ea typeface="Calibri"/>
              <a:cs typeface="Calibri"/>
              <a:sym typeface="Calibri"/>
            </a:endParaRPr>
          </a:p>
        </p:txBody>
      </p:sp>
      <p:sp>
        <p:nvSpPr>
          <p:cNvPr id="464" name="Google Shape;464;p39"/>
          <p:cNvSpPr/>
          <p:nvPr/>
        </p:nvSpPr>
        <p:spPr>
          <a:xfrm>
            <a:off x="7142958" y="1816832"/>
            <a:ext cx="1794781" cy="936104"/>
          </a:xfrm>
          <a:prstGeom prst="horizontalScroll">
            <a:avLst>
              <a:gd name="adj" fmla="val 12500"/>
            </a:avLst>
          </a:prstGeom>
          <a:gradFill>
            <a:gsLst>
              <a:gs pos="0">
                <a:srgbClr val="FFA383"/>
              </a:gs>
              <a:gs pos="50000">
                <a:srgbClr val="FFC6B4"/>
              </a:gs>
              <a:gs pos="100000">
                <a:srgbClr val="FFE1DB"/>
              </a:gs>
            </a:gsLst>
            <a:path path="circle">
              <a:fillToRect l="50000" t="50000" r="50000" b="50000"/>
            </a:path>
            <a:tileRect/>
          </a:gradFill>
          <a:ln w="25400" cap="flat"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1.4GB/Day</a:t>
            </a:r>
            <a:endParaRPr sz="2000">
              <a:solidFill>
                <a:schemeClr val="dk1"/>
              </a:solidFill>
              <a:latin typeface="Calibri"/>
              <a:ea typeface="Calibri"/>
              <a:cs typeface="Calibri"/>
              <a:sym typeface="Calibri"/>
            </a:endParaRPr>
          </a:p>
        </p:txBody>
      </p:sp>
      <p:sp>
        <p:nvSpPr>
          <p:cNvPr id="465" name="Google Shape;465;p39"/>
          <p:cNvSpPr/>
          <p:nvPr/>
        </p:nvSpPr>
        <p:spPr>
          <a:xfrm>
            <a:off x="0" y="0"/>
            <a:ext cx="3973652"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Washington (Internet) – Tokyo (Internet)</a:t>
            </a:r>
            <a:endParaRPr sz="1800">
              <a:solidFill>
                <a:schemeClr val="dk1"/>
              </a:solidFill>
              <a:latin typeface="Calibri"/>
              <a:ea typeface="Calibri"/>
              <a:cs typeface="Calibri"/>
              <a:sym typeface="Calibri"/>
            </a:endParaRPr>
          </a:p>
        </p:txBody>
      </p:sp>
      <p:pic>
        <p:nvPicPr>
          <p:cNvPr id="466" name="Google Shape;466;p39"/>
          <p:cNvPicPr preferRelativeResize="0"/>
          <p:nvPr/>
        </p:nvPicPr>
        <p:blipFill rotWithShape="1">
          <a:blip r:embed="rId3">
            <a:alphaModFix/>
          </a:blip>
          <a:srcRect/>
          <a:stretch/>
        </p:blipFill>
        <p:spPr>
          <a:xfrm>
            <a:off x="1187624" y="548680"/>
            <a:ext cx="5612130" cy="2884170"/>
          </a:xfrm>
          <a:prstGeom prst="rect">
            <a:avLst/>
          </a:prstGeom>
          <a:noFill/>
          <a:ln>
            <a:noFill/>
          </a:ln>
        </p:spPr>
      </p:pic>
      <p:pic>
        <p:nvPicPr>
          <p:cNvPr id="467" name="Google Shape;467;p39"/>
          <p:cNvPicPr preferRelativeResize="0"/>
          <p:nvPr/>
        </p:nvPicPr>
        <p:blipFill rotWithShape="1">
          <a:blip r:embed="rId4">
            <a:alphaModFix/>
          </a:blip>
          <a:srcRect/>
          <a:stretch/>
        </p:blipFill>
        <p:spPr>
          <a:xfrm>
            <a:off x="1187624" y="3573016"/>
            <a:ext cx="5612130" cy="2884170"/>
          </a:xfrm>
          <a:prstGeom prst="rect">
            <a:avLst/>
          </a:prstGeom>
          <a:noFill/>
          <a:ln>
            <a:noFill/>
          </a:ln>
        </p:spPr>
      </p:pic>
      <p:sp>
        <p:nvSpPr>
          <p:cNvPr id="468" name="Google Shape;468;p39"/>
          <p:cNvSpPr/>
          <p:nvPr/>
        </p:nvSpPr>
        <p:spPr>
          <a:xfrm>
            <a:off x="8413357" y="93849"/>
            <a:ext cx="648072" cy="576064"/>
          </a:xfrm>
          <a:custGeom>
            <a:avLst/>
            <a:gdLst/>
            <a:ahLst/>
            <a:cxnLst/>
            <a:rect l="l" t="t" r="r" b="b"/>
            <a:pathLst>
              <a:path w="120000" h="120000" extrusionOk="0">
                <a:moveTo>
                  <a:pt x="0" y="0"/>
                </a:moveTo>
                <a:lnTo>
                  <a:pt x="120000" y="0"/>
                </a:lnTo>
                <a:lnTo>
                  <a:pt x="120000" y="120000"/>
                </a:lnTo>
                <a:lnTo>
                  <a:pt x="0" y="120000"/>
                </a:lnTo>
                <a:close/>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darken" extrusionOk="0">
                <a:moveTo>
                  <a:pt x="100000" y="37500"/>
                </a:moveTo>
                <a:lnTo>
                  <a:pt x="80000" y="15000"/>
                </a:lnTo>
                <a:lnTo>
                  <a:pt x="60000" y="37500"/>
                </a:lnTo>
                <a:lnTo>
                  <a:pt x="70000" y="37500"/>
                </a:lnTo>
                <a:lnTo>
                  <a:pt x="70000" y="71250"/>
                </a:lnTo>
                <a:cubicBezTo>
                  <a:pt x="70000" y="77463"/>
                  <a:pt x="65523" y="82500"/>
                  <a:pt x="60000" y="82500"/>
                </a:cubicBezTo>
                <a:lnTo>
                  <a:pt x="50000" y="82500"/>
                </a:lnTo>
                <a:cubicBezTo>
                  <a:pt x="44477" y="82500"/>
                  <a:pt x="40000" y="77463"/>
                  <a:pt x="40000" y="71250"/>
                </a:cubicBezTo>
                <a:lnTo>
                  <a:pt x="40000" y="37500"/>
                </a:lnTo>
                <a:lnTo>
                  <a:pt x="20000" y="37500"/>
                </a:lnTo>
                <a:lnTo>
                  <a:pt x="20000" y="71250"/>
                </a:lnTo>
                <a:lnTo>
                  <a:pt x="20000" y="71250"/>
                </a:lnTo>
                <a:cubicBezTo>
                  <a:pt x="20000" y="89890"/>
                  <a:pt x="33431" y="105000"/>
                  <a:pt x="50000" y="105000"/>
                </a:cubicBezTo>
                <a:lnTo>
                  <a:pt x="60000" y="105000"/>
                </a:lnTo>
                <a:cubicBezTo>
                  <a:pt x="76569" y="105000"/>
                  <a:pt x="90000" y="89890"/>
                  <a:pt x="90000" y="71250"/>
                </a:cubicBezTo>
                <a:lnTo>
                  <a:pt x="90000" y="37500"/>
                </a:lnTo>
                <a:close/>
              </a:path>
              <a:path w="120000" h="120000" fill="none" extrusionOk="0">
                <a:moveTo>
                  <a:pt x="100000" y="37500"/>
                </a:moveTo>
                <a:lnTo>
                  <a:pt x="90000" y="37500"/>
                </a:lnTo>
                <a:lnTo>
                  <a:pt x="90000" y="71250"/>
                </a:lnTo>
                <a:lnTo>
                  <a:pt x="90000" y="71250"/>
                </a:lnTo>
                <a:cubicBezTo>
                  <a:pt x="90000" y="89890"/>
                  <a:pt x="76569" y="105000"/>
                  <a:pt x="60000" y="105000"/>
                </a:cubicBezTo>
                <a:lnTo>
                  <a:pt x="50000" y="105000"/>
                </a:lnTo>
                <a:cubicBezTo>
                  <a:pt x="33431" y="105000"/>
                  <a:pt x="20000" y="89890"/>
                  <a:pt x="20000" y="71250"/>
                </a:cubicBezTo>
                <a:lnTo>
                  <a:pt x="20000" y="37500"/>
                </a:lnTo>
                <a:lnTo>
                  <a:pt x="40000" y="37500"/>
                </a:lnTo>
                <a:lnTo>
                  <a:pt x="40000" y="71250"/>
                </a:lnTo>
                <a:cubicBezTo>
                  <a:pt x="40000" y="77463"/>
                  <a:pt x="44477" y="82500"/>
                  <a:pt x="50000" y="82500"/>
                </a:cubicBezTo>
                <a:lnTo>
                  <a:pt x="60000" y="82500"/>
                </a:lnTo>
                <a:cubicBezTo>
                  <a:pt x="65523" y="82500"/>
                  <a:pt x="70000" y="77463"/>
                  <a:pt x="70000" y="71250"/>
                </a:cubicBezTo>
                <a:lnTo>
                  <a:pt x="70000" y="37500"/>
                </a:lnTo>
                <a:lnTo>
                  <a:pt x="60000" y="37500"/>
                </a:lnTo>
                <a:lnTo>
                  <a:pt x="80000" y="15000"/>
                </a:lnTo>
                <a:close/>
              </a:path>
              <a:path w="120000" h="120000" fill="none" extrusionOk="0">
                <a:moveTo>
                  <a:pt x="0" y="0"/>
                </a:moveTo>
                <a:lnTo>
                  <a:pt x="120000" y="0"/>
                </a:lnTo>
                <a:lnTo>
                  <a:pt x="120000" y="120000"/>
                </a:lnTo>
                <a:lnTo>
                  <a:pt x="0" y="120000"/>
                </a:lnTo>
                <a:close/>
              </a:path>
            </a:pathLst>
          </a:cu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WMO-ETCTS2019">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テーマ">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WMO-ETCTS2019</Template>
  <TotalTime>89</TotalTime>
  <Words>1241</Words>
  <Application>Microsoft Office PowerPoint</Application>
  <PresentationFormat>画面に合わせる (4:3)</PresentationFormat>
  <Paragraphs>216</Paragraphs>
  <Slides>28</Slides>
  <Notes>27</Notes>
  <HiddenSlides>0</HiddenSlides>
  <MMClips>0</MMClips>
  <ScaleCrop>false</ScaleCrop>
  <HeadingPairs>
    <vt:vector size="6" baseType="variant">
      <vt:variant>
        <vt:lpstr>使用されているフォント</vt:lpstr>
      </vt:variant>
      <vt:variant>
        <vt:i4>4</vt:i4>
      </vt:variant>
      <vt:variant>
        <vt:lpstr>テーマ</vt:lpstr>
      </vt:variant>
      <vt:variant>
        <vt:i4>1</vt:i4>
      </vt:variant>
      <vt:variant>
        <vt:lpstr>スライド タイトル</vt:lpstr>
      </vt:variant>
      <vt:variant>
        <vt:i4>28</vt:i4>
      </vt:variant>
    </vt:vector>
  </HeadingPairs>
  <TitlesOfParts>
    <vt:vector size="33" baseType="lpstr">
      <vt:lpstr>Arial</vt:lpstr>
      <vt:lpstr>ＭＳ Ｐゴシック</vt:lpstr>
      <vt:lpstr>Tahoma</vt:lpstr>
      <vt:lpstr>Calibri</vt:lpstr>
      <vt:lpstr>WMO-ETCTS2019</vt:lpstr>
      <vt:lpstr>Status Report of GISC Tokyo</vt:lpstr>
      <vt:lpstr>Communication circuit (1)</vt:lpstr>
      <vt:lpstr>Communication circuit (2)</vt:lpstr>
      <vt:lpstr>Communication Circuit (3)</vt:lpstr>
      <vt:lpstr>Daily Volume (1)</vt:lpstr>
      <vt:lpstr>Daily Volume (2)</vt:lpstr>
      <vt:lpstr>Average Daily Download Volume on the Internet</vt:lpstr>
      <vt:lpstr>PowerPoint プレゼンテーション</vt:lpstr>
      <vt:lpstr>GISC Backup (1)</vt:lpstr>
      <vt:lpstr>GISC Backup (2)</vt:lpstr>
      <vt:lpstr>WIS monitoring</vt:lpstr>
      <vt:lpstr>Disaster Recovery Site (DRS)</vt:lpstr>
      <vt:lpstr>Recommended Text</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Status Report of GISC Tokyo</dc:title>
  <cp:lastModifiedBy>yori</cp:lastModifiedBy>
  <cp:revision>15</cp:revision>
  <dcterms:modified xsi:type="dcterms:W3CDTF">2019-02-11T04:25:48Z</dcterms:modified>
</cp:coreProperties>
</file>