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2"/>
  </p:notesMasterIdLst>
  <p:handoutMasterIdLst>
    <p:handoutMasterId r:id="rId13"/>
  </p:handoutMasterIdLst>
  <p:sldIdLst>
    <p:sldId id="277" r:id="rId2"/>
    <p:sldId id="278" r:id="rId3"/>
    <p:sldId id="287" r:id="rId4"/>
    <p:sldId id="283" r:id="rId5"/>
    <p:sldId id="281" r:id="rId6"/>
    <p:sldId id="282" r:id="rId7"/>
    <p:sldId id="288" r:id="rId8"/>
    <p:sldId id="291" r:id="rId9"/>
    <p:sldId id="290" r:id="rId10"/>
    <p:sldId id="289" r:id="rId11"/>
  </p:sldIdLst>
  <p:sldSz cx="12188825"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3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frameSlides="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64E83"/>
    <a:srgbClr val="2A69A2"/>
    <a:srgbClr val="97ACCF"/>
    <a:srgbClr val="6D8DBB"/>
    <a:srgbClr val="C1CBE1"/>
    <a:srgbClr val="ADBBD7"/>
    <a:srgbClr val="6C8AAF"/>
    <a:srgbClr val="2E3F4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878" autoAdjust="0"/>
    <p:restoredTop sz="89537" autoAdjust="0"/>
  </p:normalViewPr>
  <p:slideViewPr>
    <p:cSldViewPr snapToGrid="0" snapToObjects="1" showGuides="1">
      <p:cViewPr varScale="1">
        <p:scale>
          <a:sx n="108" d="100"/>
          <a:sy n="108" d="100"/>
        </p:scale>
        <p:origin x="208" y="232"/>
      </p:cViewPr>
      <p:guideLst>
        <p:guide orient="horz" pos="2160"/>
        <p:guide pos="3838"/>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Oliver Gorwits" userId="2cd6003c-ea4e-4925-b555-0ecf1f99b422" providerId="ADAL" clId="{31E3288E-A4DC-D74A-AB9B-C6A20AE9ABC8}"/>
    <pc:docChg chg="modSld">
      <pc:chgData name="Oliver Gorwits" userId="2cd6003c-ea4e-4925-b555-0ecf1f99b422" providerId="ADAL" clId="{31E3288E-A4DC-D74A-AB9B-C6A20AE9ABC8}" dt="2019-02-11T15:09:29.650" v="110" actId="20577"/>
      <pc:docMkLst>
        <pc:docMk/>
      </pc:docMkLst>
      <pc:sldChg chg="modSp">
        <pc:chgData name="Oliver Gorwits" userId="2cd6003c-ea4e-4925-b555-0ecf1f99b422" providerId="ADAL" clId="{31E3288E-A4DC-D74A-AB9B-C6A20AE9ABC8}" dt="2019-02-11T15:09:29.650" v="110" actId="20577"/>
        <pc:sldMkLst>
          <pc:docMk/>
          <pc:sldMk cId="2635631625" sldId="291"/>
        </pc:sldMkLst>
        <pc:spChg chg="mod">
          <ac:chgData name="Oliver Gorwits" userId="2cd6003c-ea4e-4925-b555-0ecf1f99b422" providerId="ADAL" clId="{31E3288E-A4DC-D74A-AB9B-C6A20AE9ABC8}" dt="2019-02-11T15:09:29.650" v="110" actId="20577"/>
          <ac:spMkLst>
            <pc:docMk/>
            <pc:sldMk cId="2635631625" sldId="291"/>
            <ac:spMk id="3" creationId="{826BCD67-004D-0D47-B69D-9DD7E50FCC6B}"/>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file:////C:\Users\cgt\AppData\Roaming\OpenText\OTEdit\EC_123456\c4745399\RMDCN-NG-Global-Service-Availability.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GB" sz="1800" b="0" i="0" baseline="0">
                <a:effectLst/>
              </a:rPr>
              <a:t>RMDCN-NG Global Service Availability</a:t>
            </a:r>
            <a:endParaRPr lang="en-GB">
              <a:effectLst/>
            </a:endParaRP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stacked"/>
        <c:varyColors val="0"/>
        <c:ser>
          <c:idx val="1"/>
          <c:order val="1"/>
          <c:tx>
            <c:strRef>
              <c:f>current!$C$63</c:f>
              <c:strCache>
                <c:ptCount val="1"/>
                <c:pt idx="0">
                  <c:v>Connection availability</c:v>
                </c:pt>
              </c:strCache>
            </c:strRef>
          </c:tx>
          <c:spPr>
            <a:solidFill>
              <a:schemeClr val="accent1">
                <a:lumMod val="60000"/>
                <a:lumOff val="40000"/>
              </a:schemeClr>
            </a:solidFill>
            <a:ln>
              <a:noFill/>
            </a:ln>
            <a:effectLst/>
          </c:spPr>
          <c:invertIfNegative val="0"/>
          <c:cat>
            <c:numRef>
              <c:f>current!$A$93:$A$117</c:f>
              <c:numCache>
                <c:formatCode>mm/yyyy</c:formatCode>
                <c:ptCount val="25"/>
                <c:pt idx="0">
                  <c:v>42552</c:v>
                </c:pt>
                <c:pt idx="1">
                  <c:v>42583</c:v>
                </c:pt>
                <c:pt idx="2">
                  <c:v>42614</c:v>
                </c:pt>
                <c:pt idx="3">
                  <c:v>42644</c:v>
                </c:pt>
                <c:pt idx="4">
                  <c:v>42675</c:v>
                </c:pt>
                <c:pt idx="5">
                  <c:v>42705</c:v>
                </c:pt>
                <c:pt idx="6">
                  <c:v>42736</c:v>
                </c:pt>
                <c:pt idx="7">
                  <c:v>42767</c:v>
                </c:pt>
                <c:pt idx="8">
                  <c:v>42795</c:v>
                </c:pt>
                <c:pt idx="9">
                  <c:v>42826</c:v>
                </c:pt>
                <c:pt idx="10">
                  <c:v>42856</c:v>
                </c:pt>
                <c:pt idx="11">
                  <c:v>42887</c:v>
                </c:pt>
                <c:pt idx="12">
                  <c:v>42917</c:v>
                </c:pt>
                <c:pt idx="13">
                  <c:v>42948</c:v>
                </c:pt>
                <c:pt idx="14">
                  <c:v>42979</c:v>
                </c:pt>
                <c:pt idx="15">
                  <c:v>43009</c:v>
                </c:pt>
                <c:pt idx="16">
                  <c:v>43040</c:v>
                </c:pt>
                <c:pt idx="17">
                  <c:v>43070</c:v>
                </c:pt>
                <c:pt idx="18">
                  <c:v>43101</c:v>
                </c:pt>
                <c:pt idx="19">
                  <c:v>43132</c:v>
                </c:pt>
                <c:pt idx="20">
                  <c:v>43160</c:v>
                </c:pt>
                <c:pt idx="21">
                  <c:v>43191</c:v>
                </c:pt>
                <c:pt idx="22">
                  <c:v>43221</c:v>
                </c:pt>
                <c:pt idx="23">
                  <c:v>43252</c:v>
                </c:pt>
                <c:pt idx="24">
                  <c:v>43282</c:v>
                </c:pt>
              </c:numCache>
            </c:numRef>
          </c:cat>
          <c:val>
            <c:numRef>
              <c:f>current!$C$93:$C$117</c:f>
              <c:numCache>
                <c:formatCode>0.0000%</c:formatCode>
                <c:ptCount val="25"/>
                <c:pt idx="0">
                  <c:v>0.99571458264050539</c:v>
                </c:pt>
                <c:pt idx="1">
                  <c:v>0.99997949229575445</c:v>
                </c:pt>
                <c:pt idx="2">
                  <c:v>0.99985481099656359</c:v>
                </c:pt>
                <c:pt idx="3">
                  <c:v>0.99992891586298627</c:v>
                </c:pt>
                <c:pt idx="4">
                  <c:v>0.99938187285223368</c:v>
                </c:pt>
                <c:pt idx="5">
                  <c:v>0.9996397295200089</c:v>
                </c:pt>
                <c:pt idx="6">
                  <c:v>0.99950324243431987</c:v>
                </c:pt>
                <c:pt idx="7">
                  <c:v>0.99982603092783506</c:v>
                </c:pt>
                <c:pt idx="8">
                  <c:v>0.9997239137590519</c:v>
                </c:pt>
                <c:pt idx="9">
                  <c:v>0.99991496598639451</c:v>
                </c:pt>
                <c:pt idx="10">
                  <c:v>0.99996722075927147</c:v>
                </c:pt>
                <c:pt idx="11">
                  <c:v>0.99976275510204071</c:v>
                </c:pt>
                <c:pt idx="12">
                  <c:v>0.99977924405343765</c:v>
                </c:pt>
                <c:pt idx="13">
                  <c:v>0.99949834365156953</c:v>
                </c:pt>
                <c:pt idx="14">
                  <c:v>0.99960605050505058</c:v>
                </c:pt>
                <c:pt idx="15">
                  <c:v>0.99971081785597915</c:v>
                </c:pt>
                <c:pt idx="16">
                  <c:v>0.99957070707070694</c:v>
                </c:pt>
                <c:pt idx="17">
                  <c:v>0.99732540458346908</c:v>
                </c:pt>
                <c:pt idx="18">
                  <c:v>0.99890415843756863</c:v>
                </c:pt>
                <c:pt idx="19">
                  <c:v>0.99995900145772598</c:v>
                </c:pt>
                <c:pt idx="20">
                  <c:v>0.99929229756418692</c:v>
                </c:pt>
                <c:pt idx="21">
                  <c:v>0.99633645124716552</c:v>
                </c:pt>
                <c:pt idx="22">
                  <c:v>0.99549204093250399</c:v>
                </c:pt>
                <c:pt idx="23">
                  <c:v>0.99803996598639455</c:v>
                </c:pt>
                <c:pt idx="24">
                  <c:v>0.99946099407504929</c:v>
                </c:pt>
              </c:numCache>
            </c:numRef>
          </c:val>
          <c:extLst>
            <c:ext xmlns:c16="http://schemas.microsoft.com/office/drawing/2014/chart" uri="{C3380CC4-5D6E-409C-BE32-E72D297353CC}">
              <c16:uniqueId val="{00000000-AA4E-49D7-A1B2-E00572B2EAE2}"/>
            </c:ext>
          </c:extLst>
        </c:ser>
        <c:ser>
          <c:idx val="2"/>
          <c:order val="2"/>
          <c:tx>
            <c:strRef>
              <c:f>current!$D$63</c:f>
              <c:strCache>
                <c:ptCount val="1"/>
                <c:pt idx="0">
                  <c:v>Degraded Service</c:v>
                </c:pt>
              </c:strCache>
            </c:strRef>
          </c:tx>
          <c:spPr>
            <a:solidFill>
              <a:srgbClr val="FFC000"/>
            </a:solidFill>
            <a:ln>
              <a:noFill/>
            </a:ln>
            <a:effectLst/>
          </c:spPr>
          <c:invertIfNegative val="0"/>
          <c:cat>
            <c:numRef>
              <c:f>current!$A$93:$A$117</c:f>
              <c:numCache>
                <c:formatCode>mm/yyyy</c:formatCode>
                <c:ptCount val="25"/>
                <c:pt idx="0">
                  <c:v>42552</c:v>
                </c:pt>
                <c:pt idx="1">
                  <c:v>42583</c:v>
                </c:pt>
                <c:pt idx="2">
                  <c:v>42614</c:v>
                </c:pt>
                <c:pt idx="3">
                  <c:v>42644</c:v>
                </c:pt>
                <c:pt idx="4">
                  <c:v>42675</c:v>
                </c:pt>
                <c:pt idx="5">
                  <c:v>42705</c:v>
                </c:pt>
                <c:pt idx="6">
                  <c:v>42736</c:v>
                </c:pt>
                <c:pt idx="7">
                  <c:v>42767</c:v>
                </c:pt>
                <c:pt idx="8">
                  <c:v>42795</c:v>
                </c:pt>
                <c:pt idx="9">
                  <c:v>42826</c:v>
                </c:pt>
                <c:pt idx="10">
                  <c:v>42856</c:v>
                </c:pt>
                <c:pt idx="11">
                  <c:v>42887</c:v>
                </c:pt>
                <c:pt idx="12">
                  <c:v>42917</c:v>
                </c:pt>
                <c:pt idx="13">
                  <c:v>42948</c:v>
                </c:pt>
                <c:pt idx="14">
                  <c:v>42979</c:v>
                </c:pt>
                <c:pt idx="15">
                  <c:v>43009</c:v>
                </c:pt>
                <c:pt idx="16">
                  <c:v>43040</c:v>
                </c:pt>
                <c:pt idx="17">
                  <c:v>43070</c:v>
                </c:pt>
                <c:pt idx="18">
                  <c:v>43101</c:v>
                </c:pt>
                <c:pt idx="19">
                  <c:v>43132</c:v>
                </c:pt>
                <c:pt idx="20">
                  <c:v>43160</c:v>
                </c:pt>
                <c:pt idx="21">
                  <c:v>43191</c:v>
                </c:pt>
                <c:pt idx="22">
                  <c:v>43221</c:v>
                </c:pt>
                <c:pt idx="23">
                  <c:v>43252</c:v>
                </c:pt>
                <c:pt idx="24">
                  <c:v>43282</c:v>
                </c:pt>
              </c:numCache>
            </c:numRef>
          </c:cat>
          <c:val>
            <c:numRef>
              <c:f>current!$D$93:$D$117</c:f>
              <c:numCache>
                <c:formatCode>0.0000%</c:formatCode>
                <c:ptCount val="25"/>
                <c:pt idx="0">
                  <c:v>4.2854173594946143E-3</c:v>
                </c:pt>
                <c:pt idx="1">
                  <c:v>2.0507704245553704E-5</c:v>
                </c:pt>
                <c:pt idx="2">
                  <c:v>1.315621690549662E-4</c:v>
                </c:pt>
                <c:pt idx="3">
                  <c:v>7.1084137013732729E-5</c:v>
                </c:pt>
                <c:pt idx="4">
                  <c:v>6.1812714776632305E-4</c:v>
                </c:pt>
                <c:pt idx="5">
                  <c:v>3.6027047999109829E-4</c:v>
                </c:pt>
                <c:pt idx="6">
                  <c:v>4.9675756568012819E-4</c:v>
                </c:pt>
                <c:pt idx="7">
                  <c:v>1.7396907216493673E-4</c:v>
                </c:pt>
                <c:pt idx="8">
                  <c:v>2.7608624094810352E-4</c:v>
                </c:pt>
                <c:pt idx="9">
                  <c:v>8.5034013605489456E-5</c:v>
                </c:pt>
                <c:pt idx="10">
                  <c:v>1.4111379318726414E-5</c:v>
                </c:pt>
                <c:pt idx="11">
                  <c:v>2.3724489795928783E-4</c:v>
                </c:pt>
                <c:pt idx="12">
                  <c:v>1.6919191919184673E-4</c:v>
                </c:pt>
                <c:pt idx="13">
                  <c:v>5.0165634843046814E-4</c:v>
                </c:pt>
                <c:pt idx="14">
                  <c:v>3.9394949494941933E-4</c:v>
                </c:pt>
                <c:pt idx="15">
                  <c:v>2.8918214402084974E-4</c:v>
                </c:pt>
                <c:pt idx="16">
                  <c:v>4.2929292929305696E-4</c:v>
                </c:pt>
                <c:pt idx="17">
                  <c:v>2.6745954165309227E-3</c:v>
                </c:pt>
                <c:pt idx="18">
                  <c:v>1.0958415624313655E-3</c:v>
                </c:pt>
                <c:pt idx="19">
                  <c:v>4.099854227401778E-5</c:v>
                </c:pt>
                <c:pt idx="20">
                  <c:v>6.1809670104606695E-4</c:v>
                </c:pt>
                <c:pt idx="21">
                  <c:v>3.6635487528344779E-3</c:v>
                </c:pt>
                <c:pt idx="22">
                  <c:v>1.9118937897738553E-3</c:v>
                </c:pt>
                <c:pt idx="23">
                  <c:v>1.9600340136054495E-3</c:v>
                </c:pt>
                <c:pt idx="24">
                  <c:v>5.3900592495070843E-4</c:v>
                </c:pt>
              </c:numCache>
            </c:numRef>
          </c:val>
          <c:extLst>
            <c:ext xmlns:c16="http://schemas.microsoft.com/office/drawing/2014/chart" uri="{C3380CC4-5D6E-409C-BE32-E72D297353CC}">
              <c16:uniqueId val="{00000001-AA4E-49D7-A1B2-E00572B2EAE2}"/>
            </c:ext>
          </c:extLst>
        </c:ser>
        <c:ser>
          <c:idx val="3"/>
          <c:order val="3"/>
          <c:tx>
            <c:strRef>
              <c:f>current!$E$63</c:f>
              <c:strCache>
                <c:ptCount val="1"/>
                <c:pt idx="0">
                  <c:v>DMVPN Service</c:v>
                </c:pt>
              </c:strCache>
            </c:strRef>
          </c:tx>
          <c:spPr>
            <a:solidFill>
              <a:schemeClr val="accent2">
                <a:lumMod val="75000"/>
              </a:schemeClr>
            </a:solidFill>
            <a:ln>
              <a:noFill/>
            </a:ln>
            <a:effectLst/>
          </c:spPr>
          <c:invertIfNegative val="0"/>
          <c:cat>
            <c:numRef>
              <c:f>current!$A$93:$A$117</c:f>
              <c:numCache>
                <c:formatCode>mm/yyyy</c:formatCode>
                <c:ptCount val="25"/>
                <c:pt idx="0">
                  <c:v>42552</c:v>
                </c:pt>
                <c:pt idx="1">
                  <c:v>42583</c:v>
                </c:pt>
                <c:pt idx="2">
                  <c:v>42614</c:v>
                </c:pt>
                <c:pt idx="3">
                  <c:v>42644</c:v>
                </c:pt>
                <c:pt idx="4">
                  <c:v>42675</c:v>
                </c:pt>
                <c:pt idx="5">
                  <c:v>42705</c:v>
                </c:pt>
                <c:pt idx="6">
                  <c:v>42736</c:v>
                </c:pt>
                <c:pt idx="7">
                  <c:v>42767</c:v>
                </c:pt>
                <c:pt idx="8">
                  <c:v>42795</c:v>
                </c:pt>
                <c:pt idx="9">
                  <c:v>42826</c:v>
                </c:pt>
                <c:pt idx="10">
                  <c:v>42856</c:v>
                </c:pt>
                <c:pt idx="11">
                  <c:v>42887</c:v>
                </c:pt>
                <c:pt idx="12">
                  <c:v>42917</c:v>
                </c:pt>
                <c:pt idx="13">
                  <c:v>42948</c:v>
                </c:pt>
                <c:pt idx="14">
                  <c:v>42979</c:v>
                </c:pt>
                <c:pt idx="15">
                  <c:v>43009</c:v>
                </c:pt>
                <c:pt idx="16">
                  <c:v>43040</c:v>
                </c:pt>
                <c:pt idx="17">
                  <c:v>43070</c:v>
                </c:pt>
                <c:pt idx="18">
                  <c:v>43101</c:v>
                </c:pt>
                <c:pt idx="19">
                  <c:v>43132</c:v>
                </c:pt>
                <c:pt idx="20">
                  <c:v>43160</c:v>
                </c:pt>
                <c:pt idx="21">
                  <c:v>43191</c:v>
                </c:pt>
                <c:pt idx="22">
                  <c:v>43221</c:v>
                </c:pt>
                <c:pt idx="23">
                  <c:v>43252</c:v>
                </c:pt>
                <c:pt idx="24">
                  <c:v>43282</c:v>
                </c:pt>
              </c:numCache>
            </c:numRef>
          </c:cat>
          <c:val>
            <c:numRef>
              <c:f>current!$E$93:$E$117</c:f>
              <c:numCache>
                <c:formatCode>0.0000%</c:formatCode>
                <c:ptCount val="25"/>
                <c:pt idx="0">
                  <c:v>0</c:v>
                </c:pt>
                <c:pt idx="1">
                  <c:v>0</c:v>
                </c:pt>
                <c:pt idx="2">
                  <c:v>0</c:v>
                </c:pt>
                <c:pt idx="3">
                  <c:v>0</c:v>
                </c:pt>
                <c:pt idx="4">
                  <c:v>0</c:v>
                </c:pt>
                <c:pt idx="5">
                  <c:v>0</c:v>
                </c:pt>
                <c:pt idx="6">
                  <c:v>0</c:v>
                </c:pt>
                <c:pt idx="7">
                  <c:v>0</c:v>
                </c:pt>
                <c:pt idx="8">
                  <c:v>0</c:v>
                </c:pt>
                <c:pt idx="9">
                  <c:v>0</c:v>
                </c:pt>
                <c:pt idx="10">
                  <c:v>0</c:v>
                </c:pt>
                <c:pt idx="11">
                  <c:v>0</c:v>
                </c:pt>
                <c:pt idx="12">
                  <c:v>0</c:v>
                </c:pt>
                <c:pt idx="13">
                  <c:v>0</c:v>
                </c:pt>
                <c:pt idx="14">
                  <c:v>0</c:v>
                </c:pt>
                <c:pt idx="15">
                  <c:v>0</c:v>
                </c:pt>
                <c:pt idx="16">
                  <c:v>0</c:v>
                </c:pt>
                <c:pt idx="17">
                  <c:v>0</c:v>
                </c:pt>
                <c:pt idx="18">
                  <c:v>0</c:v>
                </c:pt>
                <c:pt idx="19">
                  <c:v>0</c:v>
                </c:pt>
                <c:pt idx="20">
                  <c:v>0</c:v>
                </c:pt>
                <c:pt idx="21">
                  <c:v>0</c:v>
                </c:pt>
                <c:pt idx="22">
                  <c:v>0</c:v>
                </c:pt>
                <c:pt idx="23">
                  <c:v>0</c:v>
                </c:pt>
                <c:pt idx="24">
                  <c:v>0</c:v>
                </c:pt>
              </c:numCache>
            </c:numRef>
          </c:val>
          <c:extLst>
            <c:ext xmlns:c16="http://schemas.microsoft.com/office/drawing/2014/chart" uri="{C3380CC4-5D6E-409C-BE32-E72D297353CC}">
              <c16:uniqueId val="{00000002-AA4E-49D7-A1B2-E00572B2EAE2}"/>
            </c:ext>
          </c:extLst>
        </c:ser>
        <c:ser>
          <c:idx val="4"/>
          <c:order val="4"/>
          <c:tx>
            <c:strRef>
              <c:f>current!$F$63</c:f>
              <c:strCache>
                <c:ptCount val="1"/>
                <c:pt idx="0">
                  <c:v>Impacted Service (No SLA Breach)</c:v>
                </c:pt>
              </c:strCache>
            </c:strRef>
          </c:tx>
          <c:spPr>
            <a:pattFill prst="lgCheck">
              <a:fgClr>
                <a:srgbClr val="FF0000"/>
              </a:fgClr>
              <a:bgClr>
                <a:schemeClr val="bg1"/>
              </a:bgClr>
            </a:pattFill>
            <a:ln>
              <a:noFill/>
            </a:ln>
            <a:effectLst/>
          </c:spPr>
          <c:invertIfNegative val="0"/>
          <c:cat>
            <c:numRef>
              <c:f>current!$A$93:$A$117</c:f>
              <c:numCache>
                <c:formatCode>mm/yyyy</c:formatCode>
                <c:ptCount val="25"/>
                <c:pt idx="0">
                  <c:v>42552</c:v>
                </c:pt>
                <c:pt idx="1">
                  <c:v>42583</c:v>
                </c:pt>
                <c:pt idx="2">
                  <c:v>42614</c:v>
                </c:pt>
                <c:pt idx="3">
                  <c:v>42644</c:v>
                </c:pt>
                <c:pt idx="4">
                  <c:v>42675</c:v>
                </c:pt>
                <c:pt idx="5">
                  <c:v>42705</c:v>
                </c:pt>
                <c:pt idx="6">
                  <c:v>42736</c:v>
                </c:pt>
                <c:pt idx="7">
                  <c:v>42767</c:v>
                </c:pt>
                <c:pt idx="8">
                  <c:v>42795</c:v>
                </c:pt>
                <c:pt idx="9">
                  <c:v>42826</c:v>
                </c:pt>
                <c:pt idx="10">
                  <c:v>42856</c:v>
                </c:pt>
                <c:pt idx="11">
                  <c:v>42887</c:v>
                </c:pt>
                <c:pt idx="12">
                  <c:v>42917</c:v>
                </c:pt>
                <c:pt idx="13">
                  <c:v>42948</c:v>
                </c:pt>
                <c:pt idx="14">
                  <c:v>42979</c:v>
                </c:pt>
                <c:pt idx="15">
                  <c:v>43009</c:v>
                </c:pt>
                <c:pt idx="16">
                  <c:v>43040</c:v>
                </c:pt>
                <c:pt idx="17">
                  <c:v>43070</c:v>
                </c:pt>
                <c:pt idx="18">
                  <c:v>43101</c:v>
                </c:pt>
                <c:pt idx="19">
                  <c:v>43132</c:v>
                </c:pt>
                <c:pt idx="20">
                  <c:v>43160</c:v>
                </c:pt>
                <c:pt idx="21">
                  <c:v>43191</c:v>
                </c:pt>
                <c:pt idx="22">
                  <c:v>43221</c:v>
                </c:pt>
                <c:pt idx="23">
                  <c:v>43252</c:v>
                </c:pt>
                <c:pt idx="24">
                  <c:v>43282</c:v>
                </c:pt>
              </c:numCache>
            </c:numRef>
          </c:cat>
          <c:val>
            <c:numRef>
              <c:f>current!$F$93:$F$117</c:f>
              <c:numCache>
                <c:formatCode>0.0000%</c:formatCode>
                <c:ptCount val="25"/>
                <c:pt idx="0">
                  <c:v>0</c:v>
                </c:pt>
                <c:pt idx="1">
                  <c:v>0</c:v>
                </c:pt>
                <c:pt idx="2">
                  <c:v>0</c:v>
                </c:pt>
                <c:pt idx="3">
                  <c:v>0</c:v>
                </c:pt>
                <c:pt idx="4">
                  <c:v>0</c:v>
                </c:pt>
                <c:pt idx="5">
                  <c:v>0</c:v>
                </c:pt>
                <c:pt idx="6">
                  <c:v>0</c:v>
                </c:pt>
                <c:pt idx="7">
                  <c:v>0</c:v>
                </c:pt>
                <c:pt idx="8">
                  <c:v>0</c:v>
                </c:pt>
                <c:pt idx="9">
                  <c:v>0</c:v>
                </c:pt>
                <c:pt idx="10">
                  <c:v>1.8667861409804587E-5</c:v>
                </c:pt>
                <c:pt idx="11">
                  <c:v>0</c:v>
                </c:pt>
                <c:pt idx="12">
                  <c:v>4.7409579667756496E-5</c:v>
                </c:pt>
                <c:pt idx="13">
                  <c:v>0</c:v>
                </c:pt>
                <c:pt idx="14">
                  <c:v>0</c:v>
                </c:pt>
                <c:pt idx="15">
                  <c:v>0</c:v>
                </c:pt>
                <c:pt idx="16">
                  <c:v>0</c:v>
                </c:pt>
                <c:pt idx="17">
                  <c:v>0</c:v>
                </c:pt>
                <c:pt idx="18">
                  <c:v>0</c:v>
                </c:pt>
                <c:pt idx="19">
                  <c:v>0</c:v>
                </c:pt>
                <c:pt idx="20">
                  <c:v>8.9605734767017609E-5</c:v>
                </c:pt>
                <c:pt idx="21">
                  <c:v>0</c:v>
                </c:pt>
                <c:pt idx="22">
                  <c:v>1.1982333680826684E-8</c:v>
                </c:pt>
                <c:pt idx="23">
                  <c:v>0</c:v>
                </c:pt>
                <c:pt idx="24">
                  <c:v>0</c:v>
                </c:pt>
              </c:numCache>
            </c:numRef>
          </c:val>
          <c:extLst>
            <c:ext xmlns:c16="http://schemas.microsoft.com/office/drawing/2014/chart" uri="{C3380CC4-5D6E-409C-BE32-E72D297353CC}">
              <c16:uniqueId val="{00000003-AA4E-49D7-A1B2-E00572B2EAE2}"/>
            </c:ext>
          </c:extLst>
        </c:ser>
        <c:ser>
          <c:idx val="5"/>
          <c:order val="5"/>
          <c:tx>
            <c:strRef>
              <c:f>current!$G$63</c:f>
              <c:strCache>
                <c:ptCount val="1"/>
                <c:pt idx="0">
                  <c:v>Impacted Service (SLA Breach)</c:v>
                </c:pt>
              </c:strCache>
            </c:strRef>
          </c:tx>
          <c:spPr>
            <a:solidFill>
              <a:srgbClr val="FF0000"/>
            </a:solidFill>
            <a:ln>
              <a:noFill/>
            </a:ln>
            <a:effectLst/>
          </c:spPr>
          <c:invertIfNegative val="0"/>
          <c:dPt>
            <c:idx val="22"/>
            <c:invertIfNegative val="0"/>
            <c:bubble3D val="0"/>
            <c:spPr>
              <a:solidFill>
                <a:srgbClr val="FF0000"/>
              </a:solidFill>
              <a:ln>
                <a:noFill/>
              </a:ln>
              <a:effectLst/>
            </c:spPr>
            <c:extLst>
              <c:ext xmlns:c16="http://schemas.microsoft.com/office/drawing/2014/chart" uri="{C3380CC4-5D6E-409C-BE32-E72D297353CC}">
                <c16:uniqueId val="{00000005-AA4E-49D7-A1B2-E00572B2EAE2}"/>
              </c:ext>
            </c:extLst>
          </c:dPt>
          <c:cat>
            <c:numRef>
              <c:f>current!$A$93:$A$117</c:f>
              <c:numCache>
                <c:formatCode>mm/yyyy</c:formatCode>
                <c:ptCount val="25"/>
                <c:pt idx="0">
                  <c:v>42552</c:v>
                </c:pt>
                <c:pt idx="1">
                  <c:v>42583</c:v>
                </c:pt>
                <c:pt idx="2">
                  <c:v>42614</c:v>
                </c:pt>
                <c:pt idx="3">
                  <c:v>42644</c:v>
                </c:pt>
                <c:pt idx="4">
                  <c:v>42675</c:v>
                </c:pt>
                <c:pt idx="5">
                  <c:v>42705</c:v>
                </c:pt>
                <c:pt idx="6">
                  <c:v>42736</c:v>
                </c:pt>
                <c:pt idx="7">
                  <c:v>42767</c:v>
                </c:pt>
                <c:pt idx="8">
                  <c:v>42795</c:v>
                </c:pt>
                <c:pt idx="9">
                  <c:v>42826</c:v>
                </c:pt>
                <c:pt idx="10">
                  <c:v>42856</c:v>
                </c:pt>
                <c:pt idx="11">
                  <c:v>42887</c:v>
                </c:pt>
                <c:pt idx="12">
                  <c:v>42917</c:v>
                </c:pt>
                <c:pt idx="13">
                  <c:v>42948</c:v>
                </c:pt>
                <c:pt idx="14">
                  <c:v>42979</c:v>
                </c:pt>
                <c:pt idx="15">
                  <c:v>43009</c:v>
                </c:pt>
                <c:pt idx="16">
                  <c:v>43040</c:v>
                </c:pt>
                <c:pt idx="17">
                  <c:v>43070</c:v>
                </c:pt>
                <c:pt idx="18">
                  <c:v>43101</c:v>
                </c:pt>
                <c:pt idx="19">
                  <c:v>43132</c:v>
                </c:pt>
                <c:pt idx="20">
                  <c:v>43160</c:v>
                </c:pt>
                <c:pt idx="21">
                  <c:v>43191</c:v>
                </c:pt>
                <c:pt idx="22">
                  <c:v>43221</c:v>
                </c:pt>
                <c:pt idx="23">
                  <c:v>43252</c:v>
                </c:pt>
                <c:pt idx="24">
                  <c:v>43282</c:v>
                </c:pt>
              </c:numCache>
            </c:numRef>
          </c:cat>
          <c:val>
            <c:numRef>
              <c:f>current!$G$93:$G$117</c:f>
              <c:numCache>
                <c:formatCode>0.0000%</c:formatCode>
                <c:ptCount val="25"/>
                <c:pt idx="0">
                  <c:v>0</c:v>
                </c:pt>
                <c:pt idx="1">
                  <c:v>0</c:v>
                </c:pt>
                <c:pt idx="2">
                  <c:v>1.3626834381441633E-5</c:v>
                </c:pt>
                <c:pt idx="3">
                  <c:v>0</c:v>
                </c:pt>
                <c:pt idx="4">
                  <c:v>0</c:v>
                </c:pt>
                <c:pt idx="5">
                  <c:v>0</c:v>
                </c:pt>
                <c:pt idx="6">
                  <c:v>0</c:v>
                </c:pt>
                <c:pt idx="7">
                  <c:v>0</c:v>
                </c:pt>
                <c:pt idx="8">
                  <c:v>0</c:v>
                </c:pt>
                <c:pt idx="9">
                  <c:v>0</c:v>
                </c:pt>
                <c:pt idx="10">
                  <c:v>0</c:v>
                </c:pt>
                <c:pt idx="11">
                  <c:v>0</c:v>
                </c:pt>
                <c:pt idx="12">
                  <c:v>4.1544477027422033E-6</c:v>
                </c:pt>
                <c:pt idx="13">
                  <c:v>0</c:v>
                </c:pt>
                <c:pt idx="14">
                  <c:v>0</c:v>
                </c:pt>
                <c:pt idx="15">
                  <c:v>0</c:v>
                </c:pt>
                <c:pt idx="16">
                  <c:v>0</c:v>
                </c:pt>
                <c:pt idx="17">
                  <c:v>0</c:v>
                </c:pt>
                <c:pt idx="18">
                  <c:v>0</c:v>
                </c:pt>
                <c:pt idx="19">
                  <c:v>0</c:v>
                </c:pt>
                <c:pt idx="20">
                  <c:v>0</c:v>
                </c:pt>
                <c:pt idx="21">
                  <c:v>0</c:v>
                </c:pt>
                <c:pt idx="22">
                  <c:v>2.5960532953884785E-3</c:v>
                </c:pt>
                <c:pt idx="23">
                  <c:v>0</c:v>
                </c:pt>
                <c:pt idx="24">
                  <c:v>0</c:v>
                </c:pt>
              </c:numCache>
            </c:numRef>
          </c:val>
          <c:extLst>
            <c:ext xmlns:c16="http://schemas.microsoft.com/office/drawing/2014/chart" uri="{C3380CC4-5D6E-409C-BE32-E72D297353CC}">
              <c16:uniqueId val="{00000006-AA4E-49D7-A1B2-E00572B2EAE2}"/>
            </c:ext>
          </c:extLst>
        </c:ser>
        <c:dLbls>
          <c:showLegendKey val="0"/>
          <c:showVal val="0"/>
          <c:showCatName val="0"/>
          <c:showSerName val="0"/>
          <c:showPercent val="0"/>
          <c:showBubbleSize val="0"/>
        </c:dLbls>
        <c:gapWidth val="219"/>
        <c:overlap val="100"/>
        <c:axId val="434688552"/>
        <c:axId val="434688944"/>
      </c:barChart>
      <c:lineChart>
        <c:grouping val="standard"/>
        <c:varyColors val="0"/>
        <c:ser>
          <c:idx val="0"/>
          <c:order val="0"/>
          <c:tx>
            <c:strRef>
              <c:f>current!$B$63</c:f>
              <c:strCache>
                <c:ptCount val="1"/>
                <c:pt idx="0">
                  <c:v>According to SLA</c:v>
                </c:pt>
              </c:strCache>
            </c:strRef>
          </c:tx>
          <c:spPr>
            <a:ln w="28575" cap="rnd">
              <a:solidFill>
                <a:srgbClr val="00B050"/>
              </a:solidFill>
              <a:round/>
            </a:ln>
            <a:effectLst/>
          </c:spPr>
          <c:marker>
            <c:symbol val="none"/>
          </c:marker>
          <c:cat>
            <c:numRef>
              <c:f>current!$A$93:$A$117</c:f>
              <c:numCache>
                <c:formatCode>mm/yyyy</c:formatCode>
                <c:ptCount val="25"/>
                <c:pt idx="0">
                  <c:v>42552</c:v>
                </c:pt>
                <c:pt idx="1">
                  <c:v>42583</c:v>
                </c:pt>
                <c:pt idx="2">
                  <c:v>42614</c:v>
                </c:pt>
                <c:pt idx="3">
                  <c:v>42644</c:v>
                </c:pt>
                <c:pt idx="4">
                  <c:v>42675</c:v>
                </c:pt>
                <c:pt idx="5">
                  <c:v>42705</c:v>
                </c:pt>
                <c:pt idx="6">
                  <c:v>42736</c:v>
                </c:pt>
                <c:pt idx="7">
                  <c:v>42767</c:v>
                </c:pt>
                <c:pt idx="8">
                  <c:v>42795</c:v>
                </c:pt>
                <c:pt idx="9">
                  <c:v>42826</c:v>
                </c:pt>
                <c:pt idx="10">
                  <c:v>42856</c:v>
                </c:pt>
                <c:pt idx="11">
                  <c:v>42887</c:v>
                </c:pt>
                <c:pt idx="12">
                  <c:v>42917</c:v>
                </c:pt>
                <c:pt idx="13">
                  <c:v>42948</c:v>
                </c:pt>
                <c:pt idx="14">
                  <c:v>42979</c:v>
                </c:pt>
                <c:pt idx="15">
                  <c:v>43009</c:v>
                </c:pt>
                <c:pt idx="16">
                  <c:v>43040</c:v>
                </c:pt>
                <c:pt idx="17">
                  <c:v>43070</c:v>
                </c:pt>
                <c:pt idx="18">
                  <c:v>43101</c:v>
                </c:pt>
                <c:pt idx="19">
                  <c:v>43132</c:v>
                </c:pt>
                <c:pt idx="20">
                  <c:v>43160</c:v>
                </c:pt>
                <c:pt idx="21">
                  <c:v>43191</c:v>
                </c:pt>
                <c:pt idx="22">
                  <c:v>43221</c:v>
                </c:pt>
                <c:pt idx="23">
                  <c:v>43252</c:v>
                </c:pt>
                <c:pt idx="24">
                  <c:v>43282</c:v>
                </c:pt>
              </c:numCache>
            </c:numRef>
          </c:cat>
          <c:val>
            <c:numRef>
              <c:f>current!$B$93:$B$117</c:f>
              <c:numCache>
                <c:formatCode>0.0000%</c:formatCode>
                <c:ptCount val="25"/>
                <c:pt idx="0">
                  <c:v>1</c:v>
                </c:pt>
                <c:pt idx="1">
                  <c:v>1</c:v>
                </c:pt>
                <c:pt idx="2">
                  <c:v>0.99998637316561856</c:v>
                </c:pt>
                <c:pt idx="3">
                  <c:v>1</c:v>
                </c:pt>
                <c:pt idx="4">
                  <c:v>1</c:v>
                </c:pt>
                <c:pt idx="5">
                  <c:v>1</c:v>
                </c:pt>
                <c:pt idx="6">
                  <c:v>1</c:v>
                </c:pt>
                <c:pt idx="7">
                  <c:v>1</c:v>
                </c:pt>
                <c:pt idx="8">
                  <c:v>1</c:v>
                </c:pt>
                <c:pt idx="9">
                  <c:v>1</c:v>
                </c:pt>
                <c:pt idx="10">
                  <c:v>1</c:v>
                </c:pt>
                <c:pt idx="11">
                  <c:v>1</c:v>
                </c:pt>
                <c:pt idx="12">
                  <c:v>0.99999584555229726</c:v>
                </c:pt>
                <c:pt idx="13">
                  <c:v>1</c:v>
                </c:pt>
                <c:pt idx="14">
                  <c:v>1</c:v>
                </c:pt>
                <c:pt idx="15">
                  <c:v>1</c:v>
                </c:pt>
                <c:pt idx="16">
                  <c:v>1</c:v>
                </c:pt>
                <c:pt idx="17">
                  <c:v>1</c:v>
                </c:pt>
                <c:pt idx="18">
                  <c:v>1</c:v>
                </c:pt>
                <c:pt idx="19">
                  <c:v>1</c:v>
                </c:pt>
                <c:pt idx="20">
                  <c:v>1</c:v>
                </c:pt>
                <c:pt idx="21">
                  <c:v>1</c:v>
                </c:pt>
                <c:pt idx="22">
                  <c:v>0.99740393472227784</c:v>
                </c:pt>
                <c:pt idx="23">
                  <c:v>1</c:v>
                </c:pt>
                <c:pt idx="24">
                  <c:v>1</c:v>
                </c:pt>
              </c:numCache>
            </c:numRef>
          </c:val>
          <c:smooth val="0"/>
          <c:extLst>
            <c:ext xmlns:c16="http://schemas.microsoft.com/office/drawing/2014/chart" uri="{C3380CC4-5D6E-409C-BE32-E72D297353CC}">
              <c16:uniqueId val="{00000007-AA4E-49D7-A1B2-E00572B2EAE2}"/>
            </c:ext>
          </c:extLst>
        </c:ser>
        <c:dLbls>
          <c:showLegendKey val="0"/>
          <c:showVal val="0"/>
          <c:showCatName val="0"/>
          <c:showSerName val="0"/>
          <c:showPercent val="0"/>
          <c:showBubbleSize val="0"/>
        </c:dLbls>
        <c:marker val="1"/>
        <c:smooth val="0"/>
        <c:axId val="434688552"/>
        <c:axId val="434688944"/>
      </c:lineChart>
      <c:dateAx>
        <c:axId val="434688552"/>
        <c:scaling>
          <c:orientation val="minMax"/>
          <c:min val="42583"/>
        </c:scaling>
        <c:delete val="0"/>
        <c:axPos val="b"/>
        <c:numFmt formatCode="mm/yyyy"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34688944"/>
        <c:crosses val="autoZero"/>
        <c:auto val="1"/>
        <c:lblOffset val="100"/>
        <c:baseTimeUnit val="months"/>
      </c:dateAx>
      <c:valAx>
        <c:axId val="434688944"/>
        <c:scaling>
          <c:orientation val="minMax"/>
          <c:max val="1"/>
          <c:min val="0.995"/>
        </c:scaling>
        <c:delete val="0"/>
        <c:axPos val="l"/>
        <c:majorGridlines>
          <c:spPr>
            <a:ln w="9525" cap="flat" cmpd="sng" algn="ctr">
              <a:solidFill>
                <a:schemeClr val="tx1">
                  <a:lumMod val="15000"/>
                  <a:lumOff val="85000"/>
                </a:schemeClr>
              </a:solidFill>
              <a:round/>
            </a:ln>
            <a:effectLst/>
          </c:spPr>
        </c:majorGridlines>
        <c:numFmt formatCode="0.00%" sourceLinked="0"/>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34688552"/>
        <c:crosses val="autoZero"/>
        <c:crossBetween val="between"/>
        <c:majorUnit val="5.0000000000000012E-4"/>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57351A7-8A0E-BC4A-B507-BC9FBEDEB94D}" type="datetime1">
              <a:rPr lang="en-US" smtClean="0"/>
              <a:pPr/>
              <a:t>2/11/19</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DEFFE683-3A33-1F4A-90D8-528147015F19}" type="slidenum">
              <a:rPr lang="en-US" smtClean="0"/>
              <a:pPr/>
              <a:t>‹#›</a:t>
            </a:fld>
            <a:endParaRPr lang="en-US"/>
          </a:p>
        </p:txBody>
      </p:sp>
    </p:spTree>
    <p:extLst>
      <p:ext uri="{BB962C8B-B14F-4D97-AF65-F5344CB8AC3E}">
        <p14:creationId xmlns:p14="http://schemas.microsoft.com/office/powerpoint/2010/main" val="34612195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C0BA50B-6875-0F43-A70A-41BA2A188017}" type="datetime1">
              <a:rPr lang="en-US" smtClean="0"/>
              <a:pPr/>
              <a:t>2/11/19</a:t>
            </a:fld>
            <a:endParaRPr lang="en-US"/>
          </a:p>
        </p:txBody>
      </p:sp>
      <p:sp>
        <p:nvSpPr>
          <p:cNvPr id="4" name="Slide Image Placeholder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D03270C-FB42-C54A-AC71-B4EEB4FA7F12}" type="slidenum">
              <a:rPr lang="en-US" smtClean="0"/>
              <a:pPr/>
              <a:t>‹#›</a:t>
            </a:fld>
            <a:endParaRPr lang="en-US"/>
          </a:p>
        </p:txBody>
      </p:sp>
    </p:spTree>
    <p:extLst>
      <p:ext uri="{BB962C8B-B14F-4D97-AF65-F5344CB8AC3E}">
        <p14:creationId xmlns:p14="http://schemas.microsoft.com/office/powerpoint/2010/main" val="2482967093"/>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D03270C-FB42-C54A-AC71-B4EEB4FA7F12}" type="slidenum">
              <a:rPr lang="en-US" smtClean="0"/>
              <a:pPr/>
              <a:t>6</a:t>
            </a:fld>
            <a:endParaRPr lang="en-US"/>
          </a:p>
        </p:txBody>
      </p:sp>
    </p:spTree>
    <p:extLst>
      <p:ext uri="{BB962C8B-B14F-4D97-AF65-F5344CB8AC3E}">
        <p14:creationId xmlns:p14="http://schemas.microsoft.com/office/powerpoint/2010/main" val="203786256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1" name="Date Placeholder 10"/>
          <p:cNvSpPr txBox="1">
            <a:spLocks/>
          </p:cNvSpPr>
          <p:nvPr userDrawn="1"/>
        </p:nvSpPr>
        <p:spPr>
          <a:xfrm>
            <a:off x="8076534" y="5984875"/>
            <a:ext cx="1953066" cy="365125"/>
          </a:xfrm>
          <a:prstGeom prst="rect">
            <a:avLst/>
          </a:prstGeom>
        </p:spPr>
        <p:txBody>
          <a:bodyPr vert="horz" lIns="0" tIns="0" rIns="0" bIns="0" rtlCol="0" anchor="b" anchorCtr="0"/>
          <a:lstStyle>
            <a:lvl1pPr algn="r">
              <a:defRPr>
                <a:solidFill>
                  <a:schemeClr val="bg1"/>
                </a:solidFill>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64E83"/>
                </a:solidFill>
                <a:effectLst/>
                <a:uLnTx/>
                <a:uFillTx/>
                <a:latin typeface="+mn-lt"/>
                <a:ea typeface="+mn-ea"/>
                <a:cs typeface="+mn-cs"/>
              </a:rPr>
              <a:t>© ECMWF </a:t>
            </a:r>
            <a:fld id="{D4C56AD5-C73F-B44A-96CB-E8BE2C5CB95A}" type="datetime4">
              <a:rPr kumimoji="0" lang="en-US" sz="900" b="0" i="0" u="none" strike="noStrike" kern="1200" cap="none" spc="0" normalizeH="0" baseline="0" noProof="0" smtClean="0">
                <a:ln>
                  <a:noFill/>
                </a:ln>
                <a:solidFill>
                  <a:srgbClr val="064E83"/>
                </a:solidFill>
                <a:effectLst/>
                <a:uLnTx/>
                <a:uFillTx/>
                <a:latin typeface="+mn-lt"/>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February 11, 2019</a:t>
            </a:fld>
            <a:endParaRPr kumimoji="0" lang="en-US" sz="900" b="0" i="0" u="none" strike="noStrike" kern="1200" cap="none" spc="0" normalizeH="0" baseline="0" noProof="0" dirty="0">
              <a:ln>
                <a:noFill/>
              </a:ln>
              <a:solidFill>
                <a:srgbClr val="064E83"/>
              </a:solidFill>
              <a:effectLst/>
              <a:uLnTx/>
              <a:uFillTx/>
              <a:latin typeface="+mn-lt"/>
              <a:ea typeface="+mn-ea"/>
              <a:cs typeface="+mn-cs"/>
            </a:endParaRPr>
          </a:p>
        </p:txBody>
      </p:sp>
      <p:sp>
        <p:nvSpPr>
          <p:cNvPr id="13" name="Text Placeholder 12"/>
          <p:cNvSpPr>
            <a:spLocks noGrp="1"/>
          </p:cNvSpPr>
          <p:nvPr>
            <p:ph type="body" sz="quarter" idx="10" hasCustomPrompt="1"/>
          </p:nvPr>
        </p:nvSpPr>
        <p:spPr>
          <a:xfrm>
            <a:off x="2160000" y="1294198"/>
            <a:ext cx="7869600" cy="519800"/>
          </a:xfrm>
          <a:prstGeom prst="rect">
            <a:avLst/>
          </a:prstGeom>
        </p:spPr>
        <p:txBody>
          <a:bodyPr vert="horz" lIns="0" tIns="0" rIns="0" bIns="0" anchor="b" anchorCtr="0">
            <a:spAutoFit/>
          </a:bodyPr>
          <a:lstStyle>
            <a:lvl1pPr marL="0" indent="0">
              <a:lnSpc>
                <a:spcPts val="4000"/>
              </a:lnSpc>
              <a:spcBef>
                <a:spcPts val="0"/>
              </a:spcBef>
              <a:buNone/>
              <a:defRPr sz="3600" b="1">
                <a:solidFill>
                  <a:srgbClr val="064E83"/>
                </a:solidFill>
              </a:defRPr>
            </a:lvl1pPr>
          </a:lstStyle>
          <a:p>
            <a:pPr lvl="0"/>
            <a:r>
              <a:rPr lang="en-GB" dirty="0"/>
              <a:t>Title of Presentation</a:t>
            </a:r>
          </a:p>
        </p:txBody>
      </p:sp>
      <p:sp>
        <p:nvSpPr>
          <p:cNvPr id="14" name="Text Placeholder 12"/>
          <p:cNvSpPr>
            <a:spLocks noGrp="1"/>
          </p:cNvSpPr>
          <p:nvPr>
            <p:ph type="body" sz="quarter" idx="11" hasCustomPrompt="1"/>
          </p:nvPr>
        </p:nvSpPr>
        <p:spPr>
          <a:xfrm>
            <a:off x="2160000" y="1980000"/>
            <a:ext cx="7869600" cy="382156"/>
          </a:xfrm>
          <a:prstGeom prst="rect">
            <a:avLst/>
          </a:prstGeom>
        </p:spPr>
        <p:txBody>
          <a:bodyPr vert="horz" wrap="square" lIns="0" tIns="0" rIns="0" bIns="0">
            <a:spAutoFit/>
          </a:bodyPr>
          <a:lstStyle>
            <a:lvl1pPr marL="0" indent="0">
              <a:lnSpc>
                <a:spcPts val="3000"/>
              </a:lnSpc>
              <a:spcBef>
                <a:spcPts val="0"/>
              </a:spcBef>
              <a:buNone/>
              <a:defRPr sz="2400">
                <a:solidFill>
                  <a:srgbClr val="064E83"/>
                </a:solidFill>
              </a:defRPr>
            </a:lvl1pPr>
          </a:lstStyle>
          <a:p>
            <a:pPr lvl="0"/>
            <a:r>
              <a:rPr lang="en-GB" dirty="0"/>
              <a:t>Subtitle of Presentation</a:t>
            </a:r>
          </a:p>
        </p:txBody>
      </p:sp>
      <p:sp>
        <p:nvSpPr>
          <p:cNvPr id="15" name="Text Placeholder 12"/>
          <p:cNvSpPr>
            <a:spLocks noGrp="1"/>
          </p:cNvSpPr>
          <p:nvPr>
            <p:ph type="body" sz="quarter" idx="12" hasCustomPrompt="1"/>
          </p:nvPr>
        </p:nvSpPr>
        <p:spPr>
          <a:xfrm>
            <a:off x="2160000" y="2700001"/>
            <a:ext cx="7869600" cy="307777"/>
          </a:xfrm>
          <a:prstGeom prst="rect">
            <a:avLst/>
          </a:prstGeom>
        </p:spPr>
        <p:txBody>
          <a:bodyPr vert="horz" wrap="square" lIns="0" tIns="0" rIns="0" bIns="0">
            <a:spAutoFit/>
          </a:bodyPr>
          <a:lstStyle>
            <a:lvl1pPr marL="0" indent="0">
              <a:lnSpc>
                <a:spcPts val="2400"/>
              </a:lnSpc>
              <a:spcBef>
                <a:spcPts val="0"/>
              </a:spcBef>
              <a:buNone/>
              <a:defRPr sz="2000">
                <a:solidFill>
                  <a:srgbClr val="064E83"/>
                </a:solidFill>
              </a:defRPr>
            </a:lvl1pPr>
          </a:lstStyle>
          <a:p>
            <a:pPr lvl="0"/>
            <a:r>
              <a:rPr lang="en-GB" dirty="0"/>
              <a:t>Author’s Name</a:t>
            </a:r>
          </a:p>
        </p:txBody>
      </p:sp>
      <p:sp>
        <p:nvSpPr>
          <p:cNvPr id="16" name="Text Placeholder 12"/>
          <p:cNvSpPr>
            <a:spLocks noGrp="1"/>
          </p:cNvSpPr>
          <p:nvPr>
            <p:ph type="body" sz="quarter" idx="13" hasCustomPrompt="1"/>
          </p:nvPr>
        </p:nvSpPr>
        <p:spPr>
          <a:xfrm>
            <a:off x="2160000" y="3121224"/>
            <a:ext cx="7869600" cy="254771"/>
          </a:xfrm>
          <a:prstGeom prst="rect">
            <a:avLst/>
          </a:prstGeom>
        </p:spPr>
        <p:txBody>
          <a:bodyPr vert="horz" wrap="square" lIns="0" tIns="0" rIns="0" bIns="0">
            <a:spAutoFit/>
          </a:bodyPr>
          <a:lstStyle>
            <a:lvl1pPr marL="0" indent="0">
              <a:lnSpc>
                <a:spcPts val="2000"/>
              </a:lnSpc>
              <a:spcBef>
                <a:spcPts val="0"/>
              </a:spcBef>
              <a:buNone/>
              <a:defRPr sz="1600">
                <a:solidFill>
                  <a:srgbClr val="064E83"/>
                </a:solidFill>
              </a:defRPr>
            </a:lvl1pPr>
          </a:lstStyle>
          <a:p>
            <a:pPr lvl="0"/>
            <a:r>
              <a:rPr lang="en-GB" dirty="0"/>
              <a:t>Author’s Address</a:t>
            </a:r>
          </a:p>
        </p:txBody>
      </p:sp>
      <p:sp>
        <p:nvSpPr>
          <p:cNvPr id="17" name="Text Placeholder 12"/>
          <p:cNvSpPr>
            <a:spLocks noGrp="1"/>
          </p:cNvSpPr>
          <p:nvPr>
            <p:ph type="body" sz="quarter" idx="14" hasCustomPrompt="1"/>
          </p:nvPr>
        </p:nvSpPr>
        <p:spPr>
          <a:xfrm>
            <a:off x="2160000" y="3429000"/>
            <a:ext cx="7869600" cy="228268"/>
          </a:xfrm>
          <a:prstGeom prst="rect">
            <a:avLst/>
          </a:prstGeom>
        </p:spPr>
        <p:txBody>
          <a:bodyPr vert="horz" wrap="square" lIns="0" tIns="0" rIns="0" bIns="0">
            <a:spAutoFit/>
          </a:bodyPr>
          <a:lstStyle>
            <a:lvl1pPr marL="0" indent="0">
              <a:lnSpc>
                <a:spcPts val="1800"/>
              </a:lnSpc>
              <a:spcBef>
                <a:spcPts val="0"/>
              </a:spcBef>
              <a:buNone/>
              <a:defRPr sz="1400">
                <a:solidFill>
                  <a:srgbClr val="064E83"/>
                </a:solidFill>
              </a:defRPr>
            </a:lvl1pPr>
          </a:lstStyle>
          <a:p>
            <a:pPr lvl="0"/>
            <a:r>
              <a:rPr lang="en-GB" dirty="0" err="1"/>
              <a:t>email@ddress</a:t>
            </a:r>
            <a:endParaRPr lang="en-GB" dirty="0"/>
          </a:p>
        </p:txBody>
      </p:sp>
      <p:pic>
        <p:nvPicPr>
          <p:cNvPr id="10" name="Picture 9" descr="ECMWF_Master_Logo_RGB_nostrap.png"/>
          <p:cNvPicPr>
            <a:picLocks noChangeAspect="1"/>
          </p:cNvPicPr>
          <p:nvPr userDrawn="1"/>
        </p:nvPicPr>
        <p:blipFill>
          <a:blip r:embed="rId2"/>
          <a:stretch>
            <a:fillRect/>
          </a:stretch>
        </p:blipFill>
        <p:spPr>
          <a:xfrm>
            <a:off x="2160000" y="5984875"/>
            <a:ext cx="2135591" cy="366955"/>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9" name="Title 8"/>
          <p:cNvSpPr>
            <a:spLocks noGrp="1"/>
          </p:cNvSpPr>
          <p:nvPr>
            <p:ph type="title"/>
          </p:nvPr>
        </p:nvSpPr>
        <p:spPr>
          <a:xfrm>
            <a:off x="1080000" y="360000"/>
            <a:ext cx="10029600" cy="369332"/>
          </a:xfrm>
          <a:prstGeom prst="rect">
            <a:avLst/>
          </a:prstGeom>
        </p:spPr>
        <p:txBody>
          <a:bodyPr lIns="0" tIns="0" rIns="0" bIns="0"/>
          <a:lstStyle>
            <a:lvl1pPr>
              <a:defRPr>
                <a:solidFill>
                  <a:srgbClr val="064E83"/>
                </a:solidFill>
              </a:defRPr>
            </a:lvl1pPr>
          </a:lstStyle>
          <a:p>
            <a:r>
              <a:rPr lang="en-US"/>
              <a:t>Click to edit Master title style</a:t>
            </a:r>
            <a:endParaRPr lang="en-US" dirty="0"/>
          </a:p>
        </p:txBody>
      </p:sp>
      <p:sp>
        <p:nvSpPr>
          <p:cNvPr id="11" name="Content Placeholder 10"/>
          <p:cNvSpPr>
            <a:spLocks noGrp="1"/>
          </p:cNvSpPr>
          <p:nvPr>
            <p:ph sz="quarter" idx="14" hasCustomPrompt="1"/>
          </p:nvPr>
        </p:nvSpPr>
        <p:spPr>
          <a:xfrm>
            <a:off x="1080000" y="936000"/>
            <a:ext cx="10029600" cy="4986000"/>
          </a:xfrm>
          <a:prstGeom prst="rect">
            <a:avLst/>
          </a:prstGeom>
        </p:spPr>
        <p:txBody>
          <a:bodyPr lIns="0" tIns="0" rIns="0" bIns="0"/>
          <a:lstStyle>
            <a:lvl1pPr marL="0" indent="-180000">
              <a:lnSpc>
                <a:spcPts val="2200"/>
              </a:lnSpc>
              <a:spcBef>
                <a:spcPts val="1100"/>
              </a:spcBef>
              <a:buClr>
                <a:srgbClr val="064E83"/>
              </a:buClr>
              <a:defRPr sz="1800">
                <a:solidFill>
                  <a:schemeClr val="tx1"/>
                </a:solidFill>
              </a:defRPr>
            </a:lvl1pPr>
            <a:lvl2pPr marL="630000" indent="-270000">
              <a:lnSpc>
                <a:spcPts val="2000"/>
              </a:lnSpc>
              <a:spcBef>
                <a:spcPts val="1000"/>
              </a:spcBef>
              <a:buClr>
                <a:srgbClr val="064E83"/>
              </a:buClr>
              <a:defRPr sz="1600">
                <a:solidFill>
                  <a:schemeClr val="tx1"/>
                </a:solidFill>
              </a:defRPr>
            </a:lvl2pPr>
            <a:lvl3pPr marL="990000" indent="-270000">
              <a:lnSpc>
                <a:spcPts val="1800"/>
              </a:lnSpc>
              <a:spcBef>
                <a:spcPts val="900"/>
              </a:spcBef>
              <a:buClr>
                <a:srgbClr val="064E83"/>
              </a:buClr>
              <a:defRPr sz="1400">
                <a:solidFill>
                  <a:schemeClr val="tx1"/>
                </a:solidFill>
              </a:defRPr>
            </a:lvl3pPr>
            <a:lvl4pPr marL="1350000" indent="-270000">
              <a:lnSpc>
                <a:spcPts val="1600"/>
              </a:lnSpc>
              <a:spcBef>
                <a:spcPts val="800"/>
              </a:spcBef>
              <a:buClr>
                <a:srgbClr val="064E83"/>
              </a:buClr>
              <a:defRPr sz="1200">
                <a:solidFill>
                  <a:schemeClr val="tx1"/>
                </a:solidFill>
              </a:defRPr>
            </a:lvl4pPr>
            <a:lvl5pPr marL="1710000" indent="-270000">
              <a:lnSpc>
                <a:spcPts val="1400"/>
              </a:lnSpc>
              <a:spcBef>
                <a:spcPts val="700"/>
              </a:spcBef>
              <a:buClr>
                <a:srgbClr val="064E83"/>
              </a:buClr>
              <a:defRPr sz="1000">
                <a:solidFill>
                  <a:schemeClr val="tx1"/>
                </a:solidFill>
              </a:defRPr>
            </a:lvl5pPr>
          </a:lstStyle>
          <a:p>
            <a:pPr lvl="0"/>
            <a:r>
              <a:rPr lang="en-GB" dirty="0"/>
              <a:t>Top level text goes in here </a:t>
            </a:r>
          </a:p>
          <a:p>
            <a:pPr lvl="1"/>
            <a:r>
              <a:rPr lang="en-GB" dirty="0"/>
              <a:t>Second level text goes in here</a:t>
            </a:r>
          </a:p>
          <a:p>
            <a:pPr lvl="2"/>
            <a:r>
              <a:rPr lang="en-GB" dirty="0"/>
              <a:t>Third level text goes in here</a:t>
            </a:r>
          </a:p>
          <a:p>
            <a:pPr lvl="3"/>
            <a:r>
              <a:rPr lang="en-GB" dirty="0"/>
              <a:t>Fourth level text goes in here</a:t>
            </a:r>
          </a:p>
          <a:p>
            <a:pPr lvl="4"/>
            <a:r>
              <a:rPr lang="en-GB" dirty="0"/>
              <a:t>Fifth level text goes in here</a:t>
            </a:r>
            <a:endParaRPr lang="en-US" dirty="0"/>
          </a:p>
        </p:txBody>
      </p:sp>
      <p:sp>
        <p:nvSpPr>
          <p:cNvPr id="12" name="Slide Number Placeholder 2"/>
          <p:cNvSpPr>
            <a:spLocks noGrp="1"/>
          </p:cNvSpPr>
          <p:nvPr>
            <p:ph type="sldNum" sz="quarter" idx="10"/>
          </p:nvPr>
        </p:nvSpPr>
        <p:spPr>
          <a:xfrm>
            <a:off x="10029600" y="6308255"/>
            <a:ext cx="2159224" cy="216000"/>
          </a:xfrm>
          <a:prstGeom prst="rect">
            <a:avLst/>
          </a:prstGeom>
        </p:spPr>
        <p:txBody>
          <a:bodyPr lIns="0" tIns="0" rIns="0" bIns="0" anchor="b" anchorCtr="0"/>
          <a:lstStyle>
            <a:lvl1pPr algn="ctr">
              <a:defRPr sz="900" b="1">
                <a:solidFill>
                  <a:srgbClr val="064E83"/>
                </a:solidFill>
              </a:defRPr>
            </a:lvl1pPr>
          </a:lstStyle>
          <a:p>
            <a:fld id="{E4AB80EA-DB86-D849-B86F-15DAF31F0474}" type="slidenum">
              <a:rPr lang="en-US" smtClean="0"/>
              <a:pPr/>
              <a:t>‹#›</a:t>
            </a:fld>
            <a:endParaRPr lang="en-US" dirty="0"/>
          </a:p>
        </p:txBody>
      </p:sp>
      <p:sp>
        <p:nvSpPr>
          <p:cNvPr id="15" name="Date Placeholder 10"/>
          <p:cNvSpPr txBox="1">
            <a:spLocks/>
          </p:cNvSpPr>
          <p:nvPr userDrawn="1"/>
        </p:nvSpPr>
        <p:spPr>
          <a:xfrm>
            <a:off x="8564419" y="6308255"/>
            <a:ext cx="1465181" cy="230657"/>
          </a:xfrm>
          <a:prstGeom prst="rect">
            <a:avLst/>
          </a:prstGeom>
        </p:spPr>
        <p:txBody>
          <a:bodyPr vert="horz" lIns="0" tIns="0" rIns="0" bIns="0" rtlCol="0" anchor="b" anchorCtr="0"/>
          <a:lstStyle>
            <a:lvl1pPr algn="r">
              <a:defRPr>
                <a:solidFill>
                  <a:schemeClr val="bg1"/>
                </a:solidFill>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chemeClr val="bg1"/>
                </a:solidFill>
                <a:effectLst/>
                <a:uLnTx/>
                <a:uFillTx/>
                <a:latin typeface="+mn-lt"/>
                <a:ea typeface="+mn-ea"/>
                <a:cs typeface="+mn-cs"/>
              </a:rPr>
              <a:t>October 29, 2014</a:t>
            </a:r>
          </a:p>
        </p:txBody>
      </p:sp>
      <p:sp>
        <p:nvSpPr>
          <p:cNvPr id="16" name="Footer Placeholder 11"/>
          <p:cNvSpPr>
            <a:spLocks noGrp="1"/>
          </p:cNvSpPr>
          <p:nvPr>
            <p:ph type="ftr" sz="quarter" idx="3"/>
          </p:nvPr>
        </p:nvSpPr>
        <p:spPr>
          <a:xfrm>
            <a:off x="2422372" y="6308255"/>
            <a:ext cx="4053639" cy="230657"/>
          </a:xfrm>
          <a:prstGeom prst="rect">
            <a:avLst/>
          </a:prstGeom>
        </p:spPr>
        <p:txBody>
          <a:bodyPr vert="horz" lIns="0" tIns="0" rIns="0" bIns="0" rtlCol="0" anchor="b" anchorCtr="0">
            <a:noAutofit/>
          </a:bodyPr>
          <a:lstStyle>
            <a:lvl1pPr algn="l">
              <a:defRPr sz="900" b="1" cap="all" baseline="0">
                <a:solidFill>
                  <a:srgbClr val="064E83"/>
                </a:solidFill>
              </a:defRPr>
            </a:lvl1pPr>
          </a:lstStyle>
          <a:p>
            <a:pPr algn="ctr"/>
            <a:r>
              <a:rPr lang="en-US" dirty="0"/>
              <a:t>European Centre for Medium-Range Weather Forecasts</a:t>
            </a:r>
          </a:p>
        </p:txBody>
      </p:sp>
      <p:pic>
        <p:nvPicPr>
          <p:cNvPr id="8" name="Picture 7" descr="ECMWF_Master_Logo_RGB_nostrap.png"/>
          <p:cNvPicPr>
            <a:picLocks noChangeAspect="1"/>
          </p:cNvPicPr>
          <p:nvPr userDrawn="1"/>
        </p:nvPicPr>
        <p:blipFill>
          <a:blip r:embed="rId2"/>
          <a:stretch>
            <a:fillRect/>
          </a:stretch>
        </p:blipFill>
        <p:spPr>
          <a:xfrm>
            <a:off x="1080000" y="6308254"/>
            <a:ext cx="1342372" cy="230658"/>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PowerPoint_strip2.png"/>
          <p:cNvPicPr>
            <a:picLocks noChangeAspect="1"/>
          </p:cNvPicPr>
          <p:nvPr userDrawn="1"/>
        </p:nvPicPr>
        <p:blipFill>
          <a:blip r:embed="rId4"/>
          <a:stretch>
            <a:fillRect/>
          </a:stretch>
        </p:blipFill>
        <p:spPr>
          <a:xfrm>
            <a:off x="0" y="0"/>
            <a:ext cx="18288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1" r:id="rId2"/>
  </p:sldLayoutIdLst>
  <p:hf hdr="0" dt="0"/>
  <p:txStyles>
    <p:titleStyle>
      <a:lvl1pPr algn="l" defTabSz="457200" rtl="0" eaLnBrk="1" latinLnBrk="0" hangingPunct="1">
        <a:lnSpc>
          <a:spcPts val="2800"/>
        </a:lnSpc>
        <a:spcBef>
          <a:spcPct val="0"/>
        </a:spcBef>
        <a:buNone/>
        <a:defRPr sz="2400" kern="1200">
          <a:solidFill>
            <a:schemeClr val="bg1"/>
          </a:solidFill>
          <a:latin typeface="+mj-lt"/>
          <a:ea typeface="+mj-ea"/>
          <a:cs typeface="+mj-cs"/>
        </a:defRPr>
      </a:lvl1pPr>
    </p:titleStyle>
    <p:bodyStyle>
      <a:lvl1pPr marL="342900" indent="-342900" algn="l" defTabSz="457200" rtl="0" eaLnBrk="1" latinLnBrk="0" hangingPunct="1">
        <a:spcBef>
          <a:spcPct val="20000"/>
        </a:spcBef>
        <a:buClr>
          <a:schemeClr val="bg1"/>
        </a:buClr>
        <a:buFont typeface="Arial"/>
        <a:buChar char="•"/>
        <a:defRPr sz="3200" kern="1200">
          <a:solidFill>
            <a:schemeClr val="bg1"/>
          </a:solidFill>
          <a:latin typeface="+mn-lt"/>
          <a:ea typeface="+mn-ea"/>
          <a:cs typeface="+mn-cs"/>
        </a:defRPr>
      </a:lvl1pPr>
      <a:lvl2pPr marL="742950" indent="-285750" algn="l" defTabSz="457200" rtl="0" eaLnBrk="1" latinLnBrk="0" hangingPunct="1">
        <a:spcBef>
          <a:spcPct val="20000"/>
        </a:spcBef>
        <a:buClr>
          <a:schemeClr val="bg1"/>
        </a:buClr>
        <a:buFont typeface="Arial"/>
        <a:buChar char="–"/>
        <a:defRPr sz="2800" kern="1200">
          <a:solidFill>
            <a:schemeClr val="bg1"/>
          </a:solidFill>
          <a:latin typeface="+mn-lt"/>
          <a:ea typeface="+mn-ea"/>
          <a:cs typeface="+mn-cs"/>
        </a:defRPr>
      </a:lvl2pPr>
      <a:lvl3pPr marL="1143000" indent="-228600" algn="l" defTabSz="457200" rtl="0" eaLnBrk="1" latinLnBrk="0" hangingPunct="1">
        <a:spcBef>
          <a:spcPct val="20000"/>
        </a:spcBef>
        <a:buClr>
          <a:schemeClr val="bg1"/>
        </a:buClr>
        <a:buFont typeface="Arial"/>
        <a:buChar char="•"/>
        <a:defRPr sz="2400" kern="1200">
          <a:solidFill>
            <a:schemeClr val="bg1"/>
          </a:solidFill>
          <a:latin typeface="+mn-lt"/>
          <a:ea typeface="+mn-ea"/>
          <a:cs typeface="+mn-cs"/>
        </a:defRPr>
      </a:lvl3pPr>
      <a:lvl4pPr marL="1600200" indent="-228600" algn="l" defTabSz="457200" rtl="0" eaLnBrk="1" latinLnBrk="0" hangingPunct="1">
        <a:spcBef>
          <a:spcPct val="20000"/>
        </a:spcBef>
        <a:buClr>
          <a:schemeClr val="bg1"/>
        </a:buClr>
        <a:buFont typeface="Arial"/>
        <a:buChar char="–"/>
        <a:defRPr sz="2000" kern="1200">
          <a:solidFill>
            <a:schemeClr val="bg1"/>
          </a:solidFill>
          <a:latin typeface="+mn-lt"/>
          <a:ea typeface="+mn-ea"/>
          <a:cs typeface="+mn-cs"/>
        </a:defRPr>
      </a:lvl4pPr>
      <a:lvl5pPr marL="2057400" indent="-228600" algn="l" defTabSz="457200" rtl="0" eaLnBrk="1" latinLnBrk="0" hangingPunct="1">
        <a:spcBef>
          <a:spcPct val="20000"/>
        </a:spcBef>
        <a:buClr>
          <a:schemeClr val="bg1"/>
        </a:buClr>
        <a:buFont typeface="Arial"/>
        <a:buChar char="»"/>
        <a:defRPr sz="2000" kern="1200">
          <a:solidFill>
            <a:schemeClr val="bg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D3582F2-8B56-41BA-B3F8-EA5DEDC7AC91}"/>
              </a:ext>
            </a:extLst>
          </p:cNvPr>
          <p:cNvSpPr>
            <a:spLocks noGrp="1"/>
          </p:cNvSpPr>
          <p:nvPr>
            <p:ph type="body" sz="quarter" idx="10"/>
          </p:nvPr>
        </p:nvSpPr>
        <p:spPr>
          <a:xfrm>
            <a:off x="2160000" y="1294198"/>
            <a:ext cx="7869600" cy="519800"/>
          </a:xfrm>
        </p:spPr>
        <p:txBody>
          <a:bodyPr/>
          <a:lstStyle/>
          <a:p>
            <a:r>
              <a:rPr lang="en-GB" dirty="0"/>
              <a:t>RMDCN Service</a:t>
            </a:r>
          </a:p>
        </p:txBody>
      </p:sp>
      <p:sp>
        <p:nvSpPr>
          <p:cNvPr id="3" name="Text Placeholder 2">
            <a:extLst>
              <a:ext uri="{FF2B5EF4-FFF2-40B4-BE49-F238E27FC236}">
                <a16:creationId xmlns:a16="http://schemas.microsoft.com/office/drawing/2014/main" id="{E99E2B3D-2750-4846-9D40-713C89F4421D}"/>
              </a:ext>
            </a:extLst>
          </p:cNvPr>
          <p:cNvSpPr>
            <a:spLocks noGrp="1"/>
          </p:cNvSpPr>
          <p:nvPr>
            <p:ph type="body" sz="quarter" idx="11"/>
          </p:nvPr>
        </p:nvSpPr>
        <p:spPr/>
        <p:txBody>
          <a:bodyPr/>
          <a:lstStyle/>
          <a:p>
            <a:endParaRPr lang="en-GB" dirty="0"/>
          </a:p>
        </p:txBody>
      </p:sp>
      <p:sp>
        <p:nvSpPr>
          <p:cNvPr id="4" name="Text Placeholder 3">
            <a:extLst>
              <a:ext uri="{FF2B5EF4-FFF2-40B4-BE49-F238E27FC236}">
                <a16:creationId xmlns:a16="http://schemas.microsoft.com/office/drawing/2014/main" id="{0095AB10-F858-4A5F-9526-8D0D0B5847E6}"/>
              </a:ext>
            </a:extLst>
          </p:cNvPr>
          <p:cNvSpPr>
            <a:spLocks noGrp="1"/>
          </p:cNvSpPr>
          <p:nvPr>
            <p:ph type="body" sz="quarter" idx="12"/>
          </p:nvPr>
        </p:nvSpPr>
        <p:spPr/>
        <p:txBody>
          <a:bodyPr/>
          <a:lstStyle/>
          <a:p>
            <a:r>
              <a:rPr lang="en-GB" dirty="0"/>
              <a:t>Oliver Gorwits</a:t>
            </a:r>
          </a:p>
        </p:txBody>
      </p:sp>
      <p:sp>
        <p:nvSpPr>
          <p:cNvPr id="5" name="Text Placeholder 4">
            <a:extLst>
              <a:ext uri="{FF2B5EF4-FFF2-40B4-BE49-F238E27FC236}">
                <a16:creationId xmlns:a16="http://schemas.microsoft.com/office/drawing/2014/main" id="{1AA632BE-FF8D-499C-A103-6264B3AC5A54}"/>
              </a:ext>
            </a:extLst>
          </p:cNvPr>
          <p:cNvSpPr>
            <a:spLocks noGrp="1"/>
          </p:cNvSpPr>
          <p:nvPr>
            <p:ph type="body" sz="quarter" idx="13"/>
          </p:nvPr>
        </p:nvSpPr>
        <p:spPr>
          <a:xfrm>
            <a:off x="2160000" y="3121224"/>
            <a:ext cx="7869600" cy="239040"/>
          </a:xfrm>
        </p:spPr>
        <p:txBody>
          <a:bodyPr/>
          <a:lstStyle/>
          <a:p>
            <a:r>
              <a:rPr lang="en-GB" dirty="0"/>
              <a:t>ECMWF</a:t>
            </a:r>
          </a:p>
        </p:txBody>
      </p:sp>
      <p:sp>
        <p:nvSpPr>
          <p:cNvPr id="6" name="Text Placeholder 5">
            <a:extLst>
              <a:ext uri="{FF2B5EF4-FFF2-40B4-BE49-F238E27FC236}">
                <a16:creationId xmlns:a16="http://schemas.microsoft.com/office/drawing/2014/main" id="{0ED06A57-9C36-49A4-9096-3850AD6D9E41}"/>
              </a:ext>
            </a:extLst>
          </p:cNvPr>
          <p:cNvSpPr>
            <a:spLocks noGrp="1"/>
          </p:cNvSpPr>
          <p:nvPr>
            <p:ph type="body" sz="quarter" idx="14"/>
          </p:nvPr>
        </p:nvSpPr>
        <p:spPr>
          <a:xfrm>
            <a:off x="2160000" y="3429000"/>
            <a:ext cx="7869600" cy="213969"/>
          </a:xfrm>
        </p:spPr>
        <p:txBody>
          <a:bodyPr/>
          <a:lstStyle/>
          <a:p>
            <a:r>
              <a:rPr lang="en-GB" dirty="0" err="1"/>
              <a:t>oliver.gorwits@ecmwf.int</a:t>
            </a:r>
            <a:endParaRPr lang="en-GB" dirty="0"/>
          </a:p>
        </p:txBody>
      </p:sp>
    </p:spTree>
    <p:extLst>
      <p:ext uri="{BB962C8B-B14F-4D97-AF65-F5344CB8AC3E}">
        <p14:creationId xmlns:p14="http://schemas.microsoft.com/office/powerpoint/2010/main" val="7328345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25A84E-29BE-48BD-AE41-B22DBE0E4B87}"/>
              </a:ext>
            </a:extLst>
          </p:cNvPr>
          <p:cNvSpPr>
            <a:spLocks noGrp="1"/>
          </p:cNvSpPr>
          <p:nvPr>
            <p:ph type="title"/>
          </p:nvPr>
        </p:nvSpPr>
        <p:spPr/>
        <p:txBody>
          <a:bodyPr/>
          <a:lstStyle/>
          <a:p>
            <a:r>
              <a:rPr lang="en-GB" dirty="0"/>
              <a:t>Overview</a:t>
            </a:r>
          </a:p>
        </p:txBody>
      </p:sp>
      <p:sp>
        <p:nvSpPr>
          <p:cNvPr id="3" name="Content Placeholder 2">
            <a:extLst>
              <a:ext uri="{FF2B5EF4-FFF2-40B4-BE49-F238E27FC236}">
                <a16:creationId xmlns:a16="http://schemas.microsoft.com/office/drawing/2014/main" id="{0BD8BC2E-EA5F-4C90-A7A7-36391D41475C}"/>
              </a:ext>
            </a:extLst>
          </p:cNvPr>
          <p:cNvSpPr>
            <a:spLocks noGrp="1"/>
          </p:cNvSpPr>
          <p:nvPr>
            <p:ph sz="quarter" idx="14"/>
          </p:nvPr>
        </p:nvSpPr>
        <p:spPr>
          <a:xfrm>
            <a:off x="1080000" y="935999"/>
            <a:ext cx="10029600" cy="5372255"/>
          </a:xfrm>
        </p:spPr>
        <p:txBody>
          <a:bodyPr/>
          <a:lstStyle/>
          <a:p>
            <a:r>
              <a:rPr lang="en-GB" dirty="0"/>
              <a:t>The Regional Meteorological Data and Communication Network (RMDCN) currently provides connections to 55 sites. </a:t>
            </a:r>
          </a:p>
          <a:p>
            <a:pPr lvl="1"/>
            <a:r>
              <a:rPr lang="en-GB" dirty="0"/>
              <a:t>Changes during 2017-2018</a:t>
            </a:r>
          </a:p>
          <a:p>
            <a:pPr lvl="2"/>
            <a:r>
              <a:rPr lang="en-GB" dirty="0"/>
              <a:t>Connection with USA was terminated</a:t>
            </a:r>
          </a:p>
          <a:p>
            <a:pPr lvl="2"/>
            <a:r>
              <a:rPr lang="en-GB" dirty="0"/>
              <a:t>New sites: New Caledonia, Algeria, Azerbaijan</a:t>
            </a:r>
          </a:p>
          <a:p>
            <a:pPr lvl="1"/>
            <a:r>
              <a:rPr lang="en-GB" dirty="0"/>
              <a:t>Soon 58 (Tunisia, Israel-DR, Kazakhstan)</a:t>
            </a:r>
          </a:p>
          <a:p>
            <a:r>
              <a:rPr lang="en-GB" dirty="0"/>
              <a:t>2017</a:t>
            </a:r>
          </a:p>
          <a:p>
            <a:pPr lvl="1"/>
            <a:r>
              <a:rPr lang="en-GB" dirty="0"/>
              <a:t>completion of the implementation of first Technical and Commercial Refresh</a:t>
            </a:r>
          </a:p>
          <a:p>
            <a:pPr lvl="2"/>
            <a:r>
              <a:rPr lang="en-GB" dirty="0"/>
              <a:t>Half of sites opted for bandwidth upgrade; other half chose reduction in MRC</a:t>
            </a:r>
          </a:p>
          <a:p>
            <a:pPr lvl="1"/>
            <a:r>
              <a:rPr lang="en-GB" dirty="0"/>
              <a:t>ECWMF met with </a:t>
            </a:r>
            <a:r>
              <a:rPr lang="en-GB" dirty="0" err="1"/>
              <a:t>Interoute</a:t>
            </a:r>
            <a:r>
              <a:rPr lang="en-GB" dirty="0"/>
              <a:t> Senior Management to discuss delays (notably Ireland, France)</a:t>
            </a:r>
          </a:p>
          <a:p>
            <a:r>
              <a:rPr lang="en-GB" dirty="0"/>
              <a:t>2018</a:t>
            </a:r>
          </a:p>
          <a:p>
            <a:pPr lvl="1"/>
            <a:r>
              <a:rPr lang="en-GB" dirty="0"/>
              <a:t>May 2018: GTT Communications Inc. completed the acquisition of </a:t>
            </a:r>
            <a:r>
              <a:rPr lang="en-GB" dirty="0" err="1"/>
              <a:t>Interoute</a:t>
            </a:r>
            <a:r>
              <a:rPr lang="en-GB" dirty="0"/>
              <a:t> Communications Ltd. </a:t>
            </a:r>
          </a:p>
          <a:p>
            <a:pPr lvl="1"/>
            <a:r>
              <a:rPr lang="en-GB" dirty="0"/>
              <a:t>Received offer second Technical and Commercial refresh (31/12/2018)</a:t>
            </a:r>
          </a:p>
          <a:p>
            <a:pPr lvl="1"/>
            <a:r>
              <a:rPr lang="en-GB" dirty="0"/>
              <a:t>ECMWF TAC subgroup to investigate the future requirements of the RMDCN beyond its current contract term which ends in June 2022</a:t>
            </a:r>
          </a:p>
        </p:txBody>
      </p:sp>
      <p:sp>
        <p:nvSpPr>
          <p:cNvPr id="4" name="Slide Number Placeholder 3">
            <a:extLst>
              <a:ext uri="{FF2B5EF4-FFF2-40B4-BE49-F238E27FC236}">
                <a16:creationId xmlns:a16="http://schemas.microsoft.com/office/drawing/2014/main" id="{1F1B0077-2385-4014-AAAA-8FB8C8B3A0F1}"/>
              </a:ext>
            </a:extLst>
          </p:cNvPr>
          <p:cNvSpPr>
            <a:spLocks noGrp="1"/>
          </p:cNvSpPr>
          <p:nvPr>
            <p:ph type="sldNum" sz="quarter" idx="10"/>
          </p:nvPr>
        </p:nvSpPr>
        <p:spPr/>
        <p:txBody>
          <a:bodyPr/>
          <a:lstStyle/>
          <a:p>
            <a:fld id="{E4AB80EA-DB86-D849-B86F-15DAF31F0474}" type="slidenum">
              <a:rPr lang="en-US" smtClean="0"/>
              <a:pPr/>
              <a:t>2</a:t>
            </a:fld>
            <a:endParaRPr lang="en-US" dirty="0"/>
          </a:p>
        </p:txBody>
      </p:sp>
      <p:sp>
        <p:nvSpPr>
          <p:cNvPr id="5" name="Footer Placeholder 4">
            <a:extLst>
              <a:ext uri="{FF2B5EF4-FFF2-40B4-BE49-F238E27FC236}">
                <a16:creationId xmlns:a16="http://schemas.microsoft.com/office/drawing/2014/main" id="{408D194E-72D6-483C-ACBC-3EA6E806CC3F}"/>
              </a:ext>
            </a:extLst>
          </p:cNvPr>
          <p:cNvSpPr>
            <a:spLocks noGrp="1"/>
          </p:cNvSpPr>
          <p:nvPr>
            <p:ph type="ftr" sz="quarter" idx="3"/>
          </p:nvPr>
        </p:nvSpPr>
        <p:spPr/>
        <p:txBody>
          <a:bodyPr/>
          <a:lstStyle/>
          <a:p>
            <a:pPr algn="ctr"/>
            <a:r>
              <a:rPr lang="en-US"/>
              <a:t>European Centre for Medium-Range Weather Forecasts</a:t>
            </a:r>
            <a:endParaRPr lang="en-US" dirty="0"/>
          </a:p>
        </p:txBody>
      </p:sp>
    </p:spTree>
    <p:extLst>
      <p:ext uri="{BB962C8B-B14F-4D97-AF65-F5344CB8AC3E}">
        <p14:creationId xmlns:p14="http://schemas.microsoft.com/office/powerpoint/2010/main" val="37990229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ADA7D1-7C56-42B9-B02A-E053ED2EDF1A}"/>
              </a:ext>
            </a:extLst>
          </p:cNvPr>
          <p:cNvSpPr>
            <a:spLocks noGrp="1"/>
          </p:cNvSpPr>
          <p:nvPr>
            <p:ph type="title"/>
          </p:nvPr>
        </p:nvSpPr>
        <p:spPr/>
        <p:txBody>
          <a:bodyPr/>
          <a:lstStyle/>
          <a:p>
            <a:r>
              <a:rPr lang="en-GB" dirty="0"/>
              <a:t>RMDCN Contract</a:t>
            </a:r>
          </a:p>
        </p:txBody>
      </p:sp>
      <p:sp>
        <p:nvSpPr>
          <p:cNvPr id="3" name="Content Placeholder 2">
            <a:extLst>
              <a:ext uri="{FF2B5EF4-FFF2-40B4-BE49-F238E27FC236}">
                <a16:creationId xmlns:a16="http://schemas.microsoft.com/office/drawing/2014/main" id="{253A2702-579B-488E-88A4-07822B0C29B4}"/>
              </a:ext>
            </a:extLst>
          </p:cNvPr>
          <p:cNvSpPr>
            <a:spLocks noGrp="1"/>
          </p:cNvSpPr>
          <p:nvPr>
            <p:ph sz="quarter" idx="14"/>
          </p:nvPr>
        </p:nvSpPr>
        <p:spPr/>
        <p:txBody>
          <a:bodyPr/>
          <a:lstStyle/>
          <a:p>
            <a:endParaRPr lang="en-GB" dirty="0"/>
          </a:p>
        </p:txBody>
      </p:sp>
      <p:sp>
        <p:nvSpPr>
          <p:cNvPr id="4" name="Slide Number Placeholder 3">
            <a:extLst>
              <a:ext uri="{FF2B5EF4-FFF2-40B4-BE49-F238E27FC236}">
                <a16:creationId xmlns:a16="http://schemas.microsoft.com/office/drawing/2014/main" id="{7B9AAD3A-F003-4F33-AEC5-9DA4FD2D460C}"/>
              </a:ext>
            </a:extLst>
          </p:cNvPr>
          <p:cNvSpPr>
            <a:spLocks noGrp="1"/>
          </p:cNvSpPr>
          <p:nvPr>
            <p:ph type="sldNum" sz="quarter" idx="10"/>
          </p:nvPr>
        </p:nvSpPr>
        <p:spPr/>
        <p:txBody>
          <a:bodyPr/>
          <a:lstStyle/>
          <a:p>
            <a:fld id="{E4AB80EA-DB86-D849-B86F-15DAF31F0474}" type="slidenum">
              <a:rPr lang="en-US" smtClean="0"/>
              <a:pPr/>
              <a:t>3</a:t>
            </a:fld>
            <a:endParaRPr lang="en-US" dirty="0"/>
          </a:p>
        </p:txBody>
      </p:sp>
      <p:sp>
        <p:nvSpPr>
          <p:cNvPr id="5" name="Footer Placeholder 4">
            <a:extLst>
              <a:ext uri="{FF2B5EF4-FFF2-40B4-BE49-F238E27FC236}">
                <a16:creationId xmlns:a16="http://schemas.microsoft.com/office/drawing/2014/main" id="{22367A13-2C18-499E-8A43-A65B0ACF5AD6}"/>
              </a:ext>
            </a:extLst>
          </p:cNvPr>
          <p:cNvSpPr>
            <a:spLocks noGrp="1"/>
          </p:cNvSpPr>
          <p:nvPr>
            <p:ph type="ftr" sz="quarter" idx="3"/>
          </p:nvPr>
        </p:nvSpPr>
        <p:spPr/>
        <p:txBody>
          <a:bodyPr/>
          <a:lstStyle/>
          <a:p>
            <a:pPr algn="ctr"/>
            <a:r>
              <a:rPr lang="en-US"/>
              <a:t>European Centre for Medium-Range Weather Forecasts</a:t>
            </a:r>
            <a:endParaRPr lang="en-US" dirty="0"/>
          </a:p>
        </p:txBody>
      </p:sp>
      <p:pic>
        <p:nvPicPr>
          <p:cNvPr id="6" name="Content Placeholder 5">
            <a:extLst>
              <a:ext uri="{FF2B5EF4-FFF2-40B4-BE49-F238E27FC236}">
                <a16:creationId xmlns:a16="http://schemas.microsoft.com/office/drawing/2014/main" id="{DE736FE1-F4D5-4BFD-A86E-B8072EBE73EF}"/>
              </a:ext>
            </a:extLst>
          </p:cNvPr>
          <p:cNvPicPr>
            <a:picLocks noGrp="1" noChangeAspect="1"/>
          </p:cNvPicPr>
          <p:nvPr/>
        </p:nvPicPr>
        <p:blipFill>
          <a:blip r:embed="rId2"/>
          <a:stretch>
            <a:fillRect/>
          </a:stretch>
        </p:blipFill>
        <p:spPr>
          <a:xfrm>
            <a:off x="645665" y="2574545"/>
            <a:ext cx="11167867" cy="3171402"/>
          </a:xfrm>
          <a:prstGeom prst="rect">
            <a:avLst/>
          </a:prstGeom>
        </p:spPr>
      </p:pic>
      <p:grpSp>
        <p:nvGrpSpPr>
          <p:cNvPr id="10" name="Group 9">
            <a:extLst>
              <a:ext uri="{FF2B5EF4-FFF2-40B4-BE49-F238E27FC236}">
                <a16:creationId xmlns:a16="http://schemas.microsoft.com/office/drawing/2014/main" id="{830DCBCE-77A3-4EFE-A31F-2637512F4D70}"/>
              </a:ext>
            </a:extLst>
          </p:cNvPr>
          <p:cNvGrpSpPr/>
          <p:nvPr/>
        </p:nvGrpSpPr>
        <p:grpSpPr>
          <a:xfrm>
            <a:off x="7946844" y="827787"/>
            <a:ext cx="846161" cy="1746758"/>
            <a:chOff x="7848870" y="186335"/>
            <a:chExt cx="846161" cy="1746758"/>
          </a:xfrm>
        </p:grpSpPr>
        <p:cxnSp>
          <p:nvCxnSpPr>
            <p:cNvPr id="8" name="Straight Arrow Connector 7">
              <a:extLst>
                <a:ext uri="{FF2B5EF4-FFF2-40B4-BE49-F238E27FC236}">
                  <a16:creationId xmlns:a16="http://schemas.microsoft.com/office/drawing/2014/main" id="{E446B08C-67EB-4871-98C5-3B435B2D2CBB}"/>
                </a:ext>
              </a:extLst>
            </p:cNvPr>
            <p:cNvCxnSpPr/>
            <p:nvPr/>
          </p:nvCxnSpPr>
          <p:spPr>
            <a:xfrm flipV="1">
              <a:off x="8271951" y="729332"/>
              <a:ext cx="0" cy="1203761"/>
            </a:xfrm>
            <a:prstGeom prst="straightConnector1">
              <a:avLst/>
            </a:prstGeom>
            <a:ln>
              <a:headEnd type="triangle" w="med" len="med"/>
              <a:tailEnd type="none" w="med" len="med"/>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36AA8598-6067-408F-8BAC-3CDE8BD94456}"/>
                </a:ext>
              </a:extLst>
            </p:cNvPr>
            <p:cNvSpPr txBox="1"/>
            <p:nvPr/>
          </p:nvSpPr>
          <p:spPr>
            <a:xfrm>
              <a:off x="7848870" y="186335"/>
              <a:ext cx="846161" cy="646331"/>
            </a:xfrm>
            <a:prstGeom prst="rect">
              <a:avLst/>
            </a:prstGeom>
            <a:noFill/>
          </p:spPr>
          <p:txBody>
            <a:bodyPr wrap="square" rtlCol="0">
              <a:spAutoFit/>
            </a:bodyPr>
            <a:lstStyle/>
            <a:p>
              <a:pPr algn="ctr"/>
              <a:r>
                <a:rPr lang="en-GB" dirty="0"/>
                <a:t>Feb 2019</a:t>
              </a:r>
            </a:p>
          </p:txBody>
        </p:sp>
      </p:grpSp>
      <p:grpSp>
        <p:nvGrpSpPr>
          <p:cNvPr id="12" name="Group 11">
            <a:extLst>
              <a:ext uri="{FF2B5EF4-FFF2-40B4-BE49-F238E27FC236}">
                <a16:creationId xmlns:a16="http://schemas.microsoft.com/office/drawing/2014/main" id="{D3491641-D894-4E84-A4A8-A04E06DCF262}"/>
              </a:ext>
            </a:extLst>
          </p:cNvPr>
          <p:cNvGrpSpPr/>
          <p:nvPr/>
        </p:nvGrpSpPr>
        <p:grpSpPr>
          <a:xfrm>
            <a:off x="9717206" y="835167"/>
            <a:ext cx="1392394" cy="1746758"/>
            <a:chOff x="7207522" y="186335"/>
            <a:chExt cx="1392394" cy="1746758"/>
          </a:xfrm>
        </p:grpSpPr>
        <p:cxnSp>
          <p:nvCxnSpPr>
            <p:cNvPr id="13" name="Straight Arrow Connector 12">
              <a:extLst>
                <a:ext uri="{FF2B5EF4-FFF2-40B4-BE49-F238E27FC236}">
                  <a16:creationId xmlns:a16="http://schemas.microsoft.com/office/drawing/2014/main" id="{C3F88EBC-AE8A-4F06-BEAB-CDE09B602BDF}"/>
                </a:ext>
              </a:extLst>
            </p:cNvPr>
            <p:cNvCxnSpPr/>
            <p:nvPr/>
          </p:nvCxnSpPr>
          <p:spPr>
            <a:xfrm flipV="1">
              <a:off x="7915701" y="729332"/>
              <a:ext cx="0" cy="1203761"/>
            </a:xfrm>
            <a:prstGeom prst="straightConnector1">
              <a:avLst/>
            </a:prstGeom>
            <a:ln>
              <a:headEnd type="triangle" w="med" len="med"/>
              <a:tailEnd type="none" w="med" len="med"/>
            </a:ln>
          </p:spPr>
          <p:style>
            <a:lnRef idx="2">
              <a:schemeClr val="accent1"/>
            </a:lnRef>
            <a:fillRef idx="0">
              <a:schemeClr val="accent1"/>
            </a:fillRef>
            <a:effectRef idx="1">
              <a:schemeClr val="accent1"/>
            </a:effectRef>
            <a:fontRef idx="minor">
              <a:schemeClr val="tx1"/>
            </a:fontRef>
          </p:style>
        </p:cxnSp>
        <p:sp>
          <p:nvSpPr>
            <p:cNvPr id="14" name="TextBox 13">
              <a:extLst>
                <a:ext uri="{FF2B5EF4-FFF2-40B4-BE49-F238E27FC236}">
                  <a16:creationId xmlns:a16="http://schemas.microsoft.com/office/drawing/2014/main" id="{C0CF0412-A038-4FFE-9CC7-161F2990FA63}"/>
                </a:ext>
              </a:extLst>
            </p:cNvPr>
            <p:cNvSpPr txBox="1"/>
            <p:nvPr/>
          </p:nvSpPr>
          <p:spPr>
            <a:xfrm>
              <a:off x="7207522" y="186335"/>
              <a:ext cx="1392394" cy="646331"/>
            </a:xfrm>
            <a:prstGeom prst="rect">
              <a:avLst/>
            </a:prstGeom>
            <a:noFill/>
          </p:spPr>
          <p:txBody>
            <a:bodyPr wrap="square" rtlCol="0">
              <a:spAutoFit/>
            </a:bodyPr>
            <a:lstStyle/>
            <a:p>
              <a:pPr algn="ctr"/>
              <a:r>
                <a:rPr lang="en-GB" dirty="0"/>
                <a:t>30 June 2022</a:t>
              </a:r>
            </a:p>
          </p:txBody>
        </p:sp>
      </p:grpSp>
      <p:grpSp>
        <p:nvGrpSpPr>
          <p:cNvPr id="15" name="Group 14">
            <a:extLst>
              <a:ext uri="{FF2B5EF4-FFF2-40B4-BE49-F238E27FC236}">
                <a16:creationId xmlns:a16="http://schemas.microsoft.com/office/drawing/2014/main" id="{3CF26638-DB55-4A83-9C21-C5098ADA8102}"/>
              </a:ext>
            </a:extLst>
          </p:cNvPr>
          <p:cNvGrpSpPr/>
          <p:nvPr/>
        </p:nvGrpSpPr>
        <p:grpSpPr>
          <a:xfrm>
            <a:off x="3971500" y="819989"/>
            <a:ext cx="1160058" cy="1746758"/>
            <a:chOff x="7313696" y="186335"/>
            <a:chExt cx="1160058" cy="1746758"/>
          </a:xfrm>
        </p:grpSpPr>
        <p:cxnSp>
          <p:nvCxnSpPr>
            <p:cNvPr id="16" name="Straight Arrow Connector 15">
              <a:extLst>
                <a:ext uri="{FF2B5EF4-FFF2-40B4-BE49-F238E27FC236}">
                  <a16:creationId xmlns:a16="http://schemas.microsoft.com/office/drawing/2014/main" id="{3FCEED3D-68CF-4C9B-A75A-2947C11FCBAD}"/>
                </a:ext>
              </a:extLst>
            </p:cNvPr>
            <p:cNvCxnSpPr/>
            <p:nvPr/>
          </p:nvCxnSpPr>
          <p:spPr>
            <a:xfrm flipV="1">
              <a:off x="7915701" y="729332"/>
              <a:ext cx="0" cy="1203761"/>
            </a:xfrm>
            <a:prstGeom prst="straightConnector1">
              <a:avLst/>
            </a:prstGeom>
            <a:ln>
              <a:headEnd type="triangle" w="med" len="med"/>
              <a:tailEnd type="none" w="med" len="med"/>
            </a:ln>
          </p:spPr>
          <p:style>
            <a:lnRef idx="2">
              <a:schemeClr val="accent1"/>
            </a:lnRef>
            <a:fillRef idx="0">
              <a:schemeClr val="accent1"/>
            </a:fillRef>
            <a:effectRef idx="1">
              <a:schemeClr val="accent1"/>
            </a:effectRef>
            <a:fontRef idx="minor">
              <a:schemeClr val="tx1"/>
            </a:fontRef>
          </p:style>
        </p:cxnSp>
        <p:sp>
          <p:nvSpPr>
            <p:cNvPr id="17" name="TextBox 16">
              <a:extLst>
                <a:ext uri="{FF2B5EF4-FFF2-40B4-BE49-F238E27FC236}">
                  <a16:creationId xmlns:a16="http://schemas.microsoft.com/office/drawing/2014/main" id="{8FD80B7B-98A6-4FA6-B182-BA2DFD83B2B6}"/>
                </a:ext>
              </a:extLst>
            </p:cNvPr>
            <p:cNvSpPr txBox="1"/>
            <p:nvPr/>
          </p:nvSpPr>
          <p:spPr>
            <a:xfrm>
              <a:off x="7313696" y="186335"/>
              <a:ext cx="1160058" cy="646331"/>
            </a:xfrm>
            <a:prstGeom prst="rect">
              <a:avLst/>
            </a:prstGeom>
            <a:noFill/>
          </p:spPr>
          <p:txBody>
            <a:bodyPr wrap="square" rtlCol="0">
              <a:spAutoFit/>
            </a:bodyPr>
            <a:lstStyle/>
            <a:p>
              <a:pPr algn="ctr"/>
              <a:r>
                <a:rPr lang="en-GB" dirty="0"/>
                <a:t>30 June 2013</a:t>
              </a:r>
            </a:p>
          </p:txBody>
        </p:sp>
      </p:grpSp>
    </p:spTree>
    <p:extLst>
      <p:ext uri="{BB962C8B-B14F-4D97-AF65-F5344CB8AC3E}">
        <p14:creationId xmlns:p14="http://schemas.microsoft.com/office/powerpoint/2010/main" val="11942021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F3C55F98-EFB8-4E38-88C6-7E7AB8505DE3}"/>
              </a:ext>
            </a:extLst>
          </p:cNvPr>
          <p:cNvSpPr>
            <a:spLocks noGrp="1"/>
          </p:cNvSpPr>
          <p:nvPr>
            <p:ph type="sldNum" sz="quarter" idx="10"/>
          </p:nvPr>
        </p:nvSpPr>
        <p:spPr/>
        <p:txBody>
          <a:bodyPr/>
          <a:lstStyle/>
          <a:p>
            <a:fld id="{E4AB80EA-DB86-D849-B86F-15DAF31F0474}" type="slidenum">
              <a:rPr lang="en-US" smtClean="0"/>
              <a:pPr/>
              <a:t>4</a:t>
            </a:fld>
            <a:endParaRPr lang="en-US" dirty="0"/>
          </a:p>
        </p:txBody>
      </p:sp>
      <p:sp>
        <p:nvSpPr>
          <p:cNvPr id="5" name="Footer Placeholder 4">
            <a:extLst>
              <a:ext uri="{FF2B5EF4-FFF2-40B4-BE49-F238E27FC236}">
                <a16:creationId xmlns:a16="http://schemas.microsoft.com/office/drawing/2014/main" id="{9E0FD777-ADE9-4288-826A-2CF9559A9C81}"/>
              </a:ext>
            </a:extLst>
          </p:cNvPr>
          <p:cNvSpPr>
            <a:spLocks noGrp="1"/>
          </p:cNvSpPr>
          <p:nvPr>
            <p:ph type="ftr" sz="quarter" idx="3"/>
          </p:nvPr>
        </p:nvSpPr>
        <p:spPr/>
        <p:txBody>
          <a:bodyPr/>
          <a:lstStyle/>
          <a:p>
            <a:pPr algn="ctr"/>
            <a:r>
              <a:rPr lang="en-US"/>
              <a:t>European Centre for Medium-Range Weather Forecasts</a:t>
            </a:r>
            <a:endParaRPr lang="en-US" dirty="0"/>
          </a:p>
        </p:txBody>
      </p:sp>
      <p:pic>
        <p:nvPicPr>
          <p:cNvPr id="6" name="Picture 5">
            <a:extLst>
              <a:ext uri="{FF2B5EF4-FFF2-40B4-BE49-F238E27FC236}">
                <a16:creationId xmlns:a16="http://schemas.microsoft.com/office/drawing/2014/main" id="{8D9B0D2D-4C33-45A9-8338-011F74FC3BF7}"/>
              </a:ext>
            </a:extLst>
          </p:cNvPr>
          <p:cNvPicPr>
            <a:picLocks noChangeAspect="1"/>
          </p:cNvPicPr>
          <p:nvPr/>
        </p:nvPicPr>
        <p:blipFill>
          <a:blip r:embed="rId2"/>
          <a:stretch>
            <a:fillRect/>
          </a:stretch>
        </p:blipFill>
        <p:spPr>
          <a:xfrm>
            <a:off x="1415422" y="184004"/>
            <a:ext cx="9110810" cy="5955037"/>
          </a:xfrm>
          <a:prstGeom prst="rect">
            <a:avLst/>
          </a:prstGeom>
        </p:spPr>
      </p:pic>
    </p:spTree>
    <p:extLst>
      <p:ext uri="{BB962C8B-B14F-4D97-AF65-F5344CB8AC3E}">
        <p14:creationId xmlns:p14="http://schemas.microsoft.com/office/powerpoint/2010/main" val="4943388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79E545-B6C7-49A0-8619-77BA49043412}"/>
              </a:ext>
            </a:extLst>
          </p:cNvPr>
          <p:cNvSpPr>
            <a:spLocks noGrp="1"/>
          </p:cNvSpPr>
          <p:nvPr>
            <p:ph type="title"/>
          </p:nvPr>
        </p:nvSpPr>
        <p:spPr/>
        <p:txBody>
          <a:bodyPr/>
          <a:lstStyle/>
          <a:p>
            <a:r>
              <a:rPr lang="en-GB" dirty="0"/>
              <a:t>Service Performance</a:t>
            </a:r>
          </a:p>
        </p:txBody>
      </p:sp>
      <p:sp>
        <p:nvSpPr>
          <p:cNvPr id="3" name="Content Placeholder 2">
            <a:extLst>
              <a:ext uri="{FF2B5EF4-FFF2-40B4-BE49-F238E27FC236}">
                <a16:creationId xmlns:a16="http://schemas.microsoft.com/office/drawing/2014/main" id="{8AEF927C-AB4C-493A-8C0F-FF564006C86E}"/>
              </a:ext>
            </a:extLst>
          </p:cNvPr>
          <p:cNvSpPr>
            <a:spLocks noGrp="1"/>
          </p:cNvSpPr>
          <p:nvPr>
            <p:ph sz="quarter" idx="14"/>
          </p:nvPr>
        </p:nvSpPr>
        <p:spPr>
          <a:xfrm>
            <a:off x="1080000" y="935999"/>
            <a:ext cx="10029600" cy="5372255"/>
          </a:xfrm>
        </p:spPr>
        <p:txBody>
          <a:bodyPr/>
          <a:lstStyle/>
          <a:p>
            <a:r>
              <a:rPr lang="en-GB" dirty="0"/>
              <a:t>The performance of the RMDCN service is monitored on the basis of contractually agreed service levels with the service provider GTT.</a:t>
            </a:r>
          </a:p>
          <a:p>
            <a:r>
              <a:rPr lang="en-GB" dirty="0"/>
              <a:t>The main performance indicator is the RMDCN service availability for all connected sites; other service level elements include, for example, circuit downtimes and guaranteed time‐to‐repair. </a:t>
            </a:r>
          </a:p>
          <a:p>
            <a:r>
              <a:rPr lang="en-GB" dirty="0"/>
              <a:t>The performance of the RMDCN service over the reporting period has been very good, with Global Service Availability at 100% for most of the period. </a:t>
            </a:r>
          </a:p>
          <a:p>
            <a:pPr lvl="1"/>
            <a:r>
              <a:rPr lang="en-GB" dirty="0"/>
              <a:t>July 2017 two separate incidents in </a:t>
            </a:r>
            <a:r>
              <a:rPr lang="en-GB" dirty="0" err="1"/>
              <a:t>Interoute’s</a:t>
            </a:r>
            <a:r>
              <a:rPr lang="en-GB" dirty="0"/>
              <a:t> core network affected the availability for some sites for a very short time</a:t>
            </a:r>
          </a:p>
          <a:p>
            <a:pPr lvl="1"/>
            <a:r>
              <a:rPr lang="en-GB" dirty="0"/>
              <a:t>March 2018: A local LAN issue impacted the service in Latvia for about 3.5 hours.</a:t>
            </a:r>
          </a:p>
          <a:p>
            <a:pPr lvl="1"/>
            <a:r>
              <a:rPr lang="en-GB" dirty="0"/>
              <a:t>There was one month (May 2018) where the global service availability was below 100%. Canada was affected by a 5‐day circuit downtime. Unfortunately, Canada is a single connected site without a backup connection so this had a significant impact on their service.</a:t>
            </a:r>
          </a:p>
          <a:p>
            <a:r>
              <a:rPr lang="en-GB" dirty="0"/>
              <a:t>non service‐impacting issues:</a:t>
            </a:r>
          </a:p>
          <a:p>
            <a:pPr lvl="1"/>
            <a:r>
              <a:rPr lang="en-GB" dirty="0"/>
              <a:t>Notably delays in fixing the primary connection for Luxembourg and backup connection in Portugal in December 2017, CRC errors on one connection in Latvia (April 2018), and unavailability of the backup service in France for seven days (June 2018). </a:t>
            </a:r>
          </a:p>
        </p:txBody>
      </p:sp>
      <p:sp>
        <p:nvSpPr>
          <p:cNvPr id="4" name="Slide Number Placeholder 3">
            <a:extLst>
              <a:ext uri="{FF2B5EF4-FFF2-40B4-BE49-F238E27FC236}">
                <a16:creationId xmlns:a16="http://schemas.microsoft.com/office/drawing/2014/main" id="{AD7D3302-5483-4199-988B-160873CAF97C}"/>
              </a:ext>
            </a:extLst>
          </p:cNvPr>
          <p:cNvSpPr>
            <a:spLocks noGrp="1"/>
          </p:cNvSpPr>
          <p:nvPr>
            <p:ph type="sldNum" sz="quarter" idx="10"/>
          </p:nvPr>
        </p:nvSpPr>
        <p:spPr/>
        <p:txBody>
          <a:bodyPr/>
          <a:lstStyle/>
          <a:p>
            <a:fld id="{E4AB80EA-DB86-D849-B86F-15DAF31F0474}" type="slidenum">
              <a:rPr lang="en-US" smtClean="0"/>
              <a:pPr/>
              <a:t>5</a:t>
            </a:fld>
            <a:endParaRPr lang="en-US" dirty="0"/>
          </a:p>
        </p:txBody>
      </p:sp>
      <p:sp>
        <p:nvSpPr>
          <p:cNvPr id="5" name="Footer Placeholder 4">
            <a:extLst>
              <a:ext uri="{FF2B5EF4-FFF2-40B4-BE49-F238E27FC236}">
                <a16:creationId xmlns:a16="http://schemas.microsoft.com/office/drawing/2014/main" id="{48BB4290-93C3-4CF3-8F47-DC1A0194B10F}"/>
              </a:ext>
            </a:extLst>
          </p:cNvPr>
          <p:cNvSpPr>
            <a:spLocks noGrp="1"/>
          </p:cNvSpPr>
          <p:nvPr>
            <p:ph type="ftr" sz="quarter" idx="3"/>
          </p:nvPr>
        </p:nvSpPr>
        <p:spPr/>
        <p:txBody>
          <a:bodyPr/>
          <a:lstStyle/>
          <a:p>
            <a:pPr algn="ctr"/>
            <a:r>
              <a:rPr lang="en-US"/>
              <a:t>European Centre for Medium-Range Weather Forecasts</a:t>
            </a:r>
            <a:endParaRPr lang="en-US" dirty="0"/>
          </a:p>
        </p:txBody>
      </p:sp>
    </p:spTree>
    <p:extLst>
      <p:ext uri="{BB962C8B-B14F-4D97-AF65-F5344CB8AC3E}">
        <p14:creationId xmlns:p14="http://schemas.microsoft.com/office/powerpoint/2010/main" val="42493150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9E13CE1-0DEF-4A64-AAD3-74168A82A2DE}"/>
              </a:ext>
            </a:extLst>
          </p:cNvPr>
          <p:cNvSpPr>
            <a:spLocks noGrp="1"/>
          </p:cNvSpPr>
          <p:nvPr>
            <p:ph type="sldNum" sz="quarter" idx="10"/>
          </p:nvPr>
        </p:nvSpPr>
        <p:spPr/>
        <p:txBody>
          <a:bodyPr/>
          <a:lstStyle/>
          <a:p>
            <a:fld id="{E4AB80EA-DB86-D849-B86F-15DAF31F0474}" type="slidenum">
              <a:rPr lang="en-US" smtClean="0"/>
              <a:pPr/>
              <a:t>6</a:t>
            </a:fld>
            <a:endParaRPr lang="en-US" dirty="0"/>
          </a:p>
        </p:txBody>
      </p:sp>
      <p:sp>
        <p:nvSpPr>
          <p:cNvPr id="5" name="Footer Placeholder 4">
            <a:extLst>
              <a:ext uri="{FF2B5EF4-FFF2-40B4-BE49-F238E27FC236}">
                <a16:creationId xmlns:a16="http://schemas.microsoft.com/office/drawing/2014/main" id="{06907F97-216A-4E2A-9B4D-CDEB32E01A63}"/>
              </a:ext>
            </a:extLst>
          </p:cNvPr>
          <p:cNvSpPr>
            <a:spLocks noGrp="1"/>
          </p:cNvSpPr>
          <p:nvPr>
            <p:ph type="ftr" sz="quarter" idx="3"/>
          </p:nvPr>
        </p:nvSpPr>
        <p:spPr/>
        <p:txBody>
          <a:bodyPr/>
          <a:lstStyle/>
          <a:p>
            <a:pPr algn="ctr"/>
            <a:r>
              <a:rPr lang="en-US"/>
              <a:t>European Centre for Medium-Range Weather Forecasts</a:t>
            </a:r>
            <a:endParaRPr lang="en-US" dirty="0"/>
          </a:p>
        </p:txBody>
      </p:sp>
      <p:graphicFrame>
        <p:nvGraphicFramePr>
          <p:cNvPr id="7" name="Chart 6">
            <a:extLst>
              <a:ext uri="{FF2B5EF4-FFF2-40B4-BE49-F238E27FC236}">
                <a16:creationId xmlns:a16="http://schemas.microsoft.com/office/drawing/2014/main" id="{00000000-0008-0000-0000-000002000000}"/>
              </a:ext>
            </a:extLst>
          </p:cNvPr>
          <p:cNvGraphicFramePr>
            <a:graphicFrameLocks/>
          </p:cNvGraphicFramePr>
          <p:nvPr>
            <p:extLst>
              <p:ext uri="{D42A27DB-BD31-4B8C-83A1-F6EECF244321}">
                <p14:modId xmlns:p14="http://schemas.microsoft.com/office/powerpoint/2010/main" val="623181683"/>
              </p:ext>
            </p:extLst>
          </p:nvPr>
        </p:nvGraphicFramePr>
        <p:xfrm>
          <a:off x="266700" y="433067"/>
          <a:ext cx="11864867" cy="5744449"/>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3201289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C68387-54CE-4357-A979-E352113B02E9}"/>
              </a:ext>
            </a:extLst>
          </p:cNvPr>
          <p:cNvSpPr>
            <a:spLocks noGrp="1"/>
          </p:cNvSpPr>
          <p:nvPr>
            <p:ph type="title"/>
          </p:nvPr>
        </p:nvSpPr>
        <p:spPr/>
        <p:txBody>
          <a:bodyPr/>
          <a:lstStyle/>
          <a:p>
            <a:r>
              <a:rPr lang="en-GB" dirty="0"/>
              <a:t>Future</a:t>
            </a:r>
          </a:p>
        </p:txBody>
      </p:sp>
      <p:sp>
        <p:nvSpPr>
          <p:cNvPr id="3" name="Content Placeholder 2">
            <a:extLst>
              <a:ext uri="{FF2B5EF4-FFF2-40B4-BE49-F238E27FC236}">
                <a16:creationId xmlns:a16="http://schemas.microsoft.com/office/drawing/2014/main" id="{CAA25A0F-9A26-48F5-9430-452499362CC7}"/>
              </a:ext>
            </a:extLst>
          </p:cNvPr>
          <p:cNvSpPr>
            <a:spLocks noGrp="1"/>
          </p:cNvSpPr>
          <p:nvPr>
            <p:ph sz="quarter" idx="14"/>
          </p:nvPr>
        </p:nvSpPr>
        <p:spPr/>
        <p:txBody>
          <a:bodyPr/>
          <a:lstStyle/>
          <a:p>
            <a:r>
              <a:rPr lang="en-GB" dirty="0"/>
              <a:t>Second Technical and Commercial Refresh</a:t>
            </a:r>
          </a:p>
          <a:p>
            <a:endParaRPr lang="en-GB" dirty="0"/>
          </a:p>
          <a:p>
            <a:r>
              <a:rPr lang="en-GB" dirty="0"/>
              <a:t>TAC Subgroup</a:t>
            </a:r>
          </a:p>
          <a:p>
            <a:pPr marL="702900" lvl="1" indent="-342900">
              <a:buFont typeface="+mj-lt"/>
              <a:buAutoNum type="alphaLcParenR"/>
            </a:pPr>
            <a:r>
              <a:rPr lang="en-GB" dirty="0"/>
              <a:t>to assist ECMWF with the Technical and Commercial Refresh (TCR) process of the current RMDCN service contract with GTT in 2019;</a:t>
            </a:r>
          </a:p>
          <a:p>
            <a:pPr marL="702900" lvl="1" indent="-342900">
              <a:buFont typeface="+mj-lt"/>
              <a:buAutoNum type="alphaLcParenR"/>
            </a:pPr>
            <a:r>
              <a:rPr lang="en-GB" dirty="0"/>
              <a:t>to assist ECMWF in its preparation of a strategy for the future development of a potential newly oriented service beyond 2022; </a:t>
            </a:r>
          </a:p>
          <a:p>
            <a:pPr marL="702900" lvl="1" indent="-342900">
              <a:buFont typeface="+mj-lt"/>
              <a:buAutoNum type="alphaLcParenR"/>
            </a:pPr>
            <a:r>
              <a:rPr lang="en-GB" dirty="0"/>
              <a:t>to assist ECMWF with the definition of requirements for the future service, including the current requirements for WMO RA VI GTS and WIS and the emerging requirements and usage scenarios that are being developed within the European Weather Cloud initiative; </a:t>
            </a:r>
          </a:p>
          <a:p>
            <a:pPr marL="702900" lvl="1" indent="-342900">
              <a:buFont typeface="+mj-lt"/>
              <a:buAutoNum type="alphaLcParenR"/>
            </a:pPr>
            <a:r>
              <a:rPr lang="en-GB" dirty="0"/>
              <a:t>to involve WMO/RA VI, WMO Secretariat and EUMETSAT as observers in the Subgroup, as appropriate. </a:t>
            </a:r>
          </a:p>
          <a:p>
            <a:endParaRPr lang="en-GB" dirty="0"/>
          </a:p>
          <a:p>
            <a:r>
              <a:rPr lang="en-GB" dirty="0"/>
              <a:t>Connection to new ECMWF Data Centre in Bologna (1Q 2020)</a:t>
            </a:r>
          </a:p>
        </p:txBody>
      </p:sp>
      <p:sp>
        <p:nvSpPr>
          <p:cNvPr id="4" name="Slide Number Placeholder 3">
            <a:extLst>
              <a:ext uri="{FF2B5EF4-FFF2-40B4-BE49-F238E27FC236}">
                <a16:creationId xmlns:a16="http://schemas.microsoft.com/office/drawing/2014/main" id="{797A2968-4BDF-4E21-B21B-E8DB21B5AD32}"/>
              </a:ext>
            </a:extLst>
          </p:cNvPr>
          <p:cNvSpPr>
            <a:spLocks noGrp="1"/>
          </p:cNvSpPr>
          <p:nvPr>
            <p:ph type="sldNum" sz="quarter" idx="10"/>
          </p:nvPr>
        </p:nvSpPr>
        <p:spPr/>
        <p:txBody>
          <a:bodyPr/>
          <a:lstStyle/>
          <a:p>
            <a:fld id="{E4AB80EA-DB86-D849-B86F-15DAF31F0474}" type="slidenum">
              <a:rPr lang="en-US" smtClean="0"/>
              <a:pPr/>
              <a:t>7</a:t>
            </a:fld>
            <a:endParaRPr lang="en-US" dirty="0"/>
          </a:p>
        </p:txBody>
      </p:sp>
      <p:sp>
        <p:nvSpPr>
          <p:cNvPr id="5" name="Footer Placeholder 4">
            <a:extLst>
              <a:ext uri="{FF2B5EF4-FFF2-40B4-BE49-F238E27FC236}">
                <a16:creationId xmlns:a16="http://schemas.microsoft.com/office/drawing/2014/main" id="{197161AC-DBC3-436E-A578-4E8F35ED92DD}"/>
              </a:ext>
            </a:extLst>
          </p:cNvPr>
          <p:cNvSpPr>
            <a:spLocks noGrp="1"/>
          </p:cNvSpPr>
          <p:nvPr>
            <p:ph type="ftr" sz="quarter" idx="3"/>
          </p:nvPr>
        </p:nvSpPr>
        <p:spPr/>
        <p:txBody>
          <a:bodyPr/>
          <a:lstStyle/>
          <a:p>
            <a:pPr algn="ctr"/>
            <a:r>
              <a:rPr lang="en-US"/>
              <a:t>European Centre for Medium-Range Weather Forecasts</a:t>
            </a:r>
            <a:endParaRPr lang="en-US" dirty="0"/>
          </a:p>
        </p:txBody>
      </p:sp>
    </p:spTree>
    <p:extLst>
      <p:ext uri="{BB962C8B-B14F-4D97-AF65-F5344CB8AC3E}">
        <p14:creationId xmlns:p14="http://schemas.microsoft.com/office/powerpoint/2010/main" val="35822133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E717A7-B052-2C4B-A032-FE741E69A97C}"/>
              </a:ext>
            </a:extLst>
          </p:cNvPr>
          <p:cNvSpPr>
            <a:spLocks noGrp="1"/>
          </p:cNvSpPr>
          <p:nvPr>
            <p:ph type="title"/>
          </p:nvPr>
        </p:nvSpPr>
        <p:spPr/>
        <p:txBody>
          <a:bodyPr/>
          <a:lstStyle/>
          <a:p>
            <a:r>
              <a:rPr lang="en-US" dirty="0"/>
              <a:t>TAC Subgroup 2019 Mini Update</a:t>
            </a:r>
          </a:p>
        </p:txBody>
      </p:sp>
      <p:sp>
        <p:nvSpPr>
          <p:cNvPr id="3" name="Content Placeholder 2">
            <a:extLst>
              <a:ext uri="{FF2B5EF4-FFF2-40B4-BE49-F238E27FC236}">
                <a16:creationId xmlns:a16="http://schemas.microsoft.com/office/drawing/2014/main" id="{826BCD67-004D-0D47-B69D-9DD7E50FCC6B}"/>
              </a:ext>
            </a:extLst>
          </p:cNvPr>
          <p:cNvSpPr>
            <a:spLocks noGrp="1"/>
          </p:cNvSpPr>
          <p:nvPr>
            <p:ph sz="quarter" idx="14"/>
          </p:nvPr>
        </p:nvSpPr>
        <p:spPr/>
        <p:txBody>
          <a:bodyPr/>
          <a:lstStyle/>
          <a:p>
            <a:pPr>
              <a:lnSpc>
                <a:spcPct val="100000"/>
              </a:lnSpc>
            </a:pPr>
            <a:r>
              <a:rPr lang="en-US" sz="2000" dirty="0"/>
              <a:t>Subgroup met at ECMWF 11-12 February 2019</a:t>
            </a:r>
          </a:p>
          <a:p>
            <a:pPr>
              <a:lnSpc>
                <a:spcPct val="100000"/>
              </a:lnSpc>
            </a:pPr>
            <a:r>
              <a:rPr lang="en-US" sz="2000" dirty="0"/>
              <a:t>Action Plan</a:t>
            </a:r>
          </a:p>
          <a:p>
            <a:pPr lvl="1">
              <a:lnSpc>
                <a:spcPct val="100000"/>
              </a:lnSpc>
            </a:pPr>
            <a:r>
              <a:rPr lang="en-US" sz="1800" dirty="0"/>
              <a:t>Survey user sites to gather status and requirements for the future</a:t>
            </a:r>
          </a:p>
          <a:p>
            <a:pPr lvl="1">
              <a:lnSpc>
                <a:spcPct val="100000"/>
              </a:lnSpc>
            </a:pPr>
            <a:r>
              <a:rPr lang="en-US" sz="1800" dirty="0"/>
              <a:t>Contact EUMETSAT who were not able to attend the meeting ✅</a:t>
            </a:r>
          </a:p>
          <a:p>
            <a:pPr lvl="1">
              <a:lnSpc>
                <a:spcPct val="100000"/>
              </a:lnSpc>
            </a:pPr>
            <a:r>
              <a:rPr lang="en-US" sz="1800" dirty="0"/>
              <a:t>Clarify existing termination clauses for acceding parties (Tier 3 sites)</a:t>
            </a:r>
          </a:p>
          <a:p>
            <a:pPr lvl="1">
              <a:lnSpc>
                <a:spcPct val="100000"/>
              </a:lnSpc>
            </a:pPr>
            <a:r>
              <a:rPr lang="en-US" sz="1800" dirty="0"/>
              <a:t>Review TCR and discuss with the Subgroup</a:t>
            </a:r>
          </a:p>
          <a:p>
            <a:pPr lvl="2">
              <a:lnSpc>
                <a:spcPct val="100000"/>
              </a:lnSpc>
            </a:pPr>
            <a:r>
              <a:rPr lang="en-US" sz="1600" dirty="0"/>
              <a:t>Get a better deal for Tier 3 sites</a:t>
            </a:r>
          </a:p>
          <a:p>
            <a:pPr lvl="2">
              <a:lnSpc>
                <a:spcPct val="100000"/>
              </a:lnSpc>
            </a:pPr>
            <a:r>
              <a:rPr lang="en-US" sz="1600" dirty="0"/>
              <a:t>Meet online in April, hopefully to endorse the negotiated offer</a:t>
            </a:r>
          </a:p>
          <a:p>
            <a:pPr lvl="1">
              <a:lnSpc>
                <a:spcPct val="100000"/>
              </a:lnSpc>
            </a:pPr>
            <a:r>
              <a:rPr lang="en-US" sz="1800" dirty="0"/>
              <a:t>Three options:</a:t>
            </a:r>
          </a:p>
          <a:p>
            <a:pPr lvl="2">
              <a:lnSpc>
                <a:spcPct val="100000"/>
              </a:lnSpc>
            </a:pPr>
            <a:r>
              <a:rPr lang="en-US" sz="1600" dirty="0"/>
              <a:t>Re-procure the RMDCN</a:t>
            </a:r>
          </a:p>
          <a:p>
            <a:pPr lvl="2">
              <a:lnSpc>
                <a:spcPct val="100000"/>
              </a:lnSpc>
            </a:pPr>
            <a:r>
              <a:rPr lang="en-US" sz="1600" dirty="0"/>
              <a:t>Extend the current contract (another TCR term)</a:t>
            </a:r>
          </a:p>
          <a:p>
            <a:pPr lvl="2">
              <a:lnSpc>
                <a:spcPct val="100000"/>
              </a:lnSpc>
            </a:pPr>
            <a:r>
              <a:rPr lang="en-US" sz="1600" dirty="0"/>
              <a:t>End the RMDCN service</a:t>
            </a:r>
          </a:p>
          <a:p>
            <a:pPr lvl="1">
              <a:lnSpc>
                <a:spcPct val="100000"/>
              </a:lnSpc>
            </a:pPr>
            <a:r>
              <a:rPr lang="en-US" sz="1800" dirty="0"/>
              <a:t>Deliver report and proposal to ECMWF TAC September 2019</a:t>
            </a:r>
            <a:endParaRPr lang="en-US" dirty="0"/>
          </a:p>
          <a:p>
            <a:pPr lvl="1">
              <a:lnSpc>
                <a:spcPct val="100000"/>
              </a:lnSpc>
            </a:pPr>
            <a:endParaRPr lang="en-US" sz="1800" dirty="0"/>
          </a:p>
        </p:txBody>
      </p:sp>
      <p:sp>
        <p:nvSpPr>
          <p:cNvPr id="4" name="Slide Number Placeholder 3">
            <a:extLst>
              <a:ext uri="{FF2B5EF4-FFF2-40B4-BE49-F238E27FC236}">
                <a16:creationId xmlns:a16="http://schemas.microsoft.com/office/drawing/2014/main" id="{A282E379-1A13-274C-84A8-C33E7119227D}"/>
              </a:ext>
            </a:extLst>
          </p:cNvPr>
          <p:cNvSpPr>
            <a:spLocks noGrp="1"/>
          </p:cNvSpPr>
          <p:nvPr>
            <p:ph type="sldNum" sz="quarter" idx="10"/>
          </p:nvPr>
        </p:nvSpPr>
        <p:spPr/>
        <p:txBody>
          <a:bodyPr/>
          <a:lstStyle/>
          <a:p>
            <a:fld id="{E4AB80EA-DB86-D849-B86F-15DAF31F0474}" type="slidenum">
              <a:rPr lang="en-US" smtClean="0"/>
              <a:pPr/>
              <a:t>8</a:t>
            </a:fld>
            <a:endParaRPr lang="en-US" dirty="0"/>
          </a:p>
        </p:txBody>
      </p:sp>
      <p:sp>
        <p:nvSpPr>
          <p:cNvPr id="5" name="Footer Placeholder 4">
            <a:extLst>
              <a:ext uri="{FF2B5EF4-FFF2-40B4-BE49-F238E27FC236}">
                <a16:creationId xmlns:a16="http://schemas.microsoft.com/office/drawing/2014/main" id="{3E873CD1-CEE5-2042-91E7-CD67BF233DB6}"/>
              </a:ext>
            </a:extLst>
          </p:cNvPr>
          <p:cNvSpPr>
            <a:spLocks noGrp="1"/>
          </p:cNvSpPr>
          <p:nvPr>
            <p:ph type="ftr" sz="quarter" idx="3"/>
          </p:nvPr>
        </p:nvSpPr>
        <p:spPr/>
        <p:txBody>
          <a:bodyPr/>
          <a:lstStyle/>
          <a:p>
            <a:pPr algn="ctr"/>
            <a:r>
              <a:rPr lang="en-US"/>
              <a:t>European Centre for Medium-Range Weather Forecasts</a:t>
            </a:r>
            <a:endParaRPr lang="en-US" dirty="0"/>
          </a:p>
        </p:txBody>
      </p:sp>
    </p:spTree>
    <p:extLst>
      <p:ext uri="{BB962C8B-B14F-4D97-AF65-F5344CB8AC3E}">
        <p14:creationId xmlns:p14="http://schemas.microsoft.com/office/powerpoint/2010/main" val="26356316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D3582F2-8B56-41BA-B3F8-EA5DEDC7AC91}"/>
              </a:ext>
            </a:extLst>
          </p:cNvPr>
          <p:cNvSpPr>
            <a:spLocks noGrp="1"/>
          </p:cNvSpPr>
          <p:nvPr>
            <p:ph type="body" sz="quarter" idx="10"/>
          </p:nvPr>
        </p:nvSpPr>
        <p:spPr>
          <a:xfrm>
            <a:off x="2160000" y="1294198"/>
            <a:ext cx="7869600" cy="519800"/>
          </a:xfrm>
        </p:spPr>
        <p:txBody>
          <a:bodyPr/>
          <a:lstStyle/>
          <a:p>
            <a:r>
              <a:rPr lang="en-GB" dirty="0"/>
              <a:t>Thank You!</a:t>
            </a:r>
          </a:p>
        </p:txBody>
      </p:sp>
      <p:sp>
        <p:nvSpPr>
          <p:cNvPr id="3" name="Text Placeholder 2">
            <a:extLst>
              <a:ext uri="{FF2B5EF4-FFF2-40B4-BE49-F238E27FC236}">
                <a16:creationId xmlns:a16="http://schemas.microsoft.com/office/drawing/2014/main" id="{E99E2B3D-2750-4846-9D40-713C89F4421D}"/>
              </a:ext>
            </a:extLst>
          </p:cNvPr>
          <p:cNvSpPr>
            <a:spLocks noGrp="1"/>
          </p:cNvSpPr>
          <p:nvPr>
            <p:ph type="body" sz="quarter" idx="11"/>
          </p:nvPr>
        </p:nvSpPr>
        <p:spPr>
          <a:xfrm>
            <a:off x="2160000" y="1980000"/>
            <a:ext cx="7869600" cy="358560"/>
          </a:xfrm>
        </p:spPr>
        <p:txBody>
          <a:bodyPr/>
          <a:lstStyle/>
          <a:p>
            <a:r>
              <a:rPr lang="en-GB" dirty="0"/>
              <a:t>Any questions?</a:t>
            </a:r>
          </a:p>
        </p:txBody>
      </p:sp>
      <p:sp>
        <p:nvSpPr>
          <p:cNvPr id="4" name="Text Placeholder 3">
            <a:extLst>
              <a:ext uri="{FF2B5EF4-FFF2-40B4-BE49-F238E27FC236}">
                <a16:creationId xmlns:a16="http://schemas.microsoft.com/office/drawing/2014/main" id="{0095AB10-F858-4A5F-9526-8D0D0B5847E6}"/>
              </a:ext>
            </a:extLst>
          </p:cNvPr>
          <p:cNvSpPr>
            <a:spLocks noGrp="1"/>
          </p:cNvSpPr>
          <p:nvPr>
            <p:ph type="body" sz="quarter" idx="12"/>
          </p:nvPr>
        </p:nvSpPr>
        <p:spPr/>
        <p:txBody>
          <a:bodyPr/>
          <a:lstStyle/>
          <a:p>
            <a:endParaRPr lang="en-GB" dirty="0"/>
          </a:p>
        </p:txBody>
      </p:sp>
      <p:sp>
        <p:nvSpPr>
          <p:cNvPr id="5" name="Text Placeholder 4">
            <a:extLst>
              <a:ext uri="{FF2B5EF4-FFF2-40B4-BE49-F238E27FC236}">
                <a16:creationId xmlns:a16="http://schemas.microsoft.com/office/drawing/2014/main" id="{1AA632BE-FF8D-499C-A103-6264B3AC5A54}"/>
              </a:ext>
            </a:extLst>
          </p:cNvPr>
          <p:cNvSpPr>
            <a:spLocks noGrp="1"/>
          </p:cNvSpPr>
          <p:nvPr>
            <p:ph type="body" sz="quarter" idx="13"/>
          </p:nvPr>
        </p:nvSpPr>
        <p:spPr>
          <a:xfrm>
            <a:off x="2160000" y="3121224"/>
            <a:ext cx="7869600" cy="239040"/>
          </a:xfrm>
        </p:spPr>
        <p:txBody>
          <a:bodyPr/>
          <a:lstStyle/>
          <a:p>
            <a:endParaRPr lang="en-GB" dirty="0"/>
          </a:p>
        </p:txBody>
      </p:sp>
      <p:sp>
        <p:nvSpPr>
          <p:cNvPr id="6" name="Text Placeholder 5">
            <a:extLst>
              <a:ext uri="{FF2B5EF4-FFF2-40B4-BE49-F238E27FC236}">
                <a16:creationId xmlns:a16="http://schemas.microsoft.com/office/drawing/2014/main" id="{0ED06A57-9C36-49A4-9096-3850AD6D9E41}"/>
              </a:ext>
            </a:extLst>
          </p:cNvPr>
          <p:cNvSpPr>
            <a:spLocks noGrp="1"/>
          </p:cNvSpPr>
          <p:nvPr>
            <p:ph type="body" sz="quarter" idx="14"/>
          </p:nvPr>
        </p:nvSpPr>
        <p:spPr>
          <a:xfrm>
            <a:off x="2160000" y="3429000"/>
            <a:ext cx="7869600" cy="213969"/>
          </a:xfrm>
        </p:spPr>
        <p:txBody>
          <a:bodyPr/>
          <a:lstStyle/>
          <a:p>
            <a:endParaRPr lang="en-GB" dirty="0"/>
          </a:p>
        </p:txBody>
      </p:sp>
    </p:spTree>
    <p:extLst>
      <p:ext uri="{BB962C8B-B14F-4D97-AF65-F5344CB8AC3E}">
        <p14:creationId xmlns:p14="http://schemas.microsoft.com/office/powerpoint/2010/main" val="1999201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E100EE-BFF3-48CE-98D5-E10DC6434190}"/>
              </a:ext>
            </a:extLst>
          </p:cNvPr>
          <p:cNvSpPr>
            <a:spLocks noGrp="1"/>
          </p:cNvSpPr>
          <p:nvPr>
            <p:ph type="title"/>
          </p:nvPr>
        </p:nvSpPr>
        <p:spPr/>
        <p:txBody>
          <a:bodyPr/>
          <a:lstStyle/>
          <a:p>
            <a:r>
              <a:rPr lang="en-GB" dirty="0"/>
              <a:t>Evolution of the RMDCN Service</a:t>
            </a:r>
          </a:p>
        </p:txBody>
      </p:sp>
      <p:sp>
        <p:nvSpPr>
          <p:cNvPr id="3" name="Content Placeholder 2">
            <a:extLst>
              <a:ext uri="{FF2B5EF4-FFF2-40B4-BE49-F238E27FC236}">
                <a16:creationId xmlns:a16="http://schemas.microsoft.com/office/drawing/2014/main" id="{2EEFDA68-81B9-42FD-A977-CD8005C5A1E6}"/>
              </a:ext>
            </a:extLst>
          </p:cNvPr>
          <p:cNvSpPr>
            <a:spLocks noGrp="1"/>
          </p:cNvSpPr>
          <p:nvPr>
            <p:ph sz="quarter" idx="14"/>
          </p:nvPr>
        </p:nvSpPr>
        <p:spPr>
          <a:xfrm>
            <a:off x="423333" y="935999"/>
            <a:ext cx="8517467" cy="5372256"/>
          </a:xfrm>
        </p:spPr>
        <p:txBody>
          <a:bodyPr/>
          <a:lstStyle/>
          <a:p>
            <a:pPr>
              <a:buFont typeface="Wingdings" panose="05000000000000000000" pitchFamily="2" charset="2"/>
              <a:buChar char="Ø"/>
            </a:pPr>
            <a:r>
              <a:rPr lang="en-GB" dirty="0"/>
              <a:t>Initial Technology Frame Relay</a:t>
            </a:r>
          </a:p>
          <a:p>
            <a:pPr>
              <a:buFont typeface="Wingdings" panose="05000000000000000000" pitchFamily="2" charset="2"/>
              <a:buChar char="Ø"/>
            </a:pPr>
            <a:r>
              <a:rPr lang="en-GB" dirty="0"/>
              <a:t>2007 migrated to MPLS IP VPN</a:t>
            </a:r>
          </a:p>
          <a:p>
            <a:pPr lvl="1">
              <a:buFont typeface="Wingdings" panose="05000000000000000000" pitchFamily="2" charset="2"/>
              <a:buChar char="Ø"/>
            </a:pPr>
            <a:r>
              <a:rPr lang="en-GB" dirty="0"/>
              <a:t>Any to any connectivity</a:t>
            </a:r>
          </a:p>
          <a:p>
            <a:pPr>
              <a:buFont typeface="Wingdings" panose="05000000000000000000" pitchFamily="2" charset="2"/>
              <a:buChar char="Ø"/>
            </a:pPr>
            <a:r>
              <a:rPr lang="en-GB" dirty="0"/>
              <a:t>Several contract amendments during contract with Equant / </a:t>
            </a:r>
            <a:br>
              <a:rPr lang="en-GB" dirty="0"/>
            </a:br>
            <a:r>
              <a:rPr lang="en-GB" dirty="0"/>
              <a:t>Orange Business Services</a:t>
            </a:r>
          </a:p>
          <a:p>
            <a:pPr lvl="1">
              <a:buFont typeface="Wingdings" panose="05000000000000000000" pitchFamily="2" charset="2"/>
              <a:buChar char="Ø"/>
            </a:pPr>
            <a:r>
              <a:rPr lang="en-GB" dirty="0"/>
              <a:t>Change technology + Controlled growth beyond WMO RA VI (GISCs)</a:t>
            </a:r>
          </a:p>
          <a:p>
            <a:pPr lvl="1">
              <a:buFont typeface="Wingdings" panose="05000000000000000000" pitchFamily="2" charset="2"/>
              <a:buChar char="Ø"/>
            </a:pPr>
            <a:endParaRPr lang="en-GB" dirty="0"/>
          </a:p>
          <a:p>
            <a:pPr>
              <a:buFont typeface="Wingdings" panose="05000000000000000000" pitchFamily="2" charset="2"/>
              <a:buChar char="Ø"/>
            </a:pPr>
            <a:r>
              <a:rPr lang="en-GB" dirty="0"/>
              <a:t>2007 TAC Subgroup – discuss the (then) future of the RMDCN beyond 2010</a:t>
            </a:r>
          </a:p>
          <a:p>
            <a:pPr>
              <a:buFont typeface="Wingdings" panose="05000000000000000000" pitchFamily="2" charset="2"/>
              <a:buChar char="Ø"/>
            </a:pPr>
            <a:r>
              <a:rPr lang="en-GB" dirty="0"/>
              <a:t>2010 ITT for RMDCN-NG</a:t>
            </a:r>
          </a:p>
          <a:p>
            <a:pPr lvl="1">
              <a:buFont typeface="Wingdings" panose="05000000000000000000" pitchFamily="2" charset="2"/>
              <a:buChar char="Ø"/>
            </a:pPr>
            <a:r>
              <a:rPr lang="en-GB" dirty="0"/>
              <a:t>9-year contract with </a:t>
            </a:r>
            <a:r>
              <a:rPr lang="en-GB" dirty="0" err="1"/>
              <a:t>Interoute</a:t>
            </a:r>
            <a:r>
              <a:rPr lang="en-GB" dirty="0"/>
              <a:t> Communications Ltd – operational service 30 June 2013</a:t>
            </a:r>
          </a:p>
          <a:p>
            <a:pPr lvl="2">
              <a:buFont typeface="Wingdings" panose="05000000000000000000" pitchFamily="2" charset="2"/>
              <a:buChar char="Ø"/>
            </a:pPr>
            <a:r>
              <a:rPr lang="en-GB" dirty="0"/>
              <a:t>Break clause after year 6; Technical and Commercial Refresh (TCR) every three years.</a:t>
            </a:r>
          </a:p>
          <a:p>
            <a:pPr>
              <a:buFont typeface="Wingdings" panose="05000000000000000000" pitchFamily="2" charset="2"/>
              <a:buChar char="Ø"/>
            </a:pPr>
            <a:r>
              <a:rPr lang="en-GB" dirty="0"/>
              <a:t>2015 TAC Subgroup – assess TCR-1</a:t>
            </a:r>
          </a:p>
          <a:p>
            <a:pPr>
              <a:buFont typeface="Wingdings" panose="05000000000000000000" pitchFamily="2" charset="2"/>
              <a:buChar char="Ø"/>
            </a:pPr>
            <a:r>
              <a:rPr lang="en-GB" dirty="0"/>
              <a:t>WMO assisted ECWMF in all the TAC Subgroups on RMDCN</a:t>
            </a:r>
          </a:p>
          <a:p>
            <a:pPr>
              <a:buFont typeface="Wingdings" panose="05000000000000000000" pitchFamily="2" charset="2"/>
              <a:buChar char="Ø"/>
            </a:pPr>
            <a:r>
              <a:rPr lang="en-GB" dirty="0"/>
              <a:t>Grown from 30 sites in 2000 to 55 sites in 2019 (soon 57)</a:t>
            </a:r>
          </a:p>
        </p:txBody>
      </p:sp>
      <p:sp>
        <p:nvSpPr>
          <p:cNvPr id="4" name="Slide Number Placeholder 3">
            <a:extLst>
              <a:ext uri="{FF2B5EF4-FFF2-40B4-BE49-F238E27FC236}">
                <a16:creationId xmlns:a16="http://schemas.microsoft.com/office/drawing/2014/main" id="{907F59F0-934C-4412-B6C5-F5BA232860DB}"/>
              </a:ext>
            </a:extLst>
          </p:cNvPr>
          <p:cNvSpPr>
            <a:spLocks noGrp="1"/>
          </p:cNvSpPr>
          <p:nvPr>
            <p:ph type="sldNum" sz="quarter" idx="10"/>
          </p:nvPr>
        </p:nvSpPr>
        <p:spPr/>
        <p:txBody>
          <a:bodyPr/>
          <a:lstStyle/>
          <a:p>
            <a:fld id="{E4AB80EA-DB86-D849-B86F-15DAF31F0474}" type="slidenum">
              <a:rPr lang="en-US" smtClean="0"/>
              <a:pPr/>
              <a:t>10</a:t>
            </a:fld>
            <a:endParaRPr lang="en-US" dirty="0"/>
          </a:p>
        </p:txBody>
      </p:sp>
      <p:sp>
        <p:nvSpPr>
          <p:cNvPr id="5" name="Footer Placeholder 4">
            <a:extLst>
              <a:ext uri="{FF2B5EF4-FFF2-40B4-BE49-F238E27FC236}">
                <a16:creationId xmlns:a16="http://schemas.microsoft.com/office/drawing/2014/main" id="{6AD65FD6-42AE-4625-8882-ADBAACEC601E}"/>
              </a:ext>
            </a:extLst>
          </p:cNvPr>
          <p:cNvSpPr>
            <a:spLocks noGrp="1"/>
          </p:cNvSpPr>
          <p:nvPr>
            <p:ph type="ftr" sz="quarter" idx="3"/>
          </p:nvPr>
        </p:nvSpPr>
        <p:spPr/>
        <p:txBody>
          <a:bodyPr/>
          <a:lstStyle/>
          <a:p>
            <a:pPr algn="ctr"/>
            <a:r>
              <a:rPr lang="en-US"/>
              <a:t>European Centre for Medium-Range Weather Forecasts</a:t>
            </a:r>
            <a:endParaRPr lang="en-US" dirty="0"/>
          </a:p>
        </p:txBody>
      </p:sp>
      <p:pic>
        <p:nvPicPr>
          <p:cNvPr id="6" name="Picture 4" descr="RMDCN_network">
            <a:extLst>
              <a:ext uri="{FF2B5EF4-FFF2-40B4-BE49-F238E27FC236}">
                <a16:creationId xmlns:a16="http://schemas.microsoft.com/office/drawing/2014/main" id="{09D5D3DB-F4C3-45D1-96DA-09CA149224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21456" y="176543"/>
            <a:ext cx="3388302" cy="302939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ECMWF Topology Diagram - v2">
            <a:extLst>
              <a:ext uri="{FF2B5EF4-FFF2-40B4-BE49-F238E27FC236}">
                <a16:creationId xmlns:a16="http://schemas.microsoft.com/office/drawing/2014/main" id="{42B70CA4-A990-45D5-86BB-038A41BC30B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98572" y="288118"/>
            <a:ext cx="4815867" cy="3104383"/>
          </a:xfrm>
          <a:prstGeom prst="rect">
            <a:avLst/>
          </a:prstGeom>
          <a:noFill/>
          <a:extLst>
            <a:ext uri="{909E8E84-426E-40DD-AFC4-6F175D3DCCD1}">
              <a14:hiddenFill xmlns:a14="http://schemas.microsoft.com/office/drawing/2010/main">
                <a:solidFill>
                  <a:srgbClr val="FFFFFF"/>
                </a:solidFill>
              </a14:hiddenFill>
            </a:ext>
          </a:extLst>
        </p:spPr>
      </p:pic>
      <p:pic>
        <p:nvPicPr>
          <p:cNvPr id="8" name="Content Placeholder 6">
            <a:extLst>
              <a:ext uri="{FF2B5EF4-FFF2-40B4-BE49-F238E27FC236}">
                <a16:creationId xmlns:a16="http://schemas.microsoft.com/office/drawing/2014/main" id="{5260EBB8-197B-4ECB-AFF8-385FFC355748}"/>
              </a:ext>
            </a:extLst>
          </p:cNvPr>
          <p:cNvPicPr>
            <a:picLocks noChangeAspect="1"/>
          </p:cNvPicPr>
          <p:nvPr/>
        </p:nvPicPr>
        <p:blipFill>
          <a:blip r:embed="rId4"/>
          <a:stretch>
            <a:fillRect/>
          </a:stretch>
        </p:blipFill>
        <p:spPr>
          <a:xfrm>
            <a:off x="7484735" y="486426"/>
            <a:ext cx="4443539" cy="2906075"/>
          </a:xfrm>
          <a:prstGeom prst="rect">
            <a:avLst/>
          </a:prstGeom>
        </p:spPr>
      </p:pic>
    </p:spTree>
    <p:extLst>
      <p:ext uri="{BB962C8B-B14F-4D97-AF65-F5344CB8AC3E}">
        <p14:creationId xmlns:p14="http://schemas.microsoft.com/office/powerpoint/2010/main" val="2465465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subTnLst>
                                    <p:set>
                                      <p:cBhvr override="childStyle">
                                        <p:cTn dur="1" fill="hold" display="0" masterRel="nextClick" afterEffect="1"/>
                                        <p:tgtEl>
                                          <p:spTgt spid="6"/>
                                        </p:tgtEl>
                                        <p:attrNameLst>
                                          <p:attrName>style.visibility</p:attrName>
                                        </p:attrNameLst>
                                      </p:cBhvr>
                                      <p:to>
                                        <p:strVal val="hidden"/>
                                      </p:to>
                                    </p:set>
                                  </p:sub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subTnLst>
                                    <p:set>
                                      <p:cBhvr override="childStyle">
                                        <p:cTn dur="1" fill="hold" display="0" masterRel="nextClick" afterEffect="1"/>
                                        <p:tgtEl>
                                          <p:spTgt spid="7"/>
                                        </p:tgtEl>
                                        <p:attrNameLst>
                                          <p:attrName>style.visibility</p:attrName>
                                        </p:attrNameLst>
                                      </p:cBhvr>
                                      <p:to>
                                        <p:strVal val="hidden"/>
                                      </p:to>
                                    </p:set>
                                  </p:sub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ECMWF Light 16:9 blu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ECMWF_16.9_light_blue" id="{D55B1CEF-0562-4622-8E3A-B70B4E98705B}" vid="{81839924-DCF4-461E-8A41-C028DE049EC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CHE WP7</Template>
  <TotalTime>19925</TotalTime>
  <Words>699</Words>
  <Application>Microsoft Macintosh PowerPoint</Application>
  <PresentationFormat>Custom</PresentationFormat>
  <Paragraphs>89</Paragraphs>
  <Slides>10</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Wingdings</vt:lpstr>
      <vt:lpstr>ECMWF Light 16:9 blue</vt:lpstr>
      <vt:lpstr>PowerPoint Presentation</vt:lpstr>
      <vt:lpstr>Overview</vt:lpstr>
      <vt:lpstr>RMDCN Contract</vt:lpstr>
      <vt:lpstr>PowerPoint Presentation</vt:lpstr>
      <vt:lpstr>Service Performance</vt:lpstr>
      <vt:lpstr>PowerPoint Presentation</vt:lpstr>
      <vt:lpstr>Future</vt:lpstr>
      <vt:lpstr>TAC Subgroup 2019 Mini Update</vt:lpstr>
      <vt:lpstr>PowerPoint Presentation</vt:lpstr>
      <vt:lpstr>Evolution of the RMDCN Service</vt:lpstr>
    </vt:vector>
  </TitlesOfParts>
  <Company>ECMWF</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Daniel Thiemert</dc:creator>
  <cp:lastModifiedBy>Oliver Gorwits</cp:lastModifiedBy>
  <cp:revision>286</cp:revision>
  <cp:lastPrinted>2014-11-19T12:15:44Z</cp:lastPrinted>
  <dcterms:created xsi:type="dcterms:W3CDTF">2017-09-27T10:52:01Z</dcterms:created>
  <dcterms:modified xsi:type="dcterms:W3CDTF">2019-02-11T15:09:34Z</dcterms:modified>
</cp:coreProperties>
</file>