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64" r:id="rId3"/>
    <p:sldId id="265" r:id="rId4"/>
    <p:sldId id="266" r:id="rId5"/>
    <p:sldId id="267" r:id="rId6"/>
    <p:sldId id="268" r:id="rId7"/>
    <p:sldId id="269" r:id="rId8"/>
    <p:sldId id="270" r:id="rId9"/>
    <p:sldId id="258"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18" d="100"/>
          <a:sy n="118" d="100"/>
        </p:scale>
        <p:origin x="-143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07/02/2019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pt-BR" smtClean="0"/>
              <a:t>Clique para editar o título mestre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Slide Number Placeholder 5"/>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9" name="Slide Number Placeholder 8"/>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5" name="Slide Number Placeholder 4"/>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is.wmo.int/SATCOM-Handboo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1600" dirty="0" smtClean="0">
                <a:solidFill>
                  <a:srgbClr val="000090"/>
                </a:solidFill>
              </a:rPr>
              <a:t>ET – CTS </a:t>
            </a:r>
            <a:endParaRPr lang="fr-CH" sz="1600" dirty="0" smtClean="0">
              <a:solidFill>
                <a:srgbClr val="000090"/>
              </a:solidFill>
            </a:endParaRPr>
          </a:p>
          <a:p>
            <a:pPr algn="r"/>
            <a:r>
              <a:rPr lang="fr-CH" sz="1600" dirty="0" smtClean="0">
                <a:solidFill>
                  <a:srgbClr val="000090"/>
                </a:solidFill>
              </a:rPr>
              <a:t>11-15th  </a:t>
            </a:r>
            <a:r>
              <a:rPr lang="fr-CH" sz="1600" dirty="0" err="1" smtClean="0">
                <a:solidFill>
                  <a:srgbClr val="000090"/>
                </a:solidFill>
              </a:rPr>
              <a:t>February</a:t>
            </a:r>
            <a:r>
              <a:rPr lang="fr-CH" sz="1600" dirty="0" smtClean="0">
                <a:solidFill>
                  <a:srgbClr val="000090"/>
                </a:solidFill>
              </a:rPr>
              <a:t> 2019, Buenos Aires</a:t>
            </a:r>
          </a:p>
          <a:p>
            <a:r>
              <a:rPr lang="fr-CH" sz="1600" dirty="0" smtClean="0">
                <a:solidFill>
                  <a:srgbClr val="000090"/>
                </a:solidFill>
              </a:rPr>
              <a:t>Argentina </a:t>
            </a:r>
            <a:r>
              <a:rPr lang="fr-CH" sz="1600" dirty="0" smtClean="0">
                <a:solidFill>
                  <a:srgbClr val="000090"/>
                </a:solidFill>
              </a:rPr>
              <a:t> </a:t>
            </a:r>
            <a:endParaRPr lang="en-US" sz="1100" dirty="0">
              <a:solidFill>
                <a:srgbClr val="000090"/>
              </a:solidFill>
            </a:endParaRPr>
          </a:p>
        </p:txBody>
      </p:sp>
      <p:sp>
        <p:nvSpPr>
          <p:cNvPr id="3" name="TextBox 2"/>
          <p:cNvSpPr txBox="1"/>
          <p:nvPr/>
        </p:nvSpPr>
        <p:spPr>
          <a:xfrm>
            <a:off x="2387150" y="2314322"/>
            <a:ext cx="4827604" cy="830997"/>
          </a:xfrm>
          <a:prstGeom prst="rect">
            <a:avLst/>
          </a:prstGeom>
          <a:noFill/>
        </p:spPr>
        <p:txBody>
          <a:bodyPr wrap="none" rtlCol="0">
            <a:spAutoFit/>
          </a:bodyPr>
          <a:lstStyle/>
          <a:p>
            <a:r>
              <a:rPr lang="fr-CH" sz="2400" dirty="0" smtClean="0"/>
              <a:t>Exécutive Council </a:t>
            </a:r>
            <a:r>
              <a:rPr lang="fr-CH" sz="2400" dirty="0" err="1" smtClean="0"/>
              <a:t>Seventieth</a:t>
            </a:r>
            <a:r>
              <a:rPr lang="fr-CH" sz="2400" dirty="0" smtClean="0"/>
              <a:t> Session </a:t>
            </a:r>
          </a:p>
          <a:p>
            <a:pPr algn="ctr"/>
            <a:r>
              <a:rPr lang="fr-CH" sz="2400" dirty="0" smtClean="0"/>
              <a:t>ET –CTS 19 Relevant </a:t>
            </a:r>
            <a:r>
              <a:rPr lang="fr-CH" sz="2400" dirty="0" err="1" smtClean="0"/>
              <a:t>Summary</a:t>
            </a:r>
            <a:r>
              <a:rPr lang="fr-CH" sz="2400" dirty="0" smtClean="0"/>
              <a:t> </a:t>
            </a: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ET-CTS 2019</a:t>
            </a:r>
          </a:p>
          <a:p>
            <a:r>
              <a:rPr lang="en-US" dirty="0" smtClean="0"/>
              <a:t> </a:t>
            </a:r>
            <a:r>
              <a:rPr lang="en-US" dirty="0" smtClean="0"/>
              <a:t>pp</a:t>
            </a:r>
            <a:fld id="{9259AF2F-52C6-9B46-B8B2-0579234AE62E}" type="slidenum">
              <a:rPr lang="en-US" smtClean="0"/>
              <a:pPr/>
              <a:t>2</a:t>
            </a:fld>
            <a:endParaRPr lang="en-US" dirty="0" smtClean="0"/>
          </a:p>
        </p:txBody>
      </p:sp>
      <p:sp>
        <p:nvSpPr>
          <p:cNvPr id="2" name="TextBox 1"/>
          <p:cNvSpPr txBox="1"/>
          <p:nvPr/>
        </p:nvSpPr>
        <p:spPr>
          <a:xfrm>
            <a:off x="2063469" y="704007"/>
            <a:ext cx="4928272" cy="523220"/>
          </a:xfrm>
          <a:prstGeom prst="rect">
            <a:avLst/>
          </a:prstGeom>
          <a:noFill/>
        </p:spPr>
        <p:txBody>
          <a:bodyPr wrap="none" rtlCol="0">
            <a:spAutoFit/>
          </a:bodyPr>
          <a:lstStyle/>
          <a:p>
            <a:r>
              <a:rPr lang="fr-CH" sz="2800" dirty="0" smtClean="0"/>
              <a:t>EC </a:t>
            </a:r>
            <a:r>
              <a:rPr lang="en-US" sz="2800" dirty="0" smtClean="0"/>
              <a:t>Outcomes</a:t>
            </a:r>
            <a:r>
              <a:rPr lang="fr-CH" sz="2800" dirty="0" smtClean="0"/>
              <a:t> relevant to ET -CTS</a:t>
            </a:r>
            <a:endParaRPr lang="en-US" sz="2800" dirty="0"/>
          </a:p>
        </p:txBody>
      </p:sp>
      <p:sp>
        <p:nvSpPr>
          <p:cNvPr id="3" name="TextBox 2"/>
          <p:cNvSpPr txBox="1"/>
          <p:nvPr/>
        </p:nvSpPr>
        <p:spPr>
          <a:xfrm>
            <a:off x="290707" y="1505118"/>
            <a:ext cx="8473795" cy="4801314"/>
          </a:xfrm>
          <a:prstGeom prst="rect">
            <a:avLst/>
          </a:prstGeom>
          <a:noFill/>
        </p:spPr>
        <p:txBody>
          <a:bodyPr wrap="none" rtlCol="0">
            <a:spAutoFit/>
          </a:bodyPr>
          <a:lstStyle/>
          <a:p>
            <a:pPr marL="285750" indent="-285750">
              <a:buFont typeface="Arial" panose="020B0604020202020204" pitchFamily="34" charset="0"/>
              <a:buChar char="•"/>
            </a:pPr>
            <a:r>
              <a:rPr lang="en-US" dirty="0" smtClean="0"/>
              <a:t>70</a:t>
            </a:r>
            <a:r>
              <a:rPr lang="en-US" baseline="30000" dirty="0" smtClean="0"/>
              <a:t>th</a:t>
            </a:r>
            <a:r>
              <a:rPr lang="en-US" dirty="0" smtClean="0"/>
              <a:t> Executive</a:t>
            </a:r>
            <a:r>
              <a:rPr lang="fr-CH" dirty="0" smtClean="0"/>
              <a:t> Council of the WMO met in 20th </a:t>
            </a:r>
            <a:r>
              <a:rPr lang="en-US" dirty="0" smtClean="0"/>
              <a:t>June</a:t>
            </a:r>
            <a:r>
              <a:rPr lang="fr-CH" dirty="0" smtClean="0"/>
              <a:t> 2018</a:t>
            </a:r>
          </a:p>
          <a:p>
            <a:pPr marL="285750" indent="-285750">
              <a:buFont typeface="Arial" panose="020B0604020202020204" pitchFamily="34" charset="0"/>
              <a:buChar char="•"/>
            </a:pPr>
            <a:r>
              <a:rPr lang="en-US" dirty="0"/>
              <a:t>71</a:t>
            </a:r>
            <a:r>
              <a:rPr lang="en-US" baseline="30000" dirty="0"/>
              <a:t>st</a:t>
            </a:r>
            <a:r>
              <a:rPr lang="en-US" dirty="0"/>
              <a:t>  Session to be held after the 18th World Meteorological Congress June 2019</a:t>
            </a:r>
          </a:p>
          <a:p>
            <a:pPr marL="285750" indent="-285750">
              <a:buFont typeface="Arial" panose="020B0604020202020204" pitchFamily="34" charset="0"/>
              <a:buChar char="•"/>
            </a:pPr>
            <a:r>
              <a:rPr lang="en-US" dirty="0" smtClean="0"/>
              <a:t>The </a:t>
            </a:r>
            <a:r>
              <a:rPr lang="en-US" dirty="0"/>
              <a:t>session adopted 39 </a:t>
            </a:r>
            <a:r>
              <a:rPr lang="en-US" dirty="0" smtClean="0"/>
              <a:t>resolutions ,66 decisions and 28 recommendations</a:t>
            </a:r>
          </a:p>
          <a:p>
            <a:pPr marL="285750" indent="-285750">
              <a:buFont typeface="Arial" panose="020B0604020202020204" pitchFamily="34" charset="0"/>
              <a:buChar char="•"/>
            </a:pPr>
            <a:r>
              <a:rPr lang="fr-CH" dirty="0"/>
              <a:t>4</a:t>
            </a:r>
            <a:r>
              <a:rPr lang="fr-CH" dirty="0" smtClean="0"/>
              <a:t> </a:t>
            </a:r>
            <a:r>
              <a:rPr lang="en-US" dirty="0" smtClean="0"/>
              <a:t>Resolutions</a:t>
            </a:r>
            <a:r>
              <a:rPr lang="fr-CH" dirty="0" smtClean="0"/>
              <a:t>  and 3 </a:t>
            </a:r>
            <a:r>
              <a:rPr lang="en-US" dirty="0" smtClean="0"/>
              <a:t>Decisions</a:t>
            </a:r>
            <a:r>
              <a:rPr lang="fr-CH" dirty="0" smtClean="0"/>
              <a:t> are relevant to ET-CTS</a:t>
            </a:r>
          </a:p>
          <a:p>
            <a:pPr marL="285750" indent="-285750">
              <a:buFont typeface="Arial" panose="020B0604020202020204" pitchFamily="34" charset="0"/>
              <a:buChar char="•"/>
            </a:pPr>
            <a:endParaRPr lang="fr-CH" dirty="0" smtClean="0"/>
          </a:p>
          <a:p>
            <a:pPr marL="285750" indent="-285750">
              <a:buFont typeface="Arial" panose="020B0604020202020204" pitchFamily="34" charset="0"/>
              <a:buChar char="•"/>
            </a:pPr>
            <a:r>
              <a:rPr lang="en-US" dirty="0" smtClean="0"/>
              <a:t>Resolution</a:t>
            </a:r>
            <a:r>
              <a:rPr lang="fr-CH" dirty="0" smtClean="0"/>
              <a:t> 20 -  </a:t>
            </a:r>
            <a:r>
              <a:rPr lang="en-US" dirty="0" smtClean="0"/>
              <a:t>Publication </a:t>
            </a:r>
            <a:r>
              <a:rPr lang="en-US" dirty="0"/>
              <a:t>of the SATCOM </a:t>
            </a:r>
            <a:r>
              <a:rPr lang="en-US" dirty="0" smtClean="0"/>
              <a:t>Handbook</a:t>
            </a:r>
          </a:p>
          <a:p>
            <a:pPr marL="285750" indent="-285750">
              <a:buFont typeface="Arial" panose="020B0604020202020204" pitchFamily="34" charset="0"/>
              <a:buChar char="•"/>
            </a:pPr>
            <a:r>
              <a:rPr lang="en-US" dirty="0" smtClean="0"/>
              <a:t>Resolution 21 - </a:t>
            </a:r>
            <a:r>
              <a:rPr lang="fr-CH" dirty="0" smtClean="0"/>
              <a:t> </a:t>
            </a:r>
            <a:r>
              <a:rPr lang="en-US" dirty="0"/>
              <a:t>Amendment to the Manual on the Global Telecommunication </a:t>
            </a:r>
            <a:r>
              <a:rPr lang="en-US" dirty="0" smtClean="0"/>
              <a:t>System</a:t>
            </a:r>
          </a:p>
          <a:p>
            <a:pPr marL="285750" indent="-285750">
              <a:buFont typeface="Arial" panose="020B0604020202020204" pitchFamily="34" charset="0"/>
              <a:buChar char="•"/>
            </a:pPr>
            <a:r>
              <a:rPr lang="en-US" dirty="0"/>
              <a:t>Resolution 22 -  Amendment to the Manual on the WMO Information System </a:t>
            </a:r>
            <a:endParaRPr lang="en-US" dirty="0" smtClean="0"/>
          </a:p>
          <a:p>
            <a:pPr marL="285750" indent="-285750">
              <a:buFont typeface="Arial" panose="020B0604020202020204" pitchFamily="34" charset="0"/>
              <a:buChar char="•"/>
            </a:pPr>
            <a:r>
              <a:rPr lang="en-US" dirty="0"/>
              <a:t>Resolution 23 - WMO Information System </a:t>
            </a:r>
            <a:r>
              <a:rPr lang="en-US" dirty="0" smtClean="0"/>
              <a:t>2.0</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Decision 17 -  </a:t>
            </a:r>
            <a:r>
              <a:rPr lang="en-US" dirty="0"/>
              <a:t>Review plan for the Manual on the WMO Information </a:t>
            </a:r>
            <a:r>
              <a:rPr lang="en-US" dirty="0" smtClean="0"/>
              <a:t>and</a:t>
            </a:r>
            <a:endParaRPr lang="fr-CH" dirty="0" smtClean="0"/>
          </a:p>
          <a:p>
            <a:r>
              <a:rPr lang="en-US" dirty="0"/>
              <a:t> </a:t>
            </a:r>
            <a:r>
              <a:rPr lang="en-US" dirty="0" smtClean="0"/>
              <a:t>     the </a:t>
            </a:r>
            <a:r>
              <a:rPr lang="en-US" dirty="0"/>
              <a:t>Guide to the WMO Information </a:t>
            </a:r>
            <a:r>
              <a:rPr lang="en-US" dirty="0" smtClean="0"/>
              <a:t>System</a:t>
            </a:r>
          </a:p>
          <a:p>
            <a:pPr marL="285750" indent="-285750">
              <a:buFont typeface="Arial" panose="020B0604020202020204" pitchFamily="34" charset="0"/>
              <a:buChar char="•"/>
            </a:pPr>
            <a:r>
              <a:rPr lang="en-US" dirty="0"/>
              <a:t>Decision 18 - WMO Information System 2.0 implementation approach </a:t>
            </a:r>
            <a:endParaRPr lang="en-US" dirty="0" smtClean="0"/>
          </a:p>
          <a:p>
            <a:pPr marL="285750" indent="-285750">
              <a:buFont typeface="Arial" panose="020B0604020202020204" pitchFamily="34" charset="0"/>
              <a:buChar char="•"/>
            </a:pPr>
            <a:r>
              <a:rPr lang="en-US" dirty="0"/>
              <a:t>Decision 19 - Mechanisms for provision of shared </a:t>
            </a:r>
            <a:r>
              <a:rPr lang="en-US" dirty="0" smtClean="0"/>
              <a:t>services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Slides shown  conjunction with relevant section of EC70 abridged report </a:t>
            </a:r>
            <a:endParaRPr lang="fr-CH" dirty="0" smtClean="0"/>
          </a:p>
          <a:p>
            <a:pPr lvl="1"/>
            <a:r>
              <a:rPr lang="fr-CH" dirty="0" smtClean="0"/>
              <a:t> </a:t>
            </a:r>
            <a:endParaRPr lang="en-US" dirty="0"/>
          </a:p>
        </p:txBody>
      </p:sp>
    </p:spTree>
    <p:extLst>
      <p:ext uri="{BB962C8B-B14F-4D97-AF65-F5344CB8AC3E}">
        <p14:creationId xmlns:p14="http://schemas.microsoft.com/office/powerpoint/2010/main" val="3287287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432781"/>
          </a:xfrm>
        </p:spPr>
        <p:txBody>
          <a:bodyPr>
            <a:normAutofit/>
          </a:bodyPr>
          <a:lstStyle/>
          <a:p>
            <a:r>
              <a:rPr lang="en-US" dirty="0"/>
              <a:t/>
            </a:r>
            <a:br>
              <a:rPr lang="en-US" dirty="0"/>
            </a:br>
            <a:endParaRPr lang="en-US" dirty="0"/>
          </a:p>
        </p:txBody>
      </p:sp>
      <p:sp>
        <p:nvSpPr>
          <p:cNvPr id="3" name="Content Placeholder 2"/>
          <p:cNvSpPr>
            <a:spLocks noGrp="1"/>
          </p:cNvSpPr>
          <p:nvPr>
            <p:ph idx="1"/>
          </p:nvPr>
        </p:nvSpPr>
        <p:spPr>
          <a:xfrm>
            <a:off x="457200" y="1373623"/>
            <a:ext cx="8229600" cy="4525963"/>
          </a:xfrm>
        </p:spPr>
        <p:txBody>
          <a:bodyPr>
            <a:normAutofit lnSpcReduction="10000"/>
          </a:bodyPr>
          <a:lstStyle/>
          <a:p>
            <a:r>
              <a:rPr lang="en-US" sz="1800" b="1" dirty="0" smtClean="0"/>
              <a:t>Recalls</a:t>
            </a:r>
            <a:r>
              <a:rPr lang="en-US" sz="1800" dirty="0" smtClean="0"/>
              <a:t> </a:t>
            </a:r>
          </a:p>
          <a:p>
            <a:pPr lvl="1"/>
            <a:r>
              <a:rPr lang="en-US" sz="1400" dirty="0" smtClean="0"/>
              <a:t>Resolution </a:t>
            </a:r>
            <a:r>
              <a:rPr lang="en-US" sz="1400" dirty="0"/>
              <a:t>31 (Cg-17) – Report of the extraordinary session (2014) of the Commission for Basic Systems relevant to </a:t>
            </a:r>
            <a:r>
              <a:rPr lang="en-US" sz="1400" dirty="0" err="1"/>
              <a:t>centres</a:t>
            </a:r>
            <a:r>
              <a:rPr lang="en-US" sz="1400" dirty="0"/>
              <a:t> and networks of the WMO Information System, which established the WMO–Intergovernmental Oceanographic Commission International Forum of Users of Satellite Data Telecommunication Systems (</a:t>
            </a:r>
            <a:r>
              <a:rPr lang="en-US" sz="1400" b="1" i="1" dirty="0"/>
              <a:t>SATCOM</a:t>
            </a:r>
            <a:r>
              <a:rPr lang="en-US" sz="1400" dirty="0"/>
              <a:t> User Forum) to facilitate access to satellite data telecommunication</a:t>
            </a:r>
            <a:r>
              <a:rPr lang="en-US" sz="1400" dirty="0" smtClean="0"/>
              <a:t>,</a:t>
            </a:r>
          </a:p>
          <a:p>
            <a:r>
              <a:rPr lang="en-US" sz="1800" b="1" dirty="0" smtClean="0"/>
              <a:t>Notes </a:t>
            </a:r>
          </a:p>
          <a:p>
            <a:pPr lvl="1"/>
            <a:r>
              <a:rPr lang="en-US" sz="1400" dirty="0" smtClean="0"/>
              <a:t>The </a:t>
            </a:r>
            <a:r>
              <a:rPr lang="en-US" sz="1400" dirty="0"/>
              <a:t>SATCOM User Forum has developed the Satellite Data Telecommunication Handbook (SATCOM Handbook</a:t>
            </a:r>
            <a:r>
              <a:rPr lang="en-US" sz="1400" dirty="0" smtClean="0"/>
              <a:t>)</a:t>
            </a:r>
          </a:p>
          <a:p>
            <a:pPr lvl="1"/>
            <a:r>
              <a:rPr lang="en-US" sz="1400" dirty="0"/>
              <a:t>The SATCOM Handbook has been presented to the Commission for Basic Systems Technical Conference, held from 26 to 29 March </a:t>
            </a:r>
            <a:r>
              <a:rPr lang="en-US" sz="1400" dirty="0" smtClean="0"/>
              <a:t>2018</a:t>
            </a:r>
          </a:p>
          <a:p>
            <a:pPr marL="457200" lvl="1" indent="0">
              <a:buNone/>
            </a:pPr>
            <a:endParaRPr lang="en-US" sz="1400" dirty="0" smtClean="0"/>
          </a:p>
          <a:p>
            <a:r>
              <a:rPr lang="en-US" sz="1800" b="1" dirty="0" smtClean="0"/>
              <a:t>Decides </a:t>
            </a:r>
          </a:p>
          <a:p>
            <a:pPr lvl="1"/>
            <a:r>
              <a:rPr lang="en-US" sz="1400" dirty="0"/>
              <a:t>To publish </a:t>
            </a:r>
            <a:endParaRPr lang="en-US" sz="1400" dirty="0"/>
          </a:p>
          <a:p>
            <a:pPr lvl="1"/>
            <a:r>
              <a:rPr lang="en-US" sz="1400" dirty="0"/>
              <a:t>To designate the whole SATCOM Handbook as technical specifications </a:t>
            </a:r>
            <a:endParaRPr lang="en-US" sz="1400" dirty="0"/>
          </a:p>
          <a:p>
            <a:pPr lvl="1"/>
            <a:r>
              <a:rPr lang="en-US" sz="1400" dirty="0"/>
              <a:t>To amend the text of the Guide to the WMO Information System </a:t>
            </a:r>
            <a:endParaRPr lang="en-US" sz="1400" dirty="0"/>
          </a:p>
          <a:p>
            <a:pPr marL="0" indent="0">
              <a:buNone/>
            </a:pPr>
            <a:endParaRPr lang="en-US" sz="1800" dirty="0"/>
          </a:p>
          <a:p>
            <a:r>
              <a:rPr lang="en-US" sz="1800" dirty="0" smtClean="0"/>
              <a:t>Can </a:t>
            </a:r>
            <a:r>
              <a:rPr lang="en-US" sz="1800" dirty="0"/>
              <a:t>be found at </a:t>
            </a:r>
            <a:r>
              <a:rPr lang="en-US" sz="1800" dirty="0">
                <a:hlinkClick r:id="rId2"/>
              </a:rPr>
              <a:t>https://</a:t>
            </a:r>
            <a:r>
              <a:rPr lang="en-US" sz="1800" dirty="0" smtClean="0">
                <a:hlinkClick r:id="rId2"/>
              </a:rPr>
              <a:t>wis.wmo.int/SATCOM-Handbook</a:t>
            </a:r>
            <a:endParaRPr lang="en-US" sz="1800" dirty="0"/>
          </a:p>
          <a:p>
            <a:endParaRPr lang="en-US" sz="1800" dirty="0" smtClean="0"/>
          </a:p>
          <a:p>
            <a:endParaRPr lang="en-US" sz="1800" dirty="0" smtClean="0"/>
          </a:p>
          <a:p>
            <a:endParaRPr lang="en-US" sz="1800" dirty="0" smtClean="0"/>
          </a:p>
          <a:p>
            <a:endParaRPr lang="en-US" sz="1800" dirty="0"/>
          </a:p>
          <a:p>
            <a:endParaRPr lang="en-US" sz="1800" dirty="0"/>
          </a:p>
        </p:txBody>
      </p:sp>
      <p:sp>
        <p:nvSpPr>
          <p:cNvPr id="4" name="Slide Number Placeholder 3"/>
          <p:cNvSpPr>
            <a:spLocks noGrp="1"/>
          </p:cNvSpPr>
          <p:nvPr>
            <p:ph type="sldNum" sz="quarter" idx="12"/>
          </p:nvPr>
        </p:nvSpPr>
        <p:spPr/>
        <p:txBody>
          <a:bodyPr/>
          <a:lstStyle/>
          <a:p>
            <a:r>
              <a:rPr lang="en-US" smtClean="0"/>
              <a:t>ET-WISC2017 pp</a:t>
            </a:r>
            <a:fld id="{9259AF2F-52C6-9B46-B8B2-0579234AE62E}" type="slidenum">
              <a:rPr lang="en-US" smtClean="0"/>
              <a:pPr/>
              <a:t>3</a:t>
            </a:fld>
            <a:endParaRPr lang="en-US" dirty="0" smtClean="0"/>
          </a:p>
        </p:txBody>
      </p:sp>
      <p:sp>
        <p:nvSpPr>
          <p:cNvPr id="5" name="TextBox 4"/>
          <p:cNvSpPr txBox="1"/>
          <p:nvPr/>
        </p:nvSpPr>
        <p:spPr>
          <a:xfrm>
            <a:off x="457200" y="274637"/>
            <a:ext cx="8229600" cy="800219"/>
          </a:xfrm>
          <a:prstGeom prst="rect">
            <a:avLst/>
          </a:prstGeom>
          <a:noFill/>
        </p:spPr>
        <p:txBody>
          <a:bodyPr wrap="square" rtlCol="0">
            <a:spAutoFit/>
          </a:bodyPr>
          <a:lstStyle/>
          <a:p>
            <a:r>
              <a:rPr lang="en-US" sz="2800" dirty="0"/>
              <a:t>Resolution</a:t>
            </a:r>
            <a:r>
              <a:rPr lang="fr-CH" sz="2800" dirty="0"/>
              <a:t> 20 -  </a:t>
            </a:r>
            <a:r>
              <a:rPr lang="en-US" sz="2800" dirty="0"/>
              <a:t>Publication of the SATCOM Handbook</a:t>
            </a:r>
            <a:r>
              <a:rPr lang="en-US" dirty="0"/>
              <a:t/>
            </a:r>
            <a:br>
              <a:rPr lang="en-US" dirty="0"/>
            </a:br>
            <a:endParaRPr lang="en-US" dirty="0"/>
          </a:p>
        </p:txBody>
      </p:sp>
    </p:spTree>
    <p:extLst>
      <p:ext uri="{BB962C8B-B14F-4D97-AF65-F5344CB8AC3E}">
        <p14:creationId xmlns:p14="http://schemas.microsoft.com/office/powerpoint/2010/main" val="4233354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1800" b="1" dirty="0"/>
              <a:t>Recalls</a:t>
            </a:r>
            <a:r>
              <a:rPr lang="en-US" sz="1800" dirty="0"/>
              <a:t> </a:t>
            </a:r>
            <a:endParaRPr lang="en-US" sz="1800" dirty="0" smtClean="0"/>
          </a:p>
          <a:p>
            <a:pPr lvl="1"/>
            <a:r>
              <a:rPr lang="en-US" sz="1400" dirty="0"/>
              <a:t>that Recommendation 18 (CBS-16) – Amendments to the Manual on the Global Telecommunication System </a:t>
            </a:r>
            <a:r>
              <a:rPr lang="en-US" sz="1400" dirty="0" smtClean="0"/>
              <a:t>and </a:t>
            </a:r>
            <a:r>
              <a:rPr lang="en-US" sz="1400" dirty="0"/>
              <a:t>its attachments, </a:t>
            </a:r>
            <a:r>
              <a:rPr lang="en-US" sz="1400" dirty="0" smtClean="0"/>
              <a:t>concerning </a:t>
            </a:r>
            <a:r>
              <a:rPr lang="en-US" sz="1400" dirty="0"/>
              <a:t>the description of connectivity of the Global Telecommunication System with the WMO Information System, was not endorsed by the Executive Council at its sixty-ninth </a:t>
            </a:r>
            <a:r>
              <a:rPr lang="en-US" sz="1400" dirty="0" smtClean="0"/>
              <a:t>session.</a:t>
            </a:r>
            <a:endParaRPr lang="en-US" sz="1400" dirty="0"/>
          </a:p>
          <a:p>
            <a:r>
              <a:rPr lang="en-US" sz="1800" b="1" dirty="0" smtClean="0"/>
              <a:t>Notes </a:t>
            </a:r>
            <a:endParaRPr lang="en-US" sz="1800" b="1" dirty="0"/>
          </a:p>
          <a:p>
            <a:pPr lvl="1"/>
            <a:r>
              <a:rPr lang="en-US" sz="1400" dirty="0"/>
              <a:t>that the Commission for Basic Systems (CBS) Management Group met on 29 March 2018 and recommended modified </a:t>
            </a:r>
            <a:r>
              <a:rPr lang="en-US" sz="1400" dirty="0" smtClean="0"/>
              <a:t>text</a:t>
            </a:r>
            <a:endParaRPr lang="en-US" sz="1400" dirty="0"/>
          </a:p>
          <a:p>
            <a:r>
              <a:rPr lang="en-US" sz="1800" b="1" dirty="0"/>
              <a:t>Decides </a:t>
            </a:r>
          </a:p>
          <a:p>
            <a:pPr lvl="1"/>
            <a:r>
              <a:rPr lang="en-US" sz="1400" dirty="0"/>
              <a:t>to amend the Manual on the Global Telecommunication System </a:t>
            </a:r>
            <a:endParaRPr lang="en-US" sz="1400" dirty="0" smtClean="0"/>
          </a:p>
          <a:p>
            <a:pPr lvl="1"/>
            <a:r>
              <a:rPr lang="en-US" sz="1400" dirty="0" smtClean="0"/>
              <a:t>Refer Resolution 21 (Annex 1 Figure 1  EC70 Report ) Specifically </a:t>
            </a:r>
            <a:r>
              <a:rPr lang="en-US" sz="1400" i="1" dirty="0" smtClean="0"/>
              <a:t>Tashkent</a:t>
            </a:r>
          </a:p>
          <a:p>
            <a:pPr lvl="1"/>
            <a:r>
              <a:rPr lang="en-US" sz="1400" dirty="0" smtClean="0"/>
              <a:t>Refer to new table Areas of responsibility </a:t>
            </a:r>
          </a:p>
          <a:p>
            <a:pPr lvl="1"/>
            <a:r>
              <a:rPr lang="en-US" sz="1400" dirty="0" smtClean="0"/>
              <a:t>Refer to changes in Annex 2 </a:t>
            </a:r>
          </a:p>
        </p:txBody>
      </p:sp>
      <p:sp>
        <p:nvSpPr>
          <p:cNvPr id="4" name="Slide Number Placeholder 3"/>
          <p:cNvSpPr>
            <a:spLocks noGrp="1"/>
          </p:cNvSpPr>
          <p:nvPr>
            <p:ph type="sldNum" sz="quarter" idx="12"/>
          </p:nvPr>
        </p:nvSpPr>
        <p:spPr/>
        <p:txBody>
          <a:bodyPr/>
          <a:lstStyle/>
          <a:p>
            <a:r>
              <a:rPr lang="en-US" smtClean="0"/>
              <a:t>ET-WISC2017 pp</a:t>
            </a:r>
            <a:fld id="{9259AF2F-52C6-9B46-B8B2-0579234AE62E}" type="slidenum">
              <a:rPr lang="en-US" smtClean="0"/>
              <a:pPr/>
              <a:t>4</a:t>
            </a:fld>
            <a:endParaRPr lang="en-US" dirty="0" smtClean="0"/>
          </a:p>
        </p:txBody>
      </p:sp>
      <p:sp>
        <p:nvSpPr>
          <p:cNvPr id="5" name="Title 4"/>
          <p:cNvSpPr>
            <a:spLocks noGrp="1"/>
          </p:cNvSpPr>
          <p:nvPr>
            <p:ph type="title"/>
          </p:nvPr>
        </p:nvSpPr>
        <p:spPr/>
        <p:txBody>
          <a:bodyPr>
            <a:normAutofit/>
          </a:bodyPr>
          <a:lstStyle/>
          <a:p>
            <a:pPr marL="285750" indent="-285750"/>
            <a:r>
              <a:rPr lang="en-US" sz="2400" dirty="0"/>
              <a:t>Resolution 21 - </a:t>
            </a:r>
            <a:r>
              <a:rPr lang="fr-CH" sz="2400" dirty="0"/>
              <a:t> </a:t>
            </a:r>
            <a:r>
              <a:rPr lang="en-US" sz="2400" dirty="0"/>
              <a:t>Amendment to the Manual on the Global Telecommunication System</a:t>
            </a:r>
          </a:p>
        </p:txBody>
      </p:sp>
    </p:spTree>
    <p:extLst>
      <p:ext uri="{BB962C8B-B14F-4D97-AF65-F5344CB8AC3E}">
        <p14:creationId xmlns:p14="http://schemas.microsoft.com/office/powerpoint/2010/main" val="160524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t>Resolution 23 (EC-70) WMO Information System 2.0</a:t>
            </a:r>
          </a:p>
        </p:txBody>
      </p:sp>
      <p:sp>
        <p:nvSpPr>
          <p:cNvPr id="3" name="Content Placeholder 2"/>
          <p:cNvSpPr>
            <a:spLocks noGrp="1"/>
          </p:cNvSpPr>
          <p:nvPr>
            <p:ph idx="1"/>
          </p:nvPr>
        </p:nvSpPr>
        <p:spPr>
          <a:xfrm>
            <a:off x="457200" y="1227966"/>
            <a:ext cx="8229600" cy="4525963"/>
          </a:xfrm>
        </p:spPr>
        <p:txBody>
          <a:bodyPr>
            <a:normAutofit fontScale="92500" lnSpcReduction="10000"/>
          </a:bodyPr>
          <a:lstStyle/>
          <a:p>
            <a:r>
              <a:rPr lang="en-US" sz="1800" b="1" dirty="0"/>
              <a:t>Recalls</a:t>
            </a:r>
            <a:r>
              <a:rPr lang="en-US" sz="1800" dirty="0"/>
              <a:t> </a:t>
            </a:r>
            <a:endParaRPr lang="en-US" sz="1800" dirty="0" smtClean="0"/>
          </a:p>
          <a:p>
            <a:pPr lvl="1"/>
            <a:r>
              <a:rPr lang="en-US" sz="1500" dirty="0"/>
              <a:t>The future WMO Information System (WIS) was first envisaged by the Commission for Basic Systems (CBS) in 1992, the concept adopted by the Fourteenth World Meteorological Congress (2003) and approved by Resolution 2 (Cg-XV) – World Weather Watch </a:t>
            </a:r>
            <a:r>
              <a:rPr lang="en-US" sz="1500" dirty="0" err="1"/>
              <a:t>Programme</a:t>
            </a:r>
            <a:r>
              <a:rPr lang="en-US" sz="1500" dirty="0"/>
              <a:t> for 2008–2011,</a:t>
            </a:r>
          </a:p>
          <a:p>
            <a:r>
              <a:rPr lang="en-US" sz="1800" b="1" dirty="0" smtClean="0"/>
              <a:t>Notes </a:t>
            </a:r>
          </a:p>
          <a:p>
            <a:pPr lvl="1"/>
            <a:r>
              <a:rPr lang="en-US" sz="1500" dirty="0"/>
              <a:t>The current architecture of WIS was developed almost 12 years ago, and that there are many new </a:t>
            </a:r>
            <a:r>
              <a:rPr lang="en-US" sz="1500" dirty="0" smtClean="0"/>
              <a:t>technologies.</a:t>
            </a:r>
          </a:p>
          <a:p>
            <a:pPr lvl="1"/>
            <a:r>
              <a:rPr lang="en-US" sz="1500" dirty="0" smtClean="0"/>
              <a:t>Members </a:t>
            </a:r>
            <a:r>
              <a:rPr lang="en-US" sz="1500" dirty="0"/>
              <a:t>have made considerable progress in moving from a telecommunications architecture to data-centric infrastructure built on GISCs</a:t>
            </a:r>
            <a:r>
              <a:rPr lang="en-US" sz="1500" dirty="0" smtClean="0"/>
              <a:t>,</a:t>
            </a:r>
          </a:p>
          <a:p>
            <a:pPr lvl="1"/>
            <a:r>
              <a:rPr lang="en-US" sz="1500" dirty="0"/>
              <a:t>Some Members are keen to ensure that WIS 2.0 is developed without such restrictions, making full use of the new information technology and the public–private </a:t>
            </a:r>
            <a:r>
              <a:rPr lang="en-US" sz="1500" dirty="0" smtClean="0"/>
              <a:t>partnerships</a:t>
            </a:r>
            <a:endParaRPr lang="en-US" sz="1500" b="1" dirty="0"/>
          </a:p>
          <a:p>
            <a:r>
              <a:rPr lang="en-US" sz="1800" b="1" dirty="0" smtClean="0"/>
              <a:t>Requests </a:t>
            </a:r>
          </a:p>
          <a:p>
            <a:pPr lvl="1"/>
            <a:r>
              <a:rPr lang="en-US" sz="1500" dirty="0"/>
              <a:t>CBS, in collaboration with the private sector and involving those Members that currently operate GISCs, to analyze the data-exchange needs for WIS to provide reliable data access to all users considering the availability of new technologies, architectures and communication techniques, including cloud-based solutions, web services, application programming interfaces, modern messaging protocols, and the like, and to study how they would support or contribute to the evolution to WIS 2.0, and report back</a:t>
            </a:r>
            <a:r>
              <a:rPr lang="en-US" sz="1500" dirty="0" smtClean="0"/>
              <a:t>;.</a:t>
            </a:r>
          </a:p>
          <a:p>
            <a:pPr marL="457200" lvl="1" indent="0">
              <a:buNone/>
            </a:pPr>
            <a:endParaRPr lang="en-US" sz="1400" dirty="0" smtClean="0"/>
          </a:p>
          <a:p>
            <a:pPr marL="457200" lvl="1" indent="0">
              <a:buNone/>
            </a:pPr>
            <a:r>
              <a:rPr lang="en-US" sz="1400" b="1" dirty="0" smtClean="0"/>
              <a:t>Outcome – </a:t>
            </a:r>
            <a:r>
              <a:rPr lang="en-US" sz="1400" b="1" i="1" dirty="0" smtClean="0"/>
              <a:t>Future Technology Workshop 19-20 March 2019 </a:t>
            </a:r>
            <a:r>
              <a:rPr lang="en-US" sz="1400" b="1" i="1" dirty="0"/>
              <a:t>Geneva  https://</a:t>
            </a:r>
            <a:r>
              <a:rPr lang="en-US" sz="1400" b="1" i="1" dirty="0" smtClean="0"/>
              <a:t>wiswiki.wmo.int/eWIS-FutureTech</a:t>
            </a:r>
          </a:p>
          <a:p>
            <a:pPr lvl="1"/>
            <a:endParaRPr lang="en-US" sz="1400" b="1" dirty="0"/>
          </a:p>
          <a:p>
            <a:pPr marL="0" indent="0">
              <a:buNone/>
            </a:pPr>
            <a:endParaRPr lang="en-US" sz="1400" dirty="0"/>
          </a:p>
        </p:txBody>
      </p:sp>
      <p:sp>
        <p:nvSpPr>
          <p:cNvPr id="4" name="Slide Number Placeholder 3"/>
          <p:cNvSpPr>
            <a:spLocks noGrp="1"/>
          </p:cNvSpPr>
          <p:nvPr>
            <p:ph type="sldNum" sz="quarter" idx="12"/>
          </p:nvPr>
        </p:nvSpPr>
        <p:spPr/>
        <p:txBody>
          <a:bodyPr/>
          <a:lstStyle/>
          <a:p>
            <a:r>
              <a:rPr lang="en-US" smtClean="0"/>
              <a:t>ET-WISC2017 pp</a:t>
            </a:r>
            <a:fld id="{9259AF2F-52C6-9B46-B8B2-0579234AE62E}" type="slidenum">
              <a:rPr lang="en-US" smtClean="0"/>
              <a:pPr/>
              <a:t>5</a:t>
            </a:fld>
            <a:endParaRPr lang="en-US" dirty="0" smtClean="0"/>
          </a:p>
        </p:txBody>
      </p:sp>
    </p:spTree>
    <p:extLst>
      <p:ext uri="{BB962C8B-B14F-4D97-AF65-F5344CB8AC3E}">
        <p14:creationId xmlns:p14="http://schemas.microsoft.com/office/powerpoint/2010/main" val="3165843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98320"/>
            <a:ext cx="8229600" cy="1143000"/>
          </a:xfrm>
        </p:spPr>
        <p:txBody>
          <a:bodyPr>
            <a:normAutofit fontScale="90000"/>
          </a:bodyPr>
          <a:lstStyle/>
          <a:p>
            <a:pPr marL="285750" indent="-285750"/>
            <a:r>
              <a:rPr lang="en-US" sz="2700" dirty="0"/>
              <a:t>Decision 17 -  Review plan for the Manual on the WMO Information and</a:t>
            </a:r>
            <a:r>
              <a:rPr lang="fr-CH" sz="2700" dirty="0"/>
              <a:t/>
            </a:r>
            <a:br>
              <a:rPr lang="fr-CH" sz="2700" dirty="0"/>
            </a:br>
            <a:r>
              <a:rPr lang="en-US" sz="2700" dirty="0"/>
              <a:t>      the Guide to the WMO Information System</a:t>
            </a:r>
            <a:r>
              <a:rPr lang="en-US" dirty="0"/>
              <a:t/>
            </a:r>
            <a:br>
              <a:rPr lang="en-US" dirty="0"/>
            </a:br>
            <a:endParaRPr lang="en-US" sz="1900" b="1" dirty="0">
              <a:latin typeface="+mn-lt"/>
              <a:ea typeface="+mn-ea"/>
              <a:cs typeface="+mn-cs"/>
            </a:endParaRPr>
          </a:p>
        </p:txBody>
      </p:sp>
      <p:sp>
        <p:nvSpPr>
          <p:cNvPr id="3" name="Content Placeholder 2"/>
          <p:cNvSpPr>
            <a:spLocks noGrp="1"/>
          </p:cNvSpPr>
          <p:nvPr>
            <p:ph idx="1"/>
          </p:nvPr>
        </p:nvSpPr>
        <p:spPr>
          <a:xfrm>
            <a:off x="521937" y="1741320"/>
            <a:ext cx="8229600" cy="4525963"/>
          </a:xfrm>
        </p:spPr>
        <p:txBody>
          <a:bodyPr>
            <a:normAutofit lnSpcReduction="10000"/>
          </a:bodyPr>
          <a:lstStyle/>
          <a:p>
            <a:pPr marL="0" indent="0">
              <a:buNone/>
            </a:pPr>
            <a:r>
              <a:rPr lang="en-US" sz="1700" b="1" dirty="0"/>
              <a:t>The Executive </a:t>
            </a:r>
            <a:r>
              <a:rPr lang="en-US" sz="1700" b="1" dirty="0" smtClean="0"/>
              <a:t>Council </a:t>
            </a:r>
            <a:r>
              <a:rPr lang="en-US" sz="1700" b="1" dirty="0"/>
              <a:t>requests </a:t>
            </a:r>
            <a:endParaRPr lang="en-US" sz="1700" b="1" dirty="0" smtClean="0"/>
          </a:p>
          <a:p>
            <a:r>
              <a:rPr lang="en-US" sz="1400" dirty="0"/>
              <a:t>the Commission for Basic Systems (CBS) to complete development of the amendments to technical regulations as listed in the Annex to this decision and to consult with Members in preparation for their recommendation to eighteenth World Meteorological Congress (</a:t>
            </a:r>
            <a:r>
              <a:rPr lang="en-US" sz="1400" dirty="0" smtClean="0"/>
              <a:t>Cg-18)</a:t>
            </a:r>
            <a:endParaRPr lang="en-US" sz="1400" b="1" dirty="0"/>
          </a:p>
          <a:p>
            <a:pPr marL="0" indent="0">
              <a:buNone/>
            </a:pPr>
            <a:r>
              <a:rPr lang="en-US" sz="1700" b="1" dirty="0"/>
              <a:t>Topics include </a:t>
            </a:r>
            <a:endParaRPr lang="en-US" sz="1700" b="1" dirty="0" smtClean="0"/>
          </a:p>
          <a:p>
            <a:pPr>
              <a:buFont typeface="Arial" panose="020B0604020202020204" pitchFamily="34" charset="0"/>
              <a:buChar char="•"/>
            </a:pPr>
            <a:r>
              <a:rPr lang="en-US" sz="1400" dirty="0"/>
              <a:t>A generic </a:t>
            </a:r>
            <a:r>
              <a:rPr lang="en-US" sz="1400" b="1" i="1" dirty="0"/>
              <a:t>on-site audit process </a:t>
            </a:r>
            <a:r>
              <a:rPr lang="en-US" sz="1400" dirty="0"/>
              <a:t>that could be applied to the audit of specialist </a:t>
            </a:r>
            <a:r>
              <a:rPr lang="en-US" sz="1400" dirty="0" err="1"/>
              <a:t>centres</a:t>
            </a:r>
            <a:r>
              <a:rPr lang="en-US" sz="1400" dirty="0"/>
              <a:t> of any WMO </a:t>
            </a:r>
            <a:r>
              <a:rPr lang="en-US" sz="1400" dirty="0" err="1" smtClean="0"/>
              <a:t>programme</a:t>
            </a:r>
            <a:endParaRPr lang="en-US" sz="1400" dirty="0" smtClean="0"/>
          </a:p>
          <a:p>
            <a:pPr>
              <a:buFont typeface="Arial" panose="020B0604020202020204" pitchFamily="34" charset="0"/>
              <a:buChar char="•"/>
            </a:pPr>
            <a:r>
              <a:rPr lang="en-US" sz="1400" dirty="0"/>
              <a:t>Management of risks to the WMO Information System of </a:t>
            </a:r>
            <a:r>
              <a:rPr lang="en-US" sz="1400" b="1" i="1" dirty="0"/>
              <a:t>cybersecurity incidents</a:t>
            </a:r>
            <a:r>
              <a:rPr lang="en-US" sz="1400" i="1" dirty="0"/>
              <a:t> </a:t>
            </a:r>
            <a:r>
              <a:rPr lang="en-US" sz="1400" dirty="0"/>
              <a:t>through the introduction of a procedure for responding to cybersecurity </a:t>
            </a:r>
            <a:r>
              <a:rPr lang="en-US" sz="1400" dirty="0" smtClean="0"/>
              <a:t>incidents</a:t>
            </a:r>
          </a:p>
          <a:p>
            <a:pPr>
              <a:buFont typeface="Arial" panose="020B0604020202020204" pitchFamily="34" charset="0"/>
              <a:buChar char="•"/>
            </a:pPr>
            <a:r>
              <a:rPr lang="en-US" sz="1400" dirty="0"/>
              <a:t>Operational monitoring of the WIS infrastructure as a “</a:t>
            </a:r>
            <a:r>
              <a:rPr lang="en-US" sz="1400" b="1" i="1" dirty="0"/>
              <a:t>GISC watch</a:t>
            </a:r>
            <a:r>
              <a:rPr lang="en-US" sz="1400" dirty="0"/>
              <a:t>” </a:t>
            </a:r>
            <a:endParaRPr lang="en-US" sz="1400" dirty="0" smtClean="0"/>
          </a:p>
          <a:p>
            <a:pPr>
              <a:buFont typeface="Arial" panose="020B0604020202020204" pitchFamily="34" charset="0"/>
              <a:buChar char="•"/>
            </a:pPr>
            <a:r>
              <a:rPr lang="en-US" sz="1400" dirty="0"/>
              <a:t>Escalation procedures to resolve operational </a:t>
            </a:r>
            <a:r>
              <a:rPr lang="en-US" sz="1400" b="1" i="1" dirty="0"/>
              <a:t>issues that cannot be decided </a:t>
            </a:r>
            <a:r>
              <a:rPr lang="en-US" sz="1400" dirty="0"/>
              <a:t>by mutual </a:t>
            </a:r>
            <a:r>
              <a:rPr lang="en-US" sz="1400" dirty="0" smtClean="0"/>
              <a:t>agreement</a:t>
            </a:r>
          </a:p>
          <a:p>
            <a:pPr>
              <a:buFont typeface="Arial" panose="020B0604020202020204" pitchFamily="34" charset="0"/>
              <a:buChar char="•"/>
            </a:pPr>
            <a:r>
              <a:rPr lang="en-US" sz="1400" dirty="0"/>
              <a:t>Coordination of </a:t>
            </a:r>
            <a:r>
              <a:rPr lang="en-US" sz="1400" b="1" i="1" dirty="0"/>
              <a:t>GISC activities </a:t>
            </a:r>
            <a:r>
              <a:rPr lang="en-US" sz="1400" dirty="0"/>
              <a:t>as described in issue 5(3)/3 of CBS TECO 2018 document </a:t>
            </a:r>
            <a:endParaRPr lang="en-US" sz="1400" dirty="0" smtClean="0"/>
          </a:p>
          <a:p>
            <a:pPr>
              <a:buFont typeface="Arial" panose="020B0604020202020204" pitchFamily="34" charset="0"/>
              <a:buChar char="•"/>
            </a:pPr>
            <a:r>
              <a:rPr lang="en-US" sz="1400" dirty="0"/>
              <a:t>Introduction of standards and guidance </a:t>
            </a:r>
            <a:r>
              <a:rPr lang="en-US" sz="1400" b="1" i="1" dirty="0"/>
              <a:t>on information management</a:t>
            </a:r>
            <a:r>
              <a:rPr lang="en-US" sz="1400" i="1" dirty="0"/>
              <a:t> </a:t>
            </a:r>
            <a:r>
              <a:rPr lang="en-US" sz="1400" dirty="0"/>
              <a:t>for </a:t>
            </a:r>
            <a:r>
              <a:rPr lang="en-US" sz="1400" dirty="0" err="1"/>
              <a:t>centres</a:t>
            </a:r>
            <a:r>
              <a:rPr lang="en-US" sz="1400" dirty="0"/>
              <a:t> supporting WMO </a:t>
            </a:r>
            <a:r>
              <a:rPr lang="en-US" sz="1400" dirty="0" err="1"/>
              <a:t>programmes</a:t>
            </a:r>
            <a:r>
              <a:rPr lang="en-US" sz="1400" dirty="0"/>
              <a:t> (“WIS Part C”) as described in the CBS TECO 2018 information paper </a:t>
            </a:r>
            <a:endParaRPr lang="en-US" sz="1400" dirty="0" smtClean="0"/>
          </a:p>
          <a:p>
            <a:pPr>
              <a:buFont typeface="Arial" panose="020B0604020202020204" pitchFamily="34" charset="0"/>
              <a:buChar char="•"/>
            </a:pPr>
            <a:r>
              <a:rPr lang="en-US" sz="1400" dirty="0"/>
              <a:t>Introduction of standards and guidance on operation of </a:t>
            </a:r>
            <a:r>
              <a:rPr lang="en-US" sz="1400" b="1" i="1" dirty="0"/>
              <a:t>information and communications technology </a:t>
            </a:r>
            <a:r>
              <a:rPr lang="en-US" sz="1400" dirty="0"/>
              <a:t>in support of the activities of WMO </a:t>
            </a:r>
            <a:r>
              <a:rPr lang="en-US" sz="1400" dirty="0" err="1"/>
              <a:t>programmes</a:t>
            </a:r>
            <a:r>
              <a:rPr lang="en-US" sz="1400" dirty="0"/>
              <a:t> as described in the CBS TECO 2018 information paper </a:t>
            </a:r>
            <a:endParaRPr lang="en-US" sz="1400" dirty="0" smtClean="0"/>
          </a:p>
          <a:p>
            <a:pPr>
              <a:buFont typeface="Arial" panose="020B0604020202020204" pitchFamily="34" charset="0"/>
              <a:buChar char="•"/>
            </a:pPr>
            <a:r>
              <a:rPr lang="en-US" sz="1400" dirty="0"/>
              <a:t>Plan for removing </a:t>
            </a:r>
            <a:r>
              <a:rPr lang="en-US" sz="1400" dirty="0" smtClean="0"/>
              <a:t> Manual </a:t>
            </a:r>
            <a:r>
              <a:rPr lang="en-US" sz="1400" dirty="0"/>
              <a:t>on the Global Telecommunication System and transferring any of its content that remain necessary to </a:t>
            </a:r>
            <a:r>
              <a:rPr lang="en-US" sz="1400" dirty="0" smtClean="0"/>
              <a:t>Manual </a:t>
            </a:r>
            <a:r>
              <a:rPr lang="en-US" sz="1400" dirty="0"/>
              <a:t>on the WMO Information System or </a:t>
            </a:r>
            <a:r>
              <a:rPr lang="en-US" sz="1400" dirty="0" smtClean="0"/>
              <a:t>Guide </a:t>
            </a:r>
            <a:r>
              <a:rPr lang="en-US" sz="1400" dirty="0"/>
              <a:t>to the WMO Information System. </a:t>
            </a:r>
            <a:r>
              <a:rPr lang="en-US" sz="1400" dirty="0" smtClean="0"/>
              <a:t> (Migration not eradication , staged process as required )</a:t>
            </a:r>
          </a:p>
          <a:p>
            <a:pPr>
              <a:buFont typeface="Arial" panose="020B0604020202020204" pitchFamily="34" charset="0"/>
              <a:buChar char="•"/>
            </a:pPr>
            <a:endParaRPr lang="en-US" sz="1400" b="1" dirty="0"/>
          </a:p>
        </p:txBody>
      </p:sp>
      <p:sp>
        <p:nvSpPr>
          <p:cNvPr id="4" name="Slide Number Placeholder 3"/>
          <p:cNvSpPr>
            <a:spLocks noGrp="1"/>
          </p:cNvSpPr>
          <p:nvPr>
            <p:ph type="sldNum" sz="quarter" idx="12"/>
          </p:nvPr>
        </p:nvSpPr>
        <p:spPr/>
        <p:txBody>
          <a:bodyPr/>
          <a:lstStyle/>
          <a:p>
            <a:r>
              <a:rPr lang="en-US" smtClean="0"/>
              <a:t>ET-WISC2017 pp</a:t>
            </a:r>
            <a:fld id="{9259AF2F-52C6-9B46-B8B2-0579234AE62E}" type="slidenum">
              <a:rPr lang="en-US" smtClean="0"/>
              <a:pPr/>
              <a:t>6</a:t>
            </a:fld>
            <a:endParaRPr lang="en-US" dirty="0" smtClean="0"/>
          </a:p>
        </p:txBody>
      </p:sp>
    </p:spTree>
    <p:extLst>
      <p:ext uri="{BB962C8B-B14F-4D97-AF65-F5344CB8AC3E}">
        <p14:creationId xmlns:p14="http://schemas.microsoft.com/office/powerpoint/2010/main" val="2305534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47324"/>
          </a:xfrm>
        </p:spPr>
        <p:txBody>
          <a:bodyPr>
            <a:normAutofit fontScale="90000"/>
          </a:bodyPr>
          <a:lstStyle/>
          <a:p>
            <a:r>
              <a:rPr lang="en-US" sz="3600" dirty="0"/>
              <a:t>Decision 18 - WMO Information System 2.0 implementation approach </a:t>
            </a:r>
            <a:r>
              <a:rPr lang="en-US" dirty="0"/>
              <a:t/>
            </a:r>
            <a:br>
              <a:rPr lang="en-US" dirty="0"/>
            </a:br>
            <a:endParaRPr lang="en-US" dirty="0"/>
          </a:p>
        </p:txBody>
      </p:sp>
      <p:sp>
        <p:nvSpPr>
          <p:cNvPr id="3" name="Content Placeholder 2"/>
          <p:cNvSpPr>
            <a:spLocks noGrp="1"/>
          </p:cNvSpPr>
          <p:nvPr>
            <p:ph idx="1"/>
          </p:nvPr>
        </p:nvSpPr>
        <p:spPr/>
        <p:txBody>
          <a:bodyPr/>
          <a:lstStyle/>
          <a:p>
            <a:r>
              <a:rPr lang="en-US" sz="1800" b="1" dirty="0" smtClean="0"/>
              <a:t>Notes </a:t>
            </a:r>
            <a:endParaRPr lang="en-US" sz="1800" b="1" dirty="0"/>
          </a:p>
          <a:p>
            <a:pPr lvl="1"/>
            <a:r>
              <a:rPr lang="en-US" sz="1400" dirty="0"/>
              <a:t>the WMO Information System 2.0 </a:t>
            </a:r>
            <a:r>
              <a:rPr lang="en-US" sz="1400" dirty="0" smtClean="0"/>
              <a:t>Strategy</a:t>
            </a:r>
          </a:p>
          <a:p>
            <a:pPr marL="342900" lvl="1" indent="-342900">
              <a:buFont typeface="Arial"/>
              <a:buChar char="•"/>
            </a:pPr>
            <a:r>
              <a:rPr lang="en-US" sz="1800" b="1" dirty="0"/>
              <a:t>Requests </a:t>
            </a:r>
            <a:endParaRPr lang="en-US" dirty="0"/>
          </a:p>
          <a:p>
            <a:pPr lvl="1"/>
            <a:r>
              <a:rPr lang="en-US" sz="1400" dirty="0"/>
              <a:t>To </a:t>
            </a:r>
            <a:r>
              <a:rPr lang="en-US" sz="1400" dirty="0"/>
              <a:t>consult with Members on amendments needed to further develop the Strategy and Implementation Approach and specific design requirements</a:t>
            </a:r>
            <a:r>
              <a:rPr lang="en-US" sz="1400" dirty="0" smtClean="0"/>
              <a:t>;</a:t>
            </a:r>
          </a:p>
          <a:p>
            <a:pPr lvl="1"/>
            <a:r>
              <a:rPr lang="en-US" sz="1400" dirty="0"/>
              <a:t>To provide Congress with the updated Strategy and Implementation Approach and a plan to document specific design requirements</a:t>
            </a:r>
            <a:r>
              <a:rPr lang="en-US" sz="1400" dirty="0" smtClean="0"/>
              <a:t>;</a:t>
            </a:r>
          </a:p>
          <a:p>
            <a:pPr lvl="1"/>
            <a:r>
              <a:rPr lang="en-US" sz="1400" dirty="0"/>
              <a:t>To provide more information to Members about the technical infrastructure supporting WIS 2.0 and a comparison of the functional architectures for the original WIS and WIS 2.0</a:t>
            </a:r>
            <a:r>
              <a:rPr lang="en-US" sz="1400" dirty="0" smtClean="0"/>
              <a:t>;</a:t>
            </a:r>
          </a:p>
          <a:p>
            <a:pPr lvl="1"/>
            <a:r>
              <a:rPr lang="en-US" sz="1400" dirty="0"/>
              <a:t>Encourages Members to provide feedback to CBS on amendments needed to further develop the Strategy and Implementation Approach; </a:t>
            </a:r>
            <a:endParaRPr lang="en-US" sz="1400" dirty="0" smtClean="0"/>
          </a:p>
          <a:p>
            <a:pPr marL="342900" lvl="1" indent="-342900">
              <a:buFont typeface="Arial"/>
              <a:buChar char="•"/>
            </a:pPr>
            <a:r>
              <a:rPr lang="en-US" sz="1800" b="1" dirty="0"/>
              <a:t>Agrees </a:t>
            </a:r>
          </a:p>
          <a:p>
            <a:pPr lvl="1"/>
            <a:r>
              <a:rPr lang="en-US" sz="1400" dirty="0" smtClean="0"/>
              <a:t>to </a:t>
            </a:r>
            <a:r>
              <a:rPr lang="en-US" sz="1400" dirty="0"/>
              <a:t>consider the status of WIS 2.0 at Cg-18 with a view toward implementation and; </a:t>
            </a:r>
            <a:endParaRPr lang="en-US" sz="1400" dirty="0" smtClean="0"/>
          </a:p>
          <a:p>
            <a:pPr marL="342900" lvl="1" indent="-342900">
              <a:buFont typeface="Arial"/>
              <a:buChar char="•"/>
            </a:pPr>
            <a:r>
              <a:rPr lang="en-US" sz="1800" b="1" dirty="0"/>
              <a:t>Decides </a:t>
            </a:r>
          </a:p>
          <a:p>
            <a:pPr lvl="1"/>
            <a:r>
              <a:rPr lang="en-US" sz="1400" dirty="0" smtClean="0"/>
              <a:t>to </a:t>
            </a:r>
            <a:r>
              <a:rPr lang="en-US" sz="1400" dirty="0"/>
              <a:t>request from Congress to authorize EC to make a decision on implementation once the updated documents, including design requirements, are submitted by CBS.</a:t>
            </a:r>
          </a:p>
        </p:txBody>
      </p:sp>
      <p:sp>
        <p:nvSpPr>
          <p:cNvPr id="4" name="Slide Number Placeholder 3"/>
          <p:cNvSpPr>
            <a:spLocks noGrp="1"/>
          </p:cNvSpPr>
          <p:nvPr>
            <p:ph type="sldNum" sz="quarter" idx="12"/>
          </p:nvPr>
        </p:nvSpPr>
        <p:spPr/>
        <p:txBody>
          <a:bodyPr/>
          <a:lstStyle/>
          <a:p>
            <a:r>
              <a:rPr lang="en-US" smtClean="0"/>
              <a:t>ET-WISC2017 pp</a:t>
            </a:r>
            <a:fld id="{9259AF2F-52C6-9B46-B8B2-0579234AE62E}" type="slidenum">
              <a:rPr lang="en-US" smtClean="0"/>
              <a:pPr/>
              <a:t>7</a:t>
            </a:fld>
            <a:endParaRPr lang="en-US" dirty="0" smtClean="0"/>
          </a:p>
        </p:txBody>
      </p:sp>
    </p:spTree>
    <p:extLst>
      <p:ext uri="{BB962C8B-B14F-4D97-AF65-F5344CB8AC3E}">
        <p14:creationId xmlns:p14="http://schemas.microsoft.com/office/powerpoint/2010/main" val="1757944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7859"/>
            <a:ext cx="8229600" cy="1143000"/>
          </a:xfrm>
        </p:spPr>
        <p:txBody>
          <a:bodyPr>
            <a:normAutofit fontScale="90000"/>
          </a:bodyPr>
          <a:lstStyle/>
          <a:p>
            <a:r>
              <a:rPr lang="en-US" sz="3600" dirty="0"/>
              <a:t>Decision 19 - Mechanisms for provision of shared services</a:t>
            </a:r>
            <a:r>
              <a:rPr lang="fr-CH" dirty="0"/>
              <a:t/>
            </a:r>
            <a:br>
              <a:rPr lang="fr-CH" dirty="0"/>
            </a:br>
            <a:endParaRPr lang="en-US" dirty="0"/>
          </a:p>
        </p:txBody>
      </p:sp>
      <p:sp>
        <p:nvSpPr>
          <p:cNvPr id="3" name="Content Placeholder 2"/>
          <p:cNvSpPr>
            <a:spLocks noGrp="1"/>
          </p:cNvSpPr>
          <p:nvPr>
            <p:ph idx="1"/>
          </p:nvPr>
        </p:nvSpPr>
        <p:spPr>
          <a:xfrm>
            <a:off x="457200" y="1405991"/>
            <a:ext cx="8229600" cy="4525963"/>
          </a:xfrm>
        </p:spPr>
        <p:txBody>
          <a:bodyPr>
            <a:normAutofit lnSpcReduction="10000"/>
          </a:bodyPr>
          <a:lstStyle/>
          <a:p>
            <a:r>
              <a:rPr lang="en-US" sz="1800" b="1" dirty="0"/>
              <a:t>Notes </a:t>
            </a:r>
          </a:p>
          <a:p>
            <a:pPr lvl="1"/>
            <a:r>
              <a:rPr lang="en-US" sz="1400" dirty="0"/>
              <a:t>that the Secretariat should </a:t>
            </a:r>
            <a:r>
              <a:rPr lang="en-US" sz="1400" b="1" i="1" dirty="0"/>
              <a:t>only coordinate and not operate </a:t>
            </a:r>
            <a:r>
              <a:rPr lang="en-US" sz="1400" dirty="0"/>
              <a:t>operational </a:t>
            </a:r>
            <a:r>
              <a:rPr lang="en-US" sz="1400" dirty="0" smtClean="0"/>
              <a:t>systems.</a:t>
            </a:r>
          </a:p>
          <a:p>
            <a:pPr lvl="1"/>
            <a:r>
              <a:rPr lang="en-US" sz="1400" dirty="0"/>
              <a:t>the potential requirement for </a:t>
            </a:r>
            <a:r>
              <a:rPr lang="en-US" sz="1400" b="1" i="1" dirty="0"/>
              <a:t>procurement and contract management </a:t>
            </a:r>
            <a:r>
              <a:rPr lang="en-US" sz="1400" dirty="0"/>
              <a:t>by the Secretary-General of services for shared use by Members and partner </a:t>
            </a:r>
            <a:r>
              <a:rPr lang="en-US" sz="1400" dirty="0" smtClean="0"/>
              <a:t>organizations.</a:t>
            </a:r>
          </a:p>
          <a:p>
            <a:pPr marL="342900" lvl="1" indent="-342900">
              <a:buFont typeface="Arial"/>
              <a:buChar char="•"/>
            </a:pPr>
            <a:r>
              <a:rPr lang="en-US" sz="1800" b="1" dirty="0"/>
              <a:t>Requests </a:t>
            </a:r>
            <a:endParaRPr lang="en-US" sz="1800" b="1" dirty="0"/>
          </a:p>
          <a:p>
            <a:pPr lvl="1"/>
            <a:r>
              <a:rPr lang="en-US" sz="1400" dirty="0"/>
              <a:t>the Secretary-General to explore the financial and regulatory mechanisms for provision of such services and report to Congress</a:t>
            </a:r>
            <a:r>
              <a:rPr lang="en-US" sz="1400" dirty="0" smtClean="0"/>
              <a:t>.</a:t>
            </a:r>
          </a:p>
          <a:p>
            <a:pPr lvl="1"/>
            <a:endParaRPr lang="en-US" sz="1400" dirty="0"/>
          </a:p>
          <a:p>
            <a:pPr marL="342900" lvl="1" indent="-342900">
              <a:buFont typeface="Arial"/>
              <a:buChar char="•"/>
            </a:pPr>
            <a:r>
              <a:rPr lang="en-US" sz="1800" b="1" dirty="0"/>
              <a:t>Decision </a:t>
            </a:r>
            <a:r>
              <a:rPr lang="en-US" sz="1800" b="1" dirty="0" smtClean="0"/>
              <a:t>justification</a:t>
            </a:r>
          </a:p>
          <a:p>
            <a:pPr marL="742950" lvl="2" indent="-342900"/>
            <a:r>
              <a:rPr lang="en-US" sz="1400" dirty="0"/>
              <a:t>The strategies for WIGOS, WIS and the DPFS are built on an expectation of increased sharing of service provision by </a:t>
            </a:r>
            <a:r>
              <a:rPr lang="en-US" sz="1400" dirty="0" smtClean="0"/>
              <a:t>Members.</a:t>
            </a:r>
          </a:p>
          <a:p>
            <a:pPr marL="742950" lvl="2" indent="-342900"/>
            <a:r>
              <a:rPr lang="en-US" sz="1400" dirty="0"/>
              <a:t>The experience of WIS in the provision of the Main Telecommunication Network using a commercial provider of telecommunication system is that requiring Members and partner organizations each to enter into a contractual relationship with the provider is not possible because of differing national </a:t>
            </a:r>
            <a:r>
              <a:rPr lang="en-US" sz="1400" dirty="0" smtClean="0"/>
              <a:t>constraints.</a:t>
            </a:r>
          </a:p>
          <a:p>
            <a:pPr marL="742950" lvl="2" indent="-342900"/>
            <a:r>
              <a:rPr lang="en-US" sz="1400" dirty="0"/>
              <a:t>The Commission for Basic Systems has proposed an approach in which the Secretary-General procures a service, to be funded by Members and partner organizations, the contract for which is managed by the </a:t>
            </a:r>
            <a:r>
              <a:rPr lang="en-US" sz="1400" dirty="0" smtClean="0"/>
              <a:t>Secretary-General.</a:t>
            </a:r>
          </a:p>
          <a:p>
            <a:pPr marL="742950" lvl="2" indent="-342900"/>
            <a:r>
              <a:rPr lang="en-US" sz="1400" dirty="0" smtClean="0"/>
              <a:t>The service </a:t>
            </a:r>
            <a:r>
              <a:rPr lang="en-US" sz="1400" dirty="0"/>
              <a:t>is used and monitored by Members and partner organizations.</a:t>
            </a:r>
            <a:endParaRPr lang="en-US" sz="1400" b="1" dirty="0"/>
          </a:p>
        </p:txBody>
      </p:sp>
      <p:sp>
        <p:nvSpPr>
          <p:cNvPr id="4" name="Slide Number Placeholder 3"/>
          <p:cNvSpPr>
            <a:spLocks noGrp="1"/>
          </p:cNvSpPr>
          <p:nvPr>
            <p:ph type="sldNum" sz="quarter" idx="12"/>
          </p:nvPr>
        </p:nvSpPr>
        <p:spPr/>
        <p:txBody>
          <a:bodyPr/>
          <a:lstStyle/>
          <a:p>
            <a:r>
              <a:rPr lang="en-US" smtClean="0"/>
              <a:t>ET-WISC2017 pp</a:t>
            </a:r>
            <a:fld id="{9259AF2F-52C6-9B46-B8B2-0579234AE62E}" type="slidenum">
              <a:rPr lang="en-US" smtClean="0"/>
              <a:pPr/>
              <a:t>8</a:t>
            </a:fld>
            <a:endParaRPr lang="en-US" dirty="0" smtClean="0"/>
          </a:p>
        </p:txBody>
      </p:sp>
    </p:spTree>
    <p:extLst>
      <p:ext uri="{BB962C8B-B14F-4D97-AF65-F5344CB8AC3E}">
        <p14:creationId xmlns:p14="http://schemas.microsoft.com/office/powerpoint/2010/main" val="1312100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128829"/>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ET-W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ET-WISC2017-presentationXX-template</Template>
  <TotalTime>1158</TotalTime>
  <Words>1229</Words>
  <Application>Microsoft Office PowerPoint</Application>
  <PresentationFormat>On-screen Show (4:3)</PresentationFormat>
  <Paragraphs>107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ET-WISC2017-presentationXX-template</vt:lpstr>
      <vt:lpstr>PowerPoint Presentation</vt:lpstr>
      <vt:lpstr>PowerPoint Presentation</vt:lpstr>
      <vt:lpstr> </vt:lpstr>
      <vt:lpstr>Resolution 21 -  Amendment to the Manual on the Global Telecommunication System</vt:lpstr>
      <vt:lpstr>Resolution 23 (EC-70) WMO Information System 2.0</vt:lpstr>
      <vt:lpstr>Decision 17 -  Review plan for the Manual on the WMO Information and       the Guide to the WMO Information System </vt:lpstr>
      <vt:lpstr>Decision 18 - WMO Information System 2.0 implementation approach  </vt:lpstr>
      <vt:lpstr>Decision 19 - Mechanisms for provision of shared services </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José Mauro de Rezende</dc:creator>
  <cp:lastModifiedBy>Bryan Hodge</cp:lastModifiedBy>
  <cp:revision>41</cp:revision>
  <dcterms:created xsi:type="dcterms:W3CDTF">2017-11-09T12:56:24Z</dcterms:created>
  <dcterms:modified xsi:type="dcterms:W3CDTF">2019-02-08T09:20:31Z</dcterms:modified>
</cp:coreProperties>
</file>