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0"/>
  </p:notesMasterIdLst>
  <p:sldIdLst>
    <p:sldId id="271" r:id="rId2"/>
    <p:sldId id="279" r:id="rId3"/>
    <p:sldId id="284" r:id="rId4"/>
    <p:sldId id="282" r:id="rId5"/>
    <p:sldId id="283" r:id="rId6"/>
    <p:sldId id="285" r:id="rId7"/>
    <p:sldId id="270" r:id="rId8"/>
    <p:sldId id="272" r:id="rId9"/>
    <p:sldId id="281" r:id="rId10"/>
    <p:sldId id="274" r:id="rId11"/>
    <p:sldId id="275" r:id="rId12"/>
    <p:sldId id="276" r:id="rId13"/>
    <p:sldId id="277" r:id="rId14"/>
    <p:sldId id="278" r:id="rId15"/>
    <p:sldId id="286" r:id="rId16"/>
    <p:sldId id="288" r:id="rId17"/>
    <p:sldId id="287" r:id="rId18"/>
    <p:sldId id="258" r:id="rId1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118" d="100"/>
          <a:sy n="118" d="100"/>
        </p:scale>
        <p:origin x="-143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6_1">
  <dgm:title val=""/>
  <dgm:desc val=""/>
  <dgm:catLst>
    <dgm:cat type="accent6" pri="11100"/>
  </dgm:catLst>
  <dgm:styleLbl name="node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6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6">
        <a:tint val="4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accent6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/>
    </dgm:fillClrLst>
    <dgm:linClrLst meth="repeat">
      <a:schemeClr val="accent6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/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6">
        <a:alpha val="4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6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6">
        <a:alpha val="90000"/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8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7FF89DD-226D-406B-BFC8-6DB5D593BA29}" type="doc">
      <dgm:prSet loTypeId="urn:microsoft.com/office/officeart/2008/layout/VerticalCurvedList" loCatId="list" qsTypeId="urn:microsoft.com/office/officeart/2005/8/quickstyle/simple1" qsCatId="simple" csTypeId="urn:microsoft.com/office/officeart/2005/8/colors/accent6_1" csCatId="accent6" phldr="1"/>
      <dgm:spPr/>
      <dgm:t>
        <a:bodyPr/>
        <a:lstStyle/>
        <a:p>
          <a:endParaRPr lang="en-US"/>
        </a:p>
      </dgm:t>
    </dgm:pt>
    <dgm:pt modelId="{8DD20CF5-E98D-4D4F-84D0-43756188C162}">
      <dgm:prSet phldrT="[Text]"/>
      <dgm:spPr/>
      <dgm:t>
        <a:bodyPr/>
        <a:lstStyle/>
        <a:p>
          <a:r>
            <a:rPr lang="en-US" dirty="0" smtClean="0">
              <a:ea typeface="Times New Roman" panose="02020603050405020304" pitchFamily="18" charset="0"/>
            </a:rPr>
            <a:t>Earth observing systems and measurement networks</a:t>
          </a:r>
          <a:endParaRPr lang="en-US" dirty="0"/>
        </a:p>
      </dgm:t>
    </dgm:pt>
    <dgm:pt modelId="{51DCD80F-64B2-4F8E-8F49-241284FA26C7}" type="parTrans" cxnId="{4CF4516D-5546-4931-8492-392DE9B6872B}">
      <dgm:prSet/>
      <dgm:spPr/>
      <dgm:t>
        <a:bodyPr/>
        <a:lstStyle/>
        <a:p>
          <a:endParaRPr lang="en-US"/>
        </a:p>
      </dgm:t>
    </dgm:pt>
    <dgm:pt modelId="{24F2E8E2-D926-4F70-98A9-0508839CEA37}" type="sibTrans" cxnId="{4CF4516D-5546-4931-8492-392DE9B6872B}">
      <dgm:prSet/>
      <dgm:spPr/>
      <dgm:t>
        <a:bodyPr/>
        <a:lstStyle/>
        <a:p>
          <a:endParaRPr lang="en-US"/>
        </a:p>
      </dgm:t>
    </dgm:pt>
    <dgm:pt modelId="{7EE9D665-57FD-4B6F-ABA9-7FBD7DC2049C}">
      <dgm:prSet/>
      <dgm:spPr/>
      <dgm:t>
        <a:bodyPr/>
        <a:lstStyle/>
        <a:p>
          <a:r>
            <a:rPr lang="en-US" dirty="0" smtClean="0">
              <a:ea typeface="Times New Roman" panose="02020603050405020304" pitchFamily="18" charset="0"/>
            </a:rPr>
            <a:t>Methods of observations, measurements </a:t>
          </a:r>
          <a:br>
            <a:rPr lang="en-US" dirty="0" smtClean="0">
              <a:ea typeface="Times New Roman" panose="02020603050405020304" pitchFamily="18" charset="0"/>
            </a:rPr>
          </a:br>
          <a:r>
            <a:rPr lang="en-US" dirty="0" smtClean="0">
              <a:ea typeface="Times New Roman" panose="02020603050405020304" pitchFamily="18" charset="0"/>
            </a:rPr>
            <a:t>and instrumentation</a:t>
          </a:r>
          <a:endParaRPr lang="en-US" dirty="0">
            <a:ea typeface="Times New Roman" panose="02020603050405020304" pitchFamily="18" charset="0"/>
          </a:endParaRPr>
        </a:p>
      </dgm:t>
    </dgm:pt>
    <dgm:pt modelId="{F8A8A59A-1ACD-4E9B-A537-57E9AF94C32E}" type="parTrans" cxnId="{F10D1310-3AE4-4E56-B4EF-F8ECD6FC3FB7}">
      <dgm:prSet/>
      <dgm:spPr/>
      <dgm:t>
        <a:bodyPr/>
        <a:lstStyle/>
        <a:p>
          <a:endParaRPr lang="en-US"/>
        </a:p>
      </dgm:t>
    </dgm:pt>
    <dgm:pt modelId="{3288E871-C65A-4146-B582-9882C245CD5F}" type="sibTrans" cxnId="{F10D1310-3AE4-4E56-B4EF-F8ECD6FC3FB7}">
      <dgm:prSet/>
      <dgm:spPr/>
      <dgm:t>
        <a:bodyPr/>
        <a:lstStyle/>
        <a:p>
          <a:endParaRPr lang="en-US"/>
        </a:p>
      </dgm:t>
    </dgm:pt>
    <dgm:pt modelId="{661F3CBA-45CB-40A5-B287-AC2CD8EA2DED}">
      <dgm:prSet/>
      <dgm:spPr/>
      <dgm:t>
        <a:bodyPr/>
        <a:lstStyle/>
        <a:p>
          <a:r>
            <a:rPr lang="en-US" dirty="0" smtClean="0">
              <a:ea typeface="Times New Roman" panose="02020603050405020304" pitchFamily="18" charset="0"/>
            </a:rPr>
            <a:t>Data, products and information exchange </a:t>
          </a:r>
          <a:br>
            <a:rPr lang="en-US" dirty="0" smtClean="0">
              <a:ea typeface="Times New Roman" panose="02020603050405020304" pitchFamily="18" charset="0"/>
            </a:rPr>
          </a:br>
          <a:r>
            <a:rPr lang="en-US" dirty="0" smtClean="0">
              <a:ea typeface="Times New Roman" panose="02020603050405020304" pitchFamily="18" charset="0"/>
            </a:rPr>
            <a:t>and life cycle management</a:t>
          </a:r>
          <a:endParaRPr lang="en-US" dirty="0">
            <a:ea typeface="Times New Roman" panose="02020603050405020304" pitchFamily="18" charset="0"/>
          </a:endParaRPr>
        </a:p>
      </dgm:t>
    </dgm:pt>
    <dgm:pt modelId="{100C65F6-2E5B-4859-B51E-752CB42C650D}" type="parTrans" cxnId="{04F282B2-1326-4EF5-A670-A3826C185394}">
      <dgm:prSet/>
      <dgm:spPr/>
      <dgm:t>
        <a:bodyPr/>
        <a:lstStyle/>
        <a:p>
          <a:endParaRPr lang="en-US"/>
        </a:p>
      </dgm:t>
    </dgm:pt>
    <dgm:pt modelId="{A513F567-4412-493D-9AC3-22AB57051B4F}" type="sibTrans" cxnId="{04F282B2-1326-4EF5-A670-A3826C185394}">
      <dgm:prSet/>
      <dgm:spPr/>
      <dgm:t>
        <a:bodyPr/>
        <a:lstStyle/>
        <a:p>
          <a:endParaRPr lang="en-US"/>
        </a:p>
      </dgm:t>
    </dgm:pt>
    <dgm:pt modelId="{50FB9FEB-ACB4-4FCF-AFF7-970F693E57A6}">
      <dgm:prSet/>
      <dgm:spPr/>
      <dgm:t>
        <a:bodyPr/>
        <a:lstStyle/>
        <a:p>
          <a:r>
            <a:rPr lang="en-US" dirty="0" smtClean="0">
              <a:ea typeface="Times New Roman" panose="02020603050405020304" pitchFamily="18" charset="0"/>
            </a:rPr>
            <a:t>Data processing for applied Earth system </a:t>
          </a:r>
          <a:br>
            <a:rPr lang="en-US" dirty="0" smtClean="0">
              <a:ea typeface="Times New Roman" panose="02020603050405020304" pitchFamily="18" charset="0"/>
            </a:rPr>
          </a:br>
          <a:r>
            <a:rPr lang="en-US" dirty="0" smtClean="0">
              <a:ea typeface="Times New Roman" panose="02020603050405020304" pitchFamily="18" charset="0"/>
            </a:rPr>
            <a:t>modelling and prediction</a:t>
          </a:r>
          <a:endParaRPr lang="en-US" dirty="0">
            <a:ea typeface="Times New Roman" panose="02020603050405020304" pitchFamily="18" charset="0"/>
          </a:endParaRPr>
        </a:p>
      </dgm:t>
    </dgm:pt>
    <dgm:pt modelId="{D6F1185D-58CD-4386-B8EC-20FE655BB5CA}" type="parTrans" cxnId="{490DAFED-B830-436D-B2CC-C654FB5FBC2C}">
      <dgm:prSet/>
      <dgm:spPr/>
      <dgm:t>
        <a:bodyPr/>
        <a:lstStyle/>
        <a:p>
          <a:endParaRPr lang="en-US"/>
        </a:p>
      </dgm:t>
    </dgm:pt>
    <dgm:pt modelId="{41F30AB1-F61F-42ED-A900-1A2338BA6A4A}" type="sibTrans" cxnId="{490DAFED-B830-436D-B2CC-C654FB5FBC2C}">
      <dgm:prSet/>
      <dgm:spPr/>
      <dgm:t>
        <a:bodyPr/>
        <a:lstStyle/>
        <a:p>
          <a:endParaRPr lang="en-US"/>
        </a:p>
      </dgm:t>
    </dgm:pt>
    <dgm:pt modelId="{47DCB5D3-3A41-4884-9B62-C0CC45D4CEEF}" type="pres">
      <dgm:prSet presAssocID="{17FF89DD-226D-406B-BFC8-6DB5D593BA29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06C79B87-22FE-44A5-B9BE-EE609E4D8972}" type="pres">
      <dgm:prSet presAssocID="{17FF89DD-226D-406B-BFC8-6DB5D593BA29}" presName="Name1" presStyleCnt="0"/>
      <dgm:spPr/>
    </dgm:pt>
    <dgm:pt modelId="{58E65A46-9C2B-4E2C-9C52-B5149DD43D62}" type="pres">
      <dgm:prSet presAssocID="{17FF89DD-226D-406B-BFC8-6DB5D593BA29}" presName="cycle" presStyleCnt="0"/>
      <dgm:spPr/>
    </dgm:pt>
    <dgm:pt modelId="{897F73C1-C870-4094-AD5C-54C4CA6F9E01}" type="pres">
      <dgm:prSet presAssocID="{17FF89DD-226D-406B-BFC8-6DB5D593BA29}" presName="srcNode" presStyleLbl="node1" presStyleIdx="0" presStyleCnt="4"/>
      <dgm:spPr/>
    </dgm:pt>
    <dgm:pt modelId="{0783AF45-6D25-4573-ACD4-E405FE400204}" type="pres">
      <dgm:prSet presAssocID="{17FF89DD-226D-406B-BFC8-6DB5D593BA29}" presName="conn" presStyleLbl="parChTrans1D2" presStyleIdx="0" presStyleCnt="1"/>
      <dgm:spPr/>
      <dgm:t>
        <a:bodyPr/>
        <a:lstStyle/>
        <a:p>
          <a:endParaRPr lang="en-US"/>
        </a:p>
      </dgm:t>
    </dgm:pt>
    <dgm:pt modelId="{2DBA3118-9FFC-43B8-8336-78DA32AA2046}" type="pres">
      <dgm:prSet presAssocID="{17FF89DD-226D-406B-BFC8-6DB5D593BA29}" presName="extraNode" presStyleLbl="node1" presStyleIdx="0" presStyleCnt="4"/>
      <dgm:spPr/>
    </dgm:pt>
    <dgm:pt modelId="{34525D4B-F7F0-488F-8AC3-C636C3DACCFA}" type="pres">
      <dgm:prSet presAssocID="{17FF89DD-226D-406B-BFC8-6DB5D593BA29}" presName="dstNode" presStyleLbl="node1" presStyleIdx="0" presStyleCnt="4"/>
      <dgm:spPr/>
    </dgm:pt>
    <dgm:pt modelId="{2E940FBD-AB83-474D-A02A-E73B4E5761F7}" type="pres">
      <dgm:prSet presAssocID="{8DD20CF5-E98D-4D4F-84D0-43756188C162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A3AFA1B-FBDD-460E-A5C8-24D5F2E8058A}" type="pres">
      <dgm:prSet presAssocID="{8DD20CF5-E98D-4D4F-84D0-43756188C162}" presName="accent_1" presStyleCnt="0"/>
      <dgm:spPr/>
    </dgm:pt>
    <dgm:pt modelId="{F6515E5C-B8E5-4D7E-88A0-5C816EA613ED}" type="pres">
      <dgm:prSet presAssocID="{8DD20CF5-E98D-4D4F-84D0-43756188C162}" presName="accentRepeatNode" presStyleLbl="solidFgAcc1" presStyleIdx="0" presStyleCnt="4"/>
      <dgm:spPr>
        <a:solidFill>
          <a:srgbClr val="F7A600"/>
        </a:solidFill>
        <a:ln>
          <a:solidFill>
            <a:srgbClr val="F7A600"/>
          </a:solidFill>
        </a:ln>
      </dgm:spPr>
    </dgm:pt>
    <dgm:pt modelId="{2B0A052A-0264-40E0-9C05-C36418F3637D}" type="pres">
      <dgm:prSet presAssocID="{7EE9D665-57FD-4B6F-ABA9-7FBD7DC2049C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AA37EE8-329C-4594-9C3E-A0AA2E54A7E5}" type="pres">
      <dgm:prSet presAssocID="{7EE9D665-57FD-4B6F-ABA9-7FBD7DC2049C}" presName="accent_2" presStyleCnt="0"/>
      <dgm:spPr/>
    </dgm:pt>
    <dgm:pt modelId="{D1E352CE-853A-4A62-B0A5-C48F47BF0529}" type="pres">
      <dgm:prSet presAssocID="{7EE9D665-57FD-4B6F-ABA9-7FBD7DC2049C}" presName="accentRepeatNode" presStyleLbl="solidFgAcc1" presStyleIdx="1" presStyleCnt="4"/>
      <dgm:spPr>
        <a:solidFill>
          <a:srgbClr val="F7A600"/>
        </a:solidFill>
        <a:ln>
          <a:solidFill>
            <a:srgbClr val="F7A600"/>
          </a:solidFill>
        </a:ln>
      </dgm:spPr>
    </dgm:pt>
    <dgm:pt modelId="{96C345FD-9A65-41E7-A175-183A6AD58A47}" type="pres">
      <dgm:prSet presAssocID="{661F3CBA-45CB-40A5-B287-AC2CD8EA2DED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0CC0D6-B9BA-4AA1-A065-5AE2C9FDFBD7}" type="pres">
      <dgm:prSet presAssocID="{661F3CBA-45CB-40A5-B287-AC2CD8EA2DED}" presName="accent_3" presStyleCnt="0"/>
      <dgm:spPr/>
    </dgm:pt>
    <dgm:pt modelId="{7FF6978C-AF68-4620-A6A2-6EA5F037134F}" type="pres">
      <dgm:prSet presAssocID="{661F3CBA-45CB-40A5-B287-AC2CD8EA2DED}" presName="accentRepeatNode" presStyleLbl="solidFgAcc1" presStyleIdx="2" presStyleCnt="4"/>
      <dgm:spPr>
        <a:solidFill>
          <a:srgbClr val="F7A600"/>
        </a:solidFill>
        <a:ln>
          <a:solidFill>
            <a:srgbClr val="F7A600"/>
          </a:solidFill>
        </a:ln>
      </dgm:spPr>
    </dgm:pt>
    <dgm:pt modelId="{9F65CE3C-877C-42FA-B421-AE86BD08EEAE}" type="pres">
      <dgm:prSet presAssocID="{50FB9FEB-ACB4-4FCF-AFF7-970F693E57A6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7A57586-33BD-4C59-B04F-7AF84AA04F80}" type="pres">
      <dgm:prSet presAssocID="{50FB9FEB-ACB4-4FCF-AFF7-970F693E57A6}" presName="accent_4" presStyleCnt="0"/>
      <dgm:spPr/>
    </dgm:pt>
    <dgm:pt modelId="{C2B33D6E-2AA1-4AA1-8A6F-01C42742F1AF}" type="pres">
      <dgm:prSet presAssocID="{50FB9FEB-ACB4-4FCF-AFF7-970F693E57A6}" presName="accentRepeatNode" presStyleLbl="solidFgAcc1" presStyleIdx="3" presStyleCnt="4"/>
      <dgm:spPr>
        <a:solidFill>
          <a:srgbClr val="F7A600"/>
        </a:solidFill>
        <a:ln>
          <a:solidFill>
            <a:srgbClr val="F7A600"/>
          </a:solidFill>
        </a:ln>
      </dgm:spPr>
    </dgm:pt>
  </dgm:ptLst>
  <dgm:cxnLst>
    <dgm:cxn modelId="{71DFEC87-01FF-490E-B27F-1B9ADFE6CF01}" type="presOf" srcId="{50FB9FEB-ACB4-4FCF-AFF7-970F693E57A6}" destId="{9F65CE3C-877C-42FA-B421-AE86BD08EEAE}" srcOrd="0" destOrd="0" presId="urn:microsoft.com/office/officeart/2008/layout/VerticalCurvedList"/>
    <dgm:cxn modelId="{58C45ADF-8838-461C-AEF0-B4B5092FEEB6}" type="presOf" srcId="{8DD20CF5-E98D-4D4F-84D0-43756188C162}" destId="{2E940FBD-AB83-474D-A02A-E73B4E5761F7}" srcOrd="0" destOrd="0" presId="urn:microsoft.com/office/officeart/2008/layout/VerticalCurvedList"/>
    <dgm:cxn modelId="{F10D1310-3AE4-4E56-B4EF-F8ECD6FC3FB7}" srcId="{17FF89DD-226D-406B-BFC8-6DB5D593BA29}" destId="{7EE9D665-57FD-4B6F-ABA9-7FBD7DC2049C}" srcOrd="1" destOrd="0" parTransId="{F8A8A59A-1ACD-4E9B-A537-57E9AF94C32E}" sibTransId="{3288E871-C65A-4146-B582-9882C245CD5F}"/>
    <dgm:cxn modelId="{04F282B2-1326-4EF5-A670-A3826C185394}" srcId="{17FF89DD-226D-406B-BFC8-6DB5D593BA29}" destId="{661F3CBA-45CB-40A5-B287-AC2CD8EA2DED}" srcOrd="2" destOrd="0" parTransId="{100C65F6-2E5B-4859-B51E-752CB42C650D}" sibTransId="{A513F567-4412-493D-9AC3-22AB57051B4F}"/>
    <dgm:cxn modelId="{8D65A3D2-3837-4DE8-B9AA-6DD8B8C1506C}" type="presOf" srcId="{7EE9D665-57FD-4B6F-ABA9-7FBD7DC2049C}" destId="{2B0A052A-0264-40E0-9C05-C36418F3637D}" srcOrd="0" destOrd="0" presId="urn:microsoft.com/office/officeart/2008/layout/VerticalCurvedList"/>
    <dgm:cxn modelId="{398864B6-4D9F-4402-9EAC-57BE1CC56641}" type="presOf" srcId="{661F3CBA-45CB-40A5-B287-AC2CD8EA2DED}" destId="{96C345FD-9A65-41E7-A175-183A6AD58A47}" srcOrd="0" destOrd="0" presId="urn:microsoft.com/office/officeart/2008/layout/VerticalCurvedList"/>
    <dgm:cxn modelId="{028FFEBB-F713-4BFA-96D5-FC1540BA238D}" type="presOf" srcId="{24F2E8E2-D926-4F70-98A9-0508839CEA37}" destId="{0783AF45-6D25-4573-ACD4-E405FE400204}" srcOrd="0" destOrd="0" presId="urn:microsoft.com/office/officeart/2008/layout/VerticalCurvedList"/>
    <dgm:cxn modelId="{490DAFED-B830-436D-B2CC-C654FB5FBC2C}" srcId="{17FF89DD-226D-406B-BFC8-6DB5D593BA29}" destId="{50FB9FEB-ACB4-4FCF-AFF7-970F693E57A6}" srcOrd="3" destOrd="0" parTransId="{D6F1185D-58CD-4386-B8EC-20FE655BB5CA}" sibTransId="{41F30AB1-F61F-42ED-A900-1A2338BA6A4A}"/>
    <dgm:cxn modelId="{4CF4516D-5546-4931-8492-392DE9B6872B}" srcId="{17FF89DD-226D-406B-BFC8-6DB5D593BA29}" destId="{8DD20CF5-E98D-4D4F-84D0-43756188C162}" srcOrd="0" destOrd="0" parTransId="{51DCD80F-64B2-4F8E-8F49-241284FA26C7}" sibTransId="{24F2E8E2-D926-4F70-98A9-0508839CEA37}"/>
    <dgm:cxn modelId="{406F2032-6885-4B98-8DA0-708D26B51F31}" type="presOf" srcId="{17FF89DD-226D-406B-BFC8-6DB5D593BA29}" destId="{47DCB5D3-3A41-4884-9B62-C0CC45D4CEEF}" srcOrd="0" destOrd="0" presId="urn:microsoft.com/office/officeart/2008/layout/VerticalCurvedList"/>
    <dgm:cxn modelId="{E1D9A1C0-ACD9-4061-96D6-9B6DA94CC11C}" type="presParOf" srcId="{47DCB5D3-3A41-4884-9B62-C0CC45D4CEEF}" destId="{06C79B87-22FE-44A5-B9BE-EE609E4D8972}" srcOrd="0" destOrd="0" presId="urn:microsoft.com/office/officeart/2008/layout/VerticalCurvedList"/>
    <dgm:cxn modelId="{1730D5B2-46CB-45B7-9790-36B95191F5F0}" type="presParOf" srcId="{06C79B87-22FE-44A5-B9BE-EE609E4D8972}" destId="{58E65A46-9C2B-4E2C-9C52-B5149DD43D62}" srcOrd="0" destOrd="0" presId="urn:microsoft.com/office/officeart/2008/layout/VerticalCurvedList"/>
    <dgm:cxn modelId="{31397AD7-6B5E-4A5A-8651-6E210A36CC1F}" type="presParOf" srcId="{58E65A46-9C2B-4E2C-9C52-B5149DD43D62}" destId="{897F73C1-C870-4094-AD5C-54C4CA6F9E01}" srcOrd="0" destOrd="0" presId="urn:microsoft.com/office/officeart/2008/layout/VerticalCurvedList"/>
    <dgm:cxn modelId="{9D77FEFD-9F5F-44AF-A86E-A024F3145C90}" type="presParOf" srcId="{58E65A46-9C2B-4E2C-9C52-B5149DD43D62}" destId="{0783AF45-6D25-4573-ACD4-E405FE400204}" srcOrd="1" destOrd="0" presId="urn:microsoft.com/office/officeart/2008/layout/VerticalCurvedList"/>
    <dgm:cxn modelId="{A6B5C71B-B312-4E35-81AE-ABD6CA769913}" type="presParOf" srcId="{58E65A46-9C2B-4E2C-9C52-B5149DD43D62}" destId="{2DBA3118-9FFC-43B8-8336-78DA32AA2046}" srcOrd="2" destOrd="0" presId="urn:microsoft.com/office/officeart/2008/layout/VerticalCurvedList"/>
    <dgm:cxn modelId="{CF13378D-BC32-4BB0-A000-22466E86A1D1}" type="presParOf" srcId="{58E65A46-9C2B-4E2C-9C52-B5149DD43D62}" destId="{34525D4B-F7F0-488F-8AC3-C636C3DACCFA}" srcOrd="3" destOrd="0" presId="urn:microsoft.com/office/officeart/2008/layout/VerticalCurvedList"/>
    <dgm:cxn modelId="{4B1B2FDE-9052-437A-81C3-B9805E883F20}" type="presParOf" srcId="{06C79B87-22FE-44A5-B9BE-EE609E4D8972}" destId="{2E940FBD-AB83-474D-A02A-E73B4E5761F7}" srcOrd="1" destOrd="0" presId="urn:microsoft.com/office/officeart/2008/layout/VerticalCurvedList"/>
    <dgm:cxn modelId="{1B09C7A0-8B5A-463C-B427-D7B06BE60627}" type="presParOf" srcId="{06C79B87-22FE-44A5-B9BE-EE609E4D8972}" destId="{1A3AFA1B-FBDD-460E-A5C8-24D5F2E8058A}" srcOrd="2" destOrd="0" presId="urn:microsoft.com/office/officeart/2008/layout/VerticalCurvedList"/>
    <dgm:cxn modelId="{EF7AE3AD-C6E7-42A4-9563-7ACD022D3369}" type="presParOf" srcId="{1A3AFA1B-FBDD-460E-A5C8-24D5F2E8058A}" destId="{F6515E5C-B8E5-4D7E-88A0-5C816EA613ED}" srcOrd="0" destOrd="0" presId="urn:microsoft.com/office/officeart/2008/layout/VerticalCurvedList"/>
    <dgm:cxn modelId="{657E63C8-E466-438D-85BE-90B7EC67AC1A}" type="presParOf" srcId="{06C79B87-22FE-44A5-B9BE-EE609E4D8972}" destId="{2B0A052A-0264-40E0-9C05-C36418F3637D}" srcOrd="3" destOrd="0" presId="urn:microsoft.com/office/officeart/2008/layout/VerticalCurvedList"/>
    <dgm:cxn modelId="{7BB1A584-E61F-4124-A833-5AD5104BD858}" type="presParOf" srcId="{06C79B87-22FE-44A5-B9BE-EE609E4D8972}" destId="{AAA37EE8-329C-4594-9C3E-A0AA2E54A7E5}" srcOrd="4" destOrd="0" presId="urn:microsoft.com/office/officeart/2008/layout/VerticalCurvedList"/>
    <dgm:cxn modelId="{51510ABC-4BF8-4047-9B52-495C2095FA25}" type="presParOf" srcId="{AAA37EE8-329C-4594-9C3E-A0AA2E54A7E5}" destId="{D1E352CE-853A-4A62-B0A5-C48F47BF0529}" srcOrd="0" destOrd="0" presId="urn:microsoft.com/office/officeart/2008/layout/VerticalCurvedList"/>
    <dgm:cxn modelId="{2E294299-54D0-438D-A41F-4710250783F8}" type="presParOf" srcId="{06C79B87-22FE-44A5-B9BE-EE609E4D8972}" destId="{96C345FD-9A65-41E7-A175-183A6AD58A47}" srcOrd="5" destOrd="0" presId="urn:microsoft.com/office/officeart/2008/layout/VerticalCurvedList"/>
    <dgm:cxn modelId="{C68ECBEB-49BA-41CE-91CE-4A6A2683963A}" type="presParOf" srcId="{06C79B87-22FE-44A5-B9BE-EE609E4D8972}" destId="{080CC0D6-B9BA-4AA1-A065-5AE2C9FDFBD7}" srcOrd="6" destOrd="0" presId="urn:microsoft.com/office/officeart/2008/layout/VerticalCurvedList"/>
    <dgm:cxn modelId="{84C72169-9E2E-4125-A499-DE428F68B307}" type="presParOf" srcId="{080CC0D6-B9BA-4AA1-A065-5AE2C9FDFBD7}" destId="{7FF6978C-AF68-4620-A6A2-6EA5F037134F}" srcOrd="0" destOrd="0" presId="urn:microsoft.com/office/officeart/2008/layout/VerticalCurvedList"/>
    <dgm:cxn modelId="{B5F5CD67-8FF2-4C1D-985F-56F17B784612}" type="presParOf" srcId="{06C79B87-22FE-44A5-B9BE-EE609E4D8972}" destId="{9F65CE3C-877C-42FA-B421-AE86BD08EEAE}" srcOrd="7" destOrd="0" presId="urn:microsoft.com/office/officeart/2008/layout/VerticalCurvedList"/>
    <dgm:cxn modelId="{C7223E80-418A-48E3-A36C-6A5C5AEC3430}" type="presParOf" srcId="{06C79B87-22FE-44A5-B9BE-EE609E4D8972}" destId="{B7A57586-33BD-4C59-B04F-7AF84AA04F80}" srcOrd="8" destOrd="0" presId="urn:microsoft.com/office/officeart/2008/layout/VerticalCurvedList"/>
    <dgm:cxn modelId="{B8BB2BDA-9838-4F02-BCDD-9B20D2E0B0BA}" type="presParOf" srcId="{B7A57586-33BD-4C59-B04F-7AF84AA04F80}" destId="{C2B33D6E-2AA1-4AA1-8A6F-01C42742F1AF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83AF45-6D25-4573-ACD4-E405FE400204}">
      <dsp:nvSpPr>
        <dsp:cNvPr id="0" name=""/>
        <dsp:cNvSpPr/>
      </dsp:nvSpPr>
      <dsp:spPr>
        <a:xfrm>
          <a:off x="-4594335" y="-704407"/>
          <a:ext cx="5472816" cy="5472816"/>
        </a:xfrm>
        <a:prstGeom prst="blockArc">
          <a:avLst>
            <a:gd name="adj1" fmla="val 18900000"/>
            <a:gd name="adj2" fmla="val 2700000"/>
            <a:gd name="adj3" fmla="val 395"/>
          </a:avLst>
        </a:prstGeom>
        <a:noFill/>
        <a:ln w="25400" cap="flat" cmpd="sng" algn="ctr">
          <a:solidFill>
            <a:schemeClr val="accent6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E940FBD-AB83-474D-A02A-E73B4E5761F7}">
      <dsp:nvSpPr>
        <dsp:cNvPr id="0" name=""/>
        <dsp:cNvSpPr/>
      </dsp:nvSpPr>
      <dsp:spPr>
        <a:xfrm>
          <a:off x="460128" y="312440"/>
          <a:ext cx="5580684" cy="6252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Times New Roman" panose="02020603050405020304" pitchFamily="18" charset="0"/>
            </a:rPr>
            <a:t>Earth observing systems and measurement networks</a:t>
          </a:r>
          <a:endParaRPr lang="en-US" sz="1800" kern="1200" dirty="0"/>
        </a:p>
      </dsp:txBody>
      <dsp:txXfrm>
        <a:off x="460128" y="312440"/>
        <a:ext cx="5580684" cy="625205"/>
      </dsp:txXfrm>
    </dsp:sp>
    <dsp:sp modelId="{F6515E5C-B8E5-4D7E-88A0-5C816EA613ED}">
      <dsp:nvSpPr>
        <dsp:cNvPr id="0" name=""/>
        <dsp:cNvSpPr/>
      </dsp:nvSpPr>
      <dsp:spPr>
        <a:xfrm>
          <a:off x="69375" y="234289"/>
          <a:ext cx="781507" cy="781507"/>
        </a:xfrm>
        <a:prstGeom prst="ellipse">
          <a:avLst/>
        </a:prstGeom>
        <a:solidFill>
          <a:srgbClr val="F7A600"/>
        </a:solidFill>
        <a:ln w="25400" cap="flat" cmpd="sng" algn="ctr">
          <a:solidFill>
            <a:srgbClr val="F7A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B0A052A-0264-40E0-9C05-C36418F3637D}">
      <dsp:nvSpPr>
        <dsp:cNvPr id="0" name=""/>
        <dsp:cNvSpPr/>
      </dsp:nvSpPr>
      <dsp:spPr>
        <a:xfrm>
          <a:off x="818573" y="1250411"/>
          <a:ext cx="5222240" cy="6252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Times New Roman" panose="02020603050405020304" pitchFamily="18" charset="0"/>
            </a:rPr>
            <a:t>Methods of observations, measurements </a:t>
          </a:r>
          <a:br>
            <a:rPr lang="en-US" sz="1800" kern="1200" dirty="0" smtClean="0">
              <a:ea typeface="Times New Roman" panose="02020603050405020304" pitchFamily="18" charset="0"/>
            </a:rPr>
          </a:br>
          <a:r>
            <a:rPr lang="en-US" sz="1800" kern="1200" dirty="0" smtClean="0">
              <a:ea typeface="Times New Roman" panose="02020603050405020304" pitchFamily="18" charset="0"/>
            </a:rPr>
            <a:t>and instrumentation</a:t>
          </a:r>
          <a:endParaRPr lang="en-US" sz="1800" kern="1200" dirty="0">
            <a:ea typeface="Times New Roman" panose="02020603050405020304" pitchFamily="18" charset="0"/>
          </a:endParaRPr>
        </a:p>
      </dsp:txBody>
      <dsp:txXfrm>
        <a:off x="818573" y="1250411"/>
        <a:ext cx="5222240" cy="625205"/>
      </dsp:txXfrm>
    </dsp:sp>
    <dsp:sp modelId="{D1E352CE-853A-4A62-B0A5-C48F47BF0529}">
      <dsp:nvSpPr>
        <dsp:cNvPr id="0" name=""/>
        <dsp:cNvSpPr/>
      </dsp:nvSpPr>
      <dsp:spPr>
        <a:xfrm>
          <a:off x="427819" y="1172260"/>
          <a:ext cx="781507" cy="781507"/>
        </a:xfrm>
        <a:prstGeom prst="ellipse">
          <a:avLst/>
        </a:prstGeom>
        <a:solidFill>
          <a:srgbClr val="F7A600"/>
        </a:solidFill>
        <a:ln w="25400" cap="flat" cmpd="sng" algn="ctr">
          <a:solidFill>
            <a:srgbClr val="F7A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C345FD-9A65-41E7-A175-183A6AD58A47}">
      <dsp:nvSpPr>
        <dsp:cNvPr id="0" name=""/>
        <dsp:cNvSpPr/>
      </dsp:nvSpPr>
      <dsp:spPr>
        <a:xfrm>
          <a:off x="818573" y="2188382"/>
          <a:ext cx="5222240" cy="6252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Times New Roman" panose="02020603050405020304" pitchFamily="18" charset="0"/>
            </a:rPr>
            <a:t>Data, products and information exchange </a:t>
          </a:r>
          <a:br>
            <a:rPr lang="en-US" sz="1800" kern="1200" dirty="0" smtClean="0">
              <a:ea typeface="Times New Roman" panose="02020603050405020304" pitchFamily="18" charset="0"/>
            </a:rPr>
          </a:br>
          <a:r>
            <a:rPr lang="en-US" sz="1800" kern="1200" dirty="0" smtClean="0">
              <a:ea typeface="Times New Roman" panose="02020603050405020304" pitchFamily="18" charset="0"/>
            </a:rPr>
            <a:t>and life cycle management</a:t>
          </a:r>
          <a:endParaRPr lang="en-US" sz="1800" kern="1200" dirty="0">
            <a:ea typeface="Times New Roman" panose="02020603050405020304" pitchFamily="18" charset="0"/>
          </a:endParaRPr>
        </a:p>
      </dsp:txBody>
      <dsp:txXfrm>
        <a:off x="818573" y="2188382"/>
        <a:ext cx="5222240" cy="625205"/>
      </dsp:txXfrm>
    </dsp:sp>
    <dsp:sp modelId="{7FF6978C-AF68-4620-A6A2-6EA5F037134F}">
      <dsp:nvSpPr>
        <dsp:cNvPr id="0" name=""/>
        <dsp:cNvSpPr/>
      </dsp:nvSpPr>
      <dsp:spPr>
        <a:xfrm>
          <a:off x="427819" y="2110232"/>
          <a:ext cx="781507" cy="781507"/>
        </a:xfrm>
        <a:prstGeom prst="ellipse">
          <a:avLst/>
        </a:prstGeom>
        <a:solidFill>
          <a:srgbClr val="F7A600"/>
        </a:solidFill>
        <a:ln w="25400" cap="flat" cmpd="sng" algn="ctr">
          <a:solidFill>
            <a:srgbClr val="F7A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65CE3C-877C-42FA-B421-AE86BD08EEAE}">
      <dsp:nvSpPr>
        <dsp:cNvPr id="0" name=""/>
        <dsp:cNvSpPr/>
      </dsp:nvSpPr>
      <dsp:spPr>
        <a:xfrm>
          <a:off x="460128" y="3126353"/>
          <a:ext cx="5580684" cy="62520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6257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ea typeface="Times New Roman" panose="02020603050405020304" pitchFamily="18" charset="0"/>
            </a:rPr>
            <a:t>Data processing for applied Earth system </a:t>
          </a:r>
          <a:br>
            <a:rPr lang="en-US" sz="1800" kern="1200" dirty="0" smtClean="0">
              <a:ea typeface="Times New Roman" panose="02020603050405020304" pitchFamily="18" charset="0"/>
            </a:rPr>
          </a:br>
          <a:r>
            <a:rPr lang="en-US" sz="1800" kern="1200" dirty="0" smtClean="0">
              <a:ea typeface="Times New Roman" panose="02020603050405020304" pitchFamily="18" charset="0"/>
            </a:rPr>
            <a:t>modelling and prediction</a:t>
          </a:r>
          <a:endParaRPr lang="en-US" sz="1800" kern="1200" dirty="0">
            <a:ea typeface="Times New Roman" panose="02020603050405020304" pitchFamily="18" charset="0"/>
          </a:endParaRPr>
        </a:p>
      </dsp:txBody>
      <dsp:txXfrm>
        <a:off x="460128" y="3126353"/>
        <a:ext cx="5580684" cy="625205"/>
      </dsp:txXfrm>
    </dsp:sp>
    <dsp:sp modelId="{C2B33D6E-2AA1-4AA1-8A6F-01C42742F1AF}">
      <dsp:nvSpPr>
        <dsp:cNvPr id="0" name=""/>
        <dsp:cNvSpPr/>
      </dsp:nvSpPr>
      <dsp:spPr>
        <a:xfrm>
          <a:off x="69375" y="3048203"/>
          <a:ext cx="781507" cy="781507"/>
        </a:xfrm>
        <a:prstGeom prst="ellipse">
          <a:avLst/>
        </a:prstGeom>
        <a:solidFill>
          <a:srgbClr val="F7A600"/>
        </a:solidFill>
        <a:ln w="25400" cap="flat" cmpd="sng" algn="ctr">
          <a:solidFill>
            <a:srgbClr val="F7A60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69A64BE-CACF-4CEE-A925-28596A754FAC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116527-64FD-4ADC-8819-9BFA1E8A93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3523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-1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marL="0" marR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ET-WISC2017 pp</a:t>
            </a:r>
            <a:fld id="{9259AF2F-52C6-9B46-B8B2-0579234AE62E}" type="slidenum">
              <a:rPr lang="en-US" smtClean="0"/>
              <a:pPr/>
              <a:t>‹#›</a:t>
            </a:fld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hdr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s://www.google.fi/imgres?imgurl=https://www.muhasebenews.com/wp-content/uploads/2017/04/worldin2050.jpg&amp;imgrefurl=https://www.muhasebenews.com/en/the-world-in-2050-study-predicts-turkey-to-be-the-11th-largest-economy-by-2050/&amp;docid=aj-wQohoBjdVIM&amp;tbnid=xo3LdcylRwCHXM:&amp;vet=1&amp;w=750&amp;h=450&amp;bih=643&amp;biw=1366&amp;ved=2ahUKEwiyu--UraveAhWH_qQKHSA7ALcQxiAoA3oECAEQFA&amp;iact=c&amp;ictx=1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10" Type="http://schemas.openxmlformats.org/officeDocument/2006/relationships/image" Target="../media/image21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hydroref.com/chy-ext-presession/" TargetMode="Externa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3754343" y="2075288"/>
            <a:ext cx="5334001" cy="2885425"/>
            <a:chOff x="3810000" y="1995778"/>
            <a:chExt cx="4528665" cy="2628000"/>
          </a:xfrm>
        </p:grpSpPr>
        <p:sp>
          <p:nvSpPr>
            <p:cNvPr id="14" name="Rectangle 13"/>
            <p:cNvSpPr/>
            <p:nvPr/>
          </p:nvSpPr>
          <p:spPr>
            <a:xfrm>
              <a:off x="3810000" y="1995778"/>
              <a:ext cx="3808665" cy="2628000"/>
            </a:xfrm>
            <a:prstGeom prst="rect">
              <a:avLst/>
            </a:prstGeom>
            <a:solidFill>
              <a:srgbClr val="13529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Isosceles Triangle 14"/>
            <p:cNvSpPr/>
            <p:nvPr/>
          </p:nvSpPr>
          <p:spPr>
            <a:xfrm rot="5400000">
              <a:off x="6664665" y="2949778"/>
              <a:ext cx="2628000" cy="720000"/>
            </a:xfrm>
            <a:prstGeom prst="triangle">
              <a:avLst/>
            </a:prstGeom>
            <a:solidFill>
              <a:srgbClr val="13529F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" name="Rectangle 2">
            <a:extLst>
              <a:ext uri="{FF2B5EF4-FFF2-40B4-BE49-F238E27FC236}">
                <a16:creationId xmlns="" xmlns:a16="http://schemas.microsoft.com/office/drawing/2014/main" id="{C2DC554F-A4BE-AC48-B94C-135A48393CAA}"/>
              </a:ext>
            </a:extLst>
          </p:cNvPr>
          <p:cNvSpPr/>
          <p:nvPr/>
        </p:nvSpPr>
        <p:spPr>
          <a:xfrm>
            <a:off x="1" y="1381446"/>
            <a:ext cx="9143999" cy="90877"/>
          </a:xfrm>
          <a:prstGeom prst="rect">
            <a:avLst/>
          </a:prstGeom>
          <a:solidFill>
            <a:srgbClr val="13529F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3">
            <a:extLst>
              <a:ext uri="{FF2B5EF4-FFF2-40B4-BE49-F238E27FC236}">
                <a16:creationId xmlns="" xmlns:a16="http://schemas.microsoft.com/office/drawing/2014/main" id="{CBD7FE82-873D-C744-A24D-7AF0A4621C2D}"/>
              </a:ext>
            </a:extLst>
          </p:cNvPr>
          <p:cNvSpPr txBox="1">
            <a:spLocks/>
          </p:cNvSpPr>
          <p:nvPr/>
        </p:nvSpPr>
        <p:spPr>
          <a:xfrm>
            <a:off x="1" y="562725"/>
            <a:ext cx="9144000" cy="818722"/>
          </a:xfrm>
          <a:prstGeom prst="rect">
            <a:avLst/>
          </a:prstGeom>
        </p:spPr>
        <p:txBody>
          <a:bodyPr>
            <a:normAutofit fontScale="77500" lnSpcReduction="20000"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 smtClean="0">
                <a:solidFill>
                  <a:srgbClr val="13529F"/>
                </a:solidFill>
              </a:rPr>
              <a:t>CONSTITUENT </a:t>
            </a:r>
            <a:r>
              <a:rPr lang="en-US" sz="3600" b="1" dirty="0" smtClean="0">
                <a:solidFill>
                  <a:srgbClr val="13529F"/>
                </a:solidFill>
              </a:rPr>
              <a:t>BODY </a:t>
            </a:r>
            <a:r>
              <a:rPr lang="en-US" sz="3600" b="1" dirty="0">
                <a:solidFill>
                  <a:srgbClr val="13529F"/>
                </a:solidFill>
              </a:rPr>
              <a:t>REFORM (CBR</a:t>
            </a:r>
            <a:r>
              <a:rPr lang="en-US" sz="3600" b="1" dirty="0" smtClean="0">
                <a:solidFill>
                  <a:srgbClr val="13529F"/>
                </a:solidFill>
              </a:rPr>
              <a:t>)</a:t>
            </a:r>
          </a:p>
          <a:p>
            <a:r>
              <a:rPr lang="en-US" sz="3600" b="1" dirty="0" smtClean="0">
                <a:solidFill>
                  <a:srgbClr val="13529F"/>
                </a:solidFill>
              </a:rPr>
              <a:t>ET-CTS 2019 Update </a:t>
            </a:r>
            <a:endParaRPr lang="en-US" sz="3600" b="1" dirty="0">
              <a:solidFill>
                <a:srgbClr val="13529F"/>
              </a:solidFill>
            </a:endParaRPr>
          </a:p>
        </p:txBody>
      </p:sp>
      <p:pic>
        <p:nvPicPr>
          <p:cNvPr id="5" name="Picture 4" descr="Ähnliches Foto">
            <a:hlinkClick r:id="rId2"/>
            <a:extLst>
              <a:ext uri="{FF2B5EF4-FFF2-40B4-BE49-F238E27FC236}">
                <a16:creationId xmlns="" xmlns:a16="http://schemas.microsoft.com/office/drawing/2014/main" id="{15A2C783-7B4E-5C43-9B48-D8EBEF674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818" y="2377439"/>
            <a:ext cx="3201110" cy="1920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0B41EE2B-E59E-A943-9629-4CC00302ABEC}"/>
              </a:ext>
            </a:extLst>
          </p:cNvPr>
          <p:cNvSpPr/>
          <p:nvPr/>
        </p:nvSpPr>
        <p:spPr>
          <a:xfrm>
            <a:off x="1975565" y="5437270"/>
            <a:ext cx="513647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600" b="1" dirty="0">
                <a:solidFill>
                  <a:srgbClr val="13529F"/>
                </a:solidFill>
                <a:latin typeface="+mj-lt"/>
              </a:rPr>
              <a:t>WMO for the 21</a:t>
            </a:r>
            <a:r>
              <a:rPr lang="en-US" sz="3600" b="1" baseline="30000" dirty="0">
                <a:solidFill>
                  <a:srgbClr val="13529F"/>
                </a:solidFill>
                <a:latin typeface="+mj-lt"/>
              </a:rPr>
              <a:t>st</a:t>
            </a:r>
            <a:r>
              <a:rPr lang="en-US" sz="3600" b="1" dirty="0">
                <a:solidFill>
                  <a:srgbClr val="13529F"/>
                </a:solidFill>
                <a:latin typeface="+mj-lt"/>
              </a:rPr>
              <a:t> Century</a:t>
            </a:r>
            <a:endParaRPr lang="en-US" sz="3600" dirty="0">
              <a:solidFill>
                <a:srgbClr val="13529F"/>
              </a:solidFill>
              <a:latin typeface="+mj-lt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32F4C32-C2FB-0743-A226-3C89CBAEF037}"/>
              </a:ext>
            </a:extLst>
          </p:cNvPr>
          <p:cNvSpPr txBox="1"/>
          <p:nvPr/>
        </p:nvSpPr>
        <p:spPr>
          <a:xfrm>
            <a:off x="4986817" y="4376704"/>
            <a:ext cx="32011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800" dirty="0">
                <a:solidFill>
                  <a:schemeClr val="bg1"/>
                </a:solidFill>
              </a:rPr>
              <a:t>2050</a:t>
            </a:r>
            <a:endParaRPr lang="en-US" sz="2800" dirty="0">
              <a:solidFill>
                <a:schemeClr val="bg1"/>
              </a:solidFill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120596" y="2076619"/>
            <a:ext cx="4769490" cy="2885425"/>
            <a:chOff x="120596" y="2005060"/>
            <a:chExt cx="4769490" cy="3029446"/>
          </a:xfrm>
        </p:grpSpPr>
        <p:sp>
          <p:nvSpPr>
            <p:cNvPr id="18" name="Isosceles Triangle 17"/>
            <p:cNvSpPr/>
            <p:nvPr/>
          </p:nvSpPr>
          <p:spPr>
            <a:xfrm rot="5400000">
              <a:off x="2951344" y="3095764"/>
              <a:ext cx="3029446" cy="848038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120596" y="2005060"/>
              <a:ext cx="3921452" cy="302944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Rectangle 9"/>
          <p:cNvSpPr/>
          <p:nvPr/>
        </p:nvSpPr>
        <p:spPr>
          <a:xfrm>
            <a:off x="70044" y="2075288"/>
            <a:ext cx="3851408" cy="2885425"/>
          </a:xfrm>
          <a:prstGeom prst="rect">
            <a:avLst/>
          </a:prstGeom>
          <a:solidFill>
            <a:srgbClr val="1352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Isosceles Triangle 10"/>
          <p:cNvSpPr/>
          <p:nvPr/>
        </p:nvSpPr>
        <p:spPr>
          <a:xfrm rot="5400000">
            <a:off x="2902758" y="3093982"/>
            <a:ext cx="2885425" cy="848038"/>
          </a:xfrm>
          <a:prstGeom prst="triangle">
            <a:avLst/>
          </a:prstGeom>
          <a:solidFill>
            <a:srgbClr val="1352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3ACCF30-61DB-BB4B-A972-1801459C024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86" y="2377057"/>
            <a:ext cx="2976950" cy="1916647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C8AA4A4A-7104-864C-8602-CD9ED55B5475}"/>
              </a:ext>
            </a:extLst>
          </p:cNvPr>
          <p:cNvSpPr txBox="1"/>
          <p:nvPr/>
        </p:nvSpPr>
        <p:spPr>
          <a:xfrm>
            <a:off x="523986" y="4376704"/>
            <a:ext cx="2976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H" sz="2800" dirty="0">
                <a:solidFill>
                  <a:schemeClr val="bg1"/>
                </a:solidFill>
              </a:rPr>
              <a:t>1873</a:t>
            </a:r>
            <a:endParaRPr lang="en-US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4910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2</a:t>
            </a:fld>
            <a:endParaRPr lang="en-US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4928" y="1877354"/>
            <a:ext cx="8077489" cy="36092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120113" y="352449"/>
            <a:ext cx="538929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pPr algn="ctr"/>
            <a:r>
              <a:rPr lang="en-US" sz="2800" b="1" dirty="0" smtClean="0"/>
              <a:t>Current WMO </a:t>
            </a:r>
            <a:r>
              <a:rPr lang="en-US" sz="2800" b="1" dirty="0"/>
              <a:t>Constituent Bodies </a:t>
            </a:r>
            <a:endParaRPr lang="en-US" sz="2800" dirty="0"/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1060057" y="4442527"/>
            <a:ext cx="0" cy="84561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 flipH="1">
            <a:off x="427462" y="5356312"/>
            <a:ext cx="126519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 smtClean="0"/>
              <a:t>OPAG-ISS</a:t>
            </a:r>
            <a:endParaRPr lang="en-US" sz="1200" dirty="0"/>
          </a:p>
        </p:txBody>
      </p:sp>
      <p:cxnSp>
        <p:nvCxnSpPr>
          <p:cNvPr id="18" name="Straight Arrow Connector 17"/>
          <p:cNvCxnSpPr>
            <a:stCxn id="16" idx="2"/>
          </p:cNvCxnSpPr>
          <p:nvPr/>
        </p:nvCxnSpPr>
        <p:spPr>
          <a:xfrm>
            <a:off x="1060057" y="5633311"/>
            <a:ext cx="0" cy="241507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19258" y="5874818"/>
            <a:ext cx="68159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smtClean="0"/>
              <a:t>ET-CTS</a:t>
            </a:r>
            <a:endParaRPr lang="en-US" sz="1400" dirty="0"/>
          </a:p>
        </p:txBody>
      </p:sp>
      <p:cxnSp>
        <p:nvCxnSpPr>
          <p:cNvPr id="21" name="Straight Arrow Connector 20"/>
          <p:cNvCxnSpPr/>
          <p:nvPr/>
        </p:nvCxnSpPr>
        <p:spPr>
          <a:xfrm flipH="1">
            <a:off x="1400855" y="6028706"/>
            <a:ext cx="1261425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2735108" y="5844040"/>
            <a:ext cx="15247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WE ARE HERE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4950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3</a:t>
            </a:fld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88" y="283221"/>
            <a:ext cx="8216318" cy="5998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9163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4</a:t>
            </a:fld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349" y="89013"/>
            <a:ext cx="8370184" cy="5834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81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5</a:t>
            </a:fld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754" y="298738"/>
            <a:ext cx="7682985" cy="6057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64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6</a:t>
            </a:fld>
            <a:endParaRPr lang="en-US" dirty="0" smtClean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985" y="194210"/>
            <a:ext cx="7529498" cy="56084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2796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785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H" dirty="0"/>
              <a:t/>
            </a:r>
            <a:br>
              <a:rPr lang="fr-CH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7</a:t>
            </a:fld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254265" y="663311"/>
            <a:ext cx="6514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EC 70 (June 2018 )  Recommendation 25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2000" b="1" dirty="0" smtClean="0"/>
              <a:t>Recalls </a:t>
            </a:r>
          </a:p>
          <a:p>
            <a:pPr lvl="1"/>
            <a:r>
              <a:rPr lang="en-US" sz="1600" dirty="0"/>
              <a:t>That the </a:t>
            </a:r>
            <a:r>
              <a:rPr lang="en-US" sz="1600" b="1" i="1" dirty="0"/>
              <a:t>Seventeenth Congress (May-June 2015) </a:t>
            </a:r>
            <a:r>
              <a:rPr lang="en-US" sz="1600" dirty="0"/>
              <a:t>has requested EC to provide recommendations to the </a:t>
            </a:r>
            <a:r>
              <a:rPr lang="en-US" sz="1600" i="1" dirty="0"/>
              <a:t>Eighteenth Congress (May –June 2019 ) </a:t>
            </a:r>
            <a:r>
              <a:rPr lang="en-US" sz="1600" dirty="0"/>
              <a:t>on constituent  body constructs  </a:t>
            </a:r>
          </a:p>
          <a:p>
            <a:pPr lvl="1"/>
            <a:r>
              <a:rPr lang="en-US" sz="1600" dirty="0" smtClean="0"/>
              <a:t>Decision 84 (</a:t>
            </a:r>
            <a:r>
              <a:rPr lang="en-US" sz="1600" dirty="0" smtClean="0">
                <a:solidFill>
                  <a:schemeClr val="accent2"/>
                </a:solidFill>
              </a:rPr>
              <a:t>EC-68</a:t>
            </a:r>
            <a:r>
              <a:rPr lang="en-US" sz="1600" dirty="0" smtClean="0"/>
              <a:t>  June 2016  ) – Governance Review </a:t>
            </a:r>
            <a:r>
              <a:rPr lang="en-US" dirty="0" smtClean="0"/>
              <a:t> </a:t>
            </a:r>
            <a:endParaRPr lang="en-US" dirty="0"/>
          </a:p>
          <a:p>
            <a:pPr lvl="2"/>
            <a:r>
              <a:rPr lang="en-US" sz="1600" dirty="0" smtClean="0"/>
              <a:t>To </a:t>
            </a:r>
            <a:r>
              <a:rPr lang="en-US" sz="1600" dirty="0"/>
              <a:t>continue to review WMO governance and make further recommendations to the next session of the Council; </a:t>
            </a:r>
          </a:p>
          <a:p>
            <a:pPr lvl="2"/>
            <a:r>
              <a:rPr lang="en-US" sz="1600" dirty="0" smtClean="0"/>
              <a:t>To </a:t>
            </a:r>
            <a:r>
              <a:rPr lang="en-US" sz="1600" dirty="0"/>
              <a:t>consider the number and distribution of seats of the Executive Council with the aim of maintaining efficiency and effectiveness; </a:t>
            </a:r>
          </a:p>
          <a:p>
            <a:pPr lvl="2"/>
            <a:r>
              <a:rPr lang="en-US" sz="1600" dirty="0" smtClean="0"/>
              <a:t>To </a:t>
            </a:r>
            <a:r>
              <a:rPr lang="en-US" sz="1600" dirty="0"/>
              <a:t>consider also, within the context of the holistic review of the Organization, the effectiveness of the current and possible future composition and structure of the regional associations;</a:t>
            </a:r>
            <a:endParaRPr lang="en-US" sz="1600" dirty="0" smtClean="0"/>
          </a:p>
          <a:p>
            <a:pPr lvl="1"/>
            <a:r>
              <a:rPr lang="en-US" sz="1600" dirty="0" smtClean="0"/>
              <a:t>Decision 68 (</a:t>
            </a:r>
            <a:r>
              <a:rPr lang="en-US" sz="1600" dirty="0" smtClean="0">
                <a:solidFill>
                  <a:schemeClr val="accent2"/>
                </a:solidFill>
              </a:rPr>
              <a:t>EC-69</a:t>
            </a:r>
            <a:r>
              <a:rPr lang="en-US" sz="1600" dirty="0" smtClean="0"/>
              <a:t> May 2017 )  WMO Constituent body </a:t>
            </a:r>
            <a:r>
              <a:rPr lang="en-US" sz="1600" dirty="0"/>
              <a:t>r</a:t>
            </a:r>
            <a:r>
              <a:rPr lang="en-US" sz="1600" dirty="0" smtClean="0"/>
              <a:t>eform </a:t>
            </a:r>
          </a:p>
          <a:p>
            <a:pPr lvl="2"/>
            <a:r>
              <a:rPr lang="en-US" sz="1800" dirty="0"/>
              <a:t>to proceed with the development of separate recommendations, for consideration </a:t>
            </a:r>
            <a:r>
              <a:rPr lang="en-US" sz="1800" dirty="0" smtClean="0"/>
              <a:t>of EC-70 </a:t>
            </a:r>
            <a:r>
              <a:rPr lang="en-US" sz="1800" dirty="0"/>
              <a:t>and ultimately the Congress, for restructuring of </a:t>
            </a:r>
            <a:r>
              <a:rPr lang="en-US" sz="1800" dirty="0" smtClean="0"/>
              <a:t>the Executive </a:t>
            </a:r>
            <a:r>
              <a:rPr lang="en-US" sz="1800" dirty="0"/>
              <a:t>Council, the </a:t>
            </a:r>
            <a:r>
              <a:rPr lang="en-US" sz="1800" dirty="0" smtClean="0"/>
              <a:t>technical commissions </a:t>
            </a:r>
            <a:r>
              <a:rPr lang="en-US" sz="1800" dirty="0"/>
              <a:t>and the regional associations with associated terms of </a:t>
            </a:r>
            <a:r>
              <a:rPr lang="en-US" sz="1800" dirty="0" smtClean="0"/>
              <a:t>references, implementation </a:t>
            </a:r>
            <a:r>
              <a:rPr lang="en-US" sz="1800" dirty="0"/>
              <a:t>schedules and other relevant details</a:t>
            </a:r>
            <a:r>
              <a:rPr lang="en-US" sz="1800" dirty="0" smtClean="0"/>
              <a:t>;</a:t>
            </a:r>
          </a:p>
          <a:p>
            <a:pPr marL="914400" lvl="2" indent="0"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13121000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57859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fr-CH" dirty="0"/>
              <a:t/>
            </a:r>
            <a:br>
              <a:rPr lang="fr-CH" dirty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8</a:t>
            </a:fld>
            <a:endParaRPr lang="en-US" dirty="0" smtClean="0"/>
          </a:p>
        </p:txBody>
      </p:sp>
      <p:sp>
        <p:nvSpPr>
          <p:cNvPr id="5" name="TextBox 4"/>
          <p:cNvSpPr txBox="1"/>
          <p:nvPr/>
        </p:nvSpPr>
        <p:spPr>
          <a:xfrm>
            <a:off x="1254265" y="663311"/>
            <a:ext cx="65140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EC 70 Recommendation 25 </a:t>
            </a:r>
            <a:r>
              <a:rPr lang="en-US" sz="2800" dirty="0" err="1" smtClean="0"/>
              <a:t>cont</a:t>
            </a:r>
            <a:r>
              <a:rPr lang="en-US" sz="2800" dirty="0" smtClean="0"/>
              <a:t> 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sz="2000" b="1" dirty="0" smtClean="0"/>
              <a:t>Recommends  </a:t>
            </a:r>
          </a:p>
          <a:p>
            <a:pPr lvl="1"/>
            <a:r>
              <a:rPr lang="en-US" sz="1600" dirty="0"/>
              <a:t>Draft Resolution XX/1 (Cg-18) – Establishment of WMO technical commissions and other bodies for the nineteenth financial </a:t>
            </a:r>
            <a:r>
              <a:rPr lang="en-US" sz="1600" dirty="0" smtClean="0"/>
              <a:t>period </a:t>
            </a:r>
          </a:p>
          <a:p>
            <a:r>
              <a:rPr lang="en-US" sz="2000" b="1" dirty="0" smtClean="0"/>
              <a:t>Recognizes </a:t>
            </a:r>
            <a:endParaRPr lang="en-US" sz="2000" b="1" dirty="0"/>
          </a:p>
          <a:p>
            <a:pPr lvl="1"/>
            <a:r>
              <a:rPr lang="en-US" sz="1600" dirty="0"/>
              <a:t>That </a:t>
            </a:r>
            <a:r>
              <a:rPr lang="en-US" sz="1600" dirty="0"/>
              <a:t>the Congress had classified the technical commissions into two </a:t>
            </a:r>
            <a:r>
              <a:rPr lang="en-US" sz="1600" dirty="0" smtClean="0"/>
              <a:t>groups </a:t>
            </a:r>
          </a:p>
          <a:p>
            <a:pPr lvl="1"/>
            <a:r>
              <a:rPr lang="en-US" sz="1500" i="1" dirty="0" smtClean="0"/>
              <a:t>Basic </a:t>
            </a:r>
            <a:r>
              <a:rPr lang="en-US" sz="1500" i="1" dirty="0"/>
              <a:t>commissions </a:t>
            </a:r>
            <a:r>
              <a:rPr lang="en-US" sz="1500" dirty="0"/>
              <a:t> </a:t>
            </a:r>
            <a:r>
              <a:rPr lang="en-US" sz="1500" dirty="0" smtClean="0"/>
              <a:t>dealing </a:t>
            </a:r>
            <a:r>
              <a:rPr lang="en-US" sz="1500" dirty="0"/>
              <a:t>with basic operations and facilities, and research in atmospheric </a:t>
            </a:r>
            <a:r>
              <a:rPr lang="en-US" sz="1500" dirty="0" smtClean="0"/>
              <a:t>sciences,</a:t>
            </a:r>
          </a:p>
          <a:p>
            <a:pPr lvl="1"/>
            <a:r>
              <a:rPr lang="en-US" sz="1600" i="1" dirty="0"/>
              <a:t>Application </a:t>
            </a:r>
            <a:r>
              <a:rPr lang="en-US" sz="1600" i="1" dirty="0"/>
              <a:t>commissions </a:t>
            </a:r>
            <a:r>
              <a:rPr lang="en-US" sz="1600" dirty="0"/>
              <a:t> </a:t>
            </a:r>
            <a:r>
              <a:rPr lang="en-US" sz="1600" dirty="0" smtClean="0"/>
              <a:t>dealing </a:t>
            </a:r>
            <a:r>
              <a:rPr lang="en-US" sz="1600" dirty="0"/>
              <a:t>with applications to economic </a:t>
            </a:r>
            <a:r>
              <a:rPr lang="en-US" sz="1600" dirty="0"/>
              <a:t>and social </a:t>
            </a:r>
            <a:r>
              <a:rPr lang="en-US" sz="1600" dirty="0"/>
              <a:t>activities,</a:t>
            </a:r>
            <a:r>
              <a:rPr lang="en-US" sz="1600" dirty="0"/>
              <a:t> </a:t>
            </a:r>
            <a:endParaRPr lang="en-US" sz="1600" dirty="0"/>
          </a:p>
          <a:p>
            <a:pPr lvl="1"/>
            <a:r>
              <a:rPr lang="en-US" sz="1600" dirty="0"/>
              <a:t>That the technical commissions have played a major role in engaging the </a:t>
            </a:r>
            <a:r>
              <a:rPr lang="en-US" sz="1600" dirty="0" smtClean="0"/>
              <a:t>collective </a:t>
            </a:r>
            <a:r>
              <a:rPr lang="en-US" sz="1600" dirty="0"/>
              <a:t>expertise of Members </a:t>
            </a:r>
            <a:endParaRPr lang="en-US" sz="1600" dirty="0" smtClean="0"/>
          </a:p>
          <a:p>
            <a:r>
              <a:rPr lang="en-US" sz="2000" b="1" dirty="0"/>
              <a:t>Decides</a:t>
            </a:r>
            <a:r>
              <a:rPr lang="en-US" sz="2000" b="1" dirty="0" smtClean="0"/>
              <a:t> </a:t>
            </a:r>
          </a:p>
          <a:p>
            <a:pPr lvl="1"/>
            <a:r>
              <a:rPr lang="en-US" sz="1600" dirty="0"/>
              <a:t>To establish, in accordance with Article 8 (g) of the Convention, the following </a:t>
            </a:r>
            <a:r>
              <a:rPr lang="en-US" sz="1600" dirty="0" smtClean="0">
                <a:solidFill>
                  <a:srgbClr val="FF0000"/>
                </a:solidFill>
              </a:rPr>
              <a:t>2 </a:t>
            </a:r>
            <a:r>
              <a:rPr lang="en-US" sz="1600" i="1" dirty="0" smtClean="0">
                <a:solidFill>
                  <a:srgbClr val="FF0000"/>
                </a:solidFill>
              </a:rPr>
              <a:t>technical </a:t>
            </a:r>
            <a:r>
              <a:rPr lang="en-US" sz="1600" i="1" dirty="0">
                <a:solidFill>
                  <a:srgbClr val="FF0000"/>
                </a:solidFill>
              </a:rPr>
              <a:t>commissions for the nineteenth financial period</a:t>
            </a:r>
            <a:r>
              <a:rPr lang="en-US" sz="1600" dirty="0"/>
              <a:t>:</a:t>
            </a:r>
          </a:p>
          <a:p>
            <a:pPr lvl="1"/>
            <a:r>
              <a:rPr lang="en-US" sz="1600" b="1" i="1" dirty="0"/>
              <a:t>Commission for Observation, Infrastructure and Information Systems (COIIS), with terms of reference provided in Annex A; and</a:t>
            </a:r>
          </a:p>
          <a:p>
            <a:pPr lvl="1"/>
            <a:r>
              <a:rPr lang="en-US" sz="1600" dirty="0"/>
              <a:t>Commission for Weather, Climate, Water and Related Environmental Services and Applications (CSA), with terms of reference provided in Annex B</a:t>
            </a:r>
            <a:r>
              <a:rPr lang="en-US" sz="1600" dirty="0" smtClean="0"/>
              <a:t>;</a:t>
            </a:r>
            <a:endParaRPr lang="en-US" sz="1600" dirty="0"/>
          </a:p>
          <a:p>
            <a:pPr lvl="1"/>
            <a:endParaRPr lang="en-US" sz="1600" dirty="0" smtClean="0"/>
          </a:p>
          <a:p>
            <a:pPr marL="914400" lvl="2" indent="0">
              <a:buNone/>
            </a:pPr>
            <a:endParaRPr lang="en-US" sz="1400" dirty="0"/>
          </a:p>
        </p:txBody>
      </p:sp>
    </p:spTree>
    <p:extLst>
      <p:ext uri="{BB962C8B-B14F-4D97-AF65-F5344CB8AC3E}">
        <p14:creationId xmlns:p14="http://schemas.microsoft.com/office/powerpoint/2010/main" val="950198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9</a:t>
            </a:fld>
            <a:endParaRPr lang="en-US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1245" y="324216"/>
            <a:ext cx="8340302" cy="5663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356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Rectangle 38"/>
          <p:cNvSpPr/>
          <p:nvPr/>
        </p:nvSpPr>
        <p:spPr>
          <a:xfrm>
            <a:off x="2708691" y="1984082"/>
            <a:ext cx="6120000" cy="4037156"/>
          </a:xfrm>
          <a:prstGeom prst="rect">
            <a:avLst/>
          </a:prstGeom>
          <a:solidFill>
            <a:srgbClr val="005BA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>
              <a:spcAft>
                <a:spcPts val="600"/>
              </a:spcAft>
            </a:pPr>
            <a:r>
              <a:rPr lang="en-US" b="1" dirty="0" smtClean="0"/>
              <a:t>	Agile</a:t>
            </a:r>
            <a:r>
              <a:rPr lang="en-US" b="1" dirty="0"/>
              <a:t>, responsive </a:t>
            </a:r>
            <a:r>
              <a:rPr lang="en-US" b="1" dirty="0" smtClean="0"/>
              <a:t>Secretariat</a:t>
            </a:r>
          </a:p>
          <a:p>
            <a:pPr>
              <a:spcAft>
                <a:spcPts val="600"/>
              </a:spcAft>
            </a:pPr>
            <a:endParaRPr lang="en-US" sz="700" b="1" dirty="0" smtClean="0"/>
          </a:p>
        </p:txBody>
      </p:sp>
      <p:sp>
        <p:nvSpPr>
          <p:cNvPr id="25" name="Rectangle 24"/>
          <p:cNvSpPr/>
          <p:nvPr/>
        </p:nvSpPr>
        <p:spPr>
          <a:xfrm>
            <a:off x="2337757" y="2160908"/>
            <a:ext cx="2548142" cy="474453"/>
          </a:xfrm>
          <a:prstGeom prst="rect">
            <a:avLst/>
          </a:prstGeom>
          <a:solidFill>
            <a:srgbClr val="FAA6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Services </a:t>
            </a:r>
          </a:p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Commission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-80210"/>
            <a:ext cx="8229600" cy="1143000"/>
          </a:xfrm>
        </p:spPr>
        <p:txBody>
          <a:bodyPr>
            <a:normAutofit/>
          </a:bodyPr>
          <a:lstStyle/>
          <a:p>
            <a:r>
              <a:rPr lang="en-US" sz="3600" b="1" dirty="0">
                <a:solidFill>
                  <a:srgbClr val="005BAA"/>
                </a:solidFill>
              </a:rPr>
              <a:t>ALIGNMENT OF WMO </a:t>
            </a:r>
            <a:r>
              <a:rPr lang="en-US" sz="3600" b="1" dirty="0" smtClean="0">
                <a:solidFill>
                  <a:srgbClr val="005BAA"/>
                </a:solidFill>
              </a:rPr>
              <a:t>STRUCTURES</a:t>
            </a:r>
            <a:endParaRPr lang="en-US" sz="3600" b="1" dirty="0">
              <a:solidFill>
                <a:srgbClr val="005BAA"/>
              </a:solidFill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/>
          </p:nvPr>
        </p:nvGraphicFramePr>
        <p:xfrm>
          <a:off x="439945" y="1131130"/>
          <a:ext cx="8402128" cy="792480"/>
        </p:xfrm>
        <a:graphic>
          <a:graphicData uri="http://schemas.openxmlformats.org/drawingml/2006/table">
            <a:tbl>
              <a:tblPr bandRow="1">
                <a:tableStyleId>{073A0DAA-6AF3-43AB-8588-CEC1D06C72B9}</a:tableStyleId>
              </a:tblPr>
              <a:tblGrid>
                <a:gridCol w="209246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04426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26539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716472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Strategic</a:t>
                      </a:r>
                      <a:r>
                        <a:rPr lang="en-US" b="1" baseline="0" dirty="0">
                          <a:solidFill>
                            <a:schemeClr val="tx1"/>
                          </a:solidFill>
                        </a:rPr>
                        <a:t> Plan</a:t>
                      </a:r>
                    </a:p>
                    <a:p>
                      <a:pPr algn="ctr"/>
                      <a:endParaRPr lang="en-US" sz="500" b="1" baseline="0" dirty="0">
                        <a:solidFill>
                          <a:schemeClr val="tx1"/>
                        </a:solidFill>
                      </a:endParaRPr>
                    </a:p>
                    <a:p>
                      <a:pPr algn="ctr"/>
                      <a:r>
                        <a:rPr lang="en-US" sz="1400" b="0" baseline="0" dirty="0">
                          <a:solidFill>
                            <a:schemeClr val="tx1"/>
                          </a:solidFill>
                        </a:rPr>
                        <a:t>Long-term Goals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Global Lead/Regional Expertise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solidFill>
                            <a:schemeClr val="tx1"/>
                          </a:solidFill>
                        </a:rPr>
                        <a:t>Executive Council</a:t>
                      </a:r>
                    </a:p>
                    <a:p>
                      <a:pPr algn="ctr"/>
                      <a:r>
                        <a:rPr lang="en-US" sz="1400" b="0" dirty="0">
                          <a:solidFill>
                            <a:schemeClr val="tx1"/>
                          </a:solidFill>
                        </a:rPr>
                        <a:t>Policy,</a:t>
                      </a:r>
                      <a:r>
                        <a:rPr lang="en-US" sz="1400" b="0" baseline="0" dirty="0">
                          <a:solidFill>
                            <a:schemeClr val="tx1"/>
                          </a:solidFill>
                        </a:rPr>
                        <a:t> Coordination, Integration, Foresight</a:t>
                      </a:r>
                      <a:endParaRPr 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  <p:sp>
        <p:nvSpPr>
          <p:cNvPr id="27" name="Pentagon 26"/>
          <p:cNvSpPr/>
          <p:nvPr/>
        </p:nvSpPr>
        <p:spPr>
          <a:xfrm>
            <a:off x="1213455" y="2160907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0" name="Group 19"/>
          <p:cNvGrpSpPr/>
          <p:nvPr/>
        </p:nvGrpSpPr>
        <p:grpSpPr>
          <a:xfrm>
            <a:off x="319174" y="2091900"/>
            <a:ext cx="2277374" cy="612476"/>
            <a:chOff x="258792" y="2091900"/>
            <a:chExt cx="2277374" cy="612476"/>
          </a:xfrm>
        </p:grpSpPr>
        <p:sp>
          <p:nvSpPr>
            <p:cNvPr id="5" name="Pentagon 4"/>
            <p:cNvSpPr/>
            <p:nvPr/>
          </p:nvSpPr>
          <p:spPr>
            <a:xfrm>
              <a:off x="664234" y="2160908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 dirty="0"/>
                <a:t>              Services</a:t>
              </a:r>
            </a:p>
          </p:txBody>
        </p:sp>
        <p:sp>
          <p:nvSpPr>
            <p:cNvPr id="9" name="Oval 8"/>
            <p:cNvSpPr/>
            <p:nvPr/>
          </p:nvSpPr>
          <p:spPr>
            <a:xfrm>
              <a:off x="258792" y="2091900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1</a:t>
              </a:r>
            </a:p>
          </p:txBody>
        </p:sp>
      </p:grpSp>
      <p:sp>
        <p:nvSpPr>
          <p:cNvPr id="31" name="Rectangle 30"/>
          <p:cNvSpPr/>
          <p:nvPr/>
        </p:nvSpPr>
        <p:spPr>
          <a:xfrm>
            <a:off x="2337757" y="2967841"/>
            <a:ext cx="2548142" cy="474453"/>
          </a:xfrm>
          <a:prstGeom prst="rect">
            <a:avLst/>
          </a:prstGeom>
          <a:solidFill>
            <a:srgbClr val="FAA6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Infrastructure</a:t>
            </a:r>
          </a:p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Commission</a:t>
            </a:r>
          </a:p>
        </p:txBody>
      </p:sp>
      <p:sp>
        <p:nvSpPr>
          <p:cNvPr id="32" name="Pentagon 31"/>
          <p:cNvSpPr/>
          <p:nvPr/>
        </p:nvSpPr>
        <p:spPr>
          <a:xfrm>
            <a:off x="1213455" y="2967840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319174" y="2898830"/>
            <a:ext cx="2277374" cy="612476"/>
            <a:chOff x="258792" y="2898830"/>
            <a:chExt cx="2277374" cy="612476"/>
          </a:xfrm>
        </p:grpSpPr>
        <p:sp>
          <p:nvSpPr>
            <p:cNvPr id="6" name="Pentagon 5"/>
            <p:cNvSpPr/>
            <p:nvPr/>
          </p:nvSpPr>
          <p:spPr>
            <a:xfrm>
              <a:off x="664234" y="2967842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 dirty="0"/>
                <a:t>              Systems</a:t>
              </a:r>
            </a:p>
          </p:txBody>
        </p:sp>
        <p:sp>
          <p:nvSpPr>
            <p:cNvPr id="10" name="Oval 9"/>
            <p:cNvSpPr/>
            <p:nvPr/>
          </p:nvSpPr>
          <p:spPr>
            <a:xfrm>
              <a:off x="258792" y="2898830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2</a:t>
              </a:r>
            </a:p>
          </p:txBody>
        </p:sp>
      </p:grpSp>
      <p:sp>
        <p:nvSpPr>
          <p:cNvPr id="33" name="Rectangle 32"/>
          <p:cNvSpPr/>
          <p:nvPr/>
        </p:nvSpPr>
        <p:spPr>
          <a:xfrm>
            <a:off x="2337757" y="3774772"/>
            <a:ext cx="2548142" cy="474453"/>
          </a:xfrm>
          <a:prstGeom prst="rect">
            <a:avLst/>
          </a:prstGeom>
          <a:solidFill>
            <a:srgbClr val="00B5D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Research </a:t>
            </a:r>
          </a:p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Board</a:t>
            </a:r>
          </a:p>
        </p:txBody>
      </p:sp>
      <p:sp>
        <p:nvSpPr>
          <p:cNvPr id="34" name="Pentagon 33"/>
          <p:cNvSpPr/>
          <p:nvPr/>
        </p:nvSpPr>
        <p:spPr>
          <a:xfrm>
            <a:off x="1213455" y="3774771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2" name="Group 21"/>
          <p:cNvGrpSpPr/>
          <p:nvPr/>
        </p:nvGrpSpPr>
        <p:grpSpPr>
          <a:xfrm>
            <a:off x="319174" y="3705760"/>
            <a:ext cx="2277374" cy="612476"/>
            <a:chOff x="258792" y="3705760"/>
            <a:chExt cx="2277374" cy="612476"/>
          </a:xfrm>
        </p:grpSpPr>
        <p:sp>
          <p:nvSpPr>
            <p:cNvPr id="7" name="Pentagon 6"/>
            <p:cNvSpPr/>
            <p:nvPr/>
          </p:nvSpPr>
          <p:spPr>
            <a:xfrm>
              <a:off x="664234" y="3774772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400" b="1" dirty="0"/>
                <a:t>              Science</a:t>
              </a:r>
            </a:p>
          </p:txBody>
        </p:sp>
        <p:sp>
          <p:nvSpPr>
            <p:cNvPr id="11" name="Oval 10"/>
            <p:cNvSpPr/>
            <p:nvPr/>
          </p:nvSpPr>
          <p:spPr>
            <a:xfrm>
              <a:off x="258792" y="3705760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3</a:t>
              </a:r>
            </a:p>
          </p:txBody>
        </p:sp>
      </p:grpSp>
      <p:sp>
        <p:nvSpPr>
          <p:cNvPr id="35" name="Rectangle 34"/>
          <p:cNvSpPr/>
          <p:nvPr/>
        </p:nvSpPr>
        <p:spPr>
          <a:xfrm>
            <a:off x="2337757" y="4581701"/>
            <a:ext cx="2548142" cy="474453"/>
          </a:xfrm>
          <a:prstGeom prst="rect">
            <a:avLst/>
          </a:prstGeom>
          <a:solidFill>
            <a:srgbClr val="FAA6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Regional </a:t>
            </a:r>
            <a:br>
              <a:rPr lang="en-US" sz="1400" b="1" dirty="0">
                <a:solidFill>
                  <a:schemeClr val="tx1"/>
                </a:solidFill>
              </a:rPr>
            </a:br>
            <a:r>
              <a:rPr lang="en-US" sz="1400" b="1" dirty="0">
                <a:solidFill>
                  <a:schemeClr val="tx1"/>
                </a:solidFill>
              </a:rPr>
              <a:t>		Associations</a:t>
            </a:r>
          </a:p>
        </p:txBody>
      </p:sp>
      <p:sp>
        <p:nvSpPr>
          <p:cNvPr id="36" name="Pentagon 35"/>
          <p:cNvSpPr/>
          <p:nvPr/>
        </p:nvSpPr>
        <p:spPr>
          <a:xfrm>
            <a:off x="1213455" y="4581700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319174" y="4512690"/>
            <a:ext cx="2277374" cy="612476"/>
            <a:chOff x="258792" y="4512690"/>
            <a:chExt cx="2277374" cy="612476"/>
          </a:xfrm>
        </p:grpSpPr>
        <p:sp>
          <p:nvSpPr>
            <p:cNvPr id="8" name="Pentagon 7"/>
            <p:cNvSpPr/>
            <p:nvPr/>
          </p:nvSpPr>
          <p:spPr>
            <a:xfrm>
              <a:off x="664234" y="4581702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ts val="1400"/>
                </a:lnSpc>
              </a:pPr>
              <a:r>
                <a:rPr lang="en-US" sz="1400" b="1" dirty="0"/>
                <a:t>              Support to 	  Members</a:t>
              </a:r>
            </a:p>
          </p:txBody>
        </p:sp>
        <p:sp>
          <p:nvSpPr>
            <p:cNvPr id="12" name="Oval 11"/>
            <p:cNvSpPr/>
            <p:nvPr/>
          </p:nvSpPr>
          <p:spPr>
            <a:xfrm>
              <a:off x="258792" y="4512690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4</a:t>
              </a:r>
            </a:p>
          </p:txBody>
        </p:sp>
      </p:grpSp>
      <p:sp>
        <p:nvSpPr>
          <p:cNvPr id="37" name="Pentagon 36"/>
          <p:cNvSpPr/>
          <p:nvPr/>
        </p:nvSpPr>
        <p:spPr>
          <a:xfrm>
            <a:off x="1075439" y="5394017"/>
            <a:ext cx="1871932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grpSp>
        <p:nvGrpSpPr>
          <p:cNvPr id="24" name="Group 23"/>
          <p:cNvGrpSpPr/>
          <p:nvPr/>
        </p:nvGrpSpPr>
        <p:grpSpPr>
          <a:xfrm>
            <a:off x="319174" y="5319619"/>
            <a:ext cx="2277374" cy="612476"/>
            <a:chOff x="258792" y="5319619"/>
            <a:chExt cx="2277374" cy="612476"/>
          </a:xfrm>
        </p:grpSpPr>
        <p:sp>
          <p:nvSpPr>
            <p:cNvPr id="13" name="Pentagon 12"/>
            <p:cNvSpPr/>
            <p:nvPr/>
          </p:nvSpPr>
          <p:spPr>
            <a:xfrm>
              <a:off x="664234" y="5388631"/>
              <a:ext cx="1871932" cy="474453"/>
            </a:xfrm>
            <a:prstGeom prst="homePlat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>
                <a:lnSpc>
                  <a:spcPts val="1400"/>
                </a:lnSpc>
              </a:pPr>
              <a:r>
                <a:rPr lang="en-US" sz="1400" b="1" dirty="0"/>
                <a:t>              Smart 	  	  Organization</a:t>
              </a:r>
            </a:p>
          </p:txBody>
        </p:sp>
        <p:sp>
          <p:nvSpPr>
            <p:cNvPr id="14" name="Oval 13"/>
            <p:cNvSpPr/>
            <p:nvPr/>
          </p:nvSpPr>
          <p:spPr>
            <a:xfrm>
              <a:off x="258792" y="5319619"/>
              <a:ext cx="612476" cy="612476"/>
            </a:xfrm>
            <a:prstGeom prst="ellipse">
              <a:avLst/>
            </a:prstGeom>
            <a:solidFill>
              <a:srgbClr val="005BAA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/>
                <a:t>5</a:t>
              </a:r>
            </a:p>
          </p:txBody>
        </p:sp>
      </p:grpSp>
      <p:sp>
        <p:nvSpPr>
          <p:cNvPr id="42" name="Rectangle 41"/>
          <p:cNvSpPr/>
          <p:nvPr/>
        </p:nvSpPr>
        <p:spPr>
          <a:xfrm>
            <a:off x="6428853" y="2228401"/>
            <a:ext cx="2311627" cy="475200"/>
          </a:xfrm>
          <a:prstGeom prst="rect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Policy Advisory Committee</a:t>
            </a:r>
          </a:p>
        </p:txBody>
      </p:sp>
      <p:sp>
        <p:nvSpPr>
          <p:cNvPr id="45" name="Rectangle 44"/>
          <p:cNvSpPr/>
          <p:nvPr/>
        </p:nvSpPr>
        <p:spPr>
          <a:xfrm>
            <a:off x="6427339" y="3706532"/>
            <a:ext cx="2311627" cy="475200"/>
          </a:xfrm>
          <a:prstGeom prst="rect">
            <a:avLst/>
          </a:prstGeom>
          <a:solidFill>
            <a:srgbClr val="FAA61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Scientific </a:t>
            </a:r>
            <a:br>
              <a:rPr lang="en-US" sz="1400" b="1" dirty="0">
                <a:solidFill>
                  <a:schemeClr val="tx1"/>
                </a:solidFill>
              </a:rPr>
            </a:br>
            <a:r>
              <a:rPr lang="en-US" sz="1400" b="1" dirty="0">
                <a:solidFill>
                  <a:schemeClr val="tx1"/>
                </a:solidFill>
              </a:rPr>
              <a:t>Advisory Panel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2596548" y="6159260"/>
            <a:ext cx="2837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dirty="0">
                <a:solidFill>
                  <a:srgbClr val="FAA61A"/>
                </a:solidFill>
                <a:sym typeface="Wingdings"/>
              </a:rPr>
              <a:t></a:t>
            </a:r>
            <a:r>
              <a:rPr lang="en-US" sz="1200" dirty="0">
                <a:sym typeface="Wingdings"/>
              </a:rPr>
              <a:t>    </a:t>
            </a:r>
            <a:r>
              <a:rPr lang="en-US" sz="1200" dirty="0" smtClean="0"/>
              <a:t>EC-70 </a:t>
            </a:r>
            <a:r>
              <a:rPr lang="en-US" sz="1200" dirty="0"/>
              <a:t>Recommendations to Congress</a:t>
            </a:r>
          </a:p>
          <a:p>
            <a:r>
              <a:rPr lang="en-US" sz="1200" dirty="0">
                <a:solidFill>
                  <a:srgbClr val="70BF54"/>
                </a:solidFill>
                <a:sym typeface="Wingdings"/>
              </a:rPr>
              <a:t></a:t>
            </a:r>
            <a:r>
              <a:rPr lang="en-US" sz="1200" dirty="0">
                <a:sym typeface="Wingdings"/>
              </a:rPr>
              <a:t>    </a:t>
            </a:r>
            <a:r>
              <a:rPr lang="en-US" sz="1200" dirty="0"/>
              <a:t>Established by EC-70</a:t>
            </a:r>
          </a:p>
        </p:txBody>
      </p:sp>
      <p:pic>
        <p:nvPicPr>
          <p:cNvPr id="47" name="Picture 4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5233" y="3763287"/>
            <a:ext cx="585182" cy="500330"/>
          </a:xfrm>
          <a:prstGeom prst="rect">
            <a:avLst/>
          </a:prstGeom>
        </p:spPr>
      </p:pic>
      <p:pic>
        <p:nvPicPr>
          <p:cNvPr id="49" name="Picture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5929" y="2081678"/>
            <a:ext cx="563791" cy="597618"/>
          </a:xfrm>
          <a:prstGeom prst="rect">
            <a:avLst/>
          </a:prstGeom>
        </p:spPr>
      </p:pic>
      <p:pic>
        <p:nvPicPr>
          <p:cNvPr id="50" name="Picture 4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1824" y="2846474"/>
            <a:ext cx="612000" cy="648720"/>
          </a:xfrm>
          <a:prstGeom prst="rect">
            <a:avLst/>
          </a:prstGeom>
        </p:spPr>
      </p:pic>
      <p:pic>
        <p:nvPicPr>
          <p:cNvPr id="52" name="Picture 5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3182" y="2081678"/>
            <a:ext cx="565200" cy="599112"/>
          </a:xfrm>
          <a:prstGeom prst="rect">
            <a:avLst/>
          </a:prstGeom>
        </p:spPr>
      </p:pic>
      <p:pic>
        <p:nvPicPr>
          <p:cNvPr id="53" name="Picture 5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782" y="2846474"/>
            <a:ext cx="612000" cy="648720"/>
          </a:xfrm>
          <a:prstGeom prst="rect">
            <a:avLst/>
          </a:prstGeom>
        </p:spPr>
      </p:pic>
      <p:pic>
        <p:nvPicPr>
          <p:cNvPr id="54" name="Picture 53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382" y="3762595"/>
            <a:ext cx="586800" cy="501714"/>
          </a:xfrm>
          <a:prstGeom prst="rect">
            <a:avLst/>
          </a:prstGeom>
        </p:spPr>
      </p:pic>
      <p:pic>
        <p:nvPicPr>
          <p:cNvPr id="1026" name="Picture 2" descr="\\INTERNAL.WMO.INT\UserData\redirected\cnovenario\Documents\Icons\handshake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0415" y="4547194"/>
            <a:ext cx="540000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INTERNAL.WMO.INT\UserData\redirected\cnovenario\Documents\Icons\handshake_white.pn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782" y="4547194"/>
            <a:ext cx="540000" cy="5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31" name="Group 1030"/>
          <p:cNvGrpSpPr/>
          <p:nvPr/>
        </p:nvGrpSpPr>
        <p:grpSpPr>
          <a:xfrm>
            <a:off x="892057" y="5447130"/>
            <a:ext cx="427450" cy="303808"/>
            <a:chOff x="826419" y="5447130"/>
            <a:chExt cx="427450" cy="303808"/>
          </a:xfrm>
        </p:grpSpPr>
        <p:sp>
          <p:nvSpPr>
            <p:cNvPr id="55" name="Oval 54"/>
            <p:cNvSpPr/>
            <p:nvPr/>
          </p:nvSpPr>
          <p:spPr>
            <a:xfrm>
              <a:off x="984075" y="5447130"/>
              <a:ext cx="112138" cy="112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Oval 57"/>
            <p:cNvSpPr/>
            <p:nvPr/>
          </p:nvSpPr>
          <p:spPr>
            <a:xfrm>
              <a:off x="984075" y="5638800"/>
              <a:ext cx="112138" cy="112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Oval 58"/>
            <p:cNvSpPr/>
            <p:nvPr/>
          </p:nvSpPr>
          <p:spPr>
            <a:xfrm>
              <a:off x="1141731" y="5638800"/>
              <a:ext cx="112138" cy="112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Oval 59"/>
            <p:cNvSpPr/>
            <p:nvPr/>
          </p:nvSpPr>
          <p:spPr>
            <a:xfrm>
              <a:off x="826419" y="5638800"/>
              <a:ext cx="112138" cy="11213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62" name="Straight Connector 61"/>
            <p:cNvCxnSpPr/>
            <p:nvPr/>
          </p:nvCxnSpPr>
          <p:spPr>
            <a:xfrm>
              <a:off x="1040144" y="5554505"/>
              <a:ext cx="0" cy="108000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8" name="Straight Connector 1027"/>
            <p:cNvCxnSpPr/>
            <p:nvPr/>
          </p:nvCxnSpPr>
          <p:spPr>
            <a:xfrm flipV="1">
              <a:off x="882488" y="5592609"/>
              <a:ext cx="0" cy="79532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flipV="1">
              <a:off x="1197800" y="5592609"/>
              <a:ext cx="0" cy="79532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0" name="Straight Connector 1029"/>
            <p:cNvCxnSpPr/>
            <p:nvPr/>
          </p:nvCxnSpPr>
          <p:spPr>
            <a:xfrm>
              <a:off x="867610" y="5596267"/>
              <a:ext cx="342000" cy="0"/>
            </a:xfrm>
            <a:prstGeom prst="line">
              <a:avLst/>
            </a:prstGeom>
            <a:ln>
              <a:solidFill>
                <a:schemeClr val="bg1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Pentagon 56"/>
          <p:cNvSpPr/>
          <p:nvPr/>
        </p:nvSpPr>
        <p:spPr>
          <a:xfrm flipH="1" flipV="1">
            <a:off x="4573134" y="2160906"/>
            <a:ext cx="1036095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61" name="Pentagon 60"/>
          <p:cNvSpPr/>
          <p:nvPr/>
        </p:nvSpPr>
        <p:spPr>
          <a:xfrm flipH="1" flipV="1">
            <a:off x="4573134" y="2967839"/>
            <a:ext cx="1036095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63" name="Pentagon 62"/>
          <p:cNvSpPr/>
          <p:nvPr/>
        </p:nvSpPr>
        <p:spPr>
          <a:xfrm flipH="1" flipV="1">
            <a:off x="4573134" y="3774770"/>
            <a:ext cx="1036095" cy="474453"/>
          </a:xfrm>
          <a:prstGeom prst="homePlat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56" name="Pentagon 55"/>
          <p:cNvSpPr/>
          <p:nvPr/>
        </p:nvSpPr>
        <p:spPr>
          <a:xfrm flipH="1">
            <a:off x="5091181" y="2967841"/>
            <a:ext cx="3650056" cy="475200"/>
          </a:xfrm>
          <a:prstGeom prst="homePlate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Technical Coordination</a:t>
            </a:r>
          </a:p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		Committee</a:t>
            </a:r>
          </a:p>
        </p:txBody>
      </p:sp>
      <p:sp>
        <p:nvSpPr>
          <p:cNvPr id="64" name="Pentagon 63"/>
          <p:cNvSpPr/>
          <p:nvPr/>
        </p:nvSpPr>
        <p:spPr>
          <a:xfrm flipH="1" flipV="1">
            <a:off x="5091181" y="2160906"/>
            <a:ext cx="828000" cy="474453"/>
          </a:xfrm>
          <a:prstGeom prst="homePlate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65" name="Pentagon 64"/>
          <p:cNvSpPr/>
          <p:nvPr/>
        </p:nvSpPr>
        <p:spPr>
          <a:xfrm flipH="1" flipV="1">
            <a:off x="5091181" y="3774770"/>
            <a:ext cx="828000" cy="474453"/>
          </a:xfrm>
          <a:prstGeom prst="homePlate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b="1" dirty="0"/>
              <a:t> 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5609229" y="2160161"/>
            <a:ext cx="436729" cy="2089062"/>
          </a:xfrm>
          <a:prstGeom prst="roundRect">
            <a:avLst/>
          </a:prstGeom>
          <a:solidFill>
            <a:srgbClr val="70BF5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7954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344309" y="4867517"/>
            <a:ext cx="4275151" cy="1588933"/>
            <a:chOff x="1741336" y="4088297"/>
            <a:chExt cx="4275151" cy="1588933"/>
          </a:xfrm>
        </p:grpSpPr>
        <p:sp>
          <p:nvSpPr>
            <p:cNvPr id="5" name="Oval 4"/>
            <p:cNvSpPr/>
            <p:nvPr/>
          </p:nvSpPr>
          <p:spPr>
            <a:xfrm>
              <a:off x="1741336" y="4428877"/>
              <a:ext cx="3880236" cy="1248353"/>
            </a:xfrm>
            <a:prstGeom prst="ellipse">
              <a:avLst/>
            </a:prstGeom>
            <a:solidFill>
              <a:srgbClr val="00B1D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" name="Oval 5"/>
            <p:cNvSpPr/>
            <p:nvPr/>
          </p:nvSpPr>
          <p:spPr>
            <a:xfrm>
              <a:off x="2362864" y="4088297"/>
              <a:ext cx="2209136" cy="1160890"/>
            </a:xfrm>
            <a:prstGeom prst="ellipse">
              <a:avLst/>
            </a:prstGeom>
            <a:solidFill>
              <a:srgbClr val="00B1D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" name="Oval 6"/>
            <p:cNvSpPr/>
            <p:nvPr/>
          </p:nvSpPr>
          <p:spPr>
            <a:xfrm>
              <a:off x="3804699" y="4263225"/>
              <a:ext cx="1534602" cy="1160890"/>
            </a:xfrm>
            <a:prstGeom prst="ellipse">
              <a:avLst/>
            </a:prstGeom>
            <a:solidFill>
              <a:srgbClr val="00B1D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8" name="Oval 7"/>
            <p:cNvSpPr/>
            <p:nvPr/>
          </p:nvSpPr>
          <p:spPr>
            <a:xfrm>
              <a:off x="4481885" y="4516340"/>
              <a:ext cx="1534602" cy="1049573"/>
            </a:xfrm>
            <a:prstGeom prst="ellipse">
              <a:avLst/>
            </a:prstGeom>
            <a:solidFill>
              <a:srgbClr val="00B1D4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 txBox="1">
            <a:spLocks/>
          </p:cNvSpPr>
          <p:nvPr/>
        </p:nvSpPr>
        <p:spPr>
          <a:xfrm>
            <a:off x="457200" y="83566"/>
            <a:ext cx="8229600" cy="1143000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b="1" dirty="0">
                <a:solidFill>
                  <a:srgbClr val="005BAA"/>
                </a:solidFill>
              </a:rPr>
              <a:t>TECHNICAL </a:t>
            </a:r>
            <a:r>
              <a:rPr lang="en-US" sz="3600" b="1" dirty="0" smtClean="0">
                <a:solidFill>
                  <a:srgbClr val="005BAA"/>
                </a:solidFill>
              </a:rPr>
              <a:t>COMMISSION STRUCTURES</a:t>
            </a:r>
            <a:endParaRPr lang="en-US" sz="3600" b="1" dirty="0">
              <a:solidFill>
                <a:srgbClr val="005BAA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86609" y="1089335"/>
            <a:ext cx="4778734" cy="675861"/>
          </a:xfrm>
          <a:prstGeom prst="rect">
            <a:avLst/>
          </a:prstGeom>
          <a:solidFill>
            <a:srgbClr val="13529F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Management Team</a:t>
            </a:r>
          </a:p>
        </p:txBody>
      </p:sp>
      <p:sp>
        <p:nvSpPr>
          <p:cNvPr id="4" name="Rectangle 3"/>
          <p:cNvSpPr/>
          <p:nvPr/>
        </p:nvSpPr>
        <p:spPr>
          <a:xfrm>
            <a:off x="2182633" y="5424115"/>
            <a:ext cx="4778734" cy="675861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/>
              <a:t>Expert Network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62393" y="2234311"/>
            <a:ext cx="4683318" cy="2552369"/>
          </a:xfrm>
          <a:prstGeom prst="round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b="1" dirty="0">
                <a:solidFill>
                  <a:srgbClr val="F7A600"/>
                </a:solidFill>
              </a:rPr>
              <a:t>Normative Work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5299535" y="2234311"/>
            <a:ext cx="3564000" cy="1872000"/>
          </a:xfrm>
          <a:prstGeom prst="round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algn="ctr"/>
            <a:r>
              <a:rPr lang="en-US" b="1" dirty="0">
                <a:solidFill>
                  <a:srgbClr val="76B944"/>
                </a:solidFill>
              </a:rPr>
              <a:t>Exploratory Work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72628" y="2539111"/>
            <a:ext cx="1057523" cy="524786"/>
          </a:xfrm>
          <a:prstGeom prst="rect">
            <a:avLst/>
          </a:prstGeom>
          <a:solidFill>
            <a:srgbClr val="F7A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Standing Committee</a:t>
            </a:r>
          </a:p>
        </p:txBody>
      </p:sp>
      <p:sp>
        <p:nvSpPr>
          <p:cNvPr id="13" name="Rectangle 12"/>
          <p:cNvSpPr/>
          <p:nvPr/>
        </p:nvSpPr>
        <p:spPr>
          <a:xfrm>
            <a:off x="1863121" y="2539111"/>
            <a:ext cx="1057523" cy="524786"/>
          </a:xfrm>
          <a:prstGeom prst="rect">
            <a:avLst/>
          </a:prstGeom>
          <a:solidFill>
            <a:srgbClr val="F7A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Standing Committee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699487" y="2539111"/>
            <a:ext cx="1057523" cy="524786"/>
          </a:xfrm>
          <a:prstGeom prst="rect">
            <a:avLst/>
          </a:prstGeom>
          <a:solidFill>
            <a:srgbClr val="F7A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Standing Committee</a:t>
            </a:r>
          </a:p>
        </p:txBody>
      </p:sp>
      <p:grpSp>
        <p:nvGrpSpPr>
          <p:cNvPr id="18" name="Group 17"/>
          <p:cNvGrpSpPr/>
          <p:nvPr/>
        </p:nvGrpSpPr>
        <p:grpSpPr>
          <a:xfrm>
            <a:off x="3043831" y="2744520"/>
            <a:ext cx="416118" cy="111318"/>
            <a:chOff x="206734" y="1232452"/>
            <a:chExt cx="416118" cy="111318"/>
          </a:xfrm>
        </p:grpSpPr>
        <p:sp>
          <p:nvSpPr>
            <p:cNvPr id="15" name="Oval 14"/>
            <p:cNvSpPr/>
            <p:nvPr/>
          </p:nvSpPr>
          <p:spPr>
            <a:xfrm>
              <a:off x="206734" y="1232452"/>
              <a:ext cx="111318" cy="111318"/>
            </a:xfrm>
            <a:prstGeom prst="ellips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Oval 15"/>
            <p:cNvSpPr/>
            <p:nvPr/>
          </p:nvSpPr>
          <p:spPr>
            <a:xfrm>
              <a:off x="359134" y="1232452"/>
              <a:ext cx="111318" cy="111318"/>
            </a:xfrm>
            <a:prstGeom prst="ellips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Oval 16"/>
            <p:cNvSpPr/>
            <p:nvPr/>
          </p:nvSpPr>
          <p:spPr>
            <a:xfrm>
              <a:off x="511534" y="1232452"/>
              <a:ext cx="111318" cy="111318"/>
            </a:xfrm>
            <a:prstGeom prst="ellips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Rectangle 18"/>
          <p:cNvSpPr/>
          <p:nvPr/>
        </p:nvSpPr>
        <p:spPr>
          <a:xfrm>
            <a:off x="572628" y="3311712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20" name="Rectangle 19"/>
          <p:cNvSpPr/>
          <p:nvPr/>
        </p:nvSpPr>
        <p:spPr>
          <a:xfrm>
            <a:off x="572628" y="3829876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21" name="Rectangle 20"/>
          <p:cNvSpPr/>
          <p:nvPr/>
        </p:nvSpPr>
        <p:spPr>
          <a:xfrm>
            <a:off x="5824322" y="2539111"/>
            <a:ext cx="1057523" cy="524786"/>
          </a:xfrm>
          <a:prstGeom prst="rect">
            <a:avLst/>
          </a:prstGeom>
          <a:solidFill>
            <a:srgbClr val="76B94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Study Group</a:t>
            </a:r>
          </a:p>
        </p:txBody>
      </p:sp>
      <p:sp>
        <p:nvSpPr>
          <p:cNvPr id="22" name="Rectangle 21"/>
          <p:cNvSpPr/>
          <p:nvPr/>
        </p:nvSpPr>
        <p:spPr>
          <a:xfrm>
            <a:off x="7523252" y="2539111"/>
            <a:ext cx="1057523" cy="524786"/>
          </a:xfrm>
          <a:prstGeom prst="rect">
            <a:avLst/>
          </a:prstGeom>
          <a:solidFill>
            <a:srgbClr val="76B94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ts val="1400"/>
              </a:lnSpc>
            </a:pPr>
            <a:r>
              <a:rPr lang="en-US" sz="1400" b="1" dirty="0">
                <a:solidFill>
                  <a:schemeClr val="tx1"/>
                </a:solidFill>
              </a:rPr>
              <a:t>Study Group</a:t>
            </a:r>
          </a:p>
        </p:txBody>
      </p:sp>
      <p:grpSp>
        <p:nvGrpSpPr>
          <p:cNvPr id="23" name="Group 22"/>
          <p:cNvGrpSpPr/>
          <p:nvPr/>
        </p:nvGrpSpPr>
        <p:grpSpPr>
          <a:xfrm>
            <a:off x="6983888" y="2744520"/>
            <a:ext cx="416118" cy="111318"/>
            <a:chOff x="206734" y="1232452"/>
            <a:chExt cx="416118" cy="111318"/>
          </a:xfrm>
          <a:solidFill>
            <a:srgbClr val="76B944"/>
          </a:solidFill>
        </p:grpSpPr>
        <p:sp>
          <p:nvSpPr>
            <p:cNvPr id="24" name="Oval 23"/>
            <p:cNvSpPr/>
            <p:nvPr/>
          </p:nvSpPr>
          <p:spPr>
            <a:xfrm>
              <a:off x="206734" y="1232452"/>
              <a:ext cx="111318" cy="111318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Oval 24"/>
            <p:cNvSpPr/>
            <p:nvPr/>
          </p:nvSpPr>
          <p:spPr>
            <a:xfrm>
              <a:off x="359134" y="1232452"/>
              <a:ext cx="111318" cy="111318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Oval 25"/>
            <p:cNvSpPr/>
            <p:nvPr/>
          </p:nvSpPr>
          <p:spPr>
            <a:xfrm>
              <a:off x="511534" y="1232452"/>
              <a:ext cx="111318" cy="111318"/>
            </a:xfrm>
            <a:prstGeom prst="ellips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7" name="Rectangle 26"/>
          <p:cNvSpPr/>
          <p:nvPr/>
        </p:nvSpPr>
        <p:spPr>
          <a:xfrm>
            <a:off x="1871071" y="3311712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28" name="Rectangle 27"/>
          <p:cNvSpPr/>
          <p:nvPr/>
        </p:nvSpPr>
        <p:spPr>
          <a:xfrm>
            <a:off x="1871070" y="3829876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29" name="Rectangle 28"/>
          <p:cNvSpPr/>
          <p:nvPr/>
        </p:nvSpPr>
        <p:spPr>
          <a:xfrm>
            <a:off x="3699486" y="3315687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sp>
        <p:nvSpPr>
          <p:cNvPr id="30" name="Rectangle 29"/>
          <p:cNvSpPr/>
          <p:nvPr/>
        </p:nvSpPr>
        <p:spPr>
          <a:xfrm>
            <a:off x="3699485" y="3833851"/>
            <a:ext cx="1057523" cy="349858"/>
          </a:xfrm>
          <a:prstGeom prst="rect">
            <a:avLst/>
          </a:prstGeom>
          <a:solidFill>
            <a:schemeClr val="bg1"/>
          </a:solidFill>
          <a:ln w="12700">
            <a:solidFill>
              <a:srgbClr val="F7A60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72000" rIns="72000" rtlCol="0" anchor="ctr"/>
          <a:lstStyle/>
          <a:p>
            <a:pPr algn="ctr"/>
            <a:r>
              <a:rPr lang="en-US" sz="1400" b="1" dirty="0">
                <a:solidFill>
                  <a:srgbClr val="F7A600"/>
                </a:solidFill>
              </a:rPr>
              <a:t>Expert Team</a:t>
            </a:r>
          </a:p>
        </p:txBody>
      </p:sp>
      <p:cxnSp>
        <p:nvCxnSpPr>
          <p:cNvPr id="38" name="Straight Connector 37"/>
          <p:cNvCxnSpPr/>
          <p:nvPr/>
        </p:nvCxnSpPr>
        <p:spPr>
          <a:xfrm>
            <a:off x="437589" y="2794893"/>
            <a:ext cx="0" cy="1224000"/>
          </a:xfrm>
          <a:prstGeom prst="line">
            <a:avLst/>
          </a:prstGeom>
          <a:ln>
            <a:solidFill>
              <a:srgbClr val="F7A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 flipH="1">
            <a:off x="437589" y="4004805"/>
            <a:ext cx="119269" cy="0"/>
          </a:xfrm>
          <a:prstGeom prst="line">
            <a:avLst/>
          </a:prstGeom>
          <a:ln>
            <a:solidFill>
              <a:srgbClr val="F7A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/>
          <p:cNvCxnSpPr/>
          <p:nvPr/>
        </p:nvCxnSpPr>
        <p:spPr>
          <a:xfrm flipH="1">
            <a:off x="437589" y="3486641"/>
            <a:ext cx="119270" cy="0"/>
          </a:xfrm>
          <a:prstGeom prst="line">
            <a:avLst/>
          </a:prstGeom>
          <a:ln>
            <a:solidFill>
              <a:srgbClr val="F7A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44" name="Group 43"/>
          <p:cNvGrpSpPr/>
          <p:nvPr/>
        </p:nvGrpSpPr>
        <p:grpSpPr>
          <a:xfrm>
            <a:off x="1746531" y="2794893"/>
            <a:ext cx="119270" cy="1224000"/>
            <a:chOff x="532737" y="2659726"/>
            <a:chExt cx="119270" cy="1224000"/>
          </a:xfrm>
        </p:grpSpPr>
        <p:cxnSp>
          <p:nvCxnSpPr>
            <p:cNvPr id="45" name="Straight Connector 44"/>
            <p:cNvCxnSpPr/>
            <p:nvPr/>
          </p:nvCxnSpPr>
          <p:spPr>
            <a:xfrm flipH="1" flipV="1">
              <a:off x="532737" y="2665012"/>
              <a:ext cx="119270" cy="1325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>
              <a:off x="532737" y="2659726"/>
              <a:ext cx="0" cy="122400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flipH="1">
              <a:off x="532737" y="3869638"/>
              <a:ext cx="119269" cy="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flipH="1">
              <a:off x="532737" y="3351474"/>
              <a:ext cx="119270" cy="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9" name="Group 48"/>
          <p:cNvGrpSpPr/>
          <p:nvPr/>
        </p:nvGrpSpPr>
        <p:grpSpPr>
          <a:xfrm>
            <a:off x="3580217" y="2794893"/>
            <a:ext cx="119270" cy="1224000"/>
            <a:chOff x="532737" y="2659726"/>
            <a:chExt cx="119270" cy="1224000"/>
          </a:xfrm>
        </p:grpSpPr>
        <p:cxnSp>
          <p:nvCxnSpPr>
            <p:cNvPr id="50" name="Straight Connector 49"/>
            <p:cNvCxnSpPr/>
            <p:nvPr/>
          </p:nvCxnSpPr>
          <p:spPr>
            <a:xfrm flipH="1" flipV="1">
              <a:off x="532737" y="2665012"/>
              <a:ext cx="119270" cy="1325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>
              <a:off x="532737" y="2659726"/>
              <a:ext cx="0" cy="122400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flipH="1">
              <a:off x="532737" y="3869638"/>
              <a:ext cx="119269" cy="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flipH="1">
              <a:off x="532737" y="3351474"/>
              <a:ext cx="119270" cy="0"/>
            </a:xfrm>
            <a:prstGeom prst="line">
              <a:avLst/>
            </a:prstGeom>
            <a:ln>
              <a:solidFill>
                <a:srgbClr val="F7A600"/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8" name="Group 57"/>
          <p:cNvGrpSpPr/>
          <p:nvPr/>
        </p:nvGrpSpPr>
        <p:grpSpPr>
          <a:xfrm>
            <a:off x="4898005" y="3261363"/>
            <a:ext cx="648000" cy="270344"/>
            <a:chOff x="6027088" y="4222143"/>
            <a:chExt cx="715618" cy="270344"/>
          </a:xfrm>
          <a:solidFill>
            <a:srgbClr val="76B944"/>
          </a:solidFill>
        </p:grpSpPr>
        <p:sp>
          <p:nvSpPr>
            <p:cNvPr id="59" name="Pentagon 58"/>
            <p:cNvSpPr/>
            <p:nvPr/>
          </p:nvSpPr>
          <p:spPr>
            <a:xfrm>
              <a:off x="6224545" y="4222143"/>
              <a:ext cx="518161" cy="270344"/>
            </a:xfrm>
            <a:prstGeom prst="homePlat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Pentagon 59"/>
            <p:cNvSpPr/>
            <p:nvPr/>
          </p:nvSpPr>
          <p:spPr>
            <a:xfrm flipH="1">
              <a:off x="6027088" y="4222143"/>
              <a:ext cx="518161" cy="270344"/>
            </a:xfrm>
            <a:prstGeom prst="homePlate">
              <a:avLst/>
            </a:prstGeom>
            <a:grpFill/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4793311" y="3212326"/>
            <a:ext cx="648000" cy="270344"/>
            <a:chOff x="6027088" y="4222143"/>
            <a:chExt cx="715618" cy="270344"/>
          </a:xfrm>
        </p:grpSpPr>
        <p:sp>
          <p:nvSpPr>
            <p:cNvPr id="55" name="Pentagon 54"/>
            <p:cNvSpPr/>
            <p:nvPr/>
          </p:nvSpPr>
          <p:spPr>
            <a:xfrm>
              <a:off x="6224545" y="4222143"/>
              <a:ext cx="518161" cy="270344"/>
            </a:xfrm>
            <a:prstGeom prst="homePlat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Pentagon 55"/>
            <p:cNvSpPr/>
            <p:nvPr/>
          </p:nvSpPr>
          <p:spPr>
            <a:xfrm flipH="1">
              <a:off x="6027088" y="4222143"/>
              <a:ext cx="518161" cy="270344"/>
            </a:xfrm>
            <a:prstGeom prst="homePlate">
              <a:avLst/>
            </a:prstGeom>
            <a:solidFill>
              <a:srgbClr val="F7A600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1" name="Bent-Up Arrow 60"/>
          <p:cNvSpPr/>
          <p:nvPr/>
        </p:nvSpPr>
        <p:spPr>
          <a:xfrm>
            <a:off x="6232496" y="4181450"/>
            <a:ext cx="903792" cy="1721990"/>
          </a:xfrm>
          <a:prstGeom prst="bentUpArrow">
            <a:avLst/>
          </a:prstGeom>
          <a:solidFill>
            <a:srgbClr val="00B1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Bent-Up Arrow 61"/>
          <p:cNvSpPr/>
          <p:nvPr/>
        </p:nvSpPr>
        <p:spPr>
          <a:xfrm flipH="1">
            <a:off x="1431042" y="5042445"/>
            <a:ext cx="1612789" cy="860995"/>
          </a:xfrm>
          <a:prstGeom prst="bentUpArrow">
            <a:avLst/>
          </a:prstGeom>
          <a:solidFill>
            <a:srgbClr val="00B1D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64" name="Straight Connector 63"/>
          <p:cNvCxnSpPr>
            <a:stCxn id="3" idx="2"/>
          </p:cNvCxnSpPr>
          <p:nvPr/>
        </p:nvCxnSpPr>
        <p:spPr>
          <a:xfrm flipH="1">
            <a:off x="1101390" y="1765196"/>
            <a:ext cx="3474586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 flipH="1">
            <a:off x="437589" y="2794893"/>
            <a:ext cx="119270" cy="0"/>
          </a:xfrm>
          <a:prstGeom prst="line">
            <a:avLst/>
          </a:prstGeom>
          <a:ln>
            <a:solidFill>
              <a:srgbClr val="F7A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>
            <a:stCxn id="3" idx="2"/>
          </p:cNvCxnSpPr>
          <p:nvPr/>
        </p:nvCxnSpPr>
        <p:spPr>
          <a:xfrm flipH="1">
            <a:off x="2349736" y="1765196"/>
            <a:ext cx="2226240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>
            <a:stCxn id="3" idx="2"/>
            <a:endCxn id="14" idx="0"/>
          </p:cNvCxnSpPr>
          <p:nvPr/>
        </p:nvCxnSpPr>
        <p:spPr>
          <a:xfrm flipH="1">
            <a:off x="4228249" y="1765196"/>
            <a:ext cx="347727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>
            <a:stCxn id="3" idx="2"/>
            <a:endCxn id="21" idx="0"/>
          </p:cNvCxnSpPr>
          <p:nvPr/>
        </p:nvCxnSpPr>
        <p:spPr>
          <a:xfrm>
            <a:off x="4575976" y="1765196"/>
            <a:ext cx="1777108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>
            <a:stCxn id="3" idx="2"/>
          </p:cNvCxnSpPr>
          <p:nvPr/>
        </p:nvCxnSpPr>
        <p:spPr>
          <a:xfrm>
            <a:off x="4575976" y="1765196"/>
            <a:ext cx="3476037" cy="773915"/>
          </a:xfrm>
          <a:prstGeom prst="line">
            <a:avLst/>
          </a:prstGeom>
          <a:ln>
            <a:solidFill>
              <a:srgbClr val="13529F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7366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A01C205E-9265-BF42-9D80-122FF95062FC}"/>
              </a:ext>
            </a:extLst>
          </p:cNvPr>
          <p:cNvSpPr txBox="1">
            <a:spLocks/>
          </p:cNvSpPr>
          <p:nvPr/>
        </p:nvSpPr>
        <p:spPr>
          <a:xfrm>
            <a:off x="121444" y="295211"/>
            <a:ext cx="8901112" cy="767107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700" b="1" dirty="0">
                <a:solidFill>
                  <a:srgbClr val="13529F"/>
                </a:solidFill>
              </a:rPr>
              <a:t>STANDING COMMITTEES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609449092"/>
              </p:ext>
            </p:extLst>
          </p:nvPr>
        </p:nvGraphicFramePr>
        <p:xfrm>
          <a:off x="2740266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Oval 4"/>
          <p:cNvSpPr/>
          <p:nvPr/>
        </p:nvSpPr>
        <p:spPr>
          <a:xfrm>
            <a:off x="543464" y="2380890"/>
            <a:ext cx="2018581" cy="2018581"/>
          </a:xfrm>
          <a:prstGeom prst="ellipse">
            <a:avLst/>
          </a:prstGeom>
          <a:solidFill>
            <a:srgbClr val="F7A60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 b="1" dirty="0" smtClean="0">
              <a:solidFill>
                <a:schemeClr val="tx1"/>
              </a:solidFill>
            </a:endParaRPr>
          </a:p>
          <a:p>
            <a:pPr algn="ctr"/>
            <a:endParaRPr lang="en-US" b="1" dirty="0" smtClean="0">
              <a:solidFill>
                <a:schemeClr val="tx1"/>
              </a:solidFill>
            </a:endParaRPr>
          </a:p>
          <a:p>
            <a:pPr algn="ctr"/>
            <a:r>
              <a:rPr lang="en-US" b="1" dirty="0" smtClean="0">
                <a:solidFill>
                  <a:schemeClr val="tx1"/>
                </a:solidFill>
              </a:rPr>
              <a:t>Infrastructure Commission</a:t>
            </a:r>
            <a:endParaRPr lang="en-US" b="1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483" y="2412043"/>
            <a:ext cx="1026543" cy="108813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96403" y="2553423"/>
            <a:ext cx="83676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dirty="0" smtClean="0">
                <a:sym typeface="Webdings"/>
              </a:rPr>
              <a:t></a:t>
            </a:r>
            <a:endParaRPr lang="en-US" sz="4400" dirty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0592" y="3574301"/>
            <a:ext cx="664873" cy="70609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2334" y="1746488"/>
            <a:ext cx="565390" cy="56539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2708" y="4458373"/>
            <a:ext cx="695768" cy="7389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69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70C15485-2F85-814C-B97B-50139348EF0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971800"/>
            <a:ext cx="9144000" cy="1848811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="" xmlns:a16="http://schemas.microsoft.com/office/drawing/2014/main" id="{5854DD15-6EF7-164F-B42C-C0B65C88629E}"/>
              </a:ext>
            </a:extLst>
          </p:cNvPr>
          <p:cNvSpPr txBox="1">
            <a:spLocks/>
          </p:cNvSpPr>
          <p:nvPr/>
        </p:nvSpPr>
        <p:spPr>
          <a:xfrm>
            <a:off x="1" y="284937"/>
            <a:ext cx="9143999" cy="729476"/>
          </a:xfrm>
          <a:prstGeom prst="rect">
            <a:avLst/>
          </a:prstGeom>
        </p:spPr>
        <p:txBody>
          <a:bodyPr>
            <a:no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700" b="1" dirty="0">
                <a:solidFill>
                  <a:srgbClr val="13529F"/>
                </a:solidFill>
              </a:rPr>
              <a:t>WHAT’S NEXT?</a:t>
            </a:r>
          </a:p>
        </p:txBody>
      </p:sp>
      <p:sp>
        <p:nvSpPr>
          <p:cNvPr id="6" name="Right Arrow 5">
            <a:extLst>
              <a:ext uri="{FF2B5EF4-FFF2-40B4-BE49-F238E27FC236}">
                <a16:creationId xmlns="" xmlns:a16="http://schemas.microsoft.com/office/drawing/2014/main" id="{5A113D24-F401-D24E-B312-B05161A3221F}"/>
              </a:ext>
            </a:extLst>
          </p:cNvPr>
          <p:cNvSpPr/>
          <p:nvPr/>
        </p:nvSpPr>
        <p:spPr>
          <a:xfrm>
            <a:off x="228600" y="4820611"/>
            <a:ext cx="1752600" cy="2847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Arrow 6">
            <a:extLst>
              <a:ext uri="{FF2B5EF4-FFF2-40B4-BE49-F238E27FC236}">
                <a16:creationId xmlns="" xmlns:a16="http://schemas.microsoft.com/office/drawing/2014/main" id="{DAA32C09-78C1-9347-9EF8-38790A4FDF8A}"/>
              </a:ext>
            </a:extLst>
          </p:cNvPr>
          <p:cNvSpPr/>
          <p:nvPr/>
        </p:nvSpPr>
        <p:spPr>
          <a:xfrm>
            <a:off x="1981200" y="4820610"/>
            <a:ext cx="3476348" cy="2847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ight Arrow 7">
            <a:extLst>
              <a:ext uri="{FF2B5EF4-FFF2-40B4-BE49-F238E27FC236}">
                <a16:creationId xmlns="" xmlns:a16="http://schemas.microsoft.com/office/drawing/2014/main" id="{4BD575EC-970F-C046-9321-30F79367D3CF}"/>
              </a:ext>
            </a:extLst>
          </p:cNvPr>
          <p:cNvSpPr/>
          <p:nvPr/>
        </p:nvSpPr>
        <p:spPr>
          <a:xfrm>
            <a:off x="5486400" y="4813599"/>
            <a:ext cx="3352800" cy="28478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3C046365-3F17-CC46-9168-612C9D245AE5}"/>
              </a:ext>
            </a:extLst>
          </p:cNvPr>
          <p:cNvSpPr txBox="1"/>
          <p:nvPr/>
        </p:nvSpPr>
        <p:spPr>
          <a:xfrm>
            <a:off x="685800" y="5225534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2">
                    <a:lumMod val="60000"/>
                    <a:lumOff val="40000"/>
                  </a:schemeClr>
                </a:solidFill>
              </a:rPr>
              <a:t>2018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7A7A7C82-305E-704D-A9A7-5497EBA109FF}"/>
              </a:ext>
            </a:extLst>
          </p:cNvPr>
          <p:cNvSpPr txBox="1"/>
          <p:nvPr/>
        </p:nvSpPr>
        <p:spPr>
          <a:xfrm>
            <a:off x="3276600" y="519326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2">
                    <a:lumMod val="60000"/>
                    <a:lumOff val="40000"/>
                  </a:schemeClr>
                </a:solidFill>
              </a:rPr>
              <a:t>2019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3ABB0F4B-0007-A748-AEBB-F651B3D9E75B}"/>
              </a:ext>
            </a:extLst>
          </p:cNvPr>
          <p:cNvSpPr txBox="1"/>
          <p:nvPr/>
        </p:nvSpPr>
        <p:spPr>
          <a:xfrm>
            <a:off x="6705600" y="5193268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2">
                    <a:lumMod val="60000"/>
                    <a:lumOff val="40000"/>
                  </a:schemeClr>
                </a:solidFill>
              </a:rPr>
              <a:t>2020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5B250858-DDB4-7D4A-907D-A7D0B49EF65C}"/>
              </a:ext>
            </a:extLst>
          </p:cNvPr>
          <p:cNvSpPr txBox="1"/>
          <p:nvPr/>
        </p:nvSpPr>
        <p:spPr>
          <a:xfrm>
            <a:off x="294841" y="1382019"/>
            <a:ext cx="275577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Finalization of proposals, work on details, mapping,</a:t>
            </a:r>
          </a:p>
          <a:p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communication, formation of Communities of Practice (</a:t>
            </a:r>
            <a:r>
              <a:rPr lang="en-US" sz="1600" b="1" err="1">
                <a:solidFill>
                  <a:schemeClr val="tx2">
                    <a:lumMod val="75000"/>
                  </a:schemeClr>
                </a:solidFill>
              </a:rPr>
              <a:t>CoP</a:t>
            </a:r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)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7722C00D-09F3-2049-9501-CEED99CBF4BE}"/>
              </a:ext>
            </a:extLst>
          </p:cNvPr>
          <p:cNvSpPr txBox="1"/>
          <p:nvPr/>
        </p:nvSpPr>
        <p:spPr>
          <a:xfrm>
            <a:off x="2771486" y="2597861"/>
            <a:ext cx="18957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rgbClr val="C00000"/>
                </a:solidFill>
              </a:rPr>
              <a:t>APPROVAL of CBR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07ADF9A6-D59C-B742-94AE-B54430BCC689}"/>
              </a:ext>
            </a:extLst>
          </p:cNvPr>
          <p:cNvSpPr txBox="1"/>
          <p:nvPr/>
        </p:nvSpPr>
        <p:spPr>
          <a:xfrm>
            <a:off x="5008204" y="1370584"/>
            <a:ext cx="230904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Establishing of structures, work </a:t>
            </a:r>
            <a:r>
              <a:rPr lang="en-US" sz="1600" b="1" err="1">
                <a:solidFill>
                  <a:schemeClr val="tx2">
                    <a:lumMod val="75000"/>
                  </a:schemeClr>
                </a:solidFill>
              </a:rPr>
              <a:t>programmes</a:t>
            </a:r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, preparation of </a:t>
            </a:r>
            <a:br>
              <a:rPr lang="en-US" sz="1600" b="1">
                <a:solidFill>
                  <a:schemeClr val="tx2">
                    <a:lumMod val="75000"/>
                  </a:schemeClr>
                </a:solidFill>
              </a:rPr>
            </a:br>
            <a:r>
              <a:rPr lang="en-US" sz="1600" b="1">
                <a:solidFill>
                  <a:schemeClr val="tx2">
                    <a:lumMod val="75000"/>
                  </a:schemeClr>
                </a:solidFill>
              </a:rPr>
              <a:t>first session </a:t>
            </a:r>
          </a:p>
        </p:txBody>
      </p:sp>
      <p:cxnSp>
        <p:nvCxnSpPr>
          <p:cNvPr id="15" name="Straight Connector 14">
            <a:extLst>
              <a:ext uri="{FF2B5EF4-FFF2-40B4-BE49-F238E27FC236}">
                <a16:creationId xmlns="" xmlns:a16="http://schemas.microsoft.com/office/drawing/2014/main" id="{05737628-3E32-A94A-A0DB-96BFA015A2C0}"/>
              </a:ext>
            </a:extLst>
          </p:cNvPr>
          <p:cNvCxnSpPr/>
          <p:nvPr/>
        </p:nvCxnSpPr>
        <p:spPr>
          <a:xfrm flipV="1">
            <a:off x="6366769" y="2120807"/>
            <a:ext cx="796031" cy="17753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052ED76A-13AD-C647-81D5-70958959B5DA}"/>
              </a:ext>
            </a:extLst>
          </p:cNvPr>
          <p:cNvSpPr txBox="1"/>
          <p:nvPr/>
        </p:nvSpPr>
        <p:spPr>
          <a:xfrm>
            <a:off x="7084211" y="1755834"/>
            <a:ext cx="199477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>
                <a:solidFill>
                  <a:schemeClr val="tx2">
                    <a:lumMod val="75000"/>
                  </a:schemeClr>
                </a:solidFill>
              </a:rPr>
              <a:t>Kick-off of new TCs</a:t>
            </a:r>
          </a:p>
        </p:txBody>
      </p:sp>
      <p:sp>
        <p:nvSpPr>
          <p:cNvPr id="17" name="4-Point Star 16"/>
          <p:cNvSpPr/>
          <p:nvPr/>
        </p:nvSpPr>
        <p:spPr>
          <a:xfrm>
            <a:off x="6252469" y="3962400"/>
            <a:ext cx="228600" cy="304800"/>
          </a:xfrm>
          <a:prstGeom prst="star4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795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37094"/>
              </p:ext>
            </p:extLst>
          </p:nvPr>
        </p:nvGraphicFramePr>
        <p:xfrm>
          <a:off x="364139" y="122829"/>
          <a:ext cx="8322661" cy="610149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63093"/>
                <a:gridCol w="7059568"/>
              </a:tblGrid>
              <a:tr h="206294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 smtClean="0">
                          <a:effectLst/>
                          <a:latin typeface="Calibri"/>
                          <a:ea typeface="SimSun"/>
                          <a:cs typeface="Arial"/>
                        </a:rPr>
                        <a:t>Timelines</a:t>
                      </a:r>
                      <a:r>
                        <a:rPr lang="en-US" sz="1200" baseline="0" dirty="0" smtClean="0">
                          <a:effectLst/>
                          <a:latin typeface="Calibri"/>
                          <a:ea typeface="SimSun"/>
                          <a:cs typeface="Arial"/>
                        </a:rPr>
                        <a:t> Details 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/>
                </a:tc>
              </a:tr>
              <a:tr h="206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Milestone A: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EC WG-SOP (April 2018)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588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Agree in principle on proposals for restructuring (EC bodies, TCs, Research Board, other bodies reporting to EC and Congress) and submit recommendation for consideration by EC-70;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Agree on the need for establishment by the EC of a Constituent Bodies Reform Task Force (CBR-TF);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Endorse a draft (outline) of the Transition Plan.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Milestone B:</a:t>
                      </a:r>
                      <a:endParaRPr lang="en-US" sz="120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EC-70 (June 2018)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96079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Endorse final draft proposal for WMO Governance Review, including the  establishment of technical commissions and Research Board for the </a:t>
                      </a:r>
                      <a:r>
                        <a:rPr lang="en-US" sz="1200" dirty="0" smtClean="0">
                          <a:effectLst/>
                        </a:rPr>
                        <a:t>next financial </a:t>
                      </a:r>
                      <a:r>
                        <a:rPr lang="en-US" sz="1200" dirty="0">
                          <a:effectLst/>
                        </a:rPr>
                        <a:t>period with respective recommendations for consideration of Cg-18;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96493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Establish a new EC structure with main bodies: Policy Advisory Committee (PAC), Scientific Advisory Panel (SAP)1 and Technical Coordination Committee(TCC);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Endorse the Transition Plan and the Communication Strategy;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4641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Decide on any other planning and implementation needs including performance evaluation (of the reform process), etc., identified by EC.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Milestone C: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Cg-18 (June 2019) and EC-71 (June 2019</a:t>
                      </a:r>
                      <a:r>
                        <a:rPr lang="en-US" sz="1200" dirty="0" smtClean="0">
                          <a:effectLst/>
                        </a:rPr>
                        <a:t>)        </a:t>
                      </a:r>
                      <a:r>
                        <a:rPr lang="en-US" sz="1200" dirty="0" smtClean="0">
                          <a:effectLst/>
                          <a:sym typeface="Wingdings" panose="05000000000000000000" pitchFamily="2" charset="2"/>
                        </a:rPr>
                        <a:t></a:t>
                      </a:r>
                      <a:r>
                        <a:rPr lang="en-US" sz="1200" baseline="0" dirty="0" smtClean="0">
                          <a:effectLst/>
                          <a:sym typeface="Wingdings" panose="05000000000000000000" pitchFamily="2" charset="2"/>
                        </a:rPr>
                        <a:t> We are here 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92D050"/>
                    </a:solidFill>
                  </a:tcPr>
                </a:tc>
              </a:tr>
              <a:tr h="206294">
                <a:tc row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Adopt WMO Strategic Plan and the Operating Plan;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5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Adopt WMO Governance Review document package, including the establishment of new technical commissions and Research Board;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Endorse new EC structure (PAC, SAP, TCC) and provide further advice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Adopt necessary amendments to the General Regulations;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12588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EC-71 to complete the new composition of EC (PAC, SAP, TCC fully established with respective governance and work </a:t>
                      </a:r>
                      <a:r>
                        <a:rPr lang="en-US" sz="1200" dirty="0" err="1">
                          <a:effectLst/>
                        </a:rPr>
                        <a:t>programmes</a:t>
                      </a:r>
                      <a:r>
                        <a:rPr lang="en-US" sz="1200" dirty="0">
                          <a:effectLst/>
                        </a:rPr>
                        <a:t>).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Milestone D: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EC-72 (June 2020)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rowSpan="4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700" dirty="0">
                          <a:effectLst/>
                        </a:rPr>
                        <a:t> </a:t>
                      </a:r>
                      <a:endParaRPr lang="en-US" sz="7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New EC structures (PAC, SAP, TCC) to meet in spring 2020 to elaborate decisions for the EC-72;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9607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The new technical commissions and the Research Board report on their major outcome of their first sessions, including fully established new working structure, working </a:t>
                      </a:r>
                      <a:r>
                        <a:rPr lang="en-US" sz="1200" dirty="0" err="1">
                          <a:effectLst/>
                        </a:rPr>
                        <a:t>programmes</a:t>
                      </a:r>
                      <a:r>
                        <a:rPr lang="en-US" sz="1200" dirty="0">
                          <a:effectLst/>
                        </a:rPr>
                        <a:t> and plans with milestones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Final Report of CBR-TF on the completion of the transition phase;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0629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Plan performance evaluation and follow up.</a:t>
                      </a:r>
                      <a:endParaRPr lang="en-US" sz="1200" dirty="0">
                        <a:effectLst/>
                        <a:latin typeface="Calibri"/>
                        <a:ea typeface="SimSun"/>
                        <a:cs typeface="Arial"/>
                      </a:endParaRPr>
                    </a:p>
                  </a:txBody>
                  <a:tcPr marL="41696" marR="41696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5608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40899" y="826838"/>
            <a:ext cx="44618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 smtClean="0"/>
              <a:t>What does this mean for ET-C TS ?</a:t>
            </a:r>
            <a:endParaRPr lang="en-US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347959" y="1683143"/>
            <a:ext cx="843999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Function most likely to reside under the COIIS Commission and </a:t>
            </a:r>
            <a:r>
              <a:rPr lang="en-US" b="1" i="1" dirty="0" smtClean="0"/>
              <a:t>remain unaltered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OPAG Structures to be reviewed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/>
              <a:t>Commission Presidents  structure will all be revised and re elected  as 8 commissions are rationalized into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Commission </a:t>
            </a:r>
            <a:r>
              <a:rPr lang="en-US" dirty="0"/>
              <a:t>for Observation, Infrastructure and Information Systems </a:t>
            </a:r>
            <a:r>
              <a:rPr lang="en-US" dirty="0" smtClean="0"/>
              <a:t>(Infrastructure Commission COIIS)</a:t>
            </a:r>
            <a:endParaRPr lang="en-US" dirty="0"/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Commission </a:t>
            </a:r>
            <a:r>
              <a:rPr lang="en-US" dirty="0"/>
              <a:t>for Weather, Climate, Water and Related Environmental Services and Applications (Applications Commission)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Research </a:t>
            </a:r>
            <a:r>
              <a:rPr lang="en-US" dirty="0"/>
              <a:t>Board on Weather, Climate, Water and the Environment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/>
              <a:t>Joint WMO-IOC Committee for Oceanography and Meteorology (JCOM)</a:t>
            </a:r>
          </a:p>
          <a:p>
            <a:pPr marL="800100" lvl="1" indent="-342900">
              <a:buFont typeface="+mj-lt"/>
              <a:buAutoNum type="arabicPeriod"/>
            </a:pPr>
            <a:r>
              <a:rPr lang="en-US" dirty="0" smtClean="0"/>
              <a:t>Scientific </a:t>
            </a:r>
            <a:r>
              <a:rPr lang="en-US" dirty="0"/>
              <a:t>Advisory Panel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729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r>
              <a:rPr lang="en-US" smtClean="0"/>
              <a:t>ET-WISC2017 pp</a:t>
            </a:r>
            <a:fld id="{9259AF2F-52C6-9B46-B8B2-0579234AE62E}" type="slidenum">
              <a:rPr lang="en-US" smtClean="0"/>
              <a:pPr/>
              <a:t>16</a:t>
            </a:fld>
            <a:endParaRPr lang="en-US" dirty="0" smtClean="0"/>
          </a:p>
        </p:txBody>
      </p:sp>
      <p:sp>
        <p:nvSpPr>
          <p:cNvPr id="3" name="Rectangle 2"/>
          <p:cNvSpPr/>
          <p:nvPr/>
        </p:nvSpPr>
        <p:spPr>
          <a:xfrm>
            <a:off x="869894" y="1401358"/>
            <a:ext cx="724641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Commission for Basic Systems (CBS)</a:t>
            </a:r>
          </a:p>
          <a:p>
            <a:r>
              <a:rPr lang="en-US" dirty="0"/>
              <a:t>Commission for Instruments and Methods of Observation (CIMO)</a:t>
            </a:r>
          </a:p>
          <a:p>
            <a:r>
              <a:rPr lang="en-US" dirty="0"/>
              <a:t>Commission for Hydrology (</a:t>
            </a:r>
            <a:r>
              <a:rPr lang="en-US" dirty="0" err="1"/>
              <a:t>CHy</a:t>
            </a:r>
            <a:r>
              <a:rPr lang="en-US" dirty="0"/>
              <a:t>) (pending </a:t>
            </a:r>
            <a:r>
              <a:rPr lang="en-US" dirty="0" err="1">
                <a:hlinkClick r:id="rId2"/>
              </a:rPr>
              <a:t>CHy</a:t>
            </a:r>
            <a:r>
              <a:rPr lang="en-US" dirty="0">
                <a:hlinkClick r:id="rId2"/>
              </a:rPr>
              <a:t>-Ext recommendations</a:t>
            </a:r>
            <a:r>
              <a:rPr lang="en-US" dirty="0"/>
              <a:t>)</a:t>
            </a:r>
          </a:p>
          <a:p>
            <a:r>
              <a:rPr lang="en-US" dirty="0"/>
              <a:t>Commission for Atmospheric Sciences (CAS)</a:t>
            </a:r>
          </a:p>
          <a:p>
            <a:r>
              <a:rPr lang="en-US" dirty="0"/>
              <a:t>Commission for Aeronautical Meteorology (</a:t>
            </a:r>
            <a:r>
              <a:rPr lang="en-US" dirty="0" err="1"/>
              <a:t>CAeM</a:t>
            </a:r>
            <a:r>
              <a:rPr lang="en-US" dirty="0"/>
              <a:t>)</a:t>
            </a:r>
          </a:p>
          <a:p>
            <a:r>
              <a:rPr lang="en-US" dirty="0"/>
              <a:t>Commission for Agricultural Meteorology (</a:t>
            </a:r>
            <a:r>
              <a:rPr lang="en-US" dirty="0" err="1"/>
              <a:t>CAgM</a:t>
            </a:r>
            <a:r>
              <a:rPr lang="en-US" dirty="0"/>
              <a:t>)</a:t>
            </a:r>
          </a:p>
          <a:p>
            <a:r>
              <a:rPr lang="en-US" dirty="0"/>
              <a:t>Joint WMO-IOC Technical Commission for Oceanography and Marine Meteorology (JCOMM)</a:t>
            </a:r>
          </a:p>
          <a:p>
            <a:r>
              <a:rPr lang="en-US" dirty="0"/>
              <a:t>Commission for Climatology (</a:t>
            </a:r>
            <a:r>
              <a:rPr lang="en-US" dirty="0" err="1"/>
              <a:t>CCl</a:t>
            </a:r>
            <a:r>
              <a:rPr lang="en-US" dirty="0"/>
              <a:t>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999873" y="875391"/>
            <a:ext cx="2701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To disband after transition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0757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en-US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1739788" y="1715512"/>
            <a:ext cx="1680717" cy="21852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Thank You</a:t>
            </a:r>
          </a:p>
          <a:p>
            <a:endParaRPr lang="en-US" dirty="0"/>
          </a:p>
          <a:p>
            <a:endParaRPr lang="en-US" dirty="0" smtClean="0"/>
          </a:p>
          <a:p>
            <a:endParaRPr lang="en-US" dirty="0"/>
          </a:p>
          <a:p>
            <a:r>
              <a:rPr lang="en-US" dirty="0" smtClean="0"/>
              <a:t> </a:t>
            </a:r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79136" y="5195087"/>
            <a:ext cx="3626314" cy="6001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 smtClean="0"/>
              <a:t>Slides used from:</a:t>
            </a:r>
          </a:p>
          <a:p>
            <a:r>
              <a:rPr lang="en-US" sz="1100" dirty="0" smtClean="0"/>
              <a:t>WMO Constituent  Body Reform – </a:t>
            </a:r>
            <a:r>
              <a:rPr lang="en-US" sz="1100" dirty="0" err="1" smtClean="0"/>
              <a:t>Lisk</a:t>
            </a:r>
            <a:r>
              <a:rPr lang="en-US" sz="1100" dirty="0" smtClean="0"/>
              <a:t> and Brock  Nov 2018</a:t>
            </a:r>
          </a:p>
          <a:p>
            <a:r>
              <a:rPr lang="en-US" sz="1100" dirty="0" smtClean="0"/>
              <a:t>WMO </a:t>
            </a:r>
            <a:r>
              <a:rPr lang="en-US" sz="1100" dirty="0" err="1" smtClean="0"/>
              <a:t>Townhall</a:t>
            </a:r>
            <a:r>
              <a:rPr lang="en-US" sz="1100" dirty="0" smtClean="0"/>
              <a:t> – </a:t>
            </a:r>
            <a:r>
              <a:rPr lang="en-US" sz="1100" dirty="0" err="1" smtClean="0"/>
              <a:t>Tallas</a:t>
            </a:r>
            <a:r>
              <a:rPr lang="en-US" sz="1100" dirty="0" smtClean="0"/>
              <a:t> December 2018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94226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128829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4800" dirty="0">
              <a:solidFill>
                <a:srgbClr val="000090"/>
              </a:solidFill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T-WISC2017-presentationXX-templa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ET-WISC2017-presentationXX-template</Template>
  <TotalTime>1550</TotalTime>
  <Words>1055</Words>
  <Application>Microsoft Office PowerPoint</Application>
  <PresentationFormat>On-screen Show (4:3)</PresentationFormat>
  <Paragraphs>174</Paragraphs>
  <Slides>18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19" baseType="lpstr">
      <vt:lpstr>ET-WISC2017-presentationXX-template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  <vt:lpstr> </vt:lpstr>
      <vt:lpstr>PowerPoint Presentation</vt:lpstr>
      <vt:lpstr>ALIGNMENT OF WMO STRUCTURES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José Mauro de Rezende</dc:creator>
  <cp:lastModifiedBy>Bryan Hodge</cp:lastModifiedBy>
  <cp:revision>61</cp:revision>
  <dcterms:created xsi:type="dcterms:W3CDTF">2017-11-09T12:56:24Z</dcterms:created>
  <dcterms:modified xsi:type="dcterms:W3CDTF">2019-02-08T15:51:54Z</dcterms:modified>
</cp:coreProperties>
</file>